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20"/>
  </p:notesMasterIdLst>
  <p:sldIdLst>
    <p:sldId id="256" r:id="rId4"/>
    <p:sldId id="257" r:id="rId5"/>
    <p:sldId id="258" r:id="rId6"/>
    <p:sldId id="335" r:id="rId7"/>
    <p:sldId id="409" r:id="rId8"/>
    <p:sldId id="259" r:id="rId9"/>
    <p:sldId id="263" r:id="rId10"/>
    <p:sldId id="407" r:id="rId11"/>
    <p:sldId id="408" r:id="rId12"/>
    <p:sldId id="268" r:id="rId13"/>
    <p:sldId id="410" r:id="rId14"/>
    <p:sldId id="412" r:id="rId15"/>
    <p:sldId id="284" r:id="rId16"/>
    <p:sldId id="413" r:id="rId17"/>
    <p:sldId id="411" r:id="rId18"/>
    <p:sldId id="271" r:id="rId19"/>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35"/>
    <p:restoredTop sz="94723"/>
  </p:normalViewPr>
  <p:slideViewPr>
    <p:cSldViewPr snapToGrid="0">
      <p:cViewPr varScale="1">
        <p:scale>
          <a:sx n="125" d="100"/>
          <a:sy n="125" d="100"/>
        </p:scale>
        <p:origin x="6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1"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sv-SE" sz="1800" b="0" strike="noStrike" spc="-1">
                <a:solidFill>
                  <a:srgbClr val="000000"/>
                </a:solidFill>
                <a:latin typeface="Segoe UI"/>
              </a:rPr>
              <a:t>Click to move the slide</a:t>
            </a:r>
          </a:p>
        </p:txBody>
      </p:sp>
      <p:sp>
        <p:nvSpPr>
          <p:cNvPr id="26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263"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264" name="PlaceHolder 4"/>
          <p:cNvSpPr>
            <a:spLocks noGrp="1"/>
          </p:cNvSpPr>
          <p:nvPr>
            <p:ph type="dt" idx="14"/>
          </p:nvPr>
        </p:nvSpPr>
        <p:spPr>
          <a:xfrm>
            <a:off x="4399200" y="0"/>
            <a:ext cx="3372840" cy="502560"/>
          </a:xfrm>
          <a:prstGeom prst="rect">
            <a:avLst/>
          </a:prstGeom>
          <a:noFill/>
          <a:ln w="0">
            <a:noFill/>
          </a:ln>
        </p:spPr>
        <p:txBody>
          <a:bodyPr lIns="0" tIns="0" rIns="0" bIns="0" anchor="t">
            <a:noAutofit/>
          </a:bodyPr>
          <a:lstStyle>
            <a:lvl1pPr algn="r">
              <a:buNone/>
              <a:defRPr lang="en-US" sz="1400" b="0" strike="noStrike" spc="-1">
                <a:latin typeface="Times New Roman"/>
              </a:defRPr>
            </a:lvl1pPr>
          </a:lstStyle>
          <a:p>
            <a:pPr algn="r">
              <a:buNone/>
            </a:pPr>
            <a:r>
              <a:rPr lang="en-US" sz="1400" b="0" strike="noStrike" spc="-1">
                <a:latin typeface="Times New Roman"/>
              </a:rPr>
              <a:t>&lt;date/time&gt;</a:t>
            </a:r>
          </a:p>
        </p:txBody>
      </p:sp>
      <p:sp>
        <p:nvSpPr>
          <p:cNvPr id="265" name="PlaceHolder 5"/>
          <p:cNvSpPr>
            <a:spLocks noGrp="1"/>
          </p:cNvSpPr>
          <p:nvPr>
            <p:ph type="ftr" idx="15"/>
          </p:nvPr>
        </p:nvSpPr>
        <p:spPr>
          <a:xfrm>
            <a:off x="0" y="9555480"/>
            <a:ext cx="3372840" cy="502560"/>
          </a:xfrm>
          <a:prstGeom prst="rect">
            <a:avLst/>
          </a:prstGeom>
          <a:noFill/>
          <a:ln w="0">
            <a:noFill/>
          </a:ln>
        </p:spPr>
        <p:txBody>
          <a:bodyPr lIns="0" tIns="0" rIns="0" bIns="0" anchor="b">
            <a:noAutofit/>
          </a:bodyPr>
          <a:lstStyle>
            <a:lvl1pPr>
              <a:defRPr lang="en-US" sz="1400" b="0" strike="noStrike" spc="-1">
                <a:latin typeface="Times New Roman"/>
              </a:defRPr>
            </a:lvl1pPr>
          </a:lstStyle>
          <a:p>
            <a:r>
              <a:rPr lang="en-US" sz="1400" b="0" strike="noStrike" spc="-1">
                <a:latin typeface="Times New Roman"/>
              </a:rPr>
              <a:t>&lt;footer&gt;</a:t>
            </a:r>
          </a:p>
        </p:txBody>
      </p:sp>
      <p:sp>
        <p:nvSpPr>
          <p:cNvPr id="266" name="PlaceHolder 6"/>
          <p:cNvSpPr>
            <a:spLocks noGrp="1"/>
          </p:cNvSpPr>
          <p:nvPr>
            <p:ph type="sldNum" idx="16"/>
          </p:nvPr>
        </p:nvSpPr>
        <p:spPr>
          <a:xfrm>
            <a:off x="4399200" y="9555480"/>
            <a:ext cx="3372840" cy="502560"/>
          </a:xfrm>
          <a:prstGeom prst="rect">
            <a:avLst/>
          </a:prstGeom>
          <a:noFill/>
          <a:ln w="0">
            <a:noFill/>
          </a:ln>
        </p:spPr>
        <p:txBody>
          <a:bodyPr lIns="0" tIns="0" rIns="0" bIns="0" anchor="b">
            <a:noAutofit/>
          </a:bodyPr>
          <a:lstStyle>
            <a:lvl1pPr algn="r">
              <a:buNone/>
              <a:defRPr lang="en-US" sz="1400" b="0" strike="noStrike" spc="-1">
                <a:latin typeface="Times New Roman"/>
              </a:defRPr>
            </a:lvl1pPr>
          </a:lstStyle>
          <a:p>
            <a:pPr algn="r">
              <a:buNone/>
            </a:pPr>
            <a:fld id="{9931E9A3-E935-4B83-B0A7-3F2E2B6C27F5}"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685800" y="1143000"/>
            <a:ext cx="5486400" cy="3086100"/>
          </a:xfrm>
          <a:prstGeom prst="rect">
            <a:avLst/>
          </a:prstGeom>
          <a:ln w="0">
            <a:noFill/>
          </a:ln>
        </p:spPr>
      </p:sp>
      <p:sp>
        <p:nvSpPr>
          <p:cNvPr id="440"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dirty="0">
              <a:latin typeface="Arial"/>
            </a:endParaRPr>
          </a:p>
        </p:txBody>
      </p:sp>
      <p:sp>
        <p:nvSpPr>
          <p:cNvPr id="441"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algn="r">
              <a:lnSpc>
                <a:spcPct val="100000"/>
              </a:lnSpc>
              <a:buNone/>
              <a:defRPr lang="sv-SE" sz="1200" b="0" strike="noStrike" spc="-1">
                <a:latin typeface="Times New Roman"/>
              </a:defRPr>
            </a:lvl1pPr>
          </a:lstStyle>
          <a:p>
            <a:pPr algn="r">
              <a:lnSpc>
                <a:spcPct val="100000"/>
              </a:lnSpc>
              <a:buNone/>
            </a:pPr>
            <a:fld id="{B59B089C-AF4F-4EEB-81CE-BB96E0DFBA52}" type="slidenum">
              <a:rPr lang="sv-SE" sz="1200" b="0" strike="noStrike" spc="-1">
                <a:latin typeface="Times New Roman"/>
              </a:rPr>
              <a:t>3</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178089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685800" y="1143000"/>
            <a:ext cx="5486400" cy="3086100"/>
          </a:xfrm>
          <a:prstGeom prst="rect">
            <a:avLst/>
          </a:prstGeom>
          <a:ln w="0">
            <a:noFill/>
          </a:ln>
        </p:spPr>
      </p:sp>
      <p:sp>
        <p:nvSpPr>
          <p:cNvPr id="443"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444"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algn="r">
              <a:lnSpc>
                <a:spcPct val="100000"/>
              </a:lnSpc>
              <a:buNone/>
              <a:defRPr lang="sv-SE" sz="1200" b="0" strike="noStrike" spc="-1">
                <a:latin typeface="Times New Roman"/>
              </a:defRPr>
            </a:lvl1pPr>
          </a:lstStyle>
          <a:p>
            <a:pPr algn="r">
              <a:lnSpc>
                <a:spcPct val="100000"/>
              </a:lnSpc>
              <a:buNone/>
            </a:pPr>
            <a:fld id="{B396205B-C18D-47C9-BACB-F0C25993CFF1}" type="slidenum">
              <a:rPr lang="sv-SE" sz="1200" b="0" strike="noStrike" spc="-1">
                <a:latin typeface="Times New Roman"/>
              </a:rPr>
              <a:t>6</a:t>
            </a:fld>
            <a:endParaRPr lang="en-US"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685800" y="1143000"/>
            <a:ext cx="5486400" cy="3086100"/>
          </a:xfrm>
          <a:prstGeom prst="rect">
            <a:avLst/>
          </a:prstGeom>
          <a:ln w="0">
            <a:noFill/>
          </a:ln>
        </p:spPr>
      </p:sp>
      <p:sp>
        <p:nvSpPr>
          <p:cNvPr id="443"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dirty="0">
              <a:latin typeface="Arial"/>
            </a:endParaRPr>
          </a:p>
        </p:txBody>
      </p:sp>
      <p:sp>
        <p:nvSpPr>
          <p:cNvPr id="444"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algn="r">
              <a:lnSpc>
                <a:spcPct val="100000"/>
              </a:lnSpc>
              <a:buNone/>
              <a:defRPr lang="sv-SE" sz="1200" b="0" strike="noStrike" spc="-1">
                <a:latin typeface="Times New Roman"/>
              </a:defRPr>
            </a:lvl1pPr>
          </a:lstStyle>
          <a:p>
            <a:pPr algn="r">
              <a:lnSpc>
                <a:spcPct val="100000"/>
              </a:lnSpc>
              <a:buNone/>
            </a:pPr>
            <a:fld id="{B396205B-C18D-47C9-BACB-F0C25993CFF1}" type="slidenum">
              <a:rPr lang="sv-SE" sz="1200" b="0" strike="noStrike" spc="-1">
                <a:latin typeface="Times New Roman"/>
              </a:rPr>
              <a:t>8</a:t>
            </a:fld>
            <a:endParaRPr lang="en-US" sz="1200" b="0" strike="noStrike" spc="-1">
              <a:latin typeface="Times New Roman"/>
            </a:endParaRPr>
          </a:p>
        </p:txBody>
      </p:sp>
    </p:spTree>
    <p:extLst>
      <p:ext uri="{BB962C8B-B14F-4D97-AF65-F5344CB8AC3E}">
        <p14:creationId xmlns:p14="http://schemas.microsoft.com/office/powerpoint/2010/main" val="374809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9</a:t>
            </a:fld>
            <a:endParaRPr lang="sv-SE"/>
          </a:p>
        </p:txBody>
      </p:sp>
    </p:spTree>
    <p:extLst>
      <p:ext uri="{BB962C8B-B14F-4D97-AF65-F5344CB8AC3E}">
        <p14:creationId xmlns:p14="http://schemas.microsoft.com/office/powerpoint/2010/main" val="72141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27" name="PlaceHolder 2"/>
          <p:cNvSpPr>
            <a:spLocks noGrp="1"/>
          </p:cNvSpPr>
          <p:nvPr>
            <p:ph/>
          </p:nvPr>
        </p:nvSpPr>
        <p:spPr>
          <a:xfrm>
            <a:off x="1930320" y="560556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8" name="PlaceHolder 3"/>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0"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1"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2"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3" name="PlaceHolder 5"/>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5" name="PlaceHolder 2"/>
          <p:cNvSpPr>
            <a:spLocks noGrp="1"/>
          </p:cNvSpPr>
          <p:nvPr>
            <p:ph/>
          </p:nvPr>
        </p:nvSpPr>
        <p:spPr>
          <a:xfrm>
            <a:off x="193032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6" name="PlaceHolder 3"/>
          <p:cNvSpPr>
            <a:spLocks noGrp="1"/>
          </p:cNvSpPr>
          <p:nvPr>
            <p:ph/>
          </p:nvPr>
        </p:nvSpPr>
        <p:spPr>
          <a:xfrm>
            <a:off x="405720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7" name="PlaceHolder 4"/>
          <p:cNvSpPr>
            <a:spLocks noGrp="1"/>
          </p:cNvSpPr>
          <p:nvPr>
            <p:ph/>
          </p:nvPr>
        </p:nvSpPr>
        <p:spPr>
          <a:xfrm>
            <a:off x="618444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8" name="PlaceHolder 5"/>
          <p:cNvSpPr>
            <a:spLocks noGrp="1"/>
          </p:cNvSpPr>
          <p:nvPr>
            <p:ph/>
          </p:nvPr>
        </p:nvSpPr>
        <p:spPr>
          <a:xfrm>
            <a:off x="193032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39" name="PlaceHolder 6"/>
          <p:cNvSpPr>
            <a:spLocks noGrp="1"/>
          </p:cNvSpPr>
          <p:nvPr>
            <p:ph/>
          </p:nvPr>
        </p:nvSpPr>
        <p:spPr>
          <a:xfrm>
            <a:off x="405720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40" name="PlaceHolder 7"/>
          <p:cNvSpPr>
            <a:spLocks noGrp="1"/>
          </p:cNvSpPr>
          <p:nvPr>
            <p:ph/>
          </p:nvPr>
        </p:nvSpPr>
        <p:spPr>
          <a:xfrm>
            <a:off x="618444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1"/>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48" name="PlaceHolder 2"/>
          <p:cNvSpPr>
            <a:spLocks noGrp="1"/>
          </p:cNvSpPr>
          <p:nvPr>
            <p:ph type="subTitle"/>
          </p:nvPr>
        </p:nvSpPr>
        <p:spPr>
          <a:xfrm>
            <a:off x="1930320" y="5605560"/>
            <a:ext cx="6290640" cy="4593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50" name="PlaceHolder 2"/>
          <p:cNvSpPr>
            <a:spLocks noGrp="1"/>
          </p:cNvSpPr>
          <p:nvPr>
            <p:ph/>
          </p:nvPr>
        </p:nvSpPr>
        <p:spPr>
          <a:xfrm>
            <a:off x="1930320" y="5605560"/>
            <a:ext cx="629064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52"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3"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930320" y="1153800"/>
            <a:ext cx="8639640" cy="11066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57"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58"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9"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 name="PlaceHolder 2"/>
          <p:cNvSpPr>
            <a:spLocks noGrp="1"/>
          </p:cNvSpPr>
          <p:nvPr>
            <p:ph type="subTitle"/>
          </p:nvPr>
        </p:nvSpPr>
        <p:spPr>
          <a:xfrm>
            <a:off x="1930320" y="5605560"/>
            <a:ext cx="6290640" cy="4593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1"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62"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3" name="PlaceHolder 4"/>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5"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6"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7" name="PlaceHolder 4"/>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69" name="PlaceHolder 2"/>
          <p:cNvSpPr>
            <a:spLocks noGrp="1"/>
          </p:cNvSpPr>
          <p:nvPr>
            <p:ph/>
          </p:nvPr>
        </p:nvSpPr>
        <p:spPr>
          <a:xfrm>
            <a:off x="1930320" y="560556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0" name="PlaceHolder 3"/>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72"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3"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4"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5" name="PlaceHolder 5"/>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77" name="PlaceHolder 2"/>
          <p:cNvSpPr>
            <a:spLocks noGrp="1"/>
          </p:cNvSpPr>
          <p:nvPr>
            <p:ph/>
          </p:nvPr>
        </p:nvSpPr>
        <p:spPr>
          <a:xfrm>
            <a:off x="193032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8" name="PlaceHolder 3"/>
          <p:cNvSpPr>
            <a:spLocks noGrp="1"/>
          </p:cNvSpPr>
          <p:nvPr>
            <p:ph/>
          </p:nvPr>
        </p:nvSpPr>
        <p:spPr>
          <a:xfrm>
            <a:off x="405720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9" name="PlaceHolder 4"/>
          <p:cNvSpPr>
            <a:spLocks noGrp="1"/>
          </p:cNvSpPr>
          <p:nvPr>
            <p:ph/>
          </p:nvPr>
        </p:nvSpPr>
        <p:spPr>
          <a:xfrm>
            <a:off x="618444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80" name="PlaceHolder 5"/>
          <p:cNvSpPr>
            <a:spLocks noGrp="1"/>
          </p:cNvSpPr>
          <p:nvPr>
            <p:ph/>
          </p:nvPr>
        </p:nvSpPr>
        <p:spPr>
          <a:xfrm>
            <a:off x="193032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81" name="PlaceHolder 6"/>
          <p:cNvSpPr>
            <a:spLocks noGrp="1"/>
          </p:cNvSpPr>
          <p:nvPr>
            <p:ph/>
          </p:nvPr>
        </p:nvSpPr>
        <p:spPr>
          <a:xfrm>
            <a:off x="405720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82" name="PlaceHolder 7"/>
          <p:cNvSpPr>
            <a:spLocks noGrp="1"/>
          </p:cNvSpPr>
          <p:nvPr>
            <p:ph/>
          </p:nvPr>
        </p:nvSpPr>
        <p:spPr>
          <a:xfrm>
            <a:off x="618444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1F10BDFA-2413-476F-BE2B-B9F8B79C817A}"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93" name="PlaceHolder 2"/>
          <p:cNvSpPr>
            <a:spLocks noGrp="1"/>
          </p:cNvSpPr>
          <p:nvPr>
            <p:ph type="subTitle"/>
          </p:nvPr>
        </p:nvSpPr>
        <p:spPr>
          <a:xfrm>
            <a:off x="1930320" y="5605560"/>
            <a:ext cx="6290640" cy="4593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3DB024EA-BA45-4AE2-AE62-7F19070A5413}"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95" name="PlaceHolder 2"/>
          <p:cNvSpPr>
            <a:spLocks noGrp="1"/>
          </p:cNvSpPr>
          <p:nvPr>
            <p:ph/>
          </p:nvPr>
        </p:nvSpPr>
        <p:spPr>
          <a:xfrm>
            <a:off x="1930320" y="5605560"/>
            <a:ext cx="629064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68C2E8A-B0FB-41FE-ADC7-F50B901F3787}"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97"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98"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493E8BE5-6CD2-4D5B-89C8-1CD280475136}"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591D0CD-CDFD-4439-939C-CA5F2046AC0B}"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8" name="PlaceHolder 2"/>
          <p:cNvSpPr>
            <a:spLocks noGrp="1"/>
          </p:cNvSpPr>
          <p:nvPr>
            <p:ph/>
          </p:nvPr>
        </p:nvSpPr>
        <p:spPr>
          <a:xfrm>
            <a:off x="1930320" y="5605560"/>
            <a:ext cx="629064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930320" y="1153800"/>
            <a:ext cx="8639640" cy="11066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713CF6A5-6CF8-4ADE-8DE5-6A542A72AA49}"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02"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03"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04"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DDC39D96-625B-4FDB-A06B-C4AA86588649}"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06"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07"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08" name="PlaceHolder 4"/>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1BD22E1-C6CC-4AF2-AE68-F8D153F931DC}"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10"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1"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2" name="PlaceHolder 4"/>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2430722-4016-4C96-A6EF-25C9C1EDEEC5}"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14" name="PlaceHolder 2"/>
          <p:cNvSpPr>
            <a:spLocks noGrp="1"/>
          </p:cNvSpPr>
          <p:nvPr>
            <p:ph/>
          </p:nvPr>
        </p:nvSpPr>
        <p:spPr>
          <a:xfrm>
            <a:off x="1930320" y="560556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5" name="PlaceHolder 3"/>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81734FF-2FC4-4F88-A962-426BF3D0D2CE}"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17"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8"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19"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0" name="PlaceHolder 5"/>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29F39B83-04C4-4D12-B141-AE8AF288C01E}"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22" name="PlaceHolder 2"/>
          <p:cNvSpPr>
            <a:spLocks noGrp="1"/>
          </p:cNvSpPr>
          <p:nvPr>
            <p:ph/>
          </p:nvPr>
        </p:nvSpPr>
        <p:spPr>
          <a:xfrm>
            <a:off x="193032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3" name="PlaceHolder 3"/>
          <p:cNvSpPr>
            <a:spLocks noGrp="1"/>
          </p:cNvSpPr>
          <p:nvPr>
            <p:ph/>
          </p:nvPr>
        </p:nvSpPr>
        <p:spPr>
          <a:xfrm>
            <a:off x="405720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4" name="PlaceHolder 4"/>
          <p:cNvSpPr>
            <a:spLocks noGrp="1"/>
          </p:cNvSpPr>
          <p:nvPr>
            <p:ph/>
          </p:nvPr>
        </p:nvSpPr>
        <p:spPr>
          <a:xfrm>
            <a:off x="6184440" y="560556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5" name="PlaceHolder 5"/>
          <p:cNvSpPr>
            <a:spLocks noGrp="1"/>
          </p:cNvSpPr>
          <p:nvPr>
            <p:ph/>
          </p:nvPr>
        </p:nvSpPr>
        <p:spPr>
          <a:xfrm>
            <a:off x="193032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6" name="PlaceHolder 6"/>
          <p:cNvSpPr>
            <a:spLocks noGrp="1"/>
          </p:cNvSpPr>
          <p:nvPr>
            <p:ph/>
          </p:nvPr>
        </p:nvSpPr>
        <p:spPr>
          <a:xfrm>
            <a:off x="405720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27" name="PlaceHolder 7"/>
          <p:cNvSpPr>
            <a:spLocks noGrp="1"/>
          </p:cNvSpPr>
          <p:nvPr>
            <p:ph/>
          </p:nvPr>
        </p:nvSpPr>
        <p:spPr>
          <a:xfrm>
            <a:off x="6184440" y="5845680"/>
            <a:ext cx="202536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2B73F7E4-9162-4E45-95D5-664B9F6602CD}"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2023-10-23</a:t>
            </a:fld>
            <a:endParaRPr lang="sv-SE"/>
          </a:p>
        </p:txBody>
      </p:sp>
    </p:spTree>
    <p:extLst>
      <p:ext uri="{BB962C8B-B14F-4D97-AF65-F5344CB8AC3E}">
        <p14:creationId xmlns:p14="http://schemas.microsoft.com/office/powerpoint/2010/main" val="126648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2023-10-24</a:t>
            </a:fld>
            <a:endParaRPr lang="sv-SE" dirty="0"/>
          </a:p>
        </p:txBody>
      </p:sp>
    </p:spTree>
    <p:extLst>
      <p:ext uri="{BB962C8B-B14F-4D97-AF65-F5344CB8AC3E}">
        <p14:creationId xmlns:p14="http://schemas.microsoft.com/office/powerpoint/2010/main" val="255087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0"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1"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930320" y="1153800"/>
            <a:ext cx="8639640" cy="11066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5"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16" name="PlaceHolder 3"/>
          <p:cNvSpPr>
            <a:spLocks noGrp="1"/>
          </p:cNvSpPr>
          <p:nvPr>
            <p:ph/>
          </p:nvPr>
        </p:nvSpPr>
        <p:spPr>
          <a:xfrm>
            <a:off x="515376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17" name="PlaceHolder 4"/>
          <p:cNvSpPr>
            <a:spLocks noGrp="1"/>
          </p:cNvSpPr>
          <p:nvPr>
            <p:ph/>
          </p:nvPr>
        </p:nvSpPr>
        <p:spPr>
          <a:xfrm>
            <a:off x="193032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19" name="PlaceHolder 2"/>
          <p:cNvSpPr>
            <a:spLocks noGrp="1"/>
          </p:cNvSpPr>
          <p:nvPr>
            <p:ph/>
          </p:nvPr>
        </p:nvSpPr>
        <p:spPr>
          <a:xfrm>
            <a:off x="1930320" y="5605560"/>
            <a:ext cx="3069720" cy="459360"/>
          </a:xfrm>
          <a:prstGeom prst="rect">
            <a:avLst/>
          </a:prstGeom>
          <a:noFill/>
          <a:ln w="0">
            <a:noFill/>
          </a:ln>
        </p:spPr>
        <p:txBody>
          <a:bodyPr lIns="0" tIns="0" rIns="0" bIns="0" anchor="t">
            <a:normAutofit/>
          </a:bodyPr>
          <a:lstStyle/>
          <a:p>
            <a:endParaRPr lang="sv-SE" sz="2000" b="0" strike="noStrike" spc="-1">
              <a:solidFill>
                <a:srgbClr val="666666"/>
              </a:solidFill>
              <a:latin typeface="Segoe UI"/>
            </a:endParaRPr>
          </a:p>
        </p:txBody>
      </p:sp>
      <p:sp>
        <p:nvSpPr>
          <p:cNvPr id="20"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1" name="PlaceHolder 4"/>
          <p:cNvSpPr>
            <a:spLocks noGrp="1"/>
          </p:cNvSpPr>
          <p:nvPr>
            <p:ph/>
          </p:nvPr>
        </p:nvSpPr>
        <p:spPr>
          <a:xfrm>
            <a:off x="5153760" y="584568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930320" y="1153800"/>
            <a:ext cx="8639640" cy="2387160"/>
          </a:xfrm>
          <a:prstGeom prst="rect">
            <a:avLst/>
          </a:prstGeom>
          <a:noFill/>
          <a:ln w="0">
            <a:noFill/>
          </a:ln>
        </p:spPr>
        <p:txBody>
          <a:bodyPr lIns="0" tIns="0" rIns="0" bIns="0" anchor="ctr">
            <a:noAutofit/>
          </a:bodyPr>
          <a:lstStyle/>
          <a:p>
            <a:endParaRPr lang="sv-SE" sz="1800" b="0" strike="noStrike" spc="-1">
              <a:solidFill>
                <a:srgbClr val="000000"/>
              </a:solidFill>
              <a:latin typeface="Segoe UI"/>
            </a:endParaRPr>
          </a:p>
        </p:txBody>
      </p:sp>
      <p:sp>
        <p:nvSpPr>
          <p:cNvPr id="23" name="PlaceHolder 2"/>
          <p:cNvSpPr>
            <a:spLocks noGrp="1"/>
          </p:cNvSpPr>
          <p:nvPr>
            <p:ph/>
          </p:nvPr>
        </p:nvSpPr>
        <p:spPr>
          <a:xfrm>
            <a:off x="193032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4" name="PlaceHolder 3"/>
          <p:cNvSpPr>
            <a:spLocks noGrp="1"/>
          </p:cNvSpPr>
          <p:nvPr>
            <p:ph/>
          </p:nvPr>
        </p:nvSpPr>
        <p:spPr>
          <a:xfrm>
            <a:off x="5153760" y="5605560"/>
            <a:ext cx="306972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
        <p:nvSpPr>
          <p:cNvPr id="25" name="PlaceHolder 4"/>
          <p:cNvSpPr>
            <a:spLocks noGrp="1"/>
          </p:cNvSpPr>
          <p:nvPr>
            <p:ph/>
          </p:nvPr>
        </p:nvSpPr>
        <p:spPr>
          <a:xfrm>
            <a:off x="1930320" y="5845680"/>
            <a:ext cx="6290640" cy="218880"/>
          </a:xfrm>
          <a:prstGeom prst="rect">
            <a:avLst/>
          </a:prstGeom>
          <a:noFill/>
          <a:ln w="0">
            <a:noFill/>
          </a:ln>
        </p:spPr>
        <p:txBody>
          <a:bodyPr lIns="0" tIns="0" rIns="0" bIns="0" anchor="t">
            <a:normAutofit fontScale="73000"/>
          </a:bodyPr>
          <a:lstStyle/>
          <a:p>
            <a:endParaRPr lang="sv-SE" sz="2000" b="0" strike="noStrike" spc="-1">
              <a:solidFill>
                <a:srgbClr val="666666"/>
              </a:solidFill>
              <a:latin typeface="Segoe U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w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ktangel 4"/>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 name="Rektangel 5"/>
          <p:cNvSpPr/>
          <p:nvPr/>
        </p:nvSpPr>
        <p:spPr>
          <a:xfrm>
            <a:off x="0" y="447840"/>
            <a:ext cx="291600" cy="64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 name="Bildobjekt 6"/>
          <p:cNvPicPr/>
          <p:nvPr/>
        </p:nvPicPr>
        <p:blipFill>
          <a:blip r:embed="rId14"/>
          <a:stretch/>
        </p:blipFill>
        <p:spPr>
          <a:xfrm>
            <a:off x="1703160" y="1049040"/>
            <a:ext cx="8871840" cy="4759920"/>
          </a:xfrm>
          <a:prstGeom prst="rect">
            <a:avLst/>
          </a:prstGeom>
          <a:ln w="0">
            <a:noFill/>
          </a:ln>
        </p:spPr>
      </p:pic>
      <p:sp>
        <p:nvSpPr>
          <p:cNvPr id="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sv-SE" sz="1800" b="0" strike="noStrike" spc="-1">
                <a:solidFill>
                  <a:srgbClr val="000000"/>
                </a:solidFill>
                <a:latin typeface="Segoe UI"/>
              </a:rPr>
              <a:t>Click to edit the title text format</a:t>
            </a:r>
          </a:p>
        </p:txBody>
      </p:sp>
      <p:sp>
        <p:nvSpPr>
          <p:cNvPr id="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2000" b="0" strike="noStrike" spc="-1">
                <a:solidFill>
                  <a:srgbClr val="666666"/>
                </a:solidFill>
                <a:latin typeface="Segoe UI"/>
              </a:rPr>
              <a:t>Click to edit the outline text format</a:t>
            </a:r>
          </a:p>
          <a:p>
            <a:pPr marL="864000" lvl="1" indent="-324000">
              <a:spcBef>
                <a:spcPts val="1134"/>
              </a:spcBef>
              <a:buClr>
                <a:srgbClr val="000000"/>
              </a:buClr>
              <a:buSzPct val="75000"/>
              <a:buFont typeface="Symbol" charset="2"/>
              <a:buChar char=""/>
            </a:pPr>
            <a:r>
              <a:rPr lang="sv-SE" sz="1800" b="0" strike="noStrike" spc="-1">
                <a:solidFill>
                  <a:srgbClr val="666666"/>
                </a:solidFill>
                <a:latin typeface="Segoe UI"/>
              </a:rPr>
              <a:t>Second Outline Level</a:t>
            </a:r>
          </a:p>
          <a:p>
            <a:pPr marL="1296000" lvl="2" indent="-288000">
              <a:spcBef>
                <a:spcPts val="850"/>
              </a:spcBef>
              <a:buClr>
                <a:srgbClr val="000000"/>
              </a:buClr>
              <a:buSzPct val="45000"/>
              <a:buFont typeface="Wingdings" charset="2"/>
              <a:buChar char=""/>
            </a:pPr>
            <a:r>
              <a:rPr lang="sv-SE" sz="1600" b="0" strike="noStrike" spc="-1">
                <a:solidFill>
                  <a:srgbClr val="666666"/>
                </a:solidFill>
                <a:latin typeface="Segoe UI"/>
              </a:rPr>
              <a:t>Third Outline Level</a:t>
            </a:r>
          </a:p>
          <a:p>
            <a:pPr marL="1728000" lvl="3" indent="-216000">
              <a:spcBef>
                <a:spcPts val="567"/>
              </a:spcBef>
              <a:buClr>
                <a:srgbClr val="000000"/>
              </a:buClr>
              <a:buSzPct val="75000"/>
              <a:buFont typeface="Symbol" charset="2"/>
              <a:buChar char=""/>
            </a:pPr>
            <a:r>
              <a:rPr lang="sv-SE" sz="1400" b="0" strike="noStrike" spc="-1">
                <a:solidFill>
                  <a:srgbClr val="666666"/>
                </a:solidFill>
                <a:latin typeface="Segoe UI"/>
              </a:rPr>
              <a:t>Fourth Outline Level</a:t>
            </a:r>
          </a:p>
          <a:p>
            <a:pPr marL="2160000" lvl="4" indent="-216000">
              <a:spcBef>
                <a:spcPts val="283"/>
              </a:spcBef>
              <a:buClr>
                <a:srgbClr val="000000"/>
              </a:buClr>
              <a:buSzPct val="45000"/>
              <a:buFont typeface="Wingdings" charset="2"/>
              <a:buChar char=""/>
            </a:pPr>
            <a:r>
              <a:rPr lang="sv-SE" sz="2000" b="0" strike="noStrike" spc="-1">
                <a:solidFill>
                  <a:srgbClr val="666666"/>
                </a:solidFill>
                <a:latin typeface="Segoe UI"/>
              </a:rPr>
              <a:t>Fifth Outline Level</a:t>
            </a:r>
          </a:p>
          <a:p>
            <a:pPr marL="2592000" lvl="5" indent="-216000">
              <a:spcBef>
                <a:spcPts val="283"/>
              </a:spcBef>
              <a:buClr>
                <a:srgbClr val="000000"/>
              </a:buClr>
              <a:buSzPct val="45000"/>
              <a:buFont typeface="Wingdings" charset="2"/>
              <a:buChar char=""/>
            </a:pPr>
            <a:r>
              <a:rPr lang="sv-SE" sz="2000" b="0" strike="noStrike" spc="-1">
                <a:solidFill>
                  <a:srgbClr val="666666"/>
                </a:solidFill>
                <a:latin typeface="Segoe UI"/>
              </a:rPr>
              <a:t>Sixth Outline Level</a:t>
            </a:r>
          </a:p>
          <a:p>
            <a:pPr marL="3024000" lvl="6" indent="-216000">
              <a:spcBef>
                <a:spcPts val="283"/>
              </a:spcBef>
              <a:buClr>
                <a:srgbClr val="000000"/>
              </a:buClr>
              <a:buSzPct val="45000"/>
              <a:buFont typeface="Wingdings" charset="2"/>
              <a:buChar char=""/>
            </a:pPr>
            <a:r>
              <a:rPr lang="sv-SE" sz="2000" b="0" strike="noStrike" spc="-1">
                <a:solidFill>
                  <a:srgbClr val="666666"/>
                </a:solidFill>
                <a:latin typeface="Segoe U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Rektangel 6"/>
          <p:cNvSpPr/>
          <p:nvPr/>
        </p:nvSpPr>
        <p:spPr>
          <a:xfrm>
            <a:off x="0" y="0"/>
            <a:ext cx="1219176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2" name="PlaceHolder 1"/>
          <p:cNvSpPr>
            <a:spLocks noGrp="1"/>
          </p:cNvSpPr>
          <p:nvPr>
            <p:ph type="title"/>
          </p:nvPr>
        </p:nvSpPr>
        <p:spPr>
          <a:xfrm>
            <a:off x="1930320" y="1153800"/>
            <a:ext cx="8639640" cy="2387160"/>
          </a:xfrm>
          <a:prstGeom prst="rect">
            <a:avLst/>
          </a:prstGeom>
          <a:noFill/>
          <a:ln w="0">
            <a:noFill/>
          </a:ln>
        </p:spPr>
        <p:txBody>
          <a:bodyPr lIns="90000" anchor="b">
            <a:noAutofit/>
          </a:bodyPr>
          <a:lstStyle/>
          <a:p>
            <a:pPr>
              <a:lnSpc>
                <a:spcPct val="100000"/>
              </a:lnSpc>
              <a:buNone/>
            </a:pPr>
            <a:r>
              <a:rPr lang="en-US" sz="4200" b="0" strike="noStrike" spc="-1">
                <a:solidFill>
                  <a:srgbClr val="FFFFFF"/>
                </a:solidFill>
                <a:latin typeface="Segoe UI Semibold"/>
              </a:rPr>
              <a:t>Click to edit Master title style</a:t>
            </a:r>
            <a:endParaRPr lang="sv-SE" sz="4200" b="0" strike="noStrike" spc="-1">
              <a:solidFill>
                <a:srgbClr val="000000"/>
              </a:solidFill>
              <a:latin typeface="Segoe UI"/>
            </a:endParaRPr>
          </a:p>
        </p:txBody>
      </p:sp>
      <p:sp>
        <p:nvSpPr>
          <p:cNvPr id="43" name="Rektangel 7"/>
          <p:cNvSpPr/>
          <p:nvPr/>
        </p:nvSpPr>
        <p:spPr>
          <a:xfrm>
            <a:off x="0" y="447840"/>
            <a:ext cx="291600" cy="64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4" name="Bildobjekt 8"/>
          <p:cNvPicPr/>
          <p:nvPr/>
        </p:nvPicPr>
        <p:blipFill>
          <a:blip r:embed="rId14"/>
          <a:stretch/>
        </p:blipFill>
        <p:spPr>
          <a:xfrm>
            <a:off x="10924560" y="417600"/>
            <a:ext cx="826200" cy="799920"/>
          </a:xfrm>
          <a:prstGeom prst="rect">
            <a:avLst/>
          </a:prstGeom>
          <a:ln w="0">
            <a:noFill/>
          </a:ln>
        </p:spPr>
      </p:pic>
      <p:sp>
        <p:nvSpPr>
          <p:cNvPr id="45" name="PlaceHolder 2"/>
          <p:cNvSpPr>
            <a:spLocks noGrp="1"/>
          </p:cNvSpPr>
          <p:nvPr>
            <p:ph type="body"/>
          </p:nvPr>
        </p:nvSpPr>
        <p:spPr>
          <a:xfrm>
            <a:off x="1930320" y="5605560"/>
            <a:ext cx="6290640" cy="459360"/>
          </a:xfrm>
          <a:prstGeom prst="rect">
            <a:avLst/>
          </a:prstGeom>
          <a:noFill/>
          <a:ln w="0">
            <a:noFill/>
          </a:ln>
        </p:spPr>
        <p:txBody>
          <a:bodyPr lIns="90000" tIns="18000" bIns="36000" anchor="b">
            <a:noAutofit/>
          </a:bodyPr>
          <a:lstStyle/>
          <a:p>
            <a:pPr>
              <a:lnSpc>
                <a:spcPct val="100000"/>
              </a:lnSpc>
              <a:buNone/>
              <a:tabLst>
                <a:tab pos="0" algn="l"/>
              </a:tabLst>
            </a:pPr>
            <a:r>
              <a:rPr lang="sv-SE" sz="1200" b="1" strike="noStrike" cap="all" spc="117">
                <a:solidFill>
                  <a:srgbClr val="FFFFFF"/>
                </a:solidFill>
                <a:latin typeface="Segoe UI"/>
              </a:rPr>
              <a:t>presented by &lt;name nameson&gt;</a:t>
            </a:r>
            <a:endParaRPr lang="sv-SE" sz="1200" b="0" strike="noStrike" spc="-1">
              <a:solidFill>
                <a:srgbClr val="666666"/>
              </a:solidFill>
              <a:latin typeface="Segoe UI"/>
            </a:endParaRPr>
          </a:p>
        </p:txBody>
      </p:sp>
      <p:sp>
        <p:nvSpPr>
          <p:cNvPr id="46" name="PlaceHolder 3"/>
          <p:cNvSpPr>
            <a:spLocks noGrp="1"/>
          </p:cNvSpPr>
          <p:nvPr>
            <p:ph type="dt" idx="1"/>
          </p:nvPr>
        </p:nvSpPr>
        <p:spPr>
          <a:xfrm>
            <a:off x="1930320" y="6096600"/>
            <a:ext cx="1240560" cy="364680"/>
          </a:xfrm>
          <a:prstGeom prst="rect">
            <a:avLst/>
          </a:prstGeom>
          <a:noFill/>
          <a:ln w="0">
            <a:noFill/>
          </a:ln>
        </p:spPr>
        <p:txBody>
          <a:bodyPr anchor="ctr">
            <a:noAutofit/>
          </a:bodyPr>
          <a:lstStyle>
            <a:lvl1pPr>
              <a:lnSpc>
                <a:spcPct val="100000"/>
              </a:lnSpc>
              <a:buNone/>
              <a:defRPr lang="sv-SE" sz="1200" b="0" strike="noStrike" spc="77">
                <a:solidFill>
                  <a:srgbClr val="CCCCCC"/>
                </a:solidFill>
                <a:latin typeface="Segoe UI"/>
              </a:defRPr>
            </a:lvl1pPr>
          </a:lstStyle>
          <a:p>
            <a:pPr>
              <a:lnSpc>
                <a:spcPct val="100000"/>
              </a:lnSpc>
              <a:buNone/>
            </a:pPr>
            <a:r>
              <a:rPr lang="sv-SE" sz="1200" b="0" strike="noStrike" spc="77">
                <a:solidFill>
                  <a:srgbClr val="CCCCCC"/>
                </a:solidFill>
                <a:latin typeface="Segoe UI"/>
              </a:rPr>
              <a:t>&lt;date/time&gt;</a:t>
            </a:r>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1103760" y="265320"/>
            <a:ext cx="9359640" cy="657000"/>
          </a:xfrm>
          <a:prstGeom prst="rect">
            <a:avLst/>
          </a:prstGeom>
          <a:noFill/>
          <a:ln w="0">
            <a:noFill/>
          </a:ln>
        </p:spPr>
        <p:txBody>
          <a:bodyPr lIns="90000" bIns="18000" anchor="t">
            <a:noAutofit/>
          </a:bodyPr>
          <a:lstStyle/>
          <a:p>
            <a:pPr>
              <a:lnSpc>
                <a:spcPct val="90000"/>
              </a:lnSpc>
              <a:buNone/>
            </a:pPr>
            <a:r>
              <a:rPr lang="sv-SE" sz="4200" b="0" strike="noStrike" spc="-1">
                <a:solidFill>
                  <a:srgbClr val="666666"/>
                </a:solidFill>
                <a:latin typeface="Segoe UI Light"/>
              </a:rPr>
              <a:t>Headline</a:t>
            </a:r>
            <a:endParaRPr lang="sv-SE" sz="4200" b="0" strike="noStrike" spc="-1">
              <a:solidFill>
                <a:srgbClr val="000000"/>
              </a:solidFill>
              <a:latin typeface="Segoe UI"/>
            </a:endParaRPr>
          </a:p>
        </p:txBody>
      </p:sp>
      <p:sp>
        <p:nvSpPr>
          <p:cNvPr id="84" name="PlaceHolder 2"/>
          <p:cNvSpPr>
            <a:spLocks noGrp="1"/>
          </p:cNvSpPr>
          <p:nvPr>
            <p:ph type="ftr" idx="2"/>
          </p:nvPr>
        </p:nvSpPr>
        <p:spPr>
          <a:xfrm>
            <a:off x="2053080" y="6475320"/>
            <a:ext cx="4320000" cy="364680"/>
          </a:xfrm>
          <a:prstGeom prst="rect">
            <a:avLst/>
          </a:prstGeom>
          <a:noFill/>
          <a:ln w="0">
            <a:noFill/>
          </a:ln>
        </p:spPr>
        <p:txBody>
          <a:bodyPr anchor="ctr">
            <a:noAutofit/>
          </a:bodyPr>
          <a:lstStyle>
            <a:lvl1pPr>
              <a:lnSpc>
                <a:spcPct val="100000"/>
              </a:lnSpc>
              <a:buNone/>
              <a:defRPr lang="sv-SE" sz="800" b="0" strike="noStrike" cap="all" spc="77">
                <a:solidFill>
                  <a:srgbClr val="CCCCCC"/>
                </a:solidFill>
                <a:latin typeface="Segoe UI"/>
              </a:defRPr>
            </a:lvl1pPr>
          </a:lstStyle>
          <a:p>
            <a:pPr>
              <a:lnSpc>
                <a:spcPct val="100000"/>
              </a:lnSpc>
              <a:buNone/>
            </a:pPr>
            <a:r>
              <a:rPr lang="sv-SE" sz="800" b="0" strike="noStrike" cap="all" spc="77">
                <a:solidFill>
                  <a:srgbClr val="CCCCCC"/>
                </a:solidFill>
                <a:latin typeface="Segoe UI"/>
              </a:rPr>
              <a:t>&lt;footer&gt;</a:t>
            </a:r>
            <a:endParaRPr lang="en-US" sz="800" b="0" strike="noStrike" spc="-1">
              <a:latin typeface="Times New Roman"/>
            </a:endParaRPr>
          </a:p>
        </p:txBody>
      </p:sp>
      <p:sp>
        <p:nvSpPr>
          <p:cNvPr id="85" name="PlaceHolder 3"/>
          <p:cNvSpPr>
            <a:spLocks noGrp="1"/>
          </p:cNvSpPr>
          <p:nvPr>
            <p:ph type="sldNum" idx="3"/>
          </p:nvPr>
        </p:nvSpPr>
        <p:spPr>
          <a:xfrm>
            <a:off x="8735400" y="6475320"/>
            <a:ext cx="2742840" cy="364680"/>
          </a:xfrm>
          <a:prstGeom prst="rect">
            <a:avLst/>
          </a:prstGeom>
          <a:noFill/>
          <a:ln w="0">
            <a:noFill/>
          </a:ln>
        </p:spPr>
        <p:txBody>
          <a:bodyPr anchor="ctr">
            <a:noAutofit/>
          </a:bodyPr>
          <a:lstStyle>
            <a:lvl1pPr algn="r">
              <a:lnSpc>
                <a:spcPct val="100000"/>
              </a:lnSpc>
              <a:buNone/>
              <a:defRPr lang="sv-SE" sz="800" b="1" strike="noStrike" spc="-1">
                <a:solidFill>
                  <a:srgbClr val="0099DC"/>
                </a:solidFill>
                <a:latin typeface="Segoe UI"/>
              </a:defRPr>
            </a:lvl1pPr>
          </a:lstStyle>
          <a:p>
            <a:pPr algn="r">
              <a:lnSpc>
                <a:spcPct val="100000"/>
              </a:lnSpc>
              <a:buNone/>
            </a:pPr>
            <a:fld id="{8DB1129F-FA88-45F2-AE89-431B190C9283}" type="slidenum">
              <a:rPr lang="sv-SE" sz="800" b="1" strike="noStrike" spc="-1">
                <a:solidFill>
                  <a:srgbClr val="0099DC"/>
                </a:solidFill>
                <a:latin typeface="Segoe UI"/>
              </a:rPr>
              <a:t>‹#›</a:t>
            </a:fld>
            <a:endParaRPr lang="en-US" sz="800" b="0" strike="noStrike" spc="-1">
              <a:latin typeface="Times New Roman"/>
            </a:endParaRPr>
          </a:p>
        </p:txBody>
      </p:sp>
      <p:sp>
        <p:nvSpPr>
          <p:cNvPr id="86" name="PlaceHolder 4"/>
          <p:cNvSpPr>
            <a:spLocks noGrp="1"/>
          </p:cNvSpPr>
          <p:nvPr>
            <p:ph type="body"/>
          </p:nvPr>
        </p:nvSpPr>
        <p:spPr>
          <a:xfrm>
            <a:off x="1094400" y="1562400"/>
            <a:ext cx="4993560" cy="4767840"/>
          </a:xfrm>
          <a:prstGeom prst="rect">
            <a:avLst/>
          </a:prstGeom>
          <a:noFill/>
          <a:ln w="0">
            <a:noFill/>
          </a:ln>
        </p:spPr>
        <p:txBody>
          <a:bodyPr lIns="0" rIns="18000" anchor="t">
            <a:noAutofit/>
          </a:bodyPr>
          <a:lstStyle/>
          <a:p>
            <a:pPr marL="101520" indent="-101520">
              <a:lnSpc>
                <a:spcPct val="100000"/>
              </a:lnSpc>
              <a:spcBef>
                <a:spcPts val="1001"/>
              </a:spcBef>
              <a:buClr>
                <a:srgbClr val="666666"/>
              </a:buClr>
              <a:buFont typeface="Segoe UI"/>
              <a:buChar char=" "/>
            </a:pPr>
            <a:r>
              <a:rPr lang="en-US" sz="2000" b="0" strike="noStrike" spc="-1">
                <a:solidFill>
                  <a:srgbClr val="666666"/>
                </a:solidFill>
                <a:latin typeface="Segoe UI"/>
              </a:rPr>
              <a:t>Edit Master text styles</a:t>
            </a:r>
            <a:endParaRPr lang="sv-SE" sz="2000" b="0" strike="noStrike" spc="-1">
              <a:solidFill>
                <a:srgbClr val="666666"/>
              </a:solidFill>
              <a:latin typeface="Segoe UI"/>
            </a:endParaRPr>
          </a:p>
          <a:p>
            <a:pPr marL="358920" lvl="1" indent="-216000">
              <a:lnSpc>
                <a:spcPct val="100000"/>
              </a:lnSpc>
              <a:spcBef>
                <a:spcPts val="1001"/>
              </a:spcBef>
              <a:buClr>
                <a:srgbClr val="666666"/>
              </a:buClr>
              <a:buFont typeface="Wingdings" charset="2"/>
              <a:buChar char=""/>
            </a:pPr>
            <a:r>
              <a:rPr lang="en-US" sz="2000" b="0" strike="noStrike" spc="-1">
                <a:solidFill>
                  <a:srgbClr val="666666"/>
                </a:solidFill>
                <a:latin typeface="Segoe UI"/>
              </a:rPr>
              <a:t>Second level</a:t>
            </a:r>
            <a:endParaRPr lang="sv-SE" sz="2000" b="0" strike="noStrike" spc="-1">
              <a:solidFill>
                <a:srgbClr val="666666"/>
              </a:solidFill>
              <a:latin typeface="Segoe UI"/>
            </a:endParaRPr>
          </a:p>
          <a:p>
            <a:pPr marL="449280" lvl="2" indent="-196920">
              <a:lnSpc>
                <a:spcPct val="100000"/>
              </a:lnSpc>
              <a:spcBef>
                <a:spcPts val="1001"/>
              </a:spcBef>
              <a:buClr>
                <a:srgbClr val="666666"/>
              </a:buClr>
              <a:buFont typeface="Arial"/>
              <a:buChar char="−"/>
            </a:pPr>
            <a:r>
              <a:rPr lang="en-US" sz="1800" b="0" strike="noStrike" spc="-1">
                <a:solidFill>
                  <a:srgbClr val="666666"/>
                </a:solidFill>
                <a:latin typeface="Segoe UI"/>
              </a:rPr>
              <a:t>Third level</a:t>
            </a:r>
            <a:endParaRPr lang="sv-SE" sz="1800" b="0" strike="noStrike" spc="-1">
              <a:solidFill>
                <a:srgbClr val="666666"/>
              </a:solidFill>
              <a:latin typeface="Segoe UI"/>
            </a:endParaRPr>
          </a:p>
          <a:p>
            <a:pPr marL="541440" lvl="3" indent="-180000">
              <a:lnSpc>
                <a:spcPct val="100000"/>
              </a:lnSpc>
              <a:spcBef>
                <a:spcPts val="1001"/>
              </a:spcBef>
              <a:buClr>
                <a:srgbClr val="666666"/>
              </a:buClr>
              <a:buFont typeface="Arial"/>
              <a:buChar char="−"/>
            </a:pPr>
            <a:r>
              <a:rPr lang="en-US" sz="1600" b="0" strike="noStrike" spc="-1">
                <a:solidFill>
                  <a:srgbClr val="666666"/>
                </a:solidFill>
                <a:latin typeface="Segoe UI"/>
              </a:rPr>
              <a:t>Fourth level</a:t>
            </a:r>
            <a:endParaRPr lang="sv-SE" sz="1600" b="0" strike="noStrike" spc="-1">
              <a:solidFill>
                <a:srgbClr val="666666"/>
              </a:solidFill>
              <a:latin typeface="Segoe UI"/>
            </a:endParaRPr>
          </a:p>
          <a:p>
            <a:pPr marL="630000" lvl="4" indent="-162000">
              <a:lnSpc>
                <a:spcPct val="100000"/>
              </a:lnSpc>
              <a:spcBef>
                <a:spcPts val="1001"/>
              </a:spcBef>
              <a:buClr>
                <a:srgbClr val="666666"/>
              </a:buClr>
              <a:buFont typeface="Arial"/>
              <a:buChar char="−"/>
            </a:pPr>
            <a:r>
              <a:rPr lang="en-US" sz="1400" b="0" strike="noStrike" spc="-1">
                <a:solidFill>
                  <a:srgbClr val="666666"/>
                </a:solidFill>
                <a:latin typeface="Segoe UI"/>
              </a:rPr>
              <a:t>Fifth level</a:t>
            </a:r>
            <a:endParaRPr lang="sv-SE" sz="1400" b="0" strike="noStrike" spc="-1">
              <a:solidFill>
                <a:srgbClr val="666666"/>
              </a:solidFill>
              <a:latin typeface="Segoe UI"/>
            </a:endParaRPr>
          </a:p>
        </p:txBody>
      </p:sp>
      <p:sp>
        <p:nvSpPr>
          <p:cNvPr id="87" name="PlaceHolder 5"/>
          <p:cNvSpPr>
            <a:spLocks noGrp="1"/>
          </p:cNvSpPr>
          <p:nvPr>
            <p:ph type="body"/>
          </p:nvPr>
        </p:nvSpPr>
        <p:spPr>
          <a:xfrm>
            <a:off x="6373800" y="1562400"/>
            <a:ext cx="4993560" cy="4767840"/>
          </a:xfrm>
          <a:prstGeom prst="rect">
            <a:avLst/>
          </a:prstGeom>
          <a:noFill/>
          <a:ln w="0">
            <a:noFill/>
          </a:ln>
        </p:spPr>
        <p:txBody>
          <a:bodyPr lIns="0" rIns="18000" anchor="t">
            <a:noAutofit/>
          </a:bodyPr>
          <a:lstStyle/>
          <a:p>
            <a:pPr marL="101520" indent="-101520">
              <a:lnSpc>
                <a:spcPct val="100000"/>
              </a:lnSpc>
              <a:spcBef>
                <a:spcPts val="1001"/>
              </a:spcBef>
              <a:buClr>
                <a:srgbClr val="666666"/>
              </a:buClr>
              <a:buFont typeface="Segoe UI"/>
              <a:buChar char=" "/>
            </a:pPr>
            <a:r>
              <a:rPr lang="en-US" sz="2000" b="0" strike="noStrike" spc="-1">
                <a:solidFill>
                  <a:srgbClr val="666666"/>
                </a:solidFill>
                <a:latin typeface="Segoe UI"/>
              </a:rPr>
              <a:t>Edit Master text styles</a:t>
            </a:r>
            <a:endParaRPr lang="sv-SE" sz="2000" b="0" strike="noStrike" spc="-1">
              <a:solidFill>
                <a:srgbClr val="666666"/>
              </a:solidFill>
              <a:latin typeface="Segoe UI"/>
            </a:endParaRPr>
          </a:p>
          <a:p>
            <a:pPr marL="360000" lvl="1" indent="-216000">
              <a:lnSpc>
                <a:spcPct val="100000"/>
              </a:lnSpc>
              <a:spcBef>
                <a:spcPts val="1001"/>
              </a:spcBef>
              <a:buClr>
                <a:srgbClr val="666666"/>
              </a:buClr>
              <a:buFont typeface="Wingdings" charset="2"/>
              <a:buChar char=""/>
            </a:pPr>
            <a:r>
              <a:rPr lang="en-US" sz="2000" b="0" strike="noStrike" spc="-1">
                <a:solidFill>
                  <a:srgbClr val="666666"/>
                </a:solidFill>
                <a:latin typeface="Segoe UI"/>
              </a:rPr>
              <a:t>Second level</a:t>
            </a:r>
            <a:endParaRPr lang="sv-SE" sz="2000" b="0" strike="noStrike" spc="-1">
              <a:solidFill>
                <a:srgbClr val="666666"/>
              </a:solidFill>
              <a:latin typeface="Segoe UI"/>
            </a:endParaRPr>
          </a:p>
          <a:p>
            <a:pPr marL="450000" lvl="2" indent="-198000">
              <a:lnSpc>
                <a:spcPct val="100000"/>
              </a:lnSpc>
              <a:spcBef>
                <a:spcPts val="1001"/>
              </a:spcBef>
              <a:buClr>
                <a:srgbClr val="666666"/>
              </a:buClr>
              <a:buFont typeface="Arial"/>
              <a:buChar char="−"/>
            </a:pPr>
            <a:r>
              <a:rPr lang="en-US" sz="1800" b="0" strike="noStrike" spc="-1">
                <a:solidFill>
                  <a:srgbClr val="666666"/>
                </a:solidFill>
                <a:latin typeface="Segoe UI"/>
              </a:rPr>
              <a:t>Third level</a:t>
            </a:r>
            <a:endParaRPr lang="sv-SE" sz="1800" b="0" strike="noStrike" spc="-1">
              <a:solidFill>
                <a:srgbClr val="666666"/>
              </a:solidFill>
              <a:latin typeface="Segoe UI"/>
            </a:endParaRPr>
          </a:p>
          <a:p>
            <a:pPr marL="540000" lvl="3" indent="-180000">
              <a:lnSpc>
                <a:spcPct val="100000"/>
              </a:lnSpc>
              <a:spcBef>
                <a:spcPts val="1001"/>
              </a:spcBef>
              <a:buClr>
                <a:srgbClr val="666666"/>
              </a:buClr>
              <a:buFont typeface="Arial"/>
              <a:buChar char="−"/>
            </a:pPr>
            <a:r>
              <a:rPr lang="en-US" sz="1600" b="0" strike="noStrike" spc="-1">
                <a:solidFill>
                  <a:srgbClr val="666666"/>
                </a:solidFill>
                <a:latin typeface="Segoe UI"/>
              </a:rPr>
              <a:t>Fourth level</a:t>
            </a:r>
            <a:endParaRPr lang="sv-SE" sz="1600" b="0" strike="noStrike" spc="-1">
              <a:solidFill>
                <a:srgbClr val="666666"/>
              </a:solidFill>
              <a:latin typeface="Segoe UI"/>
            </a:endParaRPr>
          </a:p>
          <a:p>
            <a:pPr marL="628560" lvl="4" indent="-162000">
              <a:lnSpc>
                <a:spcPct val="100000"/>
              </a:lnSpc>
              <a:spcBef>
                <a:spcPts val="1001"/>
              </a:spcBef>
              <a:buClr>
                <a:srgbClr val="666666"/>
              </a:buClr>
              <a:buFont typeface="Arial"/>
              <a:buChar char="−"/>
            </a:pPr>
            <a:r>
              <a:rPr lang="en-US" sz="1400" b="0" strike="noStrike" spc="-1">
                <a:solidFill>
                  <a:srgbClr val="666666"/>
                </a:solidFill>
                <a:latin typeface="Segoe UI"/>
              </a:rPr>
              <a:t>Fifth level</a:t>
            </a:r>
            <a:endParaRPr lang="sv-SE" sz="1400" b="0" strike="noStrike" spc="-1">
              <a:solidFill>
                <a:srgbClr val="666666"/>
              </a:solidFill>
              <a:latin typeface="Segoe UI"/>
            </a:endParaRPr>
          </a:p>
        </p:txBody>
      </p:sp>
      <p:sp>
        <p:nvSpPr>
          <p:cNvPr id="88" name="PlaceHolder 6"/>
          <p:cNvSpPr>
            <a:spLocks noGrp="1"/>
          </p:cNvSpPr>
          <p:nvPr>
            <p:ph type="body"/>
          </p:nvPr>
        </p:nvSpPr>
        <p:spPr>
          <a:xfrm>
            <a:off x="1103760" y="930960"/>
            <a:ext cx="9359640" cy="506880"/>
          </a:xfrm>
          <a:prstGeom prst="rect">
            <a:avLst/>
          </a:prstGeom>
          <a:noFill/>
          <a:ln w="0">
            <a:noFill/>
          </a:ln>
        </p:spPr>
        <p:txBody>
          <a:bodyPr lIns="90000" tIns="18000" anchor="t">
            <a:noAutofit/>
          </a:bodyPr>
          <a:lstStyle/>
          <a:p>
            <a:pPr>
              <a:lnSpc>
                <a:spcPct val="100000"/>
              </a:lnSpc>
              <a:buNone/>
              <a:tabLst>
                <a:tab pos="0" algn="l"/>
              </a:tabLst>
            </a:pPr>
            <a:r>
              <a:rPr lang="sv-SE" sz="2200" b="0" strike="noStrike" spc="-1">
                <a:solidFill>
                  <a:srgbClr val="0099DC"/>
                </a:solidFill>
                <a:latin typeface="Segoe UI"/>
              </a:rPr>
              <a:t>Sub-headline</a:t>
            </a:r>
            <a:endParaRPr lang="sv-SE" sz="2200" b="0" strike="noStrike" spc="-1">
              <a:solidFill>
                <a:srgbClr val="666666"/>
              </a:solidFill>
              <a:latin typeface="Segoe UI"/>
            </a:endParaRPr>
          </a:p>
        </p:txBody>
      </p:sp>
      <p:sp>
        <p:nvSpPr>
          <p:cNvPr id="89" name="Rektangel 14"/>
          <p:cNvSpPr/>
          <p:nvPr/>
        </p:nvSpPr>
        <p:spPr>
          <a:xfrm>
            <a:off x="0" y="447840"/>
            <a:ext cx="291600" cy="640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pic>
        <p:nvPicPr>
          <p:cNvPr id="90" name="Bildobjekt 15"/>
          <p:cNvPicPr/>
          <p:nvPr/>
        </p:nvPicPr>
        <p:blipFill>
          <a:blip r:embed="rId16"/>
          <a:stretch/>
        </p:blipFill>
        <p:spPr>
          <a:xfrm>
            <a:off x="10924560" y="417600"/>
            <a:ext cx="826200" cy="799920"/>
          </a:xfrm>
          <a:prstGeom prst="rect">
            <a:avLst/>
          </a:prstGeom>
          <a:ln w="0">
            <a:noFill/>
          </a:ln>
        </p:spPr>
      </p:pic>
      <p:sp>
        <p:nvSpPr>
          <p:cNvPr id="91" name="PlaceHolder 7"/>
          <p:cNvSpPr>
            <a:spLocks noGrp="1"/>
          </p:cNvSpPr>
          <p:nvPr>
            <p:ph type="dt" idx="4"/>
          </p:nvPr>
        </p:nvSpPr>
        <p:spPr>
          <a:xfrm>
            <a:off x="1195560" y="6475320"/>
            <a:ext cx="832320" cy="364680"/>
          </a:xfrm>
          <a:prstGeom prst="rect">
            <a:avLst/>
          </a:prstGeom>
          <a:noFill/>
          <a:ln w="0">
            <a:noFill/>
          </a:ln>
        </p:spPr>
        <p:txBody>
          <a:bodyPr anchor="ctr">
            <a:noAutofit/>
          </a:bodyPr>
          <a:lstStyle>
            <a:lvl1pPr>
              <a:lnSpc>
                <a:spcPct val="100000"/>
              </a:lnSpc>
              <a:buNone/>
              <a:defRPr lang="sv-SE" sz="800" b="0" strike="noStrike" spc="77">
                <a:solidFill>
                  <a:srgbClr val="CCCCCC"/>
                </a:solidFill>
                <a:latin typeface="Segoe UI"/>
              </a:defRPr>
            </a:lvl1pPr>
          </a:lstStyle>
          <a:p>
            <a:pPr>
              <a:lnSpc>
                <a:spcPct val="100000"/>
              </a:lnSpc>
              <a:buNone/>
            </a:pPr>
            <a:r>
              <a:rPr lang="sv-SE" sz="800" b="0" strike="noStrike" spc="77">
                <a:solidFill>
                  <a:srgbClr val="CCCCCC"/>
                </a:solidFill>
                <a:latin typeface="Segoe UI"/>
              </a:rPr>
              <a:t>&lt;date/time&gt;</a:t>
            </a:r>
            <a:endParaRPr lang="en-US" sz="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26" r:id="rId13"/>
    <p:sldLayoutId id="214748372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7.jpeg"/><Relationship Id="rId5" Type="http://schemas.openxmlformats.org/officeDocument/2006/relationships/image" Target="../media/image6.t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tif"/><Relationship Id="rId7" Type="http://schemas.openxmlformats.org/officeDocument/2006/relationships/image" Target="../media/image17.tif"/><Relationship Id="rId2" Type="http://schemas.openxmlformats.org/officeDocument/2006/relationships/image" Target="../media/image12.tif"/><Relationship Id="rId1" Type="http://schemas.openxmlformats.org/officeDocument/2006/relationships/slideLayout" Target="../slideLayouts/slideLayout25.xml"/><Relationship Id="rId6" Type="http://schemas.openxmlformats.org/officeDocument/2006/relationships/image" Target="../media/image16.tif"/><Relationship Id="rId5" Type="http://schemas.openxmlformats.org/officeDocument/2006/relationships/image" Target="../media/image15.tif"/><Relationship Id="rId4" Type="http://schemas.openxmlformats.org/officeDocument/2006/relationships/image" Target="../media/image14.t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laceHolder 1"/>
          <p:cNvSpPr>
            <a:spLocks noGrp="1"/>
          </p:cNvSpPr>
          <p:nvPr>
            <p:ph type="title"/>
          </p:nvPr>
        </p:nvSpPr>
        <p:spPr>
          <a:xfrm>
            <a:off x="1103760" y="265320"/>
            <a:ext cx="9359640" cy="657000"/>
          </a:xfrm>
          <a:prstGeom prst="rect">
            <a:avLst/>
          </a:prstGeom>
          <a:noFill/>
          <a:ln w="0">
            <a:noFill/>
          </a:ln>
        </p:spPr>
        <p:txBody>
          <a:bodyPr lIns="90000" bIns="18000" anchor="t">
            <a:noAutofit/>
          </a:bodyPr>
          <a:lstStyle/>
          <a:p>
            <a:pPr>
              <a:lnSpc>
                <a:spcPct val="90000"/>
              </a:lnSpc>
              <a:buNone/>
            </a:pPr>
            <a:r>
              <a:rPr lang="en-SE" sz="4200" b="0" strike="noStrike" spc="-1" dirty="0">
                <a:solidFill>
                  <a:srgbClr val="666666"/>
                </a:solidFill>
                <a:latin typeface="Segoe UI Light"/>
              </a:rPr>
              <a:t>Demo – 2 weeks</a:t>
            </a:r>
            <a:endParaRPr lang="sv-SE" sz="4200" b="0" strike="noStrike" spc="-1" dirty="0">
              <a:solidFill>
                <a:srgbClr val="000000"/>
              </a:solidFill>
              <a:latin typeface="Segoe UI"/>
            </a:endParaRPr>
          </a:p>
        </p:txBody>
      </p:sp>
      <p:sp>
        <p:nvSpPr>
          <p:cNvPr id="396" name="PlaceHolder 2"/>
          <p:cNvSpPr>
            <a:spLocks noGrp="1"/>
          </p:cNvSpPr>
          <p:nvPr>
            <p:ph/>
          </p:nvPr>
        </p:nvSpPr>
        <p:spPr>
          <a:xfrm>
            <a:off x="1103760" y="930960"/>
            <a:ext cx="9359640" cy="506880"/>
          </a:xfrm>
          <a:prstGeom prst="rect">
            <a:avLst/>
          </a:prstGeom>
          <a:noFill/>
          <a:ln w="0">
            <a:noFill/>
          </a:ln>
        </p:spPr>
        <p:txBody>
          <a:bodyPr lIns="90000" tIns="18000" anchor="t">
            <a:noAutofit/>
          </a:bodyPr>
          <a:lstStyle/>
          <a:p>
            <a:pPr>
              <a:lnSpc>
                <a:spcPct val="100000"/>
              </a:lnSpc>
              <a:buNone/>
              <a:tabLst>
                <a:tab pos="0" algn="l"/>
              </a:tabLst>
            </a:pPr>
            <a:r>
              <a:rPr lang="en-SE" sz="2200" b="0" strike="noStrike" spc="-1" dirty="0">
                <a:solidFill>
                  <a:srgbClr val="0099DC"/>
                </a:solidFill>
                <a:latin typeface="Segoe UI"/>
              </a:rPr>
              <a:t>Testing it all</a:t>
            </a:r>
            <a:endParaRPr lang="sv-SE" sz="2200" b="0" strike="noStrike" spc="-1" dirty="0">
              <a:solidFill>
                <a:srgbClr val="666666"/>
              </a:solidFill>
              <a:latin typeface="Segoe UI"/>
            </a:endParaRPr>
          </a:p>
        </p:txBody>
      </p:sp>
      <p:pic>
        <p:nvPicPr>
          <p:cNvPr id="397" name="Picture 9"/>
          <p:cNvPicPr/>
          <p:nvPr/>
        </p:nvPicPr>
        <p:blipFill>
          <a:blip r:embed="rId2"/>
          <a:stretch/>
        </p:blipFill>
        <p:spPr>
          <a:xfrm>
            <a:off x="6391812" y="839250"/>
            <a:ext cx="3200040" cy="1746360"/>
          </a:xfrm>
          <a:prstGeom prst="rect">
            <a:avLst/>
          </a:prstGeom>
          <a:ln w="0">
            <a:noFill/>
          </a:ln>
        </p:spPr>
      </p:pic>
      <p:pic>
        <p:nvPicPr>
          <p:cNvPr id="398" name="Picture 11"/>
          <p:cNvPicPr/>
          <p:nvPr/>
        </p:nvPicPr>
        <p:blipFill>
          <a:blip r:embed="rId3"/>
          <a:stretch/>
        </p:blipFill>
        <p:spPr>
          <a:xfrm>
            <a:off x="6482702" y="1924047"/>
            <a:ext cx="3489806" cy="1853382"/>
          </a:xfrm>
          <a:prstGeom prst="rect">
            <a:avLst/>
          </a:prstGeom>
          <a:ln w="0">
            <a:noFill/>
          </a:ln>
        </p:spPr>
      </p:pic>
      <p:pic>
        <p:nvPicPr>
          <p:cNvPr id="399" name="Picture 17"/>
          <p:cNvPicPr/>
          <p:nvPr/>
        </p:nvPicPr>
        <p:blipFill>
          <a:blip r:embed="rId4"/>
          <a:stretch/>
        </p:blipFill>
        <p:spPr>
          <a:xfrm>
            <a:off x="6528960" y="3208860"/>
            <a:ext cx="3588480" cy="2019960"/>
          </a:xfrm>
          <a:prstGeom prst="rect">
            <a:avLst/>
          </a:prstGeom>
          <a:ln w="0">
            <a:noFill/>
          </a:ln>
        </p:spPr>
      </p:pic>
      <p:pic>
        <p:nvPicPr>
          <p:cNvPr id="400" name="Picture 13"/>
          <p:cNvPicPr/>
          <p:nvPr/>
        </p:nvPicPr>
        <p:blipFill>
          <a:blip r:embed="rId5"/>
          <a:stretch/>
        </p:blipFill>
        <p:spPr>
          <a:xfrm>
            <a:off x="6477653" y="3982003"/>
            <a:ext cx="3934440" cy="2310120"/>
          </a:xfrm>
          <a:prstGeom prst="rect">
            <a:avLst/>
          </a:prstGeom>
          <a:ln w="0">
            <a:noFill/>
          </a:ln>
        </p:spPr>
      </p:pic>
      <p:sp>
        <p:nvSpPr>
          <p:cNvPr id="401" name="Right Arrow 18"/>
          <p:cNvSpPr/>
          <p:nvPr/>
        </p:nvSpPr>
        <p:spPr>
          <a:xfrm rot="5400000">
            <a:off x="7691400" y="3223104"/>
            <a:ext cx="6235920" cy="462600"/>
          </a:xfrm>
          <a:prstGeom prst="rightArrow">
            <a:avLst>
              <a:gd name="adj1" fmla="val 33125"/>
              <a:gd name="adj2" fmla="val 50000"/>
            </a:avLst>
          </a:prstGeom>
          <a:solidFill>
            <a:srgbClr val="0099DC"/>
          </a:solidFill>
          <a:ln>
            <a:solidFill>
              <a:srgbClr val="0071A2"/>
            </a:solidFill>
          </a:ln>
        </p:spPr>
        <p:style>
          <a:lnRef idx="2">
            <a:schemeClr val="accent1">
              <a:shade val="50000"/>
            </a:schemeClr>
          </a:lnRef>
          <a:fillRef idx="1">
            <a:schemeClr val="accent1"/>
          </a:fillRef>
          <a:effectRef idx="0">
            <a:schemeClr val="accent1"/>
          </a:effectRef>
          <a:fontRef idx="minor"/>
        </p:style>
      </p:sp>
      <p:sp>
        <p:nvSpPr>
          <p:cNvPr id="4" name="PlaceHolder 3"/>
          <p:cNvSpPr>
            <a:spLocks noGrp="1"/>
          </p:cNvSpPr>
          <p:nvPr>
            <p:ph type="ftr" idx="2"/>
          </p:nvPr>
        </p:nvSpPr>
        <p:spPr/>
        <p:txBody>
          <a:bodyPr/>
          <a:lstStyle/>
          <a:p>
            <a:r>
              <a:rPr dirty="0"/>
              <a:t>PRESENTATION TITLE/FOOTER</a:t>
            </a:r>
          </a:p>
        </p:txBody>
      </p:sp>
      <p:sp>
        <p:nvSpPr>
          <p:cNvPr id="5" name="PlaceHolder 4"/>
          <p:cNvSpPr>
            <a:spLocks noGrp="1"/>
          </p:cNvSpPr>
          <p:nvPr>
            <p:ph type="sldNum" idx="3"/>
          </p:nvPr>
        </p:nvSpPr>
        <p:spPr/>
        <p:txBody>
          <a:bodyPr/>
          <a:lstStyle/>
          <a:p>
            <a:fld id="{86916C0F-425A-448C-A57A-0697B791788D}" type="slidenum">
              <a:t>10</a:t>
            </a:fld>
            <a:endParaRPr/>
          </a:p>
        </p:txBody>
      </p:sp>
      <p:sp>
        <p:nvSpPr>
          <p:cNvPr id="6" name="PlaceHolder 5"/>
          <p:cNvSpPr>
            <a:spLocks noGrp="1"/>
          </p:cNvSpPr>
          <p:nvPr>
            <p:ph type="dt" idx="4"/>
          </p:nvPr>
        </p:nvSpPr>
        <p:spPr/>
        <p:txBody>
          <a:bodyPr/>
          <a:lstStyle/>
          <a:p>
            <a:fld id="{BC2BEE13-E710-4457-BDAF-4725C90BB96C}" type="datetime1">
              <a:rPr lang="en-US"/>
              <a:t>10/23/23</a:t>
            </a:fld>
            <a:endParaRPr lang="en-US"/>
          </a:p>
        </p:txBody>
      </p:sp>
      <p:sp>
        <p:nvSpPr>
          <p:cNvPr id="2" name="TextBox 1">
            <a:extLst>
              <a:ext uri="{FF2B5EF4-FFF2-40B4-BE49-F238E27FC236}">
                <a16:creationId xmlns:a16="http://schemas.microsoft.com/office/drawing/2014/main" id="{AFD34530-BB1E-72C0-7A3C-68AB4669A238}"/>
              </a:ext>
            </a:extLst>
          </p:cNvPr>
          <p:cNvSpPr txBox="1"/>
          <p:nvPr/>
        </p:nvSpPr>
        <p:spPr>
          <a:xfrm>
            <a:off x="1151340" y="1455623"/>
            <a:ext cx="4576894" cy="4247317"/>
          </a:xfrm>
          <a:prstGeom prst="rect">
            <a:avLst/>
          </a:prstGeom>
          <a:noFill/>
        </p:spPr>
        <p:txBody>
          <a:bodyPr wrap="none" rtlCol="0">
            <a:spAutoFit/>
          </a:bodyPr>
          <a:lstStyle/>
          <a:p>
            <a:r>
              <a:rPr lang="en-SE" dirty="0"/>
              <a:t>After each sprint a demo is conducted:</a:t>
            </a:r>
          </a:p>
          <a:p>
            <a:endParaRPr lang="en-SE" dirty="0"/>
          </a:p>
          <a:p>
            <a:pPr marL="285750" indent="-285750">
              <a:buFont typeface="Arial" panose="020B0604020202020204" pitchFamily="34" charset="0"/>
              <a:buChar char="•"/>
            </a:pPr>
            <a:r>
              <a:rPr lang="en-SE" dirty="0"/>
              <a:t>Proposal creation</a:t>
            </a:r>
          </a:p>
          <a:p>
            <a:pPr marL="285750" indent="-285750">
              <a:buFont typeface="Arial" panose="020B0604020202020204" pitchFamily="34" charset="0"/>
              <a:buChar char="•"/>
            </a:pPr>
            <a:r>
              <a:rPr lang="en-SE" dirty="0"/>
              <a:t>Review</a:t>
            </a:r>
          </a:p>
          <a:p>
            <a:pPr marL="285750" indent="-285750">
              <a:buFont typeface="Arial" panose="020B0604020202020204" pitchFamily="34" charset="0"/>
              <a:buChar char="•"/>
            </a:pPr>
            <a:r>
              <a:rPr lang="en-SE" dirty="0"/>
              <a:t>Scheduling</a:t>
            </a:r>
          </a:p>
          <a:p>
            <a:pPr marL="285750" indent="-285750">
              <a:buFont typeface="Arial" panose="020B0604020202020204" pitchFamily="34" charset="0"/>
              <a:buChar char="•"/>
            </a:pPr>
            <a:r>
              <a:rPr lang="en-SE" dirty="0"/>
              <a:t>SciChat room creation</a:t>
            </a:r>
          </a:p>
          <a:p>
            <a:pPr marL="285750" indent="-285750">
              <a:buFont typeface="Arial" panose="020B0604020202020204" pitchFamily="34" charset="0"/>
              <a:buChar char="•"/>
            </a:pPr>
            <a:r>
              <a:rPr lang="en-SE" dirty="0"/>
              <a:t>SciCat dataset creation</a:t>
            </a:r>
          </a:p>
          <a:p>
            <a:pPr marL="285750" indent="-285750">
              <a:buFont typeface="Arial" panose="020B0604020202020204" pitchFamily="34" charset="0"/>
              <a:buChar char="•"/>
            </a:pPr>
            <a:r>
              <a:rPr lang="en-SE" dirty="0"/>
              <a:t>Simulating NiCOS to SciChat messages</a:t>
            </a:r>
          </a:p>
          <a:p>
            <a:pPr marL="285750" indent="-285750">
              <a:buFont typeface="Arial" panose="020B0604020202020204" pitchFamily="34" charset="0"/>
              <a:buChar char="•"/>
            </a:pPr>
            <a:r>
              <a:rPr lang="en-SE" dirty="0"/>
              <a:t>Jupyterhub to SciCat dataset creation</a:t>
            </a:r>
          </a:p>
          <a:p>
            <a:pPr marL="285750" indent="-285750">
              <a:buFont typeface="Arial" panose="020B0604020202020204" pitchFamily="34" charset="0"/>
              <a:buChar char="•"/>
            </a:pPr>
            <a:r>
              <a:rPr lang="en-SE" dirty="0"/>
              <a:t>Folder creation</a:t>
            </a:r>
          </a:p>
          <a:p>
            <a:endParaRPr lang="en-SE" dirty="0"/>
          </a:p>
          <a:p>
            <a:r>
              <a:rPr lang="en-SE" dirty="0"/>
              <a:t>To be added:</a:t>
            </a:r>
          </a:p>
          <a:p>
            <a:endParaRPr lang="en-SE" dirty="0"/>
          </a:p>
          <a:p>
            <a:pPr marL="285750" indent="-285750">
              <a:buFont typeface="Arial" panose="020B0604020202020204" pitchFamily="34" charset="0"/>
              <a:buChar char="•"/>
            </a:pPr>
            <a:r>
              <a:rPr lang="en-SE" dirty="0"/>
              <a:t>File permissions</a:t>
            </a:r>
          </a:p>
          <a:p>
            <a:pPr marL="285750" indent="-285750">
              <a:buFont typeface="Arial" panose="020B0604020202020204" pitchFamily="34" charset="0"/>
              <a:buChar char="•"/>
            </a:pPr>
            <a:r>
              <a:rPr lang="en-SE" dirty="0"/>
              <a:t>Download</a:t>
            </a:r>
          </a:p>
        </p:txBody>
      </p:sp>
      <p:sp>
        <p:nvSpPr>
          <p:cNvPr id="3" name="TextBox 2">
            <a:extLst>
              <a:ext uri="{FF2B5EF4-FFF2-40B4-BE49-F238E27FC236}">
                <a16:creationId xmlns:a16="http://schemas.microsoft.com/office/drawing/2014/main" id="{D04155FE-60A0-7FB2-B418-A86632989390}"/>
              </a:ext>
            </a:extLst>
          </p:cNvPr>
          <p:cNvSpPr txBox="1"/>
          <p:nvPr/>
        </p:nvSpPr>
        <p:spPr>
          <a:xfrm>
            <a:off x="906986" y="5757399"/>
            <a:ext cx="6901643" cy="646331"/>
          </a:xfrm>
          <a:prstGeom prst="rect">
            <a:avLst/>
          </a:prstGeom>
          <a:noFill/>
        </p:spPr>
        <p:txBody>
          <a:bodyPr wrap="square" rtlCol="0">
            <a:spAutoFit/>
          </a:bodyPr>
          <a:lstStyle/>
          <a:p>
            <a:r>
              <a:rPr lang="en-GB" sz="1800" i="1" dirty="0">
                <a:effectLst/>
                <a:latin typeface="CIDFont+F1"/>
              </a:rPr>
              <a:t>“To this end, the STAP would like to volunteer themselves to test drive the system during the next STAP meeting”.  -- Offer accepted</a:t>
            </a:r>
            <a:endParaRPr lang="en-GB" sz="40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1103760" y="265320"/>
            <a:ext cx="9359640" cy="657000"/>
          </a:xfrm>
          <a:prstGeom prst="rect">
            <a:avLst/>
          </a:prstGeom>
          <a:noFill/>
          <a:ln w="0">
            <a:noFill/>
          </a:ln>
        </p:spPr>
        <p:txBody>
          <a:bodyPr lIns="90000" bIns="18000" anchor="t">
            <a:noAutofit/>
          </a:bodyPr>
          <a:lstStyle/>
          <a:p>
            <a:pPr>
              <a:lnSpc>
                <a:spcPct val="90000"/>
              </a:lnSpc>
              <a:buNone/>
            </a:pPr>
            <a:r>
              <a:rPr lang="en-US" sz="4200" b="0" strike="noStrike" spc="-1" dirty="0">
                <a:solidFill>
                  <a:srgbClr val="666666"/>
                </a:solidFill>
                <a:latin typeface="Segoe UI Light"/>
              </a:rPr>
              <a:t>Tracking weekly progress</a:t>
            </a:r>
            <a:endParaRPr lang="sv-SE" sz="4200" b="0" strike="noStrike" spc="-1" dirty="0">
              <a:solidFill>
                <a:srgbClr val="000000"/>
              </a:solidFill>
              <a:latin typeface="Segoe UI"/>
            </a:endParaRPr>
          </a:p>
        </p:txBody>
      </p:sp>
      <p:sp>
        <p:nvSpPr>
          <p:cNvPr id="405" name="PlaceHolder 2"/>
          <p:cNvSpPr>
            <a:spLocks noGrp="1"/>
          </p:cNvSpPr>
          <p:nvPr>
            <p:ph/>
          </p:nvPr>
        </p:nvSpPr>
        <p:spPr>
          <a:xfrm>
            <a:off x="1103760" y="930960"/>
            <a:ext cx="9359640" cy="506880"/>
          </a:xfrm>
          <a:prstGeom prst="rect">
            <a:avLst/>
          </a:prstGeom>
          <a:noFill/>
          <a:ln w="0">
            <a:noFill/>
          </a:ln>
        </p:spPr>
        <p:txBody>
          <a:bodyPr lIns="90000" tIns="18000" anchor="t">
            <a:noAutofit/>
          </a:bodyPr>
          <a:lstStyle/>
          <a:p>
            <a:pPr>
              <a:lnSpc>
                <a:spcPct val="100000"/>
              </a:lnSpc>
              <a:buNone/>
              <a:tabLst>
                <a:tab pos="0" algn="l"/>
              </a:tabLst>
            </a:pPr>
            <a:r>
              <a:rPr lang="en-SE" sz="2200" b="0" strike="noStrike" spc="-1" dirty="0">
                <a:solidFill>
                  <a:srgbClr val="0099DC"/>
                </a:solidFill>
                <a:latin typeface="Segoe UI"/>
              </a:rPr>
              <a:t>P6 tracking &amp; JIRA</a:t>
            </a:r>
            <a:endParaRPr lang="sv-SE" sz="2200" b="0" strike="noStrike" spc="-1" dirty="0">
              <a:solidFill>
                <a:srgbClr val="666666"/>
              </a:solidFill>
              <a:latin typeface="Segoe UI"/>
            </a:endParaRPr>
          </a:p>
        </p:txBody>
      </p:sp>
      <p:sp>
        <p:nvSpPr>
          <p:cNvPr id="406" name="TextBox 27"/>
          <p:cNvSpPr/>
          <p:nvPr/>
        </p:nvSpPr>
        <p:spPr>
          <a:xfrm>
            <a:off x="1103760" y="1629248"/>
            <a:ext cx="6103828" cy="34148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SE" sz="1800" b="0" strike="noStrike" spc="-1" dirty="0">
                <a:solidFill>
                  <a:srgbClr val="666666"/>
                </a:solidFill>
                <a:latin typeface="Segoe UI"/>
              </a:rPr>
              <a:t>Insights:</a:t>
            </a:r>
            <a:endParaRPr lang="en-US" sz="1800" b="0" strike="noStrike" spc="-1" dirty="0">
              <a:latin typeface="Arial"/>
            </a:endParaRPr>
          </a:p>
          <a:p>
            <a:pPr marL="285840" indent="-285840">
              <a:lnSpc>
                <a:spcPct val="100000"/>
              </a:lnSpc>
              <a:buClr>
                <a:srgbClr val="666666"/>
              </a:buClr>
              <a:buFont typeface="Arial"/>
              <a:buChar char="•"/>
            </a:pPr>
            <a:r>
              <a:rPr lang="en-SE" spc="-1" dirty="0">
                <a:solidFill>
                  <a:srgbClr val="666666"/>
                </a:solidFill>
                <a:latin typeface="Segoe UI"/>
              </a:rPr>
              <a:t>Planning is becoming more accurate</a:t>
            </a:r>
            <a:endParaRPr lang="en-SE" sz="1800" b="0" strike="noStrike" spc="-1" dirty="0">
              <a:solidFill>
                <a:srgbClr val="666666"/>
              </a:solidFill>
              <a:latin typeface="Segoe UI"/>
            </a:endParaRPr>
          </a:p>
          <a:p>
            <a:pPr marL="285840" indent="-285840">
              <a:lnSpc>
                <a:spcPct val="100000"/>
              </a:lnSpc>
              <a:buClr>
                <a:srgbClr val="666666"/>
              </a:buClr>
              <a:buFont typeface="Arial"/>
              <a:buChar char="•"/>
            </a:pPr>
            <a:r>
              <a:rPr lang="en-SE" sz="1800" b="0" strike="noStrike" spc="-1" dirty="0">
                <a:solidFill>
                  <a:srgbClr val="666666"/>
                </a:solidFill>
                <a:latin typeface="Segoe UI"/>
              </a:rPr>
              <a:t>IAM tasks underestimated</a:t>
            </a:r>
          </a:p>
          <a:p>
            <a:pPr marL="285840" indent="-285840">
              <a:lnSpc>
                <a:spcPct val="100000"/>
              </a:lnSpc>
              <a:buClr>
                <a:srgbClr val="666666"/>
              </a:buClr>
              <a:buFont typeface="Arial"/>
              <a:buChar char="•"/>
            </a:pPr>
            <a:r>
              <a:rPr lang="en-SE" spc="-1" dirty="0">
                <a:solidFill>
                  <a:srgbClr val="666666"/>
                </a:solidFill>
                <a:latin typeface="Segoe UI"/>
              </a:rPr>
              <a:t>Progress heavily dependent on other groups </a:t>
            </a:r>
            <a:r>
              <a:rPr lang="en-GB" spc="-1" dirty="0">
                <a:solidFill>
                  <a:srgbClr val="666666"/>
                </a:solidFill>
                <a:latin typeface="Segoe UI"/>
              </a:rPr>
              <a:t>availability</a:t>
            </a:r>
            <a:endParaRPr lang="en-SE" sz="1800" b="0" strike="noStrike" spc="-1" dirty="0">
              <a:solidFill>
                <a:srgbClr val="666666"/>
              </a:solidFill>
              <a:latin typeface="Segoe UI"/>
            </a:endParaRPr>
          </a:p>
          <a:p>
            <a:pPr marL="285840" indent="-285840">
              <a:lnSpc>
                <a:spcPct val="100000"/>
              </a:lnSpc>
              <a:buClr>
                <a:srgbClr val="666666"/>
              </a:buClr>
              <a:buFont typeface="Arial"/>
              <a:buChar char="•"/>
            </a:pPr>
            <a:r>
              <a:rPr lang="en-SE" spc="-1" dirty="0">
                <a:solidFill>
                  <a:srgbClr val="666666"/>
                </a:solidFill>
                <a:latin typeface="Segoe UI"/>
              </a:rPr>
              <a:t>Increasingly hard to track overall progress</a:t>
            </a:r>
          </a:p>
          <a:p>
            <a:pPr>
              <a:lnSpc>
                <a:spcPct val="100000"/>
              </a:lnSpc>
              <a:buClr>
                <a:srgbClr val="666666"/>
              </a:buClr>
            </a:pPr>
            <a:endParaRPr lang="en-SE" sz="1800" b="0" strike="noStrike" spc="-1" dirty="0">
              <a:solidFill>
                <a:srgbClr val="666666"/>
              </a:solidFill>
              <a:latin typeface="Segoe UI"/>
            </a:endParaRPr>
          </a:p>
          <a:p>
            <a:pPr>
              <a:lnSpc>
                <a:spcPct val="100000"/>
              </a:lnSpc>
              <a:buClr>
                <a:srgbClr val="666666"/>
              </a:buClr>
            </a:pPr>
            <a:endParaRPr lang="en-SE" sz="1800" b="0" strike="noStrike" spc="-1" dirty="0">
              <a:solidFill>
                <a:srgbClr val="666666"/>
              </a:solidFill>
              <a:latin typeface="Segoe UI"/>
            </a:endParaRPr>
          </a:p>
          <a:p>
            <a:pPr>
              <a:lnSpc>
                <a:spcPct val="100000"/>
              </a:lnSpc>
              <a:buClr>
                <a:srgbClr val="666666"/>
              </a:buClr>
            </a:pPr>
            <a:r>
              <a:rPr lang="en-SE" spc="-1" dirty="0">
                <a:solidFill>
                  <a:srgbClr val="666666"/>
                </a:solidFill>
                <a:latin typeface="Segoe UI"/>
              </a:rPr>
              <a:t>Paused:</a:t>
            </a:r>
          </a:p>
          <a:p>
            <a:pPr marL="285750" indent="-285750">
              <a:lnSpc>
                <a:spcPct val="100000"/>
              </a:lnSpc>
              <a:buClr>
                <a:srgbClr val="666666"/>
              </a:buClr>
              <a:buFont typeface="Arial" panose="020B0604020202020204" pitchFamily="34" charset="0"/>
              <a:buChar char="•"/>
            </a:pPr>
            <a:r>
              <a:rPr lang="en-US" spc="-1" dirty="0">
                <a:solidFill>
                  <a:srgbClr val="666666"/>
                </a:solidFill>
                <a:latin typeface="Arial"/>
              </a:rPr>
              <a:t>Visits</a:t>
            </a:r>
          </a:p>
          <a:p>
            <a:pPr marL="285750" indent="-285750">
              <a:lnSpc>
                <a:spcPct val="100000"/>
              </a:lnSpc>
              <a:buClr>
                <a:srgbClr val="666666"/>
              </a:buClr>
              <a:buFont typeface="Arial" panose="020B0604020202020204" pitchFamily="34" charset="0"/>
              <a:buChar char="•"/>
            </a:pPr>
            <a:r>
              <a:rPr lang="en-US" spc="-1" dirty="0">
                <a:solidFill>
                  <a:srgbClr val="666666"/>
                </a:solidFill>
                <a:latin typeface="Arial"/>
              </a:rPr>
              <a:t>Sample tracking</a:t>
            </a:r>
          </a:p>
          <a:p>
            <a:pPr marL="285750" indent="-285750">
              <a:lnSpc>
                <a:spcPct val="100000"/>
              </a:lnSpc>
              <a:buClr>
                <a:srgbClr val="666666"/>
              </a:buClr>
              <a:buFont typeface="Arial" panose="020B0604020202020204" pitchFamily="34" charset="0"/>
              <a:buChar char="•"/>
            </a:pPr>
            <a:r>
              <a:rPr lang="en-US" spc="-1" dirty="0">
                <a:solidFill>
                  <a:srgbClr val="666666"/>
                </a:solidFill>
                <a:latin typeface="Arial"/>
              </a:rPr>
              <a:t>Experiment safety</a:t>
            </a:r>
          </a:p>
          <a:p>
            <a:pPr marL="285750" indent="-285750">
              <a:lnSpc>
                <a:spcPct val="100000"/>
              </a:lnSpc>
              <a:buClr>
                <a:srgbClr val="666666"/>
              </a:buClr>
              <a:buFont typeface="Arial" panose="020B0604020202020204" pitchFamily="34" charset="0"/>
              <a:buChar char="•"/>
            </a:pPr>
            <a:endParaRPr lang="en-US" sz="1800" b="0" strike="noStrike" spc="-1" dirty="0">
              <a:solidFill>
                <a:srgbClr val="666666"/>
              </a:solidFill>
              <a:latin typeface="Arial"/>
            </a:endParaRPr>
          </a:p>
        </p:txBody>
      </p:sp>
      <p:pic>
        <p:nvPicPr>
          <p:cNvPr id="3" name="Picture 2">
            <a:extLst>
              <a:ext uri="{FF2B5EF4-FFF2-40B4-BE49-F238E27FC236}">
                <a16:creationId xmlns:a16="http://schemas.microsoft.com/office/drawing/2014/main" id="{99321B6E-9617-4E5A-036F-8C212FE8D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588" y="1629248"/>
            <a:ext cx="4642555" cy="2364531"/>
          </a:xfrm>
          <a:prstGeom prst="rect">
            <a:avLst/>
          </a:prstGeom>
        </p:spPr>
      </p:pic>
      <p:pic>
        <p:nvPicPr>
          <p:cNvPr id="5" name="Picture 4">
            <a:extLst>
              <a:ext uri="{FF2B5EF4-FFF2-40B4-BE49-F238E27FC236}">
                <a16:creationId xmlns:a16="http://schemas.microsoft.com/office/drawing/2014/main" id="{52275659-19E0-8A95-30D9-8D44E0C19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058" y="4228150"/>
            <a:ext cx="4557613" cy="2364530"/>
          </a:xfrm>
          <a:prstGeom prst="rect">
            <a:avLst/>
          </a:prstGeom>
        </p:spPr>
      </p:pic>
      <p:sp>
        <p:nvSpPr>
          <p:cNvPr id="8" name="TextBox 7">
            <a:extLst>
              <a:ext uri="{FF2B5EF4-FFF2-40B4-BE49-F238E27FC236}">
                <a16:creationId xmlns:a16="http://schemas.microsoft.com/office/drawing/2014/main" id="{D48FF5C3-700A-0B29-6F1D-63A061783A92}"/>
              </a:ext>
            </a:extLst>
          </p:cNvPr>
          <p:cNvSpPr txBox="1"/>
          <p:nvPr/>
        </p:nvSpPr>
        <p:spPr>
          <a:xfrm>
            <a:off x="9026164" y="3628596"/>
            <a:ext cx="1005403" cy="369332"/>
          </a:xfrm>
          <a:prstGeom prst="rect">
            <a:avLst/>
          </a:prstGeom>
          <a:noFill/>
        </p:spPr>
        <p:txBody>
          <a:bodyPr wrap="none" rtlCol="0">
            <a:spAutoFit/>
          </a:bodyPr>
          <a:lstStyle/>
          <a:p>
            <a:r>
              <a:rPr lang="en-SE" dirty="0">
                <a:solidFill>
                  <a:schemeClr val="tx1">
                    <a:lumMod val="50000"/>
                    <a:lumOff val="50000"/>
                  </a:schemeClr>
                </a:solidFill>
              </a:rPr>
              <a:t>October</a:t>
            </a:r>
          </a:p>
        </p:txBody>
      </p:sp>
      <p:sp>
        <p:nvSpPr>
          <p:cNvPr id="9" name="TextBox 8">
            <a:extLst>
              <a:ext uri="{FF2B5EF4-FFF2-40B4-BE49-F238E27FC236}">
                <a16:creationId xmlns:a16="http://schemas.microsoft.com/office/drawing/2014/main" id="{21E744E7-5027-B364-6001-D09862EE8600}"/>
              </a:ext>
            </a:extLst>
          </p:cNvPr>
          <p:cNvSpPr txBox="1"/>
          <p:nvPr/>
        </p:nvSpPr>
        <p:spPr>
          <a:xfrm>
            <a:off x="8991232" y="6231646"/>
            <a:ext cx="1313180" cy="369332"/>
          </a:xfrm>
          <a:prstGeom prst="rect">
            <a:avLst/>
          </a:prstGeom>
          <a:noFill/>
        </p:spPr>
        <p:txBody>
          <a:bodyPr wrap="none" rtlCol="0">
            <a:spAutoFit/>
          </a:bodyPr>
          <a:lstStyle/>
          <a:p>
            <a:r>
              <a:rPr lang="en-SE" dirty="0">
                <a:solidFill>
                  <a:schemeClr val="tx1">
                    <a:lumMod val="50000"/>
                    <a:lumOff val="50000"/>
                  </a:schemeClr>
                </a:solidFill>
              </a:rPr>
              <a:t>September</a:t>
            </a:r>
          </a:p>
        </p:txBody>
      </p:sp>
    </p:spTree>
    <p:extLst>
      <p:ext uri="{BB962C8B-B14F-4D97-AF65-F5344CB8AC3E}">
        <p14:creationId xmlns:p14="http://schemas.microsoft.com/office/powerpoint/2010/main" val="14078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D5E4853-777C-5614-3957-041AEC39723B}"/>
              </a:ext>
            </a:extLst>
          </p:cNvPr>
          <p:cNvSpPr>
            <a:spLocks noGrp="1"/>
          </p:cNvSpPr>
          <p:nvPr>
            <p:ph type="title"/>
          </p:nvPr>
        </p:nvSpPr>
        <p:spPr>
          <a:xfrm>
            <a:off x="1103709" y="265373"/>
            <a:ext cx="9360000" cy="657339"/>
          </a:xfrm>
        </p:spPr>
        <p:txBody>
          <a:bodyPr/>
          <a:lstStyle/>
          <a:p>
            <a:r>
              <a:rPr lang="en-GB" noProof="0" dirty="0"/>
              <a:t>Projected labour resources</a:t>
            </a:r>
            <a:endParaRPr lang="en-GB" dirty="0">
              <a:solidFill>
                <a:schemeClr val="tx1">
                  <a:lumMod val="75000"/>
                  <a:lumOff val="25000"/>
                </a:schemeClr>
              </a:solidFill>
            </a:endParaRPr>
          </a:p>
        </p:txBody>
      </p:sp>
      <p:sp>
        <p:nvSpPr>
          <p:cNvPr id="6" name="Platshållare för bildnummer 4">
            <a:extLst>
              <a:ext uri="{FF2B5EF4-FFF2-40B4-BE49-F238E27FC236}">
                <a16:creationId xmlns:a16="http://schemas.microsoft.com/office/drawing/2014/main" id="{7B0C9A5D-64C0-7234-0E04-A8C2F4905946}"/>
              </a:ext>
            </a:extLst>
          </p:cNvPr>
          <p:cNvSpPr txBox="1">
            <a:spLocks/>
          </p:cNvSpPr>
          <p:nvPr/>
        </p:nvSpPr>
        <p:spPr>
          <a:xfrm>
            <a:off x="8735292" y="6475270"/>
            <a:ext cx="2743200" cy="365125"/>
          </a:xfrm>
        </p:spPr>
        <p:txBody>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283078-D760-1647-8B80-66BA8B52336D}" type="slidenum">
              <a:rPr lang="sv-SE" smtClean="0">
                <a:solidFill>
                  <a:srgbClr val="CCCCCC"/>
                </a:solidFill>
              </a:rPr>
              <a:pPr/>
              <a:t>12</a:t>
            </a:fld>
            <a:endParaRPr lang="sv-SE" dirty="0">
              <a:solidFill>
                <a:srgbClr val="CCCCCC"/>
              </a:solidFill>
            </a:endParaRPr>
          </a:p>
        </p:txBody>
      </p:sp>
      <p:sp>
        <p:nvSpPr>
          <p:cNvPr id="7" name="Platshållare för text 7">
            <a:extLst>
              <a:ext uri="{FF2B5EF4-FFF2-40B4-BE49-F238E27FC236}">
                <a16:creationId xmlns:a16="http://schemas.microsoft.com/office/drawing/2014/main" id="{3D83BB7C-FA9E-1BCC-F1EB-3E2C7335F532}"/>
              </a:ext>
            </a:extLst>
          </p:cNvPr>
          <p:cNvSpPr txBox="1">
            <a:spLocks/>
          </p:cNvSpPr>
          <p:nvPr/>
        </p:nvSpPr>
        <p:spPr>
          <a:xfrm>
            <a:off x="1103709" y="931026"/>
            <a:ext cx="9360000" cy="507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SSO - 2027</a:t>
            </a:r>
            <a:endParaRPr lang="en-GB" dirty="0"/>
          </a:p>
        </p:txBody>
      </p:sp>
      <p:sp>
        <p:nvSpPr>
          <p:cNvPr id="9" name="Platshållare för innehåll 5">
            <a:extLst>
              <a:ext uri="{FF2B5EF4-FFF2-40B4-BE49-F238E27FC236}">
                <a16:creationId xmlns:a16="http://schemas.microsoft.com/office/drawing/2014/main" id="{0F6E9785-49F2-1240-8B2D-CD5CBDFE848F}"/>
              </a:ext>
            </a:extLst>
          </p:cNvPr>
          <p:cNvSpPr txBox="1">
            <a:spLocks/>
          </p:cNvSpPr>
          <p:nvPr/>
        </p:nvSpPr>
        <p:spPr>
          <a:xfrm>
            <a:off x="1195647" y="1562400"/>
            <a:ext cx="5178046" cy="4912870"/>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indent="-72000">
              <a:spcBef>
                <a:spcPts val="600"/>
              </a:spcBef>
              <a:spcAft>
                <a:spcPts val="600"/>
              </a:spcAft>
            </a:pPr>
            <a:r>
              <a:rPr lang="en-GB" sz="1600" i="1" dirty="0">
                <a:solidFill>
                  <a:schemeClr val="tx1">
                    <a:lumMod val="75000"/>
                    <a:lumOff val="25000"/>
                  </a:schemeClr>
                </a:solidFill>
              </a:rPr>
              <a:t>1 Group leader</a:t>
            </a:r>
          </a:p>
          <a:p>
            <a:pPr marL="72000" indent="-72000">
              <a:spcBef>
                <a:spcPts val="600"/>
              </a:spcBef>
              <a:spcAft>
                <a:spcPts val="600"/>
              </a:spcAft>
            </a:pPr>
            <a:r>
              <a:rPr lang="en-GB" sz="1600" i="1" dirty="0">
                <a:solidFill>
                  <a:schemeClr val="tx1">
                    <a:lumMod val="75000"/>
                    <a:lumOff val="25000"/>
                  </a:schemeClr>
                </a:solidFill>
              </a:rPr>
              <a:t>Manage and coordinate work</a:t>
            </a:r>
          </a:p>
          <a:p>
            <a:pPr marL="72000" indent="-72000">
              <a:spcBef>
                <a:spcPts val="600"/>
              </a:spcBef>
              <a:spcAft>
                <a:spcPts val="600"/>
              </a:spcAft>
            </a:pPr>
            <a:r>
              <a:rPr lang="en-GB" sz="1600" i="1" dirty="0">
                <a:solidFill>
                  <a:schemeClr val="tx1">
                    <a:lumMod val="75000"/>
                    <a:lumOff val="25000"/>
                  </a:schemeClr>
                </a:solidFill>
              </a:rPr>
              <a:t>4 Software developers (+1 from current)</a:t>
            </a:r>
          </a:p>
          <a:p>
            <a:pPr marL="72000" indent="-72000">
              <a:spcBef>
                <a:spcPts val="600"/>
              </a:spcBef>
              <a:spcAft>
                <a:spcPts val="600"/>
              </a:spcAft>
            </a:pPr>
            <a:r>
              <a:rPr lang="en-GB" sz="1600" i="1" dirty="0">
                <a:solidFill>
                  <a:schemeClr val="tx1">
                    <a:lumMod val="75000"/>
                    <a:lumOff val="25000"/>
                  </a:schemeClr>
                </a:solidFill>
              </a:rPr>
              <a:t>Upkeep of the metadata catalogue and the entire user office stack. Support for user authorization and new developments to cater the science directorate. </a:t>
            </a:r>
          </a:p>
          <a:p>
            <a:pPr marL="72000" indent="-72000">
              <a:spcBef>
                <a:spcPts val="600"/>
              </a:spcBef>
              <a:spcAft>
                <a:spcPts val="600"/>
              </a:spcAft>
            </a:pPr>
            <a:r>
              <a:rPr lang="en-GB" sz="1600" i="1" dirty="0">
                <a:solidFill>
                  <a:schemeClr val="tx1">
                    <a:lumMod val="75000"/>
                    <a:lumOff val="25000"/>
                  </a:schemeClr>
                </a:solidFill>
              </a:rPr>
              <a:t>2 Data Curation Officers (+1 from current)</a:t>
            </a:r>
          </a:p>
          <a:p>
            <a:pPr marL="72000" indent="-72000">
              <a:spcBef>
                <a:spcPts val="600"/>
              </a:spcBef>
              <a:spcAft>
                <a:spcPts val="600"/>
              </a:spcAft>
            </a:pPr>
            <a:r>
              <a:rPr lang="en-GB" sz="1600" i="1" dirty="0">
                <a:solidFill>
                  <a:schemeClr val="tx1">
                    <a:lumMod val="75000"/>
                    <a:lumOff val="25000"/>
                  </a:schemeClr>
                </a:solidFill>
              </a:rPr>
              <a:t>The data curation officers primary task will be to work closely with the instrument scientist, the controls group and scientific users in order to capture as complete set of metadata as possible. In addition it is foreseen to be a high level of integration with the data reduction group to enable automatic processing and data pipelines. </a:t>
            </a:r>
          </a:p>
        </p:txBody>
      </p:sp>
      <p:sp>
        <p:nvSpPr>
          <p:cNvPr id="10" name="Platshållare för innehåll 5">
            <a:extLst>
              <a:ext uri="{FF2B5EF4-FFF2-40B4-BE49-F238E27FC236}">
                <a16:creationId xmlns:a16="http://schemas.microsoft.com/office/drawing/2014/main" id="{31DCF5E7-A8A0-3522-8482-930323AE14DC}"/>
              </a:ext>
            </a:extLst>
          </p:cNvPr>
          <p:cNvSpPr txBox="1">
            <a:spLocks/>
          </p:cNvSpPr>
          <p:nvPr/>
        </p:nvSpPr>
        <p:spPr>
          <a:xfrm>
            <a:off x="6539172" y="1679757"/>
            <a:ext cx="5178046" cy="4912870"/>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58775" indent="-2159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49263" indent="-19685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1338"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3000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indent="-72000">
              <a:spcBef>
                <a:spcPts val="600"/>
              </a:spcBef>
              <a:spcAft>
                <a:spcPts val="600"/>
              </a:spcAft>
            </a:pPr>
            <a:r>
              <a:rPr lang="en-GB" sz="1600" i="1" dirty="0">
                <a:solidFill>
                  <a:schemeClr val="tx1">
                    <a:lumMod val="75000"/>
                    <a:lumOff val="25000"/>
                  </a:schemeClr>
                </a:solidFill>
              </a:rPr>
              <a:t>Resource loaded breakdown:</a:t>
            </a:r>
          </a:p>
          <a:p>
            <a:pPr marL="72000" indent="-72000">
              <a:spcBef>
                <a:spcPts val="600"/>
              </a:spcBef>
              <a:spcAft>
                <a:spcPts val="600"/>
              </a:spcAft>
            </a:pPr>
            <a:r>
              <a:rPr lang="en-GB" sz="1600" i="1" dirty="0">
                <a:solidFill>
                  <a:schemeClr val="tx1">
                    <a:lumMod val="75000"/>
                    <a:lumOff val="25000"/>
                  </a:schemeClr>
                </a:solidFill>
              </a:rPr>
              <a:t>Data Curation:</a:t>
            </a:r>
          </a:p>
          <a:p>
            <a:pPr lvl="1">
              <a:spcBef>
                <a:spcPts val="600"/>
              </a:spcBef>
              <a:spcAft>
                <a:spcPts val="600"/>
              </a:spcAft>
            </a:pPr>
            <a:r>
              <a:rPr lang="en-GB" sz="1600" i="1" dirty="0">
                <a:solidFill>
                  <a:schemeClr val="tx1">
                    <a:lumMod val="75000"/>
                    <a:lumOff val="25000"/>
                  </a:schemeClr>
                </a:solidFill>
              </a:rPr>
              <a:t>1,5 FTE (0.1 x15 Instrument)  Data Management &amp; Curation, Instrument integration( Interface with IDS, ECDC, DRAM)</a:t>
            </a:r>
          </a:p>
          <a:p>
            <a:pPr lvl="1">
              <a:spcBef>
                <a:spcPts val="600"/>
              </a:spcBef>
              <a:spcAft>
                <a:spcPts val="600"/>
              </a:spcAft>
            </a:pPr>
            <a:r>
              <a:rPr lang="en-GB" sz="1600" i="1" dirty="0">
                <a:solidFill>
                  <a:schemeClr val="tx1">
                    <a:lumMod val="75000"/>
                    <a:lumOff val="25000"/>
                  </a:schemeClr>
                </a:solidFill>
              </a:rPr>
              <a:t>0.5 FTE Data visualization, Reduction/Analysis integration, Data pipelines, AI/ML, Grants</a:t>
            </a:r>
          </a:p>
          <a:p>
            <a:pPr marL="72000" indent="-72000">
              <a:spcBef>
                <a:spcPts val="600"/>
              </a:spcBef>
              <a:spcAft>
                <a:spcPts val="600"/>
              </a:spcAft>
            </a:pPr>
            <a:r>
              <a:rPr lang="en-GB" sz="1600" i="1" dirty="0">
                <a:solidFill>
                  <a:schemeClr val="tx1">
                    <a:lumMod val="75000"/>
                    <a:lumOff val="25000"/>
                  </a:schemeClr>
                </a:solidFill>
              </a:rPr>
              <a:t>Software development:</a:t>
            </a:r>
          </a:p>
          <a:p>
            <a:pPr marL="329175" lvl="1" indent="-72000">
              <a:spcBef>
                <a:spcPts val="600"/>
              </a:spcBef>
              <a:spcAft>
                <a:spcPts val="600"/>
              </a:spcAft>
            </a:pPr>
            <a:r>
              <a:rPr lang="en-GB" sz="1600" i="1" dirty="0">
                <a:solidFill>
                  <a:schemeClr val="tx1">
                    <a:lumMod val="75000"/>
                    <a:lumOff val="25000"/>
                  </a:schemeClr>
                </a:solidFill>
              </a:rPr>
              <a:t> 1 FTE For all current and new software</a:t>
            </a:r>
          </a:p>
          <a:p>
            <a:pPr marL="72000" indent="-72000">
              <a:spcBef>
                <a:spcPts val="600"/>
              </a:spcBef>
              <a:spcAft>
                <a:spcPts val="600"/>
              </a:spcAft>
            </a:pPr>
            <a:r>
              <a:rPr lang="en-GB" sz="1600" i="1" dirty="0">
                <a:solidFill>
                  <a:schemeClr val="tx1">
                    <a:lumMod val="75000"/>
                    <a:lumOff val="25000"/>
                  </a:schemeClr>
                </a:solidFill>
              </a:rPr>
              <a:t>Software maintenance(including support):</a:t>
            </a:r>
          </a:p>
          <a:p>
            <a:pPr marL="329175" lvl="1" indent="-72000">
              <a:spcBef>
                <a:spcPts val="600"/>
              </a:spcBef>
              <a:spcAft>
                <a:spcPts val="600"/>
              </a:spcAft>
            </a:pPr>
            <a:r>
              <a:rPr lang="en-GB" sz="1600" i="1" dirty="0">
                <a:solidFill>
                  <a:schemeClr val="tx1">
                    <a:lumMod val="75000"/>
                    <a:lumOff val="25000"/>
                  </a:schemeClr>
                </a:solidFill>
              </a:rPr>
              <a:t> 1 FTE User Officer (Proposal, Scheduling, Review)</a:t>
            </a:r>
          </a:p>
          <a:p>
            <a:pPr marL="329175" lvl="1" indent="-72000">
              <a:spcBef>
                <a:spcPts val="600"/>
              </a:spcBef>
              <a:spcAft>
                <a:spcPts val="600"/>
              </a:spcAft>
            </a:pPr>
            <a:r>
              <a:rPr lang="en-GB" sz="1600" i="1" dirty="0">
                <a:solidFill>
                  <a:schemeClr val="tx1">
                    <a:lumMod val="75000"/>
                    <a:lumOff val="25000"/>
                  </a:schemeClr>
                </a:solidFill>
              </a:rPr>
              <a:t> 1 FTE Metadata catalogue &amp; services (Catalogue, ingestion tools, visualization )</a:t>
            </a:r>
          </a:p>
          <a:p>
            <a:pPr marL="329175" lvl="1" indent="-72000">
              <a:spcBef>
                <a:spcPts val="600"/>
              </a:spcBef>
              <a:spcAft>
                <a:spcPts val="600"/>
              </a:spcAft>
            </a:pPr>
            <a:r>
              <a:rPr lang="en-GB" sz="1600" i="1" dirty="0">
                <a:solidFill>
                  <a:schemeClr val="tx1">
                    <a:lumMod val="75000"/>
                    <a:lumOff val="25000"/>
                  </a:schemeClr>
                </a:solidFill>
              </a:rPr>
              <a:t> 1 FTE User authentication/authorization, E-learning, publication, Electronic logbook</a:t>
            </a:r>
          </a:p>
        </p:txBody>
      </p:sp>
    </p:spTree>
    <p:extLst>
      <p:ext uri="{BB962C8B-B14F-4D97-AF65-F5344CB8AC3E}">
        <p14:creationId xmlns:p14="http://schemas.microsoft.com/office/powerpoint/2010/main" val="49922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noProof="0" dirty="0"/>
              <a:t>Benchmarking</a:t>
            </a:r>
            <a:endParaRPr lang="en-GB" dirty="0">
              <a:solidFill>
                <a:schemeClr val="tx1">
                  <a:lumMod val="75000"/>
                  <a:lumOff val="25000"/>
                </a:schemeClr>
              </a:solidFill>
            </a:endParaRP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13</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1094400" y="1562400"/>
            <a:ext cx="10564200" cy="4768062"/>
          </a:xfrm>
        </p:spPr>
        <p:txBody>
          <a:bodyPr/>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Benchmarking with the European Synchrotron Radiation Facility(ESRF) and ISIS Spallation Neutron Source(STFC).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ISIS (STFC)</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15 people </a:t>
            </a:r>
            <a:r>
              <a:rPr lang="en-US" sz="1800" dirty="0">
                <a:effectLst/>
                <a:latin typeface="Calibri" panose="020F0502020204030204" pitchFamily="34" charset="0"/>
                <a:ea typeface="Calibri" panose="020F0502020204030204" pitchFamily="34" charset="0"/>
                <a:cs typeface="Times New Roman" panose="02020603050405020304" pitchFamily="18" charset="0"/>
              </a:rPr>
              <a:t>working in similar roles and scope to those in SIMS and distributed over a number of different groups. 8 developers cover User Office including scheduling, risk assessment, visit management, safety testing.  User authentication/authorization is covered by 5 developers, and metadata catalogue and data curation have 2 developers. The staffing does not include the maintenance and support of electronic logbooks, publication or e-learning solutions.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STFC employs early career staff which in turn results in higher number of staff needed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ESRF has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8 people </a:t>
            </a:r>
            <a:r>
              <a:rPr lang="en-US" sz="1800" dirty="0">
                <a:effectLst/>
                <a:latin typeface="Calibri" panose="020F0502020204030204" pitchFamily="34" charset="0"/>
                <a:ea typeface="Calibri" panose="020F0502020204030204" pitchFamily="34" charset="0"/>
                <a:cs typeface="Times New Roman" panose="02020603050405020304" pitchFamily="18" charset="0"/>
              </a:rPr>
              <a:t>working in similar capacity, these people are; 2 data managers for data policy; implementation includes e-logbook, data curation, metadata catalogue, and 4 software engineers, 1 software technician, 1 manager for User Office/User management support. The staffing does not include E-learning or publication platform.</a:t>
            </a:r>
            <a:br>
              <a:rPr lang="en-GB" i="1" dirty="0">
                <a:solidFill>
                  <a:schemeClr val="tx1">
                    <a:lumMod val="75000"/>
                    <a:lumOff val="25000"/>
                  </a:schemeClr>
                </a:solidFill>
              </a:rPr>
            </a:br>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ISIS &amp; ESRF</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2023-10-24</a:t>
            </a:fld>
            <a:endParaRPr lang="sv-SE" dirty="0"/>
          </a:p>
        </p:txBody>
      </p:sp>
    </p:spTree>
    <p:extLst>
      <p:ext uri="{BB962C8B-B14F-4D97-AF65-F5344CB8AC3E}">
        <p14:creationId xmlns:p14="http://schemas.microsoft.com/office/powerpoint/2010/main" val="34083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7044-E8E3-CCEF-9D2C-6AD142A6B5EF}"/>
              </a:ext>
            </a:extLst>
          </p:cNvPr>
          <p:cNvSpPr>
            <a:spLocks noGrp="1"/>
          </p:cNvSpPr>
          <p:nvPr>
            <p:ph type="title"/>
          </p:nvPr>
        </p:nvSpPr>
        <p:spPr/>
        <p:txBody>
          <a:bodyPr/>
          <a:lstStyle/>
          <a:p>
            <a:r>
              <a:rPr lang="en-SE" dirty="0"/>
              <a:t>STAP Recommendations</a:t>
            </a:r>
          </a:p>
        </p:txBody>
      </p:sp>
      <p:sp>
        <p:nvSpPr>
          <p:cNvPr id="3" name="Content Placeholder 2">
            <a:extLst>
              <a:ext uri="{FF2B5EF4-FFF2-40B4-BE49-F238E27FC236}">
                <a16:creationId xmlns:a16="http://schemas.microsoft.com/office/drawing/2014/main" id="{25C08453-C45E-7280-7415-1C073B831270}"/>
              </a:ext>
            </a:extLst>
          </p:cNvPr>
          <p:cNvSpPr>
            <a:spLocks noGrp="1"/>
          </p:cNvSpPr>
          <p:nvPr>
            <p:ph idx="1"/>
          </p:nvPr>
        </p:nvSpPr>
        <p:spPr/>
        <p:txBody>
          <a:bodyPr/>
          <a:lstStyle/>
          <a:p>
            <a:r>
              <a:rPr lang="en-GB" sz="1800" dirty="0">
                <a:effectLst/>
                <a:latin typeface="CIDFont+F1"/>
              </a:rPr>
              <a:t>The STAP recommends that the SWAP team tries to avoid taking on more tasks that are outside their scope but recognises that this is not always easy to do in practice. </a:t>
            </a:r>
          </a:p>
          <a:p>
            <a:pPr lvl="1"/>
            <a:r>
              <a:rPr lang="en-GB" sz="1400" dirty="0">
                <a:effectLst/>
                <a:latin typeface="CIDFont+F1"/>
              </a:rPr>
              <a:t>One example is that the team run a Kubernetes cluster, which is a standard computing capability that should be provided as a service for the SWAP team to use and not administer themselves. </a:t>
            </a:r>
            <a:endParaRPr lang="en-GB" dirty="0"/>
          </a:p>
          <a:p>
            <a:endParaRPr lang="en-SE" dirty="0"/>
          </a:p>
        </p:txBody>
      </p:sp>
    </p:spTree>
    <p:extLst>
      <p:ext uri="{BB962C8B-B14F-4D97-AF65-F5344CB8AC3E}">
        <p14:creationId xmlns:p14="http://schemas.microsoft.com/office/powerpoint/2010/main" val="259578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p:cNvSpPr>
          <p:nvPr>
            <p:ph type="title"/>
          </p:nvPr>
        </p:nvSpPr>
        <p:spPr>
          <a:xfrm>
            <a:off x="1103760" y="265320"/>
            <a:ext cx="9359640" cy="657000"/>
          </a:xfrm>
          <a:prstGeom prst="rect">
            <a:avLst/>
          </a:prstGeom>
          <a:noFill/>
          <a:ln w="0">
            <a:noFill/>
          </a:ln>
        </p:spPr>
        <p:txBody>
          <a:bodyPr lIns="90000" bIns="18000" anchor="t">
            <a:noAutofit/>
          </a:bodyPr>
          <a:lstStyle/>
          <a:p>
            <a:pPr>
              <a:lnSpc>
                <a:spcPct val="90000"/>
              </a:lnSpc>
              <a:buNone/>
            </a:pPr>
            <a:r>
              <a:rPr lang="en-US" sz="4200" b="0" strike="noStrike" spc="-1" dirty="0">
                <a:solidFill>
                  <a:srgbClr val="666666"/>
                </a:solidFill>
                <a:latin typeface="Segoe UI Light"/>
              </a:rPr>
              <a:t>SWOT</a:t>
            </a:r>
            <a:endParaRPr lang="sv-SE" sz="4200" b="0" strike="noStrike" spc="-1" dirty="0">
              <a:solidFill>
                <a:srgbClr val="000000"/>
              </a:solidFill>
              <a:latin typeface="Segoe UI"/>
            </a:endParaRPr>
          </a:p>
        </p:txBody>
      </p:sp>
      <p:grpSp>
        <p:nvGrpSpPr>
          <p:cNvPr id="408" name="Google Shape;593;p25"/>
          <p:cNvGrpSpPr/>
          <p:nvPr/>
        </p:nvGrpSpPr>
        <p:grpSpPr>
          <a:xfrm>
            <a:off x="1244880" y="1084320"/>
            <a:ext cx="4288320" cy="2406960"/>
            <a:chOff x="1244880" y="1084320"/>
            <a:chExt cx="4288320" cy="2406960"/>
          </a:xfrm>
        </p:grpSpPr>
        <p:sp>
          <p:nvSpPr>
            <p:cNvPr id="409" name="Google Shape;594;p25"/>
            <p:cNvSpPr/>
            <p:nvPr/>
          </p:nvSpPr>
          <p:spPr>
            <a:xfrm rot="16200000">
              <a:off x="1330560" y="1190520"/>
              <a:ext cx="1718640" cy="1637640"/>
            </a:xfrm>
            <a:custGeom>
              <a:avLst/>
              <a:gdLst/>
              <a:ahLst/>
              <a:cxnLst/>
              <a:rect l="l" t="t" r="r" b="b"/>
              <a:pathLst>
                <a:path w="29695" h="29957">
                  <a:moveTo>
                    <a:pt x="0" y="1"/>
                  </a:moveTo>
                  <a:lnTo>
                    <a:pt x="0" y="3347"/>
                  </a:lnTo>
                  <a:lnTo>
                    <a:pt x="26611" y="29957"/>
                  </a:lnTo>
                  <a:lnTo>
                    <a:pt x="29694" y="29957"/>
                  </a:lnTo>
                  <a:lnTo>
                    <a:pt x="28278" y="26266"/>
                  </a:lnTo>
                  <a:lnTo>
                    <a:pt x="3012" y="656"/>
                  </a:lnTo>
                  <a:lnTo>
                    <a:pt x="0" y="1"/>
                  </a:lnTo>
                  <a:close/>
                </a:path>
              </a:pathLst>
            </a:custGeom>
            <a:solidFill>
              <a:srgbClr val="4685BC"/>
            </a:solidFill>
            <a:ln w="0">
              <a:noFill/>
            </a:ln>
          </p:spPr>
          <p:style>
            <a:lnRef idx="0">
              <a:scrgbClr r="0" g="0" b="0"/>
            </a:lnRef>
            <a:fillRef idx="0">
              <a:scrgbClr r="0" g="0" b="0"/>
            </a:fillRef>
            <a:effectRef idx="0">
              <a:scrgbClr r="0" g="0" b="0"/>
            </a:effectRef>
            <a:fontRef idx="minor"/>
          </p:style>
        </p:sp>
        <p:sp>
          <p:nvSpPr>
            <p:cNvPr id="410" name="Google Shape;595;p25"/>
            <p:cNvSpPr/>
            <p:nvPr/>
          </p:nvSpPr>
          <p:spPr>
            <a:xfrm>
              <a:off x="1498680" y="1357200"/>
              <a:ext cx="4034520" cy="2134080"/>
            </a:xfrm>
            <a:custGeom>
              <a:avLst/>
              <a:gdLst/>
              <a:ahLst/>
              <a:cxnLst/>
              <a:rect l="l" t="t" r="r" b="b"/>
              <a:pathLst>
                <a:path w="102668" h="57508">
                  <a:moveTo>
                    <a:pt x="2596" y="0"/>
                  </a:moveTo>
                  <a:cubicBezTo>
                    <a:pt x="1167" y="0"/>
                    <a:pt x="0" y="1155"/>
                    <a:pt x="0" y="2584"/>
                  </a:cubicBezTo>
                  <a:lnTo>
                    <a:pt x="0" y="54924"/>
                  </a:lnTo>
                  <a:cubicBezTo>
                    <a:pt x="0" y="56353"/>
                    <a:pt x="1167" y="57508"/>
                    <a:pt x="2596" y="57508"/>
                  </a:cubicBezTo>
                  <a:lnTo>
                    <a:pt x="100072" y="57508"/>
                  </a:lnTo>
                  <a:cubicBezTo>
                    <a:pt x="101501" y="57508"/>
                    <a:pt x="102668" y="56353"/>
                    <a:pt x="102668" y="54924"/>
                  </a:cubicBezTo>
                  <a:lnTo>
                    <a:pt x="102668" y="2584"/>
                  </a:lnTo>
                  <a:cubicBezTo>
                    <a:pt x="102668" y="1155"/>
                    <a:pt x="101501" y="0"/>
                    <a:pt x="100072" y="0"/>
                  </a:cubicBezTo>
                  <a:close/>
                </a:path>
              </a:pathLst>
            </a:custGeom>
            <a:solidFill>
              <a:srgbClr val="EEEEEE"/>
            </a:solidFill>
            <a:ln w="0">
              <a:noFill/>
            </a:ln>
          </p:spPr>
          <p:style>
            <a:lnRef idx="0">
              <a:scrgbClr r="0" g="0" b="0"/>
            </a:lnRef>
            <a:fillRef idx="0">
              <a:scrgbClr r="0" g="0" b="0"/>
            </a:fillRef>
            <a:effectRef idx="0">
              <a:scrgbClr r="0" g="0" b="0"/>
            </a:effectRef>
            <a:fontRef idx="minor"/>
          </p:style>
          <p:txBody>
            <a:bodyPr lIns="548640" tIns="91440" rIns="548640" bIns="91440" anchor="ctr">
              <a:noAutofit/>
            </a:bodyPr>
            <a:lstStyle/>
            <a:p>
              <a:pPr algn="ctr">
                <a:lnSpc>
                  <a:spcPct val="100000"/>
                </a:lnSpc>
                <a:buNone/>
                <a:tabLst>
                  <a:tab pos="0" algn="l"/>
                </a:tabLst>
              </a:pPr>
              <a:endParaRPr lang="en-US" sz="1200" spc="-1" dirty="0">
                <a:latin typeface="Arial"/>
              </a:endParaRPr>
            </a:p>
            <a:p>
              <a:pPr algn="ctr">
                <a:lnSpc>
                  <a:spcPct val="100000"/>
                </a:lnSpc>
                <a:buNone/>
                <a:tabLst>
                  <a:tab pos="0" algn="l"/>
                </a:tabLst>
              </a:pPr>
              <a:r>
                <a:rPr lang="en-US" sz="1200" spc="-1" dirty="0">
                  <a:latin typeface="Arial"/>
                </a:rPr>
                <a:t>Group is overall happy and working well together. </a:t>
              </a:r>
            </a:p>
            <a:p>
              <a:pPr algn="ctr">
                <a:lnSpc>
                  <a:spcPct val="100000"/>
                </a:lnSpc>
                <a:buNone/>
                <a:tabLst>
                  <a:tab pos="0" algn="l"/>
                </a:tabLst>
              </a:pPr>
              <a:endParaRPr lang="en-US" sz="1200" spc="-1" dirty="0">
                <a:latin typeface="Arial"/>
              </a:endParaRPr>
            </a:p>
            <a:p>
              <a:pPr algn="ctr">
                <a:lnSpc>
                  <a:spcPct val="100000"/>
                </a:lnSpc>
                <a:buNone/>
                <a:tabLst>
                  <a:tab pos="0" algn="l"/>
                </a:tabLst>
              </a:pPr>
              <a:r>
                <a:rPr lang="en-US" sz="1200" spc="-1" dirty="0">
                  <a:latin typeface="Arial"/>
                </a:rPr>
                <a:t>Knowledge transfer successful from people that have left</a:t>
              </a:r>
              <a:endParaRPr lang="en-US" sz="1200" b="0" strike="noStrike" spc="-1" dirty="0">
                <a:latin typeface="Arial"/>
              </a:endParaRPr>
            </a:p>
          </p:txBody>
        </p:sp>
        <p:sp>
          <p:nvSpPr>
            <p:cNvPr id="411" name="Google Shape;596;p25"/>
            <p:cNvSpPr/>
            <p:nvPr/>
          </p:nvSpPr>
          <p:spPr>
            <a:xfrm rot="16200000">
              <a:off x="1327680" y="1193400"/>
              <a:ext cx="1718640" cy="1632240"/>
            </a:xfrm>
            <a:custGeom>
              <a:avLst/>
              <a:gdLst/>
              <a:ahLst/>
              <a:cxnLst/>
              <a:rect l="l" t="t" r="r" b="b"/>
              <a:pathLst>
                <a:path w="29695" h="29862">
                  <a:moveTo>
                    <a:pt x="0" y="1"/>
                  </a:moveTo>
                  <a:lnTo>
                    <a:pt x="29694" y="29862"/>
                  </a:lnTo>
                  <a:lnTo>
                    <a:pt x="29694" y="16170"/>
                  </a:lnTo>
                  <a:lnTo>
                    <a:pt x="13526" y="1"/>
                  </a:lnTo>
                  <a:close/>
                </a:path>
              </a:pathLst>
            </a:custGeom>
            <a:solidFill>
              <a:srgbClr val="5EB2FC"/>
            </a:solidFill>
            <a:ln w="0">
              <a:noFill/>
            </a:ln>
          </p:spPr>
          <p:style>
            <a:lnRef idx="0">
              <a:scrgbClr r="0" g="0" b="0"/>
            </a:lnRef>
            <a:fillRef idx="0">
              <a:scrgbClr r="0" g="0" b="0"/>
            </a:fillRef>
            <a:effectRef idx="0">
              <a:scrgbClr r="0" g="0" b="0"/>
            </a:effectRef>
            <a:fontRef idx="minor"/>
          </p:style>
        </p:sp>
        <p:sp>
          <p:nvSpPr>
            <p:cNvPr id="412" name="Google Shape;597;p25"/>
            <p:cNvSpPr/>
            <p:nvPr/>
          </p:nvSpPr>
          <p:spPr>
            <a:xfrm rot="18900000">
              <a:off x="1149120" y="1614600"/>
              <a:ext cx="1675800" cy="424080"/>
            </a:xfrm>
            <a:prstGeom prst="rect">
              <a:avLst/>
            </a:prstGeom>
            <a:noFill/>
            <a:ln w="0">
              <a:noFill/>
            </a:ln>
          </p:spPr>
          <p:style>
            <a:lnRef idx="0">
              <a:scrgbClr r="0" g="0" b="0"/>
            </a:lnRef>
            <a:fillRef idx="0">
              <a:scrgbClr r="0" g="0" b="0"/>
            </a:fillRef>
            <a:effectRef idx="0">
              <a:scrgbClr r="0" g="0" b="0"/>
            </a:effectRef>
            <a:fontRef idx="minor"/>
          </p:style>
          <p:txBody>
            <a:bodyPr lIns="0" tIns="91440" rIns="0" bIns="91440" anchor="ctr">
              <a:noAutofit/>
            </a:bodyPr>
            <a:lstStyle/>
            <a:p>
              <a:pPr algn="ctr">
                <a:lnSpc>
                  <a:spcPct val="100000"/>
                </a:lnSpc>
                <a:buNone/>
                <a:tabLst>
                  <a:tab pos="0" algn="l"/>
                </a:tabLst>
              </a:pPr>
              <a:r>
                <a:rPr lang="en" sz="1500" b="0" strike="noStrike" spc="-1">
                  <a:solidFill>
                    <a:srgbClr val="FFFFFF"/>
                  </a:solidFill>
                  <a:latin typeface="Fira Sans Extra Condensed Medium"/>
                  <a:ea typeface="Fira Sans Extra Condensed Medium"/>
                </a:rPr>
                <a:t>Strengths</a:t>
              </a:r>
              <a:endParaRPr lang="en-US" sz="1500" b="0" strike="noStrike" spc="-1">
                <a:latin typeface="Arial"/>
              </a:endParaRPr>
            </a:p>
          </p:txBody>
        </p:sp>
      </p:grpSp>
      <p:grpSp>
        <p:nvGrpSpPr>
          <p:cNvPr id="413" name="Google Shape;598;p25"/>
          <p:cNvGrpSpPr/>
          <p:nvPr/>
        </p:nvGrpSpPr>
        <p:grpSpPr>
          <a:xfrm>
            <a:off x="5722560" y="1057320"/>
            <a:ext cx="4604400" cy="2434320"/>
            <a:chOff x="5722560" y="1057320"/>
            <a:chExt cx="4604400" cy="2434320"/>
          </a:xfrm>
        </p:grpSpPr>
        <p:sp>
          <p:nvSpPr>
            <p:cNvPr id="414" name="Google Shape;599;p25"/>
            <p:cNvSpPr/>
            <p:nvPr/>
          </p:nvSpPr>
          <p:spPr>
            <a:xfrm>
              <a:off x="8399880" y="1164240"/>
              <a:ext cx="1914840" cy="1686240"/>
            </a:xfrm>
            <a:custGeom>
              <a:avLst/>
              <a:gdLst/>
              <a:ahLst/>
              <a:cxnLst/>
              <a:rect l="l" t="t" r="r" b="b"/>
              <a:pathLst>
                <a:path w="29695" h="29957">
                  <a:moveTo>
                    <a:pt x="0" y="1"/>
                  </a:moveTo>
                  <a:lnTo>
                    <a:pt x="0" y="3347"/>
                  </a:lnTo>
                  <a:lnTo>
                    <a:pt x="26611" y="29957"/>
                  </a:lnTo>
                  <a:lnTo>
                    <a:pt x="29694" y="29957"/>
                  </a:lnTo>
                  <a:lnTo>
                    <a:pt x="28278" y="26266"/>
                  </a:lnTo>
                  <a:lnTo>
                    <a:pt x="3012" y="656"/>
                  </a:lnTo>
                  <a:lnTo>
                    <a:pt x="0" y="1"/>
                  </a:lnTo>
                  <a:close/>
                </a:path>
              </a:pathLst>
            </a:custGeom>
            <a:solidFill>
              <a:srgbClr val="2020BA"/>
            </a:solidFill>
            <a:ln w="0">
              <a:noFill/>
            </a:ln>
          </p:spPr>
          <p:style>
            <a:lnRef idx="0">
              <a:scrgbClr r="0" g="0" b="0"/>
            </a:lnRef>
            <a:fillRef idx="0">
              <a:scrgbClr r="0" g="0" b="0"/>
            </a:fillRef>
            <a:effectRef idx="0">
              <a:scrgbClr r="0" g="0" b="0"/>
            </a:effectRef>
            <a:fontRef idx="minor"/>
          </p:style>
        </p:sp>
        <p:sp>
          <p:nvSpPr>
            <p:cNvPr id="415" name="Google Shape;600;p25"/>
            <p:cNvSpPr/>
            <p:nvPr/>
          </p:nvSpPr>
          <p:spPr>
            <a:xfrm>
              <a:off x="5722560" y="1352160"/>
              <a:ext cx="4376520" cy="2139480"/>
            </a:xfrm>
            <a:custGeom>
              <a:avLst/>
              <a:gdLst/>
              <a:ahLst/>
              <a:cxnLst/>
              <a:rect l="l" t="t" r="r" b="b"/>
              <a:pathLst>
                <a:path w="102668" h="57508">
                  <a:moveTo>
                    <a:pt x="2584" y="0"/>
                  </a:moveTo>
                  <a:cubicBezTo>
                    <a:pt x="1155" y="0"/>
                    <a:pt x="0" y="1155"/>
                    <a:pt x="0" y="2584"/>
                  </a:cubicBezTo>
                  <a:lnTo>
                    <a:pt x="0" y="54924"/>
                  </a:lnTo>
                  <a:cubicBezTo>
                    <a:pt x="0" y="56353"/>
                    <a:pt x="1155" y="57508"/>
                    <a:pt x="2584" y="57508"/>
                  </a:cubicBezTo>
                  <a:lnTo>
                    <a:pt x="100072" y="57508"/>
                  </a:lnTo>
                  <a:cubicBezTo>
                    <a:pt x="101501" y="57508"/>
                    <a:pt x="102668" y="56353"/>
                    <a:pt x="102668" y="54924"/>
                  </a:cubicBezTo>
                  <a:lnTo>
                    <a:pt x="102668" y="2584"/>
                  </a:lnTo>
                  <a:cubicBezTo>
                    <a:pt x="102668" y="1155"/>
                    <a:pt x="101501" y="0"/>
                    <a:pt x="100072" y="0"/>
                  </a:cubicBezTo>
                  <a:close/>
                </a:path>
              </a:pathLst>
            </a:custGeom>
            <a:solidFill>
              <a:srgbClr val="EEEEEE"/>
            </a:solidFill>
            <a:ln w="0">
              <a:noFill/>
            </a:ln>
          </p:spPr>
          <p:style>
            <a:lnRef idx="0">
              <a:scrgbClr r="0" g="0" b="0"/>
            </a:lnRef>
            <a:fillRef idx="0">
              <a:scrgbClr r="0" g="0" b="0"/>
            </a:fillRef>
            <a:effectRef idx="0">
              <a:scrgbClr r="0" g="0" b="0"/>
            </a:effectRef>
            <a:fontRef idx="minor"/>
          </p:style>
          <p:txBody>
            <a:bodyPr lIns="548640" tIns="91440" rIns="548640" bIns="91440" anchor="ctr">
              <a:noAutofit/>
            </a:bodyPr>
            <a:lstStyle/>
            <a:p>
              <a:pPr algn="ctr">
                <a:lnSpc>
                  <a:spcPct val="100000"/>
                </a:lnSpc>
                <a:buNone/>
                <a:tabLst>
                  <a:tab pos="0" algn="l"/>
                </a:tabLst>
              </a:pPr>
              <a:r>
                <a:rPr lang="en-US" sz="1200" b="0" strike="noStrike" spc="-1" dirty="0">
                  <a:solidFill>
                    <a:srgbClr val="434343"/>
                  </a:solidFill>
                  <a:latin typeface="Roboto"/>
                  <a:ea typeface="Roboto"/>
                </a:rPr>
                <a:t>Large scope with small team means that single points of failure will continue being a issue</a:t>
              </a:r>
              <a:endParaRPr lang="en-US" sz="1200" b="0" strike="noStrike" spc="-1" dirty="0">
                <a:latin typeface="Arial"/>
              </a:endParaRPr>
            </a:p>
          </p:txBody>
        </p:sp>
        <p:sp>
          <p:nvSpPr>
            <p:cNvPr id="416" name="Google Shape;601;p25"/>
            <p:cNvSpPr/>
            <p:nvPr/>
          </p:nvSpPr>
          <p:spPr>
            <a:xfrm>
              <a:off x="8399880" y="1164240"/>
              <a:ext cx="1914840" cy="1680840"/>
            </a:xfrm>
            <a:custGeom>
              <a:avLst/>
              <a:gdLst/>
              <a:ahLst/>
              <a:cxnLst/>
              <a:rect l="l" t="t" r="r" b="b"/>
              <a:pathLst>
                <a:path w="29695" h="29862">
                  <a:moveTo>
                    <a:pt x="0" y="1"/>
                  </a:moveTo>
                  <a:lnTo>
                    <a:pt x="29694" y="29862"/>
                  </a:lnTo>
                  <a:lnTo>
                    <a:pt x="29694" y="16170"/>
                  </a:lnTo>
                  <a:lnTo>
                    <a:pt x="13526" y="1"/>
                  </a:lnTo>
                  <a:close/>
                </a:path>
              </a:pathLst>
            </a:custGeom>
            <a:solidFill>
              <a:schemeClr val="accent4"/>
            </a:solidFill>
            <a:ln w="0">
              <a:noFill/>
            </a:ln>
          </p:spPr>
          <p:style>
            <a:lnRef idx="0">
              <a:scrgbClr r="0" g="0" b="0"/>
            </a:lnRef>
            <a:fillRef idx="0">
              <a:scrgbClr r="0" g="0" b="0"/>
            </a:fillRef>
            <a:effectRef idx="0">
              <a:scrgbClr r="0" g="0" b="0"/>
            </a:effectRef>
            <a:fontRef idx="minor"/>
          </p:style>
        </p:sp>
        <p:sp>
          <p:nvSpPr>
            <p:cNvPr id="417" name="Google Shape;602;p25"/>
            <p:cNvSpPr/>
            <p:nvPr/>
          </p:nvSpPr>
          <p:spPr>
            <a:xfrm rot="2700000">
              <a:off x="8758440" y="1560240"/>
              <a:ext cx="1630080" cy="500400"/>
            </a:xfrm>
            <a:prstGeom prst="rect">
              <a:avLst/>
            </a:prstGeom>
            <a:noFill/>
            <a:ln w="0">
              <a:noFill/>
            </a:ln>
          </p:spPr>
          <p:style>
            <a:lnRef idx="0">
              <a:scrgbClr r="0" g="0" b="0"/>
            </a:lnRef>
            <a:fillRef idx="0">
              <a:scrgbClr r="0" g="0" b="0"/>
            </a:fillRef>
            <a:effectRef idx="0">
              <a:scrgbClr r="0" g="0" b="0"/>
            </a:effectRef>
            <a:fontRef idx="minor"/>
          </p:style>
          <p:txBody>
            <a:bodyPr lIns="0" tIns="91440" rIns="0" bIns="91440" anchor="ctr">
              <a:noAutofit/>
            </a:bodyPr>
            <a:lstStyle/>
            <a:p>
              <a:pPr algn="ctr">
                <a:lnSpc>
                  <a:spcPct val="100000"/>
                </a:lnSpc>
                <a:buNone/>
                <a:tabLst>
                  <a:tab pos="0" algn="l"/>
                </a:tabLst>
              </a:pPr>
              <a:r>
                <a:rPr lang="en" sz="1500" b="0" strike="noStrike" spc="-1">
                  <a:solidFill>
                    <a:srgbClr val="FFFFFF"/>
                  </a:solidFill>
                  <a:latin typeface="Fira Sans Extra Condensed Medium"/>
                  <a:ea typeface="Fira Sans Extra Condensed Medium"/>
                </a:rPr>
                <a:t>Weaknesses</a:t>
              </a:r>
              <a:endParaRPr lang="en-US" sz="1500" b="0" strike="noStrike" spc="-1">
                <a:latin typeface="Arial"/>
              </a:endParaRPr>
            </a:p>
          </p:txBody>
        </p:sp>
      </p:grpSp>
      <p:grpSp>
        <p:nvGrpSpPr>
          <p:cNvPr id="418" name="Google Shape;603;p25"/>
          <p:cNvGrpSpPr/>
          <p:nvPr/>
        </p:nvGrpSpPr>
        <p:grpSpPr>
          <a:xfrm>
            <a:off x="5765400" y="3679920"/>
            <a:ext cx="4538520" cy="2545920"/>
            <a:chOff x="5765400" y="3679920"/>
            <a:chExt cx="4538520" cy="2545920"/>
          </a:xfrm>
        </p:grpSpPr>
        <p:sp>
          <p:nvSpPr>
            <p:cNvPr id="419" name="Google Shape;604;p25"/>
            <p:cNvSpPr/>
            <p:nvPr/>
          </p:nvSpPr>
          <p:spPr>
            <a:xfrm rot="5400000">
              <a:off x="8429400" y="4307400"/>
              <a:ext cx="1727280" cy="1858320"/>
            </a:xfrm>
            <a:custGeom>
              <a:avLst/>
              <a:gdLst/>
              <a:ahLst/>
              <a:cxnLst/>
              <a:rect l="l" t="t" r="r" b="b"/>
              <a:pathLst>
                <a:path w="29695" h="29957">
                  <a:moveTo>
                    <a:pt x="0" y="1"/>
                  </a:moveTo>
                  <a:lnTo>
                    <a:pt x="0" y="3347"/>
                  </a:lnTo>
                  <a:lnTo>
                    <a:pt x="26611" y="29957"/>
                  </a:lnTo>
                  <a:lnTo>
                    <a:pt x="29694" y="29957"/>
                  </a:lnTo>
                  <a:lnTo>
                    <a:pt x="28278" y="26266"/>
                  </a:lnTo>
                  <a:lnTo>
                    <a:pt x="3012" y="656"/>
                  </a:lnTo>
                  <a:lnTo>
                    <a:pt x="0" y="1"/>
                  </a:lnTo>
                  <a:close/>
                </a:path>
              </a:pathLst>
            </a:custGeom>
            <a:solidFill>
              <a:srgbClr val="C6282F"/>
            </a:solidFill>
            <a:ln w="0">
              <a:noFill/>
            </a:ln>
          </p:spPr>
          <p:style>
            <a:lnRef idx="0">
              <a:scrgbClr r="0" g="0" b="0"/>
            </a:lnRef>
            <a:fillRef idx="0">
              <a:scrgbClr r="0" g="0" b="0"/>
            </a:fillRef>
            <a:effectRef idx="0">
              <a:scrgbClr r="0" g="0" b="0"/>
            </a:effectRef>
            <a:fontRef idx="minor"/>
          </p:style>
        </p:sp>
        <p:sp>
          <p:nvSpPr>
            <p:cNvPr id="420" name="Google Shape;605;p25"/>
            <p:cNvSpPr/>
            <p:nvPr/>
          </p:nvSpPr>
          <p:spPr>
            <a:xfrm>
              <a:off x="5765400" y="3679920"/>
              <a:ext cx="4247280" cy="2231280"/>
            </a:xfrm>
            <a:custGeom>
              <a:avLst/>
              <a:gdLst/>
              <a:ahLst/>
              <a:cxnLst/>
              <a:rect l="l" t="t" r="r" b="b"/>
              <a:pathLst>
                <a:path w="102668" h="57519">
                  <a:moveTo>
                    <a:pt x="2584" y="0"/>
                  </a:moveTo>
                  <a:cubicBezTo>
                    <a:pt x="1155" y="0"/>
                    <a:pt x="0" y="1167"/>
                    <a:pt x="0" y="2596"/>
                  </a:cubicBezTo>
                  <a:lnTo>
                    <a:pt x="0" y="54923"/>
                  </a:lnTo>
                  <a:cubicBezTo>
                    <a:pt x="0" y="56352"/>
                    <a:pt x="1155" y="57519"/>
                    <a:pt x="2584" y="57519"/>
                  </a:cubicBezTo>
                  <a:lnTo>
                    <a:pt x="100072" y="57519"/>
                  </a:lnTo>
                  <a:cubicBezTo>
                    <a:pt x="101501" y="57519"/>
                    <a:pt x="102668" y="56352"/>
                    <a:pt x="102668" y="54923"/>
                  </a:cubicBezTo>
                  <a:lnTo>
                    <a:pt x="102668" y="2596"/>
                  </a:lnTo>
                  <a:cubicBezTo>
                    <a:pt x="102668" y="1167"/>
                    <a:pt x="101501" y="0"/>
                    <a:pt x="100072" y="0"/>
                  </a:cubicBezTo>
                  <a:close/>
                </a:path>
              </a:pathLst>
            </a:custGeom>
            <a:solidFill>
              <a:srgbClr val="EEEEEE"/>
            </a:solidFill>
            <a:ln w="0">
              <a:noFill/>
            </a:ln>
          </p:spPr>
          <p:style>
            <a:lnRef idx="0">
              <a:scrgbClr r="0" g="0" b="0"/>
            </a:lnRef>
            <a:fillRef idx="0">
              <a:scrgbClr r="0" g="0" b="0"/>
            </a:fillRef>
            <a:effectRef idx="0">
              <a:scrgbClr r="0" g="0" b="0"/>
            </a:effectRef>
            <a:fontRef idx="minor"/>
          </p:style>
          <p:txBody>
            <a:bodyPr lIns="548640" tIns="91440" rIns="548640" bIns="91440" anchor="ctr">
              <a:noAutofit/>
            </a:bodyPr>
            <a:lstStyle/>
            <a:p>
              <a:pPr algn="ctr">
                <a:lnSpc>
                  <a:spcPct val="100000"/>
                </a:lnSpc>
                <a:buNone/>
                <a:tabLst>
                  <a:tab pos="0" algn="l"/>
                </a:tabLst>
              </a:pPr>
              <a:r>
                <a:rPr lang="en-US" sz="1200" spc="-1" dirty="0">
                  <a:latin typeface="Arial"/>
                </a:rPr>
                <a:t>Increased collaboration with other facilities for software development. </a:t>
              </a:r>
            </a:p>
            <a:p>
              <a:pPr algn="ctr">
                <a:lnSpc>
                  <a:spcPct val="100000"/>
                </a:lnSpc>
                <a:buNone/>
                <a:tabLst>
                  <a:tab pos="0" algn="l"/>
                </a:tabLst>
              </a:pPr>
              <a:endParaRPr lang="en-US" sz="1200" spc="-1" dirty="0">
                <a:latin typeface="Arial"/>
              </a:endParaRPr>
            </a:p>
            <a:p>
              <a:pPr algn="ctr">
                <a:lnSpc>
                  <a:spcPct val="100000"/>
                </a:lnSpc>
                <a:buNone/>
                <a:tabLst>
                  <a:tab pos="0" algn="l"/>
                </a:tabLst>
              </a:pPr>
              <a:r>
                <a:rPr lang="en-US" sz="1200" spc="-1" dirty="0">
                  <a:latin typeface="Arial"/>
                </a:rPr>
                <a:t>New grant opportunities consolidate software </a:t>
              </a:r>
              <a:endParaRPr lang="en-US" sz="1200" b="0" strike="noStrike" spc="-1" dirty="0">
                <a:latin typeface="Arial"/>
              </a:endParaRPr>
            </a:p>
          </p:txBody>
        </p:sp>
        <p:sp>
          <p:nvSpPr>
            <p:cNvPr id="421" name="Google Shape;606;p25"/>
            <p:cNvSpPr/>
            <p:nvPr/>
          </p:nvSpPr>
          <p:spPr>
            <a:xfrm rot="5400000">
              <a:off x="8432280" y="4310280"/>
              <a:ext cx="1727280" cy="1852560"/>
            </a:xfrm>
            <a:custGeom>
              <a:avLst/>
              <a:gdLst/>
              <a:ahLst/>
              <a:cxnLst/>
              <a:rect l="l" t="t" r="r" b="b"/>
              <a:pathLst>
                <a:path w="29695" h="29862">
                  <a:moveTo>
                    <a:pt x="0" y="1"/>
                  </a:moveTo>
                  <a:lnTo>
                    <a:pt x="29694" y="29862"/>
                  </a:lnTo>
                  <a:lnTo>
                    <a:pt x="29694" y="16170"/>
                  </a:lnTo>
                  <a:lnTo>
                    <a:pt x="13526" y="1"/>
                  </a:lnTo>
                  <a:close/>
                </a:path>
              </a:pathLst>
            </a:custGeom>
            <a:solidFill>
              <a:schemeClr val="accent6"/>
            </a:solidFill>
            <a:ln w="0">
              <a:noFill/>
            </a:ln>
          </p:spPr>
          <p:style>
            <a:lnRef idx="0">
              <a:scrgbClr r="0" g="0" b="0"/>
            </a:lnRef>
            <a:fillRef idx="0">
              <a:scrgbClr r="0" g="0" b="0"/>
            </a:fillRef>
            <a:effectRef idx="0">
              <a:scrgbClr r="0" g="0" b="0"/>
            </a:effectRef>
            <a:fontRef idx="minor"/>
          </p:style>
        </p:sp>
        <p:sp>
          <p:nvSpPr>
            <p:cNvPr id="422" name="Google Shape;607;p25"/>
            <p:cNvSpPr/>
            <p:nvPr/>
          </p:nvSpPr>
          <p:spPr>
            <a:xfrm rot="18900000">
              <a:off x="8611200" y="5205600"/>
              <a:ext cx="1796400" cy="451080"/>
            </a:xfrm>
            <a:prstGeom prst="rect">
              <a:avLst/>
            </a:prstGeom>
            <a:noFill/>
            <a:ln w="0">
              <a:noFill/>
            </a:ln>
          </p:spPr>
          <p:style>
            <a:lnRef idx="0">
              <a:scrgbClr r="0" g="0" b="0"/>
            </a:lnRef>
            <a:fillRef idx="0">
              <a:scrgbClr r="0" g="0" b="0"/>
            </a:fillRef>
            <a:effectRef idx="0">
              <a:scrgbClr r="0" g="0" b="0"/>
            </a:effectRef>
            <a:fontRef idx="minor"/>
          </p:style>
          <p:txBody>
            <a:bodyPr lIns="0" tIns="91440" rIns="0" bIns="91440" anchor="ctr">
              <a:noAutofit/>
            </a:bodyPr>
            <a:lstStyle/>
            <a:p>
              <a:pPr algn="ctr">
                <a:lnSpc>
                  <a:spcPct val="100000"/>
                </a:lnSpc>
                <a:buNone/>
                <a:tabLst>
                  <a:tab pos="0" algn="l"/>
                </a:tabLst>
              </a:pPr>
              <a:r>
                <a:rPr lang="en" sz="1500" b="0" strike="noStrike" spc="-1">
                  <a:solidFill>
                    <a:srgbClr val="FFFFFF"/>
                  </a:solidFill>
                  <a:latin typeface="Fira Sans Extra Condensed Medium"/>
                  <a:ea typeface="Fira Sans Extra Condensed Medium"/>
                </a:rPr>
                <a:t>Opportunities</a:t>
              </a:r>
              <a:endParaRPr lang="en-US" sz="1500" b="0" strike="noStrike" spc="-1">
                <a:latin typeface="Arial"/>
              </a:endParaRPr>
            </a:p>
          </p:txBody>
        </p:sp>
      </p:grpSp>
      <p:grpSp>
        <p:nvGrpSpPr>
          <p:cNvPr id="423" name="Google Shape;608;p25"/>
          <p:cNvGrpSpPr/>
          <p:nvPr/>
        </p:nvGrpSpPr>
        <p:grpSpPr>
          <a:xfrm>
            <a:off x="1246680" y="3679920"/>
            <a:ext cx="4286880" cy="2544480"/>
            <a:chOff x="1246680" y="3679920"/>
            <a:chExt cx="4286880" cy="2544480"/>
          </a:xfrm>
        </p:grpSpPr>
        <p:sp>
          <p:nvSpPr>
            <p:cNvPr id="424" name="Google Shape;609;p25"/>
            <p:cNvSpPr/>
            <p:nvPr/>
          </p:nvSpPr>
          <p:spPr>
            <a:xfrm rot="10800000">
              <a:off x="1337400" y="4383720"/>
              <a:ext cx="1728000" cy="1753920"/>
            </a:xfrm>
            <a:custGeom>
              <a:avLst/>
              <a:gdLst/>
              <a:ahLst/>
              <a:cxnLst/>
              <a:rect l="l" t="t" r="r" b="b"/>
              <a:pathLst>
                <a:path w="29695" h="29957">
                  <a:moveTo>
                    <a:pt x="0" y="1"/>
                  </a:moveTo>
                  <a:lnTo>
                    <a:pt x="0" y="3347"/>
                  </a:lnTo>
                  <a:lnTo>
                    <a:pt x="26611" y="29957"/>
                  </a:lnTo>
                  <a:lnTo>
                    <a:pt x="29694" y="29957"/>
                  </a:lnTo>
                  <a:lnTo>
                    <a:pt x="28278" y="26266"/>
                  </a:lnTo>
                  <a:lnTo>
                    <a:pt x="3012" y="656"/>
                  </a:lnTo>
                  <a:lnTo>
                    <a:pt x="0" y="1"/>
                  </a:lnTo>
                  <a:close/>
                </a:path>
              </a:pathLst>
            </a:custGeom>
            <a:solidFill>
              <a:srgbClr val="E09214"/>
            </a:solidFill>
            <a:ln w="0">
              <a:noFill/>
            </a:ln>
          </p:spPr>
          <p:style>
            <a:lnRef idx="0">
              <a:scrgbClr r="0" g="0" b="0"/>
            </a:lnRef>
            <a:fillRef idx="0">
              <a:scrgbClr r="0" g="0" b="0"/>
            </a:fillRef>
            <a:effectRef idx="0">
              <a:scrgbClr r="0" g="0" b="0"/>
            </a:effectRef>
            <a:fontRef idx="minor"/>
          </p:style>
        </p:sp>
        <p:sp>
          <p:nvSpPr>
            <p:cNvPr id="425" name="Google Shape;610;p25"/>
            <p:cNvSpPr/>
            <p:nvPr/>
          </p:nvSpPr>
          <p:spPr>
            <a:xfrm>
              <a:off x="1512360" y="3679920"/>
              <a:ext cx="4021200" cy="2265840"/>
            </a:xfrm>
            <a:custGeom>
              <a:avLst/>
              <a:gdLst/>
              <a:ahLst/>
              <a:cxnLst/>
              <a:rect l="l" t="t" r="r" b="b"/>
              <a:pathLst>
                <a:path w="102668" h="57519">
                  <a:moveTo>
                    <a:pt x="2596" y="0"/>
                  </a:moveTo>
                  <a:cubicBezTo>
                    <a:pt x="1167" y="0"/>
                    <a:pt x="0" y="1167"/>
                    <a:pt x="0" y="2596"/>
                  </a:cubicBezTo>
                  <a:lnTo>
                    <a:pt x="0" y="54923"/>
                  </a:lnTo>
                  <a:cubicBezTo>
                    <a:pt x="0" y="56352"/>
                    <a:pt x="1167" y="57519"/>
                    <a:pt x="2596" y="57519"/>
                  </a:cubicBezTo>
                  <a:lnTo>
                    <a:pt x="100072" y="57519"/>
                  </a:lnTo>
                  <a:cubicBezTo>
                    <a:pt x="101501" y="57519"/>
                    <a:pt x="102668" y="56352"/>
                    <a:pt x="102668" y="54923"/>
                  </a:cubicBezTo>
                  <a:lnTo>
                    <a:pt x="102668" y="2596"/>
                  </a:lnTo>
                  <a:cubicBezTo>
                    <a:pt x="102668" y="1167"/>
                    <a:pt x="101501" y="0"/>
                    <a:pt x="100072" y="0"/>
                  </a:cubicBezTo>
                  <a:close/>
                </a:path>
              </a:pathLst>
            </a:custGeom>
            <a:solidFill>
              <a:srgbClr val="EEEEEE"/>
            </a:solidFill>
            <a:ln w="0">
              <a:noFill/>
            </a:ln>
          </p:spPr>
          <p:style>
            <a:lnRef idx="0">
              <a:scrgbClr r="0" g="0" b="0"/>
            </a:lnRef>
            <a:fillRef idx="0">
              <a:scrgbClr r="0" g="0" b="0"/>
            </a:fillRef>
            <a:effectRef idx="0">
              <a:scrgbClr r="0" g="0" b="0"/>
            </a:effectRef>
            <a:fontRef idx="minor"/>
          </p:style>
          <p:txBody>
            <a:bodyPr lIns="548640" tIns="91440" rIns="548640" bIns="91440" anchor="ctr">
              <a:noAutofit/>
            </a:bodyPr>
            <a:lstStyle/>
            <a:p>
              <a:pPr algn="ctr">
                <a:lnSpc>
                  <a:spcPct val="100000"/>
                </a:lnSpc>
                <a:buNone/>
                <a:tabLst>
                  <a:tab pos="0" algn="l"/>
                </a:tabLst>
              </a:pPr>
              <a:r>
                <a:rPr lang="en-US" sz="1200" b="0" strike="noStrike" spc="-1" dirty="0">
                  <a:solidFill>
                    <a:srgbClr val="434343"/>
                  </a:solidFill>
                  <a:latin typeface="Roboto"/>
                  <a:ea typeface="Roboto"/>
                </a:rPr>
                <a:t>Losing key Employees</a:t>
              </a:r>
              <a:r>
                <a:rPr lang="en-US" sz="1200" spc="-1" dirty="0">
                  <a:solidFill>
                    <a:srgbClr val="434343"/>
                  </a:solidFill>
                  <a:latin typeface="Roboto"/>
                  <a:ea typeface="Roboto"/>
                </a:rPr>
                <a:t> due to DTU move, </a:t>
              </a:r>
            </a:p>
            <a:p>
              <a:pPr algn="ctr">
                <a:lnSpc>
                  <a:spcPct val="100000"/>
                </a:lnSpc>
                <a:buNone/>
                <a:tabLst>
                  <a:tab pos="0" algn="l"/>
                </a:tabLst>
              </a:pPr>
              <a:r>
                <a:rPr lang="en-US" sz="1200" b="0" strike="noStrike" spc="-1" dirty="0">
                  <a:solidFill>
                    <a:srgbClr val="434343"/>
                  </a:solidFill>
                  <a:latin typeface="Roboto"/>
                  <a:ea typeface="Roboto"/>
                </a:rPr>
                <a:t>Loss of connection with main site</a:t>
              </a:r>
            </a:p>
            <a:p>
              <a:pPr algn="ctr">
                <a:lnSpc>
                  <a:spcPct val="100000"/>
                </a:lnSpc>
                <a:buNone/>
                <a:tabLst>
                  <a:tab pos="0" algn="l"/>
                </a:tabLst>
              </a:pPr>
              <a:r>
                <a:rPr lang="en-US" sz="1200" spc="-1" dirty="0">
                  <a:solidFill>
                    <a:srgbClr val="434343"/>
                  </a:solidFill>
                  <a:latin typeface="Arial"/>
                  <a:ea typeface="Roboto"/>
                </a:rPr>
                <a:t>High level of uncertainty in general at DMSC</a:t>
              </a:r>
              <a:endParaRPr lang="en-US" sz="1200" spc="-1" dirty="0">
                <a:solidFill>
                  <a:srgbClr val="434343"/>
                </a:solidFill>
                <a:latin typeface="Roboto"/>
                <a:ea typeface="Roboto"/>
              </a:endParaRPr>
            </a:p>
          </p:txBody>
        </p:sp>
        <p:sp>
          <p:nvSpPr>
            <p:cNvPr id="426" name="Google Shape;611;p25"/>
            <p:cNvSpPr/>
            <p:nvPr/>
          </p:nvSpPr>
          <p:spPr>
            <a:xfrm rot="10800000">
              <a:off x="1337400" y="4389480"/>
              <a:ext cx="1728000" cy="1748160"/>
            </a:xfrm>
            <a:custGeom>
              <a:avLst/>
              <a:gdLst/>
              <a:ahLst/>
              <a:cxnLst/>
              <a:rect l="l" t="t" r="r" b="b"/>
              <a:pathLst>
                <a:path w="29695" h="29862">
                  <a:moveTo>
                    <a:pt x="0" y="1"/>
                  </a:moveTo>
                  <a:lnTo>
                    <a:pt x="29694" y="29862"/>
                  </a:lnTo>
                  <a:lnTo>
                    <a:pt x="29694" y="16170"/>
                  </a:lnTo>
                  <a:lnTo>
                    <a:pt x="13526" y="1"/>
                  </a:lnTo>
                  <a:close/>
                </a:path>
              </a:pathLst>
            </a:custGeom>
            <a:solidFill>
              <a:schemeClr val="accent5"/>
            </a:solidFill>
            <a:ln w="0">
              <a:noFill/>
            </a:ln>
          </p:spPr>
          <p:style>
            <a:lnRef idx="0">
              <a:scrgbClr r="0" g="0" b="0"/>
            </a:lnRef>
            <a:fillRef idx="0">
              <a:scrgbClr r="0" g="0" b="0"/>
            </a:fillRef>
            <a:effectRef idx="0">
              <a:scrgbClr r="0" g="0" b="0"/>
            </a:effectRef>
            <a:fontRef idx="minor"/>
          </p:style>
        </p:sp>
        <p:sp>
          <p:nvSpPr>
            <p:cNvPr id="427" name="Google Shape;612;p25"/>
            <p:cNvSpPr/>
            <p:nvPr/>
          </p:nvSpPr>
          <p:spPr>
            <a:xfrm rot="2700000">
              <a:off x="1158120" y="5238720"/>
              <a:ext cx="1695240" cy="452160"/>
            </a:xfrm>
            <a:prstGeom prst="rect">
              <a:avLst/>
            </a:prstGeom>
            <a:noFill/>
            <a:ln w="0">
              <a:noFill/>
            </a:ln>
          </p:spPr>
          <p:style>
            <a:lnRef idx="0">
              <a:scrgbClr r="0" g="0" b="0"/>
            </a:lnRef>
            <a:fillRef idx="0">
              <a:scrgbClr r="0" g="0" b="0"/>
            </a:fillRef>
            <a:effectRef idx="0">
              <a:scrgbClr r="0" g="0" b="0"/>
            </a:effectRef>
            <a:fontRef idx="minor"/>
          </p:style>
          <p:txBody>
            <a:bodyPr lIns="0" tIns="91440" rIns="0" bIns="91440" anchor="ctr">
              <a:noAutofit/>
            </a:bodyPr>
            <a:lstStyle/>
            <a:p>
              <a:pPr algn="ctr">
                <a:lnSpc>
                  <a:spcPct val="100000"/>
                </a:lnSpc>
                <a:buNone/>
                <a:tabLst>
                  <a:tab pos="0" algn="l"/>
                </a:tabLst>
              </a:pPr>
              <a:r>
                <a:rPr lang="en" sz="1500" b="0" strike="noStrike" spc="-1">
                  <a:solidFill>
                    <a:srgbClr val="FFFFFF"/>
                  </a:solidFill>
                  <a:latin typeface="Fira Sans Extra Condensed Medium"/>
                  <a:ea typeface="Fira Sans Extra Condensed Medium"/>
                </a:rPr>
                <a:t>Threats</a:t>
              </a:r>
              <a:endParaRPr lang="en-US" sz="1500" b="0" strike="noStrike" spc="-1">
                <a:latin typeface="Arial"/>
              </a:endParaRPr>
            </a:p>
          </p:txBody>
        </p:sp>
      </p:grpSp>
      <p:grpSp>
        <p:nvGrpSpPr>
          <p:cNvPr id="428" name="Google Shape;613;p25"/>
          <p:cNvGrpSpPr/>
          <p:nvPr/>
        </p:nvGrpSpPr>
        <p:grpSpPr>
          <a:xfrm>
            <a:off x="4923720" y="2949120"/>
            <a:ext cx="1425960" cy="1423440"/>
            <a:chOff x="4923720" y="2949120"/>
            <a:chExt cx="1425960" cy="1423440"/>
          </a:xfrm>
        </p:grpSpPr>
        <p:sp>
          <p:nvSpPr>
            <p:cNvPr id="429" name="Google Shape;614;p25"/>
            <p:cNvSpPr/>
            <p:nvPr/>
          </p:nvSpPr>
          <p:spPr>
            <a:xfrm>
              <a:off x="5095440" y="3023640"/>
              <a:ext cx="1254240" cy="1254240"/>
            </a:xfrm>
            <a:custGeom>
              <a:avLst/>
              <a:gdLst/>
              <a:ahLst/>
              <a:cxnLst/>
              <a:rect l="l" t="t" r="r" b="b"/>
              <a:pathLst>
                <a:path w="48126" h="48125">
                  <a:moveTo>
                    <a:pt x="24063" y="0"/>
                  </a:moveTo>
                  <a:cubicBezTo>
                    <a:pt x="10776" y="0"/>
                    <a:pt x="1" y="10775"/>
                    <a:pt x="1" y="24062"/>
                  </a:cubicBezTo>
                  <a:cubicBezTo>
                    <a:pt x="1" y="37350"/>
                    <a:pt x="10776" y="48125"/>
                    <a:pt x="24063" y="48125"/>
                  </a:cubicBezTo>
                  <a:cubicBezTo>
                    <a:pt x="37351" y="48125"/>
                    <a:pt x="48126" y="37350"/>
                    <a:pt x="48126" y="24062"/>
                  </a:cubicBezTo>
                  <a:cubicBezTo>
                    <a:pt x="48126" y="10775"/>
                    <a:pt x="37351" y="0"/>
                    <a:pt x="24063" y="0"/>
                  </a:cubicBez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430" name="Google Shape;615;p25"/>
            <p:cNvSpPr/>
            <p:nvPr/>
          </p:nvSpPr>
          <p:spPr>
            <a:xfrm>
              <a:off x="5562720" y="3475440"/>
              <a:ext cx="785160" cy="897120"/>
            </a:xfrm>
            <a:custGeom>
              <a:avLst/>
              <a:gdLst/>
              <a:ahLst/>
              <a:cxnLst/>
              <a:rect l="l" t="t" r="r" b="b"/>
              <a:pathLst>
                <a:path w="30124" h="34422">
                  <a:moveTo>
                    <a:pt x="28790" y="1"/>
                  </a:moveTo>
                  <a:cubicBezTo>
                    <a:pt x="26778" y="822"/>
                    <a:pt x="25361" y="1477"/>
                    <a:pt x="23278" y="2061"/>
                  </a:cubicBezTo>
                  <a:cubicBezTo>
                    <a:pt x="23682" y="3680"/>
                    <a:pt x="23659" y="5347"/>
                    <a:pt x="23659" y="7085"/>
                  </a:cubicBezTo>
                  <a:cubicBezTo>
                    <a:pt x="23659" y="18563"/>
                    <a:pt x="14550" y="27933"/>
                    <a:pt x="3073" y="27933"/>
                  </a:cubicBezTo>
                  <a:cubicBezTo>
                    <a:pt x="2930" y="27933"/>
                    <a:pt x="2787" y="27933"/>
                    <a:pt x="2644" y="27921"/>
                  </a:cubicBezTo>
                  <a:cubicBezTo>
                    <a:pt x="1834" y="29028"/>
                    <a:pt x="1180" y="29636"/>
                    <a:pt x="1" y="30814"/>
                  </a:cubicBezTo>
                  <a:cubicBezTo>
                    <a:pt x="989" y="31993"/>
                    <a:pt x="2561" y="33481"/>
                    <a:pt x="3251" y="34422"/>
                  </a:cubicBezTo>
                  <a:cubicBezTo>
                    <a:pt x="18229" y="34315"/>
                    <a:pt x="30124" y="22230"/>
                    <a:pt x="30124" y="7228"/>
                  </a:cubicBezTo>
                  <a:cubicBezTo>
                    <a:pt x="30124" y="4728"/>
                    <a:pt x="29421" y="2311"/>
                    <a:pt x="28790" y="1"/>
                  </a:cubicBezTo>
                  <a:close/>
                </a:path>
              </a:pathLst>
            </a:custGeom>
            <a:solidFill>
              <a:srgbClr val="EC3A3B"/>
            </a:solidFill>
            <a:ln w="0">
              <a:noFill/>
            </a:ln>
          </p:spPr>
          <p:style>
            <a:lnRef idx="0">
              <a:scrgbClr r="0" g="0" b="0"/>
            </a:lnRef>
            <a:fillRef idx="0">
              <a:scrgbClr r="0" g="0" b="0"/>
            </a:fillRef>
            <a:effectRef idx="0">
              <a:scrgbClr r="0" g="0" b="0"/>
            </a:effectRef>
            <a:fontRef idx="minor"/>
          </p:style>
        </p:sp>
        <p:sp>
          <p:nvSpPr>
            <p:cNvPr id="431" name="Google Shape;616;p25"/>
            <p:cNvSpPr/>
            <p:nvPr/>
          </p:nvSpPr>
          <p:spPr>
            <a:xfrm>
              <a:off x="5521680" y="2949120"/>
              <a:ext cx="826920" cy="786240"/>
            </a:xfrm>
            <a:custGeom>
              <a:avLst/>
              <a:gdLst/>
              <a:ahLst/>
              <a:cxnLst/>
              <a:rect l="l" t="t" r="r" b="b"/>
              <a:pathLst>
                <a:path w="31731" h="30172">
                  <a:moveTo>
                    <a:pt x="4418" y="1"/>
                  </a:moveTo>
                  <a:cubicBezTo>
                    <a:pt x="3191" y="1"/>
                    <a:pt x="1965" y="84"/>
                    <a:pt x="774" y="239"/>
                  </a:cubicBezTo>
                  <a:cubicBezTo>
                    <a:pt x="453" y="2477"/>
                    <a:pt x="227" y="4716"/>
                    <a:pt x="0" y="6966"/>
                  </a:cubicBezTo>
                  <a:cubicBezTo>
                    <a:pt x="1429" y="6656"/>
                    <a:pt x="2905" y="6478"/>
                    <a:pt x="4418" y="6478"/>
                  </a:cubicBezTo>
                  <a:cubicBezTo>
                    <a:pt x="15907" y="6478"/>
                    <a:pt x="25242" y="15824"/>
                    <a:pt x="25242" y="27302"/>
                  </a:cubicBezTo>
                  <a:cubicBezTo>
                    <a:pt x="25242" y="27421"/>
                    <a:pt x="25230" y="27540"/>
                    <a:pt x="25230" y="27671"/>
                  </a:cubicBezTo>
                  <a:cubicBezTo>
                    <a:pt x="25849" y="28183"/>
                    <a:pt x="26563" y="28766"/>
                    <a:pt x="28563" y="30171"/>
                  </a:cubicBezTo>
                  <a:cubicBezTo>
                    <a:pt x="29992" y="28945"/>
                    <a:pt x="31016" y="28028"/>
                    <a:pt x="31731" y="27266"/>
                  </a:cubicBezTo>
                  <a:cubicBezTo>
                    <a:pt x="31707" y="12229"/>
                    <a:pt x="19467" y="1"/>
                    <a:pt x="4418" y="1"/>
                  </a:cubicBezTo>
                  <a:close/>
                </a:path>
              </a:pathLst>
            </a:custGeom>
            <a:solidFill>
              <a:srgbClr val="4949E7"/>
            </a:solidFill>
            <a:ln w="0">
              <a:noFill/>
            </a:ln>
          </p:spPr>
          <p:style>
            <a:lnRef idx="0">
              <a:scrgbClr r="0" g="0" b="0"/>
            </a:lnRef>
            <a:fillRef idx="0">
              <a:scrgbClr r="0" g="0" b="0"/>
            </a:fillRef>
            <a:effectRef idx="0">
              <a:scrgbClr r="0" g="0" b="0"/>
            </a:effectRef>
            <a:fontRef idx="minor"/>
          </p:style>
        </p:sp>
        <p:sp>
          <p:nvSpPr>
            <p:cNvPr id="432" name="Google Shape;617;p25"/>
            <p:cNvSpPr/>
            <p:nvPr/>
          </p:nvSpPr>
          <p:spPr>
            <a:xfrm>
              <a:off x="4924080" y="2949120"/>
              <a:ext cx="790200" cy="909720"/>
            </a:xfrm>
            <a:custGeom>
              <a:avLst/>
              <a:gdLst/>
              <a:ahLst/>
              <a:cxnLst/>
              <a:rect l="l" t="t" r="r" b="b"/>
              <a:pathLst>
                <a:path w="30327" h="34910">
                  <a:moveTo>
                    <a:pt x="27528" y="1"/>
                  </a:moveTo>
                  <a:cubicBezTo>
                    <a:pt x="12467" y="1"/>
                    <a:pt x="1" y="12288"/>
                    <a:pt x="1" y="27349"/>
                  </a:cubicBezTo>
                  <a:cubicBezTo>
                    <a:pt x="1" y="30005"/>
                    <a:pt x="489" y="32481"/>
                    <a:pt x="1203" y="34910"/>
                  </a:cubicBezTo>
                  <a:cubicBezTo>
                    <a:pt x="3251" y="34207"/>
                    <a:pt x="5097" y="33696"/>
                    <a:pt x="7168" y="33088"/>
                  </a:cubicBezTo>
                  <a:cubicBezTo>
                    <a:pt x="6645" y="31255"/>
                    <a:pt x="6525" y="29302"/>
                    <a:pt x="6525" y="27302"/>
                  </a:cubicBezTo>
                  <a:cubicBezTo>
                    <a:pt x="6525" y="15967"/>
                    <a:pt x="15812" y="6728"/>
                    <a:pt x="27088" y="6490"/>
                  </a:cubicBezTo>
                  <a:cubicBezTo>
                    <a:pt x="27611" y="5930"/>
                    <a:pt x="28969" y="4871"/>
                    <a:pt x="30326" y="3513"/>
                  </a:cubicBezTo>
                  <a:cubicBezTo>
                    <a:pt x="29064" y="1787"/>
                    <a:pt x="28064" y="703"/>
                    <a:pt x="27683" y="1"/>
                  </a:cubicBezTo>
                  <a:close/>
                </a:path>
              </a:pathLst>
            </a:custGeom>
            <a:solidFill>
              <a:srgbClr val="5EB2FC"/>
            </a:solidFill>
            <a:ln w="0">
              <a:noFill/>
            </a:ln>
          </p:spPr>
          <p:style>
            <a:lnRef idx="0">
              <a:scrgbClr r="0" g="0" b="0"/>
            </a:lnRef>
            <a:fillRef idx="0">
              <a:scrgbClr r="0" g="0" b="0"/>
            </a:fillRef>
            <a:effectRef idx="0">
              <a:scrgbClr r="0" g="0" b="0"/>
            </a:effectRef>
            <a:fontRef idx="minor"/>
          </p:style>
        </p:sp>
        <p:sp>
          <p:nvSpPr>
            <p:cNvPr id="433" name="Google Shape;618;p25"/>
            <p:cNvSpPr/>
            <p:nvPr/>
          </p:nvSpPr>
          <p:spPr>
            <a:xfrm>
              <a:off x="4923720" y="3569760"/>
              <a:ext cx="864720" cy="802800"/>
            </a:xfrm>
            <a:custGeom>
              <a:avLst/>
              <a:gdLst/>
              <a:ahLst/>
              <a:cxnLst/>
              <a:rect l="l" t="t" r="r" b="b"/>
              <a:pathLst>
                <a:path w="33184" h="30802">
                  <a:moveTo>
                    <a:pt x="3478" y="0"/>
                  </a:moveTo>
                  <a:cubicBezTo>
                    <a:pt x="1870" y="1560"/>
                    <a:pt x="1323" y="2036"/>
                    <a:pt x="1" y="3453"/>
                  </a:cubicBezTo>
                  <a:cubicBezTo>
                    <a:pt x="263" y="19312"/>
                    <a:pt x="13229" y="30802"/>
                    <a:pt x="27350" y="30802"/>
                  </a:cubicBezTo>
                  <a:cubicBezTo>
                    <a:pt x="29350" y="30802"/>
                    <a:pt x="31302" y="30588"/>
                    <a:pt x="33184" y="30183"/>
                  </a:cubicBezTo>
                  <a:cubicBezTo>
                    <a:pt x="31981" y="28218"/>
                    <a:pt x="30719" y="26385"/>
                    <a:pt x="29862" y="24265"/>
                  </a:cubicBezTo>
                  <a:cubicBezTo>
                    <a:pt x="29392" y="24320"/>
                    <a:pt x="28919" y="24331"/>
                    <a:pt x="28440" y="24331"/>
                  </a:cubicBezTo>
                  <a:cubicBezTo>
                    <a:pt x="28080" y="24331"/>
                    <a:pt x="27717" y="24325"/>
                    <a:pt x="27350" y="24325"/>
                  </a:cubicBezTo>
                  <a:cubicBezTo>
                    <a:pt x="15872" y="24325"/>
                    <a:pt x="6537" y="14978"/>
                    <a:pt x="6537" y="3501"/>
                  </a:cubicBezTo>
                  <a:cubicBezTo>
                    <a:pt x="6537" y="3394"/>
                    <a:pt x="6537" y="3287"/>
                    <a:pt x="6549" y="3179"/>
                  </a:cubicBezTo>
                  <a:cubicBezTo>
                    <a:pt x="5728" y="2370"/>
                    <a:pt x="4216" y="870"/>
                    <a:pt x="3478" y="0"/>
                  </a:cubicBezTo>
                  <a:close/>
                </a:path>
              </a:pathLst>
            </a:custGeom>
            <a:solidFill>
              <a:srgbClr val="FCBD24"/>
            </a:solidFill>
            <a:ln w="0">
              <a:noFill/>
            </a:ln>
          </p:spPr>
          <p:style>
            <a:lnRef idx="0">
              <a:scrgbClr r="0" g="0" b="0"/>
            </a:lnRef>
            <a:fillRef idx="0">
              <a:scrgbClr r="0" g="0" b="0"/>
            </a:fillRef>
            <a:effectRef idx="0">
              <a:scrgbClr r="0" g="0" b="0"/>
            </a:effectRef>
            <a:fontRef idx="minor"/>
          </p:style>
        </p:sp>
        <p:sp>
          <p:nvSpPr>
            <p:cNvPr id="434" name="Google Shape;619;p25"/>
            <p:cNvSpPr/>
            <p:nvPr/>
          </p:nvSpPr>
          <p:spPr>
            <a:xfrm>
              <a:off x="5553720" y="4180680"/>
              <a:ext cx="294120" cy="191520"/>
            </a:xfrm>
            <a:custGeom>
              <a:avLst/>
              <a:gdLst/>
              <a:ahLst/>
              <a:cxnLst/>
              <a:rect l="l" t="t" r="r" b="b"/>
              <a:pathLst>
                <a:path w="11300" h="7359">
                  <a:moveTo>
                    <a:pt x="9395" y="1"/>
                  </a:moveTo>
                  <a:cubicBezTo>
                    <a:pt x="7502" y="560"/>
                    <a:pt x="5489" y="870"/>
                    <a:pt x="3418" y="870"/>
                  </a:cubicBezTo>
                  <a:cubicBezTo>
                    <a:pt x="3275" y="870"/>
                    <a:pt x="3132" y="870"/>
                    <a:pt x="2989" y="858"/>
                  </a:cubicBezTo>
                  <a:cubicBezTo>
                    <a:pt x="2060" y="1918"/>
                    <a:pt x="1179" y="2882"/>
                    <a:pt x="1" y="4049"/>
                  </a:cubicBezTo>
                  <a:cubicBezTo>
                    <a:pt x="1060" y="5168"/>
                    <a:pt x="2501" y="6371"/>
                    <a:pt x="3596" y="7359"/>
                  </a:cubicBezTo>
                  <a:cubicBezTo>
                    <a:pt x="6275" y="7335"/>
                    <a:pt x="8859" y="6930"/>
                    <a:pt x="11300" y="6192"/>
                  </a:cubicBezTo>
                  <a:cubicBezTo>
                    <a:pt x="11002" y="5442"/>
                    <a:pt x="10728" y="4668"/>
                    <a:pt x="10478" y="3894"/>
                  </a:cubicBezTo>
                  <a:cubicBezTo>
                    <a:pt x="10073" y="2644"/>
                    <a:pt x="9883" y="1227"/>
                    <a:pt x="9395" y="1"/>
                  </a:cubicBezTo>
                  <a:close/>
                </a:path>
              </a:pathLst>
            </a:custGeom>
            <a:solidFill>
              <a:srgbClr val="EC3A3B"/>
            </a:solidFill>
            <a:ln w="0">
              <a:noFill/>
            </a:ln>
          </p:spPr>
          <p:style>
            <a:lnRef idx="0">
              <a:scrgbClr r="0" g="0" b="0"/>
            </a:lnRef>
            <a:fillRef idx="0">
              <a:scrgbClr r="0" g="0" b="0"/>
            </a:fillRef>
            <a:effectRef idx="0">
              <a:scrgbClr r="0" g="0" b="0"/>
            </a:effectRef>
            <a:fontRef idx="minor"/>
          </p:style>
        </p:sp>
      </p:grpSp>
      <p:grpSp>
        <p:nvGrpSpPr>
          <p:cNvPr id="435" name="Google Shape;621;p25"/>
          <p:cNvGrpSpPr/>
          <p:nvPr/>
        </p:nvGrpSpPr>
        <p:grpSpPr>
          <a:xfrm>
            <a:off x="5231880" y="3334320"/>
            <a:ext cx="784440" cy="672480"/>
            <a:chOff x="5231880" y="3334320"/>
            <a:chExt cx="784440" cy="672480"/>
          </a:xfrm>
        </p:grpSpPr>
        <p:sp>
          <p:nvSpPr>
            <p:cNvPr id="436" name="Google Shape;622;p25"/>
            <p:cNvSpPr/>
            <p:nvPr/>
          </p:nvSpPr>
          <p:spPr>
            <a:xfrm>
              <a:off x="5583240" y="3580200"/>
              <a:ext cx="433080" cy="426600"/>
            </a:xfrm>
            <a:custGeom>
              <a:avLst/>
              <a:gdLst/>
              <a:ahLst/>
              <a:cxnLst/>
              <a:rect l="l" t="t" r="r" b="b"/>
              <a:pathLst>
                <a:path w="16622" h="16371">
                  <a:moveTo>
                    <a:pt x="8347" y="5236"/>
                  </a:moveTo>
                  <a:cubicBezTo>
                    <a:pt x="9399" y="5236"/>
                    <a:pt x="10414" y="5781"/>
                    <a:pt x="10942" y="6747"/>
                  </a:cubicBezTo>
                  <a:cubicBezTo>
                    <a:pt x="11716" y="8164"/>
                    <a:pt x="11168" y="9974"/>
                    <a:pt x="9716" y="10760"/>
                  </a:cubicBezTo>
                  <a:cubicBezTo>
                    <a:pt x="9254" y="11015"/>
                    <a:pt x="8754" y="11136"/>
                    <a:pt x="8261" y="11136"/>
                  </a:cubicBezTo>
                  <a:cubicBezTo>
                    <a:pt x="7215" y="11136"/>
                    <a:pt x="6206" y="10592"/>
                    <a:pt x="5680" y="9629"/>
                  </a:cubicBezTo>
                  <a:cubicBezTo>
                    <a:pt x="4906" y="8212"/>
                    <a:pt x="5453" y="6402"/>
                    <a:pt x="6894" y="5604"/>
                  </a:cubicBezTo>
                  <a:cubicBezTo>
                    <a:pt x="7356" y="5354"/>
                    <a:pt x="7855" y="5236"/>
                    <a:pt x="8347" y="5236"/>
                  </a:cubicBezTo>
                  <a:close/>
                  <a:moveTo>
                    <a:pt x="9717" y="1"/>
                  </a:moveTo>
                  <a:cubicBezTo>
                    <a:pt x="9559" y="1"/>
                    <a:pt x="9417" y="64"/>
                    <a:pt x="9299" y="199"/>
                  </a:cubicBezTo>
                  <a:cubicBezTo>
                    <a:pt x="8894" y="675"/>
                    <a:pt x="8501" y="1163"/>
                    <a:pt x="8109" y="1651"/>
                  </a:cubicBezTo>
                  <a:cubicBezTo>
                    <a:pt x="8013" y="1782"/>
                    <a:pt x="7906" y="1830"/>
                    <a:pt x="7751" y="1866"/>
                  </a:cubicBezTo>
                  <a:cubicBezTo>
                    <a:pt x="7675" y="1883"/>
                    <a:pt x="7603" y="1892"/>
                    <a:pt x="7534" y="1892"/>
                  </a:cubicBezTo>
                  <a:cubicBezTo>
                    <a:pt x="7325" y="1892"/>
                    <a:pt x="7151" y="1810"/>
                    <a:pt x="6989" y="1640"/>
                  </a:cubicBezTo>
                  <a:cubicBezTo>
                    <a:pt x="6906" y="1556"/>
                    <a:pt x="6799" y="1485"/>
                    <a:pt x="6704" y="1413"/>
                  </a:cubicBezTo>
                  <a:cubicBezTo>
                    <a:pt x="6370" y="1163"/>
                    <a:pt x="6025" y="913"/>
                    <a:pt x="5692" y="663"/>
                  </a:cubicBezTo>
                  <a:cubicBezTo>
                    <a:pt x="5572" y="575"/>
                    <a:pt x="5453" y="530"/>
                    <a:pt x="5330" y="530"/>
                  </a:cubicBezTo>
                  <a:cubicBezTo>
                    <a:pt x="5220" y="530"/>
                    <a:pt x="5107" y="566"/>
                    <a:pt x="4989" y="639"/>
                  </a:cubicBezTo>
                  <a:cubicBezTo>
                    <a:pt x="4560" y="890"/>
                    <a:pt x="4132" y="1128"/>
                    <a:pt x="3703" y="1342"/>
                  </a:cubicBezTo>
                  <a:cubicBezTo>
                    <a:pt x="3406" y="1485"/>
                    <a:pt x="3287" y="1699"/>
                    <a:pt x="3310" y="2009"/>
                  </a:cubicBezTo>
                  <a:cubicBezTo>
                    <a:pt x="3358" y="2521"/>
                    <a:pt x="3394" y="3045"/>
                    <a:pt x="3477" y="3545"/>
                  </a:cubicBezTo>
                  <a:cubicBezTo>
                    <a:pt x="3537" y="3878"/>
                    <a:pt x="3489" y="4128"/>
                    <a:pt x="3251" y="4354"/>
                  </a:cubicBezTo>
                  <a:cubicBezTo>
                    <a:pt x="3156" y="4449"/>
                    <a:pt x="3072" y="4509"/>
                    <a:pt x="2929" y="4533"/>
                  </a:cubicBezTo>
                  <a:cubicBezTo>
                    <a:pt x="2310" y="4604"/>
                    <a:pt x="1679" y="4699"/>
                    <a:pt x="1060" y="4795"/>
                  </a:cubicBezTo>
                  <a:cubicBezTo>
                    <a:pt x="762" y="4830"/>
                    <a:pt x="608" y="5009"/>
                    <a:pt x="524" y="5283"/>
                  </a:cubicBezTo>
                  <a:cubicBezTo>
                    <a:pt x="393" y="5747"/>
                    <a:pt x="262" y="6212"/>
                    <a:pt x="108" y="6676"/>
                  </a:cubicBezTo>
                  <a:cubicBezTo>
                    <a:pt x="0" y="6974"/>
                    <a:pt x="60" y="7200"/>
                    <a:pt x="298" y="7390"/>
                  </a:cubicBezTo>
                  <a:cubicBezTo>
                    <a:pt x="703" y="7724"/>
                    <a:pt x="1108" y="8057"/>
                    <a:pt x="1536" y="8355"/>
                  </a:cubicBezTo>
                  <a:cubicBezTo>
                    <a:pt x="1810" y="8545"/>
                    <a:pt x="1941" y="8748"/>
                    <a:pt x="1941" y="9081"/>
                  </a:cubicBezTo>
                  <a:cubicBezTo>
                    <a:pt x="1941" y="9200"/>
                    <a:pt x="1917" y="9295"/>
                    <a:pt x="1846" y="9391"/>
                  </a:cubicBezTo>
                  <a:cubicBezTo>
                    <a:pt x="1584" y="9676"/>
                    <a:pt x="1346" y="9974"/>
                    <a:pt x="1108" y="10284"/>
                  </a:cubicBezTo>
                  <a:cubicBezTo>
                    <a:pt x="929" y="10510"/>
                    <a:pt x="762" y="10760"/>
                    <a:pt x="596" y="10998"/>
                  </a:cubicBezTo>
                  <a:cubicBezTo>
                    <a:pt x="477" y="11176"/>
                    <a:pt x="489" y="11343"/>
                    <a:pt x="596" y="11522"/>
                  </a:cubicBezTo>
                  <a:cubicBezTo>
                    <a:pt x="846" y="11962"/>
                    <a:pt x="1108" y="12391"/>
                    <a:pt x="1310" y="12843"/>
                  </a:cubicBezTo>
                  <a:cubicBezTo>
                    <a:pt x="1446" y="13126"/>
                    <a:pt x="1637" y="13243"/>
                    <a:pt x="1908" y="13243"/>
                  </a:cubicBezTo>
                  <a:cubicBezTo>
                    <a:pt x="1945" y="13243"/>
                    <a:pt x="1984" y="13241"/>
                    <a:pt x="2024" y="13236"/>
                  </a:cubicBezTo>
                  <a:cubicBezTo>
                    <a:pt x="2632" y="13165"/>
                    <a:pt x="3239" y="13093"/>
                    <a:pt x="3846" y="13010"/>
                  </a:cubicBezTo>
                  <a:cubicBezTo>
                    <a:pt x="3886" y="13010"/>
                    <a:pt x="3936" y="12999"/>
                    <a:pt x="3976" y="12999"/>
                  </a:cubicBezTo>
                  <a:cubicBezTo>
                    <a:pt x="3996" y="12999"/>
                    <a:pt x="4013" y="13002"/>
                    <a:pt x="4025" y="13010"/>
                  </a:cubicBezTo>
                  <a:cubicBezTo>
                    <a:pt x="4251" y="13189"/>
                    <a:pt x="4525" y="13308"/>
                    <a:pt x="4537" y="13689"/>
                  </a:cubicBezTo>
                  <a:cubicBezTo>
                    <a:pt x="4572" y="14260"/>
                    <a:pt x="4680" y="14832"/>
                    <a:pt x="4751" y="15403"/>
                  </a:cubicBezTo>
                  <a:cubicBezTo>
                    <a:pt x="4787" y="15701"/>
                    <a:pt x="4953" y="15868"/>
                    <a:pt x="5251" y="15939"/>
                  </a:cubicBezTo>
                  <a:cubicBezTo>
                    <a:pt x="5727" y="16046"/>
                    <a:pt x="6204" y="16189"/>
                    <a:pt x="6680" y="16332"/>
                  </a:cubicBezTo>
                  <a:cubicBezTo>
                    <a:pt x="6760" y="16357"/>
                    <a:pt x="6835" y="16371"/>
                    <a:pt x="6907" y="16371"/>
                  </a:cubicBezTo>
                  <a:cubicBezTo>
                    <a:pt x="7069" y="16371"/>
                    <a:pt x="7211" y="16302"/>
                    <a:pt x="7335" y="16153"/>
                  </a:cubicBezTo>
                  <a:cubicBezTo>
                    <a:pt x="7739" y="15665"/>
                    <a:pt x="8132" y="15165"/>
                    <a:pt x="8537" y="14677"/>
                  </a:cubicBezTo>
                  <a:cubicBezTo>
                    <a:pt x="8585" y="14617"/>
                    <a:pt x="8621" y="14546"/>
                    <a:pt x="8680" y="14534"/>
                  </a:cubicBezTo>
                  <a:cubicBezTo>
                    <a:pt x="8823" y="14517"/>
                    <a:pt x="8966" y="14483"/>
                    <a:pt x="9108" y="14483"/>
                  </a:cubicBezTo>
                  <a:cubicBezTo>
                    <a:pt x="9261" y="14483"/>
                    <a:pt x="9413" y="14523"/>
                    <a:pt x="9561" y="14665"/>
                  </a:cubicBezTo>
                  <a:cubicBezTo>
                    <a:pt x="10002" y="15046"/>
                    <a:pt x="10478" y="15367"/>
                    <a:pt x="10942" y="15713"/>
                  </a:cubicBezTo>
                  <a:cubicBezTo>
                    <a:pt x="11054" y="15793"/>
                    <a:pt x="11169" y="15832"/>
                    <a:pt x="11287" y="15832"/>
                  </a:cubicBezTo>
                  <a:cubicBezTo>
                    <a:pt x="11395" y="15832"/>
                    <a:pt x="11507" y="15799"/>
                    <a:pt x="11621" y="15737"/>
                  </a:cubicBezTo>
                  <a:cubicBezTo>
                    <a:pt x="12050" y="15475"/>
                    <a:pt x="12502" y="15225"/>
                    <a:pt x="12954" y="14998"/>
                  </a:cubicBezTo>
                  <a:cubicBezTo>
                    <a:pt x="13216" y="14867"/>
                    <a:pt x="13335" y="14665"/>
                    <a:pt x="13312" y="14379"/>
                  </a:cubicBezTo>
                  <a:cubicBezTo>
                    <a:pt x="13252" y="13867"/>
                    <a:pt x="13228" y="13343"/>
                    <a:pt x="13145" y="12831"/>
                  </a:cubicBezTo>
                  <a:cubicBezTo>
                    <a:pt x="13085" y="12498"/>
                    <a:pt x="13133" y="12236"/>
                    <a:pt x="13383" y="11998"/>
                  </a:cubicBezTo>
                  <a:cubicBezTo>
                    <a:pt x="13466" y="11915"/>
                    <a:pt x="13538" y="11855"/>
                    <a:pt x="13669" y="11843"/>
                  </a:cubicBezTo>
                  <a:cubicBezTo>
                    <a:pt x="14216" y="11772"/>
                    <a:pt x="14752" y="11700"/>
                    <a:pt x="15300" y="11629"/>
                  </a:cubicBezTo>
                  <a:cubicBezTo>
                    <a:pt x="15467" y="11605"/>
                    <a:pt x="15621" y="11557"/>
                    <a:pt x="15836" y="11510"/>
                  </a:cubicBezTo>
                  <a:cubicBezTo>
                    <a:pt x="15907" y="11403"/>
                    <a:pt x="16014" y="11284"/>
                    <a:pt x="16062" y="11153"/>
                  </a:cubicBezTo>
                  <a:cubicBezTo>
                    <a:pt x="16217" y="10665"/>
                    <a:pt x="16348" y="10176"/>
                    <a:pt x="16514" y="9700"/>
                  </a:cubicBezTo>
                  <a:cubicBezTo>
                    <a:pt x="16622" y="9391"/>
                    <a:pt x="16562" y="9164"/>
                    <a:pt x="16324" y="8974"/>
                  </a:cubicBezTo>
                  <a:cubicBezTo>
                    <a:pt x="15907" y="8652"/>
                    <a:pt x="15514" y="8307"/>
                    <a:pt x="15086" y="8009"/>
                  </a:cubicBezTo>
                  <a:cubicBezTo>
                    <a:pt x="14812" y="7819"/>
                    <a:pt x="14669" y="7617"/>
                    <a:pt x="14681" y="7295"/>
                  </a:cubicBezTo>
                  <a:cubicBezTo>
                    <a:pt x="14681" y="7176"/>
                    <a:pt x="14693" y="7081"/>
                    <a:pt x="14776" y="6985"/>
                  </a:cubicBezTo>
                  <a:cubicBezTo>
                    <a:pt x="15026" y="6688"/>
                    <a:pt x="15276" y="6390"/>
                    <a:pt x="15502" y="6093"/>
                  </a:cubicBezTo>
                  <a:cubicBezTo>
                    <a:pt x="15693" y="5842"/>
                    <a:pt x="15860" y="5592"/>
                    <a:pt x="16038" y="5331"/>
                  </a:cubicBezTo>
                  <a:cubicBezTo>
                    <a:pt x="16133" y="5176"/>
                    <a:pt x="16121" y="5021"/>
                    <a:pt x="16026" y="4854"/>
                  </a:cubicBezTo>
                  <a:cubicBezTo>
                    <a:pt x="15776" y="4402"/>
                    <a:pt x="15514" y="3961"/>
                    <a:pt x="15288" y="3485"/>
                  </a:cubicBezTo>
                  <a:cubicBezTo>
                    <a:pt x="15163" y="3234"/>
                    <a:pt x="14983" y="3121"/>
                    <a:pt x="14739" y="3121"/>
                  </a:cubicBezTo>
                  <a:cubicBezTo>
                    <a:pt x="14705" y="3121"/>
                    <a:pt x="14670" y="3123"/>
                    <a:pt x="14633" y="3128"/>
                  </a:cubicBezTo>
                  <a:cubicBezTo>
                    <a:pt x="14062" y="3187"/>
                    <a:pt x="13490" y="3247"/>
                    <a:pt x="12931" y="3342"/>
                  </a:cubicBezTo>
                  <a:cubicBezTo>
                    <a:pt x="12881" y="3350"/>
                    <a:pt x="12835" y="3353"/>
                    <a:pt x="12790" y="3353"/>
                  </a:cubicBezTo>
                  <a:cubicBezTo>
                    <a:pt x="12623" y="3353"/>
                    <a:pt x="12489" y="3298"/>
                    <a:pt x="12347" y="3175"/>
                  </a:cubicBezTo>
                  <a:cubicBezTo>
                    <a:pt x="12180" y="3045"/>
                    <a:pt x="12097" y="2914"/>
                    <a:pt x="12085" y="2699"/>
                  </a:cubicBezTo>
                  <a:cubicBezTo>
                    <a:pt x="12026" y="2116"/>
                    <a:pt x="11942" y="1521"/>
                    <a:pt x="11859" y="937"/>
                  </a:cubicBezTo>
                  <a:cubicBezTo>
                    <a:pt x="11823" y="651"/>
                    <a:pt x="11669" y="497"/>
                    <a:pt x="11395" y="437"/>
                  </a:cubicBezTo>
                  <a:cubicBezTo>
                    <a:pt x="10895" y="318"/>
                    <a:pt x="10406" y="175"/>
                    <a:pt x="9918" y="32"/>
                  </a:cubicBezTo>
                  <a:cubicBezTo>
                    <a:pt x="9849" y="11"/>
                    <a:pt x="9781" y="1"/>
                    <a:pt x="9717" y="1"/>
                  </a:cubicBezTo>
                  <a:close/>
                </a:path>
              </a:pathLst>
            </a:custGeom>
            <a:solidFill>
              <a:srgbClr val="869FB2"/>
            </a:solidFill>
            <a:ln w="0">
              <a:noFill/>
            </a:ln>
          </p:spPr>
          <p:style>
            <a:lnRef idx="0">
              <a:scrgbClr r="0" g="0" b="0"/>
            </a:lnRef>
            <a:fillRef idx="0">
              <a:scrgbClr r="0" g="0" b="0"/>
            </a:fillRef>
            <a:effectRef idx="0">
              <a:scrgbClr r="0" g="0" b="0"/>
            </a:effectRef>
            <a:fontRef idx="minor"/>
          </p:style>
        </p:sp>
        <p:sp>
          <p:nvSpPr>
            <p:cNvPr id="437" name="Google Shape;623;p25"/>
            <p:cNvSpPr/>
            <p:nvPr/>
          </p:nvSpPr>
          <p:spPr>
            <a:xfrm>
              <a:off x="5231880" y="3334320"/>
              <a:ext cx="437760" cy="427680"/>
            </a:xfrm>
            <a:custGeom>
              <a:avLst/>
              <a:gdLst/>
              <a:ahLst/>
              <a:cxnLst/>
              <a:rect l="l" t="t" r="r" b="b"/>
              <a:pathLst>
                <a:path w="16801" h="16424">
                  <a:moveTo>
                    <a:pt x="8415" y="5273"/>
                  </a:moveTo>
                  <a:cubicBezTo>
                    <a:pt x="9805" y="5273"/>
                    <a:pt x="11055" y="6228"/>
                    <a:pt x="11335" y="7610"/>
                  </a:cubicBezTo>
                  <a:cubicBezTo>
                    <a:pt x="11657" y="9193"/>
                    <a:pt x="10609" y="10765"/>
                    <a:pt x="8990" y="11086"/>
                  </a:cubicBezTo>
                  <a:cubicBezTo>
                    <a:pt x="8783" y="11129"/>
                    <a:pt x="8577" y="11149"/>
                    <a:pt x="8374" y="11149"/>
                  </a:cubicBezTo>
                  <a:cubicBezTo>
                    <a:pt x="6987" y="11149"/>
                    <a:pt x="5746" y="10194"/>
                    <a:pt x="5465" y="8812"/>
                  </a:cubicBezTo>
                  <a:cubicBezTo>
                    <a:pt x="5132" y="7229"/>
                    <a:pt x="6192" y="5669"/>
                    <a:pt x="7799" y="5336"/>
                  </a:cubicBezTo>
                  <a:cubicBezTo>
                    <a:pt x="8006" y="5293"/>
                    <a:pt x="8212" y="5273"/>
                    <a:pt x="8415" y="5273"/>
                  </a:cubicBezTo>
                  <a:close/>
                  <a:moveTo>
                    <a:pt x="7625" y="1"/>
                  </a:moveTo>
                  <a:cubicBezTo>
                    <a:pt x="7565" y="1"/>
                    <a:pt x="7500" y="9"/>
                    <a:pt x="7430" y="26"/>
                  </a:cubicBezTo>
                  <a:cubicBezTo>
                    <a:pt x="6966" y="145"/>
                    <a:pt x="6478" y="240"/>
                    <a:pt x="6001" y="323"/>
                  </a:cubicBezTo>
                  <a:cubicBezTo>
                    <a:pt x="5680" y="371"/>
                    <a:pt x="5501" y="538"/>
                    <a:pt x="5442" y="835"/>
                  </a:cubicBezTo>
                  <a:cubicBezTo>
                    <a:pt x="5335" y="1347"/>
                    <a:pt x="5215" y="1847"/>
                    <a:pt x="5144" y="2359"/>
                  </a:cubicBezTo>
                  <a:cubicBezTo>
                    <a:pt x="5096" y="2693"/>
                    <a:pt x="4977" y="2919"/>
                    <a:pt x="4680" y="3074"/>
                  </a:cubicBezTo>
                  <a:cubicBezTo>
                    <a:pt x="4580" y="3123"/>
                    <a:pt x="4498" y="3148"/>
                    <a:pt x="4397" y="3148"/>
                  </a:cubicBezTo>
                  <a:cubicBezTo>
                    <a:pt x="4377" y="3148"/>
                    <a:pt x="4356" y="3147"/>
                    <a:pt x="4334" y="3145"/>
                  </a:cubicBezTo>
                  <a:cubicBezTo>
                    <a:pt x="3715" y="3026"/>
                    <a:pt x="3084" y="2931"/>
                    <a:pt x="2465" y="2835"/>
                  </a:cubicBezTo>
                  <a:cubicBezTo>
                    <a:pt x="2422" y="2829"/>
                    <a:pt x="2381" y="2825"/>
                    <a:pt x="2341" y="2825"/>
                  </a:cubicBezTo>
                  <a:cubicBezTo>
                    <a:pt x="2110" y="2825"/>
                    <a:pt x="1943" y="2943"/>
                    <a:pt x="1810" y="3157"/>
                  </a:cubicBezTo>
                  <a:cubicBezTo>
                    <a:pt x="1548" y="3562"/>
                    <a:pt x="1286" y="3967"/>
                    <a:pt x="1001" y="4359"/>
                  </a:cubicBezTo>
                  <a:cubicBezTo>
                    <a:pt x="810" y="4610"/>
                    <a:pt x="798" y="4848"/>
                    <a:pt x="977" y="5098"/>
                  </a:cubicBezTo>
                  <a:cubicBezTo>
                    <a:pt x="1274" y="5538"/>
                    <a:pt x="1548" y="5979"/>
                    <a:pt x="1870" y="6384"/>
                  </a:cubicBezTo>
                  <a:cubicBezTo>
                    <a:pt x="2072" y="6645"/>
                    <a:pt x="2156" y="6884"/>
                    <a:pt x="2048" y="7193"/>
                  </a:cubicBezTo>
                  <a:cubicBezTo>
                    <a:pt x="2013" y="7312"/>
                    <a:pt x="1965" y="7396"/>
                    <a:pt x="1858" y="7467"/>
                  </a:cubicBezTo>
                  <a:cubicBezTo>
                    <a:pt x="1536" y="7669"/>
                    <a:pt x="1215" y="7884"/>
                    <a:pt x="893" y="8098"/>
                  </a:cubicBezTo>
                  <a:cubicBezTo>
                    <a:pt x="655" y="8265"/>
                    <a:pt x="429" y="8455"/>
                    <a:pt x="203" y="8646"/>
                  </a:cubicBezTo>
                  <a:cubicBezTo>
                    <a:pt x="36" y="8765"/>
                    <a:pt x="1" y="8931"/>
                    <a:pt x="48" y="9146"/>
                  </a:cubicBezTo>
                  <a:cubicBezTo>
                    <a:pt x="155" y="9634"/>
                    <a:pt x="274" y="10122"/>
                    <a:pt x="346" y="10610"/>
                  </a:cubicBezTo>
                  <a:cubicBezTo>
                    <a:pt x="393" y="10967"/>
                    <a:pt x="584" y="11134"/>
                    <a:pt x="905" y="11194"/>
                  </a:cubicBezTo>
                  <a:cubicBezTo>
                    <a:pt x="1513" y="11313"/>
                    <a:pt x="2120" y="11408"/>
                    <a:pt x="2715" y="11515"/>
                  </a:cubicBezTo>
                  <a:cubicBezTo>
                    <a:pt x="2775" y="11527"/>
                    <a:pt x="2858" y="11527"/>
                    <a:pt x="2882" y="11563"/>
                  </a:cubicBezTo>
                  <a:cubicBezTo>
                    <a:pt x="3049" y="11813"/>
                    <a:pt x="3275" y="11991"/>
                    <a:pt x="3179" y="12360"/>
                  </a:cubicBezTo>
                  <a:cubicBezTo>
                    <a:pt x="3037" y="12920"/>
                    <a:pt x="2977" y="13492"/>
                    <a:pt x="2870" y="14063"/>
                  </a:cubicBezTo>
                  <a:cubicBezTo>
                    <a:pt x="2822" y="14361"/>
                    <a:pt x="2929" y="14563"/>
                    <a:pt x="3191" y="14718"/>
                  </a:cubicBezTo>
                  <a:cubicBezTo>
                    <a:pt x="3620" y="14968"/>
                    <a:pt x="4037" y="15254"/>
                    <a:pt x="4442" y="15528"/>
                  </a:cubicBezTo>
                  <a:cubicBezTo>
                    <a:pt x="4561" y="15603"/>
                    <a:pt x="4681" y="15645"/>
                    <a:pt x="4801" y="15645"/>
                  </a:cubicBezTo>
                  <a:cubicBezTo>
                    <a:pt x="4907" y="15645"/>
                    <a:pt x="5014" y="15612"/>
                    <a:pt x="5120" y="15539"/>
                  </a:cubicBezTo>
                  <a:cubicBezTo>
                    <a:pt x="5656" y="15194"/>
                    <a:pt x="6180" y="14837"/>
                    <a:pt x="6716" y="14480"/>
                  </a:cubicBezTo>
                  <a:cubicBezTo>
                    <a:pt x="6759" y="14447"/>
                    <a:pt x="6822" y="14395"/>
                    <a:pt x="6869" y="14395"/>
                  </a:cubicBezTo>
                  <a:cubicBezTo>
                    <a:pt x="6874" y="14395"/>
                    <a:pt x="6878" y="14395"/>
                    <a:pt x="6882" y="14396"/>
                  </a:cubicBezTo>
                  <a:cubicBezTo>
                    <a:pt x="7180" y="14444"/>
                    <a:pt x="7490" y="14432"/>
                    <a:pt x="7704" y="14777"/>
                  </a:cubicBezTo>
                  <a:cubicBezTo>
                    <a:pt x="8002" y="15266"/>
                    <a:pt x="8359" y="15718"/>
                    <a:pt x="8704" y="16182"/>
                  </a:cubicBezTo>
                  <a:cubicBezTo>
                    <a:pt x="8829" y="16343"/>
                    <a:pt x="8974" y="16423"/>
                    <a:pt x="9154" y="16423"/>
                  </a:cubicBezTo>
                  <a:cubicBezTo>
                    <a:pt x="9214" y="16423"/>
                    <a:pt x="9278" y="16415"/>
                    <a:pt x="9347" y="16397"/>
                  </a:cubicBezTo>
                  <a:cubicBezTo>
                    <a:pt x="9835" y="16278"/>
                    <a:pt x="10335" y="16170"/>
                    <a:pt x="10835" y="16087"/>
                  </a:cubicBezTo>
                  <a:cubicBezTo>
                    <a:pt x="11133" y="16039"/>
                    <a:pt x="11300" y="15885"/>
                    <a:pt x="11359" y="15599"/>
                  </a:cubicBezTo>
                  <a:cubicBezTo>
                    <a:pt x="11466" y="15087"/>
                    <a:pt x="11585" y="14587"/>
                    <a:pt x="11645" y="14075"/>
                  </a:cubicBezTo>
                  <a:cubicBezTo>
                    <a:pt x="11692" y="13730"/>
                    <a:pt x="11823" y="13492"/>
                    <a:pt x="12133" y="13349"/>
                  </a:cubicBezTo>
                  <a:cubicBezTo>
                    <a:pt x="12217" y="13302"/>
                    <a:pt x="12287" y="13270"/>
                    <a:pt x="12371" y="13270"/>
                  </a:cubicBezTo>
                  <a:cubicBezTo>
                    <a:pt x="12393" y="13270"/>
                    <a:pt x="12417" y="13272"/>
                    <a:pt x="12443" y="13277"/>
                  </a:cubicBezTo>
                  <a:cubicBezTo>
                    <a:pt x="12990" y="13384"/>
                    <a:pt x="13526" y="13468"/>
                    <a:pt x="14062" y="13563"/>
                  </a:cubicBezTo>
                  <a:cubicBezTo>
                    <a:pt x="14228" y="13587"/>
                    <a:pt x="14395" y="13587"/>
                    <a:pt x="14621" y="13611"/>
                  </a:cubicBezTo>
                  <a:cubicBezTo>
                    <a:pt x="14717" y="13527"/>
                    <a:pt x="14848" y="13444"/>
                    <a:pt x="14943" y="13325"/>
                  </a:cubicBezTo>
                  <a:cubicBezTo>
                    <a:pt x="15229" y="12908"/>
                    <a:pt x="15491" y="12480"/>
                    <a:pt x="15800" y="12063"/>
                  </a:cubicBezTo>
                  <a:cubicBezTo>
                    <a:pt x="15991" y="11813"/>
                    <a:pt x="15991" y="11575"/>
                    <a:pt x="15824" y="11325"/>
                  </a:cubicBezTo>
                  <a:cubicBezTo>
                    <a:pt x="15526" y="10884"/>
                    <a:pt x="15252" y="10444"/>
                    <a:pt x="14919" y="10039"/>
                  </a:cubicBezTo>
                  <a:cubicBezTo>
                    <a:pt x="14717" y="9777"/>
                    <a:pt x="14645" y="9539"/>
                    <a:pt x="14752" y="9229"/>
                  </a:cubicBezTo>
                  <a:cubicBezTo>
                    <a:pt x="14788" y="9110"/>
                    <a:pt x="14824" y="9027"/>
                    <a:pt x="14931" y="8955"/>
                  </a:cubicBezTo>
                  <a:cubicBezTo>
                    <a:pt x="15252" y="8753"/>
                    <a:pt x="15586" y="8550"/>
                    <a:pt x="15895" y="8324"/>
                  </a:cubicBezTo>
                  <a:cubicBezTo>
                    <a:pt x="16145" y="8146"/>
                    <a:pt x="16384" y="7955"/>
                    <a:pt x="16622" y="7753"/>
                  </a:cubicBezTo>
                  <a:cubicBezTo>
                    <a:pt x="16765" y="7634"/>
                    <a:pt x="16800" y="7479"/>
                    <a:pt x="16753" y="7300"/>
                  </a:cubicBezTo>
                  <a:cubicBezTo>
                    <a:pt x="16645" y="6788"/>
                    <a:pt x="16526" y="6288"/>
                    <a:pt x="16443" y="5776"/>
                  </a:cubicBezTo>
                  <a:cubicBezTo>
                    <a:pt x="16395" y="5455"/>
                    <a:pt x="16229" y="5288"/>
                    <a:pt x="15931" y="5241"/>
                  </a:cubicBezTo>
                  <a:cubicBezTo>
                    <a:pt x="15371" y="5133"/>
                    <a:pt x="14800" y="5014"/>
                    <a:pt x="14240" y="4943"/>
                  </a:cubicBezTo>
                  <a:cubicBezTo>
                    <a:pt x="14002" y="4907"/>
                    <a:pt x="13847" y="4812"/>
                    <a:pt x="13728" y="4610"/>
                  </a:cubicBezTo>
                  <a:cubicBezTo>
                    <a:pt x="13609" y="4443"/>
                    <a:pt x="13574" y="4288"/>
                    <a:pt x="13609" y="4086"/>
                  </a:cubicBezTo>
                  <a:cubicBezTo>
                    <a:pt x="13728" y="3502"/>
                    <a:pt x="13824" y="2907"/>
                    <a:pt x="13919" y="2324"/>
                  </a:cubicBezTo>
                  <a:cubicBezTo>
                    <a:pt x="13967" y="2050"/>
                    <a:pt x="13871" y="1859"/>
                    <a:pt x="13621" y="1704"/>
                  </a:cubicBezTo>
                  <a:cubicBezTo>
                    <a:pt x="13181" y="1454"/>
                    <a:pt x="12764" y="1169"/>
                    <a:pt x="12335" y="895"/>
                  </a:cubicBezTo>
                  <a:cubicBezTo>
                    <a:pt x="12219" y="817"/>
                    <a:pt x="12103" y="775"/>
                    <a:pt x="11987" y="775"/>
                  </a:cubicBezTo>
                  <a:cubicBezTo>
                    <a:pt x="11889" y="775"/>
                    <a:pt x="11791" y="805"/>
                    <a:pt x="11692" y="871"/>
                  </a:cubicBezTo>
                  <a:cubicBezTo>
                    <a:pt x="11169" y="1204"/>
                    <a:pt x="10645" y="1550"/>
                    <a:pt x="10133" y="1907"/>
                  </a:cubicBezTo>
                  <a:cubicBezTo>
                    <a:pt x="10022" y="1987"/>
                    <a:pt x="9920" y="2017"/>
                    <a:pt x="9790" y="2017"/>
                  </a:cubicBezTo>
                  <a:cubicBezTo>
                    <a:pt x="9766" y="2017"/>
                    <a:pt x="9742" y="2016"/>
                    <a:pt x="9716" y="2014"/>
                  </a:cubicBezTo>
                  <a:cubicBezTo>
                    <a:pt x="9406" y="1990"/>
                    <a:pt x="9192" y="1847"/>
                    <a:pt x="9049" y="1573"/>
                  </a:cubicBezTo>
                  <a:cubicBezTo>
                    <a:pt x="9002" y="1466"/>
                    <a:pt x="8918" y="1371"/>
                    <a:pt x="8847" y="1276"/>
                  </a:cubicBezTo>
                  <a:cubicBezTo>
                    <a:pt x="8609" y="930"/>
                    <a:pt x="8359" y="597"/>
                    <a:pt x="8097" y="252"/>
                  </a:cubicBezTo>
                  <a:cubicBezTo>
                    <a:pt x="7969" y="88"/>
                    <a:pt x="7821" y="1"/>
                    <a:pt x="7625" y="1"/>
                  </a:cubicBezTo>
                  <a:close/>
                </a:path>
              </a:pathLst>
            </a:custGeom>
            <a:solidFill>
              <a:srgbClr val="869FB2"/>
            </a:solidFill>
            <a:ln w="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100686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1930320" y="1153800"/>
            <a:ext cx="8639640" cy="2387160"/>
          </a:xfrm>
          <a:prstGeom prst="rect">
            <a:avLst/>
          </a:prstGeom>
          <a:noFill/>
          <a:ln w="0">
            <a:noFill/>
          </a:ln>
        </p:spPr>
        <p:txBody>
          <a:bodyPr lIns="90000" anchor="b">
            <a:noAutofit/>
          </a:bodyPr>
          <a:lstStyle/>
          <a:p>
            <a:pPr>
              <a:lnSpc>
                <a:spcPct val="100000"/>
              </a:lnSpc>
              <a:buNone/>
            </a:pPr>
            <a:r>
              <a:rPr lang="en-GB" sz="4200" b="0" strike="noStrike" spc="-1">
                <a:solidFill>
                  <a:srgbClr val="FFFFFF"/>
                </a:solidFill>
                <a:latin typeface="Segoe UI Semibold"/>
              </a:rPr>
              <a:t>Questions?</a:t>
            </a:r>
            <a:endParaRPr lang="sv-SE" sz="4200" b="0" strike="noStrike" spc="-1">
              <a:solidFill>
                <a:srgbClr val="000000"/>
              </a:solidFill>
              <a:latin typeface="Segoe U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1930320" y="1153800"/>
            <a:ext cx="8639640" cy="2387160"/>
          </a:xfrm>
          <a:prstGeom prst="rect">
            <a:avLst/>
          </a:prstGeom>
          <a:noFill/>
          <a:ln w="0">
            <a:noFill/>
          </a:ln>
        </p:spPr>
        <p:txBody>
          <a:bodyPr lIns="90000" anchor="b">
            <a:noAutofit/>
          </a:bodyPr>
          <a:lstStyle/>
          <a:p>
            <a:pPr>
              <a:lnSpc>
                <a:spcPct val="100000"/>
              </a:lnSpc>
              <a:buNone/>
            </a:pPr>
            <a:r>
              <a:rPr lang="en-GB" sz="4200" b="0" strike="noStrike" spc="-1" dirty="0">
                <a:solidFill>
                  <a:srgbClr val="FFFFFF"/>
                </a:solidFill>
                <a:latin typeface="Segoe UI Semibold"/>
              </a:rPr>
              <a:t>Scientific Information Management Systems </a:t>
            </a:r>
            <a:endParaRPr lang="sv-SE" sz="4200" b="0" strike="noStrike" spc="-1" dirty="0">
              <a:solidFill>
                <a:srgbClr val="000000"/>
              </a:solidFill>
              <a:latin typeface="Segoe UI"/>
            </a:endParaRPr>
          </a:p>
        </p:txBody>
      </p:sp>
      <p:sp>
        <p:nvSpPr>
          <p:cNvPr id="268" name="PlaceHolder 2"/>
          <p:cNvSpPr>
            <a:spLocks noGrp="1"/>
          </p:cNvSpPr>
          <p:nvPr>
            <p:ph type="subTitle"/>
          </p:nvPr>
        </p:nvSpPr>
        <p:spPr>
          <a:xfrm>
            <a:off x="1930320" y="3883320"/>
            <a:ext cx="8639640" cy="920880"/>
          </a:xfrm>
          <a:prstGeom prst="rect">
            <a:avLst/>
          </a:prstGeom>
          <a:noFill/>
          <a:ln w="0">
            <a:noFill/>
          </a:ln>
        </p:spPr>
        <p:txBody>
          <a:bodyPr lIns="90000" anchor="t">
            <a:noAutofit/>
          </a:bodyPr>
          <a:lstStyle/>
          <a:p>
            <a:pPr>
              <a:lnSpc>
                <a:spcPct val="100000"/>
              </a:lnSpc>
              <a:buNone/>
              <a:tabLst>
                <a:tab pos="0" algn="l"/>
              </a:tabLst>
            </a:pPr>
            <a:r>
              <a:rPr lang="en-GB" sz="2800" b="0" strike="noStrike" spc="-1" dirty="0">
                <a:solidFill>
                  <a:srgbClr val="FFFFFF"/>
                </a:solidFill>
                <a:latin typeface="Segoe UI"/>
              </a:rPr>
              <a:t>SIMS</a:t>
            </a:r>
            <a:endParaRPr lang="en-US" sz="2800" b="0" strike="noStrike" spc="-1" dirty="0">
              <a:latin typeface="Arial"/>
            </a:endParaRPr>
          </a:p>
        </p:txBody>
      </p:sp>
      <p:sp>
        <p:nvSpPr>
          <p:cNvPr id="269" name="PlaceHolder 3"/>
          <p:cNvSpPr>
            <a:spLocks noGrp="1"/>
          </p:cNvSpPr>
          <p:nvPr>
            <p:ph/>
          </p:nvPr>
        </p:nvSpPr>
        <p:spPr>
          <a:xfrm>
            <a:off x="1930320" y="5605560"/>
            <a:ext cx="6290640" cy="459360"/>
          </a:xfrm>
          <a:prstGeom prst="rect">
            <a:avLst/>
          </a:prstGeom>
          <a:noFill/>
          <a:ln w="0">
            <a:noFill/>
          </a:ln>
        </p:spPr>
        <p:txBody>
          <a:bodyPr lIns="90000" tIns="18000" bIns="36000" anchor="b">
            <a:noAutofit/>
          </a:bodyPr>
          <a:lstStyle/>
          <a:p>
            <a:pPr>
              <a:lnSpc>
                <a:spcPct val="100000"/>
              </a:lnSpc>
              <a:buNone/>
              <a:tabLst>
                <a:tab pos="0" algn="l"/>
              </a:tabLst>
            </a:pPr>
            <a:r>
              <a:rPr lang="en-GB" sz="1200" b="1" strike="noStrike" cap="all" spc="117" dirty="0">
                <a:solidFill>
                  <a:srgbClr val="FFFFFF"/>
                </a:solidFill>
                <a:latin typeface="Segoe UI"/>
              </a:rPr>
              <a:t>PRESENTED BY Fredrik Bolmsten</a:t>
            </a:r>
            <a:endParaRPr lang="sv-SE" sz="1200" b="0" strike="noStrike" spc="-1" dirty="0">
              <a:solidFill>
                <a:srgbClr val="666666"/>
              </a:solidFill>
              <a:latin typeface="Segoe UI"/>
            </a:endParaRPr>
          </a:p>
        </p:txBody>
      </p:sp>
      <p:sp>
        <p:nvSpPr>
          <p:cNvPr id="270" name="PlaceHolder 4"/>
          <p:cNvSpPr>
            <a:spLocks noGrp="1"/>
          </p:cNvSpPr>
          <p:nvPr>
            <p:ph type="dt" idx="17"/>
          </p:nvPr>
        </p:nvSpPr>
        <p:spPr>
          <a:xfrm>
            <a:off x="1930320" y="6117840"/>
            <a:ext cx="3214800" cy="459360"/>
          </a:xfrm>
          <a:prstGeom prst="rect">
            <a:avLst/>
          </a:prstGeom>
          <a:noFill/>
          <a:ln w="0">
            <a:noFill/>
          </a:ln>
        </p:spPr>
        <p:txBody>
          <a:bodyPr anchor="ctr">
            <a:noAutofit/>
          </a:bodyPr>
          <a:lstStyle>
            <a:lvl1pPr>
              <a:lnSpc>
                <a:spcPct val="100000"/>
              </a:lnSpc>
              <a:buNone/>
              <a:defRPr lang="sv-SE" sz="1200" b="1" strike="noStrike" spc="77">
                <a:solidFill>
                  <a:srgbClr val="FFFFFF"/>
                </a:solidFill>
                <a:latin typeface="Segoe UI"/>
              </a:defRPr>
            </a:lvl1pPr>
          </a:lstStyle>
          <a:p>
            <a:pPr>
              <a:lnSpc>
                <a:spcPct val="100000"/>
              </a:lnSpc>
              <a:buNone/>
            </a:pPr>
            <a:fld id="{C993AB38-4B9C-4E74-8986-E54A6898D3AB}" type="datetime1">
              <a:rPr lang="sv-SE" sz="1200" b="1" strike="noStrike" spc="77">
                <a:solidFill>
                  <a:srgbClr val="FFFFFF"/>
                </a:solidFill>
                <a:latin typeface="Segoe UI"/>
              </a:rPr>
              <a:t>2023-10-23</a:t>
            </a:fld>
            <a:endParaRPr lang="en-US" sz="1200" b="0" strike="noStrike" spc="-1">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p:cNvSpPr>
          <p:nvPr>
            <p:ph type="title"/>
          </p:nvPr>
        </p:nvSpPr>
        <p:spPr>
          <a:xfrm>
            <a:off x="1103760" y="265320"/>
            <a:ext cx="9359640" cy="657000"/>
          </a:xfrm>
          <a:prstGeom prst="rect">
            <a:avLst/>
          </a:prstGeom>
          <a:noFill/>
          <a:ln w="0">
            <a:noFill/>
          </a:ln>
        </p:spPr>
        <p:txBody>
          <a:bodyPr lIns="90000" bIns="18000" anchor="t">
            <a:noAutofit/>
          </a:bodyPr>
          <a:lstStyle/>
          <a:p>
            <a:pPr>
              <a:lnSpc>
                <a:spcPct val="90000"/>
              </a:lnSpc>
              <a:buNone/>
            </a:pPr>
            <a:r>
              <a:rPr lang="en-GB" sz="4200" b="0" strike="noStrike" spc="-1" dirty="0">
                <a:solidFill>
                  <a:srgbClr val="404040"/>
                </a:solidFill>
                <a:latin typeface="Segoe UI Light"/>
              </a:rPr>
              <a:t>Group</a:t>
            </a:r>
            <a:endParaRPr lang="sv-SE" sz="4200" b="0" strike="noStrike" spc="-1" dirty="0">
              <a:solidFill>
                <a:srgbClr val="000000"/>
              </a:solidFill>
              <a:latin typeface="Segoe UI"/>
            </a:endParaRPr>
          </a:p>
        </p:txBody>
      </p:sp>
      <p:sp>
        <p:nvSpPr>
          <p:cNvPr id="272" name="PlaceHolder 2"/>
          <p:cNvSpPr>
            <a:spLocks noGrp="1"/>
          </p:cNvSpPr>
          <p:nvPr>
            <p:ph type="sldNum" idx="18"/>
          </p:nvPr>
        </p:nvSpPr>
        <p:spPr>
          <a:xfrm>
            <a:off x="8735400" y="6475320"/>
            <a:ext cx="2742840" cy="364680"/>
          </a:xfrm>
          <a:prstGeom prst="rect">
            <a:avLst/>
          </a:prstGeom>
          <a:noFill/>
          <a:ln w="0">
            <a:noFill/>
          </a:ln>
        </p:spPr>
        <p:txBody>
          <a:bodyPr anchor="ctr">
            <a:noAutofit/>
          </a:bodyPr>
          <a:lstStyle>
            <a:lvl1pPr algn="r">
              <a:lnSpc>
                <a:spcPct val="100000"/>
              </a:lnSpc>
              <a:buNone/>
              <a:defRPr lang="sv-SE" sz="800" b="1" strike="noStrike" spc="-1">
                <a:solidFill>
                  <a:srgbClr val="CCCCCC"/>
                </a:solidFill>
                <a:latin typeface="Segoe UI"/>
              </a:defRPr>
            </a:lvl1pPr>
          </a:lstStyle>
          <a:p>
            <a:pPr algn="r">
              <a:lnSpc>
                <a:spcPct val="100000"/>
              </a:lnSpc>
              <a:buNone/>
            </a:pPr>
            <a:fld id="{9DBFE8B6-274D-4762-AC7A-AA9DF1F6EC96}" type="slidenum">
              <a:rPr lang="sv-SE" sz="800" b="1" strike="noStrike" spc="-1">
                <a:solidFill>
                  <a:srgbClr val="CCCCCC"/>
                </a:solidFill>
                <a:latin typeface="Segoe UI"/>
              </a:rPr>
              <a:t>3</a:t>
            </a:fld>
            <a:endParaRPr lang="en-US" sz="800" b="0" strike="noStrike" spc="-1">
              <a:latin typeface="Times New Roman"/>
            </a:endParaRPr>
          </a:p>
        </p:txBody>
      </p:sp>
      <p:sp>
        <p:nvSpPr>
          <p:cNvPr id="273" name="PlaceHolder 3"/>
          <p:cNvSpPr>
            <a:spLocks noGrp="1"/>
          </p:cNvSpPr>
          <p:nvPr>
            <p:ph/>
          </p:nvPr>
        </p:nvSpPr>
        <p:spPr>
          <a:xfrm>
            <a:off x="1103760" y="930960"/>
            <a:ext cx="9359640" cy="506880"/>
          </a:xfrm>
          <a:prstGeom prst="rect">
            <a:avLst/>
          </a:prstGeom>
          <a:noFill/>
          <a:ln w="0">
            <a:noFill/>
          </a:ln>
        </p:spPr>
        <p:txBody>
          <a:bodyPr lIns="90000" tIns="18000" anchor="t">
            <a:noAutofit/>
          </a:bodyPr>
          <a:lstStyle/>
          <a:p>
            <a:pPr>
              <a:lnSpc>
                <a:spcPct val="100000"/>
              </a:lnSpc>
              <a:buNone/>
              <a:tabLst>
                <a:tab pos="0" algn="l"/>
              </a:tabLst>
            </a:pPr>
            <a:r>
              <a:rPr lang="en-GB" sz="2200" b="0" strike="noStrike" spc="-1">
                <a:solidFill>
                  <a:srgbClr val="0099DC"/>
                </a:solidFill>
                <a:latin typeface="Segoe UI"/>
              </a:rPr>
              <a:t>Staff &amp; Scope</a:t>
            </a:r>
            <a:endParaRPr lang="sv-SE" sz="2200" b="0" strike="noStrike" spc="-1">
              <a:solidFill>
                <a:srgbClr val="666666"/>
              </a:solidFill>
              <a:latin typeface="Segoe UI"/>
            </a:endParaRPr>
          </a:p>
        </p:txBody>
      </p:sp>
      <p:sp>
        <p:nvSpPr>
          <p:cNvPr id="274" name="PlaceHolder 4"/>
          <p:cNvSpPr>
            <a:spLocks noGrp="1"/>
          </p:cNvSpPr>
          <p:nvPr>
            <p:ph/>
          </p:nvPr>
        </p:nvSpPr>
        <p:spPr>
          <a:xfrm>
            <a:off x="1103400" y="1446480"/>
            <a:ext cx="6953400" cy="4767840"/>
          </a:xfrm>
          <a:prstGeom prst="rect">
            <a:avLst/>
          </a:prstGeom>
          <a:noFill/>
          <a:ln w="0">
            <a:noFill/>
          </a:ln>
        </p:spPr>
        <p:txBody>
          <a:bodyPr lIns="0" rIns="18000" anchor="t">
            <a:noAutofit/>
          </a:bodyPr>
          <a:lstStyle/>
          <a:p>
            <a:pPr marL="396000" indent="-396000">
              <a:lnSpc>
                <a:spcPct val="120000"/>
              </a:lnSpc>
              <a:spcBef>
                <a:spcPts val="1001"/>
              </a:spcBef>
              <a:spcAft>
                <a:spcPts val="300"/>
              </a:spcAft>
              <a:buClr>
                <a:srgbClr val="666666"/>
              </a:buClr>
              <a:buFont typeface="Arial"/>
              <a:buChar char="•"/>
            </a:pPr>
            <a:r>
              <a:rPr lang="en-GB" sz="2000" b="0" strike="noStrike" spc="-1" dirty="0">
                <a:solidFill>
                  <a:srgbClr val="666666"/>
                </a:solidFill>
                <a:latin typeface="Segoe UI"/>
              </a:rPr>
              <a:t>Fredrik Bolmsten - Section lead</a:t>
            </a:r>
            <a:endParaRPr lang="sv-SE" sz="2000" b="0" strike="noStrike" spc="-1" dirty="0">
              <a:solidFill>
                <a:srgbClr val="666666"/>
              </a:solidFill>
              <a:latin typeface="Segoe UI"/>
            </a:endParaRPr>
          </a:p>
          <a:p>
            <a:pPr marL="396000" indent="-396000">
              <a:lnSpc>
                <a:spcPct val="120000"/>
              </a:lnSpc>
              <a:spcBef>
                <a:spcPts val="1001"/>
              </a:spcBef>
              <a:spcAft>
                <a:spcPts val="300"/>
              </a:spcAft>
              <a:buClr>
                <a:srgbClr val="666666"/>
              </a:buClr>
              <a:buFont typeface="Arial"/>
              <a:buChar char="•"/>
            </a:pPr>
            <a:r>
              <a:rPr lang="en-GB" sz="2000" b="0" strike="noStrike" spc="-1" dirty="0">
                <a:solidFill>
                  <a:srgbClr val="666666"/>
                </a:solidFill>
                <a:latin typeface="Segoe UI"/>
              </a:rPr>
              <a:t>Max </a:t>
            </a:r>
            <a:r>
              <a:rPr lang="en-GB" sz="2000" b="0" strike="noStrike" spc="-1" dirty="0" err="1">
                <a:solidFill>
                  <a:srgbClr val="666666"/>
                </a:solidFill>
                <a:latin typeface="Segoe UI"/>
              </a:rPr>
              <a:t>Novelli</a:t>
            </a:r>
            <a:r>
              <a:rPr lang="en-GB" sz="2000" b="0" strike="noStrike" spc="-1" dirty="0">
                <a:solidFill>
                  <a:srgbClr val="666666"/>
                </a:solidFill>
                <a:latin typeface="Segoe UI"/>
              </a:rPr>
              <a:t> - Data curation scientist</a:t>
            </a:r>
            <a:endParaRPr lang="sv-SE" sz="2000" b="0" strike="noStrike" spc="-1" dirty="0">
              <a:solidFill>
                <a:srgbClr val="666666"/>
              </a:solidFill>
              <a:latin typeface="Segoe UI"/>
            </a:endParaRPr>
          </a:p>
          <a:p>
            <a:pPr marL="396000" indent="-396000">
              <a:lnSpc>
                <a:spcPct val="120000"/>
              </a:lnSpc>
              <a:spcBef>
                <a:spcPts val="1001"/>
              </a:spcBef>
              <a:spcAft>
                <a:spcPts val="300"/>
              </a:spcAft>
              <a:buClr>
                <a:srgbClr val="666666"/>
              </a:buClr>
              <a:buFont typeface="Arial"/>
              <a:buChar char="•"/>
            </a:pPr>
            <a:r>
              <a:rPr lang="en-GB" sz="2000" b="0" spc="-1" dirty="0">
                <a:solidFill>
                  <a:srgbClr val="666666"/>
                </a:solidFill>
                <a:latin typeface="Segoe UI"/>
              </a:rPr>
              <a:t>Jay Quan - Software engineer</a:t>
            </a:r>
          </a:p>
          <a:p>
            <a:pPr marL="396000" indent="-396000">
              <a:lnSpc>
                <a:spcPct val="120000"/>
              </a:lnSpc>
              <a:spcBef>
                <a:spcPts val="1001"/>
              </a:spcBef>
              <a:spcAft>
                <a:spcPts val="300"/>
              </a:spcAft>
              <a:buClr>
                <a:srgbClr val="666666"/>
              </a:buClr>
              <a:buFont typeface="Arial"/>
              <a:buChar char="•"/>
            </a:pPr>
            <a:r>
              <a:rPr lang="en-GB" sz="2000" b="0" spc="-1" dirty="0" err="1">
                <a:solidFill>
                  <a:srgbClr val="666666"/>
                </a:solidFill>
                <a:latin typeface="Segoe UI"/>
              </a:rPr>
              <a:t>Yoganandan</a:t>
            </a:r>
            <a:r>
              <a:rPr lang="en-GB" sz="2000" b="0" spc="-1" dirty="0">
                <a:solidFill>
                  <a:srgbClr val="666666"/>
                </a:solidFill>
                <a:latin typeface="Segoe UI"/>
              </a:rPr>
              <a:t> Pandiyan - Software engineer</a:t>
            </a:r>
          </a:p>
          <a:p>
            <a:pPr marL="396000" indent="-396000">
              <a:lnSpc>
                <a:spcPct val="120000"/>
              </a:lnSpc>
              <a:spcBef>
                <a:spcPts val="1001"/>
              </a:spcBef>
              <a:spcAft>
                <a:spcPts val="300"/>
              </a:spcAft>
              <a:buClr>
                <a:srgbClr val="666666"/>
              </a:buClr>
              <a:buFont typeface="Arial"/>
              <a:buChar char="•"/>
            </a:pPr>
            <a:r>
              <a:rPr lang="en-GB" sz="2000" b="0" spc="-1" dirty="0">
                <a:solidFill>
                  <a:srgbClr val="666666"/>
                </a:solidFill>
                <a:latin typeface="Segoe UI"/>
              </a:rPr>
              <a:t>Janos </a:t>
            </a:r>
            <a:r>
              <a:rPr lang="en-GB" sz="2000" b="0" spc="-1" dirty="0" err="1">
                <a:solidFill>
                  <a:srgbClr val="666666"/>
                </a:solidFill>
                <a:latin typeface="Segoe UI"/>
              </a:rPr>
              <a:t>Babik</a:t>
            </a:r>
            <a:r>
              <a:rPr lang="en-GB" sz="2000" b="0" spc="-1" dirty="0">
                <a:solidFill>
                  <a:srgbClr val="666666"/>
                </a:solidFill>
                <a:latin typeface="Segoe UI"/>
              </a:rPr>
              <a:t> – Software engineer</a:t>
            </a:r>
          </a:p>
          <a:p>
            <a:pPr marL="396000" indent="-396000">
              <a:lnSpc>
                <a:spcPct val="120000"/>
              </a:lnSpc>
              <a:spcBef>
                <a:spcPts val="1001"/>
              </a:spcBef>
              <a:spcAft>
                <a:spcPts val="300"/>
              </a:spcAft>
              <a:buClr>
                <a:srgbClr val="666666"/>
              </a:buClr>
              <a:buFont typeface="Arial"/>
              <a:buChar char="•"/>
            </a:pPr>
            <a:r>
              <a:rPr lang="en-GB" sz="2000" b="0" strike="noStrike" spc="-1" dirty="0">
                <a:solidFill>
                  <a:srgbClr val="666666"/>
                </a:solidFill>
                <a:latin typeface="Segoe UI"/>
              </a:rPr>
              <a:t>Martin </a:t>
            </a:r>
            <a:r>
              <a:rPr lang="en-GB" sz="2000" b="0" strike="noStrike" spc="-1" dirty="0" err="1">
                <a:solidFill>
                  <a:srgbClr val="666666"/>
                </a:solidFill>
                <a:latin typeface="Segoe UI"/>
              </a:rPr>
              <a:t>Trajanovski</a:t>
            </a:r>
            <a:r>
              <a:rPr lang="en-GB" sz="2000" b="0" strike="noStrike" spc="-1" dirty="0">
                <a:solidFill>
                  <a:srgbClr val="666666"/>
                </a:solidFill>
                <a:latin typeface="Segoe UI"/>
              </a:rPr>
              <a:t> - Service agreement</a:t>
            </a:r>
            <a:endParaRPr lang="sv-SE" sz="2000" b="0" strike="noStrike" spc="-1" dirty="0">
              <a:solidFill>
                <a:srgbClr val="666666"/>
              </a:solidFill>
              <a:latin typeface="Segoe UI"/>
            </a:endParaRPr>
          </a:p>
          <a:p>
            <a:pPr>
              <a:lnSpc>
                <a:spcPct val="100000"/>
              </a:lnSpc>
              <a:spcBef>
                <a:spcPts val="1001"/>
              </a:spcBef>
              <a:buNone/>
            </a:pPr>
            <a:endParaRPr lang="sv-SE" sz="2000" b="0" strike="noStrike" spc="-1" dirty="0">
              <a:solidFill>
                <a:srgbClr val="666666"/>
              </a:solidFill>
              <a:latin typeface="Segoe UI"/>
            </a:endParaRPr>
          </a:p>
          <a:p>
            <a:pPr>
              <a:lnSpc>
                <a:spcPct val="100000"/>
              </a:lnSpc>
              <a:spcBef>
                <a:spcPts val="1001"/>
              </a:spcBef>
              <a:buNone/>
            </a:pPr>
            <a:endParaRPr lang="sv-SE" sz="2000" spc="-1" dirty="0">
              <a:solidFill>
                <a:srgbClr val="666666"/>
              </a:solidFill>
              <a:latin typeface="Segoe UI"/>
            </a:endParaRPr>
          </a:p>
        </p:txBody>
      </p:sp>
      <p:sp>
        <p:nvSpPr>
          <p:cNvPr id="277" name="Picture 9"/>
          <p:cNvSpPr>
            <a:spLocks/>
          </p:cNvSpPr>
          <p:nvPr/>
        </p:nvSpPr>
        <p:spPr>
          <a:xfrm>
            <a:off x="992880" y="1478880"/>
            <a:ext cx="432000" cy="432000"/>
          </a:xfrm>
          <a:prstGeom prst="ellipse">
            <a:avLst/>
          </a:pr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279" name="Picture 11"/>
          <p:cNvSpPr>
            <a:spLocks/>
          </p:cNvSpPr>
          <p:nvPr/>
        </p:nvSpPr>
        <p:spPr>
          <a:xfrm>
            <a:off x="958529" y="4117589"/>
            <a:ext cx="432000" cy="432000"/>
          </a:xfrm>
          <a:prstGeom prst="ellipse">
            <a:avLst/>
          </a:pr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280" name="Picture 12"/>
          <p:cNvSpPr>
            <a:spLocks/>
          </p:cNvSpPr>
          <p:nvPr/>
        </p:nvSpPr>
        <p:spPr>
          <a:xfrm>
            <a:off x="972817" y="1977457"/>
            <a:ext cx="432000" cy="432000"/>
          </a:xfrm>
          <a:prstGeom prst="ellipse">
            <a:avLst/>
          </a:pr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281" name="TextBox 3"/>
          <p:cNvSpPr/>
          <p:nvPr/>
        </p:nvSpPr>
        <p:spPr>
          <a:xfrm>
            <a:off x="7648152" y="1478880"/>
            <a:ext cx="4179960" cy="4399751"/>
          </a:xfrm>
          <a:prstGeom prst="rect">
            <a:avLst/>
          </a:prstGeom>
          <a:noFill/>
          <a:ln w="0">
            <a:solidFill>
              <a:srgbClr val="0099DC"/>
            </a:solidFill>
            <a:prstDash val="dash"/>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000" b="0" strike="noStrike" spc="-1" dirty="0">
                <a:solidFill>
                  <a:srgbClr val="666666"/>
                </a:solidFill>
                <a:latin typeface="Segoe UI"/>
              </a:rPr>
              <a:t>User Office:</a:t>
            </a:r>
            <a:endParaRPr lang="en-US" sz="2000" b="0" strike="noStrike" spc="-1" dirty="0">
              <a:latin typeface="Arial"/>
            </a:endParaRPr>
          </a:p>
          <a:p>
            <a:pPr marL="800280" lvl="1" indent="-343080">
              <a:lnSpc>
                <a:spcPct val="100000"/>
              </a:lnSpc>
              <a:buClr>
                <a:srgbClr val="666666"/>
              </a:buClr>
              <a:buFont typeface="Arial"/>
              <a:buChar char="•"/>
            </a:pPr>
            <a:r>
              <a:rPr lang="en-GB" sz="2000" b="0" strike="noStrike" spc="-1" dirty="0">
                <a:solidFill>
                  <a:srgbClr val="666666"/>
                </a:solidFill>
                <a:latin typeface="Segoe UI"/>
              </a:rPr>
              <a:t>Proposal system</a:t>
            </a:r>
            <a:endParaRPr lang="en-US" sz="2000" b="0" strike="noStrike" spc="-1" dirty="0">
              <a:latin typeface="Arial"/>
            </a:endParaRPr>
          </a:p>
          <a:p>
            <a:pPr marL="800280" lvl="1" indent="-343080">
              <a:lnSpc>
                <a:spcPct val="100000"/>
              </a:lnSpc>
              <a:buClr>
                <a:srgbClr val="666666"/>
              </a:buClr>
              <a:buFont typeface="Arial"/>
              <a:buChar char="•"/>
            </a:pPr>
            <a:r>
              <a:rPr lang="en-GB" sz="2000" b="0" strike="noStrike" spc="-1" dirty="0">
                <a:solidFill>
                  <a:srgbClr val="666666"/>
                </a:solidFill>
                <a:latin typeface="Segoe UI"/>
              </a:rPr>
              <a:t>Scheduling software </a:t>
            </a:r>
            <a:endParaRPr lang="en-US" sz="2000" b="0" strike="noStrike" spc="-1" dirty="0">
              <a:latin typeface="Arial"/>
            </a:endParaRPr>
          </a:p>
          <a:p>
            <a:pPr marL="800280" lvl="1" indent="-343080">
              <a:lnSpc>
                <a:spcPct val="100000"/>
              </a:lnSpc>
              <a:buClr>
                <a:srgbClr val="666666"/>
              </a:buClr>
              <a:buFont typeface="Arial"/>
              <a:buChar char="•"/>
            </a:pPr>
            <a:r>
              <a:rPr lang="en-GB" sz="2000" b="0" strike="noStrike" spc="-1" dirty="0">
                <a:solidFill>
                  <a:srgbClr val="666666"/>
                </a:solidFill>
                <a:latin typeface="Segoe UI"/>
              </a:rPr>
              <a:t>Statistics</a:t>
            </a:r>
            <a:endParaRPr lang="en-US" sz="2000" b="0" strike="noStrike" spc="-1" dirty="0">
              <a:latin typeface="Arial"/>
            </a:endParaRPr>
          </a:p>
          <a:p>
            <a:pPr marL="457200">
              <a:lnSpc>
                <a:spcPct val="100000"/>
              </a:lnSpc>
              <a:buNone/>
            </a:pPr>
            <a:endParaRPr lang="en-US" sz="2000" b="0" strike="noStrike" spc="-1" dirty="0">
              <a:latin typeface="Arial"/>
            </a:endParaRPr>
          </a:p>
          <a:p>
            <a:pPr>
              <a:lnSpc>
                <a:spcPct val="100000"/>
              </a:lnSpc>
              <a:buNone/>
            </a:pPr>
            <a:r>
              <a:rPr lang="en-GB" sz="2000" b="0" strike="noStrike" spc="-1" dirty="0">
                <a:solidFill>
                  <a:srgbClr val="666666"/>
                </a:solidFill>
                <a:latin typeface="Segoe UI"/>
              </a:rPr>
              <a:t>Data Curation:</a:t>
            </a:r>
            <a:endParaRPr lang="en-US" sz="2000" b="0" strike="noStrike" spc="-1" dirty="0">
              <a:latin typeface="Arial"/>
            </a:endParaRPr>
          </a:p>
          <a:p>
            <a:pPr marL="800280" lvl="1" indent="-343080">
              <a:lnSpc>
                <a:spcPct val="100000"/>
              </a:lnSpc>
              <a:buClr>
                <a:srgbClr val="666666"/>
              </a:buClr>
              <a:buFont typeface="Arial"/>
              <a:buChar char="•"/>
            </a:pPr>
            <a:r>
              <a:rPr lang="en-GB" sz="2000" b="0" strike="noStrike" spc="-1" dirty="0">
                <a:solidFill>
                  <a:srgbClr val="666666"/>
                </a:solidFill>
                <a:latin typeface="Segoe UI"/>
              </a:rPr>
              <a:t>Metadata catalogue</a:t>
            </a:r>
            <a:endParaRPr lang="en-US" sz="2000" b="0" strike="noStrike" spc="-1" dirty="0">
              <a:latin typeface="Arial"/>
            </a:endParaRPr>
          </a:p>
          <a:p>
            <a:pPr marL="800280" lvl="1" indent="-343080">
              <a:lnSpc>
                <a:spcPct val="100000"/>
              </a:lnSpc>
              <a:buClr>
                <a:srgbClr val="666666"/>
              </a:buClr>
              <a:buFont typeface="Arial"/>
              <a:buChar char="•"/>
            </a:pPr>
            <a:r>
              <a:rPr lang="en-GB" sz="2000" b="0" strike="noStrike" spc="-1" dirty="0">
                <a:solidFill>
                  <a:srgbClr val="666666"/>
                </a:solidFill>
                <a:latin typeface="Segoe UI"/>
              </a:rPr>
              <a:t>Electronic logbook</a:t>
            </a:r>
            <a:endParaRPr lang="en-US" sz="2000" b="0" strike="noStrike" spc="-1" dirty="0">
              <a:latin typeface="Arial"/>
            </a:endParaRPr>
          </a:p>
          <a:p>
            <a:pPr marL="800280" lvl="1" indent="-343080">
              <a:lnSpc>
                <a:spcPct val="100000"/>
              </a:lnSpc>
              <a:buClr>
                <a:srgbClr val="666666"/>
              </a:buClr>
              <a:buFont typeface="Arial"/>
              <a:buChar char="•"/>
            </a:pPr>
            <a:r>
              <a:rPr lang="en-GB" sz="2000" b="0" strike="noStrike" spc="-1" dirty="0">
                <a:solidFill>
                  <a:srgbClr val="666666"/>
                </a:solidFill>
                <a:latin typeface="Segoe UI"/>
              </a:rPr>
              <a:t>Scientific data management</a:t>
            </a:r>
          </a:p>
          <a:p>
            <a:pPr lvl="1">
              <a:lnSpc>
                <a:spcPct val="100000"/>
              </a:lnSpc>
              <a:buClr>
                <a:srgbClr val="666666"/>
              </a:buClr>
            </a:pPr>
            <a:endParaRPr lang="en-GB" sz="2000" b="0" strike="noStrike" spc="-1" dirty="0">
              <a:solidFill>
                <a:srgbClr val="666666"/>
              </a:solidFill>
              <a:latin typeface="Segoe UI"/>
            </a:endParaRPr>
          </a:p>
          <a:p>
            <a:pPr>
              <a:lnSpc>
                <a:spcPct val="100000"/>
              </a:lnSpc>
              <a:buNone/>
            </a:pPr>
            <a:r>
              <a:rPr lang="en-GB" sz="2000" b="1" spc="-1" dirty="0">
                <a:solidFill>
                  <a:srgbClr val="666666"/>
                </a:solidFill>
                <a:latin typeface="Segoe UI"/>
              </a:rPr>
              <a:t>Miscellaneous:</a:t>
            </a:r>
          </a:p>
          <a:p>
            <a:pPr marL="800280" lvl="1" indent="-343080">
              <a:lnSpc>
                <a:spcPct val="100000"/>
              </a:lnSpc>
              <a:buClr>
                <a:srgbClr val="666666"/>
              </a:buClr>
              <a:buFont typeface="Arial"/>
              <a:buChar char="•"/>
            </a:pPr>
            <a:r>
              <a:rPr lang="en-US" sz="2000" b="1" spc="-1" dirty="0">
                <a:solidFill>
                  <a:srgbClr val="666666"/>
                </a:solidFill>
                <a:latin typeface="Segoe UI"/>
              </a:rPr>
              <a:t>E-learning platform</a:t>
            </a:r>
          </a:p>
          <a:p>
            <a:pPr marL="800280" lvl="1" indent="-343080">
              <a:lnSpc>
                <a:spcPct val="100000"/>
              </a:lnSpc>
              <a:buClr>
                <a:srgbClr val="666666"/>
              </a:buClr>
              <a:buFont typeface="Arial"/>
              <a:buChar char="•"/>
            </a:pPr>
            <a:r>
              <a:rPr lang="en-GB" sz="2000" b="1" spc="-1" dirty="0">
                <a:solidFill>
                  <a:srgbClr val="666666"/>
                </a:solidFill>
                <a:latin typeface="Segoe UI"/>
              </a:rPr>
              <a:t>Publication system</a:t>
            </a:r>
            <a:endParaRPr lang="en-US" sz="2000" b="1" spc="-1" dirty="0">
              <a:solidFill>
                <a:srgbClr val="666666"/>
              </a:solidFill>
              <a:latin typeface="Segoe UI"/>
            </a:endParaRPr>
          </a:p>
          <a:p>
            <a:pPr lvl="1">
              <a:lnSpc>
                <a:spcPct val="100000"/>
              </a:lnSpc>
              <a:buClr>
                <a:srgbClr val="666666"/>
              </a:buClr>
            </a:pPr>
            <a:endParaRPr lang="en-US" sz="2000" b="0" strike="noStrike" spc="-1" dirty="0">
              <a:latin typeface="Arial"/>
            </a:endParaRPr>
          </a:p>
        </p:txBody>
      </p:sp>
      <p:pic>
        <p:nvPicPr>
          <p:cNvPr id="1026" name="Picture 2" descr="Yoganandan Pandiyan, #HIRING">
            <a:extLst>
              <a:ext uri="{FF2B5EF4-FFF2-40B4-BE49-F238E27FC236}">
                <a16:creationId xmlns:a16="http://schemas.microsoft.com/office/drawing/2014/main" id="{D97E1F4D-535B-EEF1-13D0-E0E2F6B4640D}"/>
              </a:ext>
            </a:extLst>
          </p:cNvPr>
          <p:cNvPicPr>
            <a:picLocks noChangeArrowheads="1"/>
          </p:cNvPicPr>
          <p:nvPr/>
        </p:nvPicPr>
        <p:blipFill rotWithShape="1">
          <a:blip r:embed="rId6">
            <a:extLst>
              <a:ext uri="{28A0092B-C50C-407E-A947-70E740481C1C}">
                <a14:useLocalDpi xmlns:a14="http://schemas.microsoft.com/office/drawing/2010/main" val="0"/>
              </a:ext>
            </a:extLst>
          </a:blip>
          <a:srcRect l="14808" r="4990" b="19797"/>
          <a:stretch/>
        </p:blipFill>
        <p:spPr bwMode="auto">
          <a:xfrm>
            <a:off x="972817" y="3053335"/>
            <a:ext cx="432000" cy="432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Profile photo of Jay Quan">
            <a:extLst>
              <a:ext uri="{FF2B5EF4-FFF2-40B4-BE49-F238E27FC236}">
                <a16:creationId xmlns:a16="http://schemas.microsoft.com/office/drawing/2014/main" id="{2E9A469F-A931-0C9A-72F5-E6B7FB77E9ED}"/>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69276" y="2519853"/>
            <a:ext cx="432000" cy="43200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2" descr="Janos Babik">
            <a:extLst>
              <a:ext uri="{FF2B5EF4-FFF2-40B4-BE49-F238E27FC236}">
                <a16:creationId xmlns:a16="http://schemas.microsoft.com/office/drawing/2014/main" id="{27360ABD-53DF-F0B4-6A6F-02304C1FF5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473" y="3556574"/>
            <a:ext cx="495407" cy="495407"/>
          </a:xfrm>
          <a:prstGeom prst="ellipse">
            <a:avLst/>
          </a:prstGeom>
          <a:noFill/>
          <a:effectLst>
            <a:softEdge rad="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FB8EADFC-23A3-DD43-AA36-DBDEDBEB524D}"/>
              </a:ext>
            </a:extLst>
          </p:cNvPr>
          <p:cNvSpPr txBox="1"/>
          <p:nvPr/>
        </p:nvSpPr>
        <p:spPr>
          <a:xfrm>
            <a:off x="4212963" y="4058089"/>
            <a:ext cx="3068739" cy="1569660"/>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Experiments</a:t>
            </a:r>
          </a:p>
          <a:p>
            <a:pPr marL="285750" indent="-285750" algn="l">
              <a:buFont typeface="Arial" panose="020B0604020202020204" pitchFamily="34" charset="0"/>
              <a:buChar char="•"/>
            </a:pPr>
            <a:r>
              <a:rPr lang="en-GB" sz="1600" dirty="0">
                <a:solidFill>
                  <a:schemeClr val="tx1">
                    <a:lumMod val="65000"/>
                    <a:lumOff val="35000"/>
                  </a:schemeClr>
                </a:solidFill>
              </a:rPr>
              <a:t>Sample environments</a:t>
            </a:r>
          </a:p>
          <a:p>
            <a:pPr marL="285750" indent="-285750" algn="l">
              <a:buFont typeface="Wingdings" pitchFamily="2" charset="2"/>
              <a:buChar char="ü"/>
            </a:pPr>
            <a:r>
              <a:rPr lang="en-GB" sz="1600" dirty="0">
                <a:solidFill>
                  <a:schemeClr val="accent3"/>
                </a:solidFill>
              </a:rPr>
              <a:t>Local contacts</a:t>
            </a:r>
          </a:p>
          <a:p>
            <a:pPr marL="285750" indent="-285750" algn="l">
              <a:buFont typeface="Arial" panose="020B0604020202020204" pitchFamily="34" charset="0"/>
              <a:buChar char="•"/>
            </a:pPr>
            <a:r>
              <a:rPr lang="en-GB" sz="1600" dirty="0">
                <a:solidFill>
                  <a:schemeClr val="tx1">
                    <a:lumMod val="65000"/>
                    <a:lumOff val="35000"/>
                  </a:schemeClr>
                </a:solidFill>
              </a:rPr>
              <a:t>User lab facilities</a:t>
            </a:r>
          </a:p>
          <a:p>
            <a:pPr marL="285750" indent="-285750" algn="l">
              <a:buFont typeface="Wingdings" pitchFamily="2" charset="2"/>
              <a:buChar char="ü"/>
            </a:pPr>
            <a:r>
              <a:rPr lang="en-GB" sz="1600" dirty="0">
                <a:solidFill>
                  <a:schemeClr val="accent3"/>
                </a:solidFill>
              </a:rPr>
              <a:t>Experiment notification</a:t>
            </a:r>
          </a:p>
          <a:p>
            <a:pPr marL="285750" indent="-285750" algn="l">
              <a:buFont typeface="Arial" panose="020B0604020202020204" pitchFamily="34" charset="0"/>
              <a:buChar char="•"/>
            </a:pPr>
            <a:endParaRPr lang="en-GB" sz="1600" dirty="0">
              <a:solidFill>
                <a:schemeClr val="tx1">
                  <a:lumMod val="65000"/>
                  <a:lumOff val="35000"/>
                </a:schemeClr>
              </a:solidFill>
            </a:endParaRPr>
          </a:p>
        </p:txBody>
      </p:sp>
      <p:sp>
        <p:nvSpPr>
          <p:cNvPr id="51" name="TextBox 50">
            <a:extLst>
              <a:ext uri="{FF2B5EF4-FFF2-40B4-BE49-F238E27FC236}">
                <a16:creationId xmlns:a16="http://schemas.microsoft.com/office/drawing/2014/main" id="{80A112CD-B5FD-D44F-AE93-DBE1981A73F4}"/>
              </a:ext>
            </a:extLst>
          </p:cNvPr>
          <p:cNvSpPr txBox="1"/>
          <p:nvPr/>
        </p:nvSpPr>
        <p:spPr>
          <a:xfrm>
            <a:off x="10016492" y="1592231"/>
            <a:ext cx="3226647" cy="1569660"/>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Feedback</a:t>
            </a:r>
          </a:p>
          <a:p>
            <a:pPr marL="285750" indent="-285750" algn="l">
              <a:buFont typeface="Arial" panose="020B0604020202020204" pitchFamily="34" charset="0"/>
              <a:buChar char="•"/>
            </a:pPr>
            <a:r>
              <a:rPr lang="en-GB" sz="1600" dirty="0">
                <a:solidFill>
                  <a:schemeClr val="tx1">
                    <a:lumMod val="65000"/>
                    <a:lumOff val="35000"/>
                  </a:schemeClr>
                </a:solidFill>
              </a:rPr>
              <a:t>Experiment report</a:t>
            </a:r>
          </a:p>
          <a:p>
            <a:pPr marL="285750" indent="-285750" algn="l">
              <a:buFont typeface="Wingdings" pitchFamily="2" charset="2"/>
              <a:buChar char="ü"/>
            </a:pPr>
            <a:r>
              <a:rPr lang="en-GB" sz="1600" dirty="0">
                <a:solidFill>
                  <a:schemeClr val="accent3"/>
                </a:solidFill>
              </a:rPr>
              <a:t>Data curation</a:t>
            </a:r>
          </a:p>
          <a:p>
            <a:pPr marL="285750" indent="-285750" algn="l">
              <a:buFont typeface="Arial" panose="020B0604020202020204" pitchFamily="34" charset="0"/>
              <a:buChar char="•"/>
            </a:pPr>
            <a:r>
              <a:rPr lang="en-GB" sz="1600" dirty="0">
                <a:solidFill>
                  <a:schemeClr val="tx1">
                    <a:lumMod val="65000"/>
                    <a:lumOff val="35000"/>
                  </a:schemeClr>
                </a:solidFill>
              </a:rPr>
              <a:t>Expenses review</a:t>
            </a:r>
          </a:p>
          <a:p>
            <a:pPr marL="285750" indent="-285750" algn="l">
              <a:buFont typeface="Wingdings" pitchFamily="2" charset="2"/>
              <a:buChar char="ü"/>
            </a:pPr>
            <a:r>
              <a:rPr lang="en-GB" sz="1600" dirty="0">
                <a:solidFill>
                  <a:schemeClr val="accent3"/>
                </a:solidFill>
              </a:rPr>
              <a:t>Publications</a:t>
            </a:r>
          </a:p>
          <a:p>
            <a:pPr marL="285750" indent="-285750" algn="l">
              <a:buFont typeface="Wingdings" pitchFamily="2" charset="2"/>
              <a:buChar char="ü"/>
            </a:pPr>
            <a:r>
              <a:rPr lang="en-GB" sz="1600" dirty="0">
                <a:solidFill>
                  <a:schemeClr val="tx1">
                    <a:lumMod val="65000"/>
                    <a:lumOff val="35000"/>
                  </a:schemeClr>
                </a:solidFill>
              </a:rPr>
              <a:t>KPIs</a:t>
            </a:r>
          </a:p>
        </p:txBody>
      </p:sp>
      <p:grpSp>
        <p:nvGrpSpPr>
          <p:cNvPr id="6" name="Group 5">
            <a:extLst>
              <a:ext uri="{FF2B5EF4-FFF2-40B4-BE49-F238E27FC236}">
                <a16:creationId xmlns:a16="http://schemas.microsoft.com/office/drawing/2014/main" id="{570D7A45-3143-7594-608E-5D8220819308}"/>
              </a:ext>
            </a:extLst>
          </p:cNvPr>
          <p:cNvGrpSpPr/>
          <p:nvPr/>
        </p:nvGrpSpPr>
        <p:grpSpPr>
          <a:xfrm>
            <a:off x="341997" y="3165537"/>
            <a:ext cx="11735699" cy="892552"/>
            <a:chOff x="456301" y="3597577"/>
            <a:chExt cx="10686082" cy="531951"/>
          </a:xfrm>
        </p:grpSpPr>
        <p:sp>
          <p:nvSpPr>
            <p:cNvPr id="3" name="Chevron 2">
              <a:extLst>
                <a:ext uri="{FF2B5EF4-FFF2-40B4-BE49-F238E27FC236}">
                  <a16:creationId xmlns:a16="http://schemas.microsoft.com/office/drawing/2014/main" id="{267D8EE4-E683-D24A-AC4F-778CC162B0FE}"/>
                </a:ext>
              </a:extLst>
            </p:cNvPr>
            <p:cNvSpPr/>
            <p:nvPr/>
          </p:nvSpPr>
          <p:spPr>
            <a:xfrm>
              <a:off x="456301" y="3597577"/>
              <a:ext cx="1874192" cy="531951"/>
            </a:xfrm>
            <a:prstGeom prst="chevron">
              <a:avLst/>
            </a:prstGeom>
            <a:solidFill>
              <a:srgbClr val="049E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Registration</a:t>
              </a:r>
            </a:p>
          </p:txBody>
        </p:sp>
        <p:sp>
          <p:nvSpPr>
            <p:cNvPr id="42" name="Chevron 41">
              <a:extLst>
                <a:ext uri="{FF2B5EF4-FFF2-40B4-BE49-F238E27FC236}">
                  <a16:creationId xmlns:a16="http://schemas.microsoft.com/office/drawing/2014/main" id="{8C9952D5-5E3D-3942-895C-608D9C852EB8}"/>
                </a:ext>
              </a:extLst>
            </p:cNvPr>
            <p:cNvSpPr/>
            <p:nvPr/>
          </p:nvSpPr>
          <p:spPr>
            <a:xfrm>
              <a:off x="2218679" y="3597577"/>
              <a:ext cx="1874192" cy="531951"/>
            </a:xfrm>
            <a:prstGeom prst="chevron">
              <a:avLst/>
            </a:prstGeom>
            <a:solidFill>
              <a:srgbClr val="0088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Proposal</a:t>
              </a:r>
            </a:p>
          </p:txBody>
        </p:sp>
        <p:sp>
          <p:nvSpPr>
            <p:cNvPr id="43" name="Chevron 42">
              <a:extLst>
                <a:ext uri="{FF2B5EF4-FFF2-40B4-BE49-F238E27FC236}">
                  <a16:creationId xmlns:a16="http://schemas.microsoft.com/office/drawing/2014/main" id="{423E990C-213A-9D49-92A5-C14E3EB0FD09}"/>
                </a:ext>
              </a:extLst>
            </p:cNvPr>
            <p:cNvSpPr/>
            <p:nvPr/>
          </p:nvSpPr>
          <p:spPr>
            <a:xfrm>
              <a:off x="3981056" y="3597577"/>
              <a:ext cx="1874192" cy="531951"/>
            </a:xfrm>
            <a:prstGeom prst="chevron">
              <a:avLst/>
            </a:prstGeom>
            <a:solidFill>
              <a:srgbClr val="0372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Scheduling</a:t>
              </a:r>
            </a:p>
          </p:txBody>
        </p:sp>
        <p:sp>
          <p:nvSpPr>
            <p:cNvPr id="44" name="Chevron 43">
              <a:extLst>
                <a:ext uri="{FF2B5EF4-FFF2-40B4-BE49-F238E27FC236}">
                  <a16:creationId xmlns:a16="http://schemas.microsoft.com/office/drawing/2014/main" id="{7690943A-D656-584C-A299-1F12358870EE}"/>
                </a:ext>
              </a:extLst>
            </p:cNvPr>
            <p:cNvSpPr/>
            <p:nvPr/>
          </p:nvSpPr>
          <p:spPr>
            <a:xfrm>
              <a:off x="5743434" y="3597577"/>
              <a:ext cx="1874192" cy="531951"/>
            </a:xfrm>
            <a:prstGeom prst="chevron">
              <a:avLst/>
            </a:prstGeom>
            <a:solidFill>
              <a:srgbClr val="005D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Planning</a:t>
              </a:r>
              <a:endParaRPr lang="en-GB" sz="1400" dirty="0">
                <a:solidFill>
                  <a:schemeClr val="tx1"/>
                </a:solidFill>
              </a:endParaRPr>
            </a:p>
          </p:txBody>
        </p:sp>
        <p:sp>
          <p:nvSpPr>
            <p:cNvPr id="45" name="Chevron 44">
              <a:extLst>
                <a:ext uri="{FF2B5EF4-FFF2-40B4-BE49-F238E27FC236}">
                  <a16:creationId xmlns:a16="http://schemas.microsoft.com/office/drawing/2014/main" id="{4EF729CC-D107-F64F-9D89-D050E00E4CF9}"/>
                </a:ext>
              </a:extLst>
            </p:cNvPr>
            <p:cNvSpPr/>
            <p:nvPr/>
          </p:nvSpPr>
          <p:spPr>
            <a:xfrm>
              <a:off x="7505812" y="3597577"/>
              <a:ext cx="1874192" cy="531951"/>
            </a:xfrm>
            <a:prstGeom prst="chevron">
              <a:avLst/>
            </a:prstGeom>
            <a:solidFill>
              <a:srgbClr val="00487E">
                <a:alpha val="5021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Performing &amp; Analysing</a:t>
              </a:r>
            </a:p>
          </p:txBody>
        </p:sp>
        <p:sp>
          <p:nvSpPr>
            <p:cNvPr id="46" name="Chevron 45">
              <a:extLst>
                <a:ext uri="{FF2B5EF4-FFF2-40B4-BE49-F238E27FC236}">
                  <a16:creationId xmlns:a16="http://schemas.microsoft.com/office/drawing/2014/main" id="{87B82338-8B5E-164E-9D18-3B2824D42317}"/>
                </a:ext>
              </a:extLst>
            </p:cNvPr>
            <p:cNvSpPr/>
            <p:nvPr/>
          </p:nvSpPr>
          <p:spPr>
            <a:xfrm>
              <a:off x="9268191" y="3597577"/>
              <a:ext cx="1874192" cy="531951"/>
            </a:xfrm>
            <a:prstGeom prst="chevron">
              <a:avLst/>
            </a:prstGeom>
            <a:solidFill>
              <a:srgbClr val="0033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Wrap-up &amp; Harvesting</a:t>
              </a:r>
            </a:p>
          </p:txBody>
        </p:sp>
      </p:grpSp>
      <p:sp>
        <p:nvSpPr>
          <p:cNvPr id="7" name="TextBox 6">
            <a:extLst>
              <a:ext uri="{FF2B5EF4-FFF2-40B4-BE49-F238E27FC236}">
                <a16:creationId xmlns:a16="http://schemas.microsoft.com/office/drawing/2014/main" id="{D292F4A0-7B39-E149-863B-B78DC3D4BE2C}"/>
              </a:ext>
            </a:extLst>
          </p:cNvPr>
          <p:cNvSpPr txBox="1"/>
          <p:nvPr/>
        </p:nvSpPr>
        <p:spPr>
          <a:xfrm>
            <a:off x="341997" y="4058089"/>
            <a:ext cx="2868466" cy="830997"/>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Register</a:t>
            </a:r>
          </a:p>
          <a:p>
            <a:pPr marL="285750" indent="-285750" algn="l">
              <a:buFont typeface="Wingdings" pitchFamily="2" charset="2"/>
              <a:buChar char="Ø"/>
            </a:pPr>
            <a:r>
              <a:rPr lang="en-GB" sz="1600" dirty="0">
                <a:solidFill>
                  <a:schemeClr val="accent5"/>
                </a:solidFill>
              </a:rPr>
              <a:t>Personal Data</a:t>
            </a:r>
          </a:p>
          <a:p>
            <a:pPr marL="285750" indent="-285750" algn="l">
              <a:buFont typeface="Wingdings" pitchFamily="2" charset="2"/>
              <a:buChar char="Ø"/>
            </a:pPr>
            <a:r>
              <a:rPr lang="en-GB" sz="1600" dirty="0">
                <a:solidFill>
                  <a:schemeClr val="accent5"/>
                </a:solidFill>
              </a:rPr>
              <a:t>Digital Access</a:t>
            </a:r>
          </a:p>
        </p:txBody>
      </p:sp>
      <p:sp>
        <p:nvSpPr>
          <p:cNvPr id="47" name="TextBox 46">
            <a:extLst>
              <a:ext uri="{FF2B5EF4-FFF2-40B4-BE49-F238E27FC236}">
                <a16:creationId xmlns:a16="http://schemas.microsoft.com/office/drawing/2014/main" id="{AE9B59E2-F2C0-6D49-9CB6-4AE0C3222D3C}"/>
              </a:ext>
            </a:extLst>
          </p:cNvPr>
          <p:cNvSpPr txBox="1"/>
          <p:nvPr/>
        </p:nvSpPr>
        <p:spPr>
          <a:xfrm>
            <a:off x="2275129" y="2015740"/>
            <a:ext cx="3127026" cy="1077218"/>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Submit proposals</a:t>
            </a:r>
          </a:p>
          <a:p>
            <a:pPr marL="285750" indent="-285750" algn="l">
              <a:buFont typeface="Wingdings" pitchFamily="2" charset="2"/>
              <a:buChar char="ü"/>
            </a:pPr>
            <a:r>
              <a:rPr lang="en-GB" sz="1600" dirty="0">
                <a:solidFill>
                  <a:schemeClr val="accent3"/>
                </a:solidFill>
              </a:rPr>
              <a:t>Technical review</a:t>
            </a:r>
          </a:p>
          <a:p>
            <a:pPr marL="285750" indent="-285750" algn="l">
              <a:buFont typeface="Wingdings" pitchFamily="2" charset="2"/>
              <a:buChar char="ü"/>
            </a:pPr>
            <a:r>
              <a:rPr lang="en-GB" sz="1600" dirty="0">
                <a:solidFill>
                  <a:schemeClr val="accent3"/>
                </a:solidFill>
              </a:rPr>
              <a:t>Excellence review</a:t>
            </a:r>
          </a:p>
          <a:p>
            <a:pPr marL="285750" indent="-285750" algn="l">
              <a:buFont typeface="Wingdings" pitchFamily="2" charset="2"/>
              <a:buChar char="ü"/>
            </a:pPr>
            <a:r>
              <a:rPr lang="en-GB" sz="1600" dirty="0">
                <a:solidFill>
                  <a:schemeClr val="accent3"/>
                </a:solidFill>
              </a:rPr>
              <a:t>Result notification</a:t>
            </a:r>
          </a:p>
        </p:txBody>
      </p:sp>
      <p:sp>
        <p:nvSpPr>
          <p:cNvPr id="49" name="TextBox 48">
            <a:extLst>
              <a:ext uri="{FF2B5EF4-FFF2-40B4-BE49-F238E27FC236}">
                <a16:creationId xmlns:a16="http://schemas.microsoft.com/office/drawing/2014/main" id="{4B966BDF-3FC1-BC4C-9861-8475971A59F2}"/>
              </a:ext>
            </a:extLst>
          </p:cNvPr>
          <p:cNvSpPr txBox="1"/>
          <p:nvPr/>
        </p:nvSpPr>
        <p:spPr>
          <a:xfrm>
            <a:off x="6096000" y="1346009"/>
            <a:ext cx="3226647" cy="1815882"/>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Users notify ESS of team</a:t>
            </a:r>
          </a:p>
          <a:p>
            <a:pPr marL="285750" indent="-285750" algn="l">
              <a:buFont typeface="Arial" panose="020B0604020202020204" pitchFamily="34" charset="0"/>
              <a:buChar char="•"/>
            </a:pPr>
            <a:r>
              <a:rPr lang="en-GB" sz="1600" dirty="0">
                <a:solidFill>
                  <a:schemeClr val="tx1">
                    <a:lumMod val="65000"/>
                    <a:lumOff val="35000"/>
                  </a:schemeClr>
                </a:solidFill>
              </a:rPr>
              <a:t>User training</a:t>
            </a:r>
          </a:p>
          <a:p>
            <a:pPr marL="285750" indent="-285750" algn="l">
              <a:buFont typeface="Wingdings" pitchFamily="2" charset="2"/>
              <a:buChar char="Ø"/>
            </a:pPr>
            <a:r>
              <a:rPr lang="en-GB" sz="1600" dirty="0">
                <a:solidFill>
                  <a:schemeClr val="accent5"/>
                </a:solidFill>
              </a:rPr>
              <a:t>Experiment safety review</a:t>
            </a:r>
          </a:p>
          <a:p>
            <a:pPr marL="285750" indent="-285750" algn="l">
              <a:buFont typeface="Arial" panose="020B0604020202020204" pitchFamily="34" charset="0"/>
              <a:buChar char="•"/>
            </a:pPr>
            <a:r>
              <a:rPr lang="en-GB" sz="1600" dirty="0">
                <a:solidFill>
                  <a:schemeClr val="tx1">
                    <a:lumMod val="65000"/>
                    <a:lumOff val="35000"/>
                  </a:schemeClr>
                </a:solidFill>
              </a:rPr>
              <a:t>Travel and accommodation</a:t>
            </a:r>
          </a:p>
          <a:p>
            <a:pPr marL="285750" indent="-285750" algn="l">
              <a:buFont typeface="Wingdings" pitchFamily="2" charset="2"/>
              <a:buChar char="ü"/>
            </a:pPr>
            <a:r>
              <a:rPr lang="en-GB" sz="1600" dirty="0">
                <a:solidFill>
                  <a:schemeClr val="accent3"/>
                </a:solidFill>
              </a:rPr>
              <a:t>Ship samples</a:t>
            </a:r>
          </a:p>
          <a:p>
            <a:pPr marL="285750" indent="-285750" algn="l">
              <a:buFont typeface="Wingdings" pitchFamily="2" charset="2"/>
              <a:buChar char="Ø"/>
            </a:pPr>
            <a:r>
              <a:rPr lang="en-GB" sz="1600" dirty="0">
                <a:solidFill>
                  <a:schemeClr val="accent5"/>
                </a:solidFill>
              </a:rPr>
              <a:t>Physical Access</a:t>
            </a:r>
          </a:p>
          <a:p>
            <a:pPr marL="285750" indent="-285750" algn="l">
              <a:buFont typeface="Wingdings" pitchFamily="2" charset="2"/>
              <a:buChar char="Ø"/>
            </a:pPr>
            <a:r>
              <a:rPr lang="en-GB" sz="1600" dirty="0">
                <a:solidFill>
                  <a:schemeClr val="accent5"/>
                </a:solidFill>
              </a:rPr>
              <a:t>Dosimetry</a:t>
            </a:r>
          </a:p>
        </p:txBody>
      </p:sp>
      <p:sp>
        <p:nvSpPr>
          <p:cNvPr id="50" name="TextBox 49">
            <a:extLst>
              <a:ext uri="{FF2B5EF4-FFF2-40B4-BE49-F238E27FC236}">
                <a16:creationId xmlns:a16="http://schemas.microsoft.com/office/drawing/2014/main" id="{54E9E4AB-4B0B-124D-AC2B-D064B8334338}"/>
              </a:ext>
            </a:extLst>
          </p:cNvPr>
          <p:cNvSpPr txBox="1"/>
          <p:nvPr/>
        </p:nvSpPr>
        <p:spPr>
          <a:xfrm>
            <a:off x="8033341" y="4058089"/>
            <a:ext cx="3226647" cy="1077218"/>
          </a:xfrm>
          <a:prstGeom prst="rect">
            <a:avLst/>
          </a:prstGeom>
          <a:noFill/>
        </p:spPr>
        <p:txBody>
          <a:bodyPr wrap="square" rtlCol="0">
            <a:spAutoFit/>
          </a:bodyPr>
          <a:lstStyle/>
          <a:p>
            <a:pPr marL="285750" indent="-285750" algn="l">
              <a:buFont typeface="Wingdings" pitchFamily="2" charset="2"/>
              <a:buChar char="ü"/>
            </a:pPr>
            <a:r>
              <a:rPr lang="en-GB" sz="1600" dirty="0">
                <a:solidFill>
                  <a:schemeClr val="accent3"/>
                </a:solidFill>
              </a:rPr>
              <a:t>Data directories in place</a:t>
            </a:r>
          </a:p>
          <a:p>
            <a:pPr marL="285750" indent="-285750" algn="l">
              <a:buFont typeface="Arial" panose="020B0604020202020204" pitchFamily="34" charset="0"/>
              <a:buChar char="•"/>
            </a:pPr>
            <a:r>
              <a:rPr lang="en-GB" sz="1600" dirty="0"/>
              <a:t>Automatic data processing</a:t>
            </a:r>
          </a:p>
          <a:p>
            <a:pPr marL="285750" indent="-285750" algn="l">
              <a:buFont typeface="Arial" panose="020B0604020202020204" pitchFamily="34" charset="0"/>
              <a:buChar char="•"/>
            </a:pPr>
            <a:r>
              <a:rPr lang="en-GB" sz="1600" dirty="0"/>
              <a:t>Manual data processing</a:t>
            </a:r>
          </a:p>
          <a:p>
            <a:pPr marL="285750" indent="-285750" algn="l">
              <a:buFont typeface="Wingdings" pitchFamily="2" charset="2"/>
              <a:buChar char="Ø"/>
            </a:pPr>
            <a:r>
              <a:rPr lang="en-GB" sz="1600" dirty="0">
                <a:solidFill>
                  <a:schemeClr val="accent5"/>
                </a:solidFill>
              </a:rPr>
              <a:t>Permissions for files</a:t>
            </a:r>
          </a:p>
        </p:txBody>
      </p:sp>
      <p:sp>
        <p:nvSpPr>
          <p:cNvPr id="5" name="Rubrik 1">
            <a:extLst>
              <a:ext uri="{FF2B5EF4-FFF2-40B4-BE49-F238E27FC236}">
                <a16:creationId xmlns:a16="http://schemas.microsoft.com/office/drawing/2014/main" id="{546E88AC-CF4B-5AE2-A8AF-C40AFBE43788}"/>
              </a:ext>
            </a:extLst>
          </p:cNvPr>
          <p:cNvSpPr>
            <a:spLocks noGrp="1"/>
          </p:cNvSpPr>
          <p:nvPr>
            <p:ph type="title"/>
          </p:nvPr>
        </p:nvSpPr>
        <p:spPr>
          <a:xfrm>
            <a:off x="1103709" y="265373"/>
            <a:ext cx="9360000" cy="657339"/>
          </a:xfrm>
        </p:spPr>
        <p:txBody>
          <a:bodyPr/>
          <a:lstStyle/>
          <a:p>
            <a:r>
              <a:rPr lang="en-GB" sz="4000" dirty="0">
                <a:solidFill>
                  <a:schemeClr val="tx1">
                    <a:lumMod val="65000"/>
                    <a:lumOff val="35000"/>
                  </a:schemeClr>
                </a:solidFill>
              </a:rPr>
              <a:t>The User Journey</a:t>
            </a:r>
          </a:p>
        </p:txBody>
      </p:sp>
      <p:sp>
        <p:nvSpPr>
          <p:cNvPr id="2" name="TextBox 1">
            <a:extLst>
              <a:ext uri="{FF2B5EF4-FFF2-40B4-BE49-F238E27FC236}">
                <a16:creationId xmlns:a16="http://schemas.microsoft.com/office/drawing/2014/main" id="{CE858DE7-AD00-A825-BAE1-2812E02A137A}"/>
              </a:ext>
            </a:extLst>
          </p:cNvPr>
          <p:cNvSpPr txBox="1"/>
          <p:nvPr/>
        </p:nvSpPr>
        <p:spPr>
          <a:xfrm>
            <a:off x="9732117" y="5839249"/>
            <a:ext cx="2345579" cy="923330"/>
          </a:xfrm>
          <a:prstGeom prst="rect">
            <a:avLst/>
          </a:prstGeom>
          <a:noFill/>
        </p:spPr>
        <p:txBody>
          <a:bodyPr wrap="none" rtlCol="0">
            <a:spAutoFit/>
          </a:bodyPr>
          <a:lstStyle/>
          <a:p>
            <a:pPr marL="285750" indent="-285750">
              <a:buFont typeface="Wingdings" pitchFamily="2" charset="2"/>
              <a:buChar char="ü"/>
            </a:pPr>
            <a:r>
              <a:rPr lang="en-SE" dirty="0">
                <a:solidFill>
                  <a:schemeClr val="accent3"/>
                </a:solidFill>
              </a:rPr>
              <a:t>Done</a:t>
            </a:r>
          </a:p>
          <a:p>
            <a:pPr marL="285750" indent="-285750">
              <a:buFont typeface="Wingdings" pitchFamily="2" charset="2"/>
              <a:buChar char="Ø"/>
            </a:pPr>
            <a:r>
              <a:rPr lang="en-SE" dirty="0">
                <a:solidFill>
                  <a:schemeClr val="accent5"/>
                </a:solidFill>
              </a:rPr>
              <a:t>To be done for HC</a:t>
            </a:r>
          </a:p>
          <a:p>
            <a:pPr marL="285750" indent="-285750">
              <a:buFont typeface="Arial" panose="020B0604020202020204" pitchFamily="34" charset="0"/>
              <a:buChar char="•"/>
            </a:pPr>
            <a:r>
              <a:rPr lang="en-SE" dirty="0"/>
              <a:t>Not started</a:t>
            </a:r>
          </a:p>
        </p:txBody>
      </p:sp>
    </p:spTree>
    <p:extLst>
      <p:ext uri="{BB962C8B-B14F-4D97-AF65-F5344CB8AC3E}">
        <p14:creationId xmlns:p14="http://schemas.microsoft.com/office/powerpoint/2010/main" val="28704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PlaceHolder 1"/>
          <p:cNvSpPr>
            <a:spLocks noGrp="1"/>
          </p:cNvSpPr>
          <p:nvPr>
            <p:ph type="title"/>
          </p:nvPr>
        </p:nvSpPr>
        <p:spPr>
          <a:xfrm>
            <a:off x="1103760" y="265320"/>
            <a:ext cx="9359280" cy="656640"/>
          </a:xfrm>
          <a:prstGeom prst="rect">
            <a:avLst/>
          </a:prstGeom>
          <a:noFill/>
          <a:ln w="0">
            <a:noFill/>
          </a:ln>
        </p:spPr>
        <p:txBody>
          <a:bodyPr lIns="90000" tIns="45000" rIns="90000" bIns="18000" anchor="t">
            <a:noAutofit/>
          </a:bodyPr>
          <a:lstStyle/>
          <a:p>
            <a:pPr>
              <a:lnSpc>
                <a:spcPct val="90000"/>
              </a:lnSpc>
              <a:buNone/>
            </a:pPr>
            <a:r>
              <a:rPr lang="en-US" sz="4200" b="0" strike="noStrike" spc="-1" dirty="0">
                <a:solidFill>
                  <a:srgbClr val="666666"/>
                </a:solidFill>
                <a:latin typeface="Segoe UI Light"/>
                <a:ea typeface="DejaVu Sans"/>
              </a:rPr>
              <a:t>DMSC Summer school</a:t>
            </a:r>
            <a:endParaRPr lang="en-SE" sz="4200" b="0" strike="noStrike" spc="-1" dirty="0">
              <a:solidFill>
                <a:srgbClr val="000000"/>
              </a:solidFill>
              <a:latin typeface="Arial"/>
            </a:endParaRPr>
          </a:p>
        </p:txBody>
      </p:sp>
      <p:sp>
        <p:nvSpPr>
          <p:cNvPr id="3" name="PlaceHolder 2"/>
          <p:cNvSpPr>
            <a:spLocks noGrp="1"/>
          </p:cNvSpPr>
          <p:nvPr>
            <p:ph type="ftr" idx="2"/>
          </p:nvPr>
        </p:nvSpPr>
        <p:spPr/>
        <p:txBody>
          <a:bodyPr/>
          <a:lstStyle/>
          <a:p>
            <a:r>
              <a:t>PRESENTATION TITLE/FOOTER</a:t>
            </a:r>
          </a:p>
        </p:txBody>
      </p:sp>
      <p:sp>
        <p:nvSpPr>
          <p:cNvPr id="4" name="PlaceHolder 3"/>
          <p:cNvSpPr>
            <a:spLocks noGrp="1"/>
          </p:cNvSpPr>
          <p:nvPr>
            <p:ph type="sldNum" idx="3"/>
          </p:nvPr>
        </p:nvSpPr>
        <p:spPr/>
        <p:txBody>
          <a:bodyPr/>
          <a:lstStyle/>
          <a:p>
            <a:fld id="{DF4EDC8A-EB52-4B17-9EFA-BCD4CA2F8873}" type="slidenum">
              <a:t>5</a:t>
            </a:fld>
            <a:endParaRPr/>
          </a:p>
        </p:txBody>
      </p:sp>
      <p:sp>
        <p:nvSpPr>
          <p:cNvPr id="5" name="PlaceHolder 4"/>
          <p:cNvSpPr>
            <a:spLocks noGrp="1"/>
          </p:cNvSpPr>
          <p:nvPr>
            <p:ph type="dt" idx="4"/>
          </p:nvPr>
        </p:nvSpPr>
        <p:spPr/>
        <p:txBody>
          <a:bodyPr/>
          <a:lstStyle/>
          <a:p>
            <a:fld id="{E7D50558-AFED-41FA-862A-742195F9241D}" type="datetime1">
              <a:rPr lang="en-US"/>
              <a:t>10/23/23</a:t>
            </a:fld>
            <a:endParaRPr lang="en-US"/>
          </a:p>
        </p:txBody>
      </p:sp>
      <p:pic>
        <p:nvPicPr>
          <p:cNvPr id="6" name="Picture 5">
            <a:extLst>
              <a:ext uri="{FF2B5EF4-FFF2-40B4-BE49-F238E27FC236}">
                <a16:creationId xmlns:a16="http://schemas.microsoft.com/office/drawing/2014/main" id="{BD0BD1AD-0EFD-B116-5F5A-FE4B3C8D0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177" y="1461377"/>
            <a:ext cx="4281054" cy="3210791"/>
          </a:xfrm>
          <a:prstGeom prst="rect">
            <a:avLst/>
          </a:prstGeom>
        </p:spPr>
      </p:pic>
      <p:sp>
        <p:nvSpPr>
          <p:cNvPr id="7" name="TextBox 6">
            <a:extLst>
              <a:ext uri="{FF2B5EF4-FFF2-40B4-BE49-F238E27FC236}">
                <a16:creationId xmlns:a16="http://schemas.microsoft.com/office/drawing/2014/main" id="{38F3E647-20CA-9A47-8562-0AA8287CA02D}"/>
              </a:ext>
            </a:extLst>
          </p:cNvPr>
          <p:cNvSpPr txBox="1"/>
          <p:nvPr/>
        </p:nvSpPr>
        <p:spPr>
          <a:xfrm>
            <a:off x="1357745" y="1343890"/>
            <a:ext cx="5112328" cy="3693319"/>
          </a:xfrm>
          <a:prstGeom prst="rect">
            <a:avLst/>
          </a:prstGeom>
          <a:noFill/>
        </p:spPr>
        <p:txBody>
          <a:bodyPr wrap="square" rtlCol="0">
            <a:spAutoFit/>
          </a:bodyPr>
          <a:lstStyle/>
          <a:p>
            <a:r>
              <a:rPr lang="en-SE" dirty="0"/>
              <a:t>SIMS held two sessions:</a:t>
            </a:r>
          </a:p>
          <a:p>
            <a:endParaRPr lang="en-SE" dirty="0"/>
          </a:p>
          <a:p>
            <a:pPr marL="285750" indent="-285750">
              <a:buFont typeface="Arial" panose="020B0604020202020204" pitchFamily="34" charset="0"/>
              <a:buChar char="•"/>
            </a:pPr>
            <a:r>
              <a:rPr lang="en-SE" dirty="0"/>
              <a:t>Proposal writing</a:t>
            </a:r>
          </a:p>
          <a:p>
            <a:pPr marL="742950" lvl="1" indent="-285750">
              <a:buFont typeface="Arial" panose="020B0604020202020204" pitchFamily="34" charset="0"/>
              <a:buChar char="•"/>
            </a:pPr>
            <a:r>
              <a:rPr lang="en-SE" dirty="0"/>
              <a:t>With our User Officer students got a walkthrough of proposal writing and the the technical and scientific review proccess.</a:t>
            </a:r>
          </a:p>
          <a:p>
            <a:pPr lvl="1"/>
            <a:endParaRPr lang="en-SE" dirty="0"/>
          </a:p>
          <a:p>
            <a:pPr marL="285750" indent="-285750">
              <a:buFont typeface="Arial" panose="020B0604020202020204" pitchFamily="34" charset="0"/>
              <a:buChar char="•"/>
            </a:pPr>
            <a:r>
              <a:rPr lang="en-SE" dirty="0"/>
              <a:t>Data Curation</a:t>
            </a:r>
          </a:p>
          <a:p>
            <a:pPr marL="742950" lvl="1" indent="-285750">
              <a:buFont typeface="Arial" panose="020B0604020202020204" pitchFamily="34" charset="0"/>
              <a:buChar char="•"/>
            </a:pPr>
            <a:r>
              <a:rPr lang="en-SE" dirty="0"/>
              <a:t>In collaboration with the DRAM group students got to collect and curate data inorder to make data FAIR.</a:t>
            </a:r>
          </a:p>
          <a:p>
            <a:pPr marL="285750" indent="-285750">
              <a:buFont typeface="Arial" panose="020B0604020202020204" pitchFamily="34" charset="0"/>
              <a:buChar char="•"/>
            </a:pPr>
            <a:endParaRPr lang="en-SE" dirty="0"/>
          </a:p>
        </p:txBody>
      </p:sp>
    </p:spTree>
    <p:extLst>
      <p:ext uri="{BB962C8B-B14F-4D97-AF65-F5344CB8AC3E}">
        <p14:creationId xmlns:p14="http://schemas.microsoft.com/office/powerpoint/2010/main" val="208388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747000" y="273600"/>
            <a:ext cx="9359640" cy="657000"/>
          </a:xfrm>
          <a:prstGeom prst="rect">
            <a:avLst/>
          </a:prstGeom>
          <a:noFill/>
          <a:ln w="0">
            <a:noFill/>
          </a:ln>
        </p:spPr>
        <p:txBody>
          <a:bodyPr lIns="90000" bIns="18000" anchor="t">
            <a:noAutofit/>
          </a:bodyPr>
          <a:lstStyle/>
          <a:p>
            <a:pPr>
              <a:lnSpc>
                <a:spcPct val="90000"/>
              </a:lnSpc>
              <a:buNone/>
            </a:pPr>
            <a:r>
              <a:rPr lang="en-GB" sz="4200" b="0" strike="noStrike" spc="-1">
                <a:solidFill>
                  <a:srgbClr val="404040"/>
                </a:solidFill>
                <a:latin typeface="Segoe UI Light"/>
              </a:rPr>
              <a:t>User Office </a:t>
            </a:r>
            <a:endParaRPr lang="sv-SE" sz="4200" b="0" strike="noStrike" spc="-1">
              <a:solidFill>
                <a:srgbClr val="000000"/>
              </a:solidFill>
              <a:latin typeface="Segoe UI"/>
            </a:endParaRPr>
          </a:p>
        </p:txBody>
      </p:sp>
      <p:sp>
        <p:nvSpPr>
          <p:cNvPr id="284" name="PlaceHolder 2"/>
          <p:cNvSpPr>
            <a:spLocks noGrp="1"/>
          </p:cNvSpPr>
          <p:nvPr>
            <p:ph type="sldNum" idx="19"/>
          </p:nvPr>
        </p:nvSpPr>
        <p:spPr>
          <a:xfrm>
            <a:off x="8735400" y="6475320"/>
            <a:ext cx="2742840" cy="364680"/>
          </a:xfrm>
          <a:prstGeom prst="rect">
            <a:avLst/>
          </a:prstGeom>
          <a:noFill/>
          <a:ln w="0">
            <a:noFill/>
          </a:ln>
        </p:spPr>
        <p:txBody>
          <a:bodyPr anchor="ctr">
            <a:noAutofit/>
          </a:bodyPr>
          <a:lstStyle>
            <a:lvl1pPr algn="r">
              <a:lnSpc>
                <a:spcPct val="100000"/>
              </a:lnSpc>
              <a:buNone/>
              <a:defRPr lang="sv-SE" sz="800" b="1" strike="noStrike" spc="-1">
                <a:solidFill>
                  <a:srgbClr val="CCCCCC"/>
                </a:solidFill>
                <a:latin typeface="Segoe UI"/>
              </a:defRPr>
            </a:lvl1pPr>
          </a:lstStyle>
          <a:p>
            <a:pPr algn="r">
              <a:lnSpc>
                <a:spcPct val="100000"/>
              </a:lnSpc>
              <a:buNone/>
            </a:pPr>
            <a:fld id="{8CD7CC27-F608-47C8-8782-B835345ADE5A}" type="slidenum">
              <a:rPr lang="sv-SE" sz="800" b="1" strike="noStrike" spc="-1">
                <a:solidFill>
                  <a:srgbClr val="CCCCCC"/>
                </a:solidFill>
                <a:latin typeface="Segoe UI"/>
              </a:rPr>
              <a:t>6</a:t>
            </a:fld>
            <a:endParaRPr lang="en-US" sz="800" b="0" strike="noStrike" spc="-1">
              <a:latin typeface="Times New Roman"/>
            </a:endParaRPr>
          </a:p>
        </p:txBody>
      </p:sp>
      <p:sp>
        <p:nvSpPr>
          <p:cNvPr id="285" name="Platshållare för innehåll 5"/>
          <p:cNvSpPr/>
          <p:nvPr/>
        </p:nvSpPr>
        <p:spPr>
          <a:xfrm>
            <a:off x="714240" y="1229040"/>
            <a:ext cx="5866920" cy="4767840"/>
          </a:xfrm>
          <a:prstGeom prst="rect">
            <a:avLst/>
          </a:prstGeom>
          <a:noFill/>
          <a:ln w="0">
            <a:noFill/>
          </a:ln>
        </p:spPr>
        <p:style>
          <a:lnRef idx="0">
            <a:scrgbClr r="0" g="0" b="0"/>
          </a:lnRef>
          <a:fillRef idx="0">
            <a:scrgbClr r="0" g="0" b="0"/>
          </a:fillRef>
          <a:effectRef idx="0">
            <a:scrgbClr r="0" g="0" b="0"/>
          </a:effectRef>
          <a:fontRef idx="minor"/>
        </p:style>
        <p:txBody>
          <a:bodyPr lIns="0" rIns="18000" anchor="t">
            <a:noAutofit/>
          </a:bodyPr>
          <a:lstStyle/>
          <a:p>
            <a:pPr marL="233280">
              <a:lnSpc>
                <a:spcPct val="100000"/>
              </a:lnSpc>
              <a:buNone/>
              <a:tabLst>
                <a:tab pos="0" algn="l"/>
              </a:tabLst>
            </a:pPr>
            <a:r>
              <a:rPr lang="en-GB" sz="2000" spc="-1" dirty="0">
                <a:solidFill>
                  <a:srgbClr val="666666"/>
                </a:solidFill>
                <a:latin typeface="Segoe UI"/>
              </a:rPr>
              <a:t>Supports:</a:t>
            </a:r>
            <a:endParaRPr lang="en-US" sz="2000" spc="-1" dirty="0">
              <a:solidFill>
                <a:srgbClr val="666666"/>
              </a:solidFill>
              <a:latin typeface="Segoe UI"/>
            </a:endParaRPr>
          </a:p>
          <a:p>
            <a:pPr marL="233280">
              <a:lnSpc>
                <a:spcPct val="100000"/>
              </a:lnSpc>
              <a:buNone/>
              <a:tabLst>
                <a:tab pos="0" algn="l"/>
              </a:tabLst>
            </a:pPr>
            <a:endParaRPr lang="en-US" sz="2000" spc="-1" dirty="0">
              <a:solidFill>
                <a:srgbClr val="666666"/>
              </a:solidFill>
              <a:latin typeface="Segoe UI"/>
            </a:endParaRP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Proposal submission</a:t>
            </a:r>
            <a:endParaRPr lang="en-US" sz="2000" spc="-1" dirty="0">
              <a:solidFill>
                <a:srgbClr val="666666"/>
              </a:solidFill>
              <a:latin typeface="Segoe UI"/>
            </a:endParaRP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Technical Review</a:t>
            </a:r>
            <a:endParaRPr lang="en-US" sz="2000" spc="-1" dirty="0">
              <a:solidFill>
                <a:srgbClr val="666666"/>
              </a:solidFill>
              <a:latin typeface="Segoe UI"/>
            </a:endParaRP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Scientific Review</a:t>
            </a: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Basic Scheduling</a:t>
            </a: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Folder creation</a:t>
            </a:r>
            <a:endParaRPr lang="en-US" sz="2000" spc="-1" dirty="0">
              <a:solidFill>
                <a:srgbClr val="666666"/>
              </a:solidFill>
              <a:latin typeface="Segoe UI"/>
            </a:endParaRPr>
          </a:p>
          <a:p>
            <a:pPr marL="233280">
              <a:lnSpc>
                <a:spcPct val="100000"/>
              </a:lnSpc>
              <a:buNone/>
              <a:tabLst>
                <a:tab pos="0" algn="l"/>
              </a:tabLst>
            </a:pPr>
            <a:endParaRPr lang="en-US" sz="2000" spc="-1" dirty="0">
              <a:solidFill>
                <a:srgbClr val="666666"/>
              </a:solidFill>
              <a:latin typeface="Segoe UI"/>
            </a:endParaRPr>
          </a:p>
          <a:p>
            <a:pPr marL="233280">
              <a:lnSpc>
                <a:spcPct val="100000"/>
              </a:lnSpc>
              <a:buNone/>
              <a:tabLst>
                <a:tab pos="0" algn="l"/>
              </a:tabLst>
            </a:pPr>
            <a:r>
              <a:rPr lang="en-GB" sz="2000" spc="-1" dirty="0">
                <a:solidFill>
                  <a:srgbClr val="666666"/>
                </a:solidFill>
                <a:latin typeface="Segoe UI"/>
              </a:rPr>
              <a:t>New developments:</a:t>
            </a:r>
            <a:endParaRPr lang="en-US" sz="2000" spc="-1" dirty="0">
              <a:solidFill>
                <a:srgbClr val="666666"/>
              </a:solidFill>
              <a:latin typeface="Segoe UI"/>
            </a:endParaRPr>
          </a:p>
          <a:p>
            <a:pPr marL="233280">
              <a:lnSpc>
                <a:spcPct val="100000"/>
              </a:lnSpc>
              <a:buNone/>
              <a:tabLst>
                <a:tab pos="0" algn="l"/>
              </a:tabLst>
            </a:pPr>
            <a:endParaRPr lang="en-US" sz="1800" b="0" strike="noStrike" spc="-1" dirty="0">
              <a:latin typeface="Arial"/>
            </a:endParaRPr>
          </a:p>
          <a:p>
            <a:pPr marL="519120" lvl="2" indent="-285840">
              <a:buClr>
                <a:srgbClr val="666666"/>
              </a:buClr>
              <a:buFont typeface="Arial"/>
              <a:buChar char="•"/>
              <a:tabLst>
                <a:tab pos="0" algn="l"/>
              </a:tabLst>
            </a:pPr>
            <a:r>
              <a:rPr lang="en-GB" sz="2000" b="0" strike="noStrike" spc="-1" dirty="0">
                <a:solidFill>
                  <a:srgbClr val="666666"/>
                </a:solidFill>
                <a:latin typeface="Segoe UI"/>
              </a:rPr>
              <a:t>Fully customizable PDF creation</a:t>
            </a:r>
          </a:p>
          <a:p>
            <a:pPr marL="519120" lvl="2" indent="-285840">
              <a:buClr>
                <a:srgbClr val="666666"/>
              </a:buClr>
              <a:buFont typeface="Arial"/>
              <a:buChar char="•"/>
              <a:tabLst>
                <a:tab pos="0" algn="l"/>
              </a:tabLst>
            </a:pPr>
            <a:r>
              <a:rPr lang="en-GB" sz="2000" spc="-1" dirty="0">
                <a:solidFill>
                  <a:srgbClr val="666666"/>
                </a:solidFill>
                <a:latin typeface="Segoe UI"/>
              </a:rPr>
              <a:t>Creation of side actions for proposal statuses</a:t>
            </a:r>
          </a:p>
          <a:p>
            <a:pPr marL="519120" lvl="2" indent="-285840">
              <a:buClr>
                <a:srgbClr val="666666"/>
              </a:buClr>
              <a:buFont typeface="Arial"/>
              <a:buChar char="•"/>
              <a:tabLst>
                <a:tab pos="0" algn="l"/>
              </a:tabLst>
            </a:pPr>
            <a:r>
              <a:rPr lang="en-GB" sz="2000" b="0" strike="noStrike" spc="-1" dirty="0">
                <a:solidFill>
                  <a:srgbClr val="666666"/>
                </a:solidFill>
                <a:latin typeface="Segoe UI"/>
              </a:rPr>
              <a:t>Automatic assignment of </a:t>
            </a:r>
            <a:r>
              <a:rPr lang="en-GB" sz="2000" spc="-1" dirty="0">
                <a:solidFill>
                  <a:srgbClr val="666666"/>
                </a:solidFill>
                <a:latin typeface="Segoe UI"/>
              </a:rPr>
              <a:t>instrument &amp; scientific panel for proposals</a:t>
            </a:r>
          </a:p>
          <a:p>
            <a:pPr marL="519120" lvl="2" indent="-285840">
              <a:buClr>
                <a:srgbClr val="666666"/>
              </a:buClr>
              <a:buFont typeface="Arial"/>
              <a:buChar char="•"/>
              <a:tabLst>
                <a:tab pos="0" algn="l"/>
              </a:tabLst>
            </a:pPr>
            <a:r>
              <a:rPr lang="en-GB" sz="2000" b="0" strike="noStrike" spc="-1" dirty="0">
                <a:solidFill>
                  <a:srgbClr val="666666"/>
                </a:solidFill>
                <a:latin typeface="Segoe UI"/>
              </a:rPr>
              <a:t>VISA integration</a:t>
            </a:r>
            <a:endParaRPr lang="en-US" sz="2000" b="0" strike="noStrike" spc="-1" dirty="0">
              <a:latin typeface="Arial"/>
            </a:endParaRPr>
          </a:p>
        </p:txBody>
      </p:sp>
      <p:sp>
        <p:nvSpPr>
          <p:cNvPr id="2" name="TextBox 1">
            <a:extLst>
              <a:ext uri="{FF2B5EF4-FFF2-40B4-BE49-F238E27FC236}">
                <a16:creationId xmlns:a16="http://schemas.microsoft.com/office/drawing/2014/main" id="{2416B29E-1EA0-829F-EA66-5A73029D4313}"/>
              </a:ext>
            </a:extLst>
          </p:cNvPr>
          <p:cNvSpPr txBox="1"/>
          <p:nvPr/>
        </p:nvSpPr>
        <p:spPr>
          <a:xfrm>
            <a:off x="9258300" y="2228850"/>
            <a:ext cx="1903406" cy="369332"/>
          </a:xfrm>
          <a:prstGeom prst="rect">
            <a:avLst/>
          </a:prstGeom>
          <a:noFill/>
        </p:spPr>
        <p:txBody>
          <a:bodyPr wrap="none" rtlCol="0">
            <a:spAutoFit/>
          </a:bodyPr>
          <a:lstStyle/>
          <a:p>
            <a:r>
              <a:rPr lang="en-SE" dirty="0"/>
              <a:t>INSERT PHOTO</a:t>
            </a:r>
          </a:p>
        </p:txBody>
      </p:sp>
      <p:pic>
        <p:nvPicPr>
          <p:cNvPr id="6" name="Picture 5">
            <a:extLst>
              <a:ext uri="{FF2B5EF4-FFF2-40B4-BE49-F238E27FC236}">
                <a16:creationId xmlns:a16="http://schemas.microsoft.com/office/drawing/2014/main" id="{6DB11D32-8C66-0653-EBB0-4B1DBB69B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435" y="1467340"/>
            <a:ext cx="4515729" cy="2458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p:cNvSpPr>
          <p:nvPr>
            <p:ph type="title"/>
          </p:nvPr>
        </p:nvSpPr>
        <p:spPr>
          <a:xfrm>
            <a:off x="1103760" y="265320"/>
            <a:ext cx="9359280" cy="656640"/>
          </a:xfrm>
          <a:prstGeom prst="rect">
            <a:avLst/>
          </a:prstGeom>
          <a:noFill/>
          <a:ln w="0">
            <a:noFill/>
          </a:ln>
        </p:spPr>
        <p:txBody>
          <a:bodyPr lIns="90000" tIns="45000" rIns="90000" bIns="18000" anchor="t">
            <a:noAutofit/>
          </a:bodyPr>
          <a:lstStyle/>
          <a:p>
            <a:pPr>
              <a:lnSpc>
                <a:spcPct val="90000"/>
              </a:lnSpc>
              <a:buNone/>
            </a:pPr>
            <a:r>
              <a:rPr lang="en-GB" sz="4200" b="0" strike="noStrike" spc="-1">
                <a:solidFill>
                  <a:srgbClr val="404040"/>
                </a:solidFill>
                <a:latin typeface="Segoe UI Light"/>
                <a:ea typeface="DejaVu Sans"/>
              </a:rPr>
              <a:t>Data Curation</a:t>
            </a:r>
            <a:endParaRPr lang="en-SE" sz="4200" b="0" strike="noStrike" spc="-1">
              <a:solidFill>
                <a:srgbClr val="000000"/>
              </a:solidFill>
              <a:latin typeface="Arial"/>
            </a:endParaRPr>
          </a:p>
        </p:txBody>
      </p:sp>
      <p:sp>
        <p:nvSpPr>
          <p:cNvPr id="350" name="PlaceHolder 2"/>
          <p:cNvSpPr>
            <a:spLocks noGrp="1"/>
          </p:cNvSpPr>
          <p:nvPr>
            <p:ph type="sldNum" idx="20"/>
          </p:nvPr>
        </p:nvSpPr>
        <p:spPr>
          <a:xfrm>
            <a:off x="8735400" y="6475320"/>
            <a:ext cx="2742480" cy="364320"/>
          </a:xfrm>
          <a:prstGeom prst="rect">
            <a:avLst/>
          </a:prstGeom>
          <a:noFill/>
          <a:ln w="0">
            <a:noFill/>
          </a:ln>
        </p:spPr>
        <p:txBody>
          <a:bodyPr lIns="90000" tIns="45000" rIns="90000" bIns="45000" anchor="ctr">
            <a:noAutofit/>
          </a:bodyPr>
          <a:lstStyle>
            <a:lvl1pPr algn="r">
              <a:lnSpc>
                <a:spcPct val="100000"/>
              </a:lnSpc>
              <a:buNone/>
              <a:defRPr lang="sv-SE" sz="800" b="1" strike="noStrike" spc="-1">
                <a:solidFill>
                  <a:srgbClr val="CCCCCC"/>
                </a:solidFill>
                <a:latin typeface="Segoe UI"/>
                <a:ea typeface="DejaVu Sans"/>
              </a:defRPr>
            </a:lvl1pPr>
          </a:lstStyle>
          <a:p>
            <a:pPr algn="r">
              <a:lnSpc>
                <a:spcPct val="100000"/>
              </a:lnSpc>
              <a:buNone/>
            </a:pPr>
            <a:fld id="{550CE9AD-3394-4130-8135-E795F0EBF3FD}" type="slidenum">
              <a:rPr lang="sv-SE" sz="800" b="1" strike="noStrike" spc="-1">
                <a:solidFill>
                  <a:srgbClr val="CCCCCC"/>
                </a:solidFill>
                <a:latin typeface="Segoe UI"/>
                <a:ea typeface="DejaVu Sans"/>
              </a:rPr>
              <a:t>7</a:t>
            </a:fld>
            <a:endParaRPr lang="en-US" sz="800" b="0" strike="noStrike" spc="-1">
              <a:latin typeface="Times New Roman"/>
            </a:endParaRPr>
          </a:p>
        </p:txBody>
      </p:sp>
      <p:pic>
        <p:nvPicPr>
          <p:cNvPr id="351" name="Picture 7"/>
          <p:cNvPicPr/>
          <p:nvPr/>
        </p:nvPicPr>
        <p:blipFill>
          <a:blip r:embed="rId2"/>
          <a:stretch/>
        </p:blipFill>
        <p:spPr>
          <a:xfrm>
            <a:off x="5419560" y="5904360"/>
            <a:ext cx="1352880" cy="468720"/>
          </a:xfrm>
          <a:prstGeom prst="rect">
            <a:avLst/>
          </a:prstGeom>
          <a:ln w="0">
            <a:noFill/>
          </a:ln>
        </p:spPr>
      </p:pic>
      <p:pic>
        <p:nvPicPr>
          <p:cNvPr id="352" name="Picture 9"/>
          <p:cNvPicPr/>
          <p:nvPr/>
        </p:nvPicPr>
        <p:blipFill>
          <a:blip r:embed="rId3"/>
          <a:stretch/>
        </p:blipFill>
        <p:spPr>
          <a:xfrm>
            <a:off x="918000" y="5904360"/>
            <a:ext cx="1602000" cy="570960"/>
          </a:xfrm>
          <a:prstGeom prst="rect">
            <a:avLst/>
          </a:prstGeom>
          <a:ln w="0">
            <a:noFill/>
          </a:ln>
        </p:spPr>
      </p:pic>
      <p:pic>
        <p:nvPicPr>
          <p:cNvPr id="353" name="Picture 1"/>
          <p:cNvPicPr/>
          <p:nvPr/>
        </p:nvPicPr>
        <p:blipFill>
          <a:blip r:embed="rId4"/>
          <a:stretch/>
        </p:blipFill>
        <p:spPr>
          <a:xfrm>
            <a:off x="8530980" y="5875920"/>
            <a:ext cx="1811520" cy="559800"/>
          </a:xfrm>
          <a:prstGeom prst="rect">
            <a:avLst/>
          </a:prstGeom>
          <a:ln w="0">
            <a:noFill/>
          </a:ln>
        </p:spPr>
      </p:pic>
      <p:pic>
        <p:nvPicPr>
          <p:cNvPr id="354" name="Picture 10"/>
          <p:cNvPicPr/>
          <p:nvPr/>
        </p:nvPicPr>
        <p:blipFill>
          <a:blip r:embed="rId5"/>
          <a:stretch/>
        </p:blipFill>
        <p:spPr>
          <a:xfrm>
            <a:off x="2817540" y="5803740"/>
            <a:ext cx="1391400" cy="772200"/>
          </a:xfrm>
          <a:prstGeom prst="rect">
            <a:avLst/>
          </a:prstGeom>
          <a:ln w="0">
            <a:noFill/>
          </a:ln>
        </p:spPr>
      </p:pic>
      <p:pic>
        <p:nvPicPr>
          <p:cNvPr id="355" name="Picture 11"/>
          <p:cNvPicPr/>
          <p:nvPr/>
        </p:nvPicPr>
        <p:blipFill>
          <a:blip r:embed="rId6"/>
          <a:stretch/>
        </p:blipFill>
        <p:spPr>
          <a:xfrm>
            <a:off x="7025100" y="5758020"/>
            <a:ext cx="1222560" cy="795600"/>
          </a:xfrm>
          <a:prstGeom prst="rect">
            <a:avLst/>
          </a:prstGeom>
          <a:ln w="0">
            <a:noFill/>
          </a:ln>
        </p:spPr>
      </p:pic>
      <p:pic>
        <p:nvPicPr>
          <p:cNvPr id="356" name="Picture 12"/>
          <p:cNvPicPr/>
          <p:nvPr/>
        </p:nvPicPr>
        <p:blipFill>
          <a:blip r:embed="rId7"/>
          <a:stretch/>
        </p:blipFill>
        <p:spPr>
          <a:xfrm>
            <a:off x="4417020" y="5803740"/>
            <a:ext cx="749880" cy="749880"/>
          </a:xfrm>
          <a:prstGeom prst="rect">
            <a:avLst/>
          </a:prstGeom>
          <a:ln w="0">
            <a:noFill/>
          </a:ln>
        </p:spPr>
      </p:pic>
      <p:sp>
        <p:nvSpPr>
          <p:cNvPr id="357" name="Platshållare för innehåll 5"/>
          <p:cNvSpPr/>
          <p:nvPr/>
        </p:nvSpPr>
        <p:spPr>
          <a:xfrm>
            <a:off x="1014120" y="1240200"/>
            <a:ext cx="6389640" cy="4767480"/>
          </a:xfrm>
          <a:prstGeom prst="rect">
            <a:avLst/>
          </a:prstGeom>
          <a:noFill/>
          <a:ln w="0">
            <a:noFill/>
          </a:ln>
        </p:spPr>
        <p:style>
          <a:lnRef idx="0">
            <a:scrgbClr r="0" g="0" b="0"/>
          </a:lnRef>
          <a:fillRef idx="0">
            <a:scrgbClr r="0" g="0" b="0"/>
          </a:fillRef>
          <a:effectRef idx="0">
            <a:scrgbClr r="0" g="0" b="0"/>
          </a:effectRef>
          <a:fontRef idx="minor"/>
        </p:style>
        <p:txBody>
          <a:bodyPr lIns="0" tIns="45000" rIns="18000" bIns="45000" anchor="t">
            <a:noAutofit/>
          </a:bodyPr>
          <a:lstStyle/>
          <a:p>
            <a:pPr marL="233280">
              <a:lnSpc>
                <a:spcPct val="100000"/>
              </a:lnSpc>
              <a:buNone/>
              <a:tabLst>
                <a:tab pos="0" algn="l"/>
              </a:tabLst>
            </a:pPr>
            <a:r>
              <a:rPr lang="en-GB" sz="1800" b="0" strike="noStrike" spc="-1" dirty="0" err="1">
                <a:solidFill>
                  <a:srgbClr val="666666"/>
                </a:solidFill>
                <a:latin typeface="Segoe UI"/>
                <a:ea typeface="DejaVu Sans"/>
              </a:rPr>
              <a:t>SciCat</a:t>
            </a:r>
            <a:r>
              <a:rPr lang="en-GB" sz="1800" b="0" strike="noStrike" spc="-1" dirty="0">
                <a:solidFill>
                  <a:srgbClr val="666666"/>
                </a:solidFill>
                <a:latin typeface="Segoe UI"/>
                <a:ea typeface="DejaVu Sans"/>
              </a:rPr>
              <a:t> is used at more than 6 facilities, there is growing interest from the research community and a more mature community has developed. </a:t>
            </a:r>
            <a:endParaRPr lang="en-US" sz="1800" b="0" strike="noStrike" spc="-1" dirty="0">
              <a:latin typeface="Arial"/>
            </a:endParaRPr>
          </a:p>
          <a:p>
            <a:pPr marL="233280">
              <a:lnSpc>
                <a:spcPct val="100000"/>
              </a:lnSpc>
              <a:buNone/>
              <a:tabLst>
                <a:tab pos="0" algn="l"/>
              </a:tabLst>
            </a:pPr>
            <a:endParaRPr lang="en-US" sz="1800" b="0" strike="noStrike" spc="-1" dirty="0">
              <a:latin typeface="Arial"/>
            </a:endParaRPr>
          </a:p>
          <a:p>
            <a:pPr marL="233280">
              <a:lnSpc>
                <a:spcPct val="100000"/>
              </a:lnSpc>
              <a:buNone/>
              <a:tabLst>
                <a:tab pos="0" algn="l"/>
              </a:tabLst>
            </a:pPr>
            <a:r>
              <a:rPr lang="en-GB" sz="1800" b="0" strike="noStrike" spc="-1" dirty="0">
                <a:solidFill>
                  <a:srgbClr val="666666"/>
                </a:solidFill>
                <a:latin typeface="Segoe UI"/>
                <a:ea typeface="DejaVu Sans"/>
              </a:rPr>
              <a:t>New developments:</a:t>
            </a:r>
            <a:endParaRPr lang="en-US" sz="1800" b="0" strike="noStrike" spc="-1" dirty="0">
              <a:latin typeface="Arial"/>
            </a:endParaRPr>
          </a:p>
          <a:p>
            <a:pPr marL="519120" lvl="2" indent="-285840">
              <a:lnSpc>
                <a:spcPct val="100000"/>
              </a:lnSpc>
              <a:buClr>
                <a:srgbClr val="666666"/>
              </a:buClr>
              <a:buFont typeface="Arial"/>
              <a:buChar char="•"/>
              <a:tabLst>
                <a:tab pos="0" algn="l"/>
              </a:tabLst>
            </a:pPr>
            <a:r>
              <a:rPr lang="en-GB" spc="-1" dirty="0">
                <a:solidFill>
                  <a:srgbClr val="666666"/>
                </a:solidFill>
                <a:latin typeface="Segoe UI"/>
              </a:rPr>
              <a:t>Elastic Search</a:t>
            </a:r>
          </a:p>
          <a:p>
            <a:pPr marL="519120" lvl="2" indent="-285840">
              <a:lnSpc>
                <a:spcPct val="100000"/>
              </a:lnSpc>
              <a:buClr>
                <a:srgbClr val="666666"/>
              </a:buClr>
              <a:buFont typeface="Arial"/>
              <a:buChar char="•"/>
              <a:tabLst>
                <a:tab pos="0" algn="l"/>
              </a:tabLst>
            </a:pPr>
            <a:r>
              <a:rPr lang="en-GB" spc="-1" dirty="0">
                <a:solidFill>
                  <a:srgbClr val="666666"/>
                </a:solidFill>
                <a:latin typeface="Segoe UI"/>
              </a:rPr>
              <a:t>New website</a:t>
            </a:r>
          </a:p>
          <a:p>
            <a:pPr marL="519120" lvl="2" indent="-285840">
              <a:lnSpc>
                <a:spcPct val="100000"/>
              </a:lnSpc>
              <a:buClr>
                <a:srgbClr val="666666"/>
              </a:buClr>
              <a:buFont typeface="Arial"/>
              <a:buChar char="•"/>
              <a:tabLst>
                <a:tab pos="0" algn="l"/>
              </a:tabLst>
            </a:pPr>
            <a:r>
              <a:rPr lang="en-GB" sz="1800" b="0" strike="noStrike" spc="-1" dirty="0">
                <a:solidFill>
                  <a:srgbClr val="666666"/>
                </a:solidFill>
                <a:latin typeface="Segoe UI"/>
              </a:rPr>
              <a:t>Release cycles</a:t>
            </a:r>
          </a:p>
          <a:p>
            <a:pPr marL="976320" lvl="3" indent="-285840">
              <a:buClr>
                <a:srgbClr val="666666"/>
              </a:buClr>
              <a:buFont typeface="Arial"/>
              <a:buChar char="•"/>
              <a:tabLst>
                <a:tab pos="0" algn="l"/>
              </a:tabLst>
            </a:pPr>
            <a:r>
              <a:rPr lang="en-GB" spc="-1" dirty="0">
                <a:solidFill>
                  <a:srgbClr val="666666"/>
                </a:solidFill>
                <a:latin typeface="Segoe UI"/>
              </a:rPr>
              <a:t>4.4 : </a:t>
            </a:r>
            <a:r>
              <a:rPr lang="en-GB" b="0" i="0" dirty="0">
                <a:solidFill>
                  <a:srgbClr val="212529"/>
                </a:solidFill>
                <a:effectLst/>
                <a:latin typeface="Lato" panose="020F0502020204030203" pitchFamily="34" charset="0"/>
              </a:rPr>
              <a:t>Implement of jobs in backend </a:t>
            </a:r>
          </a:p>
          <a:p>
            <a:pPr marL="976320" lvl="3" indent="-285840">
              <a:buClr>
                <a:srgbClr val="666666"/>
              </a:buClr>
              <a:buFont typeface="Arial"/>
              <a:buChar char="•"/>
              <a:tabLst>
                <a:tab pos="0" algn="l"/>
              </a:tabLst>
            </a:pPr>
            <a:r>
              <a:rPr lang="en-GB" b="0" strike="noStrike" spc="-1" dirty="0">
                <a:solidFill>
                  <a:srgbClr val="666666"/>
                </a:solidFill>
                <a:latin typeface="Segoe UI"/>
              </a:rPr>
              <a:t>4.5 : </a:t>
            </a:r>
            <a:r>
              <a:rPr lang="en-GB" b="0" i="0" dirty="0">
                <a:solidFill>
                  <a:srgbClr val="212529"/>
                </a:solidFill>
                <a:effectLst/>
                <a:latin typeface="Lato" panose="020F0502020204030203" pitchFamily="34" charset="0"/>
              </a:rPr>
              <a:t>Improve search functionalities and UI upgrade</a:t>
            </a:r>
            <a:endParaRPr lang="en-GB" b="0" strike="noStrike" spc="-1" dirty="0">
              <a:solidFill>
                <a:srgbClr val="666666"/>
              </a:solidFill>
              <a:latin typeface="Segoe UI"/>
            </a:endParaRPr>
          </a:p>
          <a:p>
            <a:pPr marL="519120" lvl="2" indent="-285840">
              <a:lnSpc>
                <a:spcPct val="100000"/>
              </a:lnSpc>
              <a:buClr>
                <a:srgbClr val="666666"/>
              </a:buClr>
              <a:buFont typeface="Arial"/>
              <a:buChar char="•"/>
              <a:tabLst>
                <a:tab pos="0" algn="l"/>
              </a:tabLst>
            </a:pPr>
            <a:r>
              <a:rPr lang="en-GB" spc="-1" dirty="0">
                <a:solidFill>
                  <a:srgbClr val="666666"/>
                </a:solidFill>
                <a:latin typeface="Segoe UI"/>
              </a:rPr>
              <a:t>DMSC summer school presentation</a:t>
            </a:r>
          </a:p>
          <a:p>
            <a:pPr marL="519120" lvl="2" indent="-285840">
              <a:lnSpc>
                <a:spcPct val="100000"/>
              </a:lnSpc>
              <a:buClr>
                <a:srgbClr val="666666"/>
              </a:buClr>
              <a:buFont typeface="Arial"/>
              <a:buChar char="•"/>
              <a:tabLst>
                <a:tab pos="0" algn="l"/>
              </a:tabLst>
            </a:pPr>
            <a:r>
              <a:rPr lang="en-GB" spc="-1" dirty="0">
                <a:solidFill>
                  <a:srgbClr val="666666"/>
                </a:solidFill>
                <a:latin typeface="Segoe UI"/>
              </a:rPr>
              <a:t>Drafted grant applications for:</a:t>
            </a:r>
          </a:p>
          <a:p>
            <a:pPr marL="976320" lvl="3" indent="-285840">
              <a:buClr>
                <a:srgbClr val="666666"/>
              </a:buClr>
              <a:buFont typeface="Arial"/>
              <a:buChar char="•"/>
              <a:tabLst>
                <a:tab pos="0" algn="l"/>
              </a:tabLst>
            </a:pPr>
            <a:r>
              <a:rPr lang="en-GB" b="0" strike="noStrike" spc="-1" dirty="0">
                <a:solidFill>
                  <a:srgbClr val="666666"/>
                </a:solidFill>
                <a:latin typeface="Segoe UI"/>
              </a:rPr>
              <a:t>HALRIC</a:t>
            </a:r>
          </a:p>
          <a:p>
            <a:pPr marL="976320" lvl="3" indent="-285840">
              <a:buClr>
                <a:srgbClr val="666666"/>
              </a:buClr>
              <a:buFont typeface="Arial"/>
              <a:buChar char="•"/>
              <a:tabLst>
                <a:tab pos="0" algn="l"/>
              </a:tabLst>
            </a:pPr>
            <a:r>
              <a:rPr lang="en-GB" spc="-1" dirty="0">
                <a:solidFill>
                  <a:srgbClr val="666666"/>
                </a:solidFill>
                <a:latin typeface="Segoe UI"/>
              </a:rPr>
              <a:t>Zuckerberg</a:t>
            </a:r>
            <a:endParaRPr lang="en-US" b="0" strike="noStrike" spc="-1" dirty="0">
              <a:latin typeface="Arial"/>
            </a:endParaRPr>
          </a:p>
          <a:p>
            <a:pPr>
              <a:lnSpc>
                <a:spcPct val="100000"/>
              </a:lnSpc>
              <a:buNone/>
              <a:tabLst>
                <a:tab pos="0" algn="l"/>
              </a:tabLst>
            </a:pPr>
            <a:endParaRPr lang="en-US" sz="1800" b="0" strike="noStrike" spc="-1" dirty="0">
              <a:latin typeface="Arial"/>
            </a:endParaRPr>
          </a:p>
          <a:p>
            <a:pPr marL="347760">
              <a:lnSpc>
                <a:spcPct val="100000"/>
              </a:lnSpc>
              <a:spcBef>
                <a:spcPts val="1001"/>
              </a:spcBef>
              <a:buNone/>
              <a:tabLst>
                <a:tab pos="0" algn="l"/>
              </a:tabLst>
            </a:pPr>
            <a:endParaRPr lang="en-US" sz="1800" b="0" strike="noStrike" spc="-1" dirty="0">
              <a:latin typeface="Arial"/>
            </a:endParaRPr>
          </a:p>
          <a:p>
            <a:pPr>
              <a:lnSpc>
                <a:spcPct val="100000"/>
              </a:lnSpc>
              <a:spcBef>
                <a:spcPts val="1001"/>
              </a:spcBef>
              <a:buNone/>
              <a:tabLst>
                <a:tab pos="0" algn="l"/>
              </a:tabLst>
            </a:pPr>
            <a:endParaRPr lang="en-US" sz="2000" b="0" strike="noStrike" spc="-1" dirty="0">
              <a:latin typeface="Arial"/>
            </a:endParaRPr>
          </a:p>
        </p:txBody>
      </p:sp>
      <p:pic>
        <p:nvPicPr>
          <p:cNvPr id="4" name="Picture 3">
            <a:extLst>
              <a:ext uri="{FF2B5EF4-FFF2-40B4-BE49-F238E27FC236}">
                <a16:creationId xmlns:a16="http://schemas.microsoft.com/office/drawing/2014/main" id="{DDBAFDCB-C922-EDCB-557F-4CAB50F3FC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6088" y="1301013"/>
            <a:ext cx="4201304" cy="3150978"/>
          </a:xfrm>
          <a:prstGeom prst="rect">
            <a:avLst/>
          </a:prstGeom>
        </p:spPr>
      </p:pic>
      <p:sp>
        <p:nvSpPr>
          <p:cNvPr id="5" name="TextBox 4">
            <a:extLst>
              <a:ext uri="{FF2B5EF4-FFF2-40B4-BE49-F238E27FC236}">
                <a16:creationId xmlns:a16="http://schemas.microsoft.com/office/drawing/2014/main" id="{056ADB3B-D302-2F23-268D-0C0067815329}"/>
              </a:ext>
            </a:extLst>
          </p:cNvPr>
          <p:cNvSpPr txBox="1"/>
          <p:nvPr/>
        </p:nvSpPr>
        <p:spPr>
          <a:xfrm>
            <a:off x="8231923" y="4451991"/>
            <a:ext cx="2409634" cy="246221"/>
          </a:xfrm>
          <a:prstGeom prst="rect">
            <a:avLst/>
          </a:prstGeom>
          <a:noFill/>
        </p:spPr>
        <p:txBody>
          <a:bodyPr wrap="none" rtlCol="0">
            <a:spAutoFit/>
          </a:bodyPr>
          <a:lstStyle/>
          <a:p>
            <a:r>
              <a:rPr lang="en-SE" sz="1000" dirty="0"/>
              <a:t>RFI presentation at SciCat Conference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747000" y="273600"/>
            <a:ext cx="9359640" cy="657000"/>
          </a:xfrm>
          <a:prstGeom prst="rect">
            <a:avLst/>
          </a:prstGeom>
          <a:noFill/>
          <a:ln w="0">
            <a:noFill/>
          </a:ln>
        </p:spPr>
        <p:txBody>
          <a:bodyPr lIns="90000" bIns="18000" anchor="t">
            <a:noAutofit/>
          </a:bodyPr>
          <a:lstStyle/>
          <a:p>
            <a:pPr>
              <a:lnSpc>
                <a:spcPct val="90000"/>
              </a:lnSpc>
              <a:buNone/>
            </a:pPr>
            <a:r>
              <a:rPr lang="en-GB" sz="4200" b="0" strike="noStrike" spc="-1" dirty="0">
                <a:solidFill>
                  <a:srgbClr val="404040"/>
                </a:solidFill>
                <a:latin typeface="Segoe UI Light"/>
              </a:rPr>
              <a:t>Access </a:t>
            </a:r>
            <a:endParaRPr lang="sv-SE" sz="4200" b="0" strike="noStrike" spc="-1" dirty="0">
              <a:solidFill>
                <a:srgbClr val="000000"/>
              </a:solidFill>
              <a:latin typeface="Segoe UI"/>
            </a:endParaRPr>
          </a:p>
        </p:txBody>
      </p:sp>
      <p:sp>
        <p:nvSpPr>
          <p:cNvPr id="284" name="PlaceHolder 2"/>
          <p:cNvSpPr>
            <a:spLocks noGrp="1"/>
          </p:cNvSpPr>
          <p:nvPr>
            <p:ph type="sldNum" idx="19"/>
          </p:nvPr>
        </p:nvSpPr>
        <p:spPr>
          <a:xfrm>
            <a:off x="8735400" y="6475320"/>
            <a:ext cx="2742840" cy="364680"/>
          </a:xfrm>
          <a:prstGeom prst="rect">
            <a:avLst/>
          </a:prstGeom>
          <a:noFill/>
          <a:ln w="0">
            <a:noFill/>
          </a:ln>
        </p:spPr>
        <p:txBody>
          <a:bodyPr anchor="ctr">
            <a:noAutofit/>
          </a:bodyPr>
          <a:lstStyle>
            <a:lvl1pPr algn="r">
              <a:lnSpc>
                <a:spcPct val="100000"/>
              </a:lnSpc>
              <a:buNone/>
              <a:defRPr lang="sv-SE" sz="800" b="1" strike="noStrike" spc="-1">
                <a:solidFill>
                  <a:srgbClr val="CCCCCC"/>
                </a:solidFill>
                <a:latin typeface="Segoe UI"/>
              </a:defRPr>
            </a:lvl1pPr>
          </a:lstStyle>
          <a:p>
            <a:pPr algn="r">
              <a:lnSpc>
                <a:spcPct val="100000"/>
              </a:lnSpc>
              <a:buNone/>
            </a:pPr>
            <a:fld id="{8CD7CC27-F608-47C8-8782-B835345ADE5A}" type="slidenum">
              <a:rPr lang="sv-SE" sz="800" b="1" strike="noStrike" spc="-1">
                <a:solidFill>
                  <a:srgbClr val="CCCCCC"/>
                </a:solidFill>
                <a:latin typeface="Segoe UI"/>
              </a:rPr>
              <a:t>8</a:t>
            </a:fld>
            <a:endParaRPr lang="en-US" sz="800" b="0" strike="noStrike" spc="-1">
              <a:latin typeface="Times New Roman"/>
            </a:endParaRPr>
          </a:p>
        </p:txBody>
      </p:sp>
      <p:sp>
        <p:nvSpPr>
          <p:cNvPr id="7" name="Platshållare för innehåll 5">
            <a:extLst>
              <a:ext uri="{FF2B5EF4-FFF2-40B4-BE49-F238E27FC236}">
                <a16:creationId xmlns:a16="http://schemas.microsoft.com/office/drawing/2014/main" id="{66959F75-79D1-B97F-6CF2-82BABEB579F3}"/>
              </a:ext>
            </a:extLst>
          </p:cNvPr>
          <p:cNvSpPr/>
          <p:nvPr/>
        </p:nvSpPr>
        <p:spPr>
          <a:xfrm>
            <a:off x="714240" y="1229040"/>
            <a:ext cx="5866920" cy="4767840"/>
          </a:xfrm>
          <a:prstGeom prst="rect">
            <a:avLst/>
          </a:prstGeom>
          <a:noFill/>
          <a:ln w="0">
            <a:noFill/>
          </a:ln>
        </p:spPr>
        <p:style>
          <a:lnRef idx="0">
            <a:scrgbClr r="0" g="0" b="0"/>
          </a:lnRef>
          <a:fillRef idx="0">
            <a:scrgbClr r="0" g="0" b="0"/>
          </a:fillRef>
          <a:effectRef idx="0">
            <a:scrgbClr r="0" g="0" b="0"/>
          </a:effectRef>
          <a:fontRef idx="minor"/>
        </p:style>
        <p:txBody>
          <a:bodyPr lIns="0" rIns="18000" anchor="t">
            <a:noAutofit/>
          </a:bodyPr>
          <a:lstStyle/>
          <a:p>
            <a:pPr marL="233280">
              <a:lnSpc>
                <a:spcPct val="100000"/>
              </a:lnSpc>
              <a:buNone/>
              <a:tabLst>
                <a:tab pos="0" algn="l"/>
              </a:tabLst>
            </a:pPr>
            <a:r>
              <a:rPr lang="en-GB" sz="2000" spc="-1" dirty="0">
                <a:solidFill>
                  <a:srgbClr val="666666"/>
                </a:solidFill>
                <a:latin typeface="Segoe UI"/>
              </a:rPr>
              <a:t>User has access to site &amp; software systems:</a:t>
            </a:r>
            <a:endParaRPr lang="en-US" sz="2000" spc="-1" dirty="0">
              <a:solidFill>
                <a:srgbClr val="666666"/>
              </a:solidFill>
              <a:latin typeface="Segoe UI"/>
            </a:endParaRPr>
          </a:p>
          <a:p>
            <a:pPr marL="233280">
              <a:lnSpc>
                <a:spcPct val="100000"/>
              </a:lnSpc>
              <a:buNone/>
              <a:tabLst>
                <a:tab pos="0" algn="l"/>
              </a:tabLst>
            </a:pPr>
            <a:endParaRPr lang="en-US" sz="2000" spc="-1" dirty="0">
              <a:solidFill>
                <a:srgbClr val="666666"/>
              </a:solidFill>
              <a:latin typeface="Segoe UI"/>
            </a:endParaRPr>
          </a:p>
          <a:p>
            <a:pPr marL="519120" lvl="2" indent="-285840">
              <a:buClr>
                <a:srgbClr val="666666"/>
              </a:buClr>
              <a:buFont typeface="Arial"/>
              <a:buChar char="•"/>
              <a:tabLst>
                <a:tab pos="0" algn="l"/>
              </a:tabLst>
            </a:pPr>
            <a:r>
              <a:rPr lang="en-GB" sz="2000" spc="-1" dirty="0">
                <a:solidFill>
                  <a:srgbClr val="666666"/>
                </a:solidFill>
                <a:latin typeface="Segoe UI"/>
              </a:rPr>
              <a:t>User in Identity Access Management</a:t>
            </a: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User in access card system</a:t>
            </a: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User training completed</a:t>
            </a:r>
          </a:p>
          <a:p>
            <a:pPr marL="519120" lvl="2" indent="-285840">
              <a:lnSpc>
                <a:spcPct val="100000"/>
              </a:lnSpc>
              <a:buClr>
                <a:srgbClr val="666666"/>
              </a:buClr>
              <a:buFont typeface="Arial"/>
              <a:buChar char="•"/>
              <a:tabLst>
                <a:tab pos="0" algn="l"/>
              </a:tabLst>
            </a:pPr>
            <a:r>
              <a:rPr lang="en-GB" sz="2000" spc="-1" dirty="0">
                <a:solidFill>
                  <a:srgbClr val="666666"/>
                </a:solidFill>
                <a:latin typeface="Segoe UI"/>
              </a:rPr>
              <a:t>User has access rights based on experiment status</a:t>
            </a:r>
          </a:p>
          <a:p>
            <a:pPr marL="233280" lvl="2">
              <a:lnSpc>
                <a:spcPct val="100000"/>
              </a:lnSpc>
              <a:buClr>
                <a:srgbClr val="666666"/>
              </a:buClr>
              <a:tabLst>
                <a:tab pos="0" algn="l"/>
              </a:tabLst>
            </a:pPr>
            <a:endParaRPr lang="en-GB" sz="2000" spc="-1" dirty="0">
              <a:solidFill>
                <a:srgbClr val="666666"/>
              </a:solidFill>
              <a:latin typeface="Segoe UI"/>
            </a:endParaRPr>
          </a:p>
          <a:p>
            <a:pPr marL="233280" lvl="2">
              <a:lnSpc>
                <a:spcPct val="100000"/>
              </a:lnSpc>
              <a:buClr>
                <a:srgbClr val="666666"/>
              </a:buClr>
              <a:tabLst>
                <a:tab pos="0" algn="l"/>
              </a:tabLst>
            </a:pPr>
            <a:r>
              <a:rPr lang="en-GB" sz="2000" spc="-1" dirty="0">
                <a:solidFill>
                  <a:srgbClr val="666666"/>
                </a:solidFill>
                <a:latin typeface="Segoe UI"/>
              </a:rPr>
              <a:t>GDPR Compliance</a:t>
            </a:r>
          </a:p>
          <a:p>
            <a:pPr marL="233280" lvl="2">
              <a:lnSpc>
                <a:spcPct val="100000"/>
              </a:lnSpc>
              <a:buClr>
                <a:srgbClr val="666666"/>
              </a:buClr>
              <a:tabLst>
                <a:tab pos="0" algn="l"/>
              </a:tabLst>
            </a:pPr>
            <a:endParaRPr lang="en-GB" sz="2000" spc="-1" dirty="0">
              <a:solidFill>
                <a:srgbClr val="666666"/>
              </a:solidFill>
              <a:latin typeface="Segoe UI"/>
            </a:endParaRPr>
          </a:p>
          <a:p>
            <a:pPr marL="576180" lvl="2" indent="-342900">
              <a:lnSpc>
                <a:spcPct val="100000"/>
              </a:lnSpc>
              <a:buClr>
                <a:srgbClr val="666666"/>
              </a:buClr>
              <a:buFont typeface="Arial" panose="020B0604020202020204" pitchFamily="34" charset="0"/>
              <a:buChar char="•"/>
              <a:tabLst>
                <a:tab pos="0" algn="l"/>
              </a:tabLst>
            </a:pPr>
            <a:r>
              <a:rPr lang="en-GB" sz="2000" spc="-1" dirty="0">
                <a:solidFill>
                  <a:srgbClr val="666666"/>
                </a:solidFill>
                <a:latin typeface="Segoe UI"/>
              </a:rPr>
              <a:t>User can delete/deactivate account</a:t>
            </a:r>
          </a:p>
          <a:p>
            <a:pPr marL="576180" lvl="2" indent="-342900">
              <a:lnSpc>
                <a:spcPct val="100000"/>
              </a:lnSpc>
              <a:buClr>
                <a:srgbClr val="666666"/>
              </a:buClr>
              <a:buFont typeface="Arial" panose="020B0604020202020204" pitchFamily="34" charset="0"/>
              <a:buChar char="•"/>
              <a:tabLst>
                <a:tab pos="0" algn="l"/>
              </a:tabLst>
            </a:pPr>
            <a:r>
              <a:rPr lang="en-GB" sz="2000" spc="-1" dirty="0">
                <a:solidFill>
                  <a:srgbClr val="666666"/>
                </a:solidFill>
                <a:latin typeface="Segoe UI"/>
              </a:rPr>
              <a:t>User can retrieve user information</a:t>
            </a:r>
          </a:p>
          <a:p>
            <a:pPr marL="576180" lvl="2" indent="-342900">
              <a:lnSpc>
                <a:spcPct val="100000"/>
              </a:lnSpc>
              <a:buClr>
                <a:srgbClr val="666666"/>
              </a:buClr>
              <a:buFont typeface="Arial" panose="020B0604020202020204" pitchFamily="34" charset="0"/>
              <a:buChar char="•"/>
              <a:tabLst>
                <a:tab pos="0" algn="l"/>
              </a:tabLst>
            </a:pPr>
            <a:r>
              <a:rPr lang="en-GB" sz="2000" spc="-1" dirty="0">
                <a:solidFill>
                  <a:srgbClr val="666666"/>
                </a:solidFill>
                <a:latin typeface="Segoe UI"/>
              </a:rPr>
              <a:t>User account follows defined life-cycle</a:t>
            </a:r>
          </a:p>
          <a:p>
            <a:pPr marL="576180" lvl="2" indent="-342900">
              <a:lnSpc>
                <a:spcPct val="100000"/>
              </a:lnSpc>
              <a:buClr>
                <a:srgbClr val="666666"/>
              </a:buClr>
              <a:buFont typeface="Arial" panose="020B0604020202020204" pitchFamily="34" charset="0"/>
              <a:buChar char="•"/>
              <a:tabLst>
                <a:tab pos="0" algn="l"/>
              </a:tabLst>
            </a:pPr>
            <a:endParaRPr lang="en-GB" sz="2000" spc="-1" dirty="0">
              <a:solidFill>
                <a:srgbClr val="666666"/>
              </a:solidFill>
              <a:latin typeface="Segoe UI"/>
            </a:endParaRPr>
          </a:p>
          <a:p>
            <a:pPr marL="976320" lvl="3" indent="-285840">
              <a:buClr>
                <a:srgbClr val="666666"/>
              </a:buClr>
              <a:buFont typeface="Arial"/>
              <a:buChar char="•"/>
              <a:tabLst>
                <a:tab pos="0" algn="l"/>
              </a:tabLst>
            </a:pPr>
            <a:endParaRPr lang="en-US" sz="2000" spc="-1" dirty="0">
              <a:solidFill>
                <a:srgbClr val="666666"/>
              </a:solidFill>
              <a:latin typeface="Segoe UI"/>
            </a:endParaRPr>
          </a:p>
        </p:txBody>
      </p:sp>
      <p:pic>
        <p:nvPicPr>
          <p:cNvPr id="9" name="Picture 8">
            <a:extLst>
              <a:ext uri="{FF2B5EF4-FFF2-40B4-BE49-F238E27FC236}">
                <a16:creationId xmlns:a16="http://schemas.microsoft.com/office/drawing/2014/main" id="{9FA284CC-854F-2E59-D60C-3B6E5D4D83E9}"/>
              </a:ext>
            </a:extLst>
          </p:cNvPr>
          <p:cNvPicPr>
            <a:picLocks noChangeAspect="1"/>
          </p:cNvPicPr>
          <p:nvPr/>
        </p:nvPicPr>
        <p:blipFill rotWithShape="1">
          <a:blip r:embed="rId3">
            <a:extLst>
              <a:ext uri="{28A0092B-C50C-407E-A947-70E740481C1C}">
                <a14:useLocalDpi xmlns:a14="http://schemas.microsoft.com/office/drawing/2010/main" val="0"/>
              </a:ext>
            </a:extLst>
          </a:blip>
          <a:srcRect r="2992"/>
          <a:stretch/>
        </p:blipFill>
        <p:spPr>
          <a:xfrm>
            <a:off x="6853139" y="1229040"/>
            <a:ext cx="4209972" cy="3304404"/>
          </a:xfrm>
          <a:prstGeom prst="rect">
            <a:avLst/>
          </a:prstGeom>
        </p:spPr>
      </p:pic>
      <p:sp>
        <p:nvSpPr>
          <p:cNvPr id="10" name="TextBox 9">
            <a:extLst>
              <a:ext uri="{FF2B5EF4-FFF2-40B4-BE49-F238E27FC236}">
                <a16:creationId xmlns:a16="http://schemas.microsoft.com/office/drawing/2014/main" id="{21BE5C77-B0D1-29D6-1E5C-483C438E4EF1}"/>
              </a:ext>
            </a:extLst>
          </p:cNvPr>
          <p:cNvSpPr txBox="1"/>
          <p:nvPr/>
        </p:nvSpPr>
        <p:spPr>
          <a:xfrm rot="20533732">
            <a:off x="6642326" y="5051545"/>
            <a:ext cx="5110001" cy="769441"/>
          </a:xfrm>
          <a:prstGeom prst="rect">
            <a:avLst/>
          </a:prstGeom>
          <a:noFill/>
        </p:spPr>
        <p:txBody>
          <a:bodyPr wrap="square" rtlCol="0">
            <a:spAutoFit/>
          </a:bodyPr>
          <a:lstStyle/>
          <a:p>
            <a:r>
              <a:rPr lang="en-SE" sz="4400" dirty="0">
                <a:solidFill>
                  <a:schemeClr val="tx1">
                    <a:lumMod val="50000"/>
                    <a:lumOff val="50000"/>
                  </a:schemeClr>
                </a:solidFill>
              </a:rPr>
              <a:t>What is missing? </a:t>
            </a:r>
          </a:p>
        </p:txBody>
      </p:sp>
    </p:spTree>
    <p:extLst>
      <p:ext uri="{BB962C8B-B14F-4D97-AF65-F5344CB8AC3E}">
        <p14:creationId xmlns:p14="http://schemas.microsoft.com/office/powerpoint/2010/main" val="1667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546E88AC-CF4B-5AE2-A8AF-C40AFBE43788}"/>
              </a:ext>
            </a:extLst>
          </p:cNvPr>
          <p:cNvSpPr>
            <a:spLocks noGrp="1"/>
          </p:cNvSpPr>
          <p:nvPr>
            <p:ph type="title"/>
          </p:nvPr>
        </p:nvSpPr>
        <p:spPr>
          <a:xfrm>
            <a:off x="1103709" y="265373"/>
            <a:ext cx="9360000" cy="657339"/>
          </a:xfrm>
        </p:spPr>
        <p:txBody>
          <a:bodyPr/>
          <a:lstStyle/>
          <a:p>
            <a:r>
              <a:rPr lang="en-GB" sz="4000" dirty="0">
                <a:solidFill>
                  <a:schemeClr val="tx1">
                    <a:lumMod val="65000"/>
                    <a:lumOff val="35000"/>
                  </a:schemeClr>
                </a:solidFill>
              </a:rPr>
              <a:t>Project plan</a:t>
            </a:r>
          </a:p>
        </p:txBody>
      </p:sp>
      <p:pic>
        <p:nvPicPr>
          <p:cNvPr id="8" name="Picture 7">
            <a:extLst>
              <a:ext uri="{FF2B5EF4-FFF2-40B4-BE49-F238E27FC236}">
                <a16:creationId xmlns:a16="http://schemas.microsoft.com/office/drawing/2014/main" id="{DEDA532B-4914-D4FD-7204-5181DCEFB9BB}"/>
              </a:ext>
            </a:extLst>
          </p:cNvPr>
          <p:cNvPicPr>
            <a:picLocks noChangeAspect="1"/>
          </p:cNvPicPr>
          <p:nvPr/>
        </p:nvPicPr>
        <p:blipFill>
          <a:blip r:embed="rId3"/>
          <a:stretch>
            <a:fillRect/>
          </a:stretch>
        </p:blipFill>
        <p:spPr>
          <a:xfrm>
            <a:off x="668889" y="1500188"/>
            <a:ext cx="11083586" cy="4594001"/>
          </a:xfrm>
          <a:prstGeom prst="rect">
            <a:avLst/>
          </a:prstGeom>
        </p:spPr>
      </p:pic>
    </p:spTree>
    <p:extLst>
      <p:ext uri="{BB962C8B-B14F-4D97-AF65-F5344CB8AC3E}">
        <p14:creationId xmlns:p14="http://schemas.microsoft.com/office/powerpoint/2010/main" val="246202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97312</TotalTime>
  <Words>1051</Words>
  <Application>Microsoft Macintosh PowerPoint</Application>
  <PresentationFormat>Widescreen</PresentationFormat>
  <Paragraphs>213</Paragraphs>
  <Slides>16</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Arial</vt:lpstr>
      <vt:lpstr>Calibri</vt:lpstr>
      <vt:lpstr>CIDFont+F1</vt:lpstr>
      <vt:lpstr>Fira Sans Extra Condensed Medium</vt:lpstr>
      <vt:lpstr>Lato</vt:lpstr>
      <vt:lpstr>Roboto</vt:lpstr>
      <vt:lpstr>Segoe UI</vt:lpstr>
      <vt:lpstr>Segoe UI Light</vt:lpstr>
      <vt:lpstr>Segoe UI Semibold</vt:lpstr>
      <vt:lpstr>Symbol</vt:lpstr>
      <vt:lpstr>Times New Roman</vt:lpstr>
      <vt:lpstr>Wingdings</vt:lpstr>
      <vt:lpstr>Office Theme</vt:lpstr>
      <vt:lpstr>Office Theme</vt:lpstr>
      <vt:lpstr>Office Theme</vt:lpstr>
      <vt:lpstr>PowerPoint Presentation</vt:lpstr>
      <vt:lpstr>Scientific Information Management Systems </vt:lpstr>
      <vt:lpstr>Group</vt:lpstr>
      <vt:lpstr>The User Journey</vt:lpstr>
      <vt:lpstr>DMSC Summer school</vt:lpstr>
      <vt:lpstr>User Office </vt:lpstr>
      <vt:lpstr>Data Curation</vt:lpstr>
      <vt:lpstr>Access </vt:lpstr>
      <vt:lpstr>Project plan</vt:lpstr>
      <vt:lpstr>Demo – 2 weeks</vt:lpstr>
      <vt:lpstr>Tracking weekly progress</vt:lpstr>
      <vt:lpstr>Projected labour resources</vt:lpstr>
      <vt:lpstr>Benchmarking</vt:lpstr>
      <vt:lpstr>STAP Recommendations</vt:lpstr>
      <vt:lpstr>SWOT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Fredrik Bolmsten</dc:creator>
  <dc:description/>
  <cp:lastModifiedBy>Fredrik Bolmsten</cp:lastModifiedBy>
  <cp:revision>159</cp:revision>
  <cp:lastPrinted>2019-03-08T10:27:30Z</cp:lastPrinted>
  <dcterms:created xsi:type="dcterms:W3CDTF">2022-02-10T08:24:58Z</dcterms:created>
  <dcterms:modified xsi:type="dcterms:W3CDTF">2023-10-24T13:04:22Z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Widescreen</vt:lpwstr>
  </property>
  <property fmtid="{D5CDD505-2E9C-101B-9397-08002B2CF9AE}" pid="4" name="Slides">
    <vt:i4>16</vt:i4>
  </property>
</Properties>
</file>