
<file path=[Content_Types].xml><?xml version="1.0" encoding="utf-8"?>
<Types xmlns="http://schemas.openxmlformats.org/package/2006/content-types">
  <Default Extension="emf" ContentType="image/x-em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324" r:id="rId3"/>
    <p:sldId id="259" r:id="rId4"/>
    <p:sldId id="919" r:id="rId5"/>
    <p:sldId id="908" r:id="rId6"/>
    <p:sldId id="920" r:id="rId7"/>
    <p:sldId id="922" r:id="rId8"/>
    <p:sldId id="932" r:id="rId9"/>
    <p:sldId id="909" r:id="rId10"/>
    <p:sldId id="921" r:id="rId11"/>
    <p:sldId id="917" r:id="rId12"/>
    <p:sldId id="312" r:id="rId13"/>
    <p:sldId id="930" r:id="rId14"/>
    <p:sldId id="929" r:id="rId15"/>
    <p:sldId id="931" r:id="rId16"/>
    <p:sldId id="913" r:id="rId1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300"/>
    <a:srgbClr val="FFD579"/>
    <a:srgbClr val="FF2F92"/>
    <a:srgbClr val="FF2600"/>
    <a:srgbClr val="941651"/>
    <a:srgbClr val="00FDFF"/>
    <a:srgbClr val="006645"/>
    <a:srgbClr val="003366"/>
    <a:srgbClr val="0099C8"/>
    <a:srgbClr val="8214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65"/>
    <p:restoredTop sz="93875"/>
  </p:normalViewPr>
  <p:slideViewPr>
    <p:cSldViewPr snapToGrid="0" snapToObjects="1">
      <p:cViewPr varScale="1">
        <p:scale>
          <a:sx n="118" d="100"/>
          <a:sy n="118" d="100"/>
        </p:scale>
        <p:origin x="728" y="20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Users/zoefisher/Documents/ESS_DEMAX%20Operations/DEMAX%20proposal%20rounds/2022%20PilotCall2'b'%20Rolling%20Access/20240326_Proposals_status_live_KPI.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zoefisher/Documents/ESS_DEMAX%20Operations/DEMAX%20proposal%20rounds/2022%20PilotCall2'b'%20Rolling%20Access/20240326_Proposals_status_live_KPI.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en-GB" sz="2000">
                <a:solidFill>
                  <a:schemeClr val="tx1"/>
                </a:solidFill>
              </a:rPr>
              <a:t>Intended</a:t>
            </a:r>
            <a:r>
              <a:rPr lang="en-GB" sz="2000" baseline="0">
                <a:solidFill>
                  <a:schemeClr val="tx1"/>
                </a:solidFill>
              </a:rPr>
              <a:t> neutron scattering technique</a:t>
            </a:r>
            <a:endParaRPr lang="en-GB" sz="2000">
              <a:solidFill>
                <a:schemeClr val="tx1"/>
              </a:solidFill>
            </a:endParaRP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endParaRPr lang="en-SE"/>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24B-064F-8C50-1A2DD5EE362D}"/>
              </c:ext>
            </c:extLst>
          </c:dPt>
          <c:dPt>
            <c:idx val="1"/>
            <c:bubble3D val="0"/>
            <c:spPr>
              <a:solidFill>
                <a:srgbClr val="003366"/>
              </a:solidFill>
              <a:ln w="19050">
                <a:solidFill>
                  <a:schemeClr val="lt1"/>
                </a:solidFill>
              </a:ln>
              <a:effectLst/>
            </c:spPr>
            <c:extLst>
              <c:ext xmlns:c16="http://schemas.microsoft.com/office/drawing/2014/chart" uri="{C3380CC4-5D6E-409C-BE32-E72D297353CC}">
                <c16:uniqueId val="{00000003-E24B-064F-8C50-1A2DD5EE362D}"/>
              </c:ext>
            </c:extLst>
          </c:dPt>
          <c:dPt>
            <c:idx val="2"/>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5-E24B-064F-8C50-1A2DD5EE362D}"/>
              </c:ext>
            </c:extLst>
          </c:dPt>
          <c:dPt>
            <c:idx val="3"/>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7-E24B-064F-8C50-1A2DD5EE362D}"/>
              </c:ext>
            </c:extLst>
          </c:dPt>
          <c:cat>
            <c:strRef>
              <c:f>Sheet1!$B$8:$B$11</c:f>
              <c:strCache>
                <c:ptCount val="4"/>
                <c:pt idx="0">
                  <c:v>SANS</c:v>
                </c:pt>
                <c:pt idx="1">
                  <c:v>NPX</c:v>
                </c:pt>
                <c:pt idx="2">
                  <c:v>NR</c:v>
                </c:pt>
                <c:pt idx="3">
                  <c:v>Other</c:v>
                </c:pt>
              </c:strCache>
            </c:strRef>
          </c:cat>
          <c:val>
            <c:numRef>
              <c:f>Sheet1!$C$8:$C$11</c:f>
              <c:numCache>
                <c:formatCode>General</c:formatCode>
                <c:ptCount val="4"/>
                <c:pt idx="0">
                  <c:v>11</c:v>
                </c:pt>
                <c:pt idx="1">
                  <c:v>5</c:v>
                </c:pt>
                <c:pt idx="2">
                  <c:v>9</c:v>
                </c:pt>
                <c:pt idx="3">
                  <c:v>6</c:v>
                </c:pt>
              </c:numCache>
            </c:numRef>
          </c:val>
          <c:extLst>
            <c:ext xmlns:c16="http://schemas.microsoft.com/office/drawing/2014/chart" uri="{C3380CC4-5D6E-409C-BE32-E72D297353CC}">
              <c16:uniqueId val="{00000008-E24B-064F-8C50-1A2DD5EE362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r>
              <a:rPr lang="en-GB" sz="2000">
                <a:solidFill>
                  <a:schemeClr val="tx1"/>
                </a:solidFill>
              </a:rPr>
              <a:t>Type of deuteration required</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mn-lt"/>
              <a:ea typeface="+mn-ea"/>
              <a:cs typeface="+mn-cs"/>
            </a:defRPr>
          </a:pPr>
          <a:endParaRPr lang="en-SE"/>
        </a:p>
      </c:txPr>
    </c:title>
    <c:autoTitleDeleted val="0"/>
    <c:plotArea>
      <c:layout/>
      <c:pieChart>
        <c:varyColors val="1"/>
        <c:ser>
          <c:idx val="0"/>
          <c:order val="0"/>
          <c:dPt>
            <c:idx val="0"/>
            <c:bubble3D val="0"/>
            <c:spPr>
              <a:solidFill>
                <a:srgbClr val="FF7D00"/>
              </a:solidFill>
              <a:ln w="19050">
                <a:solidFill>
                  <a:schemeClr val="lt1"/>
                </a:solidFill>
              </a:ln>
              <a:effectLst/>
            </c:spPr>
            <c:extLst>
              <c:ext xmlns:c16="http://schemas.microsoft.com/office/drawing/2014/chart" uri="{C3380CC4-5D6E-409C-BE32-E72D297353CC}">
                <c16:uniqueId val="{00000001-CD19-8C45-9AD7-F581716F1007}"/>
              </c:ext>
            </c:extLst>
          </c:dPt>
          <c:dPt>
            <c:idx val="1"/>
            <c:bubble3D val="0"/>
            <c:spPr>
              <a:solidFill>
                <a:srgbClr val="006646"/>
              </a:solidFill>
              <a:ln w="19050">
                <a:solidFill>
                  <a:schemeClr val="lt1"/>
                </a:solidFill>
              </a:ln>
              <a:effectLst/>
            </c:spPr>
            <c:extLst>
              <c:ext xmlns:c16="http://schemas.microsoft.com/office/drawing/2014/chart" uri="{C3380CC4-5D6E-409C-BE32-E72D297353CC}">
                <c16:uniqueId val="{00000003-CD19-8C45-9AD7-F581716F1007}"/>
              </c:ext>
            </c:extLst>
          </c:dPt>
          <c:cat>
            <c:strRef>
              <c:f>Sheet1!$B$5:$C$5</c:f>
              <c:strCache>
                <c:ptCount val="2"/>
                <c:pt idx="0">
                  <c:v>Chemical deuteration</c:v>
                </c:pt>
                <c:pt idx="1">
                  <c:v>Biological deuteration</c:v>
                </c:pt>
              </c:strCache>
            </c:strRef>
          </c:cat>
          <c:val>
            <c:numRef>
              <c:f>Sheet1!$B$6:$C$6</c:f>
              <c:numCache>
                <c:formatCode>General</c:formatCode>
                <c:ptCount val="2"/>
                <c:pt idx="0">
                  <c:v>17</c:v>
                </c:pt>
                <c:pt idx="1">
                  <c:v>11</c:v>
                </c:pt>
              </c:numCache>
            </c:numRef>
          </c:val>
          <c:extLst>
            <c:ext xmlns:c16="http://schemas.microsoft.com/office/drawing/2014/chart" uri="{C3380CC4-5D6E-409C-BE32-E72D297353CC}">
              <c16:uniqueId val="{00000004-CD19-8C45-9AD7-F581716F1007}"/>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DBF049-6AB8-534E-AF2A-F591D420A65C}" type="datetimeFigureOut">
              <a:rPr lang="en-US" smtClean="0"/>
              <a:t>4/16/24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CD1F49-45ED-4D4D-B6FA-515FD0B75805}" type="slidenum">
              <a:rPr lang="en-US" smtClean="0"/>
              <a:t>‹#›</a:t>
            </a:fld>
            <a:endParaRPr lang="en-US" dirty="0"/>
          </a:p>
        </p:txBody>
      </p:sp>
    </p:spTree>
    <p:extLst>
      <p:ext uri="{BB962C8B-B14F-4D97-AF65-F5344CB8AC3E}">
        <p14:creationId xmlns:p14="http://schemas.microsoft.com/office/powerpoint/2010/main" val="1735795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CD1F49-45ED-4D4D-B6FA-515FD0B75805}" type="slidenum">
              <a:rPr lang="en-US" smtClean="0"/>
              <a:t>1</a:t>
            </a:fld>
            <a:endParaRPr lang="en-US" dirty="0"/>
          </a:p>
        </p:txBody>
      </p:sp>
    </p:spTree>
    <p:extLst>
      <p:ext uri="{BB962C8B-B14F-4D97-AF65-F5344CB8AC3E}">
        <p14:creationId xmlns:p14="http://schemas.microsoft.com/office/powerpoint/2010/main" val="3890331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CD1F49-45ED-4D4D-B6FA-515FD0B75805}" type="slidenum">
              <a:rPr lang="en-US" smtClean="0"/>
              <a:t>2</a:t>
            </a:fld>
            <a:endParaRPr lang="en-US" dirty="0"/>
          </a:p>
        </p:txBody>
      </p:sp>
    </p:spTree>
    <p:extLst>
      <p:ext uri="{BB962C8B-B14F-4D97-AF65-F5344CB8AC3E}">
        <p14:creationId xmlns:p14="http://schemas.microsoft.com/office/powerpoint/2010/main" val="1702157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48B65B-13E9-124A-9C1D-BA529A5BB4F4}" type="slidenum">
              <a:rPr lang="en-US" smtClean="0"/>
              <a:t>3</a:t>
            </a:fld>
            <a:endParaRPr lang="en-US"/>
          </a:p>
        </p:txBody>
      </p:sp>
    </p:spTree>
    <p:extLst>
      <p:ext uri="{BB962C8B-B14F-4D97-AF65-F5344CB8AC3E}">
        <p14:creationId xmlns:p14="http://schemas.microsoft.com/office/powerpoint/2010/main" val="3327224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CD1F49-45ED-4D4D-B6FA-515FD0B75805}" type="slidenum">
              <a:rPr lang="en-US" smtClean="0"/>
              <a:t>4</a:t>
            </a:fld>
            <a:endParaRPr lang="en-US" dirty="0"/>
          </a:p>
        </p:txBody>
      </p:sp>
    </p:spTree>
    <p:extLst>
      <p:ext uri="{BB962C8B-B14F-4D97-AF65-F5344CB8AC3E}">
        <p14:creationId xmlns:p14="http://schemas.microsoft.com/office/powerpoint/2010/main" val="2045461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CD1F49-45ED-4D4D-B6FA-515FD0B75805}" type="slidenum">
              <a:rPr lang="en-US" smtClean="0"/>
              <a:t>12</a:t>
            </a:fld>
            <a:endParaRPr lang="en-US" dirty="0"/>
          </a:p>
        </p:txBody>
      </p:sp>
    </p:spTree>
    <p:extLst>
      <p:ext uri="{BB962C8B-B14F-4D97-AF65-F5344CB8AC3E}">
        <p14:creationId xmlns:p14="http://schemas.microsoft.com/office/powerpoint/2010/main" val="4055431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B45B3-36FF-F14C-AB9D-5F1F08C8FF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5404A1-59B2-8F45-ACAE-8FDB98FA3D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DC9C78-F0DC-B748-A9FE-5B369761F33F}"/>
              </a:ext>
            </a:extLst>
          </p:cNvPr>
          <p:cNvSpPr>
            <a:spLocks noGrp="1"/>
          </p:cNvSpPr>
          <p:nvPr>
            <p:ph type="dt" sz="half" idx="10"/>
          </p:nvPr>
        </p:nvSpPr>
        <p:spPr/>
        <p:txBody>
          <a:bodyPr/>
          <a:lstStyle/>
          <a:p>
            <a:fld id="{FF25A21A-960A-DD4D-A017-320BA7A0F3C0}" type="datetimeFigureOut">
              <a:rPr lang="en-US" smtClean="0"/>
              <a:t>4/16/24</a:t>
            </a:fld>
            <a:endParaRPr lang="en-US" dirty="0"/>
          </a:p>
        </p:txBody>
      </p:sp>
      <p:sp>
        <p:nvSpPr>
          <p:cNvPr id="5" name="Footer Placeholder 4">
            <a:extLst>
              <a:ext uri="{FF2B5EF4-FFF2-40B4-BE49-F238E27FC236}">
                <a16:creationId xmlns:a16="http://schemas.microsoft.com/office/drawing/2014/main" id="{1D2AAEF1-F374-0D43-92E2-9D2652FA2A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13080E-D3F0-0A4A-9D8F-37C609C65445}"/>
              </a:ext>
            </a:extLst>
          </p:cNvPr>
          <p:cNvSpPr>
            <a:spLocks noGrp="1"/>
          </p:cNvSpPr>
          <p:nvPr>
            <p:ph type="sldNum" sz="quarter" idx="12"/>
          </p:nvPr>
        </p:nvSpPr>
        <p:spPr/>
        <p:txBody>
          <a:bodyPr/>
          <a:lstStyle/>
          <a:p>
            <a:fld id="{4E182C47-2F7D-FB45-B2DC-DC06CA09AE69}" type="slidenum">
              <a:rPr lang="en-US" smtClean="0"/>
              <a:t>‹#›</a:t>
            </a:fld>
            <a:endParaRPr lang="en-US" dirty="0"/>
          </a:p>
        </p:txBody>
      </p:sp>
    </p:spTree>
    <p:extLst>
      <p:ext uri="{BB962C8B-B14F-4D97-AF65-F5344CB8AC3E}">
        <p14:creationId xmlns:p14="http://schemas.microsoft.com/office/powerpoint/2010/main" val="2804628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9EF4-69F0-524F-872D-CDB8B78E5F4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4FFF4E-1C9A-8847-9DCD-7CDB238E5C4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1151A-6305-5145-A0B3-8C65494417E0}"/>
              </a:ext>
            </a:extLst>
          </p:cNvPr>
          <p:cNvSpPr>
            <a:spLocks noGrp="1"/>
          </p:cNvSpPr>
          <p:nvPr>
            <p:ph type="dt" sz="half" idx="10"/>
          </p:nvPr>
        </p:nvSpPr>
        <p:spPr/>
        <p:txBody>
          <a:bodyPr/>
          <a:lstStyle/>
          <a:p>
            <a:fld id="{FF25A21A-960A-DD4D-A017-320BA7A0F3C0}" type="datetimeFigureOut">
              <a:rPr lang="en-US" smtClean="0"/>
              <a:t>4/16/24</a:t>
            </a:fld>
            <a:endParaRPr lang="en-US" dirty="0"/>
          </a:p>
        </p:txBody>
      </p:sp>
      <p:sp>
        <p:nvSpPr>
          <p:cNvPr id="5" name="Footer Placeholder 4">
            <a:extLst>
              <a:ext uri="{FF2B5EF4-FFF2-40B4-BE49-F238E27FC236}">
                <a16:creationId xmlns:a16="http://schemas.microsoft.com/office/drawing/2014/main" id="{63F96D32-CAAC-D04F-954D-7EE67BCAF2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9BCCE5B-A187-824F-8E12-B85C59921703}"/>
              </a:ext>
            </a:extLst>
          </p:cNvPr>
          <p:cNvSpPr>
            <a:spLocks noGrp="1"/>
          </p:cNvSpPr>
          <p:nvPr>
            <p:ph type="sldNum" sz="quarter" idx="12"/>
          </p:nvPr>
        </p:nvSpPr>
        <p:spPr/>
        <p:txBody>
          <a:bodyPr/>
          <a:lstStyle/>
          <a:p>
            <a:fld id="{4E182C47-2F7D-FB45-B2DC-DC06CA09AE69}" type="slidenum">
              <a:rPr lang="en-US" smtClean="0"/>
              <a:t>‹#›</a:t>
            </a:fld>
            <a:endParaRPr lang="en-US" dirty="0"/>
          </a:p>
        </p:txBody>
      </p:sp>
    </p:spTree>
    <p:extLst>
      <p:ext uri="{BB962C8B-B14F-4D97-AF65-F5344CB8AC3E}">
        <p14:creationId xmlns:p14="http://schemas.microsoft.com/office/powerpoint/2010/main" val="3504045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843503-C93F-4549-A434-550957AF62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6A5147-1249-1C4A-B87C-BE2A0F345EF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21A9E4-DDE5-644A-BF21-12232B522837}"/>
              </a:ext>
            </a:extLst>
          </p:cNvPr>
          <p:cNvSpPr>
            <a:spLocks noGrp="1"/>
          </p:cNvSpPr>
          <p:nvPr>
            <p:ph type="dt" sz="half" idx="10"/>
          </p:nvPr>
        </p:nvSpPr>
        <p:spPr/>
        <p:txBody>
          <a:bodyPr/>
          <a:lstStyle/>
          <a:p>
            <a:fld id="{FF25A21A-960A-DD4D-A017-320BA7A0F3C0}" type="datetimeFigureOut">
              <a:rPr lang="en-US" smtClean="0"/>
              <a:t>4/16/24</a:t>
            </a:fld>
            <a:endParaRPr lang="en-US" dirty="0"/>
          </a:p>
        </p:txBody>
      </p:sp>
      <p:sp>
        <p:nvSpPr>
          <p:cNvPr id="5" name="Footer Placeholder 4">
            <a:extLst>
              <a:ext uri="{FF2B5EF4-FFF2-40B4-BE49-F238E27FC236}">
                <a16:creationId xmlns:a16="http://schemas.microsoft.com/office/drawing/2014/main" id="{243369BF-BA2A-4F47-9C99-6CB81720CE9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3A8C1D-1BA0-394E-9A81-87FEC3BC0B6C}"/>
              </a:ext>
            </a:extLst>
          </p:cNvPr>
          <p:cNvSpPr>
            <a:spLocks noGrp="1"/>
          </p:cNvSpPr>
          <p:nvPr>
            <p:ph type="sldNum" sz="quarter" idx="12"/>
          </p:nvPr>
        </p:nvSpPr>
        <p:spPr/>
        <p:txBody>
          <a:bodyPr/>
          <a:lstStyle/>
          <a:p>
            <a:fld id="{4E182C47-2F7D-FB45-B2DC-DC06CA09AE69}" type="slidenum">
              <a:rPr lang="en-US" smtClean="0"/>
              <a:t>‹#›</a:t>
            </a:fld>
            <a:endParaRPr lang="en-US" dirty="0"/>
          </a:p>
        </p:txBody>
      </p:sp>
    </p:spTree>
    <p:extLst>
      <p:ext uri="{BB962C8B-B14F-4D97-AF65-F5344CB8AC3E}">
        <p14:creationId xmlns:p14="http://schemas.microsoft.com/office/powerpoint/2010/main" val="4259196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FA064-BDC7-E747-9C9B-F3AF94E905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C7DDEB-30DD-3C47-BF2A-0649BCAF1AE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4329C-01AA-094C-8963-BFE75188F912}"/>
              </a:ext>
            </a:extLst>
          </p:cNvPr>
          <p:cNvSpPr>
            <a:spLocks noGrp="1"/>
          </p:cNvSpPr>
          <p:nvPr>
            <p:ph type="dt" sz="half" idx="10"/>
          </p:nvPr>
        </p:nvSpPr>
        <p:spPr/>
        <p:txBody>
          <a:bodyPr/>
          <a:lstStyle/>
          <a:p>
            <a:fld id="{FF25A21A-960A-DD4D-A017-320BA7A0F3C0}" type="datetimeFigureOut">
              <a:rPr lang="en-US" smtClean="0"/>
              <a:t>4/16/24</a:t>
            </a:fld>
            <a:endParaRPr lang="en-US" dirty="0"/>
          </a:p>
        </p:txBody>
      </p:sp>
      <p:sp>
        <p:nvSpPr>
          <p:cNvPr id="5" name="Footer Placeholder 4">
            <a:extLst>
              <a:ext uri="{FF2B5EF4-FFF2-40B4-BE49-F238E27FC236}">
                <a16:creationId xmlns:a16="http://schemas.microsoft.com/office/drawing/2014/main" id="{539D487B-31EA-B946-901F-677A0EEFA6F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37E03CE-1DA6-2D46-9133-1D494D9DF5E6}"/>
              </a:ext>
            </a:extLst>
          </p:cNvPr>
          <p:cNvSpPr>
            <a:spLocks noGrp="1"/>
          </p:cNvSpPr>
          <p:nvPr>
            <p:ph type="sldNum" sz="quarter" idx="12"/>
          </p:nvPr>
        </p:nvSpPr>
        <p:spPr/>
        <p:txBody>
          <a:bodyPr/>
          <a:lstStyle/>
          <a:p>
            <a:fld id="{4E182C47-2F7D-FB45-B2DC-DC06CA09AE69}" type="slidenum">
              <a:rPr lang="en-US" smtClean="0"/>
              <a:t>‹#›</a:t>
            </a:fld>
            <a:endParaRPr lang="en-US" dirty="0"/>
          </a:p>
        </p:txBody>
      </p:sp>
    </p:spTree>
    <p:extLst>
      <p:ext uri="{BB962C8B-B14F-4D97-AF65-F5344CB8AC3E}">
        <p14:creationId xmlns:p14="http://schemas.microsoft.com/office/powerpoint/2010/main" val="2776888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14C84-F109-634F-8015-40B25EE6FF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4DB6A9-680B-A445-B6A1-1D6367E2AB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AEEE69-F5B8-4546-8EC0-D3E0E04750AF}"/>
              </a:ext>
            </a:extLst>
          </p:cNvPr>
          <p:cNvSpPr>
            <a:spLocks noGrp="1"/>
          </p:cNvSpPr>
          <p:nvPr>
            <p:ph type="dt" sz="half" idx="10"/>
          </p:nvPr>
        </p:nvSpPr>
        <p:spPr/>
        <p:txBody>
          <a:bodyPr/>
          <a:lstStyle/>
          <a:p>
            <a:fld id="{FF25A21A-960A-DD4D-A017-320BA7A0F3C0}" type="datetimeFigureOut">
              <a:rPr lang="en-US" smtClean="0"/>
              <a:t>4/16/24</a:t>
            </a:fld>
            <a:endParaRPr lang="en-US" dirty="0"/>
          </a:p>
        </p:txBody>
      </p:sp>
      <p:sp>
        <p:nvSpPr>
          <p:cNvPr id="5" name="Footer Placeholder 4">
            <a:extLst>
              <a:ext uri="{FF2B5EF4-FFF2-40B4-BE49-F238E27FC236}">
                <a16:creationId xmlns:a16="http://schemas.microsoft.com/office/drawing/2014/main" id="{25353A44-32DE-F244-873A-2D554038B8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2734333-DAFF-684F-9CEC-E127B5FD0788}"/>
              </a:ext>
            </a:extLst>
          </p:cNvPr>
          <p:cNvSpPr>
            <a:spLocks noGrp="1"/>
          </p:cNvSpPr>
          <p:nvPr>
            <p:ph type="sldNum" sz="quarter" idx="12"/>
          </p:nvPr>
        </p:nvSpPr>
        <p:spPr/>
        <p:txBody>
          <a:bodyPr/>
          <a:lstStyle/>
          <a:p>
            <a:fld id="{4E182C47-2F7D-FB45-B2DC-DC06CA09AE69}" type="slidenum">
              <a:rPr lang="en-US" smtClean="0"/>
              <a:t>‹#›</a:t>
            </a:fld>
            <a:endParaRPr lang="en-US" dirty="0"/>
          </a:p>
        </p:txBody>
      </p:sp>
    </p:spTree>
    <p:extLst>
      <p:ext uri="{BB962C8B-B14F-4D97-AF65-F5344CB8AC3E}">
        <p14:creationId xmlns:p14="http://schemas.microsoft.com/office/powerpoint/2010/main" val="1278819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07B59-5405-8045-AD50-1752549253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7B7EFC-40B5-9945-AFAA-65AB6465C97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49393B-C0A0-5A46-A743-843668B4F16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3B6212-22CC-D146-B56A-CB2909A1D167}"/>
              </a:ext>
            </a:extLst>
          </p:cNvPr>
          <p:cNvSpPr>
            <a:spLocks noGrp="1"/>
          </p:cNvSpPr>
          <p:nvPr>
            <p:ph type="dt" sz="half" idx="10"/>
          </p:nvPr>
        </p:nvSpPr>
        <p:spPr/>
        <p:txBody>
          <a:bodyPr/>
          <a:lstStyle/>
          <a:p>
            <a:fld id="{FF25A21A-960A-DD4D-A017-320BA7A0F3C0}" type="datetimeFigureOut">
              <a:rPr lang="en-US" smtClean="0"/>
              <a:t>4/16/24</a:t>
            </a:fld>
            <a:endParaRPr lang="en-US" dirty="0"/>
          </a:p>
        </p:txBody>
      </p:sp>
      <p:sp>
        <p:nvSpPr>
          <p:cNvPr id="6" name="Footer Placeholder 5">
            <a:extLst>
              <a:ext uri="{FF2B5EF4-FFF2-40B4-BE49-F238E27FC236}">
                <a16:creationId xmlns:a16="http://schemas.microsoft.com/office/drawing/2014/main" id="{6CFBB369-84F6-4B45-AA91-5024817BB87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D3BC8C1-E5F7-E141-B94E-88BD9AAA2AEA}"/>
              </a:ext>
            </a:extLst>
          </p:cNvPr>
          <p:cNvSpPr>
            <a:spLocks noGrp="1"/>
          </p:cNvSpPr>
          <p:nvPr>
            <p:ph type="sldNum" sz="quarter" idx="12"/>
          </p:nvPr>
        </p:nvSpPr>
        <p:spPr/>
        <p:txBody>
          <a:bodyPr/>
          <a:lstStyle/>
          <a:p>
            <a:fld id="{4E182C47-2F7D-FB45-B2DC-DC06CA09AE69}" type="slidenum">
              <a:rPr lang="en-US" smtClean="0"/>
              <a:t>‹#›</a:t>
            </a:fld>
            <a:endParaRPr lang="en-US" dirty="0"/>
          </a:p>
        </p:txBody>
      </p:sp>
    </p:spTree>
    <p:extLst>
      <p:ext uri="{BB962C8B-B14F-4D97-AF65-F5344CB8AC3E}">
        <p14:creationId xmlns:p14="http://schemas.microsoft.com/office/powerpoint/2010/main" val="2184710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7161C-D561-134F-A02B-87B0ECE8DD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D97925-2467-6D4B-A752-2994A2D139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E108FC8-3EF8-6447-AEAE-5DB0E3CEEED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DDB075-6682-5540-9A49-B5A2F45BAA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96E4456-BA12-1B47-B7A6-FDAED640794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A697C8-3300-9643-9E82-EE0C8E560293}"/>
              </a:ext>
            </a:extLst>
          </p:cNvPr>
          <p:cNvSpPr>
            <a:spLocks noGrp="1"/>
          </p:cNvSpPr>
          <p:nvPr>
            <p:ph type="dt" sz="half" idx="10"/>
          </p:nvPr>
        </p:nvSpPr>
        <p:spPr/>
        <p:txBody>
          <a:bodyPr/>
          <a:lstStyle/>
          <a:p>
            <a:fld id="{FF25A21A-960A-DD4D-A017-320BA7A0F3C0}" type="datetimeFigureOut">
              <a:rPr lang="en-US" smtClean="0"/>
              <a:t>4/16/24</a:t>
            </a:fld>
            <a:endParaRPr lang="en-US" dirty="0"/>
          </a:p>
        </p:txBody>
      </p:sp>
      <p:sp>
        <p:nvSpPr>
          <p:cNvPr id="8" name="Footer Placeholder 7">
            <a:extLst>
              <a:ext uri="{FF2B5EF4-FFF2-40B4-BE49-F238E27FC236}">
                <a16:creationId xmlns:a16="http://schemas.microsoft.com/office/drawing/2014/main" id="{FB7B79FE-4A94-5C45-B05F-A8FD91E9831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8AC400A-13C5-3942-8332-8495595EB4C4}"/>
              </a:ext>
            </a:extLst>
          </p:cNvPr>
          <p:cNvSpPr>
            <a:spLocks noGrp="1"/>
          </p:cNvSpPr>
          <p:nvPr>
            <p:ph type="sldNum" sz="quarter" idx="12"/>
          </p:nvPr>
        </p:nvSpPr>
        <p:spPr/>
        <p:txBody>
          <a:bodyPr/>
          <a:lstStyle/>
          <a:p>
            <a:fld id="{4E182C47-2F7D-FB45-B2DC-DC06CA09AE69}" type="slidenum">
              <a:rPr lang="en-US" smtClean="0"/>
              <a:t>‹#›</a:t>
            </a:fld>
            <a:endParaRPr lang="en-US" dirty="0"/>
          </a:p>
        </p:txBody>
      </p:sp>
    </p:spTree>
    <p:extLst>
      <p:ext uri="{BB962C8B-B14F-4D97-AF65-F5344CB8AC3E}">
        <p14:creationId xmlns:p14="http://schemas.microsoft.com/office/powerpoint/2010/main" val="3552788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5ABA-C5AA-8B48-95BA-1DFF86AD4D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D081A5-7DEE-5143-A40E-D44642096460}"/>
              </a:ext>
            </a:extLst>
          </p:cNvPr>
          <p:cNvSpPr>
            <a:spLocks noGrp="1"/>
          </p:cNvSpPr>
          <p:nvPr>
            <p:ph type="dt" sz="half" idx="10"/>
          </p:nvPr>
        </p:nvSpPr>
        <p:spPr/>
        <p:txBody>
          <a:bodyPr/>
          <a:lstStyle/>
          <a:p>
            <a:fld id="{FF25A21A-960A-DD4D-A017-320BA7A0F3C0}" type="datetimeFigureOut">
              <a:rPr lang="en-US" smtClean="0"/>
              <a:t>4/16/24</a:t>
            </a:fld>
            <a:endParaRPr lang="en-US" dirty="0"/>
          </a:p>
        </p:txBody>
      </p:sp>
      <p:sp>
        <p:nvSpPr>
          <p:cNvPr id="4" name="Footer Placeholder 3">
            <a:extLst>
              <a:ext uri="{FF2B5EF4-FFF2-40B4-BE49-F238E27FC236}">
                <a16:creationId xmlns:a16="http://schemas.microsoft.com/office/drawing/2014/main" id="{5EDDD5C4-0D85-B745-8AF6-9B33BCE11A5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2E09E3-3543-7C4A-90E9-74640C55D4D8}"/>
              </a:ext>
            </a:extLst>
          </p:cNvPr>
          <p:cNvSpPr>
            <a:spLocks noGrp="1"/>
          </p:cNvSpPr>
          <p:nvPr>
            <p:ph type="sldNum" sz="quarter" idx="12"/>
          </p:nvPr>
        </p:nvSpPr>
        <p:spPr/>
        <p:txBody>
          <a:bodyPr/>
          <a:lstStyle/>
          <a:p>
            <a:fld id="{4E182C47-2F7D-FB45-B2DC-DC06CA09AE69}" type="slidenum">
              <a:rPr lang="en-US" smtClean="0"/>
              <a:t>‹#›</a:t>
            </a:fld>
            <a:endParaRPr lang="en-US" dirty="0"/>
          </a:p>
        </p:txBody>
      </p:sp>
    </p:spTree>
    <p:extLst>
      <p:ext uri="{BB962C8B-B14F-4D97-AF65-F5344CB8AC3E}">
        <p14:creationId xmlns:p14="http://schemas.microsoft.com/office/powerpoint/2010/main" val="1671523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6B71B1-6821-184B-93CC-9D8FFFC75D4E}"/>
              </a:ext>
            </a:extLst>
          </p:cNvPr>
          <p:cNvSpPr>
            <a:spLocks noGrp="1"/>
          </p:cNvSpPr>
          <p:nvPr>
            <p:ph type="dt" sz="half" idx="10"/>
          </p:nvPr>
        </p:nvSpPr>
        <p:spPr/>
        <p:txBody>
          <a:bodyPr/>
          <a:lstStyle/>
          <a:p>
            <a:fld id="{FF25A21A-960A-DD4D-A017-320BA7A0F3C0}" type="datetimeFigureOut">
              <a:rPr lang="en-US" smtClean="0"/>
              <a:t>4/16/24</a:t>
            </a:fld>
            <a:endParaRPr lang="en-US" dirty="0"/>
          </a:p>
        </p:txBody>
      </p:sp>
      <p:sp>
        <p:nvSpPr>
          <p:cNvPr id="3" name="Footer Placeholder 2">
            <a:extLst>
              <a:ext uri="{FF2B5EF4-FFF2-40B4-BE49-F238E27FC236}">
                <a16:creationId xmlns:a16="http://schemas.microsoft.com/office/drawing/2014/main" id="{141EB12E-99F4-4C4B-AA64-5BC1BC94E82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7424193-E1E6-2846-9FE5-586D1558B216}"/>
              </a:ext>
            </a:extLst>
          </p:cNvPr>
          <p:cNvSpPr>
            <a:spLocks noGrp="1"/>
          </p:cNvSpPr>
          <p:nvPr>
            <p:ph type="sldNum" sz="quarter" idx="12"/>
          </p:nvPr>
        </p:nvSpPr>
        <p:spPr/>
        <p:txBody>
          <a:bodyPr/>
          <a:lstStyle/>
          <a:p>
            <a:fld id="{4E182C47-2F7D-FB45-B2DC-DC06CA09AE69}" type="slidenum">
              <a:rPr lang="en-US" smtClean="0"/>
              <a:t>‹#›</a:t>
            </a:fld>
            <a:endParaRPr lang="en-US" dirty="0"/>
          </a:p>
        </p:txBody>
      </p:sp>
    </p:spTree>
    <p:extLst>
      <p:ext uri="{BB962C8B-B14F-4D97-AF65-F5344CB8AC3E}">
        <p14:creationId xmlns:p14="http://schemas.microsoft.com/office/powerpoint/2010/main" val="2319734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3F485-84B0-BF48-BB20-6311A6B0AA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D74482-6E9C-0D47-80FA-14752A411A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EC11E2-C558-AC41-B2D7-83500D6093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CC68AB0-ABCE-E946-99C5-E78F50963966}"/>
              </a:ext>
            </a:extLst>
          </p:cNvPr>
          <p:cNvSpPr>
            <a:spLocks noGrp="1"/>
          </p:cNvSpPr>
          <p:nvPr>
            <p:ph type="dt" sz="half" idx="10"/>
          </p:nvPr>
        </p:nvSpPr>
        <p:spPr/>
        <p:txBody>
          <a:bodyPr/>
          <a:lstStyle/>
          <a:p>
            <a:fld id="{FF25A21A-960A-DD4D-A017-320BA7A0F3C0}" type="datetimeFigureOut">
              <a:rPr lang="en-US" smtClean="0"/>
              <a:t>4/16/24</a:t>
            </a:fld>
            <a:endParaRPr lang="en-US" dirty="0"/>
          </a:p>
        </p:txBody>
      </p:sp>
      <p:sp>
        <p:nvSpPr>
          <p:cNvPr id="6" name="Footer Placeholder 5">
            <a:extLst>
              <a:ext uri="{FF2B5EF4-FFF2-40B4-BE49-F238E27FC236}">
                <a16:creationId xmlns:a16="http://schemas.microsoft.com/office/drawing/2014/main" id="{675FBA2E-BBF9-4A46-A8D7-56D953BFE5A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032E256-171D-9E4F-9F5A-D2742A9C69FF}"/>
              </a:ext>
            </a:extLst>
          </p:cNvPr>
          <p:cNvSpPr>
            <a:spLocks noGrp="1"/>
          </p:cNvSpPr>
          <p:nvPr>
            <p:ph type="sldNum" sz="quarter" idx="12"/>
          </p:nvPr>
        </p:nvSpPr>
        <p:spPr/>
        <p:txBody>
          <a:bodyPr/>
          <a:lstStyle/>
          <a:p>
            <a:fld id="{4E182C47-2F7D-FB45-B2DC-DC06CA09AE69}" type="slidenum">
              <a:rPr lang="en-US" smtClean="0"/>
              <a:t>‹#›</a:t>
            </a:fld>
            <a:endParaRPr lang="en-US" dirty="0"/>
          </a:p>
        </p:txBody>
      </p:sp>
    </p:spTree>
    <p:extLst>
      <p:ext uri="{BB962C8B-B14F-4D97-AF65-F5344CB8AC3E}">
        <p14:creationId xmlns:p14="http://schemas.microsoft.com/office/powerpoint/2010/main" val="575299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20F52-667A-694E-9ECD-8B1F9458C4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1CA137-CB47-AE40-A091-CB34B1A08F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4C1858E-15A0-CB4E-ACD6-68C0361B51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C4750CD-5F5D-C842-988D-CFBD1AB323B4}"/>
              </a:ext>
            </a:extLst>
          </p:cNvPr>
          <p:cNvSpPr>
            <a:spLocks noGrp="1"/>
          </p:cNvSpPr>
          <p:nvPr>
            <p:ph type="dt" sz="half" idx="10"/>
          </p:nvPr>
        </p:nvSpPr>
        <p:spPr/>
        <p:txBody>
          <a:bodyPr/>
          <a:lstStyle/>
          <a:p>
            <a:fld id="{FF25A21A-960A-DD4D-A017-320BA7A0F3C0}" type="datetimeFigureOut">
              <a:rPr lang="en-US" smtClean="0"/>
              <a:t>4/16/24</a:t>
            </a:fld>
            <a:endParaRPr lang="en-US" dirty="0"/>
          </a:p>
        </p:txBody>
      </p:sp>
      <p:sp>
        <p:nvSpPr>
          <p:cNvPr id="6" name="Footer Placeholder 5">
            <a:extLst>
              <a:ext uri="{FF2B5EF4-FFF2-40B4-BE49-F238E27FC236}">
                <a16:creationId xmlns:a16="http://schemas.microsoft.com/office/drawing/2014/main" id="{E66AEF74-6238-BB42-851A-E5BBA2D2387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D016300-AFC8-5F49-8326-5869BF2E9013}"/>
              </a:ext>
            </a:extLst>
          </p:cNvPr>
          <p:cNvSpPr>
            <a:spLocks noGrp="1"/>
          </p:cNvSpPr>
          <p:nvPr>
            <p:ph type="sldNum" sz="quarter" idx="12"/>
          </p:nvPr>
        </p:nvSpPr>
        <p:spPr/>
        <p:txBody>
          <a:bodyPr/>
          <a:lstStyle/>
          <a:p>
            <a:fld id="{4E182C47-2F7D-FB45-B2DC-DC06CA09AE69}" type="slidenum">
              <a:rPr lang="en-US" smtClean="0"/>
              <a:t>‹#›</a:t>
            </a:fld>
            <a:endParaRPr lang="en-US" dirty="0"/>
          </a:p>
        </p:txBody>
      </p:sp>
    </p:spTree>
    <p:extLst>
      <p:ext uri="{BB962C8B-B14F-4D97-AF65-F5344CB8AC3E}">
        <p14:creationId xmlns:p14="http://schemas.microsoft.com/office/powerpoint/2010/main" val="1965818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C0202A-4AD9-CD43-859F-B2BE4B345B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75DCC7-CB79-E342-8B5D-61494765BD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CCEE7-8638-934A-A198-E45EFF3760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25A21A-960A-DD4D-A017-320BA7A0F3C0}" type="datetimeFigureOut">
              <a:rPr lang="en-US" smtClean="0"/>
              <a:t>4/16/24</a:t>
            </a:fld>
            <a:endParaRPr lang="en-US" dirty="0"/>
          </a:p>
        </p:txBody>
      </p:sp>
      <p:sp>
        <p:nvSpPr>
          <p:cNvPr id="5" name="Footer Placeholder 4">
            <a:extLst>
              <a:ext uri="{FF2B5EF4-FFF2-40B4-BE49-F238E27FC236}">
                <a16:creationId xmlns:a16="http://schemas.microsoft.com/office/drawing/2014/main" id="{14EB4239-2A63-E34D-A363-F5BFA83C72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56E7172-ACFC-BB40-9A78-79FF77223D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182C47-2F7D-FB45-B2DC-DC06CA09AE69}" type="slidenum">
              <a:rPr lang="en-US" smtClean="0"/>
              <a:t>‹#›</a:t>
            </a:fld>
            <a:endParaRPr lang="en-US" dirty="0"/>
          </a:p>
        </p:txBody>
      </p:sp>
    </p:spTree>
    <p:extLst>
      <p:ext uri="{BB962C8B-B14F-4D97-AF65-F5344CB8AC3E}">
        <p14:creationId xmlns:p14="http://schemas.microsoft.com/office/powerpoint/2010/main" val="1238882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microsoft.com/office/2017/06/relationships/model3d" Target="../media/model3d1.glb"/><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deuteration.org/demax/" TargetMode="Externa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hyperlink" Target="mailto:demax@ess.eu"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chart" Target="../charts/chart2.xml"/><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chart" Target="../charts/chart1.xml"/><Relationship Id="rId1" Type="http://schemas.openxmlformats.org/officeDocument/2006/relationships/slideLayout" Target="../slideLayouts/slideLayout8.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64.jpg"/><Relationship Id="rId7" Type="http://schemas.openxmlformats.org/officeDocument/2006/relationships/image" Target="../media/image68.jpg"/><Relationship Id="rId2" Type="http://schemas.openxmlformats.org/officeDocument/2006/relationships/image" Target="../media/image63.jpg"/><Relationship Id="rId1" Type="http://schemas.openxmlformats.org/officeDocument/2006/relationships/slideLayout" Target="../slideLayouts/slideLayout8.xml"/><Relationship Id="rId6" Type="http://schemas.openxmlformats.org/officeDocument/2006/relationships/image" Target="../media/image67.jpeg"/><Relationship Id="rId5" Type="http://schemas.openxmlformats.org/officeDocument/2006/relationships/image" Target="../media/image66.tif"/><Relationship Id="rId4" Type="http://schemas.openxmlformats.org/officeDocument/2006/relationships/image" Target="../media/image65.t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18" Type="http://schemas.openxmlformats.org/officeDocument/2006/relationships/image" Target="../media/image21.png"/><Relationship Id="rId3" Type="http://schemas.openxmlformats.org/officeDocument/2006/relationships/image" Target="../media/image7.jpg"/><Relationship Id="rId7" Type="http://schemas.openxmlformats.org/officeDocument/2006/relationships/image" Target="../media/image11.png"/><Relationship Id="rId12" Type="http://schemas.openxmlformats.org/officeDocument/2006/relationships/image" Target="../media/image16.svg"/><Relationship Id="rId17" Type="http://schemas.openxmlformats.org/officeDocument/2006/relationships/image" Target="../media/image2.png"/><Relationship Id="rId2" Type="http://schemas.openxmlformats.org/officeDocument/2006/relationships/notesSlide" Target="../notesSlides/notesSlide3.xml"/><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0.jpg"/><Relationship Id="rId11" Type="http://schemas.openxmlformats.org/officeDocument/2006/relationships/image" Target="../media/image15.png"/><Relationship Id="rId5" Type="http://schemas.openxmlformats.org/officeDocument/2006/relationships/image" Target="../media/image9.jpg"/><Relationship Id="rId15" Type="http://schemas.openxmlformats.org/officeDocument/2006/relationships/image" Target="../media/image19.png"/><Relationship Id="rId10" Type="http://schemas.openxmlformats.org/officeDocument/2006/relationships/image" Target="../media/image14.svg"/><Relationship Id="rId19" Type="http://schemas.openxmlformats.org/officeDocument/2006/relationships/image" Target="../media/image22.png"/><Relationship Id="rId4" Type="http://schemas.openxmlformats.org/officeDocument/2006/relationships/image" Target="../media/image8.jpg"/><Relationship Id="rId9" Type="http://schemas.openxmlformats.org/officeDocument/2006/relationships/image" Target="../media/image13.png"/><Relationship Id="rId14" Type="http://schemas.openxmlformats.org/officeDocument/2006/relationships/image" Target="../media/image18.sv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svg"/><Relationship Id="rId3" Type="http://schemas.openxmlformats.org/officeDocument/2006/relationships/image" Target="../media/image23.jpg"/><Relationship Id="rId21" Type="http://schemas.openxmlformats.org/officeDocument/2006/relationships/image" Target="../media/image40.svg"/><Relationship Id="rId7" Type="http://schemas.openxmlformats.org/officeDocument/2006/relationships/image" Target="../media/image26.svg"/><Relationship Id="rId12" Type="http://schemas.openxmlformats.org/officeDocument/2006/relationships/image" Target="../media/image31.jpeg"/><Relationship Id="rId17" Type="http://schemas.openxmlformats.org/officeDocument/2006/relationships/image" Target="../media/image36.png"/><Relationship Id="rId2" Type="http://schemas.openxmlformats.org/officeDocument/2006/relationships/notesSlide" Target="../notesSlides/notesSlide4.xml"/><Relationship Id="rId16" Type="http://schemas.openxmlformats.org/officeDocument/2006/relationships/image" Target="../media/image35.svg"/><Relationship Id="rId20"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0.svg"/><Relationship Id="rId5" Type="http://schemas.microsoft.com/office/2007/relationships/hdphoto" Target="../media/hdphoto1.wdp"/><Relationship Id="rId15" Type="http://schemas.openxmlformats.org/officeDocument/2006/relationships/image" Target="../media/image34.png"/><Relationship Id="rId10" Type="http://schemas.openxmlformats.org/officeDocument/2006/relationships/image" Target="../media/image29.png"/><Relationship Id="rId19" Type="http://schemas.openxmlformats.org/officeDocument/2006/relationships/image" Target="../media/image38.emf"/><Relationship Id="rId4" Type="http://schemas.openxmlformats.org/officeDocument/2006/relationships/image" Target="../media/image24.png"/><Relationship Id="rId9" Type="http://schemas.openxmlformats.org/officeDocument/2006/relationships/image" Target="../media/image28.svg"/><Relationship Id="rId14" Type="http://schemas.openxmlformats.org/officeDocument/2006/relationships/image" Target="../media/image33.png"/><Relationship Id="rId22" Type="http://schemas.openxmlformats.org/officeDocument/2006/relationships/image" Target="../media/image41.png"/></Relationships>
</file>

<file path=ppt/slides/_rels/slide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2B7C0-B16E-FE46-823B-C167EA81BB16}"/>
              </a:ext>
            </a:extLst>
          </p:cNvPr>
          <p:cNvSpPr>
            <a:spLocks noGrp="1"/>
          </p:cNvSpPr>
          <p:nvPr>
            <p:ph type="ctrTitle"/>
          </p:nvPr>
        </p:nvSpPr>
        <p:spPr>
          <a:xfrm>
            <a:off x="825881" y="1676400"/>
            <a:ext cx="10624010" cy="3360118"/>
          </a:xfrm>
        </p:spPr>
        <p:txBody>
          <a:bodyPr>
            <a:normAutofit/>
          </a:bodyPr>
          <a:lstStyle/>
          <a:p>
            <a:r>
              <a:rPr lang="en-US" sz="6700" dirty="0"/>
              <a:t>DEMAX update</a:t>
            </a:r>
            <a:br>
              <a:rPr lang="en-US" sz="6700" dirty="0"/>
            </a:br>
            <a:br>
              <a:rPr lang="en-US" sz="6700" dirty="0"/>
            </a:br>
            <a:r>
              <a:rPr lang="en-US" sz="2400" dirty="0"/>
              <a:t>CLS STAP</a:t>
            </a:r>
            <a:br>
              <a:rPr lang="en-US" sz="2400" dirty="0"/>
            </a:br>
            <a:r>
              <a:rPr lang="en-US" sz="2400" dirty="0"/>
              <a:t>22-23 April 2024</a:t>
            </a:r>
            <a:br>
              <a:rPr lang="en-US" sz="2400" dirty="0"/>
            </a:br>
            <a:r>
              <a:rPr lang="en-US" sz="2400" dirty="0"/>
              <a:t>Lund, Sweden</a:t>
            </a:r>
            <a:endParaRPr lang="en-US" sz="5500" dirty="0"/>
          </a:p>
        </p:txBody>
      </p:sp>
      <mc:AlternateContent xmlns:mc="http://schemas.openxmlformats.org/markup-compatibility/2006">
        <mc:Choice xmlns:am3d="http://schemas.microsoft.com/office/drawing/2017/model3d" Requires="am3d">
          <p:graphicFrame>
            <p:nvGraphicFramePr>
              <p:cNvPr id="4" name="3D Model 3" descr="Face Centred Cubic Unit Cell">
                <a:extLst>
                  <a:ext uri="{FF2B5EF4-FFF2-40B4-BE49-F238E27FC236}">
                    <a16:creationId xmlns:a16="http://schemas.microsoft.com/office/drawing/2014/main" id="{212FDE1D-E8AD-8C47-83B2-619208E5D7BF}"/>
                  </a:ext>
                </a:extLst>
              </p:cNvPr>
              <p:cNvGraphicFramePr>
                <a:graphicFrameLocks noChangeAspect="1"/>
              </p:cNvGraphicFramePr>
              <p:nvPr>
                <p:extLst>
                  <p:ext uri="{D42A27DB-BD31-4B8C-83A1-F6EECF244321}">
                    <p14:modId xmlns:p14="http://schemas.microsoft.com/office/powerpoint/2010/main" val="3052093587"/>
                  </p:ext>
                </p:extLst>
              </p:nvPr>
            </p:nvGraphicFramePr>
            <p:xfrm>
              <a:off x="7442844" y="5353283"/>
              <a:ext cx="1143303" cy="1199994"/>
            </p:xfrm>
            <a:graphic>
              <a:graphicData uri="http://schemas.microsoft.com/office/drawing/2017/model3d">
                <am3d:model3d r:embed="rId3">
                  <am3d:spPr>
                    <a:xfrm>
                      <a:off x="0" y="0"/>
                      <a:ext cx="1143303" cy="1199994"/>
                    </a:xfrm>
                    <a:prstGeom prst="rect">
                      <a:avLst/>
                    </a:prstGeom>
                  </am3d:spPr>
                  <am3d:camera>
                    <am3d:pos x="0" y="0" z="81336233"/>
                    <am3d:up dx="0" dy="36000000" dz="0"/>
                    <am3d:lookAt x="0" y="0" z="0"/>
                    <am3d:perspective fov="2700000"/>
                  </am3d:camera>
                  <am3d:trans>
                    <am3d:meterPerModelUnit n="10313" d="1000000"/>
                    <am3d:preTrans dx="-78" dy="0" dz="6688"/>
                    <am3d:scale>
                      <am3d:sx n="1000000" d="1000000"/>
                      <am3d:sy n="1000000" d="1000000"/>
                      <am3d:sz n="1000000" d="1000000"/>
                    </am3d:scale>
                    <am3d:rot ax="4177073" ay="4100926" az="4092654"/>
                    <am3d:postTrans dx="0" dy="0" dz="0"/>
                  </am3d:trans>
                  <am3d:raster rName="Office3DRenderer" rVer="16.0.8326">
                    <am3d:blip r:embed="rId4"/>
                  </am3d:raster>
                  <am3d:objViewport viewportSz="144566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Face Centred Cubic Unit Cell">
                <a:extLst>
                  <a:ext uri="{FF2B5EF4-FFF2-40B4-BE49-F238E27FC236}">
                    <a16:creationId xmlns:a16="http://schemas.microsoft.com/office/drawing/2014/main" id="{212FDE1D-E8AD-8C47-83B2-619208E5D7BF}"/>
                  </a:ext>
                </a:extLst>
              </p:cNvPr>
              <p:cNvPicPr>
                <a:picLocks noGrp="1" noRot="1" noChangeAspect="1" noMove="1" noResize="1" noEditPoints="1" noAdjustHandles="1" noChangeArrowheads="1" noChangeShapeType="1" noCrop="1"/>
              </p:cNvPicPr>
              <p:nvPr/>
            </p:nvPicPr>
            <p:blipFill>
              <a:blip r:embed="rId4"/>
              <a:stretch>
                <a:fillRect/>
              </a:stretch>
            </p:blipFill>
            <p:spPr>
              <a:xfrm>
                <a:off x="7442844" y="5353283"/>
                <a:ext cx="1143303" cy="1199994"/>
              </a:xfrm>
              <a:prstGeom prst="rect">
                <a:avLst/>
              </a:prstGeom>
            </p:spPr>
          </p:pic>
        </mc:Fallback>
      </mc:AlternateContent>
      <p:pic>
        <p:nvPicPr>
          <p:cNvPr id="9" name="Picture 8" descr="ess_logo_frugal_blue_cmyk.png">
            <a:extLst>
              <a:ext uri="{FF2B5EF4-FFF2-40B4-BE49-F238E27FC236}">
                <a16:creationId xmlns:a16="http://schemas.microsoft.com/office/drawing/2014/main" id="{68390D05-2DBD-304D-8512-380724B521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196" y="255379"/>
            <a:ext cx="1801775" cy="935218"/>
          </a:xfrm>
          <a:prstGeom prst="rect">
            <a:avLst/>
          </a:prstGeom>
        </p:spPr>
      </p:pic>
      <p:pic>
        <p:nvPicPr>
          <p:cNvPr id="1026" name="Picture 2">
            <a:extLst>
              <a:ext uri="{FF2B5EF4-FFF2-40B4-BE49-F238E27FC236}">
                <a16:creationId xmlns:a16="http://schemas.microsoft.com/office/drawing/2014/main" id="{E04730D7-DC2A-B24A-8EFB-D724D7F4E0A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388" t="5920" r="60680" b="53500"/>
          <a:stretch/>
        </p:blipFill>
        <p:spPr bwMode="auto">
          <a:xfrm>
            <a:off x="4050732" y="5412716"/>
            <a:ext cx="1143303" cy="11405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28E88CB-D857-6E4D-8166-CF9D2BA1784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847" r="15912"/>
          <a:stretch/>
        </p:blipFill>
        <p:spPr bwMode="auto">
          <a:xfrm>
            <a:off x="8945506" y="5522713"/>
            <a:ext cx="1223659" cy="10305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36DDE31-F650-4747-8011-280BE67364A6}"/>
              </a:ext>
            </a:extLst>
          </p:cNvPr>
          <p:cNvPicPr>
            <a:picLocks noChangeAspect="1"/>
          </p:cNvPicPr>
          <p:nvPr/>
        </p:nvPicPr>
        <p:blipFill>
          <a:blip r:embed="rId8"/>
          <a:stretch>
            <a:fillRect/>
          </a:stretch>
        </p:blipFill>
        <p:spPr>
          <a:xfrm>
            <a:off x="5662061" y="5458847"/>
            <a:ext cx="1421424" cy="1066068"/>
          </a:xfrm>
          <a:prstGeom prst="rect">
            <a:avLst/>
          </a:prstGeom>
        </p:spPr>
      </p:pic>
      <p:pic>
        <p:nvPicPr>
          <p:cNvPr id="1030" name="Picture 6">
            <a:extLst>
              <a:ext uri="{FF2B5EF4-FFF2-40B4-BE49-F238E27FC236}">
                <a16:creationId xmlns:a16="http://schemas.microsoft.com/office/drawing/2014/main" id="{9D089D9C-482A-7642-B646-892F2111FC3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1580" r="9195"/>
          <a:stretch/>
        </p:blipFill>
        <p:spPr bwMode="auto">
          <a:xfrm>
            <a:off x="2338106" y="5468224"/>
            <a:ext cx="1244600" cy="1047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462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C259F-6621-5FDA-62CA-325B5FE45FB1}"/>
              </a:ext>
            </a:extLst>
          </p:cNvPr>
          <p:cNvSpPr>
            <a:spLocks noGrp="1"/>
          </p:cNvSpPr>
          <p:nvPr>
            <p:ph type="title"/>
          </p:nvPr>
        </p:nvSpPr>
        <p:spPr/>
        <p:txBody>
          <a:bodyPr/>
          <a:lstStyle/>
          <a:p>
            <a:r>
              <a:rPr lang="en-US" dirty="0"/>
              <a:t>Crystallization moves to NMX</a:t>
            </a:r>
          </a:p>
        </p:txBody>
      </p:sp>
      <p:sp>
        <p:nvSpPr>
          <p:cNvPr id="3" name="Content Placeholder 2">
            <a:extLst>
              <a:ext uri="{FF2B5EF4-FFF2-40B4-BE49-F238E27FC236}">
                <a16:creationId xmlns:a16="http://schemas.microsoft.com/office/drawing/2014/main" id="{42C58B66-D14F-8157-4002-35DE654DD0AE}"/>
              </a:ext>
            </a:extLst>
          </p:cNvPr>
          <p:cNvSpPr>
            <a:spLocks noGrp="1"/>
          </p:cNvSpPr>
          <p:nvPr>
            <p:ph idx="1"/>
          </p:nvPr>
        </p:nvSpPr>
        <p:spPr>
          <a:xfrm>
            <a:off x="685799" y="1782083"/>
            <a:ext cx="11005457" cy="4836432"/>
          </a:xfrm>
        </p:spPr>
        <p:txBody>
          <a:bodyPr>
            <a:normAutofit fontScale="85000" lnSpcReduction="10000"/>
          </a:bodyPr>
          <a:lstStyle/>
          <a:p>
            <a:pPr>
              <a:lnSpc>
                <a:spcPct val="150000"/>
              </a:lnSpc>
            </a:pPr>
            <a:r>
              <a:rPr lang="en-US" dirty="0"/>
              <a:t>Consolidate DEMAX crystallization activities with NMX team</a:t>
            </a:r>
          </a:p>
          <a:p>
            <a:pPr>
              <a:lnSpc>
                <a:spcPct val="150000"/>
              </a:lnSpc>
            </a:pPr>
            <a:r>
              <a:rPr lang="en-US" dirty="0"/>
              <a:t>NMX is finishing build-out of sample prep lab and will soon start with furnishing</a:t>
            </a:r>
          </a:p>
          <a:p>
            <a:pPr>
              <a:lnSpc>
                <a:spcPct val="150000"/>
              </a:lnSpc>
            </a:pPr>
            <a:r>
              <a:rPr lang="en-US" dirty="0"/>
              <a:t>Helping with design, lay-out but will then move equipment from Biology at LU to E02 to establish complete crystallization pipeline here on site (from protein to crystal, both room temp &amp; </a:t>
            </a:r>
            <a:r>
              <a:rPr lang="en-US" dirty="0" err="1"/>
              <a:t>cryo</a:t>
            </a:r>
            <a:r>
              <a:rPr lang="en-US" dirty="0"/>
              <a:t>)</a:t>
            </a:r>
          </a:p>
          <a:p>
            <a:pPr>
              <a:lnSpc>
                <a:spcPct val="150000"/>
              </a:lnSpc>
            </a:pPr>
            <a:r>
              <a:rPr lang="en-US" dirty="0"/>
              <a:t>1 x UV/Vis spec, 2 x microscopes, 2 x incubators, 2 x crystallization robots, and variety of small lab equipment + consumables</a:t>
            </a:r>
          </a:p>
          <a:p>
            <a:pPr>
              <a:lnSpc>
                <a:spcPct val="150000"/>
              </a:lnSpc>
            </a:pPr>
            <a:r>
              <a:rPr lang="en-US" dirty="0"/>
              <a:t>Conclude this by end of 2024</a:t>
            </a:r>
          </a:p>
        </p:txBody>
      </p:sp>
    </p:spTree>
    <p:extLst>
      <p:ext uri="{BB962C8B-B14F-4D97-AF65-F5344CB8AC3E}">
        <p14:creationId xmlns:p14="http://schemas.microsoft.com/office/powerpoint/2010/main" val="970448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12BF6-F14D-2FB4-A3AC-828A9BA780B6}"/>
              </a:ext>
            </a:extLst>
          </p:cNvPr>
          <p:cNvSpPr>
            <a:spLocks noGrp="1"/>
          </p:cNvSpPr>
          <p:nvPr>
            <p:ph type="title"/>
          </p:nvPr>
        </p:nvSpPr>
        <p:spPr>
          <a:xfrm>
            <a:off x="228600" y="119743"/>
            <a:ext cx="10515600" cy="1325563"/>
          </a:xfrm>
        </p:spPr>
        <p:txBody>
          <a:bodyPr/>
          <a:lstStyle/>
          <a:p>
            <a:r>
              <a:rPr lang="en-US" dirty="0"/>
              <a:t>Expanding the team in 2025</a:t>
            </a:r>
          </a:p>
        </p:txBody>
      </p:sp>
      <p:sp>
        <p:nvSpPr>
          <p:cNvPr id="3" name="Content Placeholder 2">
            <a:extLst>
              <a:ext uri="{FF2B5EF4-FFF2-40B4-BE49-F238E27FC236}">
                <a16:creationId xmlns:a16="http://schemas.microsoft.com/office/drawing/2014/main" id="{AD393B7F-DA39-0961-B7C4-C9390F40328A}"/>
              </a:ext>
            </a:extLst>
          </p:cNvPr>
          <p:cNvSpPr>
            <a:spLocks noGrp="1"/>
          </p:cNvSpPr>
          <p:nvPr>
            <p:ph idx="1"/>
          </p:nvPr>
        </p:nvSpPr>
        <p:spPr>
          <a:xfrm>
            <a:off x="174171" y="1545771"/>
            <a:ext cx="11930744" cy="5050971"/>
          </a:xfrm>
        </p:spPr>
        <p:txBody>
          <a:bodyPr>
            <a:noAutofit/>
          </a:bodyPr>
          <a:lstStyle/>
          <a:p>
            <a:pPr>
              <a:lnSpc>
                <a:spcPct val="160000"/>
              </a:lnSpc>
            </a:pPr>
            <a:r>
              <a:rPr lang="en-US" sz="3000" dirty="0"/>
              <a:t>Staff ramp-up plan includes 1 FTE “</a:t>
            </a:r>
            <a:r>
              <a:rPr lang="en-US" sz="3000" dirty="0" err="1"/>
              <a:t>biodeu</a:t>
            </a:r>
            <a:r>
              <a:rPr lang="en-US" sz="3000" dirty="0"/>
              <a:t>” to join in 2025</a:t>
            </a:r>
          </a:p>
          <a:p>
            <a:pPr>
              <a:lnSpc>
                <a:spcPct val="160000"/>
              </a:lnSpc>
            </a:pPr>
            <a:r>
              <a:rPr lang="en-US" sz="3000" dirty="0"/>
              <a:t>1 FTE ESS </a:t>
            </a:r>
            <a:r>
              <a:rPr lang="en-US" sz="3000" dirty="0" err="1"/>
              <a:t>biodeu</a:t>
            </a:r>
            <a:r>
              <a:rPr lang="en-US" sz="3000" dirty="0"/>
              <a:t> specialist for cell culture and protein &amp; lipid purification, with emphasis on lipids</a:t>
            </a:r>
          </a:p>
          <a:p>
            <a:pPr>
              <a:lnSpc>
                <a:spcPct val="160000"/>
              </a:lnSpc>
            </a:pPr>
            <a:r>
              <a:rPr lang="en-US" sz="3000" dirty="0"/>
              <a:t>We need to establish basic </a:t>
            </a:r>
            <a:r>
              <a:rPr lang="en-US" sz="3000" dirty="0" err="1"/>
              <a:t>biodeuteration</a:t>
            </a:r>
            <a:r>
              <a:rPr lang="en-US" sz="3000" dirty="0"/>
              <a:t>, lipid extraction &amp; analysis</a:t>
            </a:r>
          </a:p>
          <a:p>
            <a:pPr>
              <a:lnSpc>
                <a:spcPct val="160000"/>
              </a:lnSpc>
            </a:pPr>
            <a:r>
              <a:rPr lang="en-US" sz="3000" dirty="0"/>
              <a:t>Overlap with Krishna (ILL) to train and help set up the lab</a:t>
            </a:r>
          </a:p>
          <a:p>
            <a:pPr>
              <a:lnSpc>
                <a:spcPct val="160000"/>
              </a:lnSpc>
            </a:pPr>
            <a:r>
              <a:rPr lang="en-US" sz="3000" dirty="0"/>
              <a:t>Complementary support from from LP3</a:t>
            </a:r>
          </a:p>
        </p:txBody>
      </p:sp>
    </p:spTree>
    <p:extLst>
      <p:ext uri="{BB962C8B-B14F-4D97-AF65-F5344CB8AC3E}">
        <p14:creationId xmlns:p14="http://schemas.microsoft.com/office/powerpoint/2010/main" val="2580774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969E7B-45CD-708E-F483-5A0434B7D694}"/>
              </a:ext>
            </a:extLst>
          </p:cNvPr>
          <p:cNvPicPr>
            <a:picLocks noChangeAspect="1"/>
          </p:cNvPicPr>
          <p:nvPr/>
        </p:nvPicPr>
        <p:blipFill rotWithShape="1">
          <a:blip r:embed="rId3"/>
          <a:srcRect l="11671" r="15064"/>
          <a:stretch/>
        </p:blipFill>
        <p:spPr>
          <a:xfrm>
            <a:off x="5976631" y="120756"/>
            <a:ext cx="6085471" cy="3487360"/>
          </a:xfrm>
          <a:prstGeom prst="rect">
            <a:avLst/>
          </a:prstGeom>
        </p:spPr>
      </p:pic>
      <p:sp>
        <p:nvSpPr>
          <p:cNvPr id="7" name="Rounded Rectangle 6">
            <a:extLst>
              <a:ext uri="{FF2B5EF4-FFF2-40B4-BE49-F238E27FC236}">
                <a16:creationId xmlns:a16="http://schemas.microsoft.com/office/drawing/2014/main" id="{19CBE249-76D0-024B-9A35-B020B66A61D6}"/>
              </a:ext>
            </a:extLst>
          </p:cNvPr>
          <p:cNvSpPr/>
          <p:nvPr/>
        </p:nvSpPr>
        <p:spPr>
          <a:xfrm>
            <a:off x="129604" y="1090598"/>
            <a:ext cx="5143436" cy="5520267"/>
          </a:xfrm>
          <a:prstGeom prst="roundRect">
            <a:avLst/>
          </a:prstGeom>
          <a:solidFill>
            <a:srgbClr val="0099C8">
              <a:alpha val="80000"/>
            </a:srgbClr>
          </a:solidFill>
          <a:ln>
            <a:solidFill>
              <a:schemeClr val="bg1">
                <a:lumMod val="85000"/>
              </a:schemeClr>
            </a:solidFill>
          </a:ln>
          <a:effectLst>
            <a:softEdge rad="63500"/>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b="1" spc="5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6" name="Title 5">
            <a:extLst>
              <a:ext uri="{FF2B5EF4-FFF2-40B4-BE49-F238E27FC236}">
                <a16:creationId xmlns:a16="http://schemas.microsoft.com/office/drawing/2014/main" id="{4665D42F-ACD6-FA40-85FF-7F6B57C97BB1}"/>
              </a:ext>
            </a:extLst>
          </p:cNvPr>
          <p:cNvSpPr>
            <a:spLocks noGrp="1"/>
          </p:cNvSpPr>
          <p:nvPr>
            <p:ph type="title"/>
          </p:nvPr>
        </p:nvSpPr>
        <p:spPr>
          <a:xfrm>
            <a:off x="129604" y="103850"/>
            <a:ext cx="3932237" cy="771144"/>
          </a:xfrm>
        </p:spPr>
        <p:txBody>
          <a:bodyPr>
            <a:normAutofit/>
          </a:bodyPr>
          <a:lstStyle/>
          <a:p>
            <a:r>
              <a:rPr lang="en-US" sz="4400" dirty="0"/>
              <a:t>User proposals</a:t>
            </a:r>
          </a:p>
        </p:txBody>
      </p:sp>
      <p:sp>
        <p:nvSpPr>
          <p:cNvPr id="9" name="Text Placeholder 8">
            <a:extLst>
              <a:ext uri="{FF2B5EF4-FFF2-40B4-BE49-F238E27FC236}">
                <a16:creationId xmlns:a16="http://schemas.microsoft.com/office/drawing/2014/main" id="{27BA351F-A906-7448-A259-75D6F2990B68}"/>
              </a:ext>
            </a:extLst>
          </p:cNvPr>
          <p:cNvSpPr>
            <a:spLocks noGrp="1"/>
          </p:cNvSpPr>
          <p:nvPr>
            <p:ph type="body" sz="half" idx="2"/>
          </p:nvPr>
        </p:nvSpPr>
        <p:spPr>
          <a:xfrm>
            <a:off x="243577" y="1343909"/>
            <a:ext cx="4959032" cy="5165748"/>
          </a:xfrm>
        </p:spPr>
        <p:txBody>
          <a:bodyPr>
            <a:noAutofit/>
          </a:bodyPr>
          <a:lstStyle/>
          <a:p>
            <a:pPr marL="457200" indent="-457200">
              <a:buFont typeface="Arial" panose="020B0604020202020204" pitchFamily="34" charset="0"/>
              <a:buChar char="•"/>
            </a:pPr>
            <a:r>
              <a:rPr lang="en-US" sz="3000" dirty="0">
                <a:solidFill>
                  <a:schemeClr val="bg1"/>
                </a:solidFill>
                <a:latin typeface="+mj-lt"/>
              </a:rPr>
              <a:t>Issued 3 pilot calls for user proposals (2019, 2020, 2022)</a:t>
            </a:r>
          </a:p>
          <a:p>
            <a:pPr marL="457200" indent="-457200">
              <a:buFont typeface="Arial" panose="020B0604020202020204" pitchFamily="34" charset="0"/>
              <a:buChar char="•"/>
            </a:pPr>
            <a:r>
              <a:rPr lang="en-US" sz="3000" dirty="0">
                <a:solidFill>
                  <a:schemeClr val="bg1"/>
                </a:solidFill>
                <a:latin typeface="+mj-lt"/>
              </a:rPr>
              <a:t>Rolling access is currently open until end of 2024</a:t>
            </a:r>
          </a:p>
          <a:p>
            <a:pPr marL="457200" indent="-457200">
              <a:buFont typeface="Arial" panose="020B0604020202020204" pitchFamily="34" charset="0"/>
              <a:buChar char="•"/>
            </a:pPr>
            <a:r>
              <a:rPr lang="en-US" sz="3000" dirty="0">
                <a:solidFill>
                  <a:schemeClr val="bg1"/>
                </a:solidFill>
                <a:latin typeface="+mj-lt"/>
              </a:rPr>
              <a:t>User should register and submit proposals online (URL above)</a:t>
            </a:r>
          </a:p>
          <a:p>
            <a:pPr marL="457200" indent="-457200">
              <a:buFont typeface="Arial" panose="020B0604020202020204" pitchFamily="34" charset="0"/>
              <a:buChar char="•"/>
            </a:pPr>
            <a:r>
              <a:rPr lang="en-US" sz="3000" dirty="0">
                <a:solidFill>
                  <a:schemeClr val="bg1"/>
                </a:solidFill>
                <a:latin typeface="+mj-lt"/>
              </a:rPr>
              <a:t>Users should talk to us before submitting a proposal</a:t>
            </a:r>
          </a:p>
        </p:txBody>
      </p:sp>
      <p:sp>
        <p:nvSpPr>
          <p:cNvPr id="2" name="TextBox 1">
            <a:extLst>
              <a:ext uri="{FF2B5EF4-FFF2-40B4-BE49-F238E27FC236}">
                <a16:creationId xmlns:a16="http://schemas.microsoft.com/office/drawing/2014/main" id="{B3A508C7-0329-A542-8E03-4A12EAAB8D14}"/>
              </a:ext>
            </a:extLst>
          </p:cNvPr>
          <p:cNvSpPr txBox="1"/>
          <p:nvPr/>
        </p:nvSpPr>
        <p:spPr>
          <a:xfrm>
            <a:off x="9828699" y="6268515"/>
            <a:ext cx="3027405" cy="830997"/>
          </a:xfrm>
          <a:prstGeom prst="rect">
            <a:avLst/>
          </a:prstGeom>
          <a:noFill/>
        </p:spPr>
        <p:txBody>
          <a:bodyPr wrap="square" rtlCol="0">
            <a:spAutoFit/>
          </a:bodyPr>
          <a:lstStyle/>
          <a:p>
            <a:r>
              <a:rPr lang="en-US" sz="2400" dirty="0" err="1">
                <a:solidFill>
                  <a:srgbClr val="0099C8"/>
                </a:solidFill>
              </a:rPr>
              <a:t>useroffice.ess.eu</a:t>
            </a:r>
            <a:endParaRPr lang="en-US" sz="2400" dirty="0">
              <a:solidFill>
                <a:srgbClr val="0099C8"/>
              </a:solidFill>
            </a:endParaRPr>
          </a:p>
          <a:p>
            <a:endParaRPr lang="en-US" sz="2400" dirty="0">
              <a:solidFill>
                <a:srgbClr val="0099C8"/>
              </a:solidFill>
            </a:endParaRPr>
          </a:p>
        </p:txBody>
      </p:sp>
      <p:pic>
        <p:nvPicPr>
          <p:cNvPr id="5" name="Picture 4">
            <a:extLst>
              <a:ext uri="{FF2B5EF4-FFF2-40B4-BE49-F238E27FC236}">
                <a16:creationId xmlns:a16="http://schemas.microsoft.com/office/drawing/2014/main" id="{83CA69DC-DBD6-1842-83FA-4C1519DE0B68}"/>
              </a:ext>
            </a:extLst>
          </p:cNvPr>
          <p:cNvPicPr>
            <a:picLocks noChangeAspect="1"/>
          </p:cNvPicPr>
          <p:nvPr/>
        </p:nvPicPr>
        <p:blipFill>
          <a:blip r:embed="rId4"/>
          <a:stretch>
            <a:fillRect/>
          </a:stretch>
        </p:blipFill>
        <p:spPr>
          <a:xfrm>
            <a:off x="5503329" y="2503714"/>
            <a:ext cx="3697069" cy="41744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25259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01319-C838-10DC-256A-93FD48BBF0A2}"/>
              </a:ext>
            </a:extLst>
          </p:cNvPr>
          <p:cNvSpPr>
            <a:spLocks noGrp="1"/>
          </p:cNvSpPr>
          <p:nvPr>
            <p:ph type="title"/>
          </p:nvPr>
        </p:nvSpPr>
        <p:spPr>
          <a:xfrm>
            <a:off x="237507" y="0"/>
            <a:ext cx="10515600" cy="1325563"/>
          </a:xfrm>
        </p:spPr>
        <p:txBody>
          <a:bodyPr/>
          <a:lstStyle/>
          <a:p>
            <a:r>
              <a:rPr lang="en-US" dirty="0"/>
              <a:t>DEMAX product catalogue</a:t>
            </a:r>
          </a:p>
        </p:txBody>
      </p:sp>
      <p:sp>
        <p:nvSpPr>
          <p:cNvPr id="3" name="Content Placeholder 2">
            <a:extLst>
              <a:ext uri="{FF2B5EF4-FFF2-40B4-BE49-F238E27FC236}">
                <a16:creationId xmlns:a16="http://schemas.microsoft.com/office/drawing/2014/main" id="{47B0EE72-27AE-80D3-33AF-91D9A95173F4}"/>
              </a:ext>
            </a:extLst>
          </p:cNvPr>
          <p:cNvSpPr>
            <a:spLocks noGrp="1"/>
          </p:cNvSpPr>
          <p:nvPr>
            <p:ph idx="1"/>
          </p:nvPr>
        </p:nvSpPr>
        <p:spPr>
          <a:xfrm>
            <a:off x="237507" y="1460665"/>
            <a:ext cx="5349525" cy="4758032"/>
          </a:xfrm>
        </p:spPr>
        <p:txBody>
          <a:bodyPr>
            <a:normAutofit/>
          </a:bodyPr>
          <a:lstStyle/>
          <a:p>
            <a:r>
              <a:rPr lang="en-US" sz="2600" dirty="0"/>
              <a:t>Product list updated in 2023, and is available on the </a:t>
            </a:r>
            <a:r>
              <a:rPr lang="en-US" sz="2600" dirty="0" err="1"/>
              <a:t>DeuNet</a:t>
            </a:r>
            <a:r>
              <a:rPr lang="en-US" sz="2600" dirty="0"/>
              <a:t> website</a:t>
            </a:r>
          </a:p>
          <a:p>
            <a:endParaRPr lang="en-US" sz="2600" dirty="0"/>
          </a:p>
          <a:p>
            <a:pPr marL="0" indent="0">
              <a:buNone/>
            </a:pPr>
            <a:r>
              <a:rPr lang="en-US" sz="2600" dirty="0">
                <a:hlinkClick r:id="rId2"/>
              </a:rPr>
              <a:t>https://deuteration.org/demax/</a:t>
            </a:r>
            <a:endParaRPr lang="en-US" sz="2600" dirty="0"/>
          </a:p>
          <a:p>
            <a:endParaRPr lang="en-US" sz="2600" dirty="0"/>
          </a:p>
          <a:p>
            <a:r>
              <a:rPr lang="en-US" sz="2600" dirty="0"/>
              <a:t>Also includes instructions for the dry shipper we use for sending perishables</a:t>
            </a:r>
          </a:p>
        </p:txBody>
      </p:sp>
      <p:pic>
        <p:nvPicPr>
          <p:cNvPr id="7" name="Picture 6">
            <a:extLst>
              <a:ext uri="{FF2B5EF4-FFF2-40B4-BE49-F238E27FC236}">
                <a16:creationId xmlns:a16="http://schemas.microsoft.com/office/drawing/2014/main" id="{12206F3D-B9FE-42C2-7BE7-E6410F3B63AB}"/>
              </a:ext>
            </a:extLst>
          </p:cNvPr>
          <p:cNvPicPr>
            <a:picLocks noChangeAspect="1"/>
          </p:cNvPicPr>
          <p:nvPr/>
        </p:nvPicPr>
        <p:blipFill>
          <a:blip r:embed="rId3"/>
          <a:stretch>
            <a:fillRect/>
          </a:stretch>
        </p:blipFill>
        <p:spPr>
          <a:xfrm>
            <a:off x="6029774" y="1372682"/>
            <a:ext cx="5868312" cy="5086397"/>
          </a:xfrm>
          <a:prstGeom prst="rect">
            <a:avLst/>
          </a:prstGeom>
          <a:ln>
            <a:solidFill>
              <a:srgbClr val="00B0F0"/>
            </a:solidFill>
          </a:ln>
        </p:spPr>
      </p:pic>
      <p:sp>
        <p:nvSpPr>
          <p:cNvPr id="4" name="TextBox 3">
            <a:extLst>
              <a:ext uri="{FF2B5EF4-FFF2-40B4-BE49-F238E27FC236}">
                <a16:creationId xmlns:a16="http://schemas.microsoft.com/office/drawing/2014/main" id="{D3FC420A-CD46-D18D-CAA9-32B9EDF3F9AE}"/>
              </a:ext>
            </a:extLst>
          </p:cNvPr>
          <p:cNvSpPr txBox="1"/>
          <p:nvPr/>
        </p:nvSpPr>
        <p:spPr>
          <a:xfrm>
            <a:off x="7837714" y="424543"/>
            <a:ext cx="2720040" cy="1077218"/>
          </a:xfrm>
          <a:prstGeom prst="rect">
            <a:avLst/>
          </a:prstGeom>
          <a:noFill/>
        </p:spPr>
        <p:txBody>
          <a:bodyPr wrap="none" rtlCol="0">
            <a:spAutoFit/>
          </a:bodyPr>
          <a:lstStyle/>
          <a:p>
            <a:r>
              <a:rPr lang="en-US" sz="3200" dirty="0">
                <a:hlinkClick r:id="rId4"/>
              </a:rPr>
              <a:t>demax@ess.eu</a:t>
            </a:r>
            <a:endParaRPr lang="en-US" sz="3200" dirty="0"/>
          </a:p>
          <a:p>
            <a:endParaRPr lang="en-US" sz="3200" dirty="0"/>
          </a:p>
        </p:txBody>
      </p:sp>
      <p:pic>
        <p:nvPicPr>
          <p:cNvPr id="6" name="Picture 5">
            <a:extLst>
              <a:ext uri="{FF2B5EF4-FFF2-40B4-BE49-F238E27FC236}">
                <a16:creationId xmlns:a16="http://schemas.microsoft.com/office/drawing/2014/main" id="{03DE3EA2-3B41-C854-B372-07E8CCB41E9D}"/>
              </a:ext>
            </a:extLst>
          </p:cNvPr>
          <p:cNvPicPr>
            <a:picLocks noChangeAspect="1"/>
          </p:cNvPicPr>
          <p:nvPr/>
        </p:nvPicPr>
        <p:blipFill>
          <a:blip r:embed="rId5"/>
          <a:stretch>
            <a:fillRect/>
          </a:stretch>
        </p:blipFill>
        <p:spPr>
          <a:xfrm>
            <a:off x="4163787" y="4876800"/>
            <a:ext cx="1627413" cy="1627413"/>
          </a:xfrm>
          <a:prstGeom prst="rect">
            <a:avLst/>
          </a:prstGeom>
        </p:spPr>
      </p:pic>
    </p:spTree>
    <p:extLst>
      <p:ext uri="{BB962C8B-B14F-4D97-AF65-F5344CB8AC3E}">
        <p14:creationId xmlns:p14="http://schemas.microsoft.com/office/powerpoint/2010/main" val="2167507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2A2343F-893B-4BA1-D2D5-832269BA0658}"/>
              </a:ext>
            </a:extLst>
          </p:cNvPr>
          <p:cNvSpPr>
            <a:spLocks noGrp="1"/>
          </p:cNvSpPr>
          <p:nvPr>
            <p:ph type="body" sz="half" idx="2"/>
          </p:nvPr>
        </p:nvSpPr>
        <p:spPr>
          <a:xfrm>
            <a:off x="392293" y="363354"/>
            <a:ext cx="11379404" cy="1850457"/>
          </a:xfrm>
        </p:spPr>
        <p:txBody>
          <a:bodyPr>
            <a:normAutofit/>
          </a:bodyPr>
          <a:lstStyle/>
          <a:p>
            <a:r>
              <a:rPr lang="en-US" sz="2600" dirty="0"/>
              <a:t>- Since starting (2019) we have now over </a:t>
            </a:r>
            <a:r>
              <a:rPr lang="en-US" sz="2600" dirty="0">
                <a:solidFill>
                  <a:srgbClr val="00B0F0"/>
                </a:solidFill>
              </a:rPr>
              <a:t>100 unique users </a:t>
            </a:r>
          </a:p>
          <a:p>
            <a:r>
              <a:rPr lang="en-US" sz="2600" dirty="0"/>
              <a:t>- DEMAX has published or has in preparation </a:t>
            </a:r>
            <a:r>
              <a:rPr lang="en-US" sz="2600" dirty="0">
                <a:solidFill>
                  <a:srgbClr val="00B0F0"/>
                </a:solidFill>
              </a:rPr>
              <a:t>39 papers in peer-reviewed journals</a:t>
            </a:r>
          </a:p>
          <a:p>
            <a:r>
              <a:rPr lang="en-US" sz="2600" dirty="0"/>
              <a:t>- In call 2b + Rolling Access we have received </a:t>
            </a:r>
            <a:r>
              <a:rPr lang="en-US" sz="2600" dirty="0">
                <a:solidFill>
                  <a:srgbClr val="00B0F0"/>
                </a:solidFill>
              </a:rPr>
              <a:t>27 proposals requesting 49 molecules</a:t>
            </a:r>
            <a:r>
              <a:rPr lang="en-US" sz="2600" dirty="0"/>
              <a:t>/services (accepted 24 proposals, 41 molecules)</a:t>
            </a:r>
          </a:p>
          <a:p>
            <a:endParaRPr lang="en-US" sz="2600" dirty="0"/>
          </a:p>
        </p:txBody>
      </p:sp>
      <p:graphicFrame>
        <p:nvGraphicFramePr>
          <p:cNvPr id="7" name="Chart 6">
            <a:extLst>
              <a:ext uri="{FF2B5EF4-FFF2-40B4-BE49-F238E27FC236}">
                <a16:creationId xmlns:a16="http://schemas.microsoft.com/office/drawing/2014/main" id="{6ACF53BC-5340-A581-2AB7-850199C9B063}"/>
              </a:ext>
            </a:extLst>
          </p:cNvPr>
          <p:cNvGraphicFramePr>
            <a:graphicFrameLocks/>
          </p:cNvGraphicFramePr>
          <p:nvPr/>
        </p:nvGraphicFramePr>
        <p:xfrm>
          <a:off x="-690628" y="2471449"/>
          <a:ext cx="5941026" cy="426607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5A4E1569-2B67-F054-ACEA-65E34764A025}"/>
              </a:ext>
            </a:extLst>
          </p:cNvPr>
          <p:cNvGraphicFramePr>
            <a:graphicFrameLocks/>
          </p:cNvGraphicFramePr>
          <p:nvPr/>
        </p:nvGraphicFramePr>
        <p:xfrm>
          <a:off x="4061861" y="2550859"/>
          <a:ext cx="5380522" cy="4186661"/>
        </p:xfrm>
        <a:graphic>
          <a:graphicData uri="http://schemas.openxmlformats.org/drawingml/2006/chart">
            <c:chart xmlns:c="http://schemas.openxmlformats.org/drawingml/2006/chart" xmlns:r="http://schemas.openxmlformats.org/officeDocument/2006/relationships" r:id="rId3"/>
          </a:graphicData>
        </a:graphic>
      </p:graphicFrame>
      <p:pic>
        <p:nvPicPr>
          <p:cNvPr id="2050" name="Picture 2" descr="Sweden flag icon">
            <a:extLst>
              <a:ext uri="{FF2B5EF4-FFF2-40B4-BE49-F238E27FC236}">
                <a16:creationId xmlns:a16="http://schemas.microsoft.com/office/drawing/2014/main" id="{09CC4F31-0142-E036-EFF9-41A2DB2CA0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5836" y="2468599"/>
            <a:ext cx="754980" cy="7549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witzerland flag icon">
            <a:extLst>
              <a:ext uri="{FF2B5EF4-FFF2-40B4-BE49-F238E27FC236}">
                <a16:creationId xmlns:a16="http://schemas.microsoft.com/office/drawing/2014/main" id="{FB614B26-63C6-F201-842E-D4D298229E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59730" y="4416312"/>
            <a:ext cx="769436" cy="76943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United States flag icon">
            <a:extLst>
              <a:ext uri="{FF2B5EF4-FFF2-40B4-BE49-F238E27FC236}">
                <a16:creationId xmlns:a16="http://schemas.microsoft.com/office/drawing/2014/main" id="{C8AD3FA6-D36E-94F2-4490-3FEF068BAA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54067" y="4463874"/>
            <a:ext cx="750925" cy="7509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United Kingdom flag icon">
            <a:extLst>
              <a:ext uri="{FF2B5EF4-FFF2-40B4-BE49-F238E27FC236}">
                <a16:creationId xmlns:a16="http://schemas.microsoft.com/office/drawing/2014/main" id="{ED994BBB-BB27-39F6-7518-E5BACCD782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54067" y="2467618"/>
            <a:ext cx="750924" cy="75092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pain flag icon">
            <a:extLst>
              <a:ext uri="{FF2B5EF4-FFF2-40B4-BE49-F238E27FC236}">
                <a16:creationId xmlns:a16="http://schemas.microsoft.com/office/drawing/2014/main" id="{77CB0895-DEFD-1E49-AE98-AC6D2817A9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27184" y="3472827"/>
            <a:ext cx="741896" cy="74189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Norway flag icon">
            <a:extLst>
              <a:ext uri="{FF2B5EF4-FFF2-40B4-BE49-F238E27FC236}">
                <a16:creationId xmlns:a16="http://schemas.microsoft.com/office/drawing/2014/main" id="{4AA42788-DA4C-1461-7806-516EC30D1D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47270" y="5414440"/>
            <a:ext cx="741896" cy="74189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taly flag icon">
            <a:extLst>
              <a:ext uri="{FF2B5EF4-FFF2-40B4-BE49-F238E27FC236}">
                <a16:creationId xmlns:a16="http://schemas.microsoft.com/office/drawing/2014/main" id="{C7542C49-D0D2-F24D-44DD-5AB87858989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58598" y="3470260"/>
            <a:ext cx="741896" cy="74189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France flag icon">
            <a:extLst>
              <a:ext uri="{FF2B5EF4-FFF2-40B4-BE49-F238E27FC236}">
                <a16:creationId xmlns:a16="http://schemas.microsoft.com/office/drawing/2014/main" id="{E25814E2-49AC-99E6-CBC4-966E9A15ECC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059730" y="2472132"/>
            <a:ext cx="741896" cy="741896"/>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Denmark flag icon">
            <a:extLst>
              <a:ext uri="{FF2B5EF4-FFF2-40B4-BE49-F238E27FC236}">
                <a16:creationId xmlns:a16="http://schemas.microsoft.com/office/drawing/2014/main" id="{0B0B2959-F6DA-CEB9-FF4D-F567FC473E6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025837" y="4442896"/>
            <a:ext cx="750924" cy="750924"/>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Belgium flag icon">
            <a:extLst>
              <a:ext uri="{FF2B5EF4-FFF2-40B4-BE49-F238E27FC236}">
                <a16:creationId xmlns:a16="http://schemas.microsoft.com/office/drawing/2014/main" id="{0866979C-8671-C8C0-9084-33831309734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79803" y="5414440"/>
            <a:ext cx="754980" cy="75498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Germany flag icon">
            <a:extLst>
              <a:ext uri="{FF2B5EF4-FFF2-40B4-BE49-F238E27FC236}">
                <a16:creationId xmlns:a16="http://schemas.microsoft.com/office/drawing/2014/main" id="{6C6D207F-ABCA-70D2-C4E5-0A02E6E486E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25836" y="3470260"/>
            <a:ext cx="750925" cy="750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368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D0C91-8AF2-8335-2219-634910A0B2D1}"/>
              </a:ext>
            </a:extLst>
          </p:cNvPr>
          <p:cNvSpPr>
            <a:spLocks noGrp="1"/>
          </p:cNvSpPr>
          <p:nvPr>
            <p:ph type="title"/>
          </p:nvPr>
        </p:nvSpPr>
        <p:spPr>
          <a:xfrm>
            <a:off x="458788" y="141513"/>
            <a:ext cx="5484811" cy="947057"/>
          </a:xfrm>
        </p:spPr>
        <p:txBody>
          <a:bodyPr>
            <a:noAutofit/>
          </a:bodyPr>
          <a:lstStyle/>
          <a:p>
            <a:r>
              <a:rPr lang="en-US" sz="3400" dirty="0"/>
              <a:t>Goals 2026 and beyond!</a:t>
            </a:r>
          </a:p>
        </p:txBody>
      </p:sp>
      <p:sp>
        <p:nvSpPr>
          <p:cNvPr id="3" name="Content Placeholder 2">
            <a:extLst>
              <a:ext uri="{FF2B5EF4-FFF2-40B4-BE49-F238E27FC236}">
                <a16:creationId xmlns:a16="http://schemas.microsoft.com/office/drawing/2014/main" id="{60F3A8F2-A8D4-FE1A-8DA5-C2B72A969F4F}"/>
              </a:ext>
            </a:extLst>
          </p:cNvPr>
          <p:cNvSpPr>
            <a:spLocks noGrp="1"/>
          </p:cNvSpPr>
          <p:nvPr>
            <p:ph idx="1"/>
          </p:nvPr>
        </p:nvSpPr>
        <p:spPr>
          <a:xfrm>
            <a:off x="5542417" y="1513114"/>
            <a:ext cx="6172200" cy="4724400"/>
          </a:xfrm>
        </p:spPr>
        <p:txBody>
          <a:bodyPr>
            <a:normAutofit/>
          </a:bodyPr>
          <a:lstStyle/>
          <a:p>
            <a:r>
              <a:rPr lang="en-US" sz="3000" dirty="0">
                <a:latin typeface="+mj-lt"/>
              </a:rPr>
              <a:t>Provide quality support and promote use of deuteration and neutrons in soft matter, life sciences, chemistry</a:t>
            </a:r>
          </a:p>
          <a:p>
            <a:r>
              <a:rPr lang="en-US" sz="3000" dirty="0">
                <a:latin typeface="+mj-lt"/>
              </a:rPr>
              <a:t>Establish chemical and biological deuteration support on-site and integrate with neutron experiments</a:t>
            </a:r>
          </a:p>
          <a:p>
            <a:r>
              <a:rPr lang="en-US" sz="3000" dirty="0">
                <a:latin typeface="+mj-lt"/>
              </a:rPr>
              <a:t>Balanced team of chemists and biologists with appropriate scientific and technical expertise to support the community </a:t>
            </a:r>
          </a:p>
        </p:txBody>
      </p:sp>
      <p:pic>
        <p:nvPicPr>
          <p:cNvPr id="5" name="Picture 4">
            <a:extLst>
              <a:ext uri="{FF2B5EF4-FFF2-40B4-BE49-F238E27FC236}">
                <a16:creationId xmlns:a16="http://schemas.microsoft.com/office/drawing/2014/main" id="{00D9F48C-AD31-2E9E-B03C-A8C197E8B982}"/>
              </a:ext>
            </a:extLst>
          </p:cNvPr>
          <p:cNvPicPr>
            <a:picLocks noChangeAspect="1"/>
          </p:cNvPicPr>
          <p:nvPr/>
        </p:nvPicPr>
        <p:blipFill>
          <a:blip r:embed="rId2"/>
          <a:stretch>
            <a:fillRect/>
          </a:stretch>
        </p:blipFill>
        <p:spPr>
          <a:xfrm>
            <a:off x="3192548" y="4528460"/>
            <a:ext cx="2037536" cy="2031489"/>
          </a:xfrm>
          <a:prstGeom prst="rect">
            <a:avLst/>
          </a:prstGeom>
        </p:spPr>
      </p:pic>
      <p:pic>
        <p:nvPicPr>
          <p:cNvPr id="6" name="Picture 5">
            <a:extLst>
              <a:ext uri="{FF2B5EF4-FFF2-40B4-BE49-F238E27FC236}">
                <a16:creationId xmlns:a16="http://schemas.microsoft.com/office/drawing/2014/main" id="{D70C511F-F702-BF95-17E8-9C707D3C3331}"/>
              </a:ext>
            </a:extLst>
          </p:cNvPr>
          <p:cNvPicPr>
            <a:picLocks noChangeAspect="1"/>
          </p:cNvPicPr>
          <p:nvPr/>
        </p:nvPicPr>
        <p:blipFill>
          <a:blip r:embed="rId3"/>
          <a:stretch>
            <a:fillRect/>
          </a:stretch>
        </p:blipFill>
        <p:spPr>
          <a:xfrm>
            <a:off x="491270" y="1395881"/>
            <a:ext cx="2294376" cy="2294376"/>
          </a:xfrm>
          <a:prstGeom prst="rect">
            <a:avLst/>
          </a:prstGeom>
        </p:spPr>
      </p:pic>
      <p:pic>
        <p:nvPicPr>
          <p:cNvPr id="7" name="Picture 6">
            <a:extLst>
              <a:ext uri="{FF2B5EF4-FFF2-40B4-BE49-F238E27FC236}">
                <a16:creationId xmlns:a16="http://schemas.microsoft.com/office/drawing/2014/main" id="{2ABB2BB0-13FF-39FB-FE93-D7BDD9579CDB}"/>
              </a:ext>
            </a:extLst>
          </p:cNvPr>
          <p:cNvPicPr>
            <a:picLocks noChangeAspect="1"/>
          </p:cNvPicPr>
          <p:nvPr/>
        </p:nvPicPr>
        <p:blipFill>
          <a:blip r:embed="rId4"/>
          <a:stretch>
            <a:fillRect/>
          </a:stretch>
        </p:blipFill>
        <p:spPr>
          <a:xfrm>
            <a:off x="3215039" y="3363139"/>
            <a:ext cx="1923266" cy="961633"/>
          </a:xfrm>
          <a:prstGeom prst="rect">
            <a:avLst/>
          </a:prstGeom>
        </p:spPr>
      </p:pic>
      <p:pic>
        <p:nvPicPr>
          <p:cNvPr id="8" name="Picture 7">
            <a:extLst>
              <a:ext uri="{FF2B5EF4-FFF2-40B4-BE49-F238E27FC236}">
                <a16:creationId xmlns:a16="http://schemas.microsoft.com/office/drawing/2014/main" id="{73068450-7DB5-01A0-355A-20B40D43D1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766" y="3939777"/>
            <a:ext cx="1649172" cy="744529"/>
          </a:xfrm>
          <a:prstGeom prst="rect">
            <a:avLst/>
          </a:prstGeom>
        </p:spPr>
      </p:pic>
      <p:pic>
        <p:nvPicPr>
          <p:cNvPr id="9" name="Picture 20" descr="fig1">
            <a:extLst>
              <a:ext uri="{FF2B5EF4-FFF2-40B4-BE49-F238E27FC236}">
                <a16:creationId xmlns:a16="http://schemas.microsoft.com/office/drawing/2014/main" id="{81285665-EE0D-6CC7-C2E2-6F70C55DF7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3203" r="53326"/>
          <a:stretch>
            <a:fillRect/>
          </a:stretch>
        </p:blipFill>
        <p:spPr bwMode="auto">
          <a:xfrm>
            <a:off x="3276624" y="1385509"/>
            <a:ext cx="1785234" cy="1518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F8E24366-EA9C-4DFC-7AF1-8AB0A5FAD572}"/>
              </a:ext>
            </a:extLst>
          </p:cNvPr>
          <p:cNvPicPr>
            <a:picLocks noChangeAspect="1"/>
          </p:cNvPicPr>
          <p:nvPr/>
        </p:nvPicPr>
        <p:blipFill rotWithShape="1">
          <a:blip r:embed="rId7"/>
          <a:srcRect l="43759" t="8608" b="27740"/>
          <a:stretch/>
        </p:blipFill>
        <p:spPr>
          <a:xfrm>
            <a:off x="882675" y="4981875"/>
            <a:ext cx="1787089" cy="1516895"/>
          </a:xfrm>
          <a:prstGeom prst="rect">
            <a:avLst/>
          </a:prstGeom>
        </p:spPr>
      </p:pic>
    </p:spTree>
    <p:extLst>
      <p:ext uri="{BB962C8B-B14F-4D97-AF65-F5344CB8AC3E}">
        <p14:creationId xmlns:p14="http://schemas.microsoft.com/office/powerpoint/2010/main" val="4229075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E2F1D-BC5D-6B78-27A4-29148F24B64F}"/>
              </a:ext>
            </a:extLst>
          </p:cNvPr>
          <p:cNvSpPr>
            <a:spLocks noGrp="1"/>
          </p:cNvSpPr>
          <p:nvPr>
            <p:ph type="title"/>
          </p:nvPr>
        </p:nvSpPr>
        <p:spPr>
          <a:xfrm>
            <a:off x="174172" y="206828"/>
            <a:ext cx="10515600" cy="892629"/>
          </a:xfrm>
        </p:spPr>
        <p:txBody>
          <a:bodyPr/>
          <a:lstStyle/>
          <a:p>
            <a:r>
              <a:rPr lang="en-US" dirty="0"/>
              <a:t>Questions:</a:t>
            </a:r>
          </a:p>
        </p:txBody>
      </p:sp>
      <p:sp>
        <p:nvSpPr>
          <p:cNvPr id="3" name="Content Placeholder 2">
            <a:extLst>
              <a:ext uri="{FF2B5EF4-FFF2-40B4-BE49-F238E27FC236}">
                <a16:creationId xmlns:a16="http://schemas.microsoft.com/office/drawing/2014/main" id="{1CDB7827-9C22-FE9D-5737-819C73C612DC}"/>
              </a:ext>
            </a:extLst>
          </p:cNvPr>
          <p:cNvSpPr>
            <a:spLocks noGrp="1"/>
          </p:cNvSpPr>
          <p:nvPr>
            <p:ph idx="1"/>
          </p:nvPr>
        </p:nvSpPr>
        <p:spPr>
          <a:xfrm>
            <a:off x="751115" y="1673226"/>
            <a:ext cx="10515600" cy="4351338"/>
          </a:xfrm>
        </p:spPr>
        <p:txBody>
          <a:bodyPr>
            <a:normAutofit/>
          </a:bodyPr>
          <a:lstStyle/>
          <a:p>
            <a:pPr marL="342900" lvl="0" indent="-342900">
              <a:lnSpc>
                <a:spcPct val="150000"/>
              </a:lnSpc>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Please advise on how cost recovery for deuterated materials can work and how to make the process and pricing fair and equitable. For e.g. we use far more D</a:t>
            </a:r>
            <a:r>
              <a:rPr lang="en-US" sz="1800" kern="100"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 for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biodeuteration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proposals than most chemical deuteration proposals, which mean these users will have a heavier financial burden than others. This may scare them off and we could inadvertently alienate this (important) user base. </a:t>
            </a:r>
            <a:endParaRPr lang="en-S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Please comment on our plans for implementing the full workflow for yeast lipids to serve the user program (in view of the contract with ILL, recruitment of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biodeu</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specialist in 2025 or earlier).</a:t>
            </a:r>
            <a:endParaRPr lang="en-S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itchFamily="2" charset="2"/>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Please comment and advise on our efforts to engage with the instrument teams to ensure DEMAX is involved in planning for first science (specifically on the first instruments like NMX, DREAM, LOKI). </a:t>
            </a:r>
            <a:endParaRPr lang="en-SE"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en-US" dirty="0"/>
          </a:p>
        </p:txBody>
      </p:sp>
    </p:spTree>
    <p:extLst>
      <p:ext uri="{BB962C8B-B14F-4D97-AF65-F5344CB8AC3E}">
        <p14:creationId xmlns:p14="http://schemas.microsoft.com/office/powerpoint/2010/main" val="2394676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2273A74B-6956-094D-8A20-33E8007F5A64}"/>
              </a:ext>
            </a:extLst>
          </p:cNvPr>
          <p:cNvSpPr/>
          <p:nvPr/>
        </p:nvSpPr>
        <p:spPr>
          <a:xfrm>
            <a:off x="1364914" y="1407542"/>
            <a:ext cx="9629657" cy="4912787"/>
          </a:xfrm>
          <a:prstGeom prst="roundRect">
            <a:avLst/>
          </a:prstGeom>
          <a:solidFill>
            <a:srgbClr val="0099C8">
              <a:alpha val="80000"/>
            </a:srgbClr>
          </a:solidFill>
          <a:ln>
            <a:solidFill>
              <a:schemeClr val="bg1">
                <a:lumMod val="85000"/>
              </a:schemeClr>
            </a:solidFill>
          </a:ln>
          <a:effectLst>
            <a:softEdge rad="63500"/>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b="1" spc="5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 name="Title 1">
            <a:extLst>
              <a:ext uri="{FF2B5EF4-FFF2-40B4-BE49-F238E27FC236}">
                <a16:creationId xmlns:a16="http://schemas.microsoft.com/office/drawing/2014/main" id="{9E84DABA-B356-F54C-AF95-C672FF41AA53}"/>
              </a:ext>
            </a:extLst>
          </p:cNvPr>
          <p:cNvSpPr>
            <a:spLocks noGrp="1"/>
          </p:cNvSpPr>
          <p:nvPr>
            <p:ph type="title"/>
          </p:nvPr>
        </p:nvSpPr>
        <p:spPr>
          <a:xfrm>
            <a:off x="100584" y="17971"/>
            <a:ext cx="10515600" cy="1325563"/>
          </a:xfrm>
        </p:spPr>
        <p:txBody>
          <a:bodyPr>
            <a:normAutofit/>
          </a:bodyPr>
          <a:lstStyle/>
          <a:p>
            <a:r>
              <a:rPr lang="sv-SE" sz="5000" dirty="0"/>
              <a:t>DEMAX </a:t>
            </a:r>
            <a:r>
              <a:rPr lang="sv-SE" sz="5000" dirty="0" err="1"/>
              <a:t>overview</a:t>
            </a:r>
            <a:endParaRPr lang="sv-SE" sz="5000" dirty="0"/>
          </a:p>
        </p:txBody>
      </p:sp>
      <p:sp>
        <p:nvSpPr>
          <p:cNvPr id="3" name="Content Placeholder 2">
            <a:extLst>
              <a:ext uri="{FF2B5EF4-FFF2-40B4-BE49-F238E27FC236}">
                <a16:creationId xmlns:a16="http://schemas.microsoft.com/office/drawing/2014/main" id="{E861AA03-6000-774C-BA61-441B6DD6140B}"/>
              </a:ext>
            </a:extLst>
          </p:cNvPr>
          <p:cNvSpPr>
            <a:spLocks noGrp="1"/>
          </p:cNvSpPr>
          <p:nvPr>
            <p:ph idx="1"/>
          </p:nvPr>
        </p:nvSpPr>
        <p:spPr>
          <a:xfrm>
            <a:off x="1891365" y="1988955"/>
            <a:ext cx="8417406" cy="4012920"/>
          </a:xfrm>
        </p:spPr>
        <p:txBody>
          <a:bodyPr>
            <a:normAutofit/>
          </a:bodyPr>
          <a:lstStyle/>
          <a:p>
            <a:r>
              <a:rPr lang="sv-SE" sz="3000" dirty="0">
                <a:solidFill>
                  <a:schemeClr val="bg1"/>
                </a:solidFill>
              </a:rPr>
              <a:t>DEMAX is the team at ESS </a:t>
            </a:r>
            <a:r>
              <a:rPr lang="sv-SE" sz="3000" dirty="0" err="1">
                <a:solidFill>
                  <a:schemeClr val="bg1"/>
                </a:solidFill>
              </a:rPr>
              <a:t>that</a:t>
            </a:r>
            <a:r>
              <a:rPr lang="sv-SE" sz="3000" dirty="0">
                <a:solidFill>
                  <a:schemeClr val="bg1"/>
                </a:solidFill>
              </a:rPr>
              <a:t> offers deuteration and crystallization service &amp; support </a:t>
            </a:r>
            <a:r>
              <a:rPr lang="sv-SE" sz="3000" dirty="0" err="1">
                <a:solidFill>
                  <a:schemeClr val="bg1"/>
                </a:solidFill>
              </a:rPr>
              <a:t>within</a:t>
            </a:r>
            <a:r>
              <a:rPr lang="sv-SE" sz="3000" dirty="0">
                <a:solidFill>
                  <a:schemeClr val="bg1"/>
                </a:solidFill>
              </a:rPr>
              <a:t> the CLS </a:t>
            </a:r>
            <a:r>
              <a:rPr lang="sv-SE" sz="3000" dirty="0" err="1">
                <a:solidFill>
                  <a:schemeClr val="bg1"/>
                </a:solidFill>
              </a:rPr>
              <a:t>group</a:t>
            </a:r>
            <a:endParaRPr lang="sv-SE" sz="3000" dirty="0">
              <a:solidFill>
                <a:schemeClr val="bg1"/>
              </a:solidFill>
            </a:endParaRPr>
          </a:p>
          <a:p>
            <a:r>
              <a:rPr lang="en-US" sz="3000" i="1" dirty="0">
                <a:solidFill>
                  <a:schemeClr val="bg1"/>
                </a:solidFill>
              </a:rPr>
              <a:t>Goal: Enable high impact science on ESS instruments in life science, soft matter, chemistry</a:t>
            </a:r>
          </a:p>
          <a:p>
            <a:r>
              <a:rPr lang="en-US" sz="3000" dirty="0">
                <a:solidFill>
                  <a:schemeClr val="bg1"/>
                </a:solidFill>
              </a:rPr>
              <a:t>We operate on a peer review proposal system, but also collaboratively for method development and scientific research</a:t>
            </a:r>
          </a:p>
        </p:txBody>
      </p:sp>
    </p:spTree>
    <p:extLst>
      <p:ext uri="{BB962C8B-B14F-4D97-AF65-F5344CB8AC3E}">
        <p14:creationId xmlns:p14="http://schemas.microsoft.com/office/powerpoint/2010/main" val="901278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A5A3FBD-34C3-2351-8E0E-92980C1E13E5}"/>
              </a:ext>
            </a:extLst>
          </p:cNvPr>
          <p:cNvGrpSpPr/>
          <p:nvPr/>
        </p:nvGrpSpPr>
        <p:grpSpPr>
          <a:xfrm>
            <a:off x="656679" y="450297"/>
            <a:ext cx="10946296" cy="4371046"/>
            <a:chOff x="543038" y="812092"/>
            <a:chExt cx="10946296" cy="3102046"/>
          </a:xfrm>
        </p:grpSpPr>
        <p:grpSp>
          <p:nvGrpSpPr>
            <p:cNvPr id="6" name="Group 5">
              <a:extLst>
                <a:ext uri="{FF2B5EF4-FFF2-40B4-BE49-F238E27FC236}">
                  <a16:creationId xmlns:a16="http://schemas.microsoft.com/office/drawing/2014/main" id="{08B2D61B-A1A7-27A2-D0B2-853479624C12}"/>
                </a:ext>
              </a:extLst>
            </p:cNvPr>
            <p:cNvGrpSpPr/>
            <p:nvPr/>
          </p:nvGrpSpPr>
          <p:grpSpPr>
            <a:xfrm>
              <a:off x="2192867" y="1729469"/>
              <a:ext cx="7514521" cy="1572162"/>
              <a:chOff x="2192867" y="1729469"/>
              <a:chExt cx="7514521" cy="1572162"/>
            </a:xfrm>
          </p:grpSpPr>
          <p:cxnSp>
            <p:nvCxnSpPr>
              <p:cNvPr id="11" name="Straight Connector 10">
                <a:extLst>
                  <a:ext uri="{FF2B5EF4-FFF2-40B4-BE49-F238E27FC236}">
                    <a16:creationId xmlns:a16="http://schemas.microsoft.com/office/drawing/2014/main" id="{3D9BD588-F7AA-86A8-7804-FD489254BD4A}"/>
                  </a:ext>
                </a:extLst>
              </p:cNvPr>
              <p:cNvCxnSpPr>
                <a:cxnSpLocks/>
                <a:stCxn id="7" idx="2"/>
              </p:cNvCxnSpPr>
              <p:nvPr/>
            </p:nvCxnSpPr>
            <p:spPr>
              <a:xfrm flipH="1">
                <a:off x="5843094" y="1729469"/>
                <a:ext cx="1" cy="1572162"/>
              </a:xfrm>
              <a:prstGeom prst="line">
                <a:avLst/>
              </a:prstGeom>
              <a:ln w="63500">
                <a:solidFill>
                  <a:srgbClr val="0099C8"/>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EB3BBB8-2B3D-796B-D941-3F3D0E4344ED}"/>
                  </a:ext>
                </a:extLst>
              </p:cNvPr>
              <p:cNvCxnSpPr/>
              <p:nvPr/>
            </p:nvCxnSpPr>
            <p:spPr>
              <a:xfrm flipH="1">
                <a:off x="2218824" y="1917081"/>
                <a:ext cx="1" cy="1196877"/>
              </a:xfrm>
              <a:prstGeom prst="line">
                <a:avLst/>
              </a:prstGeom>
              <a:ln w="63500">
                <a:solidFill>
                  <a:srgbClr val="0099C8"/>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D071AE0-40F7-10DA-5118-741584D062B8}"/>
                  </a:ext>
                </a:extLst>
              </p:cNvPr>
              <p:cNvCxnSpPr/>
              <p:nvPr/>
            </p:nvCxnSpPr>
            <p:spPr>
              <a:xfrm flipH="1">
                <a:off x="9691799" y="1917080"/>
                <a:ext cx="1" cy="1196877"/>
              </a:xfrm>
              <a:prstGeom prst="line">
                <a:avLst/>
              </a:prstGeom>
              <a:ln w="63500">
                <a:solidFill>
                  <a:srgbClr val="0099C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173DFED-6D58-4283-CD68-B94D0D31F7B1}"/>
                  </a:ext>
                </a:extLst>
              </p:cNvPr>
              <p:cNvCxnSpPr>
                <a:cxnSpLocks/>
              </p:cNvCxnSpPr>
              <p:nvPr/>
            </p:nvCxnSpPr>
            <p:spPr>
              <a:xfrm>
                <a:off x="2192867" y="1936749"/>
                <a:ext cx="7514521" cy="10221"/>
              </a:xfrm>
              <a:prstGeom prst="line">
                <a:avLst/>
              </a:prstGeom>
              <a:ln w="63500">
                <a:solidFill>
                  <a:srgbClr val="0099C8"/>
                </a:solidFill>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1FBC317C-E795-C967-FE35-DDA8CE7B78F4}"/>
                </a:ext>
              </a:extLst>
            </p:cNvPr>
            <p:cNvSpPr txBox="1"/>
            <p:nvPr/>
          </p:nvSpPr>
          <p:spPr>
            <a:xfrm>
              <a:off x="3879837" y="812092"/>
              <a:ext cx="3926515" cy="917377"/>
            </a:xfrm>
            <a:prstGeom prst="rect">
              <a:avLst/>
            </a:prstGeom>
            <a:solidFill>
              <a:srgbClr val="0099C8"/>
            </a:solidFill>
            <a:ln w="44450">
              <a:noFill/>
            </a:ln>
          </p:spPr>
          <p:txBody>
            <a:bodyPr wrap="square" rtlCol="0">
              <a:spAutoFit/>
            </a:bodyPr>
            <a:lstStyle/>
            <a:p>
              <a:pPr algn="ctr"/>
              <a:endParaRPr lang="en-US" sz="2600" b="1" dirty="0">
                <a:solidFill>
                  <a:schemeClr val="bg1"/>
                </a:solidFill>
              </a:endParaRPr>
            </a:p>
            <a:p>
              <a:pPr algn="ctr"/>
              <a:r>
                <a:rPr lang="en-US" sz="2600" b="1" dirty="0">
                  <a:solidFill>
                    <a:schemeClr val="bg1"/>
                  </a:solidFill>
                </a:rPr>
                <a:t>DEMAX Platform</a:t>
              </a:r>
            </a:p>
            <a:p>
              <a:pPr algn="ctr"/>
              <a:endParaRPr lang="en-US" sz="2600" b="1" dirty="0">
                <a:solidFill>
                  <a:schemeClr val="bg1"/>
                </a:solidFill>
              </a:endParaRPr>
            </a:p>
          </p:txBody>
        </p:sp>
        <p:sp>
          <p:nvSpPr>
            <p:cNvPr id="8" name="TextBox 7">
              <a:extLst>
                <a:ext uri="{FF2B5EF4-FFF2-40B4-BE49-F238E27FC236}">
                  <a16:creationId xmlns:a16="http://schemas.microsoft.com/office/drawing/2014/main" id="{A02C758D-0E28-926C-0A43-1D1803ABFE5C}"/>
                </a:ext>
              </a:extLst>
            </p:cNvPr>
            <p:cNvSpPr txBox="1"/>
            <p:nvPr/>
          </p:nvSpPr>
          <p:spPr>
            <a:xfrm>
              <a:off x="7894264" y="2166754"/>
              <a:ext cx="3595070" cy="1747384"/>
            </a:xfrm>
            <a:prstGeom prst="rect">
              <a:avLst/>
            </a:prstGeom>
            <a:solidFill>
              <a:srgbClr val="003366"/>
            </a:solidFill>
            <a:ln w="44450">
              <a:noFill/>
            </a:ln>
          </p:spPr>
          <p:txBody>
            <a:bodyPr wrap="square" rtlCol="0">
              <a:spAutoFit/>
            </a:bodyPr>
            <a:lstStyle/>
            <a:p>
              <a:pPr algn="ctr"/>
              <a:endParaRPr lang="en-US" sz="1400" b="1" dirty="0">
                <a:solidFill>
                  <a:schemeClr val="bg1"/>
                </a:solidFill>
              </a:endParaRPr>
            </a:p>
            <a:p>
              <a:pPr algn="ctr"/>
              <a:r>
                <a:rPr lang="en-US" sz="1600" b="1" dirty="0">
                  <a:solidFill>
                    <a:schemeClr val="bg1"/>
                  </a:solidFill>
                </a:rPr>
                <a:t>Protein Crystallization</a:t>
              </a:r>
            </a:p>
            <a:p>
              <a:pPr algn="ctr"/>
              <a:endParaRPr lang="en-US" sz="1400" b="1" dirty="0">
                <a:solidFill>
                  <a:schemeClr val="bg1"/>
                </a:solidFill>
              </a:endParaRPr>
            </a:p>
            <a:p>
              <a:pPr algn="ctr"/>
              <a:endParaRPr lang="en-US" sz="1400" b="1" dirty="0">
                <a:solidFill>
                  <a:schemeClr val="bg1"/>
                </a:solidFill>
              </a:endParaRPr>
            </a:p>
            <a:p>
              <a:pPr marL="285750" indent="-285750">
                <a:buFont typeface="Arial" charset="0"/>
                <a:buChar char="•"/>
              </a:pPr>
              <a:r>
                <a:rPr lang="en-US" sz="1600" dirty="0">
                  <a:solidFill>
                    <a:schemeClr val="bg1"/>
                  </a:solidFill>
                </a:rPr>
                <a:t>High- and low-throughput screening</a:t>
              </a:r>
            </a:p>
            <a:p>
              <a:pPr marL="285750" indent="-285750">
                <a:buFont typeface="Arial" charset="0"/>
                <a:buChar char="•"/>
              </a:pPr>
              <a:r>
                <a:rPr lang="en-US" sz="1600" dirty="0">
                  <a:solidFill>
                    <a:schemeClr val="bg1"/>
                  </a:solidFill>
                </a:rPr>
                <a:t>Fine screening in large volumes</a:t>
              </a:r>
            </a:p>
            <a:p>
              <a:pPr marL="285750" indent="-285750">
                <a:buFont typeface="Arial" charset="0"/>
                <a:buChar char="•"/>
              </a:pPr>
              <a:r>
                <a:rPr lang="en-US" sz="1600" dirty="0">
                  <a:solidFill>
                    <a:schemeClr val="bg1"/>
                  </a:solidFill>
                </a:rPr>
                <a:t>Support for room temperature crystal mounting &amp; data collection</a:t>
              </a:r>
            </a:p>
            <a:p>
              <a:pPr marL="285750" indent="-285750">
                <a:buFont typeface="Arial" charset="0"/>
                <a:buChar char="•"/>
              </a:pPr>
              <a:r>
                <a:rPr lang="en-US" sz="1600" dirty="0">
                  <a:solidFill>
                    <a:schemeClr val="bg1"/>
                  </a:solidFill>
                </a:rPr>
                <a:t>X-ray testing (LU BAG at MAX lab)</a:t>
              </a:r>
            </a:p>
            <a:p>
              <a:pPr marL="285750" indent="-285750">
                <a:buFont typeface="Arial" charset="0"/>
                <a:buChar char="•"/>
              </a:pPr>
              <a:endParaRPr lang="en-US" sz="1600" dirty="0">
                <a:solidFill>
                  <a:schemeClr val="bg1"/>
                </a:solidFill>
              </a:endParaRPr>
            </a:p>
          </p:txBody>
        </p:sp>
        <p:sp>
          <p:nvSpPr>
            <p:cNvPr id="9" name="TextBox 8">
              <a:extLst>
                <a:ext uri="{FF2B5EF4-FFF2-40B4-BE49-F238E27FC236}">
                  <a16:creationId xmlns:a16="http://schemas.microsoft.com/office/drawing/2014/main" id="{F619BEA6-4A09-3071-77D5-58F59718EDB7}"/>
                </a:ext>
              </a:extLst>
            </p:cNvPr>
            <p:cNvSpPr txBox="1"/>
            <p:nvPr/>
          </p:nvSpPr>
          <p:spPr>
            <a:xfrm>
              <a:off x="543038" y="2166753"/>
              <a:ext cx="3490747" cy="1747384"/>
            </a:xfrm>
            <a:prstGeom prst="rect">
              <a:avLst/>
            </a:prstGeom>
            <a:solidFill>
              <a:srgbClr val="FF7D00"/>
            </a:solidFill>
            <a:ln w="44450">
              <a:noFill/>
            </a:ln>
          </p:spPr>
          <p:txBody>
            <a:bodyPr wrap="square" rtlCol="0">
              <a:spAutoFit/>
            </a:bodyPr>
            <a:lstStyle/>
            <a:p>
              <a:pPr algn="ctr"/>
              <a:endParaRPr lang="en-US" sz="1400" b="1" dirty="0">
                <a:solidFill>
                  <a:schemeClr val="bg1"/>
                </a:solidFill>
              </a:endParaRPr>
            </a:p>
            <a:p>
              <a:pPr algn="ctr"/>
              <a:r>
                <a:rPr lang="en-US" sz="1600" b="1" dirty="0">
                  <a:solidFill>
                    <a:schemeClr val="bg1"/>
                  </a:solidFill>
                </a:rPr>
                <a:t>Chemical Deuteration</a:t>
              </a:r>
            </a:p>
            <a:p>
              <a:pPr algn="ctr"/>
              <a:endParaRPr lang="en-US" sz="1400" b="1" dirty="0">
                <a:solidFill>
                  <a:schemeClr val="bg1"/>
                </a:solidFill>
              </a:endParaRPr>
            </a:p>
            <a:p>
              <a:pPr algn="ctr"/>
              <a:endParaRPr lang="en-US" sz="1400" b="1" dirty="0">
                <a:solidFill>
                  <a:schemeClr val="bg1"/>
                </a:solidFill>
              </a:endParaRPr>
            </a:p>
            <a:p>
              <a:pPr marL="285750" indent="-285750">
                <a:buFont typeface="Arial" charset="0"/>
                <a:buChar char="•"/>
              </a:pPr>
              <a:r>
                <a:rPr lang="en-US" sz="1600" dirty="0">
                  <a:solidFill>
                    <a:schemeClr val="bg1"/>
                  </a:solidFill>
                </a:rPr>
                <a:t>Small organic molecules, monomers</a:t>
              </a:r>
            </a:p>
            <a:p>
              <a:pPr marL="285750" indent="-285750">
                <a:buFont typeface="Arial" charset="0"/>
                <a:buChar char="•"/>
              </a:pPr>
              <a:r>
                <a:rPr lang="en-US" sz="1600" dirty="0">
                  <a:solidFill>
                    <a:schemeClr val="bg1"/>
                  </a:solidFill>
                </a:rPr>
                <a:t>Lipids (e.g. POPC, SOPC, POPE)</a:t>
              </a:r>
            </a:p>
            <a:p>
              <a:pPr marL="285750" indent="-285750">
                <a:buFont typeface="Arial" charset="0"/>
                <a:buChar char="•"/>
              </a:pPr>
              <a:r>
                <a:rPr lang="en-US" sz="1600" dirty="0">
                  <a:solidFill>
                    <a:schemeClr val="bg1"/>
                  </a:solidFill>
                </a:rPr>
                <a:t>Surfactants (e.g. sugar-based)</a:t>
              </a:r>
            </a:p>
            <a:p>
              <a:pPr marL="285750" indent="-285750">
                <a:buFont typeface="Arial" charset="0"/>
                <a:buChar char="•"/>
              </a:pPr>
              <a:r>
                <a:rPr lang="en-US" sz="1600" dirty="0">
                  <a:solidFill>
                    <a:schemeClr val="bg1"/>
                  </a:solidFill>
                </a:rPr>
                <a:t>Novel organic molecules for various applications</a:t>
              </a:r>
            </a:p>
            <a:p>
              <a:pPr marL="285750" indent="-285750">
                <a:buFont typeface="Arial" charset="0"/>
                <a:buChar char="•"/>
              </a:pPr>
              <a:endParaRPr lang="en-US" sz="1600" dirty="0">
                <a:solidFill>
                  <a:schemeClr val="bg1"/>
                </a:solidFill>
              </a:endParaRPr>
            </a:p>
          </p:txBody>
        </p:sp>
        <p:sp>
          <p:nvSpPr>
            <p:cNvPr id="10" name="TextBox 9">
              <a:extLst>
                <a:ext uri="{FF2B5EF4-FFF2-40B4-BE49-F238E27FC236}">
                  <a16:creationId xmlns:a16="http://schemas.microsoft.com/office/drawing/2014/main" id="{0DC06363-361A-239D-339C-34623A360A90}"/>
                </a:ext>
              </a:extLst>
            </p:cNvPr>
            <p:cNvSpPr txBox="1"/>
            <p:nvPr/>
          </p:nvSpPr>
          <p:spPr>
            <a:xfrm>
              <a:off x="4207784" y="2166753"/>
              <a:ext cx="3512478" cy="1747384"/>
            </a:xfrm>
            <a:prstGeom prst="rect">
              <a:avLst/>
            </a:prstGeom>
            <a:solidFill>
              <a:srgbClr val="006646"/>
            </a:solidFill>
            <a:ln w="44450">
              <a:noFill/>
            </a:ln>
          </p:spPr>
          <p:txBody>
            <a:bodyPr wrap="square" rtlCol="0">
              <a:spAutoFit/>
            </a:bodyPr>
            <a:lstStyle/>
            <a:p>
              <a:pPr algn="ctr"/>
              <a:endParaRPr lang="en-US" sz="1400" b="1" dirty="0">
                <a:solidFill>
                  <a:schemeClr val="bg1"/>
                </a:solidFill>
              </a:endParaRPr>
            </a:p>
            <a:p>
              <a:pPr algn="ctr"/>
              <a:r>
                <a:rPr lang="en-US" sz="1600" b="1" dirty="0">
                  <a:solidFill>
                    <a:schemeClr val="bg1"/>
                  </a:solidFill>
                </a:rPr>
                <a:t>Biological Deuteration</a:t>
              </a:r>
            </a:p>
            <a:p>
              <a:pPr algn="ctr"/>
              <a:endParaRPr lang="en-US" sz="1400" b="1" dirty="0">
                <a:solidFill>
                  <a:schemeClr val="bg1"/>
                </a:solidFill>
              </a:endParaRPr>
            </a:p>
            <a:p>
              <a:pPr algn="ctr"/>
              <a:endParaRPr lang="en-US" sz="1400" b="1" dirty="0">
                <a:solidFill>
                  <a:schemeClr val="bg1"/>
                </a:solidFill>
              </a:endParaRPr>
            </a:p>
            <a:p>
              <a:pPr marL="285750" indent="-285750">
                <a:buFont typeface="Arial" charset="0"/>
                <a:buChar char="•"/>
              </a:pPr>
              <a:r>
                <a:rPr lang="en-US" sz="1600" dirty="0">
                  <a:solidFill>
                    <a:schemeClr val="bg1"/>
                  </a:solidFill>
                </a:rPr>
                <a:t>Deuterated biomass from </a:t>
              </a:r>
              <a:r>
                <a:rPr lang="en-US" sz="1600" i="1" dirty="0">
                  <a:solidFill>
                    <a:schemeClr val="bg1"/>
                  </a:solidFill>
                </a:rPr>
                <a:t>E. coli</a:t>
              </a:r>
              <a:r>
                <a:rPr lang="en-US" sz="1600" dirty="0">
                  <a:solidFill>
                    <a:schemeClr val="bg1"/>
                  </a:solidFill>
                </a:rPr>
                <a:t>, </a:t>
              </a:r>
              <a:r>
                <a:rPr lang="en-US" sz="1600" i="1" dirty="0">
                  <a:solidFill>
                    <a:schemeClr val="bg1"/>
                  </a:solidFill>
                </a:rPr>
                <a:t>B. </a:t>
              </a:r>
              <a:r>
                <a:rPr lang="en-US" sz="1600" i="1" dirty="0" err="1">
                  <a:solidFill>
                    <a:schemeClr val="bg1"/>
                  </a:solidFill>
                </a:rPr>
                <a:t>braunii</a:t>
              </a:r>
              <a:r>
                <a:rPr lang="en-US" sz="1600" dirty="0">
                  <a:solidFill>
                    <a:schemeClr val="bg1"/>
                  </a:solidFill>
                </a:rPr>
                <a:t>, </a:t>
              </a:r>
              <a:r>
                <a:rPr lang="en-US" sz="1600" i="1" dirty="0">
                  <a:solidFill>
                    <a:schemeClr val="bg1"/>
                  </a:solidFill>
                </a:rPr>
                <a:t>P. pastoris</a:t>
              </a:r>
            </a:p>
            <a:p>
              <a:pPr marL="285750" indent="-285750">
                <a:buFont typeface="Arial" charset="0"/>
                <a:buChar char="•"/>
              </a:pPr>
              <a:r>
                <a:rPr lang="en-US" sz="1600" dirty="0">
                  <a:solidFill>
                    <a:schemeClr val="bg1"/>
                  </a:solidFill>
                </a:rPr>
                <a:t>Recombinant soluble proteins, plasmid DNA, “other” </a:t>
              </a:r>
            </a:p>
            <a:p>
              <a:pPr marL="285750" indent="-285750">
                <a:buFont typeface="Arial" charset="0"/>
                <a:buChar char="•"/>
              </a:pPr>
              <a:r>
                <a:rPr lang="en-US" sz="1600" dirty="0">
                  <a:solidFill>
                    <a:schemeClr val="bg1"/>
                  </a:solidFill>
                </a:rPr>
                <a:t>Yeast-derived lipids (total, phospholipid)</a:t>
              </a:r>
            </a:p>
          </p:txBody>
        </p:sp>
      </p:grpSp>
      <p:cxnSp>
        <p:nvCxnSpPr>
          <p:cNvPr id="15" name="Straight Connector 14">
            <a:extLst>
              <a:ext uri="{FF2B5EF4-FFF2-40B4-BE49-F238E27FC236}">
                <a16:creationId xmlns:a16="http://schemas.microsoft.com/office/drawing/2014/main" id="{6112D079-F22E-B255-8C26-62D3AFD993AA}"/>
              </a:ext>
            </a:extLst>
          </p:cNvPr>
          <p:cNvCxnSpPr>
            <a:cxnSpLocks/>
          </p:cNvCxnSpPr>
          <p:nvPr/>
        </p:nvCxnSpPr>
        <p:spPr>
          <a:xfrm>
            <a:off x="2307165" y="2212421"/>
            <a:ext cx="7346402" cy="9535"/>
          </a:xfrm>
          <a:prstGeom prst="line">
            <a:avLst/>
          </a:prstGeom>
          <a:solidFill>
            <a:srgbClr val="0099C8"/>
          </a:solidFill>
          <a:ln w="44450">
            <a:no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08C848A-E80A-C3D8-AB34-F68259F76A01}"/>
              </a:ext>
            </a:extLst>
          </p:cNvPr>
          <p:cNvCxnSpPr>
            <a:cxnSpLocks/>
            <a:stCxn id="7" idx="2"/>
          </p:cNvCxnSpPr>
          <p:nvPr/>
        </p:nvCxnSpPr>
        <p:spPr>
          <a:xfrm flipH="1">
            <a:off x="5956735" y="1742959"/>
            <a:ext cx="1" cy="866079"/>
          </a:xfrm>
          <a:prstGeom prst="line">
            <a:avLst/>
          </a:prstGeom>
          <a:solidFill>
            <a:srgbClr val="0099C8"/>
          </a:solidFill>
          <a:ln w="44450">
            <a:no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C8972B3-92DA-8145-E760-BEC71539E74E}"/>
              </a:ext>
            </a:extLst>
          </p:cNvPr>
          <p:cNvCxnSpPr/>
          <p:nvPr/>
        </p:nvCxnSpPr>
        <p:spPr>
          <a:xfrm>
            <a:off x="9628407" y="2203874"/>
            <a:ext cx="0" cy="278436"/>
          </a:xfrm>
          <a:prstGeom prst="line">
            <a:avLst/>
          </a:prstGeom>
          <a:solidFill>
            <a:srgbClr val="0099C8"/>
          </a:solidFill>
          <a:ln w="44450">
            <a:no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7BC25A9-C194-9860-12A6-4684626DFB82}"/>
              </a:ext>
            </a:extLst>
          </p:cNvPr>
          <p:cNvCxnSpPr/>
          <p:nvPr/>
        </p:nvCxnSpPr>
        <p:spPr>
          <a:xfrm>
            <a:off x="2308764" y="2186984"/>
            <a:ext cx="0" cy="278436"/>
          </a:xfrm>
          <a:prstGeom prst="line">
            <a:avLst/>
          </a:prstGeom>
          <a:solidFill>
            <a:srgbClr val="0099C8"/>
          </a:solidFill>
          <a:ln w="44450">
            <a:no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8C7D0A84-9013-D64B-A9E8-4205AB5637B9}"/>
              </a:ext>
            </a:extLst>
          </p:cNvPr>
          <p:cNvPicPr>
            <a:picLocks noChangeAspect="1"/>
          </p:cNvPicPr>
          <p:nvPr/>
        </p:nvPicPr>
        <p:blipFill rotWithShape="1">
          <a:blip r:embed="rId3">
            <a:extLst>
              <a:ext uri="{28A0092B-C50C-407E-A947-70E740481C1C}">
                <a14:useLocalDpi xmlns:a14="http://schemas.microsoft.com/office/drawing/2010/main" val="0"/>
              </a:ext>
            </a:extLst>
          </a:blip>
          <a:srcRect l="13134" r="18531" b="12307"/>
          <a:stretch/>
        </p:blipFill>
        <p:spPr>
          <a:xfrm>
            <a:off x="3536862" y="5242548"/>
            <a:ext cx="847822" cy="1087982"/>
          </a:xfrm>
          <a:prstGeom prst="rect">
            <a:avLst/>
          </a:prstGeom>
          <a:effectLst>
            <a:softEdge rad="31750"/>
          </a:effectLst>
        </p:spPr>
      </p:pic>
      <p:pic>
        <p:nvPicPr>
          <p:cNvPr id="20" name="Picture 19">
            <a:extLst>
              <a:ext uri="{FF2B5EF4-FFF2-40B4-BE49-F238E27FC236}">
                <a16:creationId xmlns:a16="http://schemas.microsoft.com/office/drawing/2014/main" id="{AEEB0BD5-3C8C-698B-6A58-1F1BA32BD8F6}"/>
              </a:ext>
            </a:extLst>
          </p:cNvPr>
          <p:cNvPicPr>
            <a:picLocks noChangeAspect="1"/>
          </p:cNvPicPr>
          <p:nvPr/>
        </p:nvPicPr>
        <p:blipFill rotWithShape="1">
          <a:blip r:embed="rId4">
            <a:extLst>
              <a:ext uri="{28A0092B-C50C-407E-A947-70E740481C1C}">
                <a14:useLocalDpi xmlns:a14="http://schemas.microsoft.com/office/drawing/2010/main" val="0"/>
              </a:ext>
            </a:extLst>
          </a:blip>
          <a:srcRect l="11476" t="8314" r="66123" b="57280"/>
          <a:stretch/>
        </p:blipFill>
        <p:spPr>
          <a:xfrm>
            <a:off x="2487724" y="5242548"/>
            <a:ext cx="943981" cy="1073696"/>
          </a:xfrm>
          <a:prstGeom prst="rect">
            <a:avLst/>
          </a:prstGeom>
          <a:effectLst>
            <a:softEdge rad="31750"/>
          </a:effectLst>
        </p:spPr>
      </p:pic>
      <p:pic>
        <p:nvPicPr>
          <p:cNvPr id="21" name="Picture 20">
            <a:extLst>
              <a:ext uri="{FF2B5EF4-FFF2-40B4-BE49-F238E27FC236}">
                <a16:creationId xmlns:a16="http://schemas.microsoft.com/office/drawing/2014/main" id="{D470A156-4419-6290-2AE3-92B7B7439EB5}"/>
              </a:ext>
            </a:extLst>
          </p:cNvPr>
          <p:cNvPicPr>
            <a:picLocks noChangeAspect="1"/>
          </p:cNvPicPr>
          <p:nvPr/>
        </p:nvPicPr>
        <p:blipFill>
          <a:blip r:embed="rId5"/>
          <a:stretch>
            <a:fillRect/>
          </a:stretch>
        </p:blipFill>
        <p:spPr>
          <a:xfrm>
            <a:off x="4500793" y="5245123"/>
            <a:ext cx="889728" cy="1087982"/>
          </a:xfrm>
          <a:prstGeom prst="rect">
            <a:avLst/>
          </a:prstGeom>
          <a:effectLst>
            <a:softEdge rad="31750"/>
          </a:effectLst>
        </p:spPr>
      </p:pic>
      <p:pic>
        <p:nvPicPr>
          <p:cNvPr id="22" name="Picture 21">
            <a:extLst>
              <a:ext uri="{FF2B5EF4-FFF2-40B4-BE49-F238E27FC236}">
                <a16:creationId xmlns:a16="http://schemas.microsoft.com/office/drawing/2014/main" id="{D2B0EB49-A481-A5B3-4EFA-03FA22BA12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4787" y="5256004"/>
            <a:ext cx="829148" cy="1087982"/>
          </a:xfrm>
          <a:prstGeom prst="rect">
            <a:avLst/>
          </a:prstGeom>
          <a:effectLst>
            <a:softEdge rad="31750"/>
          </a:effectLst>
        </p:spPr>
      </p:pic>
      <p:sp>
        <p:nvSpPr>
          <p:cNvPr id="25" name="TextBox 24">
            <a:extLst>
              <a:ext uri="{FF2B5EF4-FFF2-40B4-BE49-F238E27FC236}">
                <a16:creationId xmlns:a16="http://schemas.microsoft.com/office/drawing/2014/main" id="{E3A5515C-EB48-6DB9-7C83-0B9470D28FB1}"/>
              </a:ext>
            </a:extLst>
          </p:cNvPr>
          <p:cNvSpPr txBox="1"/>
          <p:nvPr/>
        </p:nvSpPr>
        <p:spPr>
          <a:xfrm>
            <a:off x="11114314" y="6301274"/>
            <a:ext cx="1407758" cy="369332"/>
          </a:xfrm>
          <a:prstGeom prst="rect">
            <a:avLst/>
          </a:prstGeom>
          <a:noFill/>
        </p:spPr>
        <p:txBody>
          <a:bodyPr wrap="square" rtlCol="0">
            <a:spAutoFit/>
          </a:bodyPr>
          <a:lstStyle/>
          <a:p>
            <a:r>
              <a:rPr lang="en-US" dirty="0">
                <a:solidFill>
                  <a:schemeClr val="bg1">
                    <a:lumMod val="50000"/>
                  </a:schemeClr>
                </a:solidFill>
                <a:latin typeface="+mj-lt"/>
              </a:rPr>
              <a:t>Sophie</a:t>
            </a:r>
          </a:p>
        </p:txBody>
      </p:sp>
      <p:sp>
        <p:nvSpPr>
          <p:cNvPr id="26" name="TextBox 25">
            <a:extLst>
              <a:ext uri="{FF2B5EF4-FFF2-40B4-BE49-F238E27FC236}">
                <a16:creationId xmlns:a16="http://schemas.microsoft.com/office/drawing/2014/main" id="{8E0D2EFD-A3F6-387E-9F82-296FD14588AF}"/>
              </a:ext>
            </a:extLst>
          </p:cNvPr>
          <p:cNvSpPr txBox="1"/>
          <p:nvPr/>
        </p:nvSpPr>
        <p:spPr>
          <a:xfrm>
            <a:off x="2705743" y="6356595"/>
            <a:ext cx="555870" cy="369332"/>
          </a:xfrm>
          <a:prstGeom prst="rect">
            <a:avLst/>
          </a:prstGeom>
          <a:noFill/>
        </p:spPr>
        <p:txBody>
          <a:bodyPr wrap="square" rtlCol="0">
            <a:spAutoFit/>
          </a:bodyPr>
          <a:lstStyle/>
          <a:p>
            <a:r>
              <a:rPr lang="en-US" b="1" dirty="0">
                <a:latin typeface="+mj-lt"/>
              </a:rPr>
              <a:t>Zoë</a:t>
            </a:r>
          </a:p>
        </p:txBody>
      </p:sp>
      <p:sp>
        <p:nvSpPr>
          <p:cNvPr id="27" name="TextBox 26">
            <a:extLst>
              <a:ext uri="{FF2B5EF4-FFF2-40B4-BE49-F238E27FC236}">
                <a16:creationId xmlns:a16="http://schemas.microsoft.com/office/drawing/2014/main" id="{20FD23F5-37BE-9D3C-88AE-CBCEA576F7CE}"/>
              </a:ext>
            </a:extLst>
          </p:cNvPr>
          <p:cNvSpPr txBox="1"/>
          <p:nvPr/>
        </p:nvSpPr>
        <p:spPr>
          <a:xfrm>
            <a:off x="3626959" y="6352036"/>
            <a:ext cx="752182" cy="369332"/>
          </a:xfrm>
          <a:prstGeom prst="rect">
            <a:avLst/>
          </a:prstGeom>
          <a:noFill/>
        </p:spPr>
        <p:txBody>
          <a:bodyPr wrap="square" rtlCol="0">
            <a:spAutoFit/>
          </a:bodyPr>
          <a:lstStyle/>
          <a:p>
            <a:r>
              <a:rPr lang="en-US" b="1" dirty="0">
                <a:latin typeface="+mj-lt"/>
              </a:rPr>
              <a:t>Anna</a:t>
            </a:r>
          </a:p>
        </p:txBody>
      </p:sp>
      <p:sp>
        <p:nvSpPr>
          <p:cNvPr id="28" name="TextBox 27">
            <a:extLst>
              <a:ext uri="{FF2B5EF4-FFF2-40B4-BE49-F238E27FC236}">
                <a16:creationId xmlns:a16="http://schemas.microsoft.com/office/drawing/2014/main" id="{2C8A4551-E1A1-EA23-906D-88DCDA73F0A4}"/>
              </a:ext>
            </a:extLst>
          </p:cNvPr>
          <p:cNvSpPr txBox="1"/>
          <p:nvPr/>
        </p:nvSpPr>
        <p:spPr>
          <a:xfrm>
            <a:off x="4500793" y="6343073"/>
            <a:ext cx="1059880" cy="369332"/>
          </a:xfrm>
          <a:prstGeom prst="rect">
            <a:avLst/>
          </a:prstGeom>
          <a:noFill/>
        </p:spPr>
        <p:txBody>
          <a:bodyPr wrap="square" rtlCol="0">
            <a:spAutoFit/>
          </a:bodyPr>
          <a:lstStyle/>
          <a:p>
            <a:r>
              <a:rPr lang="en-US" b="1" dirty="0">
                <a:latin typeface="+mj-lt"/>
              </a:rPr>
              <a:t>Hanna</a:t>
            </a:r>
          </a:p>
        </p:txBody>
      </p:sp>
      <p:grpSp>
        <p:nvGrpSpPr>
          <p:cNvPr id="29" name="Group 28">
            <a:extLst>
              <a:ext uri="{FF2B5EF4-FFF2-40B4-BE49-F238E27FC236}">
                <a16:creationId xmlns:a16="http://schemas.microsoft.com/office/drawing/2014/main" id="{31033F82-0EEC-696A-313D-52404045A151}"/>
              </a:ext>
            </a:extLst>
          </p:cNvPr>
          <p:cNvGrpSpPr/>
          <p:nvPr/>
        </p:nvGrpSpPr>
        <p:grpSpPr>
          <a:xfrm>
            <a:off x="6852199" y="5234388"/>
            <a:ext cx="917237" cy="1093108"/>
            <a:chOff x="7533901" y="5150399"/>
            <a:chExt cx="917237" cy="1093108"/>
          </a:xfrm>
        </p:grpSpPr>
        <p:sp>
          <p:nvSpPr>
            <p:cNvPr id="30" name="Rounded Rectangle 29">
              <a:extLst>
                <a:ext uri="{FF2B5EF4-FFF2-40B4-BE49-F238E27FC236}">
                  <a16:creationId xmlns:a16="http://schemas.microsoft.com/office/drawing/2014/main" id="{E6F00EA4-B8B7-D10E-300D-AE2416CF4454}"/>
                </a:ext>
              </a:extLst>
            </p:cNvPr>
            <p:cNvSpPr/>
            <p:nvPr/>
          </p:nvSpPr>
          <p:spPr>
            <a:xfrm>
              <a:off x="7596003" y="5176487"/>
              <a:ext cx="855135" cy="10670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descr="Scientist">
              <a:extLst>
                <a:ext uri="{FF2B5EF4-FFF2-40B4-BE49-F238E27FC236}">
                  <a16:creationId xmlns:a16="http://schemas.microsoft.com/office/drawing/2014/main" id="{BF7E5241-FBB4-411F-CC13-BAE09D3DF7CD}"/>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r="55357"/>
            <a:stretch/>
          </p:blipFill>
          <p:spPr>
            <a:xfrm>
              <a:off x="7533901" y="5150399"/>
              <a:ext cx="530326" cy="1067020"/>
            </a:xfrm>
            <a:prstGeom prst="rect">
              <a:avLst/>
            </a:prstGeom>
          </p:spPr>
        </p:pic>
      </p:grpSp>
      <p:pic>
        <p:nvPicPr>
          <p:cNvPr id="32" name="Graphic 31" descr="Frog">
            <a:extLst>
              <a:ext uri="{FF2B5EF4-FFF2-40B4-BE49-F238E27FC236}">
                <a16:creationId xmlns:a16="http://schemas.microsoft.com/office/drawing/2014/main" id="{F5509C3A-288E-BC5D-F1E9-C2FDD997380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43836" y="2498325"/>
            <a:ext cx="633554" cy="633554"/>
          </a:xfrm>
          <a:prstGeom prst="rect">
            <a:avLst/>
          </a:prstGeom>
        </p:spPr>
      </p:pic>
      <p:pic>
        <p:nvPicPr>
          <p:cNvPr id="33" name="Graphic 32" descr="Diamond">
            <a:extLst>
              <a:ext uri="{FF2B5EF4-FFF2-40B4-BE49-F238E27FC236}">
                <a16:creationId xmlns:a16="http://schemas.microsoft.com/office/drawing/2014/main" id="{95A7672E-324D-4AC2-957E-0D5372B0C7C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06983" y="2604488"/>
            <a:ext cx="510896" cy="510896"/>
          </a:xfrm>
          <a:prstGeom prst="rect">
            <a:avLst/>
          </a:prstGeom>
        </p:spPr>
      </p:pic>
      <p:pic>
        <p:nvPicPr>
          <p:cNvPr id="34" name="Graphic 33" descr="Test tubes">
            <a:extLst>
              <a:ext uri="{FF2B5EF4-FFF2-40B4-BE49-F238E27FC236}">
                <a16:creationId xmlns:a16="http://schemas.microsoft.com/office/drawing/2014/main" id="{D6A945D2-198B-0000-0435-2EA6D10733D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5822" y="2600408"/>
            <a:ext cx="514976" cy="514976"/>
          </a:xfrm>
          <a:prstGeom prst="rect">
            <a:avLst/>
          </a:prstGeom>
        </p:spPr>
      </p:pic>
      <p:pic>
        <p:nvPicPr>
          <p:cNvPr id="35" name="Picture 34">
            <a:extLst>
              <a:ext uri="{FF2B5EF4-FFF2-40B4-BE49-F238E27FC236}">
                <a16:creationId xmlns:a16="http://schemas.microsoft.com/office/drawing/2014/main" id="{C19CE3BC-42DD-4448-2FF2-E0ACAADA4791}"/>
              </a:ext>
            </a:extLst>
          </p:cNvPr>
          <p:cNvPicPr>
            <a:picLocks noChangeAspect="1"/>
          </p:cNvPicPr>
          <p:nvPr/>
        </p:nvPicPr>
        <p:blipFill rotWithShape="1">
          <a:blip r:embed="rId15"/>
          <a:srcRect b="36116"/>
          <a:stretch/>
        </p:blipFill>
        <p:spPr>
          <a:xfrm>
            <a:off x="11080297" y="5268637"/>
            <a:ext cx="901268" cy="1040932"/>
          </a:xfrm>
          <a:prstGeom prst="rect">
            <a:avLst/>
          </a:prstGeom>
          <a:effectLst>
            <a:softEdge rad="31750"/>
          </a:effectLst>
        </p:spPr>
      </p:pic>
      <p:sp>
        <p:nvSpPr>
          <p:cNvPr id="36" name="TextBox 35">
            <a:extLst>
              <a:ext uri="{FF2B5EF4-FFF2-40B4-BE49-F238E27FC236}">
                <a16:creationId xmlns:a16="http://schemas.microsoft.com/office/drawing/2014/main" id="{5C51AB06-9FB9-6A02-9D95-965C8171675A}"/>
              </a:ext>
            </a:extLst>
          </p:cNvPr>
          <p:cNvSpPr txBox="1"/>
          <p:nvPr/>
        </p:nvSpPr>
        <p:spPr>
          <a:xfrm>
            <a:off x="6841643" y="6395744"/>
            <a:ext cx="1266947" cy="369332"/>
          </a:xfrm>
          <a:prstGeom prst="rect">
            <a:avLst/>
          </a:prstGeom>
          <a:noFill/>
        </p:spPr>
        <p:txBody>
          <a:bodyPr wrap="square" rtlCol="0">
            <a:spAutoFit/>
          </a:bodyPr>
          <a:lstStyle/>
          <a:p>
            <a:r>
              <a:rPr lang="en-US" b="1" dirty="0">
                <a:latin typeface="+mj-lt"/>
              </a:rPr>
              <a:t>0.7 FTE</a:t>
            </a:r>
          </a:p>
        </p:txBody>
      </p:sp>
      <p:sp>
        <p:nvSpPr>
          <p:cNvPr id="37" name="TextBox 36">
            <a:extLst>
              <a:ext uri="{FF2B5EF4-FFF2-40B4-BE49-F238E27FC236}">
                <a16:creationId xmlns:a16="http://schemas.microsoft.com/office/drawing/2014/main" id="{0A0E4ABA-8828-2F3F-251C-BACA4CD791E3}"/>
              </a:ext>
            </a:extLst>
          </p:cNvPr>
          <p:cNvSpPr txBox="1"/>
          <p:nvPr/>
        </p:nvSpPr>
        <p:spPr>
          <a:xfrm>
            <a:off x="5560673" y="6341316"/>
            <a:ext cx="1059880" cy="369332"/>
          </a:xfrm>
          <a:prstGeom prst="rect">
            <a:avLst/>
          </a:prstGeom>
          <a:noFill/>
        </p:spPr>
        <p:txBody>
          <a:bodyPr wrap="square" rtlCol="0">
            <a:spAutoFit/>
          </a:bodyPr>
          <a:lstStyle/>
          <a:p>
            <a:r>
              <a:rPr lang="en-US" b="1" dirty="0">
                <a:latin typeface="+mj-lt"/>
              </a:rPr>
              <a:t>Jia-Fei</a:t>
            </a:r>
          </a:p>
        </p:txBody>
      </p:sp>
      <p:sp>
        <p:nvSpPr>
          <p:cNvPr id="38" name="TextBox 37">
            <a:extLst>
              <a:ext uri="{FF2B5EF4-FFF2-40B4-BE49-F238E27FC236}">
                <a16:creationId xmlns:a16="http://schemas.microsoft.com/office/drawing/2014/main" id="{7C6508BC-CF37-6173-C48D-3D546F0F635F}"/>
              </a:ext>
            </a:extLst>
          </p:cNvPr>
          <p:cNvSpPr txBox="1"/>
          <p:nvPr/>
        </p:nvSpPr>
        <p:spPr>
          <a:xfrm>
            <a:off x="6438717" y="5438163"/>
            <a:ext cx="463183" cy="646331"/>
          </a:xfrm>
          <a:prstGeom prst="rect">
            <a:avLst/>
          </a:prstGeom>
          <a:noFill/>
        </p:spPr>
        <p:txBody>
          <a:bodyPr wrap="square" rtlCol="0">
            <a:spAutoFit/>
          </a:bodyPr>
          <a:lstStyle/>
          <a:p>
            <a:r>
              <a:rPr lang="en-US" sz="3600" dirty="0"/>
              <a:t>+</a:t>
            </a:r>
          </a:p>
        </p:txBody>
      </p:sp>
      <p:sp>
        <p:nvSpPr>
          <p:cNvPr id="39" name="TextBox 38">
            <a:extLst>
              <a:ext uri="{FF2B5EF4-FFF2-40B4-BE49-F238E27FC236}">
                <a16:creationId xmlns:a16="http://schemas.microsoft.com/office/drawing/2014/main" id="{AF10C87F-35D6-37DD-5E70-73BFAD694179}"/>
              </a:ext>
            </a:extLst>
          </p:cNvPr>
          <p:cNvSpPr txBox="1"/>
          <p:nvPr/>
        </p:nvSpPr>
        <p:spPr>
          <a:xfrm>
            <a:off x="7890944" y="5280922"/>
            <a:ext cx="848181" cy="369332"/>
          </a:xfrm>
          <a:prstGeom prst="rect">
            <a:avLst/>
          </a:prstGeom>
          <a:noFill/>
        </p:spPr>
        <p:txBody>
          <a:bodyPr wrap="none" rtlCol="0">
            <a:spAutoFit/>
          </a:bodyPr>
          <a:lstStyle/>
          <a:p>
            <a:r>
              <a:rPr lang="en-US" dirty="0"/>
              <a:t>LU/LP3</a:t>
            </a:r>
          </a:p>
        </p:txBody>
      </p:sp>
      <p:pic>
        <p:nvPicPr>
          <p:cNvPr id="42" name="Picture 41" descr="lund-university-logo2.png">
            <a:extLst>
              <a:ext uri="{FF2B5EF4-FFF2-40B4-BE49-F238E27FC236}">
                <a16:creationId xmlns:a16="http://schemas.microsoft.com/office/drawing/2014/main" id="{0B02FD2E-0453-19EC-5DD8-ADE6BAB1561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91540" y="5606208"/>
            <a:ext cx="620174" cy="826555"/>
          </a:xfrm>
          <a:prstGeom prst="rect">
            <a:avLst/>
          </a:prstGeom>
        </p:spPr>
      </p:pic>
      <p:pic>
        <p:nvPicPr>
          <p:cNvPr id="43" name="Picture 42" descr="ess_logo_frugal_blue_cmyk.png">
            <a:extLst>
              <a:ext uri="{FF2B5EF4-FFF2-40B4-BE49-F238E27FC236}">
                <a16:creationId xmlns:a16="http://schemas.microsoft.com/office/drawing/2014/main" id="{264142AE-EABD-46BD-1097-A1DB2697374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8750" y="472533"/>
            <a:ext cx="1289561" cy="693894"/>
          </a:xfrm>
          <a:prstGeom prst="rect">
            <a:avLst/>
          </a:prstGeom>
        </p:spPr>
      </p:pic>
      <p:pic>
        <p:nvPicPr>
          <p:cNvPr id="44" name="Picture 43" descr="lund-university-logo2.png">
            <a:extLst>
              <a:ext uri="{FF2B5EF4-FFF2-40B4-BE49-F238E27FC236}">
                <a16:creationId xmlns:a16="http://schemas.microsoft.com/office/drawing/2014/main" id="{082660C1-A6B4-B331-C1CE-433724C12BB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82920" y="418351"/>
            <a:ext cx="606538" cy="808382"/>
          </a:xfrm>
          <a:prstGeom prst="rect">
            <a:avLst/>
          </a:prstGeom>
        </p:spPr>
      </p:pic>
      <p:pic>
        <p:nvPicPr>
          <p:cNvPr id="45" name="Picture 44">
            <a:extLst>
              <a:ext uri="{FF2B5EF4-FFF2-40B4-BE49-F238E27FC236}">
                <a16:creationId xmlns:a16="http://schemas.microsoft.com/office/drawing/2014/main" id="{6C9F8541-452D-251E-486D-92F8F07B1362}"/>
              </a:ext>
            </a:extLst>
          </p:cNvPr>
          <p:cNvPicPr>
            <a:picLocks noChangeAspect="1"/>
          </p:cNvPicPr>
          <p:nvPr/>
        </p:nvPicPr>
        <p:blipFill>
          <a:blip r:embed="rId18"/>
          <a:stretch>
            <a:fillRect/>
          </a:stretch>
        </p:blipFill>
        <p:spPr>
          <a:xfrm>
            <a:off x="2531605" y="437606"/>
            <a:ext cx="786794" cy="769873"/>
          </a:xfrm>
          <a:prstGeom prst="rect">
            <a:avLst/>
          </a:prstGeom>
        </p:spPr>
      </p:pic>
      <p:sp>
        <p:nvSpPr>
          <p:cNvPr id="46" name="TextBox 45">
            <a:extLst>
              <a:ext uri="{FF2B5EF4-FFF2-40B4-BE49-F238E27FC236}">
                <a16:creationId xmlns:a16="http://schemas.microsoft.com/office/drawing/2014/main" id="{D6294ECB-7D8B-FB74-C9F8-55620512657C}"/>
              </a:ext>
            </a:extLst>
          </p:cNvPr>
          <p:cNvSpPr txBox="1"/>
          <p:nvPr/>
        </p:nvSpPr>
        <p:spPr>
          <a:xfrm>
            <a:off x="8823320" y="339282"/>
            <a:ext cx="3368680" cy="1785104"/>
          </a:xfrm>
          <a:prstGeom prst="rect">
            <a:avLst/>
          </a:prstGeom>
          <a:noFill/>
        </p:spPr>
        <p:txBody>
          <a:bodyPr wrap="square" rtlCol="0">
            <a:spAutoFit/>
          </a:bodyPr>
          <a:lstStyle/>
          <a:p>
            <a:r>
              <a:rPr lang="en-US" sz="2200" dirty="0">
                <a:solidFill>
                  <a:srgbClr val="FF0000"/>
                </a:solidFill>
              </a:rPr>
              <a:t>Users can collaborate with us, get advice + access to expertise (us and within </a:t>
            </a:r>
            <a:r>
              <a:rPr lang="en-US" sz="2200" dirty="0" err="1">
                <a:solidFill>
                  <a:srgbClr val="FF0000"/>
                </a:solidFill>
              </a:rPr>
              <a:t>DeuNet</a:t>
            </a:r>
            <a:r>
              <a:rPr lang="en-US" sz="2200" dirty="0">
                <a:solidFill>
                  <a:srgbClr val="FF0000"/>
                </a:solidFill>
              </a:rPr>
              <a:t>)</a:t>
            </a:r>
          </a:p>
          <a:p>
            <a:endParaRPr lang="en-US" sz="2200" dirty="0">
              <a:solidFill>
                <a:srgbClr val="FF0000"/>
              </a:solidFill>
            </a:endParaRPr>
          </a:p>
        </p:txBody>
      </p:sp>
      <p:sp>
        <p:nvSpPr>
          <p:cNvPr id="47" name="TextBox 46">
            <a:extLst>
              <a:ext uri="{FF2B5EF4-FFF2-40B4-BE49-F238E27FC236}">
                <a16:creationId xmlns:a16="http://schemas.microsoft.com/office/drawing/2014/main" id="{C28DC402-AE2A-DA06-69E0-4D1262D98EEE}"/>
              </a:ext>
            </a:extLst>
          </p:cNvPr>
          <p:cNvSpPr txBox="1"/>
          <p:nvPr/>
        </p:nvSpPr>
        <p:spPr>
          <a:xfrm>
            <a:off x="93157" y="5265155"/>
            <a:ext cx="2184572" cy="1200329"/>
          </a:xfrm>
          <a:prstGeom prst="rect">
            <a:avLst/>
          </a:prstGeom>
          <a:noFill/>
        </p:spPr>
        <p:txBody>
          <a:bodyPr wrap="none" rtlCol="0">
            <a:spAutoFit/>
          </a:bodyPr>
          <a:lstStyle/>
          <a:p>
            <a:pPr algn="ctr"/>
            <a:r>
              <a:rPr lang="en-US" dirty="0"/>
              <a:t>Extended team</a:t>
            </a:r>
          </a:p>
          <a:p>
            <a:pPr algn="ctr"/>
            <a:r>
              <a:rPr lang="en-US" dirty="0"/>
              <a:t>(incl. support</a:t>
            </a:r>
          </a:p>
          <a:p>
            <a:pPr algn="ctr"/>
            <a:r>
              <a:rPr lang="en-US" dirty="0"/>
              <a:t>from LP3 @ LU &amp; 0.2 </a:t>
            </a:r>
          </a:p>
          <a:p>
            <a:pPr algn="ctr"/>
            <a:r>
              <a:rPr lang="en-US" dirty="0"/>
              <a:t>FTE from ILL (lipids)</a:t>
            </a:r>
          </a:p>
        </p:txBody>
      </p:sp>
      <p:sp>
        <p:nvSpPr>
          <p:cNvPr id="48" name="5-point Star 47">
            <a:extLst>
              <a:ext uri="{FF2B5EF4-FFF2-40B4-BE49-F238E27FC236}">
                <a16:creationId xmlns:a16="http://schemas.microsoft.com/office/drawing/2014/main" id="{F62FBFCE-50F1-2C0E-E65D-DBE68DCB56A2}"/>
              </a:ext>
            </a:extLst>
          </p:cNvPr>
          <p:cNvSpPr/>
          <p:nvPr/>
        </p:nvSpPr>
        <p:spPr>
          <a:xfrm>
            <a:off x="8289932" y="767150"/>
            <a:ext cx="454797" cy="4101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9BC3245C-FBBE-DDF2-D076-0EA6A2B384A5}"/>
              </a:ext>
            </a:extLst>
          </p:cNvPr>
          <p:cNvGrpSpPr/>
          <p:nvPr/>
        </p:nvGrpSpPr>
        <p:grpSpPr>
          <a:xfrm>
            <a:off x="8985800" y="5234388"/>
            <a:ext cx="917237" cy="1093108"/>
            <a:chOff x="7533901" y="5150399"/>
            <a:chExt cx="917237" cy="1093108"/>
          </a:xfrm>
        </p:grpSpPr>
        <p:sp>
          <p:nvSpPr>
            <p:cNvPr id="3" name="Rounded Rectangle 2">
              <a:extLst>
                <a:ext uri="{FF2B5EF4-FFF2-40B4-BE49-F238E27FC236}">
                  <a16:creationId xmlns:a16="http://schemas.microsoft.com/office/drawing/2014/main" id="{26ABE563-9CCA-E373-0A3F-BE758A3FDD68}"/>
                </a:ext>
              </a:extLst>
            </p:cNvPr>
            <p:cNvSpPr/>
            <p:nvPr/>
          </p:nvSpPr>
          <p:spPr>
            <a:xfrm>
              <a:off x="7596003" y="5176487"/>
              <a:ext cx="855135" cy="10670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Scientist">
              <a:extLst>
                <a:ext uri="{FF2B5EF4-FFF2-40B4-BE49-F238E27FC236}">
                  <a16:creationId xmlns:a16="http://schemas.microsoft.com/office/drawing/2014/main" id="{F5E46CC7-F7D7-B347-76C5-088175FE41A3}"/>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r="70188"/>
            <a:stretch/>
          </p:blipFill>
          <p:spPr>
            <a:xfrm>
              <a:off x="7533901" y="5150399"/>
              <a:ext cx="354143" cy="1067020"/>
            </a:xfrm>
            <a:prstGeom prst="rect">
              <a:avLst/>
            </a:prstGeom>
          </p:spPr>
        </p:pic>
      </p:grpSp>
      <p:sp>
        <p:nvSpPr>
          <p:cNvPr id="24" name="TextBox 23">
            <a:extLst>
              <a:ext uri="{FF2B5EF4-FFF2-40B4-BE49-F238E27FC236}">
                <a16:creationId xmlns:a16="http://schemas.microsoft.com/office/drawing/2014/main" id="{8AEF6FC3-841F-D1A1-567C-161FA4DD58A0}"/>
              </a:ext>
            </a:extLst>
          </p:cNvPr>
          <p:cNvSpPr txBox="1"/>
          <p:nvPr/>
        </p:nvSpPr>
        <p:spPr>
          <a:xfrm>
            <a:off x="9018786" y="6384858"/>
            <a:ext cx="1266947" cy="369332"/>
          </a:xfrm>
          <a:prstGeom prst="rect">
            <a:avLst/>
          </a:prstGeom>
          <a:noFill/>
        </p:spPr>
        <p:txBody>
          <a:bodyPr wrap="square" rtlCol="0">
            <a:spAutoFit/>
          </a:bodyPr>
          <a:lstStyle/>
          <a:p>
            <a:r>
              <a:rPr lang="en-US" b="1" dirty="0">
                <a:latin typeface="+mj-lt"/>
              </a:rPr>
              <a:t>0.2 FTE</a:t>
            </a:r>
          </a:p>
        </p:txBody>
      </p:sp>
      <p:pic>
        <p:nvPicPr>
          <p:cNvPr id="40" name="Picture 2" descr="Accueil du site">
            <a:extLst>
              <a:ext uri="{FF2B5EF4-FFF2-40B4-BE49-F238E27FC236}">
                <a16:creationId xmlns:a16="http://schemas.microsoft.com/office/drawing/2014/main" id="{14166350-B593-F3FD-6021-540751FB276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986627" y="5563903"/>
            <a:ext cx="962546" cy="853736"/>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0968749D-4181-5D03-BD41-EBF3EA1207FE}"/>
              </a:ext>
            </a:extLst>
          </p:cNvPr>
          <p:cNvSpPr txBox="1"/>
          <p:nvPr/>
        </p:nvSpPr>
        <p:spPr>
          <a:xfrm>
            <a:off x="10046316" y="5215607"/>
            <a:ext cx="721672" cy="369332"/>
          </a:xfrm>
          <a:prstGeom prst="rect">
            <a:avLst/>
          </a:prstGeom>
          <a:noFill/>
        </p:spPr>
        <p:txBody>
          <a:bodyPr wrap="none" rtlCol="0">
            <a:spAutoFit/>
          </a:bodyPr>
          <a:lstStyle/>
          <a:p>
            <a:r>
              <a:rPr lang="en-US" dirty="0"/>
              <a:t>Lipids</a:t>
            </a:r>
          </a:p>
        </p:txBody>
      </p:sp>
      <p:sp>
        <p:nvSpPr>
          <p:cNvPr id="49" name="TextBox 48">
            <a:extLst>
              <a:ext uri="{FF2B5EF4-FFF2-40B4-BE49-F238E27FC236}">
                <a16:creationId xmlns:a16="http://schemas.microsoft.com/office/drawing/2014/main" id="{E9E4D557-E887-A8EB-E6D0-F0F288ABF6C7}"/>
              </a:ext>
            </a:extLst>
          </p:cNvPr>
          <p:cNvSpPr txBox="1"/>
          <p:nvPr/>
        </p:nvSpPr>
        <p:spPr>
          <a:xfrm>
            <a:off x="8626746" y="5427278"/>
            <a:ext cx="463183" cy="646331"/>
          </a:xfrm>
          <a:prstGeom prst="rect">
            <a:avLst/>
          </a:prstGeom>
          <a:noFill/>
        </p:spPr>
        <p:txBody>
          <a:bodyPr wrap="square" rtlCol="0">
            <a:spAutoFit/>
          </a:bodyPr>
          <a:lstStyle/>
          <a:p>
            <a:r>
              <a:rPr lang="en-US" sz="3600" dirty="0"/>
              <a:t>+</a:t>
            </a:r>
          </a:p>
        </p:txBody>
      </p:sp>
    </p:spTree>
    <p:extLst>
      <p:ext uri="{BB962C8B-B14F-4D97-AF65-F5344CB8AC3E}">
        <p14:creationId xmlns:p14="http://schemas.microsoft.com/office/powerpoint/2010/main" val="2907958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F5C3DAA5-81CF-67DC-7C24-BDB8077E0A4E}"/>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886" y="0"/>
            <a:ext cx="12186070" cy="6858000"/>
          </a:xfrm>
          <a:prstGeom prst="rect">
            <a:avLst/>
          </a:prstGeom>
        </p:spPr>
      </p:pic>
      <p:cxnSp>
        <p:nvCxnSpPr>
          <p:cNvPr id="2068" name="Straight Connector 2067">
            <a:extLst>
              <a:ext uri="{FF2B5EF4-FFF2-40B4-BE49-F238E27FC236}">
                <a16:creationId xmlns:a16="http://schemas.microsoft.com/office/drawing/2014/main" id="{7CF58B8B-437C-78E3-1F40-7766BCA29491}"/>
              </a:ext>
            </a:extLst>
          </p:cNvPr>
          <p:cNvCxnSpPr>
            <a:cxnSpLocks/>
          </p:cNvCxnSpPr>
          <p:nvPr/>
        </p:nvCxnSpPr>
        <p:spPr>
          <a:xfrm>
            <a:off x="1411602" y="1924457"/>
            <a:ext cx="11296" cy="1230598"/>
          </a:xfrm>
          <a:prstGeom prst="line">
            <a:avLst/>
          </a:prstGeom>
          <a:ln w="38100" cap="rnd">
            <a:solidFill>
              <a:srgbClr val="525252"/>
            </a:solidFill>
            <a:prstDash val="sysDot"/>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B2F1E0B-4AEE-6DEB-F0F4-14B9B07F337F}"/>
              </a:ext>
            </a:extLst>
          </p:cNvPr>
          <p:cNvSpPr/>
          <p:nvPr/>
        </p:nvSpPr>
        <p:spPr>
          <a:xfrm>
            <a:off x="146219" y="3300594"/>
            <a:ext cx="12045781" cy="325303"/>
          </a:xfrm>
          <a:prstGeom prst="rect">
            <a:avLst/>
          </a:prstGeom>
          <a:solidFill>
            <a:schemeClr val="bg1">
              <a:lumMod val="8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p>
        </p:txBody>
      </p:sp>
      <p:sp>
        <p:nvSpPr>
          <p:cNvPr id="2048" name="橢圓 18">
            <a:extLst>
              <a:ext uri="{FF2B5EF4-FFF2-40B4-BE49-F238E27FC236}">
                <a16:creationId xmlns:a16="http://schemas.microsoft.com/office/drawing/2014/main" id="{FFFB7A61-0056-E310-6A59-B46D88FE4706}"/>
              </a:ext>
            </a:extLst>
          </p:cNvPr>
          <p:cNvSpPr/>
          <p:nvPr/>
        </p:nvSpPr>
        <p:spPr>
          <a:xfrm>
            <a:off x="1911679" y="3168060"/>
            <a:ext cx="721402" cy="7280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noFill/>
            </a:endParaRPr>
          </a:p>
        </p:txBody>
      </p:sp>
      <p:sp>
        <p:nvSpPr>
          <p:cNvPr id="2049" name="橢圓 18">
            <a:extLst>
              <a:ext uri="{FF2B5EF4-FFF2-40B4-BE49-F238E27FC236}">
                <a16:creationId xmlns:a16="http://schemas.microsoft.com/office/drawing/2014/main" id="{A27DA38F-34EE-64AB-A30E-071E0ADBA52B}"/>
              </a:ext>
            </a:extLst>
          </p:cNvPr>
          <p:cNvSpPr/>
          <p:nvPr/>
        </p:nvSpPr>
        <p:spPr>
          <a:xfrm>
            <a:off x="4219627" y="3175121"/>
            <a:ext cx="721402" cy="7280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noFill/>
            </a:endParaRPr>
          </a:p>
        </p:txBody>
      </p:sp>
      <p:sp>
        <p:nvSpPr>
          <p:cNvPr id="2051" name="橢圓 18">
            <a:extLst>
              <a:ext uri="{FF2B5EF4-FFF2-40B4-BE49-F238E27FC236}">
                <a16:creationId xmlns:a16="http://schemas.microsoft.com/office/drawing/2014/main" id="{65A89B21-6A7C-B40D-393C-9939C074711E}"/>
              </a:ext>
            </a:extLst>
          </p:cNvPr>
          <p:cNvSpPr/>
          <p:nvPr/>
        </p:nvSpPr>
        <p:spPr>
          <a:xfrm>
            <a:off x="6794879" y="3153907"/>
            <a:ext cx="721402" cy="7280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noFill/>
            </a:endParaRPr>
          </a:p>
        </p:txBody>
      </p:sp>
      <p:sp>
        <p:nvSpPr>
          <p:cNvPr id="2053" name="橢圓 18">
            <a:extLst>
              <a:ext uri="{FF2B5EF4-FFF2-40B4-BE49-F238E27FC236}">
                <a16:creationId xmlns:a16="http://schemas.microsoft.com/office/drawing/2014/main" id="{F5249745-1762-A9D2-3698-57CDB1CC952E}"/>
              </a:ext>
            </a:extLst>
          </p:cNvPr>
          <p:cNvSpPr/>
          <p:nvPr/>
        </p:nvSpPr>
        <p:spPr>
          <a:xfrm>
            <a:off x="8769254" y="3216967"/>
            <a:ext cx="721402" cy="7280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noFill/>
            </a:endParaRPr>
          </a:p>
        </p:txBody>
      </p:sp>
      <p:sp>
        <p:nvSpPr>
          <p:cNvPr id="2054" name="橢圓 18">
            <a:extLst>
              <a:ext uri="{FF2B5EF4-FFF2-40B4-BE49-F238E27FC236}">
                <a16:creationId xmlns:a16="http://schemas.microsoft.com/office/drawing/2014/main" id="{3B11BAF7-A3E2-44E6-77E6-090B8DC18B0D}"/>
              </a:ext>
            </a:extLst>
          </p:cNvPr>
          <p:cNvSpPr/>
          <p:nvPr/>
        </p:nvSpPr>
        <p:spPr>
          <a:xfrm>
            <a:off x="10482937" y="3134686"/>
            <a:ext cx="721402" cy="7280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noFill/>
            </a:endParaRPr>
          </a:p>
        </p:txBody>
      </p:sp>
      <p:sp>
        <p:nvSpPr>
          <p:cNvPr id="28" name="橢圓 18">
            <a:extLst>
              <a:ext uri="{FF2B5EF4-FFF2-40B4-BE49-F238E27FC236}">
                <a16:creationId xmlns:a16="http://schemas.microsoft.com/office/drawing/2014/main" id="{CA27FDBD-D5A7-AC6F-B051-07F481DB42CB}"/>
              </a:ext>
            </a:extLst>
          </p:cNvPr>
          <p:cNvSpPr/>
          <p:nvPr/>
        </p:nvSpPr>
        <p:spPr>
          <a:xfrm>
            <a:off x="1059405" y="3140624"/>
            <a:ext cx="721402" cy="7280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noFill/>
            </a:endParaRPr>
          </a:p>
        </p:txBody>
      </p:sp>
      <p:pic>
        <p:nvPicPr>
          <p:cNvPr id="2" name="Picture 1">
            <a:extLst>
              <a:ext uri="{FF2B5EF4-FFF2-40B4-BE49-F238E27FC236}">
                <a16:creationId xmlns:a16="http://schemas.microsoft.com/office/drawing/2014/main" id="{7FD546CB-12A9-673A-FFA3-5F10726D357E}"/>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894319" y="3178629"/>
            <a:ext cx="724139" cy="724139"/>
          </a:xfrm>
          <a:prstGeom prst="rect">
            <a:avLst/>
          </a:prstGeom>
        </p:spPr>
      </p:pic>
      <p:cxnSp>
        <p:nvCxnSpPr>
          <p:cNvPr id="11" name="Straight Connector 10">
            <a:extLst>
              <a:ext uri="{FF2B5EF4-FFF2-40B4-BE49-F238E27FC236}">
                <a16:creationId xmlns:a16="http://schemas.microsoft.com/office/drawing/2014/main" id="{61A176CC-ECE8-1C79-3B2C-2CC3FCB5A80E}"/>
              </a:ext>
            </a:extLst>
          </p:cNvPr>
          <p:cNvCxnSpPr>
            <a:cxnSpLocks/>
          </p:cNvCxnSpPr>
          <p:nvPr/>
        </p:nvCxnSpPr>
        <p:spPr>
          <a:xfrm>
            <a:off x="4565191" y="2253343"/>
            <a:ext cx="0" cy="914717"/>
          </a:xfrm>
          <a:prstGeom prst="line">
            <a:avLst/>
          </a:prstGeom>
          <a:ln w="38100" cap="rnd">
            <a:solidFill>
              <a:srgbClr val="525252"/>
            </a:solidFill>
            <a:prstDash val="sysDot"/>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A8F482E-69C0-B157-59B3-18009456A776}"/>
              </a:ext>
            </a:extLst>
          </p:cNvPr>
          <p:cNvSpPr txBox="1"/>
          <p:nvPr/>
        </p:nvSpPr>
        <p:spPr>
          <a:xfrm>
            <a:off x="827669" y="3979329"/>
            <a:ext cx="1289135" cy="461665"/>
          </a:xfrm>
          <a:prstGeom prst="rect">
            <a:avLst/>
          </a:prstGeom>
          <a:noFill/>
        </p:spPr>
        <p:txBody>
          <a:bodyPr wrap="none" rtlCol="0">
            <a:spAutoFit/>
          </a:bodyPr>
          <a:lstStyle/>
          <a:p>
            <a:pPr algn="ctr"/>
            <a:r>
              <a:rPr lang="en-GB" sz="2400" b="1" dirty="0">
                <a:solidFill>
                  <a:schemeClr val="accent3">
                    <a:lumMod val="50000"/>
                  </a:schemeClr>
                </a:solidFill>
                <a:latin typeface="Segoe UI" panose="020B0502040204020203" pitchFamily="34" charset="0"/>
                <a:cs typeface="Segoe UI" panose="020B0502040204020203" pitchFamily="34" charset="0"/>
              </a:rPr>
              <a:t>2023</a:t>
            </a:r>
            <a:r>
              <a:rPr lang="en-GB" sz="2400" dirty="0">
                <a:solidFill>
                  <a:schemeClr val="accent3">
                    <a:lumMod val="50000"/>
                  </a:schemeClr>
                </a:solidFill>
                <a:latin typeface="Segoe UI" panose="020B0502040204020203" pitchFamily="34" charset="0"/>
                <a:cs typeface="Segoe UI" panose="020B0502040204020203" pitchFamily="34" charset="0"/>
              </a:rPr>
              <a:t>Q2</a:t>
            </a:r>
          </a:p>
        </p:txBody>
      </p:sp>
      <p:sp>
        <p:nvSpPr>
          <p:cNvPr id="21" name="TextBox 20">
            <a:extLst>
              <a:ext uri="{FF2B5EF4-FFF2-40B4-BE49-F238E27FC236}">
                <a16:creationId xmlns:a16="http://schemas.microsoft.com/office/drawing/2014/main" id="{8F041915-8401-3CBC-F9A2-CBF93F7C3598}"/>
              </a:ext>
            </a:extLst>
          </p:cNvPr>
          <p:cNvSpPr txBox="1"/>
          <p:nvPr/>
        </p:nvSpPr>
        <p:spPr>
          <a:xfrm>
            <a:off x="1682444" y="2629450"/>
            <a:ext cx="1289135" cy="461665"/>
          </a:xfrm>
          <a:prstGeom prst="rect">
            <a:avLst/>
          </a:prstGeom>
          <a:noFill/>
        </p:spPr>
        <p:txBody>
          <a:bodyPr wrap="none" rtlCol="0">
            <a:spAutoFit/>
          </a:bodyPr>
          <a:lstStyle/>
          <a:p>
            <a:pPr algn="ctr"/>
            <a:r>
              <a:rPr lang="en-GB" sz="2400" b="1" dirty="0">
                <a:solidFill>
                  <a:schemeClr val="accent3">
                    <a:lumMod val="50000"/>
                  </a:schemeClr>
                </a:solidFill>
                <a:latin typeface="Segoe UI" panose="020B0502040204020203" pitchFamily="34" charset="0"/>
                <a:cs typeface="Segoe UI" panose="020B0502040204020203" pitchFamily="34" charset="0"/>
              </a:rPr>
              <a:t>2023</a:t>
            </a:r>
            <a:r>
              <a:rPr lang="en-GB" sz="2400" dirty="0">
                <a:solidFill>
                  <a:schemeClr val="accent3">
                    <a:lumMod val="50000"/>
                  </a:schemeClr>
                </a:solidFill>
                <a:latin typeface="Segoe UI" panose="020B0502040204020203" pitchFamily="34" charset="0"/>
                <a:cs typeface="Segoe UI" panose="020B0502040204020203" pitchFamily="34" charset="0"/>
              </a:rPr>
              <a:t>Q3</a:t>
            </a:r>
          </a:p>
        </p:txBody>
      </p:sp>
      <p:sp>
        <p:nvSpPr>
          <p:cNvPr id="22" name="TextBox 21">
            <a:extLst>
              <a:ext uri="{FF2B5EF4-FFF2-40B4-BE49-F238E27FC236}">
                <a16:creationId xmlns:a16="http://schemas.microsoft.com/office/drawing/2014/main" id="{DDDCA642-B11D-F821-1662-2895FA599F54}"/>
              </a:ext>
            </a:extLst>
          </p:cNvPr>
          <p:cNvSpPr txBox="1"/>
          <p:nvPr/>
        </p:nvSpPr>
        <p:spPr>
          <a:xfrm>
            <a:off x="3937394" y="3979329"/>
            <a:ext cx="1289135" cy="461665"/>
          </a:xfrm>
          <a:prstGeom prst="rect">
            <a:avLst/>
          </a:prstGeom>
          <a:noFill/>
        </p:spPr>
        <p:txBody>
          <a:bodyPr wrap="none" rtlCol="0">
            <a:spAutoFit/>
          </a:bodyPr>
          <a:lstStyle/>
          <a:p>
            <a:pPr algn="ctr"/>
            <a:r>
              <a:rPr lang="en-GB" sz="2400" b="1" dirty="0">
                <a:solidFill>
                  <a:schemeClr val="accent3">
                    <a:lumMod val="50000"/>
                  </a:schemeClr>
                </a:solidFill>
                <a:latin typeface="Segoe UI" panose="020B0502040204020203" pitchFamily="34" charset="0"/>
                <a:cs typeface="Segoe UI" panose="020B0502040204020203" pitchFamily="34" charset="0"/>
              </a:rPr>
              <a:t>2023</a:t>
            </a:r>
            <a:r>
              <a:rPr lang="en-GB" sz="2400" dirty="0">
                <a:solidFill>
                  <a:schemeClr val="accent3">
                    <a:lumMod val="50000"/>
                  </a:schemeClr>
                </a:solidFill>
                <a:latin typeface="Segoe UI" panose="020B0502040204020203" pitchFamily="34" charset="0"/>
                <a:cs typeface="Segoe UI" panose="020B0502040204020203" pitchFamily="34" charset="0"/>
              </a:rPr>
              <a:t>Q4</a:t>
            </a:r>
            <a:endParaRPr lang="en-GB" sz="2400" b="1" dirty="0">
              <a:solidFill>
                <a:schemeClr val="accent3">
                  <a:lumMod val="50000"/>
                </a:schemeClr>
              </a:solidFill>
              <a:latin typeface="Segoe UI" panose="020B0502040204020203" pitchFamily="34" charset="0"/>
              <a:cs typeface="Segoe UI" panose="020B0502040204020203" pitchFamily="34" charset="0"/>
            </a:endParaRPr>
          </a:p>
        </p:txBody>
      </p:sp>
      <p:sp>
        <p:nvSpPr>
          <p:cNvPr id="23" name="TextBox 22">
            <a:extLst>
              <a:ext uri="{FF2B5EF4-FFF2-40B4-BE49-F238E27FC236}">
                <a16:creationId xmlns:a16="http://schemas.microsoft.com/office/drawing/2014/main" id="{AC439998-826C-0536-25C6-E6060F132998}"/>
              </a:ext>
            </a:extLst>
          </p:cNvPr>
          <p:cNvSpPr txBox="1"/>
          <p:nvPr/>
        </p:nvSpPr>
        <p:spPr>
          <a:xfrm>
            <a:off x="6551357" y="2624987"/>
            <a:ext cx="1300356" cy="461665"/>
          </a:xfrm>
          <a:prstGeom prst="rect">
            <a:avLst/>
          </a:prstGeom>
          <a:noFill/>
        </p:spPr>
        <p:txBody>
          <a:bodyPr wrap="none" rtlCol="0">
            <a:spAutoFit/>
          </a:bodyPr>
          <a:lstStyle/>
          <a:p>
            <a:pPr algn="ctr"/>
            <a:r>
              <a:rPr lang="en-GB" sz="2400" b="1" dirty="0">
                <a:solidFill>
                  <a:schemeClr val="accent3">
                    <a:lumMod val="50000"/>
                  </a:schemeClr>
                </a:solidFill>
                <a:latin typeface="Segoe UI" panose="020B0502040204020203" pitchFamily="34" charset="0"/>
                <a:cs typeface="Segoe UI" panose="020B0502040204020203" pitchFamily="34" charset="0"/>
              </a:rPr>
              <a:t>2024</a:t>
            </a:r>
            <a:r>
              <a:rPr lang="en-GB" sz="2400" dirty="0">
                <a:solidFill>
                  <a:schemeClr val="accent3">
                    <a:lumMod val="50000"/>
                  </a:schemeClr>
                </a:solidFill>
                <a:latin typeface="Segoe UI" panose="020B0502040204020203" pitchFamily="34" charset="0"/>
                <a:cs typeface="Segoe UI" panose="020B0502040204020203" pitchFamily="34" charset="0"/>
              </a:rPr>
              <a:t>Q1</a:t>
            </a:r>
          </a:p>
        </p:txBody>
      </p:sp>
      <p:sp>
        <p:nvSpPr>
          <p:cNvPr id="25" name="TextBox 24">
            <a:extLst>
              <a:ext uri="{FF2B5EF4-FFF2-40B4-BE49-F238E27FC236}">
                <a16:creationId xmlns:a16="http://schemas.microsoft.com/office/drawing/2014/main" id="{35028931-142F-28A2-9FD1-D27CB549D724}"/>
              </a:ext>
            </a:extLst>
          </p:cNvPr>
          <p:cNvSpPr txBox="1"/>
          <p:nvPr/>
        </p:nvSpPr>
        <p:spPr>
          <a:xfrm>
            <a:off x="8661449" y="4111489"/>
            <a:ext cx="889988" cy="461665"/>
          </a:xfrm>
          <a:prstGeom prst="rect">
            <a:avLst/>
          </a:prstGeom>
          <a:noFill/>
        </p:spPr>
        <p:txBody>
          <a:bodyPr wrap="none" rtlCol="0">
            <a:spAutoFit/>
          </a:bodyPr>
          <a:lstStyle/>
          <a:p>
            <a:pPr algn="ctr"/>
            <a:r>
              <a:rPr lang="en-GB" sz="2400" b="1" dirty="0">
                <a:solidFill>
                  <a:schemeClr val="accent3">
                    <a:lumMod val="50000"/>
                  </a:schemeClr>
                </a:solidFill>
                <a:latin typeface="Segoe UI" panose="020B0502040204020203" pitchFamily="34" charset="0"/>
                <a:cs typeface="Segoe UI" panose="020B0502040204020203" pitchFamily="34" charset="0"/>
              </a:rPr>
              <a:t>2024</a:t>
            </a:r>
            <a:endParaRPr lang="en-GB" sz="2400" dirty="0">
              <a:solidFill>
                <a:schemeClr val="accent3">
                  <a:lumMod val="50000"/>
                </a:schemeClr>
              </a:solidFill>
              <a:latin typeface="Segoe UI" panose="020B0502040204020203" pitchFamily="34" charset="0"/>
              <a:cs typeface="Segoe UI" panose="020B0502040204020203" pitchFamily="34" charset="0"/>
            </a:endParaRPr>
          </a:p>
        </p:txBody>
      </p:sp>
      <p:sp>
        <p:nvSpPr>
          <p:cNvPr id="26" name="TextBox 25">
            <a:extLst>
              <a:ext uri="{FF2B5EF4-FFF2-40B4-BE49-F238E27FC236}">
                <a16:creationId xmlns:a16="http://schemas.microsoft.com/office/drawing/2014/main" id="{BBC76B8C-C798-240A-EE8A-60DF8B65AB56}"/>
              </a:ext>
            </a:extLst>
          </p:cNvPr>
          <p:cNvSpPr txBox="1"/>
          <p:nvPr/>
        </p:nvSpPr>
        <p:spPr>
          <a:xfrm>
            <a:off x="10391754" y="2542114"/>
            <a:ext cx="889988" cy="461665"/>
          </a:xfrm>
          <a:prstGeom prst="rect">
            <a:avLst/>
          </a:prstGeom>
          <a:noFill/>
        </p:spPr>
        <p:txBody>
          <a:bodyPr wrap="none" rtlCol="0">
            <a:spAutoFit/>
          </a:bodyPr>
          <a:lstStyle/>
          <a:p>
            <a:pPr algn="ctr"/>
            <a:r>
              <a:rPr lang="en-GB" sz="2400" b="1" dirty="0">
                <a:solidFill>
                  <a:schemeClr val="accent3">
                    <a:lumMod val="50000"/>
                  </a:schemeClr>
                </a:solidFill>
                <a:latin typeface="Segoe UI" panose="020B0502040204020203" pitchFamily="34" charset="0"/>
                <a:cs typeface="Segoe UI" panose="020B0502040204020203" pitchFamily="34" charset="0"/>
              </a:rPr>
              <a:t>2025</a:t>
            </a:r>
            <a:endParaRPr lang="en-GB" sz="2400" dirty="0">
              <a:solidFill>
                <a:schemeClr val="accent3">
                  <a:lumMod val="50000"/>
                </a:schemeClr>
              </a:solidFill>
              <a:latin typeface="Segoe UI" panose="020B0502040204020203" pitchFamily="34" charset="0"/>
              <a:cs typeface="Segoe UI" panose="020B0502040204020203" pitchFamily="34" charset="0"/>
            </a:endParaRPr>
          </a:p>
        </p:txBody>
      </p:sp>
      <p:cxnSp>
        <p:nvCxnSpPr>
          <p:cNvPr id="2064" name="Straight Connector 2063">
            <a:extLst>
              <a:ext uri="{FF2B5EF4-FFF2-40B4-BE49-F238E27FC236}">
                <a16:creationId xmlns:a16="http://schemas.microsoft.com/office/drawing/2014/main" id="{9FE9A9F7-9D8D-E482-7C02-ECDDB0A3CF8E}"/>
              </a:ext>
            </a:extLst>
          </p:cNvPr>
          <p:cNvCxnSpPr>
            <a:cxnSpLocks/>
          </p:cNvCxnSpPr>
          <p:nvPr/>
        </p:nvCxnSpPr>
        <p:spPr>
          <a:xfrm>
            <a:off x="10858450" y="3954691"/>
            <a:ext cx="0" cy="1290409"/>
          </a:xfrm>
          <a:prstGeom prst="line">
            <a:avLst/>
          </a:prstGeom>
          <a:ln w="38100" cap="rnd">
            <a:solidFill>
              <a:srgbClr val="525252"/>
            </a:solidFill>
            <a:prstDash val="sysDot"/>
          </a:ln>
        </p:spPr>
        <p:style>
          <a:lnRef idx="1">
            <a:schemeClr val="accent1"/>
          </a:lnRef>
          <a:fillRef idx="0">
            <a:schemeClr val="accent1"/>
          </a:fillRef>
          <a:effectRef idx="0">
            <a:schemeClr val="accent1"/>
          </a:effectRef>
          <a:fontRef idx="minor">
            <a:schemeClr val="tx1"/>
          </a:fontRef>
        </p:style>
      </p:cxnSp>
      <p:cxnSp>
        <p:nvCxnSpPr>
          <p:cNvPr id="2065" name="Straight Connector 2064">
            <a:extLst>
              <a:ext uri="{FF2B5EF4-FFF2-40B4-BE49-F238E27FC236}">
                <a16:creationId xmlns:a16="http://schemas.microsoft.com/office/drawing/2014/main" id="{88DBCCE9-9E5C-E6A4-E937-F8A991BDBF25}"/>
              </a:ext>
            </a:extLst>
          </p:cNvPr>
          <p:cNvCxnSpPr>
            <a:cxnSpLocks/>
            <a:endCxn id="2083" idx="0"/>
          </p:cNvCxnSpPr>
          <p:nvPr/>
        </p:nvCxnSpPr>
        <p:spPr>
          <a:xfrm>
            <a:off x="2245820" y="3983935"/>
            <a:ext cx="8553" cy="1227002"/>
          </a:xfrm>
          <a:prstGeom prst="line">
            <a:avLst/>
          </a:prstGeom>
          <a:ln w="38100" cap="rnd">
            <a:solidFill>
              <a:srgbClr val="525252"/>
            </a:solidFill>
            <a:prstDash val="sysDot"/>
          </a:ln>
        </p:spPr>
        <p:style>
          <a:lnRef idx="1">
            <a:schemeClr val="accent1"/>
          </a:lnRef>
          <a:fillRef idx="0">
            <a:schemeClr val="accent1"/>
          </a:fillRef>
          <a:effectRef idx="0">
            <a:schemeClr val="accent1"/>
          </a:effectRef>
          <a:fontRef idx="minor">
            <a:schemeClr val="tx1"/>
          </a:fontRef>
        </p:style>
      </p:cxnSp>
      <p:cxnSp>
        <p:nvCxnSpPr>
          <p:cNvPr id="2066" name="Straight Connector 2065">
            <a:extLst>
              <a:ext uri="{FF2B5EF4-FFF2-40B4-BE49-F238E27FC236}">
                <a16:creationId xmlns:a16="http://schemas.microsoft.com/office/drawing/2014/main" id="{9DBDB085-D813-760A-A885-617C2D0DB854}"/>
              </a:ext>
            </a:extLst>
          </p:cNvPr>
          <p:cNvCxnSpPr>
            <a:cxnSpLocks/>
          </p:cNvCxnSpPr>
          <p:nvPr/>
        </p:nvCxnSpPr>
        <p:spPr>
          <a:xfrm>
            <a:off x="7198500" y="4007262"/>
            <a:ext cx="0" cy="1222118"/>
          </a:xfrm>
          <a:prstGeom prst="line">
            <a:avLst/>
          </a:prstGeom>
          <a:ln w="38100" cap="rnd">
            <a:solidFill>
              <a:srgbClr val="525252"/>
            </a:solidFill>
            <a:prstDash val="sysDot"/>
          </a:ln>
        </p:spPr>
        <p:style>
          <a:lnRef idx="1">
            <a:schemeClr val="accent1"/>
          </a:lnRef>
          <a:fillRef idx="0">
            <a:schemeClr val="accent1"/>
          </a:fillRef>
          <a:effectRef idx="0">
            <a:schemeClr val="accent1"/>
          </a:effectRef>
          <a:fontRef idx="minor">
            <a:schemeClr val="tx1"/>
          </a:fontRef>
        </p:style>
      </p:cxnSp>
      <p:cxnSp>
        <p:nvCxnSpPr>
          <p:cNvPr id="2067" name="Straight Connector 2066">
            <a:extLst>
              <a:ext uri="{FF2B5EF4-FFF2-40B4-BE49-F238E27FC236}">
                <a16:creationId xmlns:a16="http://schemas.microsoft.com/office/drawing/2014/main" id="{92A99DEC-C689-7A55-BEB8-0C160206D740}"/>
              </a:ext>
            </a:extLst>
          </p:cNvPr>
          <p:cNvCxnSpPr>
            <a:cxnSpLocks/>
          </p:cNvCxnSpPr>
          <p:nvPr/>
        </p:nvCxnSpPr>
        <p:spPr>
          <a:xfrm>
            <a:off x="9100967" y="2120900"/>
            <a:ext cx="0" cy="977779"/>
          </a:xfrm>
          <a:prstGeom prst="line">
            <a:avLst/>
          </a:prstGeom>
          <a:ln w="38100" cap="rnd">
            <a:solidFill>
              <a:srgbClr val="525252"/>
            </a:solidFill>
            <a:prstDash val="sysDot"/>
          </a:ln>
        </p:spPr>
        <p:style>
          <a:lnRef idx="1">
            <a:schemeClr val="accent1"/>
          </a:lnRef>
          <a:fillRef idx="0">
            <a:schemeClr val="accent1"/>
          </a:fillRef>
          <a:effectRef idx="0">
            <a:schemeClr val="accent1"/>
          </a:effectRef>
          <a:fontRef idx="minor">
            <a:schemeClr val="tx1"/>
          </a:fontRef>
        </p:style>
      </p:cxnSp>
      <p:sp>
        <p:nvSpPr>
          <p:cNvPr id="2069" name="TextBox 2068">
            <a:extLst>
              <a:ext uri="{FF2B5EF4-FFF2-40B4-BE49-F238E27FC236}">
                <a16:creationId xmlns:a16="http://schemas.microsoft.com/office/drawing/2014/main" id="{65CD7E61-0F5F-E9BC-95C2-DB22B5CB8E83}"/>
              </a:ext>
            </a:extLst>
          </p:cNvPr>
          <p:cNvSpPr txBox="1"/>
          <p:nvPr/>
        </p:nvSpPr>
        <p:spPr>
          <a:xfrm>
            <a:off x="3030488" y="1161994"/>
            <a:ext cx="3084495" cy="769441"/>
          </a:xfrm>
          <a:prstGeom prst="rect">
            <a:avLst/>
          </a:prstGeom>
          <a:noFill/>
          <a:ln>
            <a:noFill/>
          </a:ln>
        </p:spPr>
        <p:txBody>
          <a:bodyPr wrap="square">
            <a:spAutoFit/>
          </a:bodyPr>
          <a:lstStyle/>
          <a:p>
            <a:pPr algn="ctr"/>
            <a:r>
              <a:rPr lang="en-US" sz="2200" b="1" dirty="0">
                <a:solidFill>
                  <a:srgbClr val="FF9300"/>
                </a:solidFill>
              </a:rPr>
              <a:t>Finalized deliverables call 2’b’</a:t>
            </a:r>
            <a:endParaRPr lang="en-GB" sz="2200" b="1" dirty="0">
              <a:solidFill>
                <a:srgbClr val="FF9300"/>
              </a:solidFill>
            </a:endParaRPr>
          </a:p>
        </p:txBody>
      </p:sp>
      <p:sp>
        <p:nvSpPr>
          <p:cNvPr id="2070" name="TextBox 2069">
            <a:extLst>
              <a:ext uri="{FF2B5EF4-FFF2-40B4-BE49-F238E27FC236}">
                <a16:creationId xmlns:a16="http://schemas.microsoft.com/office/drawing/2014/main" id="{089DE1DD-0B19-AFE2-4A03-DA2BA9B0A211}"/>
              </a:ext>
            </a:extLst>
          </p:cNvPr>
          <p:cNvSpPr txBox="1"/>
          <p:nvPr/>
        </p:nvSpPr>
        <p:spPr>
          <a:xfrm>
            <a:off x="2990396" y="4455683"/>
            <a:ext cx="3084495" cy="769441"/>
          </a:xfrm>
          <a:prstGeom prst="rect">
            <a:avLst/>
          </a:prstGeom>
          <a:noFill/>
        </p:spPr>
        <p:txBody>
          <a:bodyPr wrap="square">
            <a:spAutoFit/>
          </a:bodyPr>
          <a:lstStyle/>
          <a:p>
            <a:pPr algn="ctr"/>
            <a:r>
              <a:rPr lang="en-US" sz="2200" b="1" dirty="0">
                <a:solidFill>
                  <a:srgbClr val="FF9300"/>
                </a:solidFill>
              </a:rPr>
              <a:t>Continue lab commissioning</a:t>
            </a:r>
            <a:endParaRPr lang="en-GB" sz="2200" b="1" dirty="0">
              <a:solidFill>
                <a:srgbClr val="FF9300"/>
              </a:solidFill>
            </a:endParaRPr>
          </a:p>
        </p:txBody>
      </p:sp>
      <p:sp>
        <p:nvSpPr>
          <p:cNvPr id="2076" name="TextBox 2075">
            <a:extLst>
              <a:ext uri="{FF2B5EF4-FFF2-40B4-BE49-F238E27FC236}">
                <a16:creationId xmlns:a16="http://schemas.microsoft.com/office/drawing/2014/main" id="{D5287453-31F3-B5EF-4339-71F69B04ED8E}"/>
              </a:ext>
            </a:extLst>
          </p:cNvPr>
          <p:cNvSpPr txBox="1"/>
          <p:nvPr/>
        </p:nvSpPr>
        <p:spPr>
          <a:xfrm>
            <a:off x="7916510" y="1003300"/>
            <a:ext cx="2332390" cy="769441"/>
          </a:xfrm>
          <a:prstGeom prst="rect">
            <a:avLst/>
          </a:prstGeom>
          <a:noFill/>
        </p:spPr>
        <p:txBody>
          <a:bodyPr wrap="square">
            <a:spAutoFit/>
          </a:bodyPr>
          <a:lstStyle/>
          <a:p>
            <a:pPr algn="ctr"/>
            <a:r>
              <a:rPr lang="en-US" sz="2200" b="1" dirty="0">
                <a:solidFill>
                  <a:srgbClr val="70AD47"/>
                </a:solidFill>
              </a:rPr>
              <a:t>Move lipid lab from LU to D08</a:t>
            </a:r>
            <a:endParaRPr lang="en-GB" sz="2200" b="1" dirty="0">
              <a:solidFill>
                <a:srgbClr val="70AD47"/>
              </a:solidFill>
            </a:endParaRPr>
          </a:p>
        </p:txBody>
      </p:sp>
      <p:sp>
        <p:nvSpPr>
          <p:cNvPr id="2077" name="TextBox 2076">
            <a:extLst>
              <a:ext uri="{FF2B5EF4-FFF2-40B4-BE49-F238E27FC236}">
                <a16:creationId xmlns:a16="http://schemas.microsoft.com/office/drawing/2014/main" id="{B657FFF2-2A4E-3D12-085A-D667B0A49027}"/>
              </a:ext>
            </a:extLst>
          </p:cNvPr>
          <p:cNvSpPr txBox="1"/>
          <p:nvPr/>
        </p:nvSpPr>
        <p:spPr>
          <a:xfrm>
            <a:off x="793787" y="1147968"/>
            <a:ext cx="2332390" cy="430887"/>
          </a:xfrm>
          <a:prstGeom prst="rect">
            <a:avLst/>
          </a:prstGeom>
          <a:noFill/>
        </p:spPr>
        <p:txBody>
          <a:bodyPr wrap="square">
            <a:spAutoFit/>
          </a:bodyPr>
          <a:lstStyle/>
          <a:p>
            <a:r>
              <a:rPr lang="en-US" sz="2200" b="1" dirty="0">
                <a:solidFill>
                  <a:srgbClr val="FF2600"/>
                </a:solidFill>
              </a:rPr>
              <a:t>Lab move</a:t>
            </a:r>
            <a:endParaRPr lang="en-GB" sz="2200" b="1" dirty="0">
              <a:solidFill>
                <a:srgbClr val="FF2600"/>
              </a:solidFill>
            </a:endParaRPr>
          </a:p>
        </p:txBody>
      </p:sp>
      <p:sp>
        <p:nvSpPr>
          <p:cNvPr id="2082" name="Oval 2081">
            <a:extLst>
              <a:ext uri="{FF2B5EF4-FFF2-40B4-BE49-F238E27FC236}">
                <a16:creationId xmlns:a16="http://schemas.microsoft.com/office/drawing/2014/main" id="{75EEAC61-08A3-5602-00C9-DAAD15DB18D3}"/>
              </a:ext>
            </a:extLst>
          </p:cNvPr>
          <p:cNvSpPr/>
          <p:nvPr/>
        </p:nvSpPr>
        <p:spPr>
          <a:xfrm>
            <a:off x="1342760" y="1734928"/>
            <a:ext cx="128187" cy="131004"/>
          </a:xfrm>
          <a:prstGeom prst="ellipse">
            <a:avLst/>
          </a:prstGeom>
          <a:noFill/>
          <a:ln w="28575">
            <a:solidFill>
              <a:srgbClr val="525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83" name="Oval 2082">
            <a:extLst>
              <a:ext uri="{FF2B5EF4-FFF2-40B4-BE49-F238E27FC236}">
                <a16:creationId xmlns:a16="http://schemas.microsoft.com/office/drawing/2014/main" id="{3676CE80-8BF6-ACA4-F93F-193424B665FB}"/>
              </a:ext>
            </a:extLst>
          </p:cNvPr>
          <p:cNvSpPr/>
          <p:nvPr/>
        </p:nvSpPr>
        <p:spPr>
          <a:xfrm>
            <a:off x="2190279" y="5210937"/>
            <a:ext cx="128187" cy="131004"/>
          </a:xfrm>
          <a:prstGeom prst="ellipse">
            <a:avLst/>
          </a:prstGeom>
          <a:noFill/>
          <a:ln w="28575">
            <a:solidFill>
              <a:srgbClr val="525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84" name="Oval 2083">
            <a:extLst>
              <a:ext uri="{FF2B5EF4-FFF2-40B4-BE49-F238E27FC236}">
                <a16:creationId xmlns:a16="http://schemas.microsoft.com/office/drawing/2014/main" id="{776301ED-3870-776E-AC60-D1DC71F66673}"/>
              </a:ext>
            </a:extLst>
          </p:cNvPr>
          <p:cNvSpPr/>
          <p:nvPr/>
        </p:nvSpPr>
        <p:spPr>
          <a:xfrm>
            <a:off x="4492301" y="2100977"/>
            <a:ext cx="128187" cy="131004"/>
          </a:xfrm>
          <a:prstGeom prst="ellipse">
            <a:avLst/>
          </a:prstGeom>
          <a:noFill/>
          <a:ln w="28575">
            <a:solidFill>
              <a:srgbClr val="525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85" name="Oval 2084">
            <a:extLst>
              <a:ext uri="{FF2B5EF4-FFF2-40B4-BE49-F238E27FC236}">
                <a16:creationId xmlns:a16="http://schemas.microsoft.com/office/drawing/2014/main" id="{E3E70D2A-68D8-FFA8-BDDF-F78F253D6F3C}"/>
              </a:ext>
            </a:extLst>
          </p:cNvPr>
          <p:cNvSpPr/>
          <p:nvPr/>
        </p:nvSpPr>
        <p:spPr>
          <a:xfrm>
            <a:off x="7132109" y="5254068"/>
            <a:ext cx="128187" cy="131004"/>
          </a:xfrm>
          <a:prstGeom prst="ellipse">
            <a:avLst/>
          </a:prstGeom>
          <a:noFill/>
          <a:ln w="28575">
            <a:solidFill>
              <a:srgbClr val="525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89" name="Oval 2088">
            <a:extLst>
              <a:ext uri="{FF2B5EF4-FFF2-40B4-BE49-F238E27FC236}">
                <a16:creationId xmlns:a16="http://schemas.microsoft.com/office/drawing/2014/main" id="{71565ACD-C014-243B-B6B4-10BF11F1DD89}"/>
              </a:ext>
            </a:extLst>
          </p:cNvPr>
          <p:cNvSpPr/>
          <p:nvPr/>
        </p:nvSpPr>
        <p:spPr>
          <a:xfrm>
            <a:off x="10823910" y="5233095"/>
            <a:ext cx="128187" cy="131004"/>
          </a:xfrm>
          <a:prstGeom prst="ellipse">
            <a:avLst/>
          </a:prstGeom>
          <a:noFill/>
          <a:ln w="28575">
            <a:solidFill>
              <a:srgbClr val="5252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9" name="Group 8">
            <a:extLst>
              <a:ext uri="{FF2B5EF4-FFF2-40B4-BE49-F238E27FC236}">
                <a16:creationId xmlns:a16="http://schemas.microsoft.com/office/drawing/2014/main" id="{8660A0FF-92BD-E988-BC24-0F716F7DCAEB}"/>
              </a:ext>
            </a:extLst>
          </p:cNvPr>
          <p:cNvGrpSpPr>
            <a:grpSpLocks noChangeAspect="1"/>
          </p:cNvGrpSpPr>
          <p:nvPr/>
        </p:nvGrpSpPr>
        <p:grpSpPr>
          <a:xfrm>
            <a:off x="1154205" y="5993629"/>
            <a:ext cx="1730509" cy="666071"/>
            <a:chOff x="1556977" y="5645287"/>
            <a:chExt cx="1258315" cy="484324"/>
          </a:xfrm>
        </p:grpSpPr>
        <p:pic>
          <p:nvPicPr>
            <p:cNvPr id="2112" name="Graphic 2111" descr="Frog">
              <a:extLst>
                <a:ext uri="{FF2B5EF4-FFF2-40B4-BE49-F238E27FC236}">
                  <a16:creationId xmlns:a16="http://schemas.microsoft.com/office/drawing/2014/main" id="{E3B0B565-C1B1-C8E2-7F3D-17D6F1A1032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32481" y="5645287"/>
              <a:ext cx="484324" cy="484324"/>
            </a:xfrm>
            <a:prstGeom prst="rect">
              <a:avLst/>
            </a:prstGeom>
          </p:spPr>
        </p:pic>
        <p:pic>
          <p:nvPicPr>
            <p:cNvPr id="2113" name="Graphic 2112" descr="Diamond">
              <a:extLst>
                <a:ext uri="{FF2B5EF4-FFF2-40B4-BE49-F238E27FC236}">
                  <a16:creationId xmlns:a16="http://schemas.microsoft.com/office/drawing/2014/main" id="{EBC28AD6-D000-C637-EB6B-A17F4F3510B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56977" y="5696157"/>
              <a:ext cx="390557" cy="390557"/>
            </a:xfrm>
            <a:prstGeom prst="rect">
              <a:avLst/>
            </a:prstGeom>
          </p:spPr>
        </p:pic>
        <p:pic>
          <p:nvPicPr>
            <p:cNvPr id="2114" name="Graphic 2113" descr="Test tubes">
              <a:extLst>
                <a:ext uri="{FF2B5EF4-FFF2-40B4-BE49-F238E27FC236}">
                  <a16:creationId xmlns:a16="http://schemas.microsoft.com/office/drawing/2014/main" id="{E09FEA77-4501-5C87-DD42-3B281CF3AD3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421616" y="5707524"/>
              <a:ext cx="393676" cy="393676"/>
            </a:xfrm>
            <a:prstGeom prst="rect">
              <a:avLst/>
            </a:prstGeom>
          </p:spPr>
        </p:pic>
      </p:grpSp>
      <p:sp>
        <p:nvSpPr>
          <p:cNvPr id="8" name="橢圓 18">
            <a:extLst>
              <a:ext uri="{FF2B5EF4-FFF2-40B4-BE49-F238E27FC236}">
                <a16:creationId xmlns:a16="http://schemas.microsoft.com/office/drawing/2014/main" id="{3F2899E2-9D8B-D8C7-EFE2-F8CD9F605243}"/>
              </a:ext>
            </a:extLst>
          </p:cNvPr>
          <p:cNvSpPr/>
          <p:nvPr/>
        </p:nvSpPr>
        <p:spPr>
          <a:xfrm>
            <a:off x="4205058" y="3169363"/>
            <a:ext cx="721402" cy="728035"/>
          </a:xfrm>
          <a:prstGeom prst="ellipse">
            <a:avLst/>
          </a:prstGeom>
          <a:noFill/>
          <a:ln w="762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noFill/>
            </a:endParaRPr>
          </a:p>
        </p:txBody>
      </p:sp>
      <p:sp>
        <p:nvSpPr>
          <p:cNvPr id="15" name="橢圓 18">
            <a:extLst>
              <a:ext uri="{FF2B5EF4-FFF2-40B4-BE49-F238E27FC236}">
                <a16:creationId xmlns:a16="http://schemas.microsoft.com/office/drawing/2014/main" id="{39733AED-5915-B773-8C56-40B41BF8E850}"/>
              </a:ext>
            </a:extLst>
          </p:cNvPr>
          <p:cNvSpPr/>
          <p:nvPr/>
        </p:nvSpPr>
        <p:spPr>
          <a:xfrm>
            <a:off x="1899188" y="3168060"/>
            <a:ext cx="721402" cy="728035"/>
          </a:xfrm>
          <a:prstGeom prst="ellipse">
            <a:avLst/>
          </a:prstGeom>
          <a:noFill/>
          <a:ln w="76200">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noFill/>
            </a:endParaRPr>
          </a:p>
        </p:txBody>
      </p:sp>
      <p:sp>
        <p:nvSpPr>
          <p:cNvPr id="16" name="橢圓 18">
            <a:extLst>
              <a:ext uri="{FF2B5EF4-FFF2-40B4-BE49-F238E27FC236}">
                <a16:creationId xmlns:a16="http://schemas.microsoft.com/office/drawing/2014/main" id="{F684CB7B-7272-A1C6-A29D-49124A9796D9}"/>
              </a:ext>
            </a:extLst>
          </p:cNvPr>
          <p:cNvSpPr/>
          <p:nvPr/>
        </p:nvSpPr>
        <p:spPr>
          <a:xfrm>
            <a:off x="6807970" y="3162042"/>
            <a:ext cx="721402" cy="728035"/>
          </a:xfrm>
          <a:prstGeom prst="ellipse">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noFill/>
            </a:endParaRPr>
          </a:p>
        </p:txBody>
      </p:sp>
      <p:sp>
        <p:nvSpPr>
          <p:cNvPr id="18" name="橢圓 18">
            <a:extLst>
              <a:ext uri="{FF2B5EF4-FFF2-40B4-BE49-F238E27FC236}">
                <a16:creationId xmlns:a16="http://schemas.microsoft.com/office/drawing/2014/main" id="{99D67418-3A1F-1183-0CAC-C5B86F650506}"/>
              </a:ext>
            </a:extLst>
          </p:cNvPr>
          <p:cNvSpPr/>
          <p:nvPr/>
        </p:nvSpPr>
        <p:spPr>
          <a:xfrm>
            <a:off x="10472276" y="3125718"/>
            <a:ext cx="721402" cy="728035"/>
          </a:xfrm>
          <a:prstGeom prst="ellipse">
            <a:avLst/>
          </a:prstGeom>
          <a:noFill/>
          <a:ln w="76200">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noFill/>
            </a:endParaRPr>
          </a:p>
        </p:txBody>
      </p:sp>
      <p:sp>
        <p:nvSpPr>
          <p:cNvPr id="20" name="橢圓 18">
            <a:extLst>
              <a:ext uri="{FF2B5EF4-FFF2-40B4-BE49-F238E27FC236}">
                <a16:creationId xmlns:a16="http://schemas.microsoft.com/office/drawing/2014/main" id="{7733E495-FE75-A42E-1BA7-ABF9AA4D056A}"/>
              </a:ext>
            </a:extLst>
          </p:cNvPr>
          <p:cNvSpPr/>
          <p:nvPr/>
        </p:nvSpPr>
        <p:spPr>
          <a:xfrm>
            <a:off x="8744152" y="3187412"/>
            <a:ext cx="721402" cy="728035"/>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noFill/>
            </a:endParaRPr>
          </a:p>
        </p:txBody>
      </p:sp>
      <p:sp>
        <p:nvSpPr>
          <p:cNvPr id="27" name="橢圓 18">
            <a:extLst>
              <a:ext uri="{FF2B5EF4-FFF2-40B4-BE49-F238E27FC236}">
                <a16:creationId xmlns:a16="http://schemas.microsoft.com/office/drawing/2014/main" id="{77F4CC48-209E-13A1-96CC-67DC2E84B7E4}"/>
              </a:ext>
            </a:extLst>
          </p:cNvPr>
          <p:cNvSpPr/>
          <p:nvPr/>
        </p:nvSpPr>
        <p:spPr>
          <a:xfrm>
            <a:off x="1065905" y="3140624"/>
            <a:ext cx="721402" cy="728035"/>
          </a:xfrm>
          <a:prstGeom prst="ellipse">
            <a:avLst/>
          </a:prstGeom>
          <a:noFill/>
          <a:ln w="76200">
            <a:solidFill>
              <a:srgbClr val="FF2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noFill/>
            </a:endParaRPr>
          </a:p>
        </p:txBody>
      </p:sp>
      <p:pic>
        <p:nvPicPr>
          <p:cNvPr id="31" name="Picture 2" descr="Slippers Categories - World of Sheepskin">
            <a:extLst>
              <a:ext uri="{FF2B5EF4-FFF2-40B4-BE49-F238E27FC236}">
                <a16:creationId xmlns:a16="http://schemas.microsoft.com/office/drawing/2014/main" id="{82EFD177-A662-8FAF-D4A4-97D075FE5BFA}"/>
              </a:ext>
            </a:extLst>
          </p:cNvPr>
          <p:cNvPicPr>
            <a:picLocks noChangeAspect="1" noChangeArrowheads="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703330" y="6183416"/>
            <a:ext cx="509484" cy="509484"/>
          </a:xfrm>
          <a:prstGeom prst="rect">
            <a:avLst/>
          </a:prstGeom>
          <a:noFill/>
          <a:extLst>
            <a:ext uri="{909E8E84-426E-40DD-AFC4-6F175D3DCCD1}">
              <a14:hiddenFill xmlns:a14="http://schemas.microsoft.com/office/drawing/2010/main">
                <a:solidFill>
                  <a:srgbClr val="FFFFFF"/>
                </a:solidFill>
              </a14:hiddenFill>
            </a:ext>
          </a:extLst>
        </p:spPr>
      </p:pic>
      <p:sp>
        <p:nvSpPr>
          <p:cNvPr id="2059" name="TextBox 2058">
            <a:extLst>
              <a:ext uri="{FF2B5EF4-FFF2-40B4-BE49-F238E27FC236}">
                <a16:creationId xmlns:a16="http://schemas.microsoft.com/office/drawing/2014/main" id="{47EB2000-7CB3-592F-DCBB-A1A02142A8C7}"/>
              </a:ext>
            </a:extLst>
          </p:cNvPr>
          <p:cNvSpPr txBox="1"/>
          <p:nvPr/>
        </p:nvSpPr>
        <p:spPr>
          <a:xfrm>
            <a:off x="10509303" y="6288415"/>
            <a:ext cx="300082" cy="369332"/>
          </a:xfrm>
          <a:prstGeom prst="rect">
            <a:avLst/>
          </a:prstGeom>
          <a:noFill/>
        </p:spPr>
        <p:txBody>
          <a:bodyPr wrap="none" rtlCol="0">
            <a:spAutoFit/>
          </a:bodyPr>
          <a:lstStyle/>
          <a:p>
            <a:r>
              <a:rPr lang="en-GB" b="1" dirty="0"/>
              <a:t>+</a:t>
            </a:r>
          </a:p>
        </p:txBody>
      </p:sp>
      <p:pic>
        <p:nvPicPr>
          <p:cNvPr id="4102" name="Picture 6" descr="Pin Location Svg Png Icon Free Download (#462485) - OnlineWebFonts.COM">
            <a:extLst>
              <a:ext uri="{FF2B5EF4-FFF2-40B4-BE49-F238E27FC236}">
                <a16:creationId xmlns:a16="http://schemas.microsoft.com/office/drawing/2014/main" id="{EF1CB884-2E2C-2E22-F0AC-E7AE1667202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960127" y="3312322"/>
            <a:ext cx="302257" cy="4872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Pin Location Svg Png Icon Free Download (#462485) - OnlineWebFonts.COM">
            <a:extLst>
              <a:ext uri="{FF2B5EF4-FFF2-40B4-BE49-F238E27FC236}">
                <a16:creationId xmlns:a16="http://schemas.microsoft.com/office/drawing/2014/main" id="{9D5A0FFB-2932-ACFD-E699-1961003C750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73629" y="3270594"/>
            <a:ext cx="302257" cy="4872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BD16638-8A10-8BBD-BBDF-ACE8FC66E134}"/>
              </a:ext>
            </a:extLst>
          </p:cNvPr>
          <p:cNvSpPr txBox="1"/>
          <p:nvPr/>
        </p:nvSpPr>
        <p:spPr>
          <a:xfrm>
            <a:off x="781419" y="5537354"/>
            <a:ext cx="3084495" cy="461665"/>
          </a:xfrm>
          <a:prstGeom prst="rect">
            <a:avLst/>
          </a:prstGeom>
          <a:noFill/>
        </p:spPr>
        <p:txBody>
          <a:bodyPr wrap="square">
            <a:spAutoFit/>
          </a:bodyPr>
          <a:lstStyle/>
          <a:p>
            <a:pPr algn="ctr"/>
            <a:r>
              <a:rPr lang="en-US" sz="2200" b="1" dirty="0">
                <a:solidFill>
                  <a:srgbClr val="FF2F92"/>
                </a:solidFill>
              </a:rPr>
              <a:t>Rolling access extended </a:t>
            </a:r>
            <a:r>
              <a:rPr lang="en-US" sz="2400" b="1" dirty="0">
                <a:solidFill>
                  <a:srgbClr val="FF2F92"/>
                </a:solidFill>
              </a:rPr>
              <a:t> </a:t>
            </a:r>
            <a:endParaRPr lang="en-GB" sz="2400" b="1" dirty="0">
              <a:solidFill>
                <a:srgbClr val="FF2F92"/>
              </a:solidFill>
            </a:endParaRPr>
          </a:p>
        </p:txBody>
      </p:sp>
      <p:pic>
        <p:nvPicPr>
          <p:cNvPr id="32" name="Picture 31">
            <a:extLst>
              <a:ext uri="{FF2B5EF4-FFF2-40B4-BE49-F238E27FC236}">
                <a16:creationId xmlns:a16="http://schemas.microsoft.com/office/drawing/2014/main" id="{22D003AF-8E10-B268-BE39-3646BF7E74AF}"/>
              </a:ext>
            </a:extLst>
          </p:cNvPr>
          <p:cNvPicPr>
            <a:picLocks noChangeAspect="1"/>
          </p:cNvPicPr>
          <p:nvPr/>
        </p:nvPicPr>
        <p:blipFill>
          <a:blip r:embed="rId14">
            <a:biLevel thresh="75000"/>
            <a:extLst>
              <a:ext uri="{28A0092B-C50C-407E-A947-70E740481C1C}">
                <a14:useLocalDpi xmlns:a14="http://schemas.microsoft.com/office/drawing/2010/main" val="0"/>
              </a:ext>
            </a:extLst>
          </a:blip>
          <a:stretch>
            <a:fillRect/>
          </a:stretch>
        </p:blipFill>
        <p:spPr>
          <a:xfrm>
            <a:off x="4215709" y="3178627"/>
            <a:ext cx="706819" cy="706819"/>
          </a:xfrm>
          <a:prstGeom prst="rect">
            <a:avLst/>
          </a:prstGeom>
          <a:ln>
            <a:noFill/>
          </a:ln>
        </p:spPr>
      </p:pic>
      <p:grpSp>
        <p:nvGrpSpPr>
          <p:cNvPr id="33" name="Group 32">
            <a:extLst>
              <a:ext uri="{FF2B5EF4-FFF2-40B4-BE49-F238E27FC236}">
                <a16:creationId xmlns:a16="http://schemas.microsoft.com/office/drawing/2014/main" id="{982B1CE4-875D-19C3-9128-ABECED6DC29C}"/>
              </a:ext>
            </a:extLst>
          </p:cNvPr>
          <p:cNvGrpSpPr>
            <a:grpSpLocks noChangeAspect="1"/>
          </p:cNvGrpSpPr>
          <p:nvPr/>
        </p:nvGrpSpPr>
        <p:grpSpPr>
          <a:xfrm>
            <a:off x="3690577" y="571802"/>
            <a:ext cx="1632538" cy="628362"/>
            <a:chOff x="1556977" y="5645287"/>
            <a:chExt cx="1258315" cy="484324"/>
          </a:xfrm>
        </p:grpSpPr>
        <p:pic>
          <p:nvPicPr>
            <p:cNvPr id="34" name="Graphic 33" descr="Frog">
              <a:extLst>
                <a:ext uri="{FF2B5EF4-FFF2-40B4-BE49-F238E27FC236}">
                  <a16:creationId xmlns:a16="http://schemas.microsoft.com/office/drawing/2014/main" id="{8D2810F8-E0BE-4850-C841-412572405E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32481" y="5645287"/>
              <a:ext cx="484324" cy="484324"/>
            </a:xfrm>
            <a:prstGeom prst="rect">
              <a:avLst/>
            </a:prstGeom>
          </p:spPr>
        </p:pic>
        <p:pic>
          <p:nvPicPr>
            <p:cNvPr id="35" name="Graphic 34" descr="Diamond">
              <a:extLst>
                <a:ext uri="{FF2B5EF4-FFF2-40B4-BE49-F238E27FC236}">
                  <a16:creationId xmlns:a16="http://schemas.microsoft.com/office/drawing/2014/main" id="{8E72F6EF-A37A-EE28-EAD9-1EAFB1901FF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56977" y="5696157"/>
              <a:ext cx="390557" cy="390557"/>
            </a:xfrm>
            <a:prstGeom prst="rect">
              <a:avLst/>
            </a:prstGeom>
          </p:spPr>
        </p:pic>
        <p:pic>
          <p:nvPicPr>
            <p:cNvPr id="36" name="Graphic 35" descr="Test tubes">
              <a:extLst>
                <a:ext uri="{FF2B5EF4-FFF2-40B4-BE49-F238E27FC236}">
                  <a16:creationId xmlns:a16="http://schemas.microsoft.com/office/drawing/2014/main" id="{FE4D8237-74C8-6725-216E-76E67C66378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421616" y="5707524"/>
              <a:ext cx="393676" cy="393676"/>
            </a:xfrm>
            <a:prstGeom prst="rect">
              <a:avLst/>
            </a:prstGeom>
          </p:spPr>
        </p:pic>
      </p:grpSp>
      <p:pic>
        <p:nvPicPr>
          <p:cNvPr id="37" name="Graphic 36" descr="Building">
            <a:extLst>
              <a:ext uri="{FF2B5EF4-FFF2-40B4-BE49-F238E27FC236}">
                <a16:creationId xmlns:a16="http://schemas.microsoft.com/office/drawing/2014/main" id="{5E24BCCD-BF36-B897-B93F-4276931A8C5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58519" y="228600"/>
            <a:ext cx="924913" cy="924913"/>
          </a:xfrm>
          <a:prstGeom prst="rect">
            <a:avLst/>
          </a:prstGeom>
        </p:spPr>
      </p:pic>
      <p:pic>
        <p:nvPicPr>
          <p:cNvPr id="40" name="Graphic 39" descr="Easel">
            <a:extLst>
              <a:ext uri="{FF2B5EF4-FFF2-40B4-BE49-F238E27FC236}">
                <a16:creationId xmlns:a16="http://schemas.microsoft.com/office/drawing/2014/main" id="{9DDEAEFF-E405-DE5E-3CC1-9C97A9B75D9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914801" y="3248822"/>
            <a:ext cx="547798" cy="547798"/>
          </a:xfrm>
          <a:prstGeom prst="rect">
            <a:avLst/>
          </a:prstGeom>
        </p:spPr>
      </p:pic>
      <p:sp>
        <p:nvSpPr>
          <p:cNvPr id="41" name="TextBox 40">
            <a:extLst>
              <a:ext uri="{FF2B5EF4-FFF2-40B4-BE49-F238E27FC236}">
                <a16:creationId xmlns:a16="http://schemas.microsoft.com/office/drawing/2014/main" id="{ECFAD38A-0C68-6180-7A27-5BC10B72ABB0}"/>
              </a:ext>
            </a:extLst>
          </p:cNvPr>
          <p:cNvSpPr txBox="1"/>
          <p:nvPr/>
        </p:nvSpPr>
        <p:spPr>
          <a:xfrm>
            <a:off x="5636322" y="5381717"/>
            <a:ext cx="3084495" cy="769441"/>
          </a:xfrm>
          <a:prstGeom prst="rect">
            <a:avLst/>
          </a:prstGeom>
          <a:noFill/>
        </p:spPr>
        <p:txBody>
          <a:bodyPr wrap="square">
            <a:spAutoFit/>
          </a:bodyPr>
          <a:lstStyle/>
          <a:p>
            <a:pPr algn="ctr"/>
            <a:r>
              <a:rPr lang="en-US" sz="2200" b="1" dirty="0">
                <a:solidFill>
                  <a:srgbClr val="2F5597"/>
                </a:solidFill>
              </a:rPr>
              <a:t>HC &amp; FS outreach to instrument teams</a:t>
            </a:r>
            <a:endParaRPr lang="en-GB" sz="2200" b="1" dirty="0">
              <a:solidFill>
                <a:srgbClr val="2F5597"/>
              </a:solidFill>
            </a:endParaRPr>
          </a:p>
        </p:txBody>
      </p:sp>
      <p:pic>
        <p:nvPicPr>
          <p:cNvPr id="45" name="Picture 44">
            <a:extLst>
              <a:ext uri="{FF2B5EF4-FFF2-40B4-BE49-F238E27FC236}">
                <a16:creationId xmlns:a16="http://schemas.microsoft.com/office/drawing/2014/main" id="{3CEC3829-09F2-07A2-E3CB-8A9C98506458}"/>
              </a:ext>
            </a:extLst>
          </p:cNvPr>
          <p:cNvPicPr>
            <a:picLocks noChangeAspect="1"/>
          </p:cNvPicPr>
          <p:nvPr/>
        </p:nvPicPr>
        <p:blipFill>
          <a:blip r:embed="rId19"/>
          <a:stretch>
            <a:fillRect/>
          </a:stretch>
        </p:blipFill>
        <p:spPr>
          <a:xfrm>
            <a:off x="9029700" y="1841500"/>
            <a:ext cx="152400" cy="152400"/>
          </a:xfrm>
          <a:prstGeom prst="rect">
            <a:avLst/>
          </a:prstGeom>
        </p:spPr>
      </p:pic>
      <p:pic>
        <p:nvPicPr>
          <p:cNvPr id="47" name="Graphic 46" descr="Upward trend">
            <a:extLst>
              <a:ext uri="{FF2B5EF4-FFF2-40B4-BE49-F238E27FC236}">
                <a16:creationId xmlns:a16="http://schemas.microsoft.com/office/drawing/2014/main" id="{30F8EF54-7A1E-E7E8-4D2E-CF6B0CFC604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598626" y="3222173"/>
            <a:ext cx="484324" cy="484324"/>
          </a:xfrm>
          <a:prstGeom prst="rect">
            <a:avLst/>
          </a:prstGeom>
        </p:spPr>
      </p:pic>
      <p:sp>
        <p:nvSpPr>
          <p:cNvPr id="49" name="TextBox 48">
            <a:extLst>
              <a:ext uri="{FF2B5EF4-FFF2-40B4-BE49-F238E27FC236}">
                <a16:creationId xmlns:a16="http://schemas.microsoft.com/office/drawing/2014/main" id="{7FF97BB4-F284-39BB-335C-846E77424072}"/>
              </a:ext>
            </a:extLst>
          </p:cNvPr>
          <p:cNvSpPr txBox="1"/>
          <p:nvPr/>
        </p:nvSpPr>
        <p:spPr>
          <a:xfrm>
            <a:off x="9715500" y="5478902"/>
            <a:ext cx="2692400" cy="430887"/>
          </a:xfrm>
          <a:prstGeom prst="rect">
            <a:avLst/>
          </a:prstGeom>
          <a:noFill/>
        </p:spPr>
        <p:txBody>
          <a:bodyPr wrap="square">
            <a:spAutoFit/>
          </a:bodyPr>
          <a:lstStyle/>
          <a:p>
            <a:r>
              <a:rPr lang="en-US" sz="2200" b="1" dirty="0" err="1">
                <a:solidFill>
                  <a:schemeClr val="accent6">
                    <a:lumMod val="50000"/>
                  </a:schemeClr>
                </a:solidFill>
              </a:rPr>
              <a:t>BioDeu</a:t>
            </a:r>
            <a:r>
              <a:rPr lang="en-US" sz="2200" b="1" dirty="0">
                <a:solidFill>
                  <a:schemeClr val="accent6">
                    <a:lumMod val="50000"/>
                  </a:schemeClr>
                </a:solidFill>
              </a:rPr>
              <a:t> recruitment</a:t>
            </a:r>
            <a:endParaRPr lang="en-GB" sz="2200" b="1" dirty="0">
              <a:solidFill>
                <a:schemeClr val="accent6">
                  <a:lumMod val="50000"/>
                </a:schemeClr>
              </a:solidFill>
            </a:endParaRPr>
          </a:p>
        </p:txBody>
      </p:sp>
      <p:pic>
        <p:nvPicPr>
          <p:cNvPr id="53" name="Picture 4" descr="Biology Icons - Slide 2">
            <a:extLst>
              <a:ext uri="{FF2B5EF4-FFF2-40B4-BE49-F238E27FC236}">
                <a16:creationId xmlns:a16="http://schemas.microsoft.com/office/drawing/2014/main" id="{B80963FF-6772-48A4-16F6-E162BC60C504}"/>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38502" t="60952" r="53382" b="23651"/>
          <a:stretch/>
        </p:blipFill>
        <p:spPr bwMode="auto">
          <a:xfrm>
            <a:off x="8643256" y="261258"/>
            <a:ext cx="707572" cy="762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045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282F7-B13F-7A73-97F3-62CB293887F5}"/>
              </a:ext>
            </a:extLst>
          </p:cNvPr>
          <p:cNvSpPr>
            <a:spLocks noGrp="1"/>
          </p:cNvSpPr>
          <p:nvPr>
            <p:ph type="title"/>
          </p:nvPr>
        </p:nvSpPr>
        <p:spPr>
          <a:xfrm>
            <a:off x="438150" y="184150"/>
            <a:ext cx="10515600" cy="1325563"/>
          </a:xfrm>
        </p:spPr>
        <p:txBody>
          <a:bodyPr/>
          <a:lstStyle/>
          <a:p>
            <a:r>
              <a:rPr lang="en-US" dirty="0"/>
              <a:t>Chemistry lab move 2023</a:t>
            </a:r>
          </a:p>
        </p:txBody>
      </p:sp>
      <p:sp>
        <p:nvSpPr>
          <p:cNvPr id="3" name="Content Placeholder 2">
            <a:extLst>
              <a:ext uri="{FF2B5EF4-FFF2-40B4-BE49-F238E27FC236}">
                <a16:creationId xmlns:a16="http://schemas.microsoft.com/office/drawing/2014/main" id="{F6A400ED-8677-700E-9749-1B5A34637C34}"/>
              </a:ext>
            </a:extLst>
          </p:cNvPr>
          <p:cNvSpPr>
            <a:spLocks noGrp="1"/>
          </p:cNvSpPr>
          <p:nvPr>
            <p:ph idx="1"/>
          </p:nvPr>
        </p:nvSpPr>
        <p:spPr>
          <a:xfrm>
            <a:off x="239485" y="1621971"/>
            <a:ext cx="6564085" cy="5116286"/>
          </a:xfrm>
        </p:spPr>
        <p:txBody>
          <a:bodyPr>
            <a:normAutofit fontScale="77500" lnSpcReduction="20000"/>
          </a:bodyPr>
          <a:lstStyle/>
          <a:p>
            <a:pPr>
              <a:lnSpc>
                <a:spcPct val="150000"/>
              </a:lnSpc>
            </a:pPr>
            <a:r>
              <a:rPr lang="en-US" sz="3200" dirty="0"/>
              <a:t>We moved out of MV and in to D08 on time and under budget</a:t>
            </a:r>
          </a:p>
          <a:p>
            <a:pPr>
              <a:lnSpc>
                <a:spcPct val="150000"/>
              </a:lnSpc>
            </a:pPr>
            <a:r>
              <a:rPr lang="en-US" sz="3200" dirty="0"/>
              <a:t>Unpacking &amp; organizing went well but many basic utilities were not functional: electricity, nitrogen (Q1 2024), house vacuum (Q? 2024)</a:t>
            </a:r>
          </a:p>
          <a:p>
            <a:pPr>
              <a:lnSpc>
                <a:spcPct val="150000"/>
              </a:lnSpc>
            </a:pPr>
            <a:r>
              <a:rPr lang="en-US" sz="3200" dirty="0"/>
              <a:t>Total downtime was 4-5 months (Yeast lipid moved to Chemistry, Jia-Fei could do some work in E04 labs)</a:t>
            </a:r>
          </a:p>
        </p:txBody>
      </p:sp>
      <p:pic>
        <p:nvPicPr>
          <p:cNvPr id="4" name="Picture 3">
            <a:extLst>
              <a:ext uri="{FF2B5EF4-FFF2-40B4-BE49-F238E27FC236}">
                <a16:creationId xmlns:a16="http://schemas.microsoft.com/office/drawing/2014/main" id="{7366E6AA-EE91-431F-557E-002A3D4BF5D9}"/>
              </a:ext>
            </a:extLst>
          </p:cNvPr>
          <p:cNvPicPr>
            <a:picLocks noChangeAspect="1"/>
          </p:cNvPicPr>
          <p:nvPr/>
        </p:nvPicPr>
        <p:blipFill rotWithShape="1">
          <a:blip r:embed="rId2">
            <a:extLst>
              <a:ext uri="{28A0092B-C50C-407E-A947-70E740481C1C}">
                <a14:useLocalDpi xmlns:a14="http://schemas.microsoft.com/office/drawing/2010/main" val="0"/>
              </a:ext>
            </a:extLst>
          </a:blip>
          <a:srcRect l="22441" t="33356" r="53454" b="26587"/>
          <a:stretch/>
        </p:blipFill>
        <p:spPr>
          <a:xfrm>
            <a:off x="6934843" y="898472"/>
            <a:ext cx="4991982" cy="5494161"/>
          </a:xfrm>
          <a:prstGeom prst="rect">
            <a:avLst/>
          </a:prstGeom>
          <a:ln w="28575">
            <a:solidFill>
              <a:schemeClr val="tx1"/>
            </a:solidFill>
          </a:ln>
        </p:spPr>
      </p:pic>
    </p:spTree>
    <p:extLst>
      <p:ext uri="{BB962C8B-B14F-4D97-AF65-F5344CB8AC3E}">
        <p14:creationId xmlns:p14="http://schemas.microsoft.com/office/powerpoint/2010/main" val="996842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16377A0-95C7-0769-6051-0759AF19D87D}"/>
              </a:ext>
            </a:extLst>
          </p:cNvPr>
          <p:cNvPicPr>
            <a:picLocks noChangeAspect="1"/>
          </p:cNvPicPr>
          <p:nvPr/>
        </p:nvPicPr>
        <p:blipFill>
          <a:blip r:embed="rId2"/>
          <a:stretch>
            <a:fillRect/>
          </a:stretch>
        </p:blipFill>
        <p:spPr>
          <a:xfrm>
            <a:off x="2140857" y="1426027"/>
            <a:ext cx="6241144" cy="4680857"/>
          </a:xfrm>
          <a:prstGeom prst="rect">
            <a:avLst/>
          </a:prstGeom>
        </p:spPr>
      </p:pic>
      <p:pic>
        <p:nvPicPr>
          <p:cNvPr id="9" name="Picture 8">
            <a:extLst>
              <a:ext uri="{FF2B5EF4-FFF2-40B4-BE49-F238E27FC236}">
                <a16:creationId xmlns:a16="http://schemas.microsoft.com/office/drawing/2014/main" id="{1F20C79B-D786-4FF5-C4BB-4A7BC92DF9D7}"/>
              </a:ext>
            </a:extLst>
          </p:cNvPr>
          <p:cNvPicPr>
            <a:picLocks noChangeAspect="1"/>
          </p:cNvPicPr>
          <p:nvPr/>
        </p:nvPicPr>
        <p:blipFill>
          <a:blip r:embed="rId3"/>
          <a:stretch>
            <a:fillRect/>
          </a:stretch>
        </p:blipFill>
        <p:spPr>
          <a:xfrm>
            <a:off x="137884" y="163286"/>
            <a:ext cx="4923973" cy="3692980"/>
          </a:xfrm>
          <a:prstGeom prst="rect">
            <a:avLst/>
          </a:prstGeom>
        </p:spPr>
      </p:pic>
      <p:pic>
        <p:nvPicPr>
          <p:cNvPr id="11" name="Picture 10">
            <a:extLst>
              <a:ext uri="{FF2B5EF4-FFF2-40B4-BE49-F238E27FC236}">
                <a16:creationId xmlns:a16="http://schemas.microsoft.com/office/drawing/2014/main" id="{D8FCA5B2-A215-F641-0BF8-48749919A9F1}"/>
              </a:ext>
            </a:extLst>
          </p:cNvPr>
          <p:cNvPicPr>
            <a:picLocks noChangeAspect="1"/>
          </p:cNvPicPr>
          <p:nvPr/>
        </p:nvPicPr>
        <p:blipFill rotWithShape="1">
          <a:blip r:embed="rId4"/>
          <a:srcRect r="32493"/>
          <a:stretch/>
        </p:blipFill>
        <p:spPr>
          <a:xfrm>
            <a:off x="7822550" y="2024743"/>
            <a:ext cx="4162621" cy="4624655"/>
          </a:xfrm>
          <a:prstGeom prst="rect">
            <a:avLst/>
          </a:prstGeom>
        </p:spPr>
      </p:pic>
      <p:sp>
        <p:nvSpPr>
          <p:cNvPr id="12" name="TextBox 11">
            <a:extLst>
              <a:ext uri="{FF2B5EF4-FFF2-40B4-BE49-F238E27FC236}">
                <a16:creationId xmlns:a16="http://schemas.microsoft.com/office/drawing/2014/main" id="{5A1F0987-9620-B4FD-1FF8-C741E5F95CAC}"/>
              </a:ext>
            </a:extLst>
          </p:cNvPr>
          <p:cNvSpPr txBox="1"/>
          <p:nvPr/>
        </p:nvSpPr>
        <p:spPr>
          <a:xfrm>
            <a:off x="6966857" y="359229"/>
            <a:ext cx="3622723" cy="584775"/>
          </a:xfrm>
          <a:prstGeom prst="rect">
            <a:avLst/>
          </a:prstGeom>
          <a:noFill/>
        </p:spPr>
        <p:txBody>
          <a:bodyPr wrap="none" rtlCol="0">
            <a:spAutoFit/>
          </a:bodyPr>
          <a:lstStyle/>
          <a:p>
            <a:r>
              <a:rPr lang="en-US" sz="3200" dirty="0"/>
              <a:t>D08 labs “in action”!</a:t>
            </a:r>
          </a:p>
        </p:txBody>
      </p:sp>
    </p:spTree>
    <p:extLst>
      <p:ext uri="{BB962C8B-B14F-4D97-AF65-F5344CB8AC3E}">
        <p14:creationId xmlns:p14="http://schemas.microsoft.com/office/powerpoint/2010/main" val="798682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26986-319E-C2CF-A6EE-EE919B0D4EF9}"/>
              </a:ext>
            </a:extLst>
          </p:cNvPr>
          <p:cNvSpPr>
            <a:spLocks noGrp="1"/>
          </p:cNvSpPr>
          <p:nvPr>
            <p:ph type="title"/>
          </p:nvPr>
        </p:nvSpPr>
        <p:spPr/>
        <p:txBody>
          <a:bodyPr/>
          <a:lstStyle/>
          <a:p>
            <a:r>
              <a:rPr lang="en-US" dirty="0"/>
              <a:t>Chemistry lab 2024-2025</a:t>
            </a:r>
          </a:p>
        </p:txBody>
      </p:sp>
      <p:sp>
        <p:nvSpPr>
          <p:cNvPr id="3" name="Content Placeholder 2">
            <a:extLst>
              <a:ext uri="{FF2B5EF4-FFF2-40B4-BE49-F238E27FC236}">
                <a16:creationId xmlns:a16="http://schemas.microsoft.com/office/drawing/2014/main" id="{95CBC405-7767-2513-1FA3-F48BBA69625B}"/>
              </a:ext>
            </a:extLst>
          </p:cNvPr>
          <p:cNvSpPr>
            <a:spLocks noGrp="1"/>
          </p:cNvSpPr>
          <p:nvPr>
            <p:ph idx="1"/>
          </p:nvPr>
        </p:nvSpPr>
        <p:spPr>
          <a:xfrm>
            <a:off x="794656" y="1978025"/>
            <a:ext cx="10515600" cy="4351338"/>
          </a:xfrm>
        </p:spPr>
        <p:txBody>
          <a:bodyPr>
            <a:normAutofit fontScale="85000" lnSpcReduction="20000"/>
          </a:bodyPr>
          <a:lstStyle/>
          <a:p>
            <a:pPr>
              <a:lnSpc>
                <a:spcPct val="150000"/>
              </a:lnSpc>
            </a:pPr>
            <a:r>
              <a:rPr lang="en-US" dirty="0"/>
              <a:t>Continue accepting and delivering on rolling access proposals</a:t>
            </a:r>
          </a:p>
          <a:p>
            <a:pPr>
              <a:lnSpc>
                <a:spcPct val="150000"/>
              </a:lnSpc>
            </a:pPr>
            <a:r>
              <a:rPr lang="en-US" dirty="0"/>
              <a:t>Some major procurements are in progress: Parr reactor repair, new Parr reactor “</a:t>
            </a:r>
            <a:r>
              <a:rPr lang="en-US" dirty="0" err="1"/>
              <a:t>en</a:t>
            </a:r>
            <a:r>
              <a:rPr lang="en-US" dirty="0"/>
              <a:t> route”, GC-MS tender</a:t>
            </a:r>
          </a:p>
          <a:p>
            <a:pPr>
              <a:lnSpc>
                <a:spcPct val="150000"/>
              </a:lnSpc>
            </a:pPr>
            <a:r>
              <a:rPr lang="en-US" dirty="0"/>
              <a:t>After summer, before the end of the year, the lipid separation and analysis equipment that is now at Chemistry Dept (LU) should move to site and establish the work flow here</a:t>
            </a:r>
          </a:p>
          <a:p>
            <a:pPr>
              <a:lnSpc>
                <a:spcPct val="150000"/>
              </a:lnSpc>
            </a:pPr>
            <a:r>
              <a:rPr lang="en-US" dirty="0"/>
              <a:t>Recruitment of a </a:t>
            </a:r>
            <a:r>
              <a:rPr lang="en-US" dirty="0" err="1"/>
              <a:t>biodeu</a:t>
            </a:r>
            <a:r>
              <a:rPr lang="en-US" dirty="0"/>
              <a:t> specialist will be in 2025 – they will establish cell culture here on site and cross-train in lipid (now) and protein production (future)</a:t>
            </a:r>
          </a:p>
        </p:txBody>
      </p:sp>
    </p:spTree>
    <p:extLst>
      <p:ext uri="{BB962C8B-B14F-4D97-AF65-F5344CB8AC3E}">
        <p14:creationId xmlns:p14="http://schemas.microsoft.com/office/powerpoint/2010/main" val="1248298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FA8CC-D0B3-4EA8-BD4A-F395C64F3C6D}"/>
              </a:ext>
            </a:extLst>
          </p:cNvPr>
          <p:cNvSpPr>
            <a:spLocks noGrp="1"/>
          </p:cNvSpPr>
          <p:nvPr>
            <p:ph type="title"/>
          </p:nvPr>
        </p:nvSpPr>
        <p:spPr>
          <a:xfrm>
            <a:off x="718457" y="125640"/>
            <a:ext cx="10515600" cy="1325563"/>
          </a:xfrm>
        </p:spPr>
        <p:txBody>
          <a:bodyPr/>
          <a:lstStyle/>
          <a:p>
            <a:r>
              <a:rPr lang="en-US" dirty="0"/>
              <a:t>Chemistry lab 2027 and beyond</a:t>
            </a:r>
          </a:p>
        </p:txBody>
      </p:sp>
      <p:sp>
        <p:nvSpPr>
          <p:cNvPr id="3" name="Content Placeholder 2">
            <a:extLst>
              <a:ext uri="{FF2B5EF4-FFF2-40B4-BE49-F238E27FC236}">
                <a16:creationId xmlns:a16="http://schemas.microsoft.com/office/drawing/2014/main" id="{67F1ED90-36F7-43EA-16DA-42984DFD86F3}"/>
              </a:ext>
            </a:extLst>
          </p:cNvPr>
          <p:cNvSpPr>
            <a:spLocks noGrp="1"/>
          </p:cNvSpPr>
          <p:nvPr>
            <p:ph idx="1"/>
          </p:nvPr>
        </p:nvSpPr>
        <p:spPr>
          <a:xfrm>
            <a:off x="272143" y="1335770"/>
            <a:ext cx="11919857" cy="1973488"/>
          </a:xfrm>
        </p:spPr>
        <p:txBody>
          <a:bodyPr>
            <a:noAutofit/>
          </a:bodyPr>
          <a:lstStyle/>
          <a:p>
            <a:r>
              <a:rPr lang="en-US" sz="1800" dirty="0"/>
              <a:t>Current labs are really intended as USER labs (lots of benches but not sufficient ventilation for all DEMAX equipment and activities)</a:t>
            </a:r>
          </a:p>
          <a:p>
            <a:r>
              <a:rPr lang="en-US" sz="1800" dirty="0"/>
              <a:t>Our activities run all year and user program and users being around will be a disruption, location in supervised zone is a hindrance, not a bonus</a:t>
            </a:r>
          </a:p>
          <a:p>
            <a:r>
              <a:rPr lang="en-US" sz="1800" dirty="0"/>
              <a:t>We are part of a potential plan to build a new building on site and we have brainstormed some floorplans that would work for us.</a:t>
            </a:r>
          </a:p>
        </p:txBody>
      </p:sp>
      <p:pic>
        <p:nvPicPr>
          <p:cNvPr id="5" name="Picture 4">
            <a:extLst>
              <a:ext uri="{FF2B5EF4-FFF2-40B4-BE49-F238E27FC236}">
                <a16:creationId xmlns:a16="http://schemas.microsoft.com/office/drawing/2014/main" id="{7CA88E7F-6453-6412-682D-CF3F37D98666}"/>
              </a:ext>
            </a:extLst>
          </p:cNvPr>
          <p:cNvPicPr>
            <a:picLocks noChangeAspect="1"/>
          </p:cNvPicPr>
          <p:nvPr/>
        </p:nvPicPr>
        <p:blipFill>
          <a:blip r:embed="rId2"/>
          <a:stretch>
            <a:fillRect/>
          </a:stretch>
        </p:blipFill>
        <p:spPr>
          <a:xfrm>
            <a:off x="2427515" y="2929684"/>
            <a:ext cx="7772400" cy="3928316"/>
          </a:xfrm>
          <a:prstGeom prst="rect">
            <a:avLst/>
          </a:prstGeom>
        </p:spPr>
      </p:pic>
    </p:spTree>
    <p:extLst>
      <p:ext uri="{BB962C8B-B14F-4D97-AF65-F5344CB8AC3E}">
        <p14:creationId xmlns:p14="http://schemas.microsoft.com/office/powerpoint/2010/main" val="1577602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C259F-6621-5FDA-62CA-325B5FE45FB1}"/>
              </a:ext>
            </a:extLst>
          </p:cNvPr>
          <p:cNvSpPr>
            <a:spLocks noGrp="1"/>
          </p:cNvSpPr>
          <p:nvPr>
            <p:ph type="title"/>
          </p:nvPr>
        </p:nvSpPr>
        <p:spPr>
          <a:xfrm>
            <a:off x="740229" y="495754"/>
            <a:ext cx="10515600" cy="1325563"/>
          </a:xfrm>
        </p:spPr>
        <p:txBody>
          <a:bodyPr/>
          <a:lstStyle/>
          <a:p>
            <a:r>
              <a:rPr lang="en-US" dirty="0" err="1"/>
              <a:t>Biodeu</a:t>
            </a:r>
            <a:r>
              <a:rPr lang="en-US" dirty="0"/>
              <a:t> &amp; </a:t>
            </a:r>
            <a:r>
              <a:rPr lang="en-US" dirty="0" err="1"/>
              <a:t>cryst</a:t>
            </a:r>
            <a:r>
              <a:rPr lang="en-US" dirty="0"/>
              <a:t> lab activities</a:t>
            </a:r>
          </a:p>
        </p:txBody>
      </p:sp>
      <p:sp>
        <p:nvSpPr>
          <p:cNvPr id="3" name="Content Placeholder 2">
            <a:extLst>
              <a:ext uri="{FF2B5EF4-FFF2-40B4-BE49-F238E27FC236}">
                <a16:creationId xmlns:a16="http://schemas.microsoft.com/office/drawing/2014/main" id="{42C58B66-D14F-8157-4002-35DE654DD0AE}"/>
              </a:ext>
            </a:extLst>
          </p:cNvPr>
          <p:cNvSpPr>
            <a:spLocks noGrp="1"/>
          </p:cNvSpPr>
          <p:nvPr>
            <p:ph idx="1"/>
          </p:nvPr>
        </p:nvSpPr>
        <p:spPr>
          <a:xfrm>
            <a:off x="206827" y="2318656"/>
            <a:ext cx="11832771" cy="4539344"/>
          </a:xfrm>
        </p:spPr>
        <p:txBody>
          <a:bodyPr>
            <a:noAutofit/>
          </a:bodyPr>
          <a:lstStyle/>
          <a:p>
            <a:pPr>
              <a:lnSpc>
                <a:spcPct val="170000"/>
              </a:lnSpc>
            </a:pPr>
            <a:r>
              <a:rPr lang="en-US" sz="2400" dirty="0" err="1"/>
              <a:t>Biodeuteration</a:t>
            </a:r>
            <a:r>
              <a:rPr lang="en-US" sz="2400" dirty="0"/>
              <a:t> &amp; crystallization activities are co-located with the LP3 at Biology dept at LU (cross-faculty platform managed by Dr. Wolfgang Knecht)</a:t>
            </a:r>
          </a:p>
          <a:p>
            <a:pPr>
              <a:lnSpc>
                <a:spcPct val="170000"/>
              </a:lnSpc>
            </a:pPr>
            <a:r>
              <a:rPr lang="en-US" sz="2400" dirty="0"/>
              <a:t>2 Contracts: 1) </a:t>
            </a:r>
            <a:r>
              <a:rPr lang="en-US" sz="2400" i="1" dirty="0" err="1"/>
              <a:t>Useage</a:t>
            </a:r>
            <a:r>
              <a:rPr lang="en-US" sz="2400" i="1" dirty="0"/>
              <a:t> fee agreement </a:t>
            </a:r>
            <a:r>
              <a:rPr lang="en-US" sz="2400" dirty="0"/>
              <a:t>(2021-2025, ~ 23 </a:t>
            </a:r>
            <a:r>
              <a:rPr lang="en-US" sz="2400" dirty="0" err="1"/>
              <a:t>kEuro</a:t>
            </a:r>
            <a:r>
              <a:rPr lang="en-US" sz="2400" dirty="0"/>
              <a:t>/</a:t>
            </a:r>
            <a:r>
              <a:rPr lang="en-US" sz="2400" dirty="0" err="1"/>
              <a:t>yr</a:t>
            </a:r>
            <a:r>
              <a:rPr lang="en-US" sz="2400" dirty="0"/>
              <a:t>, grants us access to centralized services, equipment, floor space for ESS equipment), 2) </a:t>
            </a:r>
            <a:r>
              <a:rPr lang="en-US" sz="2400" i="1" dirty="0"/>
              <a:t>Swedish in-kind deuteration lab service</a:t>
            </a:r>
            <a:r>
              <a:rPr lang="en-US" sz="2400" dirty="0"/>
              <a:t> (2023-2025, ~77 </a:t>
            </a:r>
            <a:r>
              <a:rPr lang="en-US" sz="2400" dirty="0" err="1"/>
              <a:t>kEuro</a:t>
            </a:r>
            <a:r>
              <a:rPr lang="en-US" sz="2400" dirty="0"/>
              <a:t>/</a:t>
            </a:r>
            <a:r>
              <a:rPr lang="en-US" sz="2400" dirty="0" err="1"/>
              <a:t>yr</a:t>
            </a:r>
            <a:r>
              <a:rPr lang="en-US" sz="2400" dirty="0"/>
              <a:t> for deuteration lab services, effectively we get 0.75 research engineer for general lab help, yeast cell culture, protein expression testing, X-ray data collection at </a:t>
            </a:r>
            <a:r>
              <a:rPr lang="en-US" sz="2400" dirty="0" err="1"/>
              <a:t>BioMAX</a:t>
            </a:r>
            <a:r>
              <a:rPr lang="en-US" sz="2400" dirty="0"/>
              <a:t>)</a:t>
            </a:r>
          </a:p>
          <a:p>
            <a:pPr>
              <a:lnSpc>
                <a:spcPct val="170000"/>
              </a:lnSpc>
            </a:pPr>
            <a:r>
              <a:rPr lang="en-US" sz="2400" dirty="0"/>
              <a:t>Both expire 2025 and we have to continue since no suitable space or infrastructure exists on site to support </a:t>
            </a:r>
            <a:r>
              <a:rPr lang="en-US" sz="2400" dirty="0" err="1"/>
              <a:t>biodeuteration</a:t>
            </a:r>
            <a:r>
              <a:rPr lang="en-US" sz="2400" dirty="0"/>
              <a:t> to the same extent</a:t>
            </a:r>
          </a:p>
        </p:txBody>
      </p:sp>
      <p:pic>
        <p:nvPicPr>
          <p:cNvPr id="5" name="Picture 4">
            <a:extLst>
              <a:ext uri="{FF2B5EF4-FFF2-40B4-BE49-F238E27FC236}">
                <a16:creationId xmlns:a16="http://schemas.microsoft.com/office/drawing/2014/main" id="{B965738A-2D81-FFEA-3C5C-9E10B986E552}"/>
              </a:ext>
            </a:extLst>
          </p:cNvPr>
          <p:cNvPicPr>
            <a:picLocks noChangeAspect="1"/>
          </p:cNvPicPr>
          <p:nvPr/>
        </p:nvPicPr>
        <p:blipFill>
          <a:blip r:embed="rId2"/>
          <a:stretch>
            <a:fillRect/>
          </a:stretch>
        </p:blipFill>
        <p:spPr>
          <a:xfrm>
            <a:off x="8769940" y="218621"/>
            <a:ext cx="3189831" cy="2121807"/>
          </a:xfrm>
          <a:prstGeom prst="rect">
            <a:avLst/>
          </a:prstGeom>
        </p:spPr>
      </p:pic>
    </p:spTree>
    <p:extLst>
      <p:ext uri="{BB962C8B-B14F-4D97-AF65-F5344CB8AC3E}">
        <p14:creationId xmlns:p14="http://schemas.microsoft.com/office/powerpoint/2010/main" val="7883098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85936</TotalTime>
  <Words>1147</Words>
  <Application>Microsoft Macintosh PowerPoint</Application>
  <PresentationFormat>Widescreen</PresentationFormat>
  <Paragraphs>121</Paragraphs>
  <Slides>16</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Segoe UI</vt:lpstr>
      <vt:lpstr>Symbol</vt:lpstr>
      <vt:lpstr>Office Theme</vt:lpstr>
      <vt:lpstr>DEMAX update  CLS STAP 22-23 April 2024 Lund, Sweden</vt:lpstr>
      <vt:lpstr>DEMAX overview</vt:lpstr>
      <vt:lpstr>PowerPoint Presentation</vt:lpstr>
      <vt:lpstr>PowerPoint Presentation</vt:lpstr>
      <vt:lpstr>Chemistry lab move 2023</vt:lpstr>
      <vt:lpstr>PowerPoint Presentation</vt:lpstr>
      <vt:lpstr>Chemistry lab 2024-2025</vt:lpstr>
      <vt:lpstr>Chemistry lab 2027 and beyond</vt:lpstr>
      <vt:lpstr>Biodeu &amp; cryst lab activities</vt:lpstr>
      <vt:lpstr>Crystallization moves to NMX</vt:lpstr>
      <vt:lpstr>Expanding the team in 2025</vt:lpstr>
      <vt:lpstr>User proposals</vt:lpstr>
      <vt:lpstr>DEMAX product catalogue</vt:lpstr>
      <vt:lpstr>PowerPoint Presentation</vt:lpstr>
      <vt:lpstr>Goals 2026 and beyond!</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DEMAX update</dc:title>
  <dc:creator>Microsoft Office User</dc:creator>
  <cp:lastModifiedBy>Zoë Fisher</cp:lastModifiedBy>
  <cp:revision>654</cp:revision>
  <cp:lastPrinted>2022-04-27T13:39:40Z</cp:lastPrinted>
  <dcterms:created xsi:type="dcterms:W3CDTF">2019-05-07T06:48:34Z</dcterms:created>
  <dcterms:modified xsi:type="dcterms:W3CDTF">2024-04-17T11:31:11Z</dcterms:modified>
</cp:coreProperties>
</file>