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1245" r:id="rId2"/>
    <p:sldId id="1247" r:id="rId3"/>
    <p:sldId id="4307" r:id="rId4"/>
    <p:sldId id="1248" r:id="rId5"/>
    <p:sldId id="4305" r:id="rId6"/>
    <p:sldId id="4302" r:id="rId7"/>
    <p:sldId id="4306" r:id="rId8"/>
    <p:sldId id="4309" r:id="rId9"/>
    <p:sldId id="4308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B9797D"/>
    <a:srgbClr val="CAE6C8"/>
    <a:srgbClr val="D7E59A"/>
    <a:srgbClr val="CCCCCC"/>
    <a:srgbClr val="FECC99"/>
    <a:srgbClr val="FEE6CC"/>
    <a:srgbClr val="CCDFDB"/>
    <a:srgbClr val="E5F0EC"/>
    <a:srgbClr val="EBF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19" autoAdjust="0"/>
    <p:restoredTop sz="94681" autoAdjust="0"/>
  </p:normalViewPr>
  <p:slideViewPr>
    <p:cSldViewPr snapToGrid="0" snapToObjects="1">
      <p:cViewPr varScale="1">
        <p:scale>
          <a:sx n="167" d="100"/>
          <a:sy n="167" d="100"/>
        </p:scale>
        <p:origin x="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D67223-90E1-1F48-9CC3-3DEE4B086B34}" type="doc">
      <dgm:prSet loTypeId="urn:microsoft.com/office/officeart/2005/8/layout/cycle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59490BF-ED9E-144F-A4FC-85F654EDC15E}">
      <dgm:prSet phldrT="[Text]" custT="1"/>
      <dgm:spPr/>
      <dgm:t>
        <a:bodyPr/>
        <a:lstStyle/>
        <a:p>
          <a:r>
            <a:rPr lang="en-GB" sz="2000" dirty="0"/>
            <a:t>Data Reduction, Analysis, Modelling Group</a:t>
          </a:r>
        </a:p>
      </dgm:t>
    </dgm:pt>
    <dgm:pt modelId="{1205EA7F-E6CF-494E-A483-533C61A08C95}" type="parTrans" cxnId="{B09540EB-F21D-4447-9A7A-A90FA883D39F}">
      <dgm:prSet/>
      <dgm:spPr/>
      <dgm:t>
        <a:bodyPr/>
        <a:lstStyle/>
        <a:p>
          <a:endParaRPr lang="en-GB"/>
        </a:p>
      </dgm:t>
    </dgm:pt>
    <dgm:pt modelId="{E41796A4-D444-154E-83D9-06A323A0A448}" type="sibTrans" cxnId="{B09540EB-F21D-4447-9A7A-A90FA883D39F}">
      <dgm:prSet/>
      <dgm:spPr/>
      <dgm:t>
        <a:bodyPr/>
        <a:lstStyle/>
        <a:p>
          <a:endParaRPr lang="en-GB"/>
        </a:p>
      </dgm:t>
    </dgm:pt>
    <dgm:pt modelId="{B03C46CC-D7F6-EB4C-9C9E-473C77327CBD}">
      <dgm:prSet phldrT="[Text]" custT="1"/>
      <dgm:spPr/>
      <dgm:t>
        <a:bodyPr/>
        <a:lstStyle/>
        <a:p>
          <a:r>
            <a:rPr lang="en-GB" sz="2000" dirty="0"/>
            <a:t>Instrument Data Scientists Group</a:t>
          </a:r>
        </a:p>
      </dgm:t>
    </dgm:pt>
    <dgm:pt modelId="{D313CB76-61FE-6A44-9BB3-6013A9D7200D}" type="parTrans" cxnId="{3CF7C3F2-F34D-AA42-80B9-140467CEF6FF}">
      <dgm:prSet/>
      <dgm:spPr/>
      <dgm:t>
        <a:bodyPr/>
        <a:lstStyle/>
        <a:p>
          <a:endParaRPr lang="en-GB"/>
        </a:p>
      </dgm:t>
    </dgm:pt>
    <dgm:pt modelId="{5841C02A-48D7-5F45-B432-23D79A00811F}" type="sibTrans" cxnId="{3CF7C3F2-F34D-AA42-80B9-140467CEF6FF}">
      <dgm:prSet/>
      <dgm:spPr/>
      <dgm:t>
        <a:bodyPr/>
        <a:lstStyle/>
        <a:p>
          <a:endParaRPr lang="en-GB"/>
        </a:p>
      </dgm:t>
    </dgm:pt>
    <dgm:pt modelId="{308037B6-62D2-8043-A1A8-362349A17C38}" type="pres">
      <dgm:prSet presAssocID="{1ED67223-90E1-1F48-9CC3-3DEE4B086B34}" presName="cycle" presStyleCnt="0">
        <dgm:presLayoutVars>
          <dgm:dir/>
          <dgm:resizeHandles val="exact"/>
        </dgm:presLayoutVars>
      </dgm:prSet>
      <dgm:spPr/>
    </dgm:pt>
    <dgm:pt modelId="{44A1A05A-04F5-7649-A639-E69CA5F2E901}" type="pres">
      <dgm:prSet presAssocID="{559490BF-ED9E-144F-A4FC-85F654EDC15E}" presName="dummy" presStyleCnt="0"/>
      <dgm:spPr/>
    </dgm:pt>
    <dgm:pt modelId="{04EC61D7-7009-6543-A8F6-87590A2D0047}" type="pres">
      <dgm:prSet presAssocID="{559490BF-ED9E-144F-A4FC-85F654EDC15E}" presName="node" presStyleLbl="revTx" presStyleIdx="0" presStyleCnt="2">
        <dgm:presLayoutVars>
          <dgm:bulletEnabled val="1"/>
        </dgm:presLayoutVars>
      </dgm:prSet>
      <dgm:spPr/>
    </dgm:pt>
    <dgm:pt modelId="{081EC3C8-B039-B44C-8B7D-0CECEF9A7CD0}" type="pres">
      <dgm:prSet presAssocID="{E41796A4-D444-154E-83D9-06A323A0A448}" presName="sibTrans" presStyleLbl="node1" presStyleIdx="0" presStyleCnt="2"/>
      <dgm:spPr/>
    </dgm:pt>
    <dgm:pt modelId="{D5AA9E37-1AC1-944E-A121-1F467D7975B8}" type="pres">
      <dgm:prSet presAssocID="{B03C46CC-D7F6-EB4C-9C9E-473C77327CBD}" presName="dummy" presStyleCnt="0"/>
      <dgm:spPr/>
    </dgm:pt>
    <dgm:pt modelId="{B6D6262E-8DFD-7A46-A82F-C99FF39D9A28}" type="pres">
      <dgm:prSet presAssocID="{B03C46CC-D7F6-EB4C-9C9E-473C77327CBD}" presName="node" presStyleLbl="revTx" presStyleIdx="1" presStyleCnt="2">
        <dgm:presLayoutVars>
          <dgm:bulletEnabled val="1"/>
        </dgm:presLayoutVars>
      </dgm:prSet>
      <dgm:spPr/>
    </dgm:pt>
    <dgm:pt modelId="{CED7247E-5811-E040-9DDD-167B8C37C58D}" type="pres">
      <dgm:prSet presAssocID="{5841C02A-48D7-5F45-B432-23D79A00811F}" presName="sibTrans" presStyleLbl="node1" presStyleIdx="1" presStyleCnt="2"/>
      <dgm:spPr/>
    </dgm:pt>
  </dgm:ptLst>
  <dgm:cxnLst>
    <dgm:cxn modelId="{A74FF559-9669-3543-80FE-3D4C72768829}" type="presOf" srcId="{1ED67223-90E1-1F48-9CC3-3DEE4B086B34}" destId="{308037B6-62D2-8043-A1A8-362349A17C38}" srcOrd="0" destOrd="0" presId="urn:microsoft.com/office/officeart/2005/8/layout/cycle1"/>
    <dgm:cxn modelId="{76AAB262-8DC1-4749-BBED-71C60275922E}" type="presOf" srcId="{559490BF-ED9E-144F-A4FC-85F654EDC15E}" destId="{04EC61D7-7009-6543-A8F6-87590A2D0047}" srcOrd="0" destOrd="0" presId="urn:microsoft.com/office/officeart/2005/8/layout/cycle1"/>
    <dgm:cxn modelId="{99DF5DE0-F4A5-1D4E-9A59-FA3A3E6EFF53}" type="presOf" srcId="{5841C02A-48D7-5F45-B432-23D79A00811F}" destId="{CED7247E-5811-E040-9DDD-167B8C37C58D}" srcOrd="0" destOrd="0" presId="urn:microsoft.com/office/officeart/2005/8/layout/cycle1"/>
    <dgm:cxn modelId="{B09540EB-F21D-4447-9A7A-A90FA883D39F}" srcId="{1ED67223-90E1-1F48-9CC3-3DEE4B086B34}" destId="{559490BF-ED9E-144F-A4FC-85F654EDC15E}" srcOrd="0" destOrd="0" parTransId="{1205EA7F-E6CF-494E-A483-533C61A08C95}" sibTransId="{E41796A4-D444-154E-83D9-06A323A0A448}"/>
    <dgm:cxn modelId="{485EBEEF-B867-4345-9089-EA0AF73FA89E}" type="presOf" srcId="{B03C46CC-D7F6-EB4C-9C9E-473C77327CBD}" destId="{B6D6262E-8DFD-7A46-A82F-C99FF39D9A28}" srcOrd="0" destOrd="0" presId="urn:microsoft.com/office/officeart/2005/8/layout/cycle1"/>
    <dgm:cxn modelId="{3CF7C3F2-F34D-AA42-80B9-140467CEF6FF}" srcId="{1ED67223-90E1-1F48-9CC3-3DEE4B086B34}" destId="{B03C46CC-D7F6-EB4C-9C9E-473C77327CBD}" srcOrd="1" destOrd="0" parTransId="{D313CB76-61FE-6A44-9BB3-6013A9D7200D}" sibTransId="{5841C02A-48D7-5F45-B432-23D79A00811F}"/>
    <dgm:cxn modelId="{91E703F4-ECE6-5E43-B272-A24B65E3C223}" type="presOf" srcId="{E41796A4-D444-154E-83D9-06A323A0A448}" destId="{081EC3C8-B039-B44C-8B7D-0CECEF9A7CD0}" srcOrd="0" destOrd="0" presId="urn:microsoft.com/office/officeart/2005/8/layout/cycle1"/>
    <dgm:cxn modelId="{FBCCDBC2-0F6A-D34C-B041-4688A77EA97A}" type="presParOf" srcId="{308037B6-62D2-8043-A1A8-362349A17C38}" destId="{44A1A05A-04F5-7649-A639-E69CA5F2E901}" srcOrd="0" destOrd="0" presId="urn:microsoft.com/office/officeart/2005/8/layout/cycle1"/>
    <dgm:cxn modelId="{992733F9-E05A-7645-9F12-DFF04AEF3AC8}" type="presParOf" srcId="{308037B6-62D2-8043-A1A8-362349A17C38}" destId="{04EC61D7-7009-6543-A8F6-87590A2D0047}" srcOrd="1" destOrd="0" presId="urn:microsoft.com/office/officeart/2005/8/layout/cycle1"/>
    <dgm:cxn modelId="{89487519-A7EB-054E-9778-59B105889D05}" type="presParOf" srcId="{308037B6-62D2-8043-A1A8-362349A17C38}" destId="{081EC3C8-B039-B44C-8B7D-0CECEF9A7CD0}" srcOrd="2" destOrd="0" presId="urn:microsoft.com/office/officeart/2005/8/layout/cycle1"/>
    <dgm:cxn modelId="{89CD0882-858C-324A-8A91-3D0D64E0BFB6}" type="presParOf" srcId="{308037B6-62D2-8043-A1A8-362349A17C38}" destId="{D5AA9E37-1AC1-944E-A121-1F467D7975B8}" srcOrd="3" destOrd="0" presId="urn:microsoft.com/office/officeart/2005/8/layout/cycle1"/>
    <dgm:cxn modelId="{31CE7A62-DC96-864D-8ADF-F5A6656C32FE}" type="presParOf" srcId="{308037B6-62D2-8043-A1A8-362349A17C38}" destId="{B6D6262E-8DFD-7A46-A82F-C99FF39D9A28}" srcOrd="4" destOrd="0" presId="urn:microsoft.com/office/officeart/2005/8/layout/cycle1"/>
    <dgm:cxn modelId="{0577822A-78BF-3448-B735-84B9C5192E4A}" type="presParOf" srcId="{308037B6-62D2-8043-A1A8-362349A17C38}" destId="{CED7247E-5811-E040-9DDD-167B8C37C58D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C61D7-7009-6543-A8F6-87590A2D0047}">
      <dsp:nvSpPr>
        <dsp:cNvPr id="0" name=""/>
        <dsp:cNvSpPr/>
      </dsp:nvSpPr>
      <dsp:spPr>
        <a:xfrm>
          <a:off x="3781561" y="1130103"/>
          <a:ext cx="2145306" cy="2145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Data Reduction, Analysis, Modelling Group</a:t>
          </a:r>
        </a:p>
      </dsp:txBody>
      <dsp:txXfrm>
        <a:off x="3781561" y="1130103"/>
        <a:ext cx="2145306" cy="2145306"/>
      </dsp:txXfrm>
    </dsp:sp>
    <dsp:sp modelId="{081EC3C8-B039-B44C-8B7D-0CECEF9A7CD0}">
      <dsp:nvSpPr>
        <dsp:cNvPr id="0" name=""/>
        <dsp:cNvSpPr/>
      </dsp:nvSpPr>
      <dsp:spPr>
        <a:xfrm>
          <a:off x="898221" y="-1837"/>
          <a:ext cx="4409188" cy="4409188"/>
        </a:xfrm>
        <a:prstGeom prst="circularArrow">
          <a:avLst>
            <a:gd name="adj1" fmla="val 9488"/>
            <a:gd name="adj2" fmla="val 685411"/>
            <a:gd name="adj3" fmla="val 7848554"/>
            <a:gd name="adj4" fmla="val 2266035"/>
            <a:gd name="adj5" fmla="val 11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6262E-8DFD-7A46-A82F-C99FF39D9A28}">
      <dsp:nvSpPr>
        <dsp:cNvPr id="0" name=""/>
        <dsp:cNvSpPr/>
      </dsp:nvSpPr>
      <dsp:spPr>
        <a:xfrm>
          <a:off x="278764" y="1130103"/>
          <a:ext cx="2145306" cy="2145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Instrument Data Scientists Group</a:t>
          </a:r>
        </a:p>
      </dsp:txBody>
      <dsp:txXfrm>
        <a:off x="278764" y="1130103"/>
        <a:ext cx="2145306" cy="2145306"/>
      </dsp:txXfrm>
    </dsp:sp>
    <dsp:sp modelId="{CED7247E-5811-E040-9DDD-167B8C37C58D}">
      <dsp:nvSpPr>
        <dsp:cNvPr id="0" name=""/>
        <dsp:cNvSpPr/>
      </dsp:nvSpPr>
      <dsp:spPr>
        <a:xfrm>
          <a:off x="898221" y="-1837"/>
          <a:ext cx="4409188" cy="4409188"/>
        </a:xfrm>
        <a:prstGeom prst="circularArrow">
          <a:avLst>
            <a:gd name="adj1" fmla="val 9488"/>
            <a:gd name="adj2" fmla="val 685411"/>
            <a:gd name="adj3" fmla="val 18648554"/>
            <a:gd name="adj4" fmla="val 13066035"/>
            <a:gd name="adj5" fmla="val 11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2024-04-16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da-DK"/>
              <a:t>2024-04-17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da-DK"/>
              <a:t>2024-04-17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da-DK"/>
              <a:t>2024-04-17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da-DK"/>
              <a:t>2024-04-17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da-DK"/>
              <a:t>2024-04-17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da-DK"/>
              <a:t>2024-04-17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da-DK"/>
              <a:t>2024-04-17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r>
              <a:rPr lang="da-DK"/>
              <a:t>2024-04-17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r>
              <a:rPr lang="da-DK"/>
              <a:t>2024-04-17</a:t>
            </a:r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1EA6B-CBB4-F698-F4AC-08D77E7A2E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Intro to DMSC STAP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FEB6C9-25DD-B59C-D5D6-DEC756CAC0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April 17,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92DBE-B404-2F3F-FE4F-84FAFB8DF6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55DFB-64EE-1504-BC1C-B4DC7806D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2024-04-17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026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AA5E1-B43A-1ADD-E6CD-8D2BEF5BE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AE110E-CC01-19A2-6138-1F4D88C11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We would like </a:t>
            </a:r>
            <a:r>
              <a:rPr lang="en-GB" b="1" dirty="0"/>
              <a:t>feedback and advice</a:t>
            </a:r>
            <a:r>
              <a:rPr lang="en-GB" dirty="0"/>
              <a:t> on the following topics: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How are we doing? What can we do better?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Can we mitigate risks by making use of staff at other facilities? (only Greg &amp; Andrew (&amp; Fredrik) have worked at other facilities)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Steady-State-Operations review report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ECDC and data format. An update on latest progress will be given?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Opportunities at new location and how to balance ‘academic research’ with moving ESS forward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What is your thoughts about your role? And how should we do this next time?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Any burning questions from yesterday?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3129C-D645-3E1C-E18B-A562FF647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2024-04-17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185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198C3-DCED-B90B-E4BE-2366A77FD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New location and interface to DK stakeholders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A61B9-784F-4938-3D5A-162ABC16A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2024-04-17</a:t>
            </a:r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13211A-6DE6-2A1A-4AA9-36918C82A4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35" b="7342"/>
          <a:stretch/>
        </p:blipFill>
        <p:spPr>
          <a:xfrm>
            <a:off x="1103709" y="1713961"/>
            <a:ext cx="6699171" cy="40959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B5CCA7-EE38-2EB1-2C43-BE2DAF4BB39E}"/>
              </a:ext>
            </a:extLst>
          </p:cNvPr>
          <p:cNvSpPr txBox="1"/>
          <p:nvPr/>
        </p:nvSpPr>
        <p:spPr>
          <a:xfrm>
            <a:off x="7917181" y="1638298"/>
            <a:ext cx="35890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66666"/>
                </a:solidFill>
              </a:rPr>
              <a:t>Have quarterly meetings with ministry and university management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6666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66666"/>
                </a:solidFill>
              </a:rPr>
              <a:t>Continue to have university workshops</a:t>
            </a:r>
          </a:p>
          <a:p>
            <a:pPr algn="l"/>
            <a:endParaRPr lang="en-GB" dirty="0">
              <a:solidFill>
                <a:srgbClr val="6666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66666"/>
                </a:solidFill>
              </a:rPr>
              <a:t>Local DTU ‘ESS’ persons actively invite us for events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6666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66666"/>
                </a:solidFill>
              </a:rPr>
              <a:t>Started to (slightly) push for university affiliations for </a:t>
            </a:r>
            <a:r>
              <a:rPr lang="en-GB" dirty="0" err="1">
                <a:solidFill>
                  <a:srgbClr val="666666"/>
                </a:solidFill>
              </a:rPr>
              <a:t>IDSes</a:t>
            </a:r>
            <a:endParaRPr lang="en-GB" dirty="0">
              <a:solidFill>
                <a:srgbClr val="6666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6666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66666"/>
                </a:solidFill>
              </a:rPr>
              <a:t>We see an increase in student projects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06D28A-71F6-3BD0-D3D7-CC437376AF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Offices well received, the food and commute less so</a:t>
            </a:r>
          </a:p>
        </p:txBody>
      </p:sp>
    </p:spTree>
    <p:extLst>
      <p:ext uri="{BB962C8B-B14F-4D97-AF65-F5344CB8AC3E}">
        <p14:creationId xmlns:p14="http://schemas.microsoft.com/office/powerpoint/2010/main" val="35916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F4E10-3B45-2BEC-AE22-ED8365760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ECDC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3F4CDC-53C2-0A7B-599F-3137390B2A99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666666"/>
            </a:solidFill>
          </a:ln>
        </p:spPr>
        <p:txBody>
          <a:bodyPr/>
          <a:lstStyle/>
          <a:p>
            <a:r>
              <a:rPr lang="en-GB" b="1" dirty="0"/>
              <a:t>Organisation</a:t>
            </a:r>
          </a:p>
          <a:p>
            <a:r>
              <a:rPr lang="en-GB" dirty="0"/>
              <a:t>Matt is Acting Line Manager for ECDC-SE</a:t>
            </a:r>
          </a:p>
          <a:p>
            <a:r>
              <a:rPr lang="en-GB" dirty="0"/>
              <a:t>Fredrik is Line Manager for ECDC-DK</a:t>
            </a:r>
          </a:p>
          <a:p>
            <a:endParaRPr lang="en-GB" dirty="0"/>
          </a:p>
          <a:p>
            <a:r>
              <a:rPr lang="en-GB" dirty="0"/>
              <a:t>Morten &amp; Matt are technical leads</a:t>
            </a:r>
          </a:p>
          <a:p>
            <a:endParaRPr lang="en-GB" dirty="0"/>
          </a:p>
          <a:p>
            <a:r>
              <a:rPr lang="en-GB" dirty="0"/>
              <a:t>Anders P is WP leader</a:t>
            </a:r>
          </a:p>
          <a:p>
            <a:endParaRPr lang="en-GB" dirty="0"/>
          </a:p>
          <a:p>
            <a:r>
              <a:rPr lang="en-GB" dirty="0"/>
              <a:t>Moved ECDC staff who lives in Sweden to Swedish contracts (Matt &amp; Jonas)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BA77678-0845-9125-BB8B-269073B4A56A}"/>
              </a:ext>
            </a:extLst>
          </p:cNvPr>
          <p:cNvSpPr>
            <a:spLocks noGrp="1"/>
          </p:cNvSpPr>
          <p:nvPr>
            <p:ph idx="13"/>
          </p:nvPr>
        </p:nvSpPr>
        <p:spPr>
          <a:ln>
            <a:solidFill>
              <a:srgbClr val="666666"/>
            </a:solidFill>
          </a:ln>
        </p:spPr>
        <p:txBody>
          <a:bodyPr/>
          <a:lstStyle/>
          <a:p>
            <a:pPr marL="144000" lvl="1" indent="0">
              <a:buNone/>
            </a:pPr>
            <a:r>
              <a:rPr lang="en-GB" b="1" dirty="0"/>
              <a:t>Data format</a:t>
            </a:r>
          </a:p>
          <a:p>
            <a:pPr marL="144000" lvl="1" indent="0">
              <a:buNone/>
            </a:pPr>
            <a:endParaRPr lang="en-GB" b="1" dirty="0"/>
          </a:p>
          <a:p>
            <a:pPr marL="144000" lvl="1" indent="0">
              <a:buNone/>
            </a:pPr>
            <a:r>
              <a:rPr lang="en-GB" dirty="0"/>
              <a:t>Mutual understanding about data format is improving:</a:t>
            </a:r>
          </a:p>
          <a:p>
            <a:pPr lvl="1"/>
            <a:r>
              <a:rPr lang="en-GB" dirty="0" err="1"/>
              <a:t>chexus</a:t>
            </a:r>
            <a:r>
              <a:rPr lang="en-GB" dirty="0"/>
              <a:t>: interface testing</a:t>
            </a:r>
          </a:p>
          <a:p>
            <a:pPr lvl="1"/>
            <a:r>
              <a:rPr lang="en-GB" dirty="0"/>
              <a:t>Opportunity to add File Reader to end-to-end test at YMIR</a:t>
            </a:r>
          </a:p>
          <a:p>
            <a:pPr marL="144000" lvl="1" indent="0">
              <a:buNone/>
            </a:pPr>
            <a:endParaRPr lang="en-GB" dirty="0"/>
          </a:p>
          <a:p>
            <a:pPr marL="144000" lvl="1" indent="0">
              <a:buNone/>
            </a:pPr>
            <a:r>
              <a:rPr lang="en-GB" dirty="0"/>
              <a:t>Should </a:t>
            </a:r>
            <a:r>
              <a:rPr lang="en-GB" dirty="0" err="1"/>
              <a:t>FileWriter</a:t>
            </a:r>
            <a:r>
              <a:rPr lang="en-GB" dirty="0"/>
              <a:t> be moved to </a:t>
            </a:r>
            <a:r>
              <a:rPr lang="en-GB" dirty="0" err="1"/>
              <a:t>scipp</a:t>
            </a:r>
            <a:r>
              <a:rPr lang="en-GB" dirty="0"/>
              <a:t> (where there also is </a:t>
            </a:r>
            <a:r>
              <a:rPr lang="en-GB" dirty="0" err="1"/>
              <a:t>NeXUS</a:t>
            </a:r>
            <a:r>
              <a:rPr lang="en-GB" dirty="0"/>
              <a:t> experience)? A similar setup is used at ESRF.</a:t>
            </a:r>
          </a:p>
          <a:p>
            <a:pPr marL="144000" lvl="1" indent="0">
              <a:buNone/>
            </a:pP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852D39-0B3A-84FC-4E57-B9389A53EB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The group has been through a longer phase of uncertainty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51542-962A-DF74-3731-42694F6C6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2024-04-17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949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9E719FE-F3DC-0445-A065-33002B1E7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ECDC interfaces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4282BF0-2ADD-1798-82F9-812B779D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2024-04-17</a:t>
            </a:r>
            <a:endParaRPr lang="sv-S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181E31-2292-DB7D-35C4-A6BA7EB0A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848" y="1389672"/>
            <a:ext cx="9359999" cy="482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3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511D7-5BC6-DCDE-6786-50E2E0925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Staffing (presented for SSO review)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F4D08-8E9D-9B16-C0DA-5D57F101D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6</a:t>
            </a:fld>
            <a:endParaRPr lang="sv-SE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89EAEE4-F036-64CE-78E4-207FC6CCCF18}"/>
              </a:ext>
            </a:extLst>
          </p:cNvPr>
          <p:cNvGrpSpPr/>
          <p:nvPr/>
        </p:nvGrpSpPr>
        <p:grpSpPr>
          <a:xfrm>
            <a:off x="3874213" y="1419306"/>
            <a:ext cx="4586242" cy="4995049"/>
            <a:chOff x="4057314" y="1597578"/>
            <a:chExt cx="4586242" cy="499504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7A5DD96-DBA2-2128-BEBA-DCA13DFB66BF}"/>
                </a:ext>
              </a:extLst>
            </p:cNvPr>
            <p:cNvSpPr/>
            <p:nvPr/>
          </p:nvSpPr>
          <p:spPr>
            <a:xfrm>
              <a:off x="4067945" y="1597578"/>
              <a:ext cx="1278612" cy="28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Admin (4)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522AB65-4CD6-5952-3090-7139CE18EF53}"/>
                </a:ext>
              </a:extLst>
            </p:cNvPr>
            <p:cNvSpPr/>
            <p:nvPr/>
          </p:nvSpPr>
          <p:spPr>
            <a:xfrm>
              <a:off x="4067945" y="5440627"/>
              <a:ext cx="1278612" cy="360000"/>
            </a:xfrm>
            <a:prstGeom prst="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IDS (5/6)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94BE765-F36B-D299-7193-AF373A1F0370}"/>
                </a:ext>
              </a:extLst>
            </p:cNvPr>
            <p:cNvGrpSpPr/>
            <p:nvPr/>
          </p:nvGrpSpPr>
          <p:grpSpPr>
            <a:xfrm>
              <a:off x="4057314" y="2049696"/>
              <a:ext cx="1289243" cy="588004"/>
              <a:chOff x="2099422" y="2536221"/>
              <a:chExt cx="1289243" cy="58800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E5A597-8CBA-A18B-4ACE-EB0249565F50}"/>
                  </a:ext>
                </a:extLst>
              </p:cNvPr>
              <p:cNvSpPr/>
              <p:nvPr/>
            </p:nvSpPr>
            <p:spPr>
              <a:xfrm>
                <a:off x="2099422" y="2548225"/>
                <a:ext cx="1278612" cy="576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DST 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FD92E4A-BC8A-DF86-5567-FF52EDBDDB8C}"/>
                  </a:ext>
                </a:extLst>
              </p:cNvPr>
              <p:cNvSpPr/>
              <p:nvPr/>
            </p:nvSpPr>
            <p:spPr>
              <a:xfrm>
                <a:off x="2110053" y="2536221"/>
                <a:ext cx="1278612" cy="374400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DST (5/8) </a:t>
                </a: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9B286EE-4A60-9EDB-B75E-74D043BF5C00}"/>
                </a:ext>
              </a:extLst>
            </p:cNvPr>
            <p:cNvSpPr/>
            <p:nvPr/>
          </p:nvSpPr>
          <p:spPr>
            <a:xfrm>
              <a:off x="7364944" y="2049696"/>
              <a:ext cx="1278612" cy="864000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DST (12)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14495CB-2DCD-2AB5-CCA8-8A29ABE137D3}"/>
                </a:ext>
              </a:extLst>
            </p:cNvPr>
            <p:cNvSpPr/>
            <p:nvPr/>
          </p:nvSpPr>
          <p:spPr>
            <a:xfrm>
              <a:off x="4067945" y="3087102"/>
              <a:ext cx="1278612" cy="360000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SIMS (5)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5FB2377-534B-EA24-32FA-2A5B1FD6983E}"/>
                </a:ext>
              </a:extLst>
            </p:cNvPr>
            <p:cNvSpPr/>
            <p:nvPr/>
          </p:nvSpPr>
          <p:spPr>
            <a:xfrm>
              <a:off x="4067945" y="3759864"/>
              <a:ext cx="1278612" cy="1008000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DRAM (14)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44A3BD1-B38B-DBFE-EA2B-2B701796DAAB}"/>
                </a:ext>
              </a:extLst>
            </p:cNvPr>
            <p:cNvSpPr/>
            <p:nvPr/>
          </p:nvSpPr>
          <p:spPr>
            <a:xfrm>
              <a:off x="7364944" y="1597578"/>
              <a:ext cx="1278612" cy="28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Admin (4)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7FF511C-4D62-6AAB-9A34-7C698A86B9A6}"/>
                </a:ext>
              </a:extLst>
            </p:cNvPr>
            <p:cNvSpPr/>
            <p:nvPr/>
          </p:nvSpPr>
          <p:spPr>
            <a:xfrm>
              <a:off x="7364944" y="3087102"/>
              <a:ext cx="1278612" cy="504000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SIMS (7)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FDD5B7C-3E37-4C7F-D8B3-BBDC5FBF5DE9}"/>
                </a:ext>
              </a:extLst>
            </p:cNvPr>
            <p:cNvSpPr/>
            <p:nvPr/>
          </p:nvSpPr>
          <p:spPr>
            <a:xfrm>
              <a:off x="7364944" y="5440627"/>
              <a:ext cx="1278612" cy="1152000"/>
            </a:xfrm>
            <a:prstGeom prst="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IDS (16)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B25FBF3-FFF5-9C52-D990-214552B4B974}"/>
                </a:ext>
              </a:extLst>
            </p:cNvPr>
            <p:cNvSpPr/>
            <p:nvPr/>
          </p:nvSpPr>
          <p:spPr>
            <a:xfrm>
              <a:off x="7364944" y="3759864"/>
              <a:ext cx="1278612" cy="1512000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DRAM (21)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58697-CD85-C5FF-BBFE-1523C51994F4}"/>
                </a:ext>
              </a:extLst>
            </p:cNvPr>
            <p:cNvCxnSpPr>
              <a:cxnSpLocks/>
            </p:cNvCxnSpPr>
            <p:nvPr/>
          </p:nvCxnSpPr>
          <p:spPr>
            <a:xfrm>
              <a:off x="5346557" y="3087102"/>
              <a:ext cx="2018387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E36C543-DDFC-E6E5-72D9-384EA98810CF}"/>
                </a:ext>
              </a:extLst>
            </p:cNvPr>
            <p:cNvCxnSpPr>
              <a:cxnSpLocks/>
            </p:cNvCxnSpPr>
            <p:nvPr/>
          </p:nvCxnSpPr>
          <p:spPr>
            <a:xfrm>
              <a:off x="5335926" y="3429000"/>
              <a:ext cx="2029018" cy="157459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7EFAB1-C5DC-8CD8-B7EA-A9095E4C84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5926" y="2049696"/>
              <a:ext cx="2029018" cy="1200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CF46378-15D4-D471-0EA8-772CD9579CE0}"/>
                </a:ext>
              </a:extLst>
            </p:cNvPr>
            <p:cNvCxnSpPr>
              <a:cxnSpLocks/>
            </p:cNvCxnSpPr>
            <p:nvPr/>
          </p:nvCxnSpPr>
          <p:spPr>
            <a:xfrm>
              <a:off x="5346557" y="2637700"/>
              <a:ext cx="2018387" cy="27599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8BF041-F5D2-C1F4-05BD-CBB60605155B}"/>
                </a:ext>
              </a:extLst>
            </p:cNvPr>
            <p:cNvCxnSpPr/>
            <p:nvPr/>
          </p:nvCxnSpPr>
          <p:spPr>
            <a:xfrm>
              <a:off x="4432151" y="1597578"/>
              <a:ext cx="293279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50E6F9B-E222-4A5B-8069-11A254780A06}"/>
                </a:ext>
              </a:extLst>
            </p:cNvPr>
            <p:cNvCxnSpPr/>
            <p:nvPr/>
          </p:nvCxnSpPr>
          <p:spPr>
            <a:xfrm>
              <a:off x="4432151" y="1885578"/>
              <a:ext cx="293279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958B9F2-DA50-C8F4-A018-51EB2D0B5998}"/>
                </a:ext>
              </a:extLst>
            </p:cNvPr>
            <p:cNvCxnSpPr/>
            <p:nvPr/>
          </p:nvCxnSpPr>
          <p:spPr>
            <a:xfrm>
              <a:off x="4432151" y="3759864"/>
              <a:ext cx="2932793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F2B66E4-C2EE-F52C-3B30-EBB4A67558C8}"/>
                </a:ext>
              </a:extLst>
            </p:cNvPr>
            <p:cNvCxnSpPr>
              <a:cxnSpLocks/>
            </p:cNvCxnSpPr>
            <p:nvPr/>
          </p:nvCxnSpPr>
          <p:spPr>
            <a:xfrm>
              <a:off x="5346557" y="4767034"/>
              <a:ext cx="2018387" cy="493388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85A3E56-E668-D021-DAC6-7D7ADDD8FD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46557" y="5439796"/>
              <a:ext cx="2018387" cy="831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4B1A3C7-25E4-7EBB-9C67-3B206CC9E9E1}"/>
                </a:ext>
              </a:extLst>
            </p:cNvPr>
            <p:cNvCxnSpPr>
              <a:cxnSpLocks/>
            </p:cNvCxnSpPr>
            <p:nvPr/>
          </p:nvCxnSpPr>
          <p:spPr>
            <a:xfrm>
              <a:off x="5346557" y="5872627"/>
              <a:ext cx="2018387" cy="720000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6ADEB51-3850-D84A-C25C-367E60819D77}"/>
                </a:ext>
              </a:extLst>
            </p:cNvPr>
            <p:cNvSpPr/>
            <p:nvPr/>
          </p:nvSpPr>
          <p:spPr>
            <a:xfrm>
              <a:off x="4067945" y="5440627"/>
              <a:ext cx="1278612" cy="432000"/>
            </a:xfrm>
            <a:prstGeom prst="rect">
              <a:avLst/>
            </a:prstGeom>
            <a:noFill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F6075ADC-5CCF-6E02-2607-2B41B5E45B4C}"/>
              </a:ext>
            </a:extLst>
          </p:cNvPr>
          <p:cNvSpPr txBox="1"/>
          <p:nvPr/>
        </p:nvSpPr>
        <p:spPr>
          <a:xfrm>
            <a:off x="4183941" y="96791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Now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9E12FAF-E593-9A5D-56EE-B7C7845851EE}"/>
              </a:ext>
            </a:extLst>
          </p:cNvPr>
          <p:cNvSpPr txBox="1"/>
          <p:nvPr/>
        </p:nvSpPr>
        <p:spPr>
          <a:xfrm>
            <a:off x="7146881" y="979039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SSO 2028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4501641-B472-F260-77DA-F9464644E3F4}"/>
              </a:ext>
            </a:extLst>
          </p:cNvPr>
          <p:cNvSpPr txBox="1"/>
          <p:nvPr/>
        </p:nvSpPr>
        <p:spPr>
          <a:xfrm>
            <a:off x="8619950" y="5261524"/>
            <a:ext cx="3263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i="1" dirty="0">
                <a:solidFill>
                  <a:schemeClr val="accent5"/>
                </a:solidFill>
              </a:rPr>
              <a:t>1 FTE / instrument</a:t>
            </a:r>
          </a:p>
          <a:p>
            <a:pPr algn="l"/>
            <a:r>
              <a:rPr lang="en-GB" sz="1600" i="1" dirty="0">
                <a:solidFill>
                  <a:schemeClr val="accent5"/>
                </a:solidFill>
              </a:rPr>
              <a:t>Hands-on support for analysis and modelling. Research activities. University collaborations.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C547732-CCD1-732D-B06E-0E024CC36AC8}"/>
              </a:ext>
            </a:extLst>
          </p:cNvPr>
          <p:cNvSpPr txBox="1"/>
          <p:nvPr/>
        </p:nvSpPr>
        <p:spPr>
          <a:xfrm>
            <a:off x="8632118" y="3577530"/>
            <a:ext cx="3263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i="1" dirty="0">
                <a:solidFill>
                  <a:schemeClr val="accent4"/>
                </a:solidFill>
              </a:rPr>
              <a:t>Data reduction, modelling, and simulations software. </a:t>
            </a:r>
          </a:p>
          <a:p>
            <a:pPr algn="l"/>
            <a:endParaRPr lang="en-GB" sz="1600" i="1" dirty="0">
              <a:solidFill>
                <a:schemeClr val="accent4"/>
              </a:solidFill>
            </a:endParaRPr>
          </a:p>
          <a:p>
            <a:pPr algn="l"/>
            <a:r>
              <a:rPr lang="en-GB" sz="1600" i="1" dirty="0">
                <a:solidFill>
                  <a:schemeClr val="accent4"/>
                </a:solidFill>
              </a:rPr>
              <a:t>Support to instrument teams with instrument simulations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8C3B90E-A339-5E1C-48F2-EF777A26A883}"/>
              </a:ext>
            </a:extLst>
          </p:cNvPr>
          <p:cNvSpPr txBox="1"/>
          <p:nvPr/>
        </p:nvSpPr>
        <p:spPr>
          <a:xfrm>
            <a:off x="8619950" y="2882435"/>
            <a:ext cx="3490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i="1" dirty="0">
                <a:solidFill>
                  <a:schemeClr val="accent3"/>
                </a:solidFill>
              </a:rPr>
              <a:t>User office, data catalogue, data curation. </a:t>
            </a:r>
            <a:r>
              <a:rPr lang="en-GB" sz="1600" b="1" i="1" dirty="0">
                <a:solidFill>
                  <a:schemeClr val="accent3"/>
                </a:solidFill>
              </a:rPr>
              <a:t>Likely too small</a:t>
            </a:r>
            <a:r>
              <a:rPr lang="en-GB" sz="1600" i="1" dirty="0">
                <a:solidFill>
                  <a:schemeClr val="accent3"/>
                </a:solidFill>
              </a:rPr>
              <a:t>!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EE32B70-C7DA-CCEB-FD7E-853194273227}"/>
              </a:ext>
            </a:extLst>
          </p:cNvPr>
          <p:cNvSpPr txBox="1"/>
          <p:nvPr/>
        </p:nvSpPr>
        <p:spPr>
          <a:xfrm>
            <a:off x="8633225" y="1864196"/>
            <a:ext cx="3035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i="1" dirty="0">
                <a:solidFill>
                  <a:schemeClr val="accent2"/>
                </a:solidFill>
              </a:rPr>
              <a:t>Storage and computing infrastructure, Less staff will be needed in 2028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4A66CF2-24D5-40F8-7B40-FC4DFA8E9A9D}"/>
              </a:ext>
            </a:extLst>
          </p:cNvPr>
          <p:cNvSpPr txBox="1"/>
          <p:nvPr/>
        </p:nvSpPr>
        <p:spPr>
          <a:xfrm>
            <a:off x="8619950" y="1397070"/>
            <a:ext cx="2867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i="1" dirty="0" err="1">
                <a:solidFill>
                  <a:schemeClr val="accent1"/>
                </a:solidFill>
              </a:rPr>
              <a:t>Mng</a:t>
            </a:r>
            <a:r>
              <a:rPr lang="en-GB" sz="1600" i="1" dirty="0">
                <a:solidFill>
                  <a:schemeClr val="accent1"/>
                </a:solidFill>
              </a:rPr>
              <a:t>, Admin, and staff support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E77DD60-CB6A-1CE6-0514-16D8A0C307E6}"/>
              </a:ext>
            </a:extLst>
          </p:cNvPr>
          <p:cNvSpPr txBox="1"/>
          <p:nvPr/>
        </p:nvSpPr>
        <p:spPr>
          <a:xfrm>
            <a:off x="467136" y="1842934"/>
            <a:ext cx="3172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chemeClr val="accent2"/>
                </a:solidFill>
              </a:rPr>
              <a:t>Data Systems &amp; Technologies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CD5EEAD-5FB7-0B00-B25C-09CA3BEC4E14}"/>
              </a:ext>
            </a:extLst>
          </p:cNvPr>
          <p:cNvSpPr txBox="1"/>
          <p:nvPr/>
        </p:nvSpPr>
        <p:spPr>
          <a:xfrm>
            <a:off x="467136" y="2735424"/>
            <a:ext cx="321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accent3"/>
                </a:solidFill>
              </a:rPr>
              <a:t>Scientific Information Management Systems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A3AB05E-4174-05B4-7118-57E9DD2CE459}"/>
              </a:ext>
            </a:extLst>
          </p:cNvPr>
          <p:cNvSpPr txBox="1"/>
          <p:nvPr/>
        </p:nvSpPr>
        <p:spPr>
          <a:xfrm>
            <a:off x="491861" y="3577530"/>
            <a:ext cx="321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accent4"/>
                </a:solidFill>
              </a:rPr>
              <a:t>Data Reduction, Analysis, and Modelling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97D7163-3D54-CF07-8E64-FF8A8BC87E77}"/>
              </a:ext>
            </a:extLst>
          </p:cNvPr>
          <p:cNvSpPr txBox="1"/>
          <p:nvPr/>
        </p:nvSpPr>
        <p:spPr>
          <a:xfrm>
            <a:off x="467136" y="5172207"/>
            <a:ext cx="28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chemeClr val="accent5"/>
                </a:solidFill>
              </a:rPr>
              <a:t>Instrument Data Scientists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3C4768-D033-3B9B-52F0-0CE608A63C1F}"/>
              </a:ext>
            </a:extLst>
          </p:cNvPr>
          <p:cNvSpPr txBox="1"/>
          <p:nvPr/>
        </p:nvSpPr>
        <p:spPr>
          <a:xfrm>
            <a:off x="473123" y="1337974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chemeClr val="accent1"/>
                </a:solidFill>
              </a:rPr>
              <a:t>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332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511D7-5BC6-DCDE-6786-50E2E0925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Staffing (presented for SSO review)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F4D08-8E9D-9B16-C0DA-5D57F101D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7</a:t>
            </a:fld>
            <a:endParaRPr lang="sv-SE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89EAEE4-F036-64CE-78E4-207FC6CCCF18}"/>
              </a:ext>
            </a:extLst>
          </p:cNvPr>
          <p:cNvGrpSpPr/>
          <p:nvPr/>
        </p:nvGrpSpPr>
        <p:grpSpPr>
          <a:xfrm>
            <a:off x="3874213" y="1419306"/>
            <a:ext cx="4586242" cy="4995049"/>
            <a:chOff x="4057314" y="1597578"/>
            <a:chExt cx="4586242" cy="499504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7A5DD96-DBA2-2128-BEBA-DCA13DFB66BF}"/>
                </a:ext>
              </a:extLst>
            </p:cNvPr>
            <p:cNvSpPr/>
            <p:nvPr/>
          </p:nvSpPr>
          <p:spPr>
            <a:xfrm>
              <a:off x="4067945" y="1597578"/>
              <a:ext cx="1278612" cy="28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Admin (4)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522AB65-4CD6-5952-3090-7139CE18EF53}"/>
                </a:ext>
              </a:extLst>
            </p:cNvPr>
            <p:cNvSpPr/>
            <p:nvPr/>
          </p:nvSpPr>
          <p:spPr>
            <a:xfrm>
              <a:off x="4067945" y="5440627"/>
              <a:ext cx="1278612" cy="360000"/>
            </a:xfrm>
            <a:prstGeom prst="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IDS (5/6)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94BE765-F36B-D299-7193-AF373A1F0370}"/>
                </a:ext>
              </a:extLst>
            </p:cNvPr>
            <p:cNvGrpSpPr/>
            <p:nvPr/>
          </p:nvGrpSpPr>
          <p:grpSpPr>
            <a:xfrm>
              <a:off x="4057314" y="2049696"/>
              <a:ext cx="1289243" cy="588004"/>
              <a:chOff x="2099422" y="2536221"/>
              <a:chExt cx="1289243" cy="58800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E5A597-8CBA-A18B-4ACE-EB0249565F50}"/>
                  </a:ext>
                </a:extLst>
              </p:cNvPr>
              <p:cNvSpPr/>
              <p:nvPr/>
            </p:nvSpPr>
            <p:spPr>
              <a:xfrm>
                <a:off x="2099422" y="2548225"/>
                <a:ext cx="1278612" cy="5760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DST 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FD92E4A-BC8A-DF86-5567-FF52EDBDDB8C}"/>
                  </a:ext>
                </a:extLst>
              </p:cNvPr>
              <p:cNvSpPr/>
              <p:nvPr/>
            </p:nvSpPr>
            <p:spPr>
              <a:xfrm>
                <a:off x="2110053" y="2536221"/>
                <a:ext cx="1278612" cy="374400"/>
              </a:xfrm>
              <a:prstGeom prst="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DST (5/8) </a:t>
                </a: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9B286EE-4A60-9EDB-B75E-74D043BF5C00}"/>
                </a:ext>
              </a:extLst>
            </p:cNvPr>
            <p:cNvSpPr/>
            <p:nvPr/>
          </p:nvSpPr>
          <p:spPr>
            <a:xfrm>
              <a:off x="7364944" y="2049696"/>
              <a:ext cx="1278612" cy="864000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DST (12)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14495CB-2DCD-2AB5-CCA8-8A29ABE137D3}"/>
                </a:ext>
              </a:extLst>
            </p:cNvPr>
            <p:cNvSpPr/>
            <p:nvPr/>
          </p:nvSpPr>
          <p:spPr>
            <a:xfrm>
              <a:off x="4067945" y="3087102"/>
              <a:ext cx="1278612" cy="360000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SIMS (5)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5FB2377-534B-EA24-32FA-2A5B1FD6983E}"/>
                </a:ext>
              </a:extLst>
            </p:cNvPr>
            <p:cNvSpPr/>
            <p:nvPr/>
          </p:nvSpPr>
          <p:spPr>
            <a:xfrm>
              <a:off x="4067945" y="3759864"/>
              <a:ext cx="1278612" cy="1008000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DRAM (14)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44A3BD1-B38B-DBFE-EA2B-2B701796DAAB}"/>
                </a:ext>
              </a:extLst>
            </p:cNvPr>
            <p:cNvSpPr/>
            <p:nvPr/>
          </p:nvSpPr>
          <p:spPr>
            <a:xfrm>
              <a:off x="7364944" y="1597578"/>
              <a:ext cx="1278612" cy="288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Admin (4)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7FF511C-4D62-6AAB-9A34-7C698A86B9A6}"/>
                </a:ext>
              </a:extLst>
            </p:cNvPr>
            <p:cNvSpPr/>
            <p:nvPr/>
          </p:nvSpPr>
          <p:spPr>
            <a:xfrm>
              <a:off x="7364944" y="3087102"/>
              <a:ext cx="1278612" cy="504000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SIMS (7)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FDD5B7C-3E37-4C7F-D8B3-BBDC5FBF5DE9}"/>
                </a:ext>
              </a:extLst>
            </p:cNvPr>
            <p:cNvSpPr/>
            <p:nvPr/>
          </p:nvSpPr>
          <p:spPr>
            <a:xfrm>
              <a:off x="7364944" y="5440627"/>
              <a:ext cx="1278612" cy="1152000"/>
            </a:xfrm>
            <a:prstGeom prst="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IDS (16)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B25FBF3-FFF5-9C52-D990-214552B4B974}"/>
                </a:ext>
              </a:extLst>
            </p:cNvPr>
            <p:cNvSpPr/>
            <p:nvPr/>
          </p:nvSpPr>
          <p:spPr>
            <a:xfrm>
              <a:off x="7364944" y="3759864"/>
              <a:ext cx="1278612" cy="1512000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DRAM (21)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58697-CD85-C5FF-BBFE-1523C51994F4}"/>
                </a:ext>
              </a:extLst>
            </p:cNvPr>
            <p:cNvCxnSpPr>
              <a:cxnSpLocks/>
            </p:cNvCxnSpPr>
            <p:nvPr/>
          </p:nvCxnSpPr>
          <p:spPr>
            <a:xfrm>
              <a:off x="5346557" y="3087102"/>
              <a:ext cx="2018387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E36C543-DDFC-E6E5-72D9-384EA98810CF}"/>
                </a:ext>
              </a:extLst>
            </p:cNvPr>
            <p:cNvCxnSpPr>
              <a:cxnSpLocks/>
            </p:cNvCxnSpPr>
            <p:nvPr/>
          </p:nvCxnSpPr>
          <p:spPr>
            <a:xfrm>
              <a:off x="5335926" y="3429000"/>
              <a:ext cx="2029018" cy="157459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7EFAB1-C5DC-8CD8-B7EA-A9095E4C84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5926" y="2049696"/>
              <a:ext cx="2029018" cy="1200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CF46378-15D4-D471-0EA8-772CD9579CE0}"/>
                </a:ext>
              </a:extLst>
            </p:cNvPr>
            <p:cNvCxnSpPr>
              <a:cxnSpLocks/>
            </p:cNvCxnSpPr>
            <p:nvPr/>
          </p:nvCxnSpPr>
          <p:spPr>
            <a:xfrm>
              <a:off x="5346557" y="2637700"/>
              <a:ext cx="2018387" cy="27599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8BF041-F5D2-C1F4-05BD-CBB60605155B}"/>
                </a:ext>
              </a:extLst>
            </p:cNvPr>
            <p:cNvCxnSpPr/>
            <p:nvPr/>
          </p:nvCxnSpPr>
          <p:spPr>
            <a:xfrm>
              <a:off x="4432151" y="1597578"/>
              <a:ext cx="293279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50E6F9B-E222-4A5B-8069-11A254780A06}"/>
                </a:ext>
              </a:extLst>
            </p:cNvPr>
            <p:cNvCxnSpPr/>
            <p:nvPr/>
          </p:nvCxnSpPr>
          <p:spPr>
            <a:xfrm>
              <a:off x="4432151" y="1885578"/>
              <a:ext cx="293279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958B9F2-DA50-C8F4-A018-51EB2D0B5998}"/>
                </a:ext>
              </a:extLst>
            </p:cNvPr>
            <p:cNvCxnSpPr/>
            <p:nvPr/>
          </p:nvCxnSpPr>
          <p:spPr>
            <a:xfrm>
              <a:off x="4432151" y="3759864"/>
              <a:ext cx="2932793" cy="0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F2B66E4-C2EE-F52C-3B30-EBB4A67558C8}"/>
                </a:ext>
              </a:extLst>
            </p:cNvPr>
            <p:cNvCxnSpPr>
              <a:cxnSpLocks/>
            </p:cNvCxnSpPr>
            <p:nvPr/>
          </p:nvCxnSpPr>
          <p:spPr>
            <a:xfrm>
              <a:off x="5346557" y="4767034"/>
              <a:ext cx="2018387" cy="493388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85A3E56-E668-D021-DAC6-7D7ADDD8FD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46557" y="5439796"/>
              <a:ext cx="2018387" cy="831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4B1A3C7-25E4-7EBB-9C67-3B206CC9E9E1}"/>
                </a:ext>
              </a:extLst>
            </p:cNvPr>
            <p:cNvCxnSpPr>
              <a:cxnSpLocks/>
            </p:cNvCxnSpPr>
            <p:nvPr/>
          </p:nvCxnSpPr>
          <p:spPr>
            <a:xfrm>
              <a:off x="5346557" y="5872627"/>
              <a:ext cx="2018387" cy="720000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6ADEB51-3850-D84A-C25C-367E60819D77}"/>
                </a:ext>
              </a:extLst>
            </p:cNvPr>
            <p:cNvSpPr/>
            <p:nvPr/>
          </p:nvSpPr>
          <p:spPr>
            <a:xfrm>
              <a:off x="4067945" y="5440627"/>
              <a:ext cx="1278612" cy="432000"/>
            </a:xfrm>
            <a:prstGeom prst="rect">
              <a:avLst/>
            </a:prstGeom>
            <a:noFill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F6075ADC-5CCF-6E02-2607-2B41B5E45B4C}"/>
              </a:ext>
            </a:extLst>
          </p:cNvPr>
          <p:cNvSpPr txBox="1"/>
          <p:nvPr/>
        </p:nvSpPr>
        <p:spPr>
          <a:xfrm>
            <a:off x="4183941" y="96791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Now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9E12FAF-E593-9A5D-56EE-B7C7845851EE}"/>
              </a:ext>
            </a:extLst>
          </p:cNvPr>
          <p:cNvSpPr txBox="1"/>
          <p:nvPr/>
        </p:nvSpPr>
        <p:spPr>
          <a:xfrm>
            <a:off x="7146881" y="979039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SSO 2028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EE32B70-C7DA-CCEB-FD7E-853194273227}"/>
              </a:ext>
            </a:extLst>
          </p:cNvPr>
          <p:cNvSpPr txBox="1"/>
          <p:nvPr/>
        </p:nvSpPr>
        <p:spPr>
          <a:xfrm>
            <a:off x="8633225" y="1864196"/>
            <a:ext cx="3035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i="1" dirty="0">
                <a:solidFill>
                  <a:schemeClr val="accent2"/>
                </a:solidFill>
              </a:rPr>
              <a:t>Storage and computing infrastructure, Less staff will be needed in 2028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4A66CF2-24D5-40F8-7B40-FC4DFA8E9A9D}"/>
              </a:ext>
            </a:extLst>
          </p:cNvPr>
          <p:cNvSpPr txBox="1"/>
          <p:nvPr/>
        </p:nvSpPr>
        <p:spPr>
          <a:xfrm>
            <a:off x="8619950" y="1397070"/>
            <a:ext cx="2867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600" i="1" dirty="0" err="1">
                <a:solidFill>
                  <a:schemeClr val="accent1"/>
                </a:solidFill>
              </a:rPr>
              <a:t>Mng</a:t>
            </a:r>
            <a:r>
              <a:rPr lang="en-GB" sz="1600" i="1" dirty="0">
                <a:solidFill>
                  <a:schemeClr val="accent1"/>
                </a:solidFill>
              </a:rPr>
              <a:t>, Admin, and staff support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E77DD60-CB6A-1CE6-0514-16D8A0C307E6}"/>
              </a:ext>
            </a:extLst>
          </p:cNvPr>
          <p:cNvSpPr txBox="1"/>
          <p:nvPr/>
        </p:nvSpPr>
        <p:spPr>
          <a:xfrm>
            <a:off x="467136" y="1842934"/>
            <a:ext cx="3172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chemeClr val="accent2"/>
                </a:solidFill>
              </a:rPr>
              <a:t>Data Systems &amp; Technologies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CD5EEAD-5FB7-0B00-B25C-09CA3BEC4E14}"/>
              </a:ext>
            </a:extLst>
          </p:cNvPr>
          <p:cNvSpPr txBox="1"/>
          <p:nvPr/>
        </p:nvSpPr>
        <p:spPr>
          <a:xfrm>
            <a:off x="467136" y="2735424"/>
            <a:ext cx="321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accent3"/>
                </a:solidFill>
              </a:rPr>
              <a:t>Scientific Information Management Systems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A3AB05E-4174-05B4-7118-57E9DD2CE459}"/>
              </a:ext>
            </a:extLst>
          </p:cNvPr>
          <p:cNvSpPr txBox="1"/>
          <p:nvPr/>
        </p:nvSpPr>
        <p:spPr>
          <a:xfrm>
            <a:off x="491861" y="3577530"/>
            <a:ext cx="321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accent4"/>
                </a:solidFill>
              </a:rPr>
              <a:t>Data Reduction, Analysis, and Modelling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97D7163-3D54-CF07-8E64-FF8A8BC87E77}"/>
              </a:ext>
            </a:extLst>
          </p:cNvPr>
          <p:cNvSpPr txBox="1"/>
          <p:nvPr/>
        </p:nvSpPr>
        <p:spPr>
          <a:xfrm>
            <a:off x="467136" y="5172207"/>
            <a:ext cx="28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chemeClr val="accent5"/>
                </a:solidFill>
              </a:rPr>
              <a:t>Instrument Data Scientists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3C4768-D033-3B9B-52F0-0CE608A63C1F}"/>
              </a:ext>
            </a:extLst>
          </p:cNvPr>
          <p:cNvSpPr txBox="1"/>
          <p:nvPr/>
        </p:nvSpPr>
        <p:spPr>
          <a:xfrm>
            <a:off x="473123" y="1337974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chemeClr val="accent1"/>
                </a:solidFill>
              </a:rPr>
              <a:t>Administration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FCF11DA5-B36F-CE2D-9E21-85E57CBB18C0}"/>
              </a:ext>
            </a:extLst>
          </p:cNvPr>
          <p:cNvSpPr/>
          <p:nvPr/>
        </p:nvSpPr>
        <p:spPr>
          <a:xfrm rot="10800000">
            <a:off x="8633226" y="3131819"/>
            <a:ext cx="410508" cy="3281703"/>
          </a:xfrm>
          <a:prstGeom prst="leftBrace">
            <a:avLst>
              <a:gd name="adj1" fmla="val 191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17491A-3430-8229-BF2A-1BFBD373A728}"/>
              </a:ext>
            </a:extLst>
          </p:cNvPr>
          <p:cNvSpPr txBox="1"/>
          <p:nvPr/>
        </p:nvSpPr>
        <p:spPr>
          <a:xfrm>
            <a:off x="9043734" y="4379623"/>
            <a:ext cx="1196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Scientific roles</a:t>
            </a:r>
          </a:p>
        </p:txBody>
      </p:sp>
    </p:spTree>
    <p:extLst>
      <p:ext uri="{BB962C8B-B14F-4D97-AF65-F5344CB8AC3E}">
        <p14:creationId xmlns:p14="http://schemas.microsoft.com/office/powerpoint/2010/main" val="1621422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3F6D2-615C-1C03-F71F-9CB14EB0C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overlapping scientists 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E03D2-C784-39E5-D0EB-9562E07D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8</a:t>
            </a:fld>
            <a:endParaRPr lang="sv-SE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7CDB2CC-CB08-174A-4128-B3FCA7836C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53711" y="1874817"/>
          <a:ext cx="6205632" cy="4405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DD27FAD-2534-8343-3C93-424E2FDC966C}"/>
              </a:ext>
            </a:extLst>
          </p:cNvPr>
          <p:cNvSpPr txBox="1"/>
          <p:nvPr/>
        </p:nvSpPr>
        <p:spPr>
          <a:xfrm>
            <a:off x="4648926" y="1627881"/>
            <a:ext cx="261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Requirements, feedback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DA77DB-88D2-B375-67E0-3368B4292A61}"/>
              </a:ext>
            </a:extLst>
          </p:cNvPr>
          <p:cNvSpPr txBox="1"/>
          <p:nvPr/>
        </p:nvSpPr>
        <p:spPr>
          <a:xfrm>
            <a:off x="4778747" y="6213290"/>
            <a:ext cx="2052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Software solutions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320A15-2488-1EC3-B0F6-0C25BD71B2A0}"/>
              </a:ext>
            </a:extLst>
          </p:cNvPr>
          <p:cNvSpPr txBox="1"/>
          <p:nvPr/>
        </p:nvSpPr>
        <p:spPr>
          <a:xfrm>
            <a:off x="8973839" y="3075057"/>
            <a:ext cx="2936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rgbClr val="666666"/>
                </a:solidFill>
              </a:rPr>
              <a:t>Software development</a:t>
            </a:r>
          </a:p>
          <a:p>
            <a:pPr algn="l"/>
            <a:endParaRPr lang="en-GB" sz="2000" i="1" dirty="0">
              <a:solidFill>
                <a:srgbClr val="66666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41A7C5-651A-C05B-F796-7370BFF5A7FF}"/>
              </a:ext>
            </a:extLst>
          </p:cNvPr>
          <p:cNvSpPr txBox="1"/>
          <p:nvPr/>
        </p:nvSpPr>
        <p:spPr>
          <a:xfrm>
            <a:off x="520074" y="3075057"/>
            <a:ext cx="25542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rgbClr val="666666"/>
                </a:solidFill>
              </a:rPr>
              <a:t>User support</a:t>
            </a:r>
          </a:p>
          <a:p>
            <a:pPr algn="l"/>
            <a:endParaRPr lang="en-GB" sz="2000" i="1" dirty="0">
              <a:solidFill>
                <a:srgbClr val="6666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rgbClr val="666666"/>
                </a:solidFill>
              </a:rPr>
              <a:t>Research collaboration with universities and other research institutes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00C9C4-CD99-CAA4-5E6C-2CEC1A13859D}"/>
              </a:ext>
            </a:extLst>
          </p:cNvPr>
          <p:cNvSpPr txBox="1"/>
          <p:nvPr/>
        </p:nvSpPr>
        <p:spPr>
          <a:xfrm>
            <a:off x="9045942" y="413663"/>
            <a:ext cx="2792752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Scope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66666"/>
                </a:solidFill>
              </a:rPr>
              <a:t>Data reduction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66666"/>
                </a:solidFill>
              </a:rPr>
              <a:t>Data analysis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66666"/>
                </a:solidFill>
              </a:rPr>
              <a:t>Materials modelling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66666"/>
                </a:solidFill>
              </a:rPr>
              <a:t>Instrument simulations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66666"/>
                </a:solidFill>
              </a:rPr>
              <a:t>Data science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5D40B-729F-0C1D-6FCD-5969A8F64327}"/>
              </a:ext>
            </a:extLst>
          </p:cNvPr>
          <p:cNvSpPr txBox="1"/>
          <p:nvPr/>
        </p:nvSpPr>
        <p:spPr>
          <a:xfrm>
            <a:off x="8816340" y="6019800"/>
            <a:ext cx="310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i="1" dirty="0">
                <a:solidFill>
                  <a:srgbClr val="666666"/>
                </a:solidFill>
              </a:rPr>
              <a:t>From presentation for council</a:t>
            </a:r>
          </a:p>
        </p:txBody>
      </p:sp>
    </p:spTree>
    <p:extLst>
      <p:ext uri="{BB962C8B-B14F-4D97-AF65-F5344CB8AC3E}">
        <p14:creationId xmlns:p14="http://schemas.microsoft.com/office/powerpoint/2010/main" val="163636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6C252-6792-FB12-8FE2-2CFE21ACF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Summer school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37DF38-99E4-AFB7-7287-E4F37B60EF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Planning a new one for this year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9E7D52F-F6B2-F386-C225-23A71237D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2024-04-17</a:t>
            </a:r>
            <a:endParaRPr lang="sv-SE" dirty="0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781E100A-1B7C-9081-BAFA-F1129C3C0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647" y="1494726"/>
            <a:ext cx="5761413" cy="43994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Figure 1. The data pipeline that students were introduced to at the summer school. The associated software is illustrated above the pipeline.">
            <a:extLst>
              <a:ext uri="{FF2B5EF4-FFF2-40B4-BE49-F238E27FC236}">
                <a16:creationId xmlns:a16="http://schemas.microsoft.com/office/drawing/2014/main" id="{8245D7C6-27F2-40A1-9E9E-15A465876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54" y="4872022"/>
            <a:ext cx="6071014" cy="14813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90AD40-BB1E-DF91-1F29-A291B0ED175C}"/>
              </a:ext>
            </a:extLst>
          </p:cNvPr>
          <p:cNvSpPr txBox="1"/>
          <p:nvPr/>
        </p:nvSpPr>
        <p:spPr>
          <a:xfrm>
            <a:off x="7147560" y="1494726"/>
            <a:ext cx="43641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66666"/>
                </a:solidFill>
              </a:rPr>
              <a:t>Planning new summer school this year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6666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66666"/>
                </a:solidFill>
              </a:rPr>
              <a:t>Lead-organizer: Mads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6666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666666"/>
                </a:solidFill>
              </a:rPr>
              <a:t>Strong support from Science Director</a:t>
            </a:r>
          </a:p>
        </p:txBody>
      </p:sp>
    </p:spTree>
    <p:extLst>
      <p:ext uri="{BB962C8B-B14F-4D97-AF65-F5344CB8AC3E}">
        <p14:creationId xmlns:p14="http://schemas.microsoft.com/office/powerpoint/2010/main" val="40621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2527</TotalTime>
  <Words>583</Words>
  <Application>Microsoft Macintosh PowerPoint</Application>
  <PresentationFormat>Widescreen</PresentationFormat>
  <Paragraphs>123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Intro to DMSC STAP</vt:lpstr>
      <vt:lpstr>Charge</vt:lpstr>
      <vt:lpstr>New location and interface to DK stakeholders</vt:lpstr>
      <vt:lpstr>ECDC</vt:lpstr>
      <vt:lpstr>ECDC interfaces</vt:lpstr>
      <vt:lpstr>Staffing (presented for SSO review)</vt:lpstr>
      <vt:lpstr>Staffing (presented for SSO review)</vt:lpstr>
      <vt:lpstr>Two overlapping scientists groups</vt:lpstr>
      <vt:lpstr>Summer school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THRod</dc:creator>
  <cp:lastModifiedBy>THRod</cp:lastModifiedBy>
  <cp:revision>342</cp:revision>
  <cp:lastPrinted>2019-03-08T10:27:30Z</cp:lastPrinted>
  <dcterms:created xsi:type="dcterms:W3CDTF">2024-04-03T18:15:43Z</dcterms:created>
  <dcterms:modified xsi:type="dcterms:W3CDTF">2024-04-17T05:18:16Z</dcterms:modified>
</cp:coreProperties>
</file>