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2" r:id="rId2"/>
    <p:sldId id="267" r:id="rId3"/>
    <p:sldId id="278" r:id="rId4"/>
    <p:sldId id="268" r:id="rId5"/>
    <p:sldId id="279" r:id="rId6"/>
    <p:sldId id="280" r:id="rId7"/>
    <p:sldId id="282" r:id="rId8"/>
    <p:sldId id="283" r:id="rId9"/>
    <p:sldId id="281" r:id="rId10"/>
    <p:sldId id="285" r:id="rId11"/>
    <p:sldId id="284" r:id="rId12"/>
    <p:sldId id="286" r:id="rId13"/>
    <p:sldId id="287" r:id="rId14"/>
    <p:sldId id="288" r:id="rId15"/>
    <p:sldId id="290" r:id="rId16"/>
    <p:sldId id="289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id Patrzalek" initials="DP" lastIdx="1" clrIdx="0">
    <p:extLst>
      <p:ext uri="{19B8F6BF-5375-455C-9EA6-DF929625EA0E}">
        <p15:presenceInfo xmlns:p15="http://schemas.microsoft.com/office/powerpoint/2012/main" userId="S-1-5-21-1853637497-491971987-2917381224-12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81" autoAdjust="0"/>
  </p:normalViewPr>
  <p:slideViewPr>
    <p:cSldViewPr snapToGrid="0" snapToObjects="1">
      <p:cViewPr>
        <p:scale>
          <a:sx n="150" d="100"/>
          <a:sy n="150" d="100"/>
        </p:scale>
        <p:origin x="55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2024-02-01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46A3083C-BF84-4A99-9B19-EDF486689E6D}" type="datetime1">
              <a:rPr lang="sv-SE" smtClean="0"/>
              <a:t>2024-02-01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smtClean="0"/>
              <a:t>PRESENTATION TITLE/FOOTER</a:t>
            </a: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B75B256B-9EC7-4946-9DC9-D821F63B98A9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B60A4485-4C84-4861-9C35-A23A8D7240AA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577B6EC7-25A4-496F-96BF-CACCDCF09B3B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E900A3AC-6EF0-4B84-8690-26567383BF6A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71827F9E-AB8B-40CB-9B58-9162824A1F91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9F0A0989-0F20-49CF-A6C1-6407AC528BB0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718F98E-DFEB-47EC-805C-A76E64FD4162}" type="datetime1">
              <a:rPr lang="sv-SE" smtClean="0"/>
              <a:t>2024-02-01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6D86E03B-B92B-4165-9BFF-81B977787825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 smtClean="0"/>
              <a:t>PRESENTATION TITLE/FOOTER</a:t>
            </a: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Revisions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</a:t>
            </a:r>
            <a:r>
              <a:rPr lang="en-US" dirty="0"/>
              <a:t>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PLM allows for flexible revisions control and collaboration between users: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35650" y="1909242"/>
            <a:ext cx="10877170" cy="4710633"/>
            <a:chOff x="935650" y="1909242"/>
            <a:chExt cx="10877170" cy="47106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650" y="1909242"/>
              <a:ext cx="10877170" cy="471063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11550" y="2781206"/>
              <a:ext cx="406400" cy="227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582150" y="4051300"/>
              <a:ext cx="5969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582150" y="4210050"/>
              <a:ext cx="5969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588500" y="4540250"/>
              <a:ext cx="5969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8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</a:t>
            </a:r>
            <a:r>
              <a:rPr lang="en-US" dirty="0"/>
              <a:t>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Handling various revisions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revisions of the same model can be opened at the same time: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93" y="2004280"/>
            <a:ext cx="10511557" cy="48299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87521" y="2317502"/>
            <a:ext cx="20050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6309" y="2317502"/>
            <a:ext cx="20050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</a:t>
            </a:r>
            <a:r>
              <a:rPr lang="en-US" dirty="0"/>
              <a:t>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Design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e.g. compared to each other: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00" y="2071620"/>
            <a:ext cx="5169240" cy="4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</a:t>
            </a:r>
            <a:r>
              <a:rPr lang="en-US" dirty="0"/>
              <a:t>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4400" y="1562400"/>
            <a:ext cx="4868250" cy="4768062"/>
          </a:xfrm>
        </p:spPr>
        <p:txBody>
          <a:bodyPr/>
          <a:lstStyle/>
          <a:p>
            <a:pPr lvl="1"/>
            <a:r>
              <a:rPr lang="en-US" sz="1600" dirty="0" smtClean="0"/>
              <a:t>Users can replace models with their newer/older revisions</a:t>
            </a:r>
          </a:p>
          <a:p>
            <a:pPr lvl="1"/>
            <a:r>
              <a:rPr lang="en-US" sz="1600" dirty="0" smtClean="0"/>
              <a:t>On-live refresh models which are being edited by other users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20" y="2733971"/>
            <a:ext cx="11267799" cy="40951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37200" y="4698719"/>
            <a:ext cx="5892799" cy="19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37199" y="4320800"/>
            <a:ext cx="5892799" cy="1968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5719" y="1742967"/>
            <a:ext cx="2275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666666"/>
                </a:solidFill>
              </a:rPr>
              <a:t>Currently used model…</a:t>
            </a:r>
            <a:endParaRPr lang="en-US" sz="1600" dirty="0" smtClean="0">
              <a:solidFill>
                <a:srgbClr val="666666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6680200" y="2081521"/>
            <a:ext cx="703267" cy="2617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03019" y="2125374"/>
            <a:ext cx="4688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666666"/>
                </a:solidFill>
              </a:rPr>
              <a:t>… can be replaced by working revision and refreshed on-live to fetch the newest changes.</a:t>
            </a:r>
            <a:endParaRPr lang="en-US" sz="1600" dirty="0" smtClean="0">
              <a:solidFill>
                <a:srgbClr val="666666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9302750" y="2710149"/>
            <a:ext cx="544760" cy="161065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57800" y="3587502"/>
            <a:ext cx="4508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1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0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Single point of truth at 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4400" y="1562400"/>
            <a:ext cx="6290650" cy="4768062"/>
          </a:xfrm>
        </p:spPr>
        <p:txBody>
          <a:bodyPr/>
          <a:lstStyle/>
          <a:p>
            <a:pPr lvl="1"/>
            <a:r>
              <a:rPr lang="en-US" sz="1600" dirty="0" smtClean="0"/>
              <a:t>The very top 3D model of the whole ESS facility is available in CATIA, the </a:t>
            </a:r>
            <a:r>
              <a:rPr lang="en-US" sz="1600" b="1" dirty="0" smtClean="0"/>
              <a:t>ESS Plant Layout (EPL)</a:t>
            </a:r>
            <a:endParaRPr lang="en-US" sz="1600" dirty="0" smtClean="0"/>
          </a:p>
          <a:p>
            <a:pPr lvl="1"/>
            <a:r>
              <a:rPr lang="en-US" sz="1600" dirty="0" smtClean="0"/>
              <a:t>Integration of sub-projects into the EPL is handled by ESS </a:t>
            </a:r>
            <a:r>
              <a:rPr lang="en-US" sz="1600" b="1" dirty="0" smtClean="0"/>
              <a:t>Spatial Integration Team </a:t>
            </a:r>
            <a:r>
              <a:rPr lang="en-US" sz="1600" dirty="0" smtClean="0"/>
              <a:t>and EPL is used as a single point of truth of the facility</a:t>
            </a:r>
          </a:p>
          <a:p>
            <a:pPr lvl="1"/>
            <a:r>
              <a:rPr lang="en-US" sz="1600" dirty="0" smtClean="0"/>
              <a:t>Projects have their own specific destination in the EPL, which is regulated by Facility Breakdown Structure (FBS)</a:t>
            </a:r>
          </a:p>
          <a:p>
            <a:pPr lvl="1"/>
            <a:r>
              <a:rPr lang="en-US" sz="1600" dirty="0"/>
              <a:t>Various documents can be attached to FBS tags and accessed through </a:t>
            </a:r>
            <a:r>
              <a:rPr lang="en-US" sz="1600" dirty="0" smtClean="0"/>
              <a:t>a regular </a:t>
            </a:r>
            <a:r>
              <a:rPr lang="en-US" sz="1600" dirty="0"/>
              <a:t>internet </a:t>
            </a:r>
            <a:r>
              <a:rPr lang="en-US" sz="1600" dirty="0" smtClean="0"/>
              <a:t>browser</a:t>
            </a:r>
          </a:p>
          <a:p>
            <a:pPr lvl="1"/>
            <a:r>
              <a:rPr lang="en-US" sz="1600" dirty="0" smtClean="0"/>
              <a:t>FBS also allows assets traceability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445" y="1446416"/>
            <a:ext cx="4440891" cy="533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2312" y="584158"/>
            <a:ext cx="1366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666666"/>
                </a:solidFill>
              </a:rPr>
              <a:t>FBS structure</a:t>
            </a:r>
            <a:endParaRPr lang="en-US" sz="1600" dirty="0" smtClean="0">
              <a:solidFill>
                <a:srgbClr val="666666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8295609" y="922712"/>
            <a:ext cx="0" cy="46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38010" y="584158"/>
            <a:ext cx="165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666666"/>
                </a:solidFill>
              </a:rPr>
              <a:t>Unique FBS tags</a:t>
            </a:r>
            <a:endParaRPr lang="en-US" sz="1600" dirty="0" smtClean="0">
              <a:solidFill>
                <a:srgbClr val="666666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9864519" y="922712"/>
            <a:ext cx="0" cy="46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3516" y="5805820"/>
            <a:ext cx="2925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666666"/>
                </a:solidFill>
              </a:rPr>
              <a:t>Project related documentation</a:t>
            </a:r>
            <a:endParaRPr lang="en-US" sz="1600" dirty="0" smtClean="0">
              <a:solidFill>
                <a:srgbClr val="666666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7498740" y="5518150"/>
            <a:ext cx="1539270" cy="456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3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Collaboration in CATIA V6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Large </a:t>
            </a:r>
            <a:r>
              <a:rPr lang="en-GB" dirty="0" smtClean="0"/>
              <a:t>assemblies, revisions control, and integration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smtClean="0"/>
              <a:t>Dawid Patrzalek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Handling large assemblies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large assemblies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1" y="1562400"/>
            <a:ext cx="6992324" cy="4768062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CATIA V6 is capable of handling large assemblies, however:</a:t>
            </a:r>
            <a:endPara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Opening a large assemblies is time consuming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an assembly is too big, user experience becomes difficult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most cases there is no need to open whole large assemblies at once</a:t>
            </a:r>
            <a:endParaRPr lang="en-US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56" y="3079795"/>
            <a:ext cx="7948353" cy="33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large assemblies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Silver vs. blue layer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08904"/>
          </a:xfrm>
        </p:spPr>
        <p:txBody>
          <a:bodyPr/>
          <a:lstStyle/>
          <a:p>
            <a:r>
              <a:rPr lang="en-US" sz="1800" dirty="0" smtClean="0"/>
              <a:t>V6 has two layers which can be used to </a:t>
            </a:r>
            <a:r>
              <a:rPr lang="en-US" sz="1800" dirty="0" smtClean="0"/>
              <a:t>explore, filter, and open models.</a:t>
            </a:r>
            <a:endParaRPr lang="en-US" sz="1800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1094400" y="1971304"/>
            <a:ext cx="4611694" cy="40890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Silver layer (explore mode):</a:t>
            </a:r>
            <a:endParaRPr lang="pl-PL" sz="1800" b="1" dirty="0" smtClean="0"/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verview models only</a:t>
            </a:r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ightweight and fast</a:t>
            </a:r>
            <a:endParaRPr lang="en-US" sz="1800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5706094" y="1971304"/>
            <a:ext cx="4678988" cy="40890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Blue layer (physical product mode):</a:t>
            </a:r>
          </a:p>
          <a:p>
            <a:pPr lvl="1"/>
            <a:r>
              <a:rPr lang="en-US" sz="1800" dirty="0" smtClean="0"/>
              <a:t>Full details and productivity available</a:t>
            </a:r>
          </a:p>
          <a:p>
            <a:pPr lvl="1"/>
            <a:r>
              <a:rPr lang="en-US" sz="1800" dirty="0" smtClean="0"/>
              <a:t>Heavy and slow if overloaded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4304" t="8368"/>
          <a:stretch/>
        </p:blipFill>
        <p:spPr>
          <a:xfrm>
            <a:off x="1094400" y="3357998"/>
            <a:ext cx="4611715" cy="25650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1708" y="5923068"/>
            <a:ext cx="2437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666666"/>
                </a:solidFill>
              </a:rPr>
              <a:t>Took 1 minute to explore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12228"/>
          <a:stretch/>
        </p:blipFill>
        <p:spPr>
          <a:xfrm>
            <a:off x="5783709" y="3353153"/>
            <a:ext cx="5694783" cy="25040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12561" y="5870418"/>
            <a:ext cx="242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666666"/>
                </a:solidFill>
              </a:rPr>
              <a:t>Took 12 minutes to open</a:t>
            </a:r>
          </a:p>
        </p:txBody>
      </p:sp>
    </p:spTree>
    <p:extLst>
      <p:ext uri="{BB962C8B-B14F-4D97-AF65-F5344CB8AC3E}">
        <p14:creationId xmlns:p14="http://schemas.microsoft.com/office/powerpoint/2010/main" val="35263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large assemblies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Filtering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4399" y="1562399"/>
            <a:ext cx="9369309" cy="3264919"/>
          </a:xfrm>
        </p:spPr>
        <p:txBody>
          <a:bodyPr/>
          <a:lstStyle/>
          <a:p>
            <a:r>
              <a:rPr lang="en-US" sz="1800" dirty="0" smtClean="0"/>
              <a:t>Silver layer can be used to inject </a:t>
            </a:r>
            <a:r>
              <a:rPr lang="en-US" sz="1800" dirty="0" smtClean="0"/>
              <a:t>filtered </a:t>
            </a:r>
            <a:r>
              <a:rPr lang="en-US" sz="1800" dirty="0" smtClean="0"/>
              <a:t>models into the blue layer:</a:t>
            </a:r>
          </a:p>
          <a:p>
            <a:pPr lvl="1"/>
            <a:r>
              <a:rPr lang="en-US" sz="1800" dirty="0" smtClean="0"/>
              <a:t>Use the </a:t>
            </a:r>
            <a:r>
              <a:rPr lang="en-US" sz="1800" dirty="0" smtClean="0"/>
              <a:t>tree structure </a:t>
            </a:r>
            <a:r>
              <a:rPr lang="en-US" sz="1800" dirty="0" smtClean="0"/>
              <a:t>to explore models </a:t>
            </a:r>
            <a:r>
              <a:rPr lang="en-US" sz="1800" dirty="0" smtClean="0"/>
              <a:t>in the silver </a:t>
            </a:r>
            <a:r>
              <a:rPr lang="en-US" sz="1800" dirty="0" smtClean="0"/>
              <a:t>layer</a:t>
            </a:r>
          </a:p>
          <a:p>
            <a:pPr lvl="1"/>
            <a:r>
              <a:rPr lang="en-US" sz="1800" dirty="0" smtClean="0"/>
              <a:t>Open chosen model</a:t>
            </a:r>
          </a:p>
          <a:p>
            <a:pPr lvl="1"/>
            <a:endParaRPr lang="en-US" sz="1800" dirty="0"/>
          </a:p>
          <a:p>
            <a:pPr marL="82550" lvl="1" indent="0">
              <a:buNone/>
            </a:pPr>
            <a:r>
              <a:rPr lang="en-US" sz="1800" dirty="0" smtClean="0"/>
              <a:t>Once opened, models will become available in the blue layer.</a:t>
            </a:r>
          </a:p>
          <a:p>
            <a:pPr marL="82550" lvl="1" indent="0">
              <a:buNone/>
            </a:pPr>
            <a:r>
              <a:rPr lang="en-US" sz="1800" dirty="0" smtClean="0"/>
              <a:t>Tree structure from the silver layer is preserved allowing to inject more models from the silver layer later.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39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large assemblies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Injecting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06" y="2108849"/>
            <a:ext cx="6266673" cy="3568052"/>
          </a:xfrm>
        </p:spPr>
      </p:pic>
      <p:sp>
        <p:nvSpPr>
          <p:cNvPr id="10" name="Rectangle 9"/>
          <p:cNvSpPr/>
          <p:nvPr/>
        </p:nvSpPr>
        <p:spPr>
          <a:xfrm>
            <a:off x="6113845" y="2897966"/>
            <a:ext cx="3427977" cy="159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1050" y="2108848"/>
            <a:ext cx="5554998" cy="3568051"/>
            <a:chOff x="301050" y="2108848"/>
            <a:chExt cx="5554998" cy="35680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50" y="2108848"/>
              <a:ext cx="5554998" cy="356805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81904" y="2839315"/>
              <a:ext cx="2429274" cy="1030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01050" y="2190998"/>
              <a:ext cx="245996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2509" y="2515590"/>
              <a:ext cx="31685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27719" y="2602676"/>
              <a:ext cx="277861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6113845" y="2636321"/>
            <a:ext cx="44908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1634" y="2513610"/>
            <a:ext cx="43958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1634" y="2244435"/>
            <a:ext cx="32736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large assemblies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Injecting even more models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8" y="3565567"/>
            <a:ext cx="5701085" cy="29382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6" y="3565567"/>
            <a:ext cx="6119774" cy="29382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27719" y="4892635"/>
            <a:ext cx="22075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30019" y="4892635"/>
            <a:ext cx="24234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 txBox="1">
            <a:spLocks/>
          </p:cNvSpPr>
          <p:nvPr/>
        </p:nvSpPr>
        <p:spPr>
          <a:xfrm>
            <a:off x="1094400" y="1562400"/>
            <a:ext cx="9365782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Coming back to the silver layer and opening another model from previously explored models will inject it into the blue layer.</a:t>
            </a:r>
          </a:p>
          <a:p>
            <a:r>
              <a:rPr lang="en-US" sz="1600" dirty="0" smtClean="0"/>
              <a:t>Tree structure is still preserved and updated with new models. </a:t>
            </a:r>
            <a:r>
              <a:rPr lang="en-US" sz="1600" dirty="0"/>
              <a:t>Such methodology can be carried on and </a:t>
            </a:r>
            <a:r>
              <a:rPr lang="en-US" sz="1600" dirty="0" smtClean="0"/>
              <a:t>on.</a:t>
            </a:r>
          </a:p>
          <a:p>
            <a:r>
              <a:rPr lang="en-US" sz="1600" dirty="0" smtClean="0"/>
              <a:t>If the blue layer becomes too heavy, unwanted models can be also unloaded from the blue layer.</a:t>
            </a:r>
          </a:p>
        </p:txBody>
      </p:sp>
    </p:spTree>
    <p:extLst>
      <p:ext uri="{BB962C8B-B14F-4D97-AF65-F5344CB8AC3E}">
        <p14:creationId xmlns:p14="http://schemas.microsoft.com/office/powerpoint/2010/main" val="25992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large assemblies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Outcome of large assemblies handling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90" y="2254342"/>
            <a:ext cx="6646210" cy="4603658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094400" y="1562400"/>
            <a:ext cx="4451390" cy="4768062"/>
          </a:xfrm>
        </p:spPr>
        <p:txBody>
          <a:bodyPr/>
          <a:lstStyle/>
          <a:p>
            <a:r>
              <a:rPr lang="en-US" sz="1800" b="1" dirty="0" smtClean="0"/>
              <a:t>Thanks to the silver layer filtering:</a:t>
            </a:r>
          </a:p>
          <a:p>
            <a:pPr lvl="1"/>
            <a:r>
              <a:rPr lang="en-US" sz="1800" dirty="0" smtClean="0"/>
              <a:t>Only two needed models were opened</a:t>
            </a:r>
          </a:p>
          <a:p>
            <a:pPr lvl="1"/>
            <a:r>
              <a:rPr lang="en-US" sz="1800" dirty="0" smtClean="0"/>
              <a:t>Blue layer is much more responsive compared to the whole assembly opening</a:t>
            </a:r>
          </a:p>
          <a:p>
            <a:pPr lvl="1"/>
            <a:r>
              <a:rPr lang="en-US" sz="1800" dirty="0" smtClean="0"/>
              <a:t>Opening necessary models took 3 min vs. 12 min of whole assembly opening</a:t>
            </a:r>
          </a:p>
          <a:p>
            <a:pPr lvl="1"/>
            <a:r>
              <a:rPr lang="en-US" sz="1800" dirty="0" smtClean="0"/>
              <a:t>All productivity functions are available (add/delete/replace models, save, etc.)</a:t>
            </a:r>
          </a:p>
          <a:p>
            <a:pPr lvl="1"/>
            <a:endParaRPr lang="en-US" sz="1800" dirty="0"/>
          </a:p>
          <a:p>
            <a:pPr marL="82550" lvl="1" indent="0">
              <a:buNone/>
            </a:pPr>
            <a:r>
              <a:rPr lang="en-US" sz="1800" b="1" dirty="0" smtClean="0"/>
              <a:t>Off-topic: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3D scan used to create as-built model.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76874" y="1423485"/>
            <a:ext cx="144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66666"/>
                </a:solidFill>
              </a:rPr>
              <a:t>On-site scan</a:t>
            </a:r>
            <a:endParaRPr lang="en-US" dirty="0" smtClean="0">
              <a:solidFill>
                <a:srgbClr val="66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3180" y="558378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66666"/>
                </a:solidFill>
              </a:rPr>
              <a:t>3D model</a:t>
            </a:r>
            <a:endParaRPr lang="en-US" dirty="0" smtClean="0">
              <a:solidFill>
                <a:srgbClr val="666666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6973311" y="4968553"/>
            <a:ext cx="1101910" cy="799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10153403" y="1792817"/>
            <a:ext cx="147291" cy="629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7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237</TotalTime>
  <Words>537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Collaboration in CATIA V6</vt:lpstr>
      <vt:lpstr>Handling large assemblies</vt:lpstr>
      <vt:lpstr>Handling large assemblies</vt:lpstr>
      <vt:lpstr>Handling large assemblies</vt:lpstr>
      <vt:lpstr>Handling large assemblies</vt:lpstr>
      <vt:lpstr>Handling large assemblies</vt:lpstr>
      <vt:lpstr>Handling large assemblies</vt:lpstr>
      <vt:lpstr>Handling large assemblies</vt:lpstr>
      <vt:lpstr>Revisions control</vt:lpstr>
      <vt:lpstr>Revisions control</vt:lpstr>
      <vt:lpstr>Revisions control</vt:lpstr>
      <vt:lpstr>Revisions control</vt:lpstr>
      <vt:lpstr>Revisions control</vt:lpstr>
      <vt:lpstr>Integration</vt:lpstr>
      <vt:lpstr>Integration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Dawid Patrzalek</dc:creator>
  <cp:lastModifiedBy>Dawid Patrzalek</cp:lastModifiedBy>
  <cp:revision>51</cp:revision>
  <cp:lastPrinted>2019-03-08T10:27:30Z</cp:lastPrinted>
  <dcterms:created xsi:type="dcterms:W3CDTF">2024-02-01T10:52:33Z</dcterms:created>
  <dcterms:modified xsi:type="dcterms:W3CDTF">2024-02-01T15:18:38Z</dcterms:modified>
</cp:coreProperties>
</file>