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67" r:id="rId3"/>
    <p:sldId id="272" r:id="rId4"/>
    <p:sldId id="268" r:id="rId5"/>
    <p:sldId id="278" r:id="rId6"/>
    <p:sldId id="283" r:id="rId7"/>
    <p:sldId id="279" r:id="rId8"/>
    <p:sldId id="281" r:id="rId9"/>
    <p:sldId id="282" r:id="rId10"/>
    <p:sldId id="277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6" autoAdjust="0"/>
    <p:restoredTop sz="94681" autoAdjust="0"/>
  </p:normalViewPr>
  <p:slideViewPr>
    <p:cSldViewPr snapToGrid="0" snapToObjects="1">
      <p:cViewPr varScale="1">
        <p:scale>
          <a:sx n="163" d="100"/>
          <a:sy n="163" d="100"/>
        </p:scale>
        <p:origin x="85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2024-01-24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2024-01-24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Questions / Comments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As-built at ESS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smtClean="0"/>
              <a:t>A. LEPINE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2024-01-24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84245"/>
              </p:ext>
            </p:extLst>
          </p:nvPr>
        </p:nvGraphicFramePr>
        <p:xfrm>
          <a:off x="1195647" y="1633448"/>
          <a:ext cx="10134600" cy="22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</a:t>
                      </a: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As-Built introduction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</a:t>
                      </a: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Benefits of As-Built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</a:t>
                      </a: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As-built process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4	Supporting tools and technologies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5	Current progress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019227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2024-01-24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As-built introduction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1767941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of drawings that are marked-up by the contractor building a facility or fabricating a piece of equipment that show how the item or facility was actually built versus the way it was originally designed. At the completion of a project, the as-built drawings describe what was actually built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		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 G 430.1-1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Or </a:t>
            </a:r>
            <a:r>
              <a:rPr lang="en-US" dirty="0" smtClean="0"/>
              <a:t>why accuracy matters </a:t>
            </a:r>
            <a:r>
              <a:rPr lang="en-US" dirty="0"/>
              <a:t>from </a:t>
            </a:r>
            <a:r>
              <a:rPr lang="en-US" dirty="0" smtClean="0"/>
              <a:t>blueprint </a:t>
            </a:r>
            <a:r>
              <a:rPr lang="en-US" dirty="0"/>
              <a:t>to </a:t>
            </a:r>
            <a:r>
              <a:rPr lang="en-US" dirty="0" smtClean="0"/>
              <a:t>reality ?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91" y="3454638"/>
            <a:ext cx="3115415" cy="2336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8235" y="590382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 smtClean="0">
                <a:solidFill>
                  <a:srgbClr val="666666"/>
                </a:solidFill>
              </a:rPr>
              <a:t>Reality</a:t>
            </a:r>
            <a:endParaRPr lang="sv-SE" i="1" dirty="0" smtClean="0">
              <a:solidFill>
                <a:srgbClr val="6666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6712" y="590382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 smtClean="0">
                <a:solidFill>
                  <a:srgbClr val="666666"/>
                </a:solidFill>
              </a:rPr>
              <a:t>Expectation</a:t>
            </a:r>
            <a:endParaRPr lang="sv-SE" i="1" dirty="0" smtClean="0">
              <a:solidFill>
                <a:srgbClr val="6666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5017" y="3933309"/>
            <a:ext cx="399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66666"/>
                </a:solidFill>
              </a:rPr>
              <a:t>=</a:t>
            </a:r>
            <a:br>
              <a:rPr lang="en-US" dirty="0" smtClean="0">
                <a:solidFill>
                  <a:srgbClr val="666666"/>
                </a:solidFill>
              </a:rPr>
            </a:br>
            <a:r>
              <a:rPr lang="en-US" dirty="0" smtClean="0">
                <a:solidFill>
                  <a:srgbClr val="666666"/>
                </a:solidFill>
              </a:rPr>
              <a:t>or</a:t>
            </a:r>
            <a:br>
              <a:rPr lang="en-US" dirty="0" smtClean="0">
                <a:solidFill>
                  <a:srgbClr val="666666"/>
                </a:solidFill>
              </a:rPr>
            </a:br>
            <a:r>
              <a:rPr lang="en-US" dirty="0" smtClean="0">
                <a:solidFill>
                  <a:srgbClr val="666666"/>
                </a:solidFill>
              </a:rPr>
              <a:t>≠</a:t>
            </a:r>
            <a:endParaRPr lang="sv-SE" dirty="0" smtClean="0">
              <a:solidFill>
                <a:srgbClr val="66666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49" y="3532451"/>
            <a:ext cx="3724093" cy="22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Benefits of as-built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u="sng" dirty="0" smtClean="0"/>
              <a:t>Accuracy Assurance:</a:t>
            </a:r>
            <a:r>
              <a:rPr lang="en-US" dirty="0" smtClean="0"/>
              <a:t> the project aligns with the initial design.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u="sng" dirty="0" smtClean="0"/>
              <a:t>Compliance Verification:</a:t>
            </a:r>
            <a:r>
              <a:rPr lang="en-US" dirty="0"/>
              <a:t> </a:t>
            </a:r>
            <a:r>
              <a:rPr lang="en-US" dirty="0" smtClean="0"/>
              <a:t>local </a:t>
            </a:r>
            <a:r>
              <a:rPr lang="en-US" dirty="0"/>
              <a:t>codes and </a:t>
            </a:r>
            <a:r>
              <a:rPr lang="en-US" dirty="0" smtClean="0"/>
              <a:t>regulations.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u="sng" dirty="0" smtClean="0"/>
              <a:t>Future </a:t>
            </a:r>
            <a:r>
              <a:rPr lang="en-US" u="sng" dirty="0"/>
              <a:t>Maintenance:</a:t>
            </a:r>
            <a:r>
              <a:rPr lang="en-US" dirty="0"/>
              <a:t> </a:t>
            </a:r>
            <a:r>
              <a:rPr lang="en-US" dirty="0" smtClean="0"/>
              <a:t>reduce cost and time of future modifications, helping to take data driven decisions.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u="sng" dirty="0" smtClean="0"/>
              <a:t>Risk Mitigation:</a:t>
            </a:r>
            <a:r>
              <a:rPr lang="en-US" dirty="0" smtClean="0"/>
              <a:t> “One more check” is always good</a:t>
            </a:r>
            <a:endParaRPr lang="en-US" dirty="0"/>
          </a:p>
          <a:p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What is the main impact of reliable data over the design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01" y="1372320"/>
            <a:ext cx="1994228" cy="182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56" y="3746500"/>
            <a:ext cx="1834919" cy="2279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61098" y="3265639"/>
            <a:ext cx="154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6666"/>
                </a:solidFill>
              </a:rPr>
              <a:t>= or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smtClean="0">
                <a:solidFill>
                  <a:srgbClr val="666666"/>
                </a:solidFill>
              </a:rPr>
              <a:t>≠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As-built process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As-</a:t>
            </a:r>
            <a:r>
              <a:rPr lang="sv-SE" dirty="0" err="1" smtClean="0"/>
              <a:t>Built</a:t>
            </a:r>
            <a:r>
              <a:rPr lang="sv-SE" dirty="0" smtClean="0"/>
              <a:t> at ESS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Overview of the as-built workflow at ESS (1/2)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sp>
        <p:nvSpPr>
          <p:cNvPr id="28" name="Content Placeholder 4"/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r>
              <a:rPr lang="en-US" b="1" u="sng" dirty="0" smtClean="0"/>
              <a:t>Main phases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Preliminary data collection</a:t>
            </a:r>
          </a:p>
          <a:p>
            <a:r>
              <a:rPr lang="en-US" dirty="0" smtClean="0"/>
              <a:t>- Inspection and deviations record</a:t>
            </a:r>
          </a:p>
          <a:p>
            <a:r>
              <a:rPr lang="en-US" dirty="0"/>
              <a:t>- Inspection</a:t>
            </a:r>
            <a:r>
              <a:rPr lang="en-US" dirty="0" smtClean="0"/>
              <a:t> </a:t>
            </a:r>
            <a:r>
              <a:rPr lang="en-US" dirty="0"/>
              <a:t>and deviations </a:t>
            </a:r>
            <a:r>
              <a:rPr lang="en-US" dirty="0" smtClean="0"/>
              <a:t>implementation</a:t>
            </a:r>
          </a:p>
          <a:p>
            <a:r>
              <a:rPr lang="en-US" dirty="0" smtClean="0"/>
              <a:t>- Final documentation compilation &amp; consolidation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/>
              <a:t>Main actors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- System </a:t>
            </a:r>
            <a:r>
              <a:rPr lang="en-US" dirty="0" smtClean="0"/>
              <a:t>lead</a:t>
            </a:r>
          </a:p>
          <a:p>
            <a:r>
              <a:rPr lang="en-US" dirty="0" smtClean="0"/>
              <a:t>- Central team</a:t>
            </a:r>
          </a:p>
          <a:p>
            <a:r>
              <a:rPr lang="en-US" dirty="0" smtClean="0"/>
              <a:t>- Installation stakeholders </a:t>
            </a:r>
          </a:p>
          <a:p>
            <a:r>
              <a:rPr lang="en-US" dirty="0" smtClean="0"/>
              <a:t>- Design stakeholders 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52" y="2050251"/>
            <a:ext cx="4456112" cy="301157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270749" y="5070732"/>
            <a:ext cx="437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666666"/>
                </a:solidFill>
              </a:rPr>
              <a:t>Concrete blocks added in the 3D model after </a:t>
            </a:r>
            <a:r>
              <a:rPr lang="en-US" sz="1200" i="1" dirty="0" err="1" smtClean="0">
                <a:solidFill>
                  <a:srgbClr val="666666"/>
                </a:solidFill>
              </a:rPr>
              <a:t>sitewalks</a:t>
            </a:r>
            <a:endParaRPr lang="sv-SE" sz="1200" i="1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As-built process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Overview of the as-built workflow at ESS (2/2)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sp>
        <p:nvSpPr>
          <p:cNvPr id="11" name="Rectangle 10"/>
          <p:cNvSpPr/>
          <p:nvPr/>
        </p:nvSpPr>
        <p:spPr>
          <a:xfrm>
            <a:off x="1148861" y="1711569"/>
            <a:ext cx="1647092" cy="69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as built request</a:t>
            </a:r>
            <a:endParaRPr lang="sv-SE" dirty="0"/>
          </a:p>
        </p:txBody>
      </p:sp>
      <p:sp>
        <p:nvSpPr>
          <p:cNvPr id="12" name="Right Arrow 11"/>
          <p:cNvSpPr/>
          <p:nvPr/>
        </p:nvSpPr>
        <p:spPr>
          <a:xfrm>
            <a:off x="2878015" y="1963615"/>
            <a:ext cx="545123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3505200" y="1711569"/>
            <a:ext cx="1647092" cy="69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Preliminary meeting(s)</a:t>
            </a:r>
            <a:endParaRPr lang="sv-SE" dirty="0"/>
          </a:p>
        </p:txBody>
      </p:sp>
      <p:sp>
        <p:nvSpPr>
          <p:cNvPr id="14" name="Right Arrow 13"/>
          <p:cNvSpPr/>
          <p:nvPr/>
        </p:nvSpPr>
        <p:spPr>
          <a:xfrm>
            <a:off x="5238586" y="1963615"/>
            <a:ext cx="545123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5870003" y="1629506"/>
            <a:ext cx="212187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+ documentation checks</a:t>
            </a:r>
            <a:endParaRPr lang="sv-SE" dirty="0"/>
          </a:p>
        </p:txBody>
      </p:sp>
      <p:sp>
        <p:nvSpPr>
          <p:cNvPr id="17" name="Rectangle 16"/>
          <p:cNvSpPr/>
          <p:nvPr/>
        </p:nvSpPr>
        <p:spPr>
          <a:xfrm>
            <a:off x="5870003" y="2948350"/>
            <a:ext cx="212187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Sitewalk</a:t>
            </a:r>
            <a:r>
              <a:rPr lang="en-US" dirty="0" smtClean="0"/>
              <a:t>(s)</a:t>
            </a:r>
            <a:endParaRPr lang="sv-SE" dirty="0"/>
          </a:p>
        </p:txBody>
      </p:sp>
      <p:sp>
        <p:nvSpPr>
          <p:cNvPr id="21" name="Rectangle 20"/>
          <p:cNvSpPr/>
          <p:nvPr/>
        </p:nvSpPr>
        <p:spPr>
          <a:xfrm>
            <a:off x="8857759" y="1628515"/>
            <a:ext cx="212187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Recording of deviation(s) and open issues</a:t>
            </a:r>
            <a:endParaRPr lang="sv-SE" dirty="0"/>
          </a:p>
        </p:txBody>
      </p:sp>
      <p:sp>
        <p:nvSpPr>
          <p:cNvPr id="23" name="Right Arrow 22"/>
          <p:cNvSpPr/>
          <p:nvPr/>
        </p:nvSpPr>
        <p:spPr>
          <a:xfrm>
            <a:off x="8152257" y="1963615"/>
            <a:ext cx="545123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ight Arrow 23"/>
          <p:cNvSpPr/>
          <p:nvPr/>
        </p:nvSpPr>
        <p:spPr>
          <a:xfrm rot="19419490">
            <a:off x="8049868" y="2672715"/>
            <a:ext cx="718999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ight Arrow 24"/>
          <p:cNvSpPr/>
          <p:nvPr/>
        </p:nvSpPr>
        <p:spPr>
          <a:xfrm rot="6300000">
            <a:off x="8459636" y="3536816"/>
            <a:ext cx="2005010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/>
        </p:nvSpPr>
        <p:spPr>
          <a:xfrm>
            <a:off x="7636442" y="4711810"/>
            <a:ext cx="212187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Deviation implemented</a:t>
            </a:r>
            <a:endParaRPr lang="sv-SE" dirty="0"/>
          </a:p>
        </p:txBody>
      </p:sp>
      <p:sp>
        <p:nvSpPr>
          <p:cNvPr id="27" name="Rectangle 26"/>
          <p:cNvSpPr/>
          <p:nvPr/>
        </p:nvSpPr>
        <p:spPr>
          <a:xfrm>
            <a:off x="9910718" y="4719384"/>
            <a:ext cx="212187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Deviation to be ignored by decision of the SL</a:t>
            </a:r>
            <a:endParaRPr lang="sv-SE" dirty="0"/>
          </a:p>
        </p:txBody>
      </p:sp>
      <p:sp>
        <p:nvSpPr>
          <p:cNvPr id="29" name="Right Arrow 28"/>
          <p:cNvSpPr/>
          <p:nvPr/>
        </p:nvSpPr>
        <p:spPr>
          <a:xfrm rot="10800000">
            <a:off x="5668706" y="5087749"/>
            <a:ext cx="1639804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/>
          <p:cNvSpPr/>
          <p:nvPr/>
        </p:nvSpPr>
        <p:spPr>
          <a:xfrm>
            <a:off x="4079691" y="4756572"/>
            <a:ext cx="1431456" cy="86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CHESS </a:t>
            </a:r>
            <a:r>
              <a:rPr lang="en-US" dirty="0" err="1" smtClean="0"/>
              <a:t>LoM</a:t>
            </a:r>
            <a:r>
              <a:rPr lang="en-US" dirty="0" smtClean="0"/>
              <a:t> update</a:t>
            </a:r>
            <a:endParaRPr lang="sv-SE" dirty="0"/>
          </a:p>
        </p:txBody>
      </p:sp>
      <p:sp>
        <p:nvSpPr>
          <p:cNvPr id="31" name="Right Arrow 30"/>
          <p:cNvSpPr/>
          <p:nvPr/>
        </p:nvSpPr>
        <p:spPr>
          <a:xfrm rot="2700000">
            <a:off x="5099544" y="2661212"/>
            <a:ext cx="718999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ight Arrow 31"/>
          <p:cNvSpPr/>
          <p:nvPr/>
        </p:nvSpPr>
        <p:spPr>
          <a:xfrm rot="4500000">
            <a:off x="9519502" y="3536815"/>
            <a:ext cx="2005010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ight Arrow 32"/>
          <p:cNvSpPr/>
          <p:nvPr/>
        </p:nvSpPr>
        <p:spPr>
          <a:xfrm rot="10800000">
            <a:off x="3165231" y="5087747"/>
            <a:ext cx="750494" cy="19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ctangle 33"/>
          <p:cNvSpPr/>
          <p:nvPr/>
        </p:nvSpPr>
        <p:spPr>
          <a:xfrm>
            <a:off x="1369952" y="4841926"/>
            <a:ext cx="1647092" cy="69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“as-built”</a:t>
            </a:r>
            <a:endParaRPr lang="sv-SE" dirty="0"/>
          </a:p>
        </p:txBody>
      </p:sp>
      <p:sp>
        <p:nvSpPr>
          <p:cNvPr id="35" name="Rectangle 34"/>
          <p:cNvSpPr/>
          <p:nvPr/>
        </p:nvSpPr>
        <p:spPr>
          <a:xfrm>
            <a:off x="914400" y="1438102"/>
            <a:ext cx="4596747" cy="268256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ctangle 35"/>
          <p:cNvSpPr/>
          <p:nvPr/>
        </p:nvSpPr>
        <p:spPr>
          <a:xfrm>
            <a:off x="5569541" y="1435136"/>
            <a:ext cx="6540397" cy="268256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Rectangle 36"/>
          <p:cNvSpPr/>
          <p:nvPr/>
        </p:nvSpPr>
        <p:spPr>
          <a:xfrm>
            <a:off x="6717323" y="4159696"/>
            <a:ext cx="5392615" cy="2055396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7"/>
          <p:cNvSpPr/>
          <p:nvPr/>
        </p:nvSpPr>
        <p:spPr>
          <a:xfrm>
            <a:off x="914401" y="4159696"/>
            <a:ext cx="5724144" cy="2055396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Box 39"/>
          <p:cNvSpPr txBox="1"/>
          <p:nvPr/>
        </p:nvSpPr>
        <p:spPr>
          <a:xfrm>
            <a:off x="918773" y="3789086"/>
            <a:ext cx="2306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 smtClean="0">
                <a:solidFill>
                  <a:srgbClr val="666666"/>
                </a:solidFill>
              </a:rPr>
              <a:t>Preliminary</a:t>
            </a:r>
            <a:r>
              <a:rPr lang="sv-SE" sz="1400" i="1" dirty="0" smtClean="0">
                <a:solidFill>
                  <a:srgbClr val="666666"/>
                </a:solidFill>
              </a:rPr>
              <a:t> </a:t>
            </a:r>
            <a:r>
              <a:rPr lang="sv-SE" sz="1400" i="1" dirty="0">
                <a:solidFill>
                  <a:srgbClr val="666666"/>
                </a:solidFill>
              </a:rPr>
              <a:t>data </a:t>
            </a:r>
            <a:r>
              <a:rPr lang="sv-SE" sz="1400" i="1" dirty="0" smtClean="0">
                <a:solidFill>
                  <a:srgbClr val="666666"/>
                </a:solidFill>
              </a:rPr>
              <a:t>Collection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93653" y="3789086"/>
            <a:ext cx="269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>
                <a:solidFill>
                  <a:srgbClr val="666666"/>
                </a:solidFill>
              </a:rPr>
              <a:t>Inspection</a:t>
            </a:r>
            <a:r>
              <a:rPr lang="sv-SE" sz="1400" i="1" dirty="0">
                <a:solidFill>
                  <a:srgbClr val="666666"/>
                </a:solidFill>
              </a:rPr>
              <a:t> and deviations record</a:t>
            </a:r>
            <a:endParaRPr lang="sv-SE" sz="1400" i="1" dirty="0" smtClean="0">
              <a:solidFill>
                <a:srgbClr val="66666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15725" y="5907315"/>
            <a:ext cx="3434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>
                <a:solidFill>
                  <a:srgbClr val="666666"/>
                </a:solidFill>
              </a:rPr>
              <a:t>Inspection</a:t>
            </a:r>
            <a:r>
              <a:rPr lang="sv-SE" sz="1400" i="1" dirty="0">
                <a:solidFill>
                  <a:srgbClr val="666666"/>
                </a:solidFill>
              </a:rPr>
              <a:t> and deviations implementation</a:t>
            </a:r>
            <a:endParaRPr lang="sv-SE" sz="1400" i="1" dirty="0" smtClean="0">
              <a:solidFill>
                <a:srgbClr val="666666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8773" y="5907315"/>
            <a:ext cx="401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66666"/>
                </a:solidFill>
              </a:rPr>
              <a:t>Final documentation </a:t>
            </a:r>
            <a:r>
              <a:rPr lang="en-US" sz="1400" i="1" dirty="0" smtClean="0">
                <a:solidFill>
                  <a:srgbClr val="666666"/>
                </a:solidFill>
              </a:rPr>
              <a:t>compilation &amp; consolidation</a:t>
            </a:r>
            <a:r>
              <a:rPr lang="en-US" sz="1400" i="1" dirty="0">
                <a:solidFill>
                  <a:srgbClr val="666666"/>
                </a:solidFill>
              </a:rPr>
              <a:t/>
            </a:r>
            <a:br>
              <a:rPr lang="en-US" sz="1400" i="1" dirty="0">
                <a:solidFill>
                  <a:srgbClr val="666666"/>
                </a:solidFill>
              </a:rPr>
            </a:br>
            <a:endParaRPr lang="sv-SE" sz="1400" i="1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4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tools and technologies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- CATIA 3D model</a:t>
            </a:r>
          </a:p>
          <a:p>
            <a:r>
              <a:rPr lang="en-US" dirty="0" smtClean="0"/>
              <a:t>- CATIA 3D scans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NavisWorks</a:t>
            </a:r>
            <a:r>
              <a:rPr lang="en-US" dirty="0" smtClean="0"/>
              <a:t> model for interface with other disciplines</a:t>
            </a:r>
          </a:p>
          <a:p>
            <a:r>
              <a:rPr lang="en-US" dirty="0" smtClean="0"/>
              <a:t>- Supplier documentation</a:t>
            </a:r>
          </a:p>
          <a:p>
            <a:r>
              <a:rPr lang="en-US" dirty="0" smtClean="0"/>
              <a:t>- Confluence shared page</a:t>
            </a:r>
          </a:p>
          <a:p>
            <a:r>
              <a:rPr lang="en-US" dirty="0" smtClean="0"/>
              <a:t>- JIRA ticket system</a:t>
            </a: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Main software and ESS tools used for as-built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7312047" y="4582881"/>
            <a:ext cx="437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666666"/>
                </a:solidFill>
              </a:rPr>
              <a:t>Bunker scans in </a:t>
            </a:r>
            <a:r>
              <a:rPr lang="en-US" sz="1200" i="1" dirty="0" err="1" smtClean="0">
                <a:solidFill>
                  <a:srgbClr val="666666"/>
                </a:solidFill>
              </a:rPr>
              <a:t>NavisWorks</a:t>
            </a:r>
            <a:endParaRPr lang="sv-SE" sz="1200" i="1" dirty="0" smtClean="0">
              <a:solidFill>
                <a:srgbClr val="6666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13" y="1837211"/>
            <a:ext cx="4515784" cy="26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Current progress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As-</a:t>
            </a:r>
            <a:r>
              <a:rPr lang="sv-SE" dirty="0" err="1"/>
              <a:t>Built</a:t>
            </a:r>
            <a:r>
              <a:rPr lang="sv-SE" dirty="0"/>
              <a:t>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System used as a proof of concept :</a:t>
            </a:r>
            <a:br>
              <a:rPr lang="en-US" dirty="0" smtClean="0"/>
            </a:br>
            <a:r>
              <a:rPr lang="en-US" dirty="0" smtClean="0"/>
              <a:t>ESS.NSS.F01.F01 – Bunker top assembly</a:t>
            </a:r>
          </a:p>
          <a:p>
            <a:pPr marL="0" indent="0">
              <a:buNone/>
            </a:pPr>
            <a:r>
              <a:rPr lang="en-US" b="1" u="sng" dirty="0" smtClean="0"/>
              <a:t>Done :</a:t>
            </a:r>
            <a:endParaRPr lang="en-US" b="1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Preliminary meetings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Site walks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Model + doc checks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Recording of deviation and open issues</a:t>
            </a:r>
          </a:p>
          <a:p>
            <a:pPr marL="0" indent="0">
              <a:buNone/>
            </a:pPr>
            <a:r>
              <a:rPr lang="en-US" b="1" u="sng" dirty="0"/>
              <a:t>TBD 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Implementation of deviations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Chess LOM update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Handover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Proof of concept overview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2024-01-24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22" y="2188357"/>
            <a:ext cx="4709966" cy="2394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2047" y="4582881"/>
            <a:ext cx="437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666666"/>
                </a:solidFill>
              </a:rPr>
              <a:t>Overall bunker view in CATIA</a:t>
            </a:r>
            <a:endParaRPr lang="sv-SE" sz="1200" i="1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1934</TotalTime>
  <Words>470</Words>
  <Application>Microsoft Office PowerPoint</Application>
  <PresentationFormat>Widescreen</PresentationFormat>
  <Paragraphs>98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As-built at ESS</vt:lpstr>
      <vt:lpstr>Summary</vt:lpstr>
      <vt:lpstr>1. As-built introduction</vt:lpstr>
      <vt:lpstr>2. Benefits of as-built</vt:lpstr>
      <vt:lpstr>3. As-built process</vt:lpstr>
      <vt:lpstr>3. As-built process</vt:lpstr>
      <vt:lpstr>4. Supporting tools and technologies</vt:lpstr>
      <vt:lpstr>5. Current progress</vt:lpstr>
      <vt:lpstr>Questions /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Antoine Lepine</cp:lastModifiedBy>
  <cp:revision>37</cp:revision>
  <cp:lastPrinted>2019-03-08T10:27:30Z</cp:lastPrinted>
  <dcterms:created xsi:type="dcterms:W3CDTF">2020-01-21T09:56:49Z</dcterms:created>
  <dcterms:modified xsi:type="dcterms:W3CDTF">2024-01-24T15:11:47Z</dcterms:modified>
</cp:coreProperties>
</file>