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78" r:id="rId3"/>
    <p:sldId id="281" r:id="rId4"/>
    <p:sldId id="282" r:id="rId5"/>
    <p:sldId id="283" r:id="rId6"/>
    <p:sldId id="285" r:id="rId7"/>
    <p:sldId id="268" r:id="rId8"/>
    <p:sldId id="308" r:id="rId9"/>
    <p:sldId id="284" r:id="rId10"/>
    <p:sldId id="310" r:id="rId11"/>
    <p:sldId id="286" r:id="rId12"/>
    <p:sldId id="309" r:id="rId13"/>
    <p:sldId id="311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0" autoAdjust="0"/>
    <p:restoredTop sz="94681" autoAdjust="0"/>
  </p:normalViewPr>
  <p:slideViewPr>
    <p:cSldViewPr snapToGrid="0" snapToObjects="1">
      <p:cViewPr varScale="1">
        <p:scale>
          <a:sx n="106" d="100"/>
          <a:sy n="106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2024-04-14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Also mention 6.5T magnet – refurbished, planned to be used on CSPEC but would not fit without major modifications.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66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2024-04-14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2024-04-14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Magnets &amp; more update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MSPS STAP April 2024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Alex Holmes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sv-SE" sz="1200" b="1" dirty="0">
                <a:solidFill>
                  <a:schemeClr val="bg1"/>
                </a:solidFill>
              </a:rPr>
              <a:t>2024-04-15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A2FE-CBD4-C53C-875B-95F1CCA6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Helium management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10321-A48D-00DD-479C-0C9CF263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09DA7-75AA-A702-9392-1773EEE3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C8D796-5B9D-6698-3BE2-5F0E3BFA7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788" y="2073672"/>
            <a:ext cx="4994275" cy="3745706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C3154-27CB-5A3D-1054-D2FAEB7D609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SE" dirty="0"/>
              <a:t>Helium recovery commissioned and used for cooldown of cryostats, magnets.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HZB helium management software system installed and tested. ICS hosting database and management software.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HZB hardware received, tested.</a:t>
            </a:r>
          </a:p>
          <a:p>
            <a:r>
              <a:rPr lang="en-SE" dirty="0"/>
              <a:t>Next steps: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Installation of Dewar parking station and workshop connections. 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Dewar probes to be calibrated.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Instrument specific He transfer lines to be specified and bought.</a:t>
            </a:r>
          </a:p>
          <a:p>
            <a:endParaRPr lang="en-SE" dirty="0"/>
          </a:p>
          <a:p>
            <a:endParaRPr lang="en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FEAD259-C615-EBBD-BDD0-A8A01B0C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00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CD8E-879A-8722-1C31-28BEA1AB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Other cryo/magnet related projects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5F758-5A76-A0AD-6731-36D8F9E7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85EB5-83B3-B694-658C-C6F008E8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CE1037-7E7F-CFD0-AFB6-D2B98F96A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573100" cy="4768062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SE" dirty="0"/>
              <a:t>Sample stick rotation stages for 50/70mm cryostats/magnets </a:t>
            </a:r>
            <a:br>
              <a:rPr lang="en-SE" dirty="0"/>
            </a:br>
            <a:r>
              <a:rPr lang="en-SE" dirty="0"/>
              <a:t>Parts delivered, assembly done.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Magnetic force testing rig </a:t>
            </a:r>
            <a:br>
              <a:rPr lang="en-SE" dirty="0"/>
            </a:br>
            <a:r>
              <a:rPr lang="en-SE" dirty="0"/>
              <a:t>Parts delivered.  Some non-conformities, but good enough to use (manufacturer re-machining to fit flatness specs but we can keep and adjust previous parts).  </a:t>
            </a:r>
            <a:br>
              <a:rPr lang="en-SE" dirty="0"/>
            </a:br>
            <a:r>
              <a:rPr lang="en-SE" b="1" dirty="0"/>
              <a:t>See demo E03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Vacuum interface testing vessel:</a:t>
            </a:r>
            <a:br>
              <a:rPr lang="en-SE" dirty="0"/>
            </a:br>
            <a:r>
              <a:rPr lang="en-SE" dirty="0"/>
              <a:t>Manufacturing procurement under way.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Pumping carts – 5 more in production, new vacuum gauges selected (leak found with MKS910 guages), level meter integration under way.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D31706F-65A2-6ABF-BC09-7C3BAB08D34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817912" y="1107468"/>
            <a:ext cx="2222176" cy="296290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AEB483-C5BD-A91B-FFEE-5293EAC16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In progress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19452BC-BDE6-8541-227D-A1ABC703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0C546B-2DA3-7FDC-8DE3-C05A2C6AC7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815" y="3818232"/>
            <a:ext cx="2222176" cy="27743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612790-6EC3-690E-6D6C-F94B35B1B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809" y="960692"/>
            <a:ext cx="1964294" cy="261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CCC4-ACF8-7534-6270-5DBCCEB4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Conclusions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D145F-8EB2-1C81-23AA-DD19F5DD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27EAF-1543-1186-E0C8-BB59C07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DBC4F-5456-2C64-57BA-041732AF01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04DA3-577E-FDB8-C531-7378BF6B8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itchFamily="2" charset="2"/>
              <a:buChar char="§"/>
            </a:pPr>
            <a:r>
              <a:rPr lang="en-SE" sz="2400" dirty="0"/>
              <a:t>A lot of ideas turning into reality</a:t>
            </a:r>
          </a:p>
          <a:p>
            <a:pPr lvl="2">
              <a:buFont typeface="Wingdings" pitchFamily="2" charset="2"/>
              <a:buChar char="§"/>
            </a:pPr>
            <a:r>
              <a:rPr lang="en-SE" sz="2400" dirty="0"/>
              <a:t>Magnet provision should be reasonable for day 1</a:t>
            </a:r>
          </a:p>
          <a:p>
            <a:pPr lvl="2">
              <a:buFont typeface="Wingdings" pitchFamily="2" charset="2"/>
              <a:buChar char="§"/>
            </a:pPr>
            <a:r>
              <a:rPr lang="en-SE" sz="2400" dirty="0"/>
              <a:t>Some manufacturing delays, particularly 8T magnet</a:t>
            </a:r>
          </a:p>
          <a:p>
            <a:pPr lvl="2">
              <a:buFont typeface="Wingdings" pitchFamily="2" charset="2"/>
              <a:buChar char="§"/>
            </a:pPr>
            <a:r>
              <a:rPr lang="en-SE" sz="2400" dirty="0"/>
              <a:t>Basic functionality demonstrated and tested for many systems</a:t>
            </a:r>
          </a:p>
          <a:p>
            <a:pPr lvl="2">
              <a:buFont typeface="Wingdings" pitchFamily="2" charset="2"/>
              <a:buChar char="§"/>
            </a:pPr>
            <a:r>
              <a:rPr lang="en-SE" sz="2400" dirty="0"/>
              <a:t>Complete open projects, keep focus on necessary functionality for first science.</a:t>
            </a:r>
          </a:p>
          <a:p>
            <a:pPr lvl="2">
              <a:buFont typeface="Wingdings" pitchFamily="2" charset="2"/>
              <a:buChar char="§"/>
            </a:pPr>
            <a:r>
              <a:rPr lang="en-SE" sz="2400" dirty="0"/>
              <a:t>Fill gaps in provision with priorities set through consulation with instruments &amp; other stakeholders.</a:t>
            </a:r>
          </a:p>
          <a:p>
            <a:pPr lvl="2">
              <a:buFont typeface="Wingdings" pitchFamily="2" charset="2"/>
              <a:buChar char="§"/>
            </a:pPr>
            <a:endParaRPr lang="en-SE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57BB22-9E2D-4C6B-C7EA-1A309A47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838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02FB-E3D6-DF27-30E2-DE8CB54B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Acknowledgements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5FFFC-4E13-5F71-74CA-5265A095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126E6-3EEB-FF08-9CEB-CF1BAE75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5E165-D942-0F29-4EDA-AAD639B3E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Many thanks 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0E72F-5962-4A2E-A27B-030BE4B6E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sz="2400" dirty="0"/>
              <a:t>Richard Ammer, Caroline Curfs, Niklas Ekström, Andreas Hagelberg, Yulia Pederson, Luca Sagliano, Lauritz Saxtrup, Oleksiy Zadorozhko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120D1-5A2A-7AB2-79F9-1B2062A8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83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DE52089-65F1-3898-98AE-0989631E028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r="-1567"/>
          <a:stretch/>
        </p:blipFill>
        <p:spPr>
          <a:xfrm>
            <a:off x="5506497" y="1092866"/>
            <a:ext cx="6842927" cy="476885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8T Magnet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62752E2-2F80-4819-B076-C4D61E38A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1" y="1562400"/>
            <a:ext cx="4320448" cy="4768062"/>
          </a:xfrm>
        </p:spPr>
        <p:txBody>
          <a:bodyPr/>
          <a:lstStyle/>
          <a:p>
            <a:pPr marL="144000" lvl="1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recent update from Cryogenic: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complete pending internal review.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Cryogenic had problems finding manufacture for coil former, causing slippage in design sign-off and start of manufacturing. This seems to be resolved but caused slippage.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 delays likely of several months.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LLB in-kind contribution to ESS</a:t>
            </a:r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F19A-18F9-4955-C6ED-3B50DFFC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Warm bore magnet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45108-3DF7-4F71-5BB7-96E6B517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52708-BAC2-6A06-186A-03D880CE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972795-1E3A-EB3D-1BCE-951A2CC3D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601" y="1470601"/>
            <a:ext cx="4993785" cy="4768062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SE" dirty="0"/>
              <a:t>HTS110 awarded contract to produce warm bore magnet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Design complete, manufacturing under way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Delivery due end July ’24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L1 adapter designed</a:t>
            </a:r>
          </a:p>
          <a:p>
            <a:pPr marL="142875" lvl="1" indent="0">
              <a:buNone/>
            </a:pPr>
            <a:r>
              <a:rPr lang="en-SE" dirty="0"/>
              <a:t>Next steps: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FAT, delivery, SAT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Manufacture of adapter.</a:t>
            </a:r>
          </a:p>
          <a:p>
            <a:pPr lvl="1">
              <a:buFont typeface="Wingdings" pitchFamily="2" charset="2"/>
              <a:buChar char="§"/>
            </a:pPr>
            <a:endParaRPr lang="en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8437B9-659E-45E9-03FA-7045EF8E8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2.1 T Assymmetric warm bore for </a:t>
            </a:r>
            <a:r>
              <a:rPr lang="en-SE" b="1" dirty="0"/>
              <a:t>ESTIA</a:t>
            </a:r>
            <a:r>
              <a:rPr lang="en-SE" dirty="0"/>
              <a:t>, LOKI, SKADI (and others)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88BB439-1D30-D175-F293-13DBC6D1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E380A22-EB13-EB49-2DD3-77341D85BC7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324" y="1797978"/>
            <a:ext cx="3793885" cy="4768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A74985-7C9D-067B-3DAD-EF9A15D7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901" y="1282588"/>
            <a:ext cx="3588099" cy="2374980"/>
          </a:xfrm>
          <a:prstGeom prst="rect">
            <a:avLst/>
          </a:prstGeom>
        </p:spPr>
      </p:pic>
      <p:pic>
        <p:nvPicPr>
          <p:cNvPr id="15" name="pg_pg27.png">
            <a:extLst>
              <a:ext uri="{FF2B5EF4-FFF2-40B4-BE49-F238E27FC236}">
                <a16:creationId xmlns:a16="http://schemas.microsoft.com/office/drawing/2014/main" id="{E2EB889D-EA7D-97B0-9258-4BD057127EF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892" y="4182403"/>
            <a:ext cx="1843808" cy="13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C8346E-CE08-332F-3ABE-27DBBCDD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15T Magnets (ex HZB VM1B+VM1)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A744E-F806-8F35-639F-C9022AB1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ADFFE-12FA-8E71-AC1A-058BE310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8B1A506-C7C1-E3F0-534A-D3341F9BD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13878" y="4289774"/>
            <a:ext cx="2334897" cy="174745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E7AAB1-5360-0762-9DA3-44DE347E97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To be used on BIFROST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84C9943-C712-C9BC-74A6-B4134253A8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7214311" y="3780952"/>
            <a:ext cx="1612488" cy="2866107"/>
          </a:xfr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5F2436B-06C8-5937-ABA9-740AE86B762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0911" y="1225666"/>
            <a:ext cx="6004006" cy="4768062"/>
          </a:xfrm>
        </p:spPr>
        <p:txBody>
          <a:bodyPr/>
          <a:lstStyle/>
          <a:p>
            <a:pPr marL="144000" lvl="1" indent="0">
              <a:buNone/>
            </a:pPr>
            <a:r>
              <a:rPr lang="en-SE" sz="1800" b="1" dirty="0"/>
              <a:t>VM1B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SE" sz="1800" dirty="0"/>
              <a:t>Tested to full 15T field, including ‘training’ quench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SE" sz="1800" dirty="0"/>
              <a:t>Helium (mostly) recovered using ESS He recovery system installed in E03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SE" sz="1800" dirty="0"/>
              <a:t>Tested both with original electronics and updated Mercury controllers.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SE" sz="1800" dirty="0"/>
              <a:t>Basic Octopy/NICOS integration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SE" sz="1800" dirty="0"/>
              <a:t>Tested with DS-2 dilution (by OZ)</a:t>
            </a:r>
          </a:p>
          <a:p>
            <a:pPr marL="144000" lvl="1" indent="0">
              <a:spcBef>
                <a:spcPts val="600"/>
              </a:spcBef>
              <a:buNone/>
            </a:pPr>
            <a:r>
              <a:rPr lang="en-SE" sz="1800" dirty="0"/>
              <a:t>Next steps:</a:t>
            </a:r>
          </a:p>
          <a:p>
            <a:pPr lvl="1">
              <a:spcBef>
                <a:spcPts val="600"/>
              </a:spcBef>
            </a:pPr>
            <a:r>
              <a:rPr lang="en-SE" sz="1800" dirty="0"/>
              <a:t>Mechanical integration ( L1 adapter)</a:t>
            </a:r>
          </a:p>
          <a:p>
            <a:pPr lvl="1">
              <a:spcBef>
                <a:spcPts val="600"/>
              </a:spcBef>
            </a:pPr>
            <a:r>
              <a:rPr lang="en-SE" sz="1800" dirty="0"/>
              <a:t>Full magnet control logic in Octopy (switch heater control etc.) </a:t>
            </a:r>
          </a:p>
          <a:p>
            <a:pPr marL="144000" lvl="1" indent="0">
              <a:spcBef>
                <a:spcPts val="600"/>
              </a:spcBef>
              <a:buNone/>
            </a:pPr>
            <a:r>
              <a:rPr lang="en-SE" sz="1800" b="1" dirty="0"/>
              <a:t>VM1</a:t>
            </a:r>
          </a:p>
          <a:p>
            <a:pPr lvl="1">
              <a:spcBef>
                <a:spcPts val="600"/>
              </a:spcBef>
            </a:pPr>
            <a:r>
              <a:rPr lang="en-SE" sz="1800" dirty="0"/>
              <a:t>Refurbushed and leak tested at RT</a:t>
            </a:r>
          </a:p>
          <a:p>
            <a:pPr lvl="1">
              <a:spcBef>
                <a:spcPts val="600"/>
              </a:spcBef>
            </a:pPr>
            <a:r>
              <a:rPr lang="en-SE" sz="1800" dirty="0"/>
              <a:t>To be cooled and fully tested with new rack and Octopy logic.</a:t>
            </a:r>
          </a:p>
          <a:p>
            <a:pPr lvl="1"/>
            <a:endParaRPr lang="en-SE" sz="18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CA4A277-4BCF-6A59-8E0A-FC7F4FAF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7E618-31E9-CDEF-0275-B57B8B751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034" y="944470"/>
            <a:ext cx="3718792" cy="27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BE51-B91C-A529-5E73-3258E9CA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VM2 (6.5T Magnet)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36B15-C031-5881-5662-24B1119C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DDFD8-EA96-3AA7-1ABF-A6CF0640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B8425F-3417-814B-206B-ECDE24A50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0249" y="1704261"/>
            <a:ext cx="3255962" cy="434128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10D4E-8088-E43A-C0C7-B5D5B787B2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842126"/>
            <a:ext cx="9360000" cy="507076"/>
          </a:xfrm>
        </p:spPr>
        <p:txBody>
          <a:bodyPr/>
          <a:lstStyle/>
          <a:p>
            <a:r>
              <a:rPr lang="en-SE" dirty="0"/>
              <a:t>To be used on ESTIA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D483DDD-4F1E-823D-D653-6071F590049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8580511" y="1704261"/>
            <a:ext cx="3255962" cy="244197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BA798-62C4-F2D8-58AF-FB21E61AA82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1451" y="1169719"/>
            <a:ext cx="3960017" cy="4768062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SE" dirty="0"/>
              <a:t>Tested to full 6.5T field, 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Tested both with original electronics and updated Mercury controllers.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Fully controlled using NICOS via SECOP interface to Isaac (HZB software) – </a:t>
            </a:r>
            <a:r>
              <a:rPr lang="en-SE" b="1" i="1" dirty="0"/>
              <a:t>Ready for use on an instrument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New Mercury power supply delivered, rack under construction (IPS + lakeshore)</a:t>
            </a:r>
          </a:p>
          <a:p>
            <a:pPr marL="144000" lvl="1" indent="0">
              <a:buNone/>
            </a:pPr>
            <a:r>
              <a:rPr lang="en-SE" dirty="0"/>
              <a:t>Next steps:</a:t>
            </a:r>
          </a:p>
          <a:p>
            <a:pPr lvl="1"/>
            <a:r>
              <a:rPr lang="en-SE" dirty="0"/>
              <a:t>Full magnet control logic in Octopy</a:t>
            </a:r>
          </a:p>
          <a:p>
            <a:pPr lvl="1"/>
            <a:r>
              <a:rPr lang="en-SE" dirty="0"/>
              <a:t>Mechanical integration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7C3E7-64AF-DB07-E3C2-6F469A3A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98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6113-C6A6-75FF-1137-AEDFC51A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Spectroscopy magnet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1FD79-B4E9-3BD7-9B84-3A3F4EAB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F62FC-07FF-03CE-FC8F-F6C21512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1E6D6AD-B6A3-103C-B8EC-BD39F3D2D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SE" dirty="0"/>
              <a:t>Design study under way by Oxford Instruments - report due in May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Settled on novel design with radial supports.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Full electromechanical calculations being done on two configurations, 14T ±7°,±10° vertical opening.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Check of stray field, quench eddy current effects on instruments using inputs from instrument models.</a:t>
            </a:r>
          </a:p>
          <a:p>
            <a:pPr marL="142875" lvl="1" indent="0">
              <a:buNone/>
            </a:pPr>
            <a:r>
              <a:rPr lang="en-SE" dirty="0"/>
              <a:t>Next step: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Preparation of full tender based on design study.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984AE92-55F2-9905-FE31-33B9D54BE4C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588842" y="1562100"/>
            <a:ext cx="4564216" cy="476885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1C83F8-CA91-EC84-0919-03222A535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High field low background magnet for CSPEC, TREX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68B59D9-D030-B5C8-6151-84DA2B50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C7D01-3428-DBB3-FB7D-F4CAE482239B}"/>
              </a:ext>
            </a:extLst>
          </p:cNvPr>
          <p:cNvSpPr txBox="1"/>
          <p:nvPr/>
        </p:nvSpPr>
        <p:spPr>
          <a:xfrm>
            <a:off x="6495825" y="6145796"/>
            <a:ext cx="541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Proposed magnet design (bottom view), with two beam position for full detector coverage.</a:t>
            </a:r>
          </a:p>
        </p:txBody>
      </p:sp>
    </p:spTree>
    <p:extLst>
      <p:ext uri="{BB962C8B-B14F-4D97-AF65-F5344CB8AC3E}">
        <p14:creationId xmlns:p14="http://schemas.microsoft.com/office/powerpoint/2010/main" val="1748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Existing &amp; upcoming ESS magnets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VF = vertical field, HF = horizontal field</a:t>
            </a:r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1DFD2405-3A97-70C6-FF3A-BD63E1938613}"/>
              </a:ext>
            </a:extLst>
          </p:cNvPr>
          <p:cNvGraphicFramePr>
            <a:graphicFrameLocks noGrp="1"/>
          </p:cNvGraphicFramePr>
          <p:nvPr>
            <p:ph type="tbl" sz="quarter" idx="15"/>
          </p:nvPr>
        </p:nvGraphicFramePr>
        <p:xfrm>
          <a:off x="597417" y="1563427"/>
          <a:ext cx="1128919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331">
                  <a:extLst>
                    <a:ext uri="{9D8B030D-6E8A-4147-A177-3AD203B41FA5}">
                      <a16:colId xmlns:a16="http://schemas.microsoft.com/office/drawing/2014/main" val="3340172220"/>
                    </a:ext>
                  </a:extLst>
                </a:gridCol>
                <a:gridCol w="1800743">
                  <a:extLst>
                    <a:ext uri="{9D8B030D-6E8A-4147-A177-3AD203B41FA5}">
                      <a16:colId xmlns:a16="http://schemas.microsoft.com/office/drawing/2014/main" val="480788036"/>
                    </a:ext>
                  </a:extLst>
                </a:gridCol>
                <a:gridCol w="1625918">
                  <a:extLst>
                    <a:ext uri="{9D8B030D-6E8A-4147-A177-3AD203B41FA5}">
                      <a16:colId xmlns:a16="http://schemas.microsoft.com/office/drawing/2014/main" val="1756242425"/>
                    </a:ext>
                  </a:extLst>
                </a:gridCol>
                <a:gridCol w="1565207">
                  <a:extLst>
                    <a:ext uri="{9D8B030D-6E8A-4147-A177-3AD203B41FA5}">
                      <a16:colId xmlns:a16="http://schemas.microsoft.com/office/drawing/2014/main" val="2974659286"/>
                    </a:ext>
                  </a:extLst>
                </a:gridCol>
                <a:gridCol w="1574331">
                  <a:extLst>
                    <a:ext uri="{9D8B030D-6E8A-4147-A177-3AD203B41FA5}">
                      <a16:colId xmlns:a16="http://schemas.microsoft.com/office/drawing/2014/main" val="2922110029"/>
                    </a:ext>
                  </a:extLst>
                </a:gridCol>
                <a:gridCol w="1574331">
                  <a:extLst>
                    <a:ext uri="{9D8B030D-6E8A-4147-A177-3AD203B41FA5}">
                      <a16:colId xmlns:a16="http://schemas.microsoft.com/office/drawing/2014/main" val="2970314670"/>
                    </a:ext>
                  </a:extLst>
                </a:gridCol>
                <a:gridCol w="1574331">
                  <a:extLst>
                    <a:ext uri="{9D8B030D-6E8A-4147-A177-3AD203B41FA5}">
                      <a16:colId xmlns:a16="http://schemas.microsoft.com/office/drawing/2014/main" val="4057038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E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600" dirty="0"/>
                        <a:t>Max field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Geometry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Principle instruments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Possible instruments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540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1600" dirty="0"/>
                        <a:t>VM1B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VF, symmetric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± 2° vet.</a:t>
                      </a:r>
                    </a:p>
                    <a:p>
                      <a:r>
                        <a:rPr lang="en-SE" sz="1600" dirty="0"/>
                        <a:t>335° horiz.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BIFROST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Fully tested, integration 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695739"/>
                  </a:ext>
                </a:extLst>
              </a:tr>
              <a:tr h="436743">
                <a:tc>
                  <a:txBody>
                    <a:bodyPr/>
                    <a:lstStyle/>
                    <a:p>
                      <a:r>
                        <a:rPr lang="en-SE" sz="1600" dirty="0"/>
                        <a:t>VM1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600" dirty="0"/>
                        <a:t>VF, symmetric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± 2° vert.</a:t>
                      </a:r>
                    </a:p>
                    <a:p>
                      <a:r>
                        <a:rPr lang="en-SE" sz="1600" dirty="0"/>
                        <a:t>335° horiz.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BIFROST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</a:t>
                      </a:r>
                      <a:r>
                        <a:rPr lang="en-SE" sz="1600" dirty="0"/>
                        <a:t>eak tested at 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080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E" sz="1600" dirty="0"/>
                        <a:t>VM2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600" dirty="0"/>
                        <a:t>VF, asymmetric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600" dirty="0"/>
                        <a:t>± 5° vert.</a:t>
                      </a:r>
                      <a:br>
                        <a:rPr lang="en-SE" sz="1600" dirty="0"/>
                      </a:br>
                      <a:r>
                        <a:rPr lang="en-SE" sz="1600" dirty="0"/>
                        <a:t>335° horiz.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ESTIA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MAGIC, BIFROST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600" dirty="0"/>
                        <a:t>Fully tested, integration 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21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1600" dirty="0"/>
                        <a:t>Warm bore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asymmetric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2.1T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±20° all dir.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ESTIA, SKADI, LOKI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In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279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1600" dirty="0"/>
                        <a:t>8T diffraction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VF, asymmetric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8T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600" dirty="0"/>
                        <a:t>+14°/-26° vert.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600" dirty="0"/>
                        <a:t>130° hor., ±10° backscattering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MAGIC, DREAM, HEIMDAL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In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5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1600" dirty="0"/>
                        <a:t>Spectroscopy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VF, symmetric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~14T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TREX, CSPEC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Design study under 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767873"/>
                  </a:ext>
                </a:extLst>
              </a:tr>
            </a:tbl>
          </a:graphicData>
        </a:graphic>
      </p:graphicFrame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22" y="242224"/>
            <a:ext cx="10683177" cy="657339"/>
          </a:xfrm>
        </p:spPr>
        <p:txBody>
          <a:bodyPr/>
          <a:lstStyle/>
          <a:p>
            <a:r>
              <a:rPr lang="en-GB" sz="3200" b="1" dirty="0"/>
              <a:t>Magnet meeting held 29 Jan - Prioritised next magnet list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EC1E2FD-8F2B-46E5-EAA0-388B2BAE4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526539"/>
              </p:ext>
            </p:extLst>
          </p:nvPr>
        </p:nvGraphicFramePr>
        <p:xfrm>
          <a:off x="335666" y="1018540"/>
          <a:ext cx="10586333" cy="565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310">
                  <a:extLst>
                    <a:ext uri="{9D8B030D-6E8A-4147-A177-3AD203B41FA5}">
                      <a16:colId xmlns:a16="http://schemas.microsoft.com/office/drawing/2014/main" val="2130711814"/>
                    </a:ext>
                  </a:extLst>
                </a:gridCol>
                <a:gridCol w="1766145">
                  <a:extLst>
                    <a:ext uri="{9D8B030D-6E8A-4147-A177-3AD203B41FA5}">
                      <a16:colId xmlns:a16="http://schemas.microsoft.com/office/drawing/2014/main" val="3476440840"/>
                    </a:ext>
                  </a:extLst>
                </a:gridCol>
                <a:gridCol w="2102652">
                  <a:extLst>
                    <a:ext uri="{9D8B030D-6E8A-4147-A177-3AD203B41FA5}">
                      <a16:colId xmlns:a16="http://schemas.microsoft.com/office/drawing/2014/main" val="2410293789"/>
                    </a:ext>
                  </a:extLst>
                </a:gridCol>
                <a:gridCol w="1771226">
                  <a:extLst>
                    <a:ext uri="{9D8B030D-6E8A-4147-A177-3AD203B41FA5}">
                      <a16:colId xmlns:a16="http://schemas.microsoft.com/office/drawing/2014/main" val="342089340"/>
                    </a:ext>
                  </a:extLst>
                </a:gridCol>
              </a:tblGrid>
              <a:tr h="558388">
                <a:tc>
                  <a:txBody>
                    <a:bodyPr/>
                    <a:lstStyle/>
                    <a:p>
                      <a:r>
                        <a:rPr lang="en-SE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Symm/Assym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Instruments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821453"/>
                  </a:ext>
                </a:extLst>
              </a:tr>
              <a:tr h="357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600" dirty="0"/>
                        <a:t>&gt;10T horizontal split pair SANS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Symm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SKADI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410251"/>
                  </a:ext>
                </a:extLst>
              </a:tr>
              <a:tr h="558388">
                <a:tc>
                  <a:txBody>
                    <a:bodyPr/>
                    <a:lstStyle/>
                    <a:p>
                      <a:r>
                        <a:rPr lang="en-SE" sz="1600" dirty="0"/>
                        <a:t>Electromagnet, 1-2T (with pole pieces)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LOKI, SKADI, ESTIA,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587182"/>
                  </a:ext>
                </a:extLst>
              </a:tr>
              <a:tr h="558388">
                <a:tc>
                  <a:txBody>
                    <a:bodyPr/>
                    <a:lstStyle/>
                    <a:p>
                      <a:r>
                        <a:rPr lang="en-SE" sz="1600" dirty="0"/>
                        <a:t>10T wide opening ±10° diffraction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MAGIC, DREAM, HEIMDAL,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70595"/>
                  </a:ext>
                </a:extLst>
              </a:tr>
              <a:tr h="357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600" dirty="0"/>
                        <a:t>10T wide opening low stray field±10° spectr.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TREX, CSPEC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81673"/>
                  </a:ext>
                </a:extLst>
              </a:tr>
              <a:tr h="558388">
                <a:tc>
                  <a:txBody>
                    <a:bodyPr/>
                    <a:lstStyle/>
                    <a:p>
                      <a:r>
                        <a:rPr lang="en-SE" sz="1600" dirty="0"/>
                        <a:t>7T medium field full polarisation SANS/Refl VF split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</a:t>
                      </a:r>
                      <a:r>
                        <a:rPr lang="en-SE" sz="1600" dirty="0"/>
                        <a:t>symm, self shielded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SKADI, ESTIA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846619"/>
                  </a:ext>
                </a:extLst>
              </a:tr>
              <a:tr h="558388">
                <a:tc>
                  <a:txBody>
                    <a:bodyPr/>
                    <a:lstStyle/>
                    <a:p>
                      <a:r>
                        <a:rPr lang="en-SE" sz="1600" dirty="0"/>
                        <a:t>5T small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</a:t>
                      </a:r>
                      <a:r>
                        <a:rPr lang="en-SE" sz="1600" dirty="0"/>
                        <a:t>symm (self shielded?)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MIRACLES, CSPEC, TREX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707614"/>
                  </a:ext>
                </a:extLst>
              </a:tr>
              <a:tr h="558388">
                <a:tc>
                  <a:txBody>
                    <a:bodyPr/>
                    <a:lstStyle/>
                    <a:p>
                      <a:r>
                        <a:rPr lang="en-SE" sz="1600" dirty="0"/>
                        <a:t>Horizontal spectroscopy</a:t>
                      </a:r>
                      <a:endParaRPr lang="en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600" dirty="0"/>
                        <a:t>BIFROST, TREX, CSPEC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583113"/>
                  </a:ext>
                </a:extLst>
              </a:tr>
              <a:tr h="357564">
                <a:tc>
                  <a:txBody>
                    <a:bodyPr/>
                    <a:lstStyle/>
                    <a:p>
                      <a:r>
                        <a:rPr lang="en-SE" sz="1600" dirty="0"/>
                        <a:t>2.</a:t>
                      </a:r>
                      <a:r>
                        <a:rPr lang="en-GB" sz="1600" dirty="0"/>
                        <a:t>X</a:t>
                      </a:r>
                      <a:r>
                        <a:rPr lang="en-SE" sz="1600" dirty="0"/>
                        <a:t> T Warm bore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asymm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LOKI, SKADI, ESTIA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8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4449"/>
                  </a:ext>
                </a:extLst>
              </a:tr>
              <a:tr h="357564">
                <a:tc>
                  <a:txBody>
                    <a:bodyPr/>
                    <a:lstStyle/>
                    <a:p>
                      <a:r>
                        <a:rPr lang="en-SE" sz="1600" dirty="0"/>
                        <a:t>5T warm bore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600" dirty="0"/>
                        <a:t>SKADI, ESTIA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6999"/>
                  </a:ext>
                </a:extLst>
              </a:tr>
              <a:tr h="793499">
                <a:tc>
                  <a:txBody>
                    <a:bodyPr/>
                    <a:lstStyle/>
                    <a:p>
                      <a:r>
                        <a:rPr lang="en-SE" sz="1600" dirty="0"/>
                        <a:t>Horizontal 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600" dirty="0"/>
                        <a:t>MAGIC, DREAM, HEIMDAL, BIFROST?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628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3D3FC7-9795-1DBE-CD9B-A6307BE1AC49}"/>
              </a:ext>
            </a:extLst>
          </p:cNvPr>
          <p:cNvSpPr txBox="1"/>
          <p:nvPr/>
        </p:nvSpPr>
        <p:spPr>
          <a:xfrm>
            <a:off x="6769100" y="1638300"/>
            <a:ext cx="50673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SE" sz="2400" b="1" dirty="0">
                <a:solidFill>
                  <a:srgbClr val="666666"/>
                </a:solidFill>
              </a:rPr>
              <a:t>BOBINE proposal </a:t>
            </a:r>
            <a:r>
              <a:rPr lang="en-SE" sz="2400" dirty="0">
                <a:solidFill>
                  <a:srgbClr val="666666"/>
                </a:solidFill>
              </a:rPr>
              <a:t>– 10M€ EC INFRATECH joint proposal led by ILL for new generation 20T HTSC DC magnet and pulsed 40T magnet</a:t>
            </a:r>
          </a:p>
        </p:txBody>
      </p:sp>
    </p:spTree>
    <p:extLst>
      <p:ext uri="{BB962C8B-B14F-4D97-AF65-F5344CB8AC3E}">
        <p14:creationId xmlns:p14="http://schemas.microsoft.com/office/powerpoint/2010/main" val="226132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00C6-1BF3-56B6-031D-D1F51DC4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843691" cy="657339"/>
          </a:xfrm>
        </p:spPr>
        <p:txBody>
          <a:bodyPr/>
          <a:lstStyle/>
          <a:p>
            <a:r>
              <a:rPr lang="en-SE" sz="3600" dirty="0"/>
              <a:t>Dry cryofurnace for Diffraction &amp; Electrochemistry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928A9-AFA3-0BB0-E63C-28E91F59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FB45D-EEBE-613E-F64A-3C8ACEC6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3E7D7E-7D1C-9546-7B84-51659C66E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SE" dirty="0"/>
              <a:t>Contract awarded to AS Scientific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Kick-off held Dec ‘23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Design under way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Delivery planned Dec ’24</a:t>
            </a:r>
          </a:p>
          <a:p>
            <a:pPr marL="142875" lvl="1" indent="0">
              <a:buNone/>
            </a:pPr>
            <a:r>
              <a:rPr lang="en-SE" dirty="0"/>
              <a:t>Next steps: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Preliminary design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7D77F-A280-D77C-73F6-9B31B01CDA4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DD1811-7B0E-4536-A41C-18FD635CE3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100mm top loading vanadium tailed cryofurnace for DREAM, HEIMDAL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72834D2-14FE-4BDC-4288-6C4DB40E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57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1428</TotalTime>
  <Words>1081</Words>
  <Application>Microsoft Macintosh PowerPoint</Application>
  <PresentationFormat>Widescreen</PresentationFormat>
  <Paragraphs>210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Magnets &amp; more update</vt:lpstr>
      <vt:lpstr>8T Magnet</vt:lpstr>
      <vt:lpstr>Warm bore magnet</vt:lpstr>
      <vt:lpstr>15T Magnets (ex HZB VM1B+VM1)</vt:lpstr>
      <vt:lpstr>VM2 (6.5T Magnet)</vt:lpstr>
      <vt:lpstr>Spectroscopy magnet</vt:lpstr>
      <vt:lpstr>Existing &amp; upcoming ESS magnets</vt:lpstr>
      <vt:lpstr>Magnet meeting held 29 Jan - Prioritised next magnet list</vt:lpstr>
      <vt:lpstr>Dry cryofurnace for Diffraction &amp; Electrochemistry</vt:lpstr>
      <vt:lpstr>Helium management</vt:lpstr>
      <vt:lpstr>Other cryo/magnet related projects </vt:lpstr>
      <vt:lpstr>Conclusions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Holmes</dc:creator>
  <cp:lastModifiedBy>Alex Holmes</cp:lastModifiedBy>
  <cp:revision>8</cp:revision>
  <cp:lastPrinted>2019-03-08T10:27:30Z</cp:lastPrinted>
  <dcterms:created xsi:type="dcterms:W3CDTF">2024-04-12T14:03:20Z</dcterms:created>
  <dcterms:modified xsi:type="dcterms:W3CDTF">2024-04-15T14:35:08Z</dcterms:modified>
</cp:coreProperties>
</file>