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3"/>
  </p:notesMasterIdLst>
  <p:sldIdLst>
    <p:sldId id="256" r:id="rId3"/>
    <p:sldId id="274" r:id="rId4"/>
    <p:sldId id="259" r:id="rId5"/>
    <p:sldId id="257" r:id="rId6"/>
    <p:sldId id="258" r:id="rId7"/>
    <p:sldId id="266" r:id="rId8"/>
    <p:sldId id="268" r:id="rId9"/>
    <p:sldId id="265" r:id="rId10"/>
    <p:sldId id="271" r:id="rId11"/>
    <p:sldId id="269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 snapToGrid="0">
      <p:cViewPr varScale="1">
        <p:scale>
          <a:sx n="77" d="100"/>
          <a:sy n="77" d="100"/>
        </p:scale>
        <p:origin x="75" y="1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DF4B9-6071-42C6-8D6C-E21D8BEE9D5F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8313E-8C95-4DC2-BC83-ED109C5BD3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2109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6E01-D9EF-4855-9923-F559EF654864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5C11-2DA0-4F1D-B9DE-CF95221E63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774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6E01-D9EF-4855-9923-F559EF654864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5C11-2DA0-4F1D-B9DE-CF95221E63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8815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6E01-D9EF-4855-9923-F559EF654864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5C11-2DA0-4F1D-B9DE-CF95221E63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9173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6286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1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277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5192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00786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59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1421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992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6E01-D9EF-4855-9923-F559EF654864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5C11-2DA0-4F1D-B9DE-CF95221E63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4151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4311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6921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2024-04-15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971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042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6E01-D9EF-4855-9923-F559EF654864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5C11-2DA0-4F1D-B9DE-CF95221E63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1697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6E01-D9EF-4855-9923-F559EF654864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5C11-2DA0-4F1D-B9DE-CF95221E63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424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6E01-D9EF-4855-9923-F559EF654864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5C11-2DA0-4F1D-B9DE-CF95221E63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9098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6E01-D9EF-4855-9923-F559EF654864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5C11-2DA0-4F1D-B9DE-CF95221E63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9096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6E01-D9EF-4855-9923-F559EF654864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5C11-2DA0-4F1D-B9DE-CF95221E63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100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6E01-D9EF-4855-9923-F559EF654864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5C11-2DA0-4F1D-B9DE-CF95221E63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8850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6E01-D9EF-4855-9923-F559EF654864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5C11-2DA0-4F1D-B9DE-CF95221E63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4155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C6E01-D9EF-4855-9923-F559EF654864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65C11-2DA0-4F1D-B9DE-CF95221E63E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655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2024-04-15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0153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50800" dir="5400000" algn="ctr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73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873339"/>
              </p:ext>
            </p:extLst>
          </p:nvPr>
        </p:nvGraphicFramePr>
        <p:xfrm>
          <a:off x="729672" y="1114520"/>
          <a:ext cx="10340110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2509">
                  <a:extLst>
                    <a:ext uri="{9D8B030D-6E8A-4147-A177-3AD203B41FA5}">
                      <a16:colId xmlns:a16="http://schemas.microsoft.com/office/drawing/2014/main" val="3845113928"/>
                    </a:ext>
                  </a:extLst>
                </a:gridCol>
                <a:gridCol w="3740727">
                  <a:extLst>
                    <a:ext uri="{9D8B030D-6E8A-4147-A177-3AD203B41FA5}">
                      <a16:colId xmlns:a16="http://schemas.microsoft.com/office/drawing/2014/main" val="985891901"/>
                    </a:ext>
                  </a:extLst>
                </a:gridCol>
                <a:gridCol w="3726874">
                  <a:extLst>
                    <a:ext uri="{9D8B030D-6E8A-4147-A177-3AD203B41FA5}">
                      <a16:colId xmlns:a16="http://schemas.microsoft.com/office/drawing/2014/main" val="3762031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Project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Status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Next step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491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 cryostats and 2 </a:t>
                      </a:r>
                      <a:r>
                        <a:rPr lang="en-US" dirty="0" err="1" smtClean="0"/>
                        <a:t>cryofurnaces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Tender and purchase specification are ready. The final version was sent to Procurement section. 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tender should be announced as soon as possible.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755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Dilution refrigerator (in-kind LLB)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Tender for one stick was announced on January 2024. The offer cancellation is under preparation.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ESS reassess its approach to procurement. ESS is going to issue the tender itself.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01297"/>
                  </a:ext>
                </a:extLst>
              </a:tr>
              <a:tr h="551258">
                <a:tc>
                  <a:txBody>
                    <a:bodyPr/>
                    <a:lstStyle/>
                    <a:p>
                      <a:r>
                        <a:rPr lang="en-US" dirty="0" smtClean="0"/>
                        <a:t>Dilution refrigerator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Tender and purchase specification are under preparation.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tender will be </a:t>
                      </a:r>
                      <a:r>
                        <a:rPr lang="en-US" dirty="0" smtClean="0"/>
                        <a:t>announced.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998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Dilution refrigerator from HZB</a:t>
                      </a:r>
                      <a:endParaRPr lang="sv-S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was</a:t>
                      </a:r>
                      <a:r>
                        <a:rPr lang="sv-S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successfully</a:t>
                      </a:r>
                      <a:r>
                        <a:rPr lang="sv-S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cooled</a:t>
                      </a:r>
                      <a:r>
                        <a:rPr lang="sv-S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down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the 15T magnet</a:t>
                      </a:r>
                      <a:r>
                        <a:rPr lang="sv-S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base temperature was 27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mK.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Provide</a:t>
                      </a:r>
                      <a:r>
                        <a:rPr lang="en-US" baseline="0" dirty="0" smtClean="0"/>
                        <a:t> integration to </a:t>
                      </a:r>
                      <a:r>
                        <a:rPr lang="en-US" baseline="0" dirty="0" err="1" smtClean="0"/>
                        <a:t>Octupy</a:t>
                      </a:r>
                      <a:r>
                        <a:rPr lang="en-US" baseline="0" dirty="0" smtClean="0"/>
                        <a:t>.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388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Filling lines for liquid helium and</a:t>
                      </a:r>
                      <a:r>
                        <a:rPr lang="en-US" baseline="0" dirty="0" smtClean="0"/>
                        <a:t> nitrogen for instruments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Collect information. Working</a:t>
                      </a:r>
                      <a:r>
                        <a:rPr lang="en-US" baseline="0" dirty="0" smtClean="0"/>
                        <a:t> under design 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02996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317113" y="411080"/>
            <a:ext cx="1743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Status summary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2380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Low temperature </a:t>
            </a:r>
            <a:r>
              <a:rPr lang="en-GB" dirty="0" err="1" smtClean="0"/>
              <a:t>udates</a:t>
            </a:r>
            <a:r>
              <a:rPr lang="en-GB" dirty="0" smtClean="0"/>
              <a:t>:</a:t>
            </a:r>
            <a:br>
              <a:rPr lang="en-GB" dirty="0" smtClean="0"/>
            </a:br>
            <a:r>
              <a:rPr lang="en-GB" dirty="0" smtClean="0"/>
              <a:t>Cryostats</a:t>
            </a:r>
            <a:r>
              <a:rPr lang="en-GB" dirty="0" smtClean="0"/>
              <a:t>, </a:t>
            </a:r>
            <a:r>
              <a:rPr lang="en-GB" dirty="0" err="1" smtClean="0"/>
              <a:t>Cryofurnaces</a:t>
            </a:r>
            <a:r>
              <a:rPr lang="en-GB" dirty="0" smtClean="0"/>
              <a:t>,</a:t>
            </a:r>
            <a:br>
              <a:rPr lang="en-GB" dirty="0" smtClean="0"/>
            </a:br>
            <a:r>
              <a:rPr lang="en-GB" dirty="0" smtClean="0"/>
              <a:t>Dilution </a:t>
            </a:r>
            <a:r>
              <a:rPr lang="en-GB" dirty="0" smtClean="0"/>
              <a:t>refrigerators</a:t>
            </a:r>
            <a:endParaRPr lang="en-GB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30394" y="5605695"/>
            <a:ext cx="8748115" cy="459883"/>
          </a:xfrm>
        </p:spPr>
        <p:txBody>
          <a:bodyPr/>
          <a:lstStyle/>
          <a:p>
            <a:r>
              <a:rPr lang="en-GB" dirty="0"/>
              <a:t>PRESENTED </a:t>
            </a:r>
            <a:r>
              <a:rPr lang="en-GB" dirty="0" smtClean="0"/>
              <a:t>BY Oleksiy Zadorozhko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2024-04-15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32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3E277-9014-B1C0-99C3-19FF935D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571" y="6103327"/>
            <a:ext cx="951908" cy="754673"/>
          </a:xfrm>
        </p:spPr>
        <p:txBody>
          <a:bodyPr/>
          <a:lstStyle/>
          <a:p>
            <a:fld id="{81D2C36F-4504-47C0-B82F-A167342A2754}" type="slidenum">
              <a:rPr lang="en-US" sz="1800" smtClean="0"/>
              <a:t>3</a:t>
            </a:fld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8B179-42D4-FF59-7BA5-CB9466F83E54}"/>
              </a:ext>
            </a:extLst>
          </p:cNvPr>
          <p:cNvSpPr txBox="1"/>
          <p:nvPr/>
        </p:nvSpPr>
        <p:spPr>
          <a:xfrm>
            <a:off x="3302932" y="7831"/>
            <a:ext cx="71903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B.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Verkin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ILTPE of NASU -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B.Verkin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Institute for Low Temperature Physics and Engineering </a:t>
            </a:r>
            <a:b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of the National Academy of Sciences of Ukraine</a:t>
            </a:r>
          </a:p>
        </p:txBody>
      </p:sp>
      <p:pic>
        <p:nvPicPr>
          <p:cNvPr id="9" name="Picture 6" descr="See the source image">
            <a:extLst>
              <a:ext uri="{FF2B5EF4-FFF2-40B4-BE49-F238E27FC236}">
                <a16:creationId xmlns:a16="http://schemas.microsoft.com/office/drawing/2014/main" id="{63F1B2D3-BC0D-5282-4EDD-CCBF5D8B0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040489"/>
            <a:ext cx="6506819" cy="437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2391B8A-40FC-8567-FD64-6E5585E89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070" y="1364673"/>
            <a:ext cx="2752436" cy="206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ofile image">
            <a:extLst>
              <a:ext uri="{FF2B5EF4-FFF2-40B4-BE49-F238E27FC236}">
                <a16:creationId xmlns:a16="http://schemas.microsoft.com/office/drawing/2014/main" id="{FCC0D3AD-0251-4720-0D47-5F507E1F0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60" y="1670816"/>
            <a:ext cx="3516367" cy="351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31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49091" y="0"/>
            <a:ext cx="2596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“Orange” cryostats</a:t>
            </a:r>
            <a:endParaRPr lang="sv-SE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88" y="1023299"/>
            <a:ext cx="1977628" cy="2636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669" y="1219198"/>
            <a:ext cx="3193978" cy="42586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07741" y="4742419"/>
            <a:ext cx="61447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Progress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Performed </a:t>
            </a:r>
            <a:r>
              <a:rPr lang="en-US" dirty="0"/>
              <a:t>the cooling down of Orange </a:t>
            </a:r>
            <a:r>
              <a:rPr lang="en-US" dirty="0" smtClean="0"/>
              <a:t>cryostats. </a:t>
            </a:r>
            <a:r>
              <a:rPr lang="en-US" dirty="0"/>
              <a:t>The base temperature of the sample is 1.28 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Warmed up and cooled down the SAMPLE  with three </a:t>
            </a:r>
            <a:r>
              <a:rPr lang="en-US" dirty="0" smtClean="0"/>
              <a:t>different </a:t>
            </a:r>
            <a:r>
              <a:rPr lang="en-US" dirty="0"/>
              <a:t>value of </a:t>
            </a:r>
            <a:r>
              <a:rPr lang="en-US" dirty="0" smtClean="0"/>
              <a:t>exchange </a:t>
            </a:r>
            <a:r>
              <a:rPr lang="en-US" dirty="0"/>
              <a:t>gas in temperature range 1.3 - 275K.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Found the parameter of PID controller of 336 Lakeshore.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203" y="568308"/>
            <a:ext cx="4998720" cy="4067468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794" y="3491345"/>
            <a:ext cx="2379410" cy="31150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263E277-9014-B1C0-99C3-19FF935D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571" y="6103327"/>
            <a:ext cx="951908" cy="754673"/>
          </a:xfrm>
        </p:spPr>
        <p:txBody>
          <a:bodyPr/>
          <a:lstStyle/>
          <a:p>
            <a:fld id="{81D2C36F-4504-47C0-B82F-A167342A2754}" type="slidenum">
              <a:rPr lang="en-US" sz="1800" smtClean="0"/>
              <a:t>4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3143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560" y="861408"/>
            <a:ext cx="4064877" cy="2768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0"/>
            <a:ext cx="2021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Dilution fridge</a:t>
            </a:r>
            <a:endParaRPr lang="sv-SE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227" y="4266832"/>
            <a:ext cx="3394956" cy="23207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46166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3He/4He dilution fridge drawing, courtesy of German research </a:t>
            </a:r>
            <a:r>
              <a:rPr lang="en-US" b="1" dirty="0" err="1"/>
              <a:t>centre</a:t>
            </a:r>
            <a:r>
              <a:rPr lang="en-US" b="1" dirty="0"/>
              <a:t> Helmholtz-</a:t>
            </a:r>
            <a:r>
              <a:rPr lang="en-US" b="1" dirty="0" err="1"/>
              <a:t>Zentrum</a:t>
            </a:r>
            <a:r>
              <a:rPr lang="en-US" b="1" dirty="0"/>
              <a:t> Berlin (HZB).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8" y="1191122"/>
            <a:ext cx="2478365" cy="3144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96" y="1345014"/>
            <a:ext cx="2842190" cy="378958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662055" y="1107996"/>
            <a:ext cx="969818" cy="40266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/>
        </p:nvSpPr>
        <p:spPr>
          <a:xfrm>
            <a:off x="457200" y="555628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kern="1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</a:t>
            </a:r>
            <a:endParaRPr lang="sv-SE" b="1" kern="100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v-SE" kern="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Dilution</a:t>
            </a:r>
            <a:r>
              <a:rPr lang="sv-SE" kern="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stick was</a:t>
            </a:r>
            <a:r>
              <a:rPr lang="sv-SE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successfully</a:t>
            </a:r>
            <a:r>
              <a:rPr lang="sv-SE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cooled</a:t>
            </a:r>
            <a:r>
              <a:rPr lang="sv-SE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down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15T magnet</a:t>
            </a:r>
            <a:r>
              <a:rPr lang="sv-SE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base temperature was 27 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mK.</a:t>
            </a:r>
            <a:endParaRPr lang="sv-S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263E277-9014-B1C0-99C3-19FF935D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571" y="6103327"/>
            <a:ext cx="951908" cy="754673"/>
          </a:xfrm>
        </p:spPr>
        <p:txBody>
          <a:bodyPr/>
          <a:lstStyle/>
          <a:p>
            <a:fld id="{81D2C36F-4504-47C0-B82F-A167342A2754}" type="slidenum">
              <a:rPr lang="en-US" sz="1800" smtClean="0"/>
              <a:t>5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5309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A03D35D-FDB9-434F-A625-822A44029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536738"/>
              </p:ext>
            </p:extLst>
          </p:nvPr>
        </p:nvGraphicFramePr>
        <p:xfrm>
          <a:off x="803563" y="1077219"/>
          <a:ext cx="6401974" cy="5430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2382">
                  <a:extLst>
                    <a:ext uri="{9D8B030D-6E8A-4147-A177-3AD203B41FA5}">
                      <a16:colId xmlns:a16="http://schemas.microsoft.com/office/drawing/2014/main" val="1931440742"/>
                    </a:ext>
                  </a:extLst>
                </a:gridCol>
                <a:gridCol w="1170710">
                  <a:extLst>
                    <a:ext uri="{9D8B030D-6E8A-4147-A177-3AD203B41FA5}">
                      <a16:colId xmlns:a16="http://schemas.microsoft.com/office/drawing/2014/main" val="1999150427"/>
                    </a:ext>
                  </a:extLst>
                </a:gridCol>
                <a:gridCol w="1988127">
                  <a:extLst>
                    <a:ext uri="{9D8B030D-6E8A-4147-A177-3AD203B41FA5}">
                      <a16:colId xmlns:a16="http://schemas.microsoft.com/office/drawing/2014/main" val="4063170915"/>
                    </a:ext>
                  </a:extLst>
                </a:gridCol>
                <a:gridCol w="799168">
                  <a:extLst>
                    <a:ext uri="{9D8B030D-6E8A-4147-A177-3AD203B41FA5}">
                      <a16:colId xmlns:a16="http://schemas.microsoft.com/office/drawing/2014/main" val="144132661"/>
                    </a:ext>
                  </a:extLst>
                </a:gridCol>
                <a:gridCol w="1051587">
                  <a:extLst>
                    <a:ext uri="{9D8B030D-6E8A-4147-A177-3AD203B41FA5}">
                      <a16:colId xmlns:a16="http://schemas.microsoft.com/office/drawing/2014/main" val="1099829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Instrument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measurement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79269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Wet</a:t>
                      </a:r>
                      <a:r>
                        <a:rPr lang="sv-SE" sz="1600" u="none" strike="noStrike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v-SE" sz="1600" u="none" strike="noStrike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cryostat</a:t>
                      </a:r>
                      <a:endParaRPr lang="sv-SE" sz="1600" b="0" i="0" u="none" strike="noStrike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BIFROST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Extreme Environment </a:t>
                      </a:r>
                      <a:r>
                        <a:rPr lang="sv-SE" sz="16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Spectrometer</a:t>
                      </a:r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8993070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Wet cryostat</a:t>
                      </a:r>
                      <a:endParaRPr lang="sv-SE" sz="1600" b="0" i="0" u="none" strike="noStrike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LOKI</a:t>
                      </a:r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v-SE" sz="16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Broadband</a:t>
                      </a:r>
                      <a:r>
                        <a:rPr lang="sv-SE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SANS</a:t>
                      </a:r>
                      <a:endParaRPr lang="sv-SE" sz="1600" b="1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539982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DRY cryostat</a:t>
                      </a:r>
                      <a:endParaRPr lang="sv-SE" sz="16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SKADI</a:t>
                      </a:r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SANS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595126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Wet cryostat</a:t>
                      </a:r>
                      <a:endParaRPr lang="sv-SE" sz="1600" b="0" i="0" u="none" strike="noStrike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HEIMDAL</a:t>
                      </a:r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v-SE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Hybrid </a:t>
                      </a:r>
                      <a:r>
                        <a:rPr lang="sv-SE" sz="16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Diffractometer</a:t>
                      </a:r>
                      <a:endParaRPr lang="sv-SE" sz="1600" b="1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0096048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Wet </a:t>
                      </a:r>
                      <a:r>
                        <a:rPr lang="en-US" sz="16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cryofurnace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HEIMDAL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v-SE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Hybrid </a:t>
                      </a:r>
                      <a:r>
                        <a:rPr lang="sv-SE" sz="16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Diffractometer</a:t>
                      </a:r>
                      <a:endParaRPr lang="sv-SE" sz="1600" b="1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9692448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Dry </a:t>
                      </a:r>
                      <a:r>
                        <a:rPr lang="en-US" sz="16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cryofurnace</a:t>
                      </a:r>
                      <a:endParaRPr lang="sv-SE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MIRACLE</a:t>
                      </a:r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v-SE" sz="16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Backscattering</a:t>
                      </a:r>
                      <a:r>
                        <a:rPr lang="sv-SE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v-SE" sz="16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Spectrometer</a:t>
                      </a:r>
                      <a:endParaRPr lang="sv-SE" sz="1600" b="1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00918933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DRY cryostat</a:t>
                      </a:r>
                      <a:endParaRPr lang="sv-SE" sz="1600" b="0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T-REX</a:t>
                      </a:r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Spectrometer</a:t>
                      </a:r>
                      <a:endParaRPr lang="sv-SE" sz="1600" b="1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</a:t>
                      </a: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55385288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Wet</a:t>
                      </a:r>
                      <a:r>
                        <a:rPr lang="sv-SE" sz="1600" u="none" strike="noStrike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v-SE" sz="1600" u="none" strike="noStrike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cryostat</a:t>
                      </a:r>
                      <a:endParaRPr lang="sv-SE" sz="1600" b="0" i="0" u="none" strike="noStrike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T-REX</a:t>
                      </a:r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Spectrometer</a:t>
                      </a:r>
                      <a:endParaRPr lang="sv-SE" sz="1600" b="1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</a:t>
                      </a: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3406898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u="none" strike="noStrike" dirty="0" err="1" smtClean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Wet</a:t>
                      </a:r>
                      <a:r>
                        <a:rPr lang="sv-SE" sz="1600" u="none" strike="noStrike" dirty="0" smtClean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v-SE" sz="1600" u="none" strike="noStrike" dirty="0" err="1" smtClean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cryostat</a:t>
                      </a:r>
                      <a:endParaRPr lang="sv-SE" sz="1600" b="0" i="0" u="none" strike="noStrike" dirty="0" smtClean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MAGIC</a:t>
                      </a:r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Magnetism </a:t>
                      </a:r>
                      <a:r>
                        <a:rPr lang="sv-SE" sz="16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Single</a:t>
                      </a:r>
                      <a:r>
                        <a:rPr lang="sv-SE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-Crystal </a:t>
                      </a:r>
                      <a:r>
                        <a:rPr lang="sv-SE" sz="16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Diffractometer</a:t>
                      </a:r>
                      <a:endParaRPr lang="sv-SE" sz="1600" b="1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5641457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DRY cryostat</a:t>
                      </a:r>
                      <a:endParaRPr lang="sv-SE" sz="1600" b="0" i="0" u="none" strike="noStrike" dirty="0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POOL</a:t>
                      </a:r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Spectrometer</a:t>
                      </a:r>
                      <a:endParaRPr lang="sv-SE" sz="1600" b="1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7329679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44836" y="0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Planning</a:t>
            </a:r>
            <a:endParaRPr lang="sv-SE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neutrons.ornl.gov/sites/default/files/sample/1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356" y="913550"/>
            <a:ext cx="2248190" cy="281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neutrons.ornl.gov/sites/default/files/sample/13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73" y="2318669"/>
            <a:ext cx="2014838" cy="302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neutrons.ornl.gov/sites/default/files/sample/17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135" y="3498500"/>
            <a:ext cx="2393669" cy="291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81109" y="369332"/>
            <a:ext cx="2381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Example of cryostats</a:t>
            </a:r>
            <a:endParaRPr lang="sv-SE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0942" y="569387"/>
            <a:ext cx="7054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Tender for 8 cryostats and 2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cryofurnaces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(under preparation)</a:t>
            </a:r>
            <a:endParaRPr lang="sv-S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263E277-9014-B1C0-99C3-19FF935D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571" y="6103327"/>
            <a:ext cx="951908" cy="754673"/>
          </a:xfrm>
        </p:spPr>
        <p:txBody>
          <a:bodyPr/>
          <a:lstStyle/>
          <a:p>
            <a:fld id="{81D2C36F-4504-47C0-B82F-A167342A2754}" type="slidenum">
              <a:rPr lang="en-US" sz="1800" smtClean="0"/>
              <a:t>6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6623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A03D35D-FDB9-434F-A625-822A44029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013712"/>
              </p:ext>
            </p:extLst>
          </p:nvPr>
        </p:nvGraphicFramePr>
        <p:xfrm>
          <a:off x="726878" y="3016933"/>
          <a:ext cx="6401974" cy="2931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2382">
                  <a:extLst>
                    <a:ext uri="{9D8B030D-6E8A-4147-A177-3AD203B41FA5}">
                      <a16:colId xmlns:a16="http://schemas.microsoft.com/office/drawing/2014/main" val="1931440742"/>
                    </a:ext>
                  </a:extLst>
                </a:gridCol>
                <a:gridCol w="1170710">
                  <a:extLst>
                    <a:ext uri="{9D8B030D-6E8A-4147-A177-3AD203B41FA5}">
                      <a16:colId xmlns:a16="http://schemas.microsoft.com/office/drawing/2014/main" val="1999150427"/>
                    </a:ext>
                  </a:extLst>
                </a:gridCol>
                <a:gridCol w="1988127">
                  <a:extLst>
                    <a:ext uri="{9D8B030D-6E8A-4147-A177-3AD203B41FA5}">
                      <a16:colId xmlns:a16="http://schemas.microsoft.com/office/drawing/2014/main" val="4063170915"/>
                    </a:ext>
                  </a:extLst>
                </a:gridCol>
                <a:gridCol w="799168">
                  <a:extLst>
                    <a:ext uri="{9D8B030D-6E8A-4147-A177-3AD203B41FA5}">
                      <a16:colId xmlns:a16="http://schemas.microsoft.com/office/drawing/2014/main" val="144132661"/>
                    </a:ext>
                  </a:extLst>
                </a:gridCol>
                <a:gridCol w="1051587">
                  <a:extLst>
                    <a:ext uri="{9D8B030D-6E8A-4147-A177-3AD203B41FA5}">
                      <a16:colId xmlns:a16="http://schemas.microsoft.com/office/drawing/2014/main" val="1099829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Instrument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measurement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79269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Wet</a:t>
                      </a:r>
                      <a:r>
                        <a:rPr lang="sv-SE" sz="1600" u="none" strike="noStrike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v-SE" sz="1600" u="none" strike="noStrike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cryostat</a:t>
                      </a:r>
                      <a:endParaRPr lang="sv-SE" sz="1600" b="0" i="0" u="none" strike="noStrike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BIFROST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Extreme Environment </a:t>
                      </a:r>
                      <a:r>
                        <a:rPr lang="sv-SE" sz="16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Spectrometer</a:t>
                      </a:r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8993070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Wet cryostat</a:t>
                      </a:r>
                      <a:endParaRPr lang="sv-SE" sz="1600" b="0" i="0" u="none" strike="noStrike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HEIMDAL</a:t>
                      </a:r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v-SE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Hybrid </a:t>
                      </a:r>
                      <a:r>
                        <a:rPr lang="sv-SE" sz="16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Diffractometer</a:t>
                      </a:r>
                      <a:endParaRPr lang="sv-SE" sz="1600" b="1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0096048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u="none" strike="noStrike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Wet</a:t>
                      </a:r>
                      <a:r>
                        <a:rPr lang="sv-SE" sz="1600" u="none" strike="noStrike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v-SE" sz="1600" u="none" strike="noStrike" dirty="0" err="1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cryostat</a:t>
                      </a:r>
                      <a:endParaRPr lang="sv-SE" sz="1600" b="0" i="0" u="none" strike="noStrike" dirty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MIRACLE</a:t>
                      </a:r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Spectrometer</a:t>
                      </a:r>
                      <a:endParaRPr lang="sv-SE" sz="1600" b="1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</a:t>
                      </a: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3406898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u="none" strike="noStrike" dirty="0" err="1" smtClean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Wet</a:t>
                      </a:r>
                      <a:r>
                        <a:rPr lang="sv-SE" sz="1600" u="none" strike="noStrike" dirty="0" smtClean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v-SE" sz="1600" u="none" strike="noStrike" dirty="0" err="1" smtClean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cryostat</a:t>
                      </a:r>
                      <a:endParaRPr lang="sv-SE" sz="1600" b="0" i="0" u="none" strike="noStrike" dirty="0" smtClean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MAGIC</a:t>
                      </a:r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Magnetism </a:t>
                      </a:r>
                      <a:r>
                        <a:rPr lang="sv-SE" sz="16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Single</a:t>
                      </a:r>
                      <a:r>
                        <a:rPr lang="sv-SE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-Crystal </a:t>
                      </a:r>
                      <a:r>
                        <a:rPr lang="sv-SE" sz="16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Diffractometer</a:t>
                      </a:r>
                      <a:endParaRPr lang="sv-SE" sz="1600" b="1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79000">
                          <a:srgbClr val="FF0000"/>
                        </a:gs>
                        <a:gs pos="46000">
                          <a:srgbClr val="FFC000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564145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44836" y="0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Planning</a:t>
            </a:r>
            <a:endParaRPr lang="sv-SE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10946" y="661720"/>
            <a:ext cx="3832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Example of dilution stick with GHS</a:t>
            </a:r>
            <a:endParaRPr lang="sv-SE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7558" y="2390720"/>
            <a:ext cx="6171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Tender for 2 dilution refrigerators (under preparation)</a:t>
            </a:r>
            <a:endParaRPr lang="sv-S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194" y="1323605"/>
            <a:ext cx="2558453" cy="5047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269" y="1610620"/>
            <a:ext cx="3151022" cy="42013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6878" y="541725"/>
            <a:ext cx="471795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Issue:</a:t>
            </a:r>
          </a:p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Dilution stick to 8T magnet</a:t>
            </a:r>
          </a:p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(LLB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in-kind contribution to 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ESS)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263E277-9014-B1C0-99C3-19FF935D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571" y="6103327"/>
            <a:ext cx="951908" cy="754673"/>
          </a:xfrm>
        </p:spPr>
        <p:txBody>
          <a:bodyPr/>
          <a:lstStyle/>
          <a:p>
            <a:fld id="{81D2C36F-4504-47C0-B82F-A167342A2754}" type="slidenum">
              <a:rPr lang="en-US" sz="1800" smtClean="0"/>
              <a:t>7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1187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2643" y="0"/>
            <a:ext cx="5943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Planning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Recovery line.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illing lines for liquid helium</a:t>
            </a:r>
            <a:endParaRPr lang="sv-SE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182" y="1349835"/>
            <a:ext cx="3301464" cy="4401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9024" y="949725"/>
            <a:ext cx="5290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of pipe system for recovery line at ISIS</a:t>
            </a:r>
            <a:endParaRPr lang="sv-S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379" y="2584701"/>
            <a:ext cx="2972803" cy="39637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1431" y="1769093"/>
            <a:ext cx="43506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design of pipe system will be implemented for each instrument.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Advantage: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Integration of multiple sources of helium gas with recovery line</a:t>
            </a:r>
            <a:endParaRPr lang="sv-S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63E277-9014-B1C0-99C3-19FF935D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571" y="6103327"/>
            <a:ext cx="951908" cy="754673"/>
          </a:xfrm>
        </p:spPr>
        <p:txBody>
          <a:bodyPr/>
          <a:lstStyle/>
          <a:p>
            <a:fld id="{81D2C36F-4504-47C0-B82F-A167342A2754}" type="slidenum">
              <a:rPr lang="en-US" sz="1800" smtClean="0"/>
              <a:t>8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0286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2194" y="2704699"/>
            <a:ext cx="74066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  <a:endParaRPr lang="sv-S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263E277-9014-B1C0-99C3-19FF935D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571" y="6103327"/>
            <a:ext cx="951908" cy="754673"/>
          </a:xfrm>
        </p:spPr>
        <p:txBody>
          <a:bodyPr/>
          <a:lstStyle/>
          <a:p>
            <a:fld id="{81D2C36F-4504-47C0-B82F-A167342A2754}" type="slidenum">
              <a:rPr lang="en-US" sz="1800" smtClean="0"/>
              <a:t>9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0151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450</Words>
  <Application>Microsoft Office PowerPoint</Application>
  <PresentationFormat>Widescreen</PresentationFormat>
  <Paragraphs>108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Segoe UI</vt:lpstr>
      <vt:lpstr>Segoe UI Light</vt:lpstr>
      <vt:lpstr>Segoe UI Semibold</vt:lpstr>
      <vt:lpstr>Times New Roman</vt:lpstr>
      <vt:lpstr>Wingdings</vt:lpstr>
      <vt:lpstr>Office Theme</vt:lpstr>
      <vt:lpstr>Office-tema</vt:lpstr>
      <vt:lpstr>PowerPoint Presentation</vt:lpstr>
      <vt:lpstr>Low temperature udates: Cryostats, Cryofurnaces, Dilution refrigerators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Spallation Source ERIC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Oleksiy Zadorozhko</dc:creator>
  <cp:lastModifiedBy>Oleksiy Zadorozhko</cp:lastModifiedBy>
  <cp:revision>75</cp:revision>
  <cp:lastPrinted>2024-04-14T13:49:06Z</cp:lastPrinted>
  <dcterms:created xsi:type="dcterms:W3CDTF">2024-04-09T09:02:17Z</dcterms:created>
  <dcterms:modified xsi:type="dcterms:W3CDTF">2024-04-15T14:00:45Z</dcterms:modified>
</cp:coreProperties>
</file>