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62" r:id="rId2"/>
    <p:sldId id="267" r:id="rId3"/>
    <p:sldId id="326" r:id="rId4"/>
    <p:sldId id="272" r:id="rId5"/>
    <p:sldId id="279" r:id="rId6"/>
    <p:sldId id="356" r:id="rId7"/>
    <p:sldId id="357" r:id="rId8"/>
    <p:sldId id="280" r:id="rId9"/>
    <p:sldId id="281" r:id="rId10"/>
    <p:sldId id="361" r:id="rId11"/>
    <p:sldId id="358" r:id="rId12"/>
    <p:sldId id="359" r:id="rId13"/>
    <p:sldId id="284" r:id="rId14"/>
    <p:sldId id="285" r:id="rId15"/>
    <p:sldId id="301" r:id="rId16"/>
    <p:sldId id="302" r:id="rId17"/>
    <p:sldId id="328" r:id="rId18"/>
    <p:sldId id="283" r:id="rId19"/>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66"/>
    <a:srgbClr val="CCCCCC"/>
    <a:srgbClr val="FECC99"/>
    <a:srgbClr val="FEE6CC"/>
    <a:srgbClr val="CCDFDB"/>
    <a:srgbClr val="E5F0EC"/>
    <a:srgbClr val="D7E59A"/>
    <a:srgbClr val="EBF1CB"/>
    <a:srgbClr val="CDD5E0"/>
    <a:srgbClr val="E6EB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502" autoAdjust="0"/>
    <p:restoredTop sz="94573" autoAdjust="0"/>
  </p:normalViewPr>
  <p:slideViewPr>
    <p:cSldViewPr snapToGrid="0" snapToObjects="1">
      <p:cViewPr varScale="1">
        <p:scale>
          <a:sx n="144" d="100"/>
          <a:sy n="144" d="100"/>
        </p:scale>
        <p:origin x="1648"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216F17-FF12-814E-936A-620B3383A43B}" type="datetimeFigureOut">
              <a:rPr lang="sv-SE" smtClean="0"/>
              <a:t>2024-04-12</a:t>
            </a:fld>
            <a:endParaRPr/>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E5A434-646A-2746-9BDC-885B2382B33E}" type="slidenum">
              <a:rPr lang="sv-SE" smtClean="0"/>
              <a:t>‹#›</a:t>
            </a:fld>
            <a:endParaRPr/>
          </a:p>
        </p:txBody>
      </p:sp>
    </p:spTree>
    <p:extLst>
      <p:ext uri="{BB962C8B-B14F-4D97-AF65-F5344CB8AC3E}">
        <p14:creationId xmlns:p14="http://schemas.microsoft.com/office/powerpoint/2010/main" val="2231822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3AE5A434-646A-2746-9BDC-885B2382B33E}" type="slidenum">
              <a:rPr lang="sv-SE" smtClean="0"/>
              <a:t>4</a:t>
            </a:fld>
            <a:endParaRPr lang="sv-SE"/>
          </a:p>
        </p:txBody>
      </p:sp>
    </p:spTree>
    <p:extLst>
      <p:ext uri="{BB962C8B-B14F-4D97-AF65-F5344CB8AC3E}">
        <p14:creationId xmlns:p14="http://schemas.microsoft.com/office/powerpoint/2010/main" val="2938297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First slide">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5105BBA5-0B01-43EB-96EC-725AF28E5A8E}"/>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 name="Rektangel 5">
            <a:extLst>
              <a:ext uri="{FF2B5EF4-FFF2-40B4-BE49-F238E27FC236}">
                <a16:creationId xmlns:a16="http://schemas.microsoft.com/office/drawing/2014/main" id="{BB3141B3-566C-47FF-8C29-67289995D2FA}"/>
              </a:ext>
            </a:extLst>
          </p:cNvPr>
          <p:cNvSpPr/>
          <p:nvPr userDrawn="1"/>
        </p:nvSpPr>
        <p:spPr>
          <a:xfrm>
            <a:off x="0"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7" name="Bildobjekt 6">
            <a:extLst>
              <a:ext uri="{FF2B5EF4-FFF2-40B4-BE49-F238E27FC236}">
                <a16:creationId xmlns:a16="http://schemas.microsoft.com/office/drawing/2014/main" id="{B965145F-CDA4-4965-A7C5-ACBA59393460}"/>
              </a:ext>
            </a:extLst>
          </p:cNvPr>
          <p:cNvPicPr>
            <a:picLocks noChangeAspect="1"/>
          </p:cNvPicPr>
          <p:nvPr userDrawn="1"/>
        </p:nvPicPr>
        <p:blipFill>
          <a:blip r:embed="rId2"/>
          <a:stretch>
            <a:fillRect/>
          </a:stretch>
        </p:blipFill>
        <p:spPr>
          <a:xfrm>
            <a:off x="1703069" y="1048935"/>
            <a:ext cx="8872165" cy="4760129"/>
          </a:xfrm>
          <a:prstGeom prst="rect">
            <a:avLst/>
          </a:prstGeom>
        </p:spPr>
      </p:pic>
    </p:spTree>
    <p:extLst>
      <p:ext uri="{BB962C8B-B14F-4D97-AF65-F5344CB8AC3E}">
        <p14:creationId xmlns:p14="http://schemas.microsoft.com/office/powerpoint/2010/main" val="1287485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aph">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4" name="Platshållare för datum 3">
            <a:extLst>
              <a:ext uri="{FF2B5EF4-FFF2-40B4-BE49-F238E27FC236}">
                <a16:creationId xmlns:a16="http://schemas.microsoft.com/office/drawing/2014/main" id="{996A591D-7BEE-2A48-BD08-DCDF3D90DE3E}"/>
              </a:ext>
            </a:extLst>
          </p:cNvPr>
          <p:cNvSpPr>
            <a:spLocks noGrp="1"/>
          </p:cNvSpPr>
          <p:nvPr>
            <p:ph type="dt" sz="half" idx="10"/>
          </p:nvPr>
        </p:nvSpPr>
        <p:spPr>
          <a:xfrm>
            <a:off x="1195647" y="6475270"/>
            <a:ext cx="832658" cy="365125"/>
          </a:xfrm>
        </p:spPr>
        <p:txBody>
          <a:bodyPr/>
          <a:lstStyle/>
          <a:p>
            <a:fld id="{D37B9440-DCF6-D64C-98D9-CAAC85D09E27}" type="datetime1">
              <a:rPr lang="sv-SE" smtClean="0"/>
              <a:t>2024-04-12</a:t>
            </a:fld>
            <a:endParaRPr lang="sv-SE" dirty="0"/>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a:t>MPS General update</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Bildobjekt 10">
            <a:extLst>
              <a:ext uri="{FF2B5EF4-FFF2-40B4-BE49-F238E27FC236}">
                <a16:creationId xmlns:a16="http://schemas.microsoft.com/office/drawing/2014/main" id="{6DD4ACE8-21C9-474B-A84B-6E399CB9FBD5}"/>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7" name="Platshållare för diagram 6">
            <a:extLst>
              <a:ext uri="{FF2B5EF4-FFF2-40B4-BE49-F238E27FC236}">
                <a16:creationId xmlns:a16="http://schemas.microsoft.com/office/drawing/2014/main" id="{FA784AEE-BB11-4271-AB33-DE0774105604}"/>
              </a:ext>
            </a:extLst>
          </p:cNvPr>
          <p:cNvSpPr>
            <a:spLocks noGrp="1"/>
          </p:cNvSpPr>
          <p:nvPr>
            <p:ph type="chart" sz="quarter" idx="15"/>
          </p:nvPr>
        </p:nvSpPr>
        <p:spPr>
          <a:xfrm>
            <a:off x="1103313" y="1657350"/>
            <a:ext cx="7767637" cy="4445000"/>
          </a:xfrm>
        </p:spPr>
        <p:txBody>
          <a:bodyPr/>
          <a:lstStyle>
            <a:lvl1pPr algn="ctr">
              <a:defRPr sz="800" cap="all" baseline="0"/>
            </a:lvl1pPr>
          </a:lstStyle>
          <a:p>
            <a:r>
              <a:rPr lang="en-US"/>
              <a:t>Click icon to add chart</a:t>
            </a:r>
            <a:endParaRPr lang="sv-SE"/>
          </a:p>
        </p:txBody>
      </p:sp>
    </p:spTree>
    <p:extLst>
      <p:ext uri="{BB962C8B-B14F-4D97-AF65-F5344CB8AC3E}">
        <p14:creationId xmlns:p14="http://schemas.microsoft.com/office/powerpoint/2010/main" val="1317552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a:t>MPS General update</a:t>
            </a:r>
            <a:endParaRPr lang="sv-SE" dirty="0"/>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Bildobjekt 10">
            <a:extLst>
              <a:ext uri="{FF2B5EF4-FFF2-40B4-BE49-F238E27FC236}">
                <a16:creationId xmlns:a16="http://schemas.microsoft.com/office/drawing/2014/main" id="{6DD4ACE8-21C9-474B-A84B-6E399CB9FBD5}"/>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8" name="Platshållare för tabell 7">
            <a:extLst>
              <a:ext uri="{FF2B5EF4-FFF2-40B4-BE49-F238E27FC236}">
                <a16:creationId xmlns:a16="http://schemas.microsoft.com/office/drawing/2014/main" id="{489D1BD7-202A-4115-BE6C-1B053CFFDE1E}"/>
              </a:ext>
            </a:extLst>
          </p:cNvPr>
          <p:cNvSpPr>
            <a:spLocks noGrp="1"/>
          </p:cNvSpPr>
          <p:nvPr>
            <p:ph type="tbl" sz="quarter" idx="15"/>
          </p:nvPr>
        </p:nvSpPr>
        <p:spPr>
          <a:xfrm>
            <a:off x="1103313" y="1614488"/>
            <a:ext cx="9359900" cy="4406900"/>
          </a:xfrm>
        </p:spPr>
        <p:txBody>
          <a:bodyPr/>
          <a:lstStyle>
            <a:lvl1pPr algn="ctr">
              <a:defRPr sz="800" cap="all" baseline="0"/>
            </a:lvl1pPr>
          </a:lstStyle>
          <a:p>
            <a:r>
              <a:rPr lang="en-US"/>
              <a:t>Click icon to add table</a:t>
            </a:r>
            <a:endParaRPr lang="sv-SE"/>
          </a:p>
        </p:txBody>
      </p:sp>
      <p:sp>
        <p:nvSpPr>
          <p:cNvPr id="12" name="Platshållare för datum 3">
            <a:extLst>
              <a:ext uri="{FF2B5EF4-FFF2-40B4-BE49-F238E27FC236}">
                <a16:creationId xmlns:a16="http://schemas.microsoft.com/office/drawing/2014/main" id="{EF177138-95E5-674B-B010-143A8CD1453A}"/>
              </a:ext>
            </a:extLst>
          </p:cNvPr>
          <p:cNvSpPr>
            <a:spLocks noGrp="1"/>
          </p:cNvSpPr>
          <p:nvPr>
            <p:ph type="dt" sz="half" idx="10"/>
          </p:nvPr>
        </p:nvSpPr>
        <p:spPr>
          <a:xfrm>
            <a:off x="1195647" y="6475270"/>
            <a:ext cx="832658" cy="365125"/>
          </a:xfrm>
        </p:spPr>
        <p:txBody>
          <a:bodyPr/>
          <a:lstStyle/>
          <a:p>
            <a:fld id="{7C4B241A-298C-6B40-B840-590D8EE6ED07}" type="datetime1">
              <a:rPr lang="sv-SE" smtClean="0"/>
              <a:t>2024-04-12</a:t>
            </a:fld>
            <a:endParaRPr lang="sv-SE" dirty="0"/>
          </a:p>
        </p:txBody>
      </p:sp>
    </p:spTree>
    <p:extLst>
      <p:ext uri="{BB962C8B-B14F-4D97-AF65-F5344CB8AC3E}">
        <p14:creationId xmlns:p14="http://schemas.microsoft.com/office/powerpoint/2010/main" val="4225189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BE7B1DDB-F4AA-4E8D-BD07-905FE45A5555}"/>
              </a:ext>
            </a:extLst>
          </p:cNvPr>
          <p:cNvSpPr/>
          <p:nvPr userDrawn="1"/>
        </p:nvSpPr>
        <p:spPr>
          <a:xfrm>
            <a:off x="0" y="388593"/>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Rubrik 1">
            <a:extLst>
              <a:ext uri="{FF2B5EF4-FFF2-40B4-BE49-F238E27FC236}">
                <a16:creationId xmlns:a16="http://schemas.microsoft.com/office/drawing/2014/main" id="{34780BC8-191C-6D4B-93F3-54A06FD4FE76}"/>
              </a:ext>
            </a:extLst>
          </p:cNvPr>
          <p:cNvSpPr>
            <a:spLocks noGrp="1"/>
          </p:cNvSpPr>
          <p:nvPr>
            <p:ph type="ctrTitle"/>
          </p:nvPr>
        </p:nvSpPr>
        <p:spPr>
          <a:xfrm>
            <a:off x="1930395" y="1153621"/>
            <a:ext cx="8640000" cy="2387600"/>
          </a:xfrm>
        </p:spPr>
        <p:txBody>
          <a:bodyPr anchor="b">
            <a:noAutofit/>
          </a:bodyPr>
          <a:lstStyle>
            <a:lvl1pPr algn="l">
              <a:lnSpc>
                <a:spcPct val="100000"/>
              </a:lnSpc>
              <a:defRPr sz="4200">
                <a:solidFill>
                  <a:schemeClr val="bg1"/>
                </a:solidFill>
                <a:latin typeface="Segoe UI Semibold" panose="020B0702040204020203" pitchFamily="34" charset="0"/>
                <a:cs typeface="Segoe UI Semibold" panose="020B0702040204020203" pitchFamily="34" charset="0"/>
              </a:defRPr>
            </a:lvl1pPr>
          </a:lstStyle>
          <a:p>
            <a:r>
              <a:rPr lang="en-US"/>
              <a:t>Click to edit Master title style</a:t>
            </a:r>
            <a:endParaRPr lang="sv-SE" dirty="0"/>
          </a:p>
        </p:txBody>
      </p:sp>
      <p:sp>
        <p:nvSpPr>
          <p:cNvPr id="8" name="Rektangel 7">
            <a:extLst>
              <a:ext uri="{FF2B5EF4-FFF2-40B4-BE49-F238E27FC236}">
                <a16:creationId xmlns:a16="http://schemas.microsoft.com/office/drawing/2014/main" id="{EC66F586-F662-4573-A59B-7D4EDD05A153}"/>
              </a:ext>
            </a:extLst>
          </p:cNvPr>
          <p:cNvSpPr/>
          <p:nvPr userDrawn="1"/>
        </p:nvSpPr>
        <p:spPr>
          <a:xfrm>
            <a:off x="-2"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Bildobjekt 8">
            <a:extLst>
              <a:ext uri="{FF2B5EF4-FFF2-40B4-BE49-F238E27FC236}">
                <a16:creationId xmlns:a16="http://schemas.microsoft.com/office/drawing/2014/main" id="{3193CED5-E020-4279-918D-055F43A9188C}"/>
              </a:ext>
            </a:extLst>
          </p:cNvPr>
          <p:cNvPicPr>
            <a:picLocks noChangeAspect="1"/>
          </p:cNvPicPr>
          <p:nvPr userDrawn="1"/>
        </p:nvPicPr>
        <p:blipFill>
          <a:blip r:embed="rId2"/>
          <a:stretch>
            <a:fillRect/>
          </a:stretch>
        </p:blipFill>
        <p:spPr>
          <a:xfrm>
            <a:off x="10924611" y="417443"/>
            <a:ext cx="826395" cy="800100"/>
          </a:xfrm>
          <a:prstGeom prst="rect">
            <a:avLst/>
          </a:prstGeom>
        </p:spPr>
      </p:pic>
    </p:spTree>
    <p:extLst>
      <p:ext uri="{BB962C8B-B14F-4D97-AF65-F5344CB8AC3E}">
        <p14:creationId xmlns:p14="http://schemas.microsoft.com/office/powerpoint/2010/main" val="3949796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BE7B1DDB-F4AA-4E8D-BD07-905FE45A5555}"/>
              </a:ext>
            </a:extLst>
          </p:cNvPr>
          <p:cNvSpPr/>
          <p:nvPr userDrawn="1"/>
        </p:nvSpPr>
        <p:spPr>
          <a:xfrm>
            <a:off x="-2"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Rubrik 1">
            <a:extLst>
              <a:ext uri="{FF2B5EF4-FFF2-40B4-BE49-F238E27FC236}">
                <a16:creationId xmlns:a16="http://schemas.microsoft.com/office/drawing/2014/main" id="{34780BC8-191C-6D4B-93F3-54A06FD4FE76}"/>
              </a:ext>
            </a:extLst>
          </p:cNvPr>
          <p:cNvSpPr>
            <a:spLocks noGrp="1"/>
          </p:cNvSpPr>
          <p:nvPr>
            <p:ph type="ctrTitle"/>
          </p:nvPr>
        </p:nvSpPr>
        <p:spPr>
          <a:xfrm>
            <a:off x="1930395" y="1153621"/>
            <a:ext cx="8640000" cy="2387600"/>
          </a:xfrm>
        </p:spPr>
        <p:txBody>
          <a:bodyPr anchor="b">
            <a:noAutofit/>
          </a:bodyPr>
          <a:lstStyle>
            <a:lvl1pPr algn="l">
              <a:lnSpc>
                <a:spcPct val="100000"/>
              </a:lnSpc>
              <a:defRPr sz="4200">
                <a:solidFill>
                  <a:schemeClr val="bg1"/>
                </a:solidFill>
                <a:latin typeface="Segoe UI Semibold" panose="020B0702040204020203" pitchFamily="34" charset="0"/>
                <a:cs typeface="Segoe UI Semibold" panose="020B0702040204020203" pitchFamily="34" charset="0"/>
              </a:defRPr>
            </a:lvl1pPr>
          </a:lstStyle>
          <a:p>
            <a:r>
              <a:rPr lang="en-US"/>
              <a:t>Click to edit Master title style</a:t>
            </a:r>
            <a:endParaRPr lang="sv-SE" dirty="0"/>
          </a:p>
        </p:txBody>
      </p:sp>
      <p:sp>
        <p:nvSpPr>
          <p:cNvPr id="3" name="Underrubrik 2">
            <a:extLst>
              <a:ext uri="{FF2B5EF4-FFF2-40B4-BE49-F238E27FC236}">
                <a16:creationId xmlns:a16="http://schemas.microsoft.com/office/drawing/2014/main" id="{81DF3056-F3A8-2949-876C-528413E342C4}"/>
              </a:ext>
            </a:extLst>
          </p:cNvPr>
          <p:cNvSpPr>
            <a:spLocks noGrp="1"/>
          </p:cNvSpPr>
          <p:nvPr>
            <p:ph type="subTitle" idx="1"/>
          </p:nvPr>
        </p:nvSpPr>
        <p:spPr>
          <a:xfrm>
            <a:off x="1930395" y="3883393"/>
            <a:ext cx="8640000" cy="921363"/>
          </a:xfrm>
          <a:prstGeom prst="rect">
            <a:avLst/>
          </a:prstGeom>
        </p:spPr>
        <p:txBody>
          <a:bodyPr lIns="90000">
            <a:noAutofit/>
          </a:bodyPr>
          <a:lstStyle>
            <a:lvl1pPr marL="0" indent="0" algn="l">
              <a:lnSpc>
                <a:spcPct val="100000"/>
              </a:lnSpc>
              <a:spcBef>
                <a:spcPts val="0"/>
              </a:spcBef>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dirty="0"/>
          </a:p>
        </p:txBody>
      </p:sp>
      <p:sp>
        <p:nvSpPr>
          <p:cNvPr id="8" name="Rektangel 7">
            <a:extLst>
              <a:ext uri="{FF2B5EF4-FFF2-40B4-BE49-F238E27FC236}">
                <a16:creationId xmlns:a16="http://schemas.microsoft.com/office/drawing/2014/main" id="{EC66F586-F662-4573-A59B-7D4EDD05A153}"/>
              </a:ext>
            </a:extLst>
          </p:cNvPr>
          <p:cNvSpPr/>
          <p:nvPr userDrawn="1"/>
        </p:nvSpPr>
        <p:spPr>
          <a:xfrm>
            <a:off x="-2"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Bildobjekt 8">
            <a:extLst>
              <a:ext uri="{FF2B5EF4-FFF2-40B4-BE49-F238E27FC236}">
                <a16:creationId xmlns:a16="http://schemas.microsoft.com/office/drawing/2014/main" id="{3193CED5-E020-4279-918D-055F43A9188C}"/>
              </a:ext>
            </a:extLst>
          </p:cNvPr>
          <p:cNvPicPr>
            <a:picLocks noChangeAspect="1"/>
          </p:cNvPicPr>
          <p:nvPr userDrawn="1"/>
        </p:nvPicPr>
        <p:blipFill>
          <a:blip r:embed="rId2"/>
          <a:stretch>
            <a:fillRect/>
          </a:stretch>
        </p:blipFill>
        <p:spPr>
          <a:xfrm>
            <a:off x="10924611" y="417443"/>
            <a:ext cx="826395" cy="800100"/>
          </a:xfrm>
          <a:prstGeom prst="rect">
            <a:avLst/>
          </a:prstGeom>
        </p:spPr>
      </p:pic>
      <p:sp>
        <p:nvSpPr>
          <p:cNvPr id="15" name="Platshållare för text 14">
            <a:extLst>
              <a:ext uri="{FF2B5EF4-FFF2-40B4-BE49-F238E27FC236}">
                <a16:creationId xmlns:a16="http://schemas.microsoft.com/office/drawing/2014/main" id="{EA5DA2EE-60AD-41D0-96B0-DDF02E0AE545}"/>
              </a:ext>
            </a:extLst>
          </p:cNvPr>
          <p:cNvSpPr>
            <a:spLocks noGrp="1"/>
          </p:cNvSpPr>
          <p:nvPr>
            <p:ph type="body" sz="quarter" idx="10" hasCustomPrompt="1"/>
          </p:nvPr>
        </p:nvSpPr>
        <p:spPr>
          <a:xfrm>
            <a:off x="1930395" y="5605695"/>
            <a:ext cx="6290892" cy="459883"/>
          </a:xfrm>
          <a:prstGeom prst="rect">
            <a:avLst/>
          </a:prstGeom>
        </p:spPr>
        <p:txBody>
          <a:bodyPr lIns="90000" tIns="18000" bIns="36000" anchor="b" anchorCtr="0">
            <a:noAutofit/>
          </a:bodyPr>
          <a:lstStyle>
            <a:lvl1pPr marL="0" indent="0">
              <a:lnSpc>
                <a:spcPct val="100000"/>
              </a:lnSpc>
              <a:spcBef>
                <a:spcPts val="0"/>
              </a:spcBef>
              <a:buFontTx/>
              <a:buNone/>
              <a:defRPr sz="1200" b="1" strike="noStrike" cap="all" spc="120" baseline="0">
                <a:solidFill>
                  <a:schemeClr val="bg1"/>
                </a:solidFill>
              </a:defRPr>
            </a:lvl1pPr>
          </a:lstStyle>
          <a:p>
            <a:pPr lvl="0"/>
            <a:r>
              <a:rPr lang="sv-SE"/>
              <a:t>presented by &lt;name nameson&gt;</a:t>
            </a:r>
          </a:p>
        </p:txBody>
      </p:sp>
      <p:sp>
        <p:nvSpPr>
          <p:cNvPr id="10" name="Platshållare för datum 3">
            <a:extLst>
              <a:ext uri="{FF2B5EF4-FFF2-40B4-BE49-F238E27FC236}">
                <a16:creationId xmlns:a16="http://schemas.microsoft.com/office/drawing/2014/main" id="{5CE429DE-35D4-F144-9881-2C3DD8ABB666}"/>
              </a:ext>
            </a:extLst>
          </p:cNvPr>
          <p:cNvSpPr>
            <a:spLocks noGrp="1"/>
          </p:cNvSpPr>
          <p:nvPr>
            <p:ph type="dt" sz="half" idx="10"/>
          </p:nvPr>
        </p:nvSpPr>
        <p:spPr>
          <a:xfrm>
            <a:off x="1930395" y="6096663"/>
            <a:ext cx="1241068" cy="365125"/>
          </a:xfrm>
        </p:spPr>
        <p:txBody>
          <a:bodyPr/>
          <a:lstStyle>
            <a:lvl1pPr>
              <a:defRPr sz="1200"/>
            </a:lvl1pPr>
          </a:lstStyle>
          <a:p>
            <a:fld id="{0CD6D261-D023-0642-A715-84444EEAD219}" type="datetime1">
              <a:rPr lang="sv-SE" smtClean="0"/>
              <a:t>2024-04-12</a:t>
            </a:fld>
            <a:endParaRPr lang="sv-SE" dirty="0"/>
          </a:p>
        </p:txBody>
      </p:sp>
    </p:spTree>
    <p:extLst>
      <p:ext uri="{BB962C8B-B14F-4D97-AF65-F5344CB8AC3E}">
        <p14:creationId xmlns:p14="http://schemas.microsoft.com/office/powerpoint/2010/main" val="1401384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9BCCEAFE-E21B-43CF-80C4-FF01C3F9D479}"/>
              </a:ext>
            </a:extLst>
          </p:cNvPr>
          <p:cNvSpPr/>
          <p:nvPr userDrawn="1"/>
        </p:nvSpPr>
        <p:spPr>
          <a:xfrm>
            <a:off x="0" y="16274"/>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solidFill>
                  <a:schemeClr val="bg1"/>
                </a:solidFill>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lvl1pPr>
              <a:defRPr>
                <a:solidFill>
                  <a:schemeClr val="bg1"/>
                </a:solidFill>
              </a:defRPr>
            </a:lvl1pPr>
          </a:lstStyle>
          <a:p>
            <a:r>
              <a:rPr lang="sv-SE"/>
              <a:t>MPS General update</a:t>
            </a:r>
            <a:endParaRPr lang="sv-SE" dirty="0"/>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lvl1pPr>
              <a:defRPr>
                <a:solidFill>
                  <a:schemeClr val="bg1"/>
                </a:solidFill>
              </a:defRPr>
            </a:lvl1pPr>
          </a:lstStyle>
          <a:p>
            <a:fld id="{F7283078-D760-1647-8B80-66BA8B52336D}" type="slidenum">
              <a:rPr lang="sv-SE" smtClean="0"/>
              <a:pPr/>
              <a:t>‹#›</a:t>
            </a:fld>
            <a:endParaRPr lang="sv-SE"/>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2" name="Bildobjekt 11">
            <a:extLst>
              <a:ext uri="{FF2B5EF4-FFF2-40B4-BE49-F238E27FC236}">
                <a16:creationId xmlns:a16="http://schemas.microsoft.com/office/drawing/2014/main" id="{6426DF26-09C3-4DAE-B43E-0C11D6A63538}"/>
              </a:ext>
            </a:extLst>
          </p:cNvPr>
          <p:cNvPicPr>
            <a:picLocks noChangeAspect="1"/>
          </p:cNvPicPr>
          <p:nvPr userDrawn="1"/>
        </p:nvPicPr>
        <p:blipFill>
          <a:blip r:embed="rId2"/>
          <a:stretch>
            <a:fillRect/>
          </a:stretch>
        </p:blipFill>
        <p:spPr>
          <a:xfrm>
            <a:off x="10924611" y="417443"/>
            <a:ext cx="826395" cy="800100"/>
          </a:xfrm>
          <a:prstGeom prst="rect">
            <a:avLst/>
          </a:prstGeom>
        </p:spPr>
      </p:pic>
      <p:sp>
        <p:nvSpPr>
          <p:cNvPr id="11" name="Platshållare för text 10">
            <a:extLst>
              <a:ext uri="{FF2B5EF4-FFF2-40B4-BE49-F238E27FC236}">
                <a16:creationId xmlns:a16="http://schemas.microsoft.com/office/drawing/2014/main" id="{5C48DF05-1B09-4DA6-AC56-07304871CCD2}"/>
              </a:ext>
            </a:extLst>
          </p:cNvPr>
          <p:cNvSpPr>
            <a:spLocks noGrp="1"/>
          </p:cNvSpPr>
          <p:nvPr>
            <p:ph type="body" sz="quarter" idx="13"/>
          </p:nvPr>
        </p:nvSpPr>
        <p:spPr>
          <a:xfrm>
            <a:off x="1195647" y="1640719"/>
            <a:ext cx="10042073" cy="4375520"/>
          </a:xfrm>
        </p:spPr>
        <p:txBody>
          <a:bodyPr>
            <a:noAutofit/>
          </a:bodyPr>
          <a:lstStyle>
            <a:lvl1pPr marL="457200" indent="-457200">
              <a:buClr>
                <a:schemeClr val="bg1"/>
              </a:buClr>
              <a:buFont typeface="+mj-lt"/>
              <a:buAutoNum type="arabicPeriod"/>
              <a:defRPr>
                <a:solidFill>
                  <a:schemeClr val="bg1"/>
                </a:solidFill>
              </a:defRPr>
            </a:lvl1pPr>
            <a:lvl2pPr marL="82550" indent="0">
              <a:buNone/>
              <a:defRPr/>
            </a:lvl2pPr>
          </a:lstStyle>
          <a:p>
            <a:pPr lvl="0"/>
            <a:r>
              <a:rPr lang="en-US"/>
              <a:t>Edit Master text styles</a:t>
            </a:r>
          </a:p>
        </p:txBody>
      </p:sp>
      <p:sp>
        <p:nvSpPr>
          <p:cNvPr id="14" name="Platshållare för datum 3">
            <a:extLst>
              <a:ext uri="{FF2B5EF4-FFF2-40B4-BE49-F238E27FC236}">
                <a16:creationId xmlns:a16="http://schemas.microsoft.com/office/drawing/2014/main" id="{04D3287D-3E21-D845-8766-C307E6765306}"/>
              </a:ext>
            </a:extLst>
          </p:cNvPr>
          <p:cNvSpPr>
            <a:spLocks noGrp="1"/>
          </p:cNvSpPr>
          <p:nvPr>
            <p:ph type="dt" sz="half" idx="10"/>
          </p:nvPr>
        </p:nvSpPr>
        <p:spPr>
          <a:xfrm>
            <a:off x="1195647" y="6475270"/>
            <a:ext cx="832658" cy="365125"/>
          </a:xfrm>
        </p:spPr>
        <p:txBody>
          <a:bodyPr/>
          <a:lstStyle/>
          <a:p>
            <a:fld id="{12BB1362-10C3-C947-B4B4-BEC2D763360F}" type="datetime1">
              <a:rPr lang="sv-SE" smtClean="0"/>
              <a:t>2024-04-12</a:t>
            </a:fld>
            <a:endParaRPr lang="sv-SE" dirty="0"/>
          </a:p>
        </p:txBody>
      </p:sp>
    </p:spTree>
    <p:extLst>
      <p:ext uri="{BB962C8B-B14F-4D97-AF65-F5344CB8AC3E}">
        <p14:creationId xmlns:p14="http://schemas.microsoft.com/office/powerpoint/2010/main" val="153988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ter/breaker slide">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250D024A-8F85-4618-9506-0F493B263A92}"/>
              </a:ext>
            </a:extLst>
          </p:cNvPr>
          <p:cNvSpPr/>
          <p:nvPr userDrawn="1"/>
        </p:nvSpPr>
        <p:spPr>
          <a:xfrm>
            <a:off x="0" y="0"/>
            <a:ext cx="647771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ktangel 7">
            <a:extLst>
              <a:ext uri="{FF2B5EF4-FFF2-40B4-BE49-F238E27FC236}">
                <a16:creationId xmlns:a16="http://schemas.microsoft.com/office/drawing/2014/main" id="{628E18C2-A66E-436E-89DA-1C5D481CB4B4}"/>
              </a:ext>
            </a:extLst>
          </p:cNvPr>
          <p:cNvSpPr/>
          <p:nvPr userDrawn="1"/>
        </p:nvSpPr>
        <p:spPr>
          <a:xfrm>
            <a:off x="0"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latshållare för bild 12">
            <a:extLst>
              <a:ext uri="{FF2B5EF4-FFF2-40B4-BE49-F238E27FC236}">
                <a16:creationId xmlns:a16="http://schemas.microsoft.com/office/drawing/2014/main" id="{4FD00856-A3E1-48A7-B9CD-D7B89BD6A06C}"/>
              </a:ext>
            </a:extLst>
          </p:cNvPr>
          <p:cNvSpPr>
            <a:spLocks noGrp="1"/>
          </p:cNvSpPr>
          <p:nvPr>
            <p:ph type="pic" sz="quarter" idx="12" hasCustomPrompt="1"/>
          </p:nvPr>
        </p:nvSpPr>
        <p:spPr>
          <a:xfrm>
            <a:off x="6477712" y="0"/>
            <a:ext cx="5714288" cy="6858000"/>
          </a:xfrm>
          <a:solidFill>
            <a:srgbClr val="ECECEC"/>
          </a:solidFill>
        </p:spPr>
        <p:txBody>
          <a:bodyPr>
            <a:normAutofit/>
          </a:bodyPr>
          <a:lstStyle>
            <a:lvl1pPr algn="ctr">
              <a:defRPr sz="800"/>
            </a:lvl1pPr>
          </a:lstStyle>
          <a:p>
            <a:r>
              <a:rPr lang="sv-SE"/>
              <a:t>INSERT IMAGE</a:t>
            </a:r>
          </a:p>
        </p:txBody>
      </p:sp>
      <p:sp>
        <p:nvSpPr>
          <p:cNvPr id="9" name="Platshållare för text 8">
            <a:extLst>
              <a:ext uri="{FF2B5EF4-FFF2-40B4-BE49-F238E27FC236}">
                <a16:creationId xmlns:a16="http://schemas.microsoft.com/office/drawing/2014/main" id="{A8D8C0FE-DA05-418D-9F18-A5A81125AD3F}"/>
              </a:ext>
            </a:extLst>
          </p:cNvPr>
          <p:cNvSpPr>
            <a:spLocks noGrp="1"/>
          </p:cNvSpPr>
          <p:nvPr>
            <p:ph type="body" sz="quarter" idx="11"/>
          </p:nvPr>
        </p:nvSpPr>
        <p:spPr>
          <a:xfrm>
            <a:off x="10924611" y="417443"/>
            <a:ext cx="828000" cy="799200"/>
          </a:xfrm>
          <a:blipFill>
            <a:blip r:embed="rId2"/>
            <a:stretch>
              <a:fillRect/>
            </a:stretch>
          </a:blipFill>
        </p:spPr>
        <p:txBody>
          <a:bodyPr>
            <a:normAutofit/>
          </a:bodyPr>
          <a:lstStyle>
            <a:lvl1pPr marL="0" indent="0">
              <a:buFontTx/>
              <a:buNone/>
              <a:defRPr sz="100">
                <a:noFill/>
              </a:defRPr>
            </a:lvl1pPr>
          </a:lstStyle>
          <a:p>
            <a:pPr lvl="0"/>
            <a:r>
              <a:rPr lang="en-US"/>
              <a:t>Edit Master text styles</a:t>
            </a:r>
          </a:p>
        </p:txBody>
      </p:sp>
      <p:sp>
        <p:nvSpPr>
          <p:cNvPr id="7" name="Platshållare för text 6">
            <a:extLst>
              <a:ext uri="{FF2B5EF4-FFF2-40B4-BE49-F238E27FC236}">
                <a16:creationId xmlns:a16="http://schemas.microsoft.com/office/drawing/2014/main" id="{1848DA8D-03CE-4CA5-A851-F6ABAE67A9B0}"/>
              </a:ext>
            </a:extLst>
          </p:cNvPr>
          <p:cNvSpPr>
            <a:spLocks noGrp="1"/>
          </p:cNvSpPr>
          <p:nvPr>
            <p:ph type="body" sz="quarter" idx="10"/>
          </p:nvPr>
        </p:nvSpPr>
        <p:spPr>
          <a:xfrm>
            <a:off x="0" y="447675"/>
            <a:ext cx="292100" cy="6410325"/>
          </a:xfrm>
          <a:solidFill>
            <a:schemeClr val="bg1"/>
          </a:solidFill>
        </p:spPr>
        <p:txBody>
          <a:bodyPr>
            <a:normAutofit/>
          </a:bodyPr>
          <a:lstStyle>
            <a:lvl1pPr marL="0" indent="0">
              <a:buFontTx/>
              <a:buNone/>
              <a:defRPr sz="100">
                <a:noFill/>
              </a:defRPr>
            </a:lvl1pPr>
          </a:lstStyle>
          <a:p>
            <a:pPr lvl="0"/>
            <a:r>
              <a:rPr lang="en-US"/>
              <a:t>Edit Master text styles</a:t>
            </a:r>
          </a:p>
        </p:txBody>
      </p:sp>
      <p:sp>
        <p:nvSpPr>
          <p:cNvPr id="3" name="Platshållare för text 2">
            <a:extLst>
              <a:ext uri="{FF2B5EF4-FFF2-40B4-BE49-F238E27FC236}">
                <a16:creationId xmlns:a16="http://schemas.microsoft.com/office/drawing/2014/main" id="{F55DE042-7DE8-4583-986C-40823753078B}"/>
              </a:ext>
            </a:extLst>
          </p:cNvPr>
          <p:cNvSpPr>
            <a:spLocks noGrp="1"/>
          </p:cNvSpPr>
          <p:nvPr>
            <p:ph type="body" sz="quarter" idx="13" hasCustomPrompt="1"/>
          </p:nvPr>
        </p:nvSpPr>
        <p:spPr>
          <a:xfrm>
            <a:off x="1230491" y="1051132"/>
            <a:ext cx="4255909" cy="829149"/>
          </a:xfrm>
        </p:spPr>
        <p:txBody>
          <a:bodyPr rIns="18000" anchor="b" anchorCtr="0"/>
          <a:lstStyle>
            <a:lvl1pPr marL="0" indent="0">
              <a:buFontTx/>
              <a:buNone/>
              <a:defRPr sz="4800">
                <a:solidFill>
                  <a:schemeClr val="bg1"/>
                </a:solidFill>
                <a:latin typeface="+mn-lt"/>
              </a:defRPr>
            </a:lvl1pPr>
            <a:lvl2pPr marL="82550" indent="0">
              <a:buNone/>
              <a:defRPr/>
            </a:lvl2pPr>
          </a:lstStyle>
          <a:p>
            <a:pPr lvl="0"/>
            <a:r>
              <a:rPr lang="sv-SE"/>
              <a:t># (chapter)</a:t>
            </a:r>
          </a:p>
        </p:txBody>
      </p:sp>
      <p:sp>
        <p:nvSpPr>
          <p:cNvPr id="11" name="Platshållare för text 2">
            <a:extLst>
              <a:ext uri="{FF2B5EF4-FFF2-40B4-BE49-F238E27FC236}">
                <a16:creationId xmlns:a16="http://schemas.microsoft.com/office/drawing/2014/main" id="{1DC53C5B-9DC3-4646-B6B3-DD59404D44D0}"/>
              </a:ext>
            </a:extLst>
          </p:cNvPr>
          <p:cNvSpPr>
            <a:spLocks noGrp="1"/>
          </p:cNvSpPr>
          <p:nvPr>
            <p:ph type="body" sz="quarter" idx="14" hasCustomPrompt="1"/>
          </p:nvPr>
        </p:nvSpPr>
        <p:spPr>
          <a:xfrm>
            <a:off x="1230491" y="2169209"/>
            <a:ext cx="4255909" cy="2462613"/>
          </a:xfrm>
        </p:spPr>
        <p:txBody>
          <a:bodyPr rIns="18000" anchor="t" anchorCtr="0"/>
          <a:lstStyle>
            <a:lvl1pPr marL="0" indent="0">
              <a:spcBef>
                <a:spcPts val="0"/>
              </a:spcBef>
              <a:buFontTx/>
              <a:buNone/>
              <a:defRPr sz="4200">
                <a:solidFill>
                  <a:schemeClr val="bg1"/>
                </a:solidFill>
                <a:latin typeface="Segoe UI Semibold" panose="020B0702040204020203" pitchFamily="34" charset="0"/>
                <a:cs typeface="Segoe UI Semibold" panose="020B0702040204020203" pitchFamily="34" charset="0"/>
              </a:defRPr>
            </a:lvl1pPr>
            <a:lvl2pPr marL="82550" indent="0">
              <a:buNone/>
              <a:defRPr/>
            </a:lvl2pPr>
          </a:lstStyle>
          <a:p>
            <a:pPr lvl="0"/>
            <a:r>
              <a:rPr lang="sv-SE"/>
              <a:t>Headline</a:t>
            </a:r>
          </a:p>
        </p:txBody>
      </p:sp>
    </p:spTree>
    <p:extLst>
      <p:ext uri="{BB962C8B-B14F-4D97-AF65-F5344CB8AC3E}">
        <p14:creationId xmlns:p14="http://schemas.microsoft.com/office/powerpoint/2010/main" val="3254649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e column">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a:t>MPS General update</a:t>
            </a:r>
            <a:endParaRPr lang="sv-SE" dirty="0"/>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Bildobjekt 10">
            <a:extLst>
              <a:ext uri="{FF2B5EF4-FFF2-40B4-BE49-F238E27FC236}">
                <a16:creationId xmlns:a16="http://schemas.microsoft.com/office/drawing/2014/main" id="{6DD4ACE8-21C9-474B-A84B-6E399CB9FBD5}"/>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2" name="Platshållare för innehåll 2">
            <a:extLst>
              <a:ext uri="{FF2B5EF4-FFF2-40B4-BE49-F238E27FC236}">
                <a16:creationId xmlns:a16="http://schemas.microsoft.com/office/drawing/2014/main" id="{5917406D-4BE3-3B4C-BCFF-41B4F0FAB441}"/>
              </a:ext>
            </a:extLst>
          </p:cNvPr>
          <p:cNvSpPr>
            <a:spLocks noGrp="1"/>
          </p:cNvSpPr>
          <p:nvPr>
            <p:ph idx="1"/>
          </p:nvPr>
        </p:nvSpPr>
        <p:spPr>
          <a:xfrm>
            <a:off x="1094400" y="1562400"/>
            <a:ext cx="9365782" cy="4768062"/>
          </a:xfrm>
        </p:spPr>
        <p:txBody>
          <a:bodyPr lIns="0" rIns="18000"/>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13" name="Platshållare för datum 3">
            <a:extLst>
              <a:ext uri="{FF2B5EF4-FFF2-40B4-BE49-F238E27FC236}">
                <a16:creationId xmlns:a16="http://schemas.microsoft.com/office/drawing/2014/main" id="{3E8E36C4-8565-B94E-A90D-FF5DD7F86A6D}"/>
              </a:ext>
            </a:extLst>
          </p:cNvPr>
          <p:cNvSpPr>
            <a:spLocks noGrp="1"/>
          </p:cNvSpPr>
          <p:nvPr>
            <p:ph type="dt" sz="half" idx="10"/>
          </p:nvPr>
        </p:nvSpPr>
        <p:spPr>
          <a:xfrm>
            <a:off x="1195647" y="6475270"/>
            <a:ext cx="832658" cy="365125"/>
          </a:xfrm>
        </p:spPr>
        <p:txBody>
          <a:bodyPr/>
          <a:lstStyle/>
          <a:p>
            <a:fld id="{D0817F5E-40D4-1B4D-9C45-B7D0E379137A}" type="datetime1">
              <a:rPr lang="sv-SE" smtClean="0"/>
              <a:t>2024-04-12</a:t>
            </a:fld>
            <a:endParaRPr lang="sv-SE" dirty="0"/>
          </a:p>
        </p:txBody>
      </p:sp>
    </p:spTree>
    <p:extLst>
      <p:ext uri="{BB962C8B-B14F-4D97-AF65-F5344CB8AC3E}">
        <p14:creationId xmlns:p14="http://schemas.microsoft.com/office/powerpoint/2010/main" val="1280082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in 2 columns">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a:t>MPS General update</a:t>
            </a:r>
            <a:endParaRPr lang="sv-SE" dirty="0"/>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9" name="Platshållare för innehåll 2">
            <a:extLst>
              <a:ext uri="{FF2B5EF4-FFF2-40B4-BE49-F238E27FC236}">
                <a16:creationId xmlns:a16="http://schemas.microsoft.com/office/drawing/2014/main" id="{590CF35B-F516-4A5B-A8AB-7A0A283629E9}"/>
              </a:ext>
            </a:extLst>
          </p:cNvPr>
          <p:cNvSpPr>
            <a:spLocks noGrp="1"/>
          </p:cNvSpPr>
          <p:nvPr>
            <p:ph idx="1"/>
          </p:nvPr>
        </p:nvSpPr>
        <p:spPr>
          <a:xfrm>
            <a:off x="1094400" y="1562400"/>
            <a:ext cx="4993785" cy="4768062"/>
          </a:xfrm>
        </p:spPr>
        <p:txBody>
          <a:bodyPr lIns="0" rIns="18000"/>
          <a:lstStyle>
            <a:lvl1pPr>
              <a:lnSpc>
                <a:spcPct val="100000"/>
              </a:lnSpc>
              <a:defRPr/>
            </a:lvl1pPr>
            <a:lvl2pPr marL="358775" indent="-215900">
              <a:lnSpc>
                <a:spcPct val="100000"/>
              </a:lnSpc>
              <a:tabLst/>
              <a:defRPr/>
            </a:lvl2pPr>
            <a:lvl3pPr marL="449263" indent="-196850">
              <a:lnSpc>
                <a:spcPct val="100000"/>
              </a:lnSpc>
              <a:tabLst/>
              <a:defRPr/>
            </a:lvl3pPr>
            <a:lvl4pPr marL="541338" indent="-180000">
              <a:lnSpc>
                <a:spcPct val="100000"/>
              </a:lnSpc>
              <a:tabLst/>
              <a:defRPr/>
            </a:lvl4pPr>
            <a:lvl5pPr marL="630000" indent="-162000">
              <a:lnSpc>
                <a:spcPct val="100000"/>
              </a:lnSpc>
              <a:tabLs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12" name="Platshållare för innehåll 2">
            <a:extLst>
              <a:ext uri="{FF2B5EF4-FFF2-40B4-BE49-F238E27FC236}">
                <a16:creationId xmlns:a16="http://schemas.microsoft.com/office/drawing/2014/main" id="{BA21051E-3C35-41FB-8E6B-797DB8F26971}"/>
              </a:ext>
            </a:extLst>
          </p:cNvPr>
          <p:cNvSpPr>
            <a:spLocks noGrp="1"/>
          </p:cNvSpPr>
          <p:nvPr>
            <p:ph idx="13"/>
          </p:nvPr>
        </p:nvSpPr>
        <p:spPr>
          <a:xfrm>
            <a:off x="6373692" y="1562400"/>
            <a:ext cx="4993785"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40000" indent="-180000">
              <a:lnSpc>
                <a:spcPct val="100000"/>
              </a:lnSpc>
              <a:tabLst/>
              <a:defRPr/>
            </a:lvl4pPr>
            <a:lvl5pPr marL="628650" indent="-162000">
              <a:lnSpc>
                <a:spcPct val="100000"/>
              </a:lnSpc>
              <a:tabLs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5" name="Rektangel 14">
            <a:extLst>
              <a:ext uri="{FF2B5EF4-FFF2-40B4-BE49-F238E27FC236}">
                <a16:creationId xmlns:a16="http://schemas.microsoft.com/office/drawing/2014/main" id="{87E2C692-2C39-4CA8-AA87-45E0F36B6A0E}"/>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6" name="Bildobjekt 15">
            <a:extLst>
              <a:ext uri="{FF2B5EF4-FFF2-40B4-BE49-F238E27FC236}">
                <a16:creationId xmlns:a16="http://schemas.microsoft.com/office/drawing/2014/main" id="{E327627C-4BB8-4965-8107-0E7E741F8302}"/>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1" name="Platshållare för datum 3">
            <a:extLst>
              <a:ext uri="{FF2B5EF4-FFF2-40B4-BE49-F238E27FC236}">
                <a16:creationId xmlns:a16="http://schemas.microsoft.com/office/drawing/2014/main" id="{154C1432-4F85-1F42-8016-9B83B89CC804}"/>
              </a:ext>
            </a:extLst>
          </p:cNvPr>
          <p:cNvSpPr>
            <a:spLocks noGrp="1"/>
          </p:cNvSpPr>
          <p:nvPr>
            <p:ph type="dt" sz="half" idx="10"/>
          </p:nvPr>
        </p:nvSpPr>
        <p:spPr>
          <a:xfrm>
            <a:off x="1195647" y="6475270"/>
            <a:ext cx="832658" cy="365125"/>
          </a:xfrm>
        </p:spPr>
        <p:txBody>
          <a:bodyPr/>
          <a:lstStyle/>
          <a:p>
            <a:fld id="{B18E2139-FA7F-DF45-843B-923613666AAD}" type="datetime1">
              <a:rPr lang="sv-SE" smtClean="0"/>
              <a:t>2024-04-12</a:t>
            </a:fld>
            <a:endParaRPr lang="sv-SE" dirty="0"/>
          </a:p>
        </p:txBody>
      </p:sp>
    </p:spTree>
    <p:extLst>
      <p:ext uri="{BB962C8B-B14F-4D97-AF65-F5344CB8AC3E}">
        <p14:creationId xmlns:p14="http://schemas.microsoft.com/office/powerpoint/2010/main" val="2135108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in 3 columns">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a:t>MPS General update</a:t>
            </a:r>
            <a:endParaRPr lang="sv-SE" dirty="0"/>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9" name="Platshållare för innehåll 2">
            <a:extLst>
              <a:ext uri="{FF2B5EF4-FFF2-40B4-BE49-F238E27FC236}">
                <a16:creationId xmlns:a16="http://schemas.microsoft.com/office/drawing/2014/main" id="{590CF35B-F516-4A5B-A8AB-7A0A283629E9}"/>
              </a:ext>
            </a:extLst>
          </p:cNvPr>
          <p:cNvSpPr>
            <a:spLocks noGrp="1"/>
          </p:cNvSpPr>
          <p:nvPr>
            <p:ph idx="1"/>
          </p:nvPr>
        </p:nvSpPr>
        <p:spPr>
          <a:xfrm>
            <a:off x="1094400" y="1562400"/>
            <a:ext cx="3255409" cy="4768062"/>
          </a:xfrm>
        </p:spPr>
        <p:txBody>
          <a:bodyPr lIns="0" rIns="18000"/>
          <a:lstStyle>
            <a:lvl1pPr>
              <a:lnSpc>
                <a:spcPct val="100000"/>
              </a:lnSpc>
              <a:defRPr/>
            </a:lvl1pPr>
            <a:lvl2pPr marL="360000" indent="-216000">
              <a:lnSpc>
                <a:spcPct val="100000"/>
              </a:lnSpc>
              <a:tabLst/>
              <a:defRPr/>
            </a:lvl2pPr>
            <a:lvl3pPr marL="449263" indent="-196850">
              <a:lnSpc>
                <a:spcPct val="100000"/>
              </a:lnSpc>
              <a:tabLst/>
              <a:defRPr/>
            </a:lvl3pPr>
            <a:lvl4pPr marL="541338" indent="-180975">
              <a:lnSpc>
                <a:spcPct val="100000"/>
              </a:lnSpc>
              <a:tabLst/>
              <a:defRPr/>
            </a:lvl4pPr>
            <a:lvl5pPr marL="630000" indent="-162000">
              <a:lnSpc>
                <a:spcPct val="100000"/>
              </a:lnSpc>
              <a:tabLs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5" name="Rektangel 14">
            <a:extLst>
              <a:ext uri="{FF2B5EF4-FFF2-40B4-BE49-F238E27FC236}">
                <a16:creationId xmlns:a16="http://schemas.microsoft.com/office/drawing/2014/main" id="{87E2C692-2C39-4CA8-AA87-45E0F36B6A0E}"/>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6" name="Bildobjekt 15">
            <a:extLst>
              <a:ext uri="{FF2B5EF4-FFF2-40B4-BE49-F238E27FC236}">
                <a16:creationId xmlns:a16="http://schemas.microsoft.com/office/drawing/2014/main" id="{E327627C-4BB8-4965-8107-0E7E741F8302}"/>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3" name="Platshållare för innehåll 2">
            <a:extLst>
              <a:ext uri="{FF2B5EF4-FFF2-40B4-BE49-F238E27FC236}">
                <a16:creationId xmlns:a16="http://schemas.microsoft.com/office/drawing/2014/main" id="{B2D0E559-A900-41F3-93C5-387A7764A152}"/>
              </a:ext>
            </a:extLst>
          </p:cNvPr>
          <p:cNvSpPr>
            <a:spLocks noGrp="1"/>
          </p:cNvSpPr>
          <p:nvPr>
            <p:ph idx="15"/>
          </p:nvPr>
        </p:nvSpPr>
        <p:spPr>
          <a:xfrm>
            <a:off x="4605297" y="1562400"/>
            <a:ext cx="3255409"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39750" indent="-196850">
              <a:lnSpc>
                <a:spcPct val="100000"/>
              </a:lnSpc>
              <a:tabLst/>
              <a:defRPr/>
            </a:lvl4pPr>
            <a:lvl5pPr marL="630000" indent="-162000">
              <a:lnSpc>
                <a:spcPct val="100000"/>
              </a:lnSpc>
              <a:tabLs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17" name="Platshållare för innehåll 2">
            <a:extLst>
              <a:ext uri="{FF2B5EF4-FFF2-40B4-BE49-F238E27FC236}">
                <a16:creationId xmlns:a16="http://schemas.microsoft.com/office/drawing/2014/main" id="{E4E99B3B-ADB3-4D1A-9A7F-AA1B8528E6C7}"/>
              </a:ext>
            </a:extLst>
          </p:cNvPr>
          <p:cNvSpPr>
            <a:spLocks noGrp="1"/>
          </p:cNvSpPr>
          <p:nvPr>
            <p:ph idx="16"/>
          </p:nvPr>
        </p:nvSpPr>
        <p:spPr>
          <a:xfrm>
            <a:off x="8116194" y="1562400"/>
            <a:ext cx="3255409"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40000" indent="-180000">
              <a:lnSpc>
                <a:spcPct val="100000"/>
              </a:lnSpc>
              <a:tabLst/>
              <a:defRPr/>
            </a:lvl4pPr>
            <a:lvl5pPr marL="630000" indent="-162000">
              <a:lnSpc>
                <a:spcPct val="100000"/>
              </a:lnSpc>
              <a:tabLs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12" name="Platshållare för datum 3">
            <a:extLst>
              <a:ext uri="{FF2B5EF4-FFF2-40B4-BE49-F238E27FC236}">
                <a16:creationId xmlns:a16="http://schemas.microsoft.com/office/drawing/2014/main" id="{F91A8E7B-C629-D343-8A83-7EB0ADF6087A}"/>
              </a:ext>
            </a:extLst>
          </p:cNvPr>
          <p:cNvSpPr>
            <a:spLocks noGrp="1"/>
          </p:cNvSpPr>
          <p:nvPr>
            <p:ph type="dt" sz="half" idx="10"/>
          </p:nvPr>
        </p:nvSpPr>
        <p:spPr>
          <a:xfrm>
            <a:off x="1195647" y="6475270"/>
            <a:ext cx="832658" cy="365125"/>
          </a:xfrm>
        </p:spPr>
        <p:txBody>
          <a:bodyPr/>
          <a:lstStyle/>
          <a:p>
            <a:fld id="{2B228730-A161-E044-A846-40B5AFAE19B1}" type="datetime1">
              <a:rPr lang="sv-SE" smtClean="0"/>
              <a:t>2024-04-12</a:t>
            </a:fld>
            <a:endParaRPr lang="sv-SE" dirty="0"/>
          </a:p>
        </p:txBody>
      </p:sp>
    </p:spTree>
    <p:extLst>
      <p:ext uri="{BB962C8B-B14F-4D97-AF65-F5344CB8AC3E}">
        <p14:creationId xmlns:p14="http://schemas.microsoft.com/office/powerpoint/2010/main" val="2667666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 image">
    <p:spTree>
      <p:nvGrpSpPr>
        <p:cNvPr id="1" name=""/>
        <p:cNvGrpSpPr/>
        <p:nvPr/>
      </p:nvGrpSpPr>
      <p:grpSpPr>
        <a:xfrm>
          <a:off x="0" y="0"/>
          <a:ext cx="0" cy="0"/>
          <a:chOff x="0" y="0"/>
          <a:chExt cx="0" cy="0"/>
        </a:xfrm>
      </p:grpSpPr>
      <p:sp>
        <p:nvSpPr>
          <p:cNvPr id="7" name="Platshållare för bild 6">
            <a:extLst>
              <a:ext uri="{FF2B5EF4-FFF2-40B4-BE49-F238E27FC236}">
                <a16:creationId xmlns:a16="http://schemas.microsoft.com/office/drawing/2014/main" id="{16B191E2-1C71-4B4C-B562-DD793673C24E}"/>
              </a:ext>
            </a:extLst>
          </p:cNvPr>
          <p:cNvSpPr>
            <a:spLocks noGrp="1"/>
          </p:cNvSpPr>
          <p:nvPr>
            <p:ph type="pic" sz="quarter" idx="15" hasCustomPrompt="1"/>
          </p:nvPr>
        </p:nvSpPr>
        <p:spPr>
          <a:xfrm>
            <a:off x="6373813" y="1562100"/>
            <a:ext cx="4994275" cy="4768850"/>
          </a:xfrm>
          <a:solidFill>
            <a:schemeClr val="bg1">
              <a:lumMod val="85000"/>
            </a:schemeClr>
          </a:solidFill>
        </p:spPr>
        <p:txBody>
          <a:bodyPr>
            <a:normAutofit/>
          </a:bodyPr>
          <a:lstStyle>
            <a:lvl1pPr marL="0" indent="0" algn="ctr">
              <a:buFontTx/>
              <a:buNone/>
              <a:defRPr sz="800">
                <a:solidFill>
                  <a:srgbClr val="666666"/>
                </a:solidFill>
              </a:defRPr>
            </a:lvl1pPr>
          </a:lstStyle>
          <a:p>
            <a:r>
              <a:rPr lang="sv-SE"/>
              <a:t>INSERT IMAGE</a:t>
            </a:r>
          </a:p>
        </p:txBody>
      </p:sp>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a:t>MPS General update</a:t>
            </a:r>
            <a:endParaRPr lang="sv-SE" dirty="0"/>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9" name="Platshållare för innehåll 2">
            <a:extLst>
              <a:ext uri="{FF2B5EF4-FFF2-40B4-BE49-F238E27FC236}">
                <a16:creationId xmlns:a16="http://schemas.microsoft.com/office/drawing/2014/main" id="{590CF35B-F516-4A5B-A8AB-7A0A283629E9}"/>
              </a:ext>
            </a:extLst>
          </p:cNvPr>
          <p:cNvSpPr>
            <a:spLocks noGrp="1"/>
          </p:cNvSpPr>
          <p:nvPr>
            <p:ph idx="1"/>
          </p:nvPr>
        </p:nvSpPr>
        <p:spPr>
          <a:xfrm>
            <a:off x="1094400" y="1562400"/>
            <a:ext cx="4993785"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40000" indent="-180000">
              <a:lnSpc>
                <a:spcPct val="100000"/>
              </a:lnSpc>
              <a:tabLst/>
              <a:defRPr/>
            </a:lvl4pPr>
            <a:lvl5pPr marL="630000" indent="-162000">
              <a:lnSpc>
                <a:spcPct val="100000"/>
              </a:lnSpc>
              <a:tabLs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1" name="Rektangel 10">
            <a:extLst>
              <a:ext uri="{FF2B5EF4-FFF2-40B4-BE49-F238E27FC236}">
                <a16:creationId xmlns:a16="http://schemas.microsoft.com/office/drawing/2014/main" id="{BC4F3A85-66E6-412A-97CD-99D922EFBEE2}"/>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3" name="Bildobjekt 12">
            <a:extLst>
              <a:ext uri="{FF2B5EF4-FFF2-40B4-BE49-F238E27FC236}">
                <a16:creationId xmlns:a16="http://schemas.microsoft.com/office/drawing/2014/main" id="{506E76ED-0FF0-4A03-8EB9-06B57B12EC11}"/>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2" name="Platshållare för datum 3">
            <a:extLst>
              <a:ext uri="{FF2B5EF4-FFF2-40B4-BE49-F238E27FC236}">
                <a16:creationId xmlns:a16="http://schemas.microsoft.com/office/drawing/2014/main" id="{5D496E45-863B-704B-B14F-5E0F58578D86}"/>
              </a:ext>
            </a:extLst>
          </p:cNvPr>
          <p:cNvSpPr>
            <a:spLocks noGrp="1"/>
          </p:cNvSpPr>
          <p:nvPr>
            <p:ph type="dt" sz="half" idx="10"/>
          </p:nvPr>
        </p:nvSpPr>
        <p:spPr>
          <a:xfrm>
            <a:off x="1195647" y="6475270"/>
            <a:ext cx="832658" cy="365125"/>
          </a:xfrm>
        </p:spPr>
        <p:txBody>
          <a:bodyPr/>
          <a:lstStyle/>
          <a:p>
            <a:fld id="{46F4504F-954F-9144-9CBC-032BB58990DE}" type="datetime1">
              <a:rPr lang="sv-SE" smtClean="0"/>
              <a:t>2024-04-12</a:t>
            </a:fld>
            <a:endParaRPr lang="sv-SE" dirty="0"/>
          </a:p>
        </p:txBody>
      </p:sp>
    </p:spTree>
    <p:extLst>
      <p:ext uri="{BB962C8B-B14F-4D97-AF65-F5344CB8AC3E}">
        <p14:creationId xmlns:p14="http://schemas.microsoft.com/office/powerpoint/2010/main" val="1066558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Full width">
    <p:spTree>
      <p:nvGrpSpPr>
        <p:cNvPr id="1" name=""/>
        <p:cNvGrpSpPr/>
        <p:nvPr/>
      </p:nvGrpSpPr>
      <p:grpSpPr>
        <a:xfrm>
          <a:off x="0" y="0"/>
          <a:ext cx="0" cy="0"/>
          <a:chOff x="0" y="0"/>
          <a:chExt cx="0" cy="0"/>
        </a:xfrm>
      </p:grpSpPr>
      <p:sp>
        <p:nvSpPr>
          <p:cNvPr id="13" name="Platshållare för bild 12">
            <a:extLst>
              <a:ext uri="{FF2B5EF4-FFF2-40B4-BE49-F238E27FC236}">
                <a16:creationId xmlns:a16="http://schemas.microsoft.com/office/drawing/2014/main" id="{4FD00856-A3E1-48A7-B9CD-D7B89BD6A06C}"/>
              </a:ext>
            </a:extLst>
          </p:cNvPr>
          <p:cNvSpPr>
            <a:spLocks noGrp="1"/>
          </p:cNvSpPr>
          <p:nvPr>
            <p:ph type="pic" sz="quarter" idx="12" hasCustomPrompt="1"/>
          </p:nvPr>
        </p:nvSpPr>
        <p:spPr>
          <a:xfrm>
            <a:off x="0" y="0"/>
            <a:ext cx="12192000" cy="6858000"/>
          </a:xfrm>
          <a:solidFill>
            <a:schemeClr val="bg1">
              <a:lumMod val="85000"/>
            </a:schemeClr>
          </a:solidFill>
        </p:spPr>
        <p:txBody>
          <a:bodyPr>
            <a:normAutofit/>
          </a:bodyPr>
          <a:lstStyle>
            <a:lvl1pPr algn="ctr">
              <a:defRPr sz="800"/>
            </a:lvl1pPr>
          </a:lstStyle>
          <a:p>
            <a:r>
              <a:rPr lang="sv-SE" dirty="0"/>
              <a:t>INSERT IMAGE</a:t>
            </a:r>
          </a:p>
        </p:txBody>
      </p:sp>
      <p:sp>
        <p:nvSpPr>
          <p:cNvPr id="9" name="Platshållare för text 8">
            <a:extLst>
              <a:ext uri="{FF2B5EF4-FFF2-40B4-BE49-F238E27FC236}">
                <a16:creationId xmlns:a16="http://schemas.microsoft.com/office/drawing/2014/main" id="{A8D8C0FE-DA05-418D-9F18-A5A81125AD3F}"/>
              </a:ext>
            </a:extLst>
          </p:cNvPr>
          <p:cNvSpPr>
            <a:spLocks noGrp="1"/>
          </p:cNvSpPr>
          <p:nvPr>
            <p:ph type="body" sz="quarter" idx="11"/>
          </p:nvPr>
        </p:nvSpPr>
        <p:spPr>
          <a:xfrm>
            <a:off x="10924611" y="417443"/>
            <a:ext cx="828000" cy="799200"/>
          </a:xfrm>
          <a:blipFill>
            <a:blip r:embed="rId2"/>
            <a:stretch>
              <a:fillRect/>
            </a:stretch>
          </a:blipFill>
        </p:spPr>
        <p:txBody>
          <a:bodyPr>
            <a:normAutofit/>
          </a:bodyPr>
          <a:lstStyle>
            <a:lvl1pPr marL="0" indent="0">
              <a:buFontTx/>
              <a:buNone/>
              <a:defRPr sz="100">
                <a:noFill/>
              </a:defRPr>
            </a:lvl1pPr>
          </a:lstStyle>
          <a:p>
            <a:pPr lvl="0"/>
            <a:r>
              <a:rPr lang="en-US"/>
              <a:t>Edit Master text styles</a:t>
            </a:r>
          </a:p>
        </p:txBody>
      </p:sp>
      <p:sp>
        <p:nvSpPr>
          <p:cNvPr id="7" name="Platshållare för text 6">
            <a:extLst>
              <a:ext uri="{FF2B5EF4-FFF2-40B4-BE49-F238E27FC236}">
                <a16:creationId xmlns:a16="http://schemas.microsoft.com/office/drawing/2014/main" id="{1848DA8D-03CE-4CA5-A851-F6ABAE67A9B0}"/>
              </a:ext>
            </a:extLst>
          </p:cNvPr>
          <p:cNvSpPr>
            <a:spLocks noGrp="1"/>
          </p:cNvSpPr>
          <p:nvPr>
            <p:ph type="body" sz="quarter" idx="10"/>
          </p:nvPr>
        </p:nvSpPr>
        <p:spPr>
          <a:xfrm>
            <a:off x="0" y="447675"/>
            <a:ext cx="292100" cy="6410325"/>
          </a:xfrm>
          <a:solidFill>
            <a:schemeClr val="bg1"/>
          </a:solidFill>
        </p:spPr>
        <p:txBody>
          <a:bodyPr>
            <a:normAutofit/>
          </a:bodyPr>
          <a:lstStyle>
            <a:lvl1pPr marL="0" indent="0">
              <a:buFontTx/>
              <a:buNone/>
              <a:defRPr sz="100">
                <a:noFill/>
              </a:defRPr>
            </a:lvl1pPr>
          </a:lstStyle>
          <a:p>
            <a:pPr lvl="0"/>
            <a:r>
              <a:rPr lang="en-US"/>
              <a:t>Edit Master text styles</a:t>
            </a:r>
          </a:p>
        </p:txBody>
      </p:sp>
      <p:sp>
        <p:nvSpPr>
          <p:cNvPr id="5" name="Rubrik 1">
            <a:extLst>
              <a:ext uri="{FF2B5EF4-FFF2-40B4-BE49-F238E27FC236}">
                <a16:creationId xmlns:a16="http://schemas.microsoft.com/office/drawing/2014/main" id="{8F5BB748-C0D0-CB4F-BA93-7488E4BA7050}"/>
              </a:ext>
            </a:extLst>
          </p:cNvPr>
          <p:cNvSpPr>
            <a:spLocks noGrp="1"/>
          </p:cNvSpPr>
          <p:nvPr>
            <p:ph type="title" hasCustomPrompt="1"/>
          </p:nvPr>
        </p:nvSpPr>
        <p:spPr>
          <a:xfrm>
            <a:off x="1103709" y="265373"/>
            <a:ext cx="9360000" cy="657339"/>
          </a:xfrm>
        </p:spPr>
        <p:txBody>
          <a:bodyPr lIns="90000" bIns="18000"/>
          <a:lstStyle>
            <a:lvl1pPr>
              <a:defRPr>
                <a:solidFill>
                  <a:schemeClr val="bg1"/>
                </a:solidFill>
              </a:defRPr>
            </a:lvl1pPr>
          </a:lstStyle>
          <a:p>
            <a:r>
              <a:rPr lang="sv-SE" dirty="0"/>
              <a:t>Image </a:t>
            </a:r>
            <a:r>
              <a:rPr lang="sv-SE" dirty="0" err="1"/>
              <a:t>title</a:t>
            </a:r>
            <a:endParaRPr lang="sv-SE" dirty="0"/>
          </a:p>
        </p:txBody>
      </p:sp>
    </p:spTree>
    <p:extLst>
      <p:ext uri="{BB962C8B-B14F-4D97-AF65-F5344CB8AC3E}">
        <p14:creationId xmlns:p14="http://schemas.microsoft.com/office/powerpoint/2010/main" val="532865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81532B06-EA3A-AA45-A1FA-C8E1873FD090}"/>
              </a:ext>
            </a:extLst>
          </p:cNvPr>
          <p:cNvSpPr>
            <a:spLocks noGrp="1"/>
          </p:cNvSpPr>
          <p:nvPr>
            <p:ph type="title"/>
          </p:nvPr>
        </p:nvSpPr>
        <p:spPr>
          <a:xfrm>
            <a:off x="1103709" y="281999"/>
            <a:ext cx="9478393" cy="657340"/>
          </a:xfrm>
          <a:prstGeom prst="rect">
            <a:avLst/>
          </a:prstGeom>
        </p:spPr>
        <p:txBody>
          <a:bodyPr vert="horz" lIns="90000" tIns="45720" rIns="91440" bIns="45720" rtlCol="0" anchor="t" anchorCtr="0">
            <a:noAutofit/>
          </a:bodyPr>
          <a:lstStyle/>
          <a:p>
            <a:r>
              <a:rPr lang="sv-SE"/>
              <a:t>Klicka här för att ändra mall för rubrikformat</a:t>
            </a:r>
          </a:p>
        </p:txBody>
      </p:sp>
      <p:sp>
        <p:nvSpPr>
          <p:cNvPr id="4" name="Platshållare för datum 3">
            <a:extLst>
              <a:ext uri="{FF2B5EF4-FFF2-40B4-BE49-F238E27FC236}">
                <a16:creationId xmlns:a16="http://schemas.microsoft.com/office/drawing/2014/main" id="{66E4D6F2-5CFB-9D4E-AED8-120937FE2576}"/>
              </a:ext>
            </a:extLst>
          </p:cNvPr>
          <p:cNvSpPr>
            <a:spLocks noGrp="1"/>
          </p:cNvSpPr>
          <p:nvPr>
            <p:ph type="dt" sz="half" idx="2"/>
          </p:nvPr>
        </p:nvSpPr>
        <p:spPr>
          <a:xfrm>
            <a:off x="1195647" y="6483583"/>
            <a:ext cx="832658" cy="365125"/>
          </a:xfrm>
          <a:prstGeom prst="rect">
            <a:avLst/>
          </a:prstGeom>
        </p:spPr>
        <p:txBody>
          <a:bodyPr vert="horz" lIns="91440" tIns="45720" rIns="91440" bIns="45720" rtlCol="0" anchor="ctr"/>
          <a:lstStyle>
            <a:lvl1pPr algn="l">
              <a:defRPr sz="800" spc="80" baseline="0">
                <a:solidFill>
                  <a:srgbClr val="CCCCCC"/>
                </a:solidFill>
              </a:defRPr>
            </a:lvl1pPr>
          </a:lstStyle>
          <a:p>
            <a:fld id="{8A1BDCF3-74D0-C34B-895E-4C0A84EFEB51}" type="datetime1">
              <a:rPr lang="sv-SE" smtClean="0"/>
              <a:t>2024-04-12</a:t>
            </a:fld>
            <a:endParaRPr lang="sv-SE"/>
          </a:p>
        </p:txBody>
      </p:sp>
      <p:sp>
        <p:nvSpPr>
          <p:cNvPr id="5" name="Platshållare för sidfot 4">
            <a:extLst>
              <a:ext uri="{FF2B5EF4-FFF2-40B4-BE49-F238E27FC236}">
                <a16:creationId xmlns:a16="http://schemas.microsoft.com/office/drawing/2014/main" id="{515FD9D7-4C35-3343-B008-A413FF500A93}"/>
              </a:ext>
            </a:extLst>
          </p:cNvPr>
          <p:cNvSpPr>
            <a:spLocks noGrp="1"/>
          </p:cNvSpPr>
          <p:nvPr>
            <p:ph type="ftr" sz="quarter" idx="3"/>
          </p:nvPr>
        </p:nvSpPr>
        <p:spPr>
          <a:xfrm>
            <a:off x="2053244" y="6483583"/>
            <a:ext cx="4114800" cy="365125"/>
          </a:xfrm>
          <a:prstGeom prst="rect">
            <a:avLst/>
          </a:prstGeom>
        </p:spPr>
        <p:txBody>
          <a:bodyPr vert="horz" lIns="91440" tIns="45720" rIns="91440" bIns="45720" rtlCol="0" anchor="ctr"/>
          <a:lstStyle>
            <a:lvl1pPr algn="l">
              <a:defRPr sz="800" cap="all" spc="80" baseline="0">
                <a:solidFill>
                  <a:srgbClr val="CCCCCC"/>
                </a:solidFill>
              </a:defRPr>
            </a:lvl1pPr>
          </a:lstStyle>
          <a:p>
            <a:r>
              <a:rPr lang="sv-SE"/>
              <a:t>MPS General update</a:t>
            </a:r>
          </a:p>
        </p:txBody>
      </p:sp>
      <p:sp>
        <p:nvSpPr>
          <p:cNvPr id="6" name="Platshållare för bildnummer 5">
            <a:extLst>
              <a:ext uri="{FF2B5EF4-FFF2-40B4-BE49-F238E27FC236}">
                <a16:creationId xmlns:a16="http://schemas.microsoft.com/office/drawing/2014/main" id="{AF6B396D-270A-E047-8DAD-6D51B53CAD64}"/>
              </a:ext>
            </a:extLst>
          </p:cNvPr>
          <p:cNvSpPr>
            <a:spLocks noGrp="1"/>
          </p:cNvSpPr>
          <p:nvPr>
            <p:ph type="sldNum" sz="quarter" idx="4"/>
          </p:nvPr>
        </p:nvSpPr>
        <p:spPr>
          <a:xfrm>
            <a:off x="8735292" y="6483583"/>
            <a:ext cx="2743200" cy="365125"/>
          </a:xfrm>
          <a:prstGeom prst="rect">
            <a:avLst/>
          </a:prstGeom>
        </p:spPr>
        <p:txBody>
          <a:bodyPr vert="horz" lIns="91440" tIns="45720" rIns="91440" bIns="45720" rtlCol="0" anchor="ctr"/>
          <a:lstStyle>
            <a:lvl1pPr algn="r">
              <a:defRPr sz="800" b="1">
                <a:solidFill>
                  <a:schemeClr val="accent1"/>
                </a:solidFill>
              </a:defRPr>
            </a:lvl1pPr>
          </a:lstStyle>
          <a:p>
            <a:fld id="{F7283078-D760-1647-8B80-66BA8B52336D}" type="slidenum">
              <a:rPr lang="sv-SE" smtClean="0"/>
              <a:pPr/>
              <a:t>‹#›</a:t>
            </a:fld>
            <a:endParaRPr lang="sv-SE"/>
          </a:p>
        </p:txBody>
      </p:sp>
      <p:sp>
        <p:nvSpPr>
          <p:cNvPr id="11" name="Platshållare för text 2">
            <a:extLst>
              <a:ext uri="{FF2B5EF4-FFF2-40B4-BE49-F238E27FC236}">
                <a16:creationId xmlns:a16="http://schemas.microsoft.com/office/drawing/2014/main" id="{CD0A89FF-22DC-4B6A-B9ED-60B2F32ED89E}"/>
              </a:ext>
            </a:extLst>
          </p:cNvPr>
          <p:cNvSpPr>
            <a:spLocks noGrp="1"/>
          </p:cNvSpPr>
          <p:nvPr>
            <p:ph type="body" idx="1"/>
          </p:nvPr>
        </p:nvSpPr>
        <p:spPr>
          <a:xfrm>
            <a:off x="1095894" y="1561865"/>
            <a:ext cx="9561022" cy="4565397"/>
          </a:xfrm>
          <a:prstGeom prst="rect">
            <a:avLst/>
          </a:prstGeom>
        </p:spPr>
        <p:txBody>
          <a:bodyPr vert="horz" lIns="0" tIns="45720" rIns="91440" bIns="4572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825848757"/>
      </p:ext>
    </p:extLst>
  </p:cSld>
  <p:clrMap bg1="lt1" tx1="dk1" bg2="lt2" tx2="dk2" accent1="accent1" accent2="accent2" accent3="accent3" accent4="accent4" accent5="accent5" accent6="accent6" hlink="hlink" folHlink="folHlink"/>
  <p:sldLayoutIdLst>
    <p:sldLayoutId id="2147483655" r:id="rId1"/>
    <p:sldLayoutId id="2147483649" r:id="rId2"/>
    <p:sldLayoutId id="2147483665" r:id="rId3"/>
    <p:sldLayoutId id="2147483667" r:id="rId4"/>
    <p:sldLayoutId id="2147483669" r:id="rId5"/>
    <p:sldLayoutId id="2147483650" r:id="rId6"/>
    <p:sldLayoutId id="2147483668" r:id="rId7"/>
    <p:sldLayoutId id="2147483662" r:id="rId8"/>
    <p:sldLayoutId id="2147483664" r:id="rId9"/>
    <p:sldLayoutId id="2147483663" r:id="rId10"/>
    <p:sldLayoutId id="2147483666" r:id="rId11"/>
    <p:sldLayoutId id="2147483670"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4200" kern="1200">
          <a:solidFill>
            <a:srgbClr val="666666"/>
          </a:solidFill>
          <a:latin typeface="+mj-lt"/>
          <a:ea typeface="+mj-ea"/>
          <a:cs typeface="+mj-cs"/>
        </a:defRPr>
      </a:lvl1pPr>
    </p:titleStyle>
    <p:bodyStyle>
      <a:lvl1pPr marL="101600" indent="-101600" algn="l" defTabSz="914400" rtl="0" eaLnBrk="1" latinLnBrk="0" hangingPunct="1">
        <a:lnSpc>
          <a:spcPct val="100000"/>
        </a:lnSpc>
        <a:spcBef>
          <a:spcPts val="1000"/>
        </a:spcBef>
        <a:buClr>
          <a:srgbClr val="666666"/>
        </a:buClr>
        <a:buFont typeface="Segoe UI" panose="020B0502040204020203" pitchFamily="34" charset="0"/>
        <a:buChar char=" "/>
        <a:defRPr sz="2000" kern="1200">
          <a:solidFill>
            <a:srgbClr val="666666"/>
          </a:solidFill>
          <a:latin typeface="+mn-lt"/>
          <a:ea typeface="+mn-ea"/>
          <a:cs typeface="+mn-cs"/>
        </a:defRPr>
      </a:lvl1pPr>
      <a:lvl2pPr marL="315913" indent="-233363" algn="l" defTabSz="914400" rtl="0" eaLnBrk="1" latinLnBrk="0" hangingPunct="1">
        <a:lnSpc>
          <a:spcPct val="100000"/>
        </a:lnSpc>
        <a:spcBef>
          <a:spcPts val="1000"/>
        </a:spcBef>
        <a:buClr>
          <a:srgbClr val="666666"/>
        </a:buClr>
        <a:buFont typeface="Wingdings" panose="05000000000000000000" pitchFamily="2" charset="2"/>
        <a:buChar char=""/>
        <a:defRPr sz="2000" kern="1200">
          <a:solidFill>
            <a:srgbClr val="666666"/>
          </a:solidFill>
          <a:latin typeface="+mn-lt"/>
          <a:ea typeface="+mn-ea"/>
          <a:cs typeface="+mn-cs"/>
        </a:defRPr>
      </a:lvl2pPr>
      <a:lvl3pPr marL="582613" indent="-250825" algn="l" defTabSz="914400" rtl="0" eaLnBrk="1" latinLnBrk="0" hangingPunct="1">
        <a:lnSpc>
          <a:spcPct val="100000"/>
        </a:lnSpc>
        <a:spcBef>
          <a:spcPts val="1000"/>
        </a:spcBef>
        <a:buClr>
          <a:srgbClr val="666666"/>
        </a:buClr>
        <a:buFont typeface="Arial" panose="020B0604020202020204" pitchFamily="34" charset="0"/>
        <a:buChar char="−"/>
        <a:defRPr sz="1800" kern="1200">
          <a:solidFill>
            <a:srgbClr val="666666"/>
          </a:solidFill>
          <a:latin typeface="+mn-lt"/>
          <a:ea typeface="+mn-ea"/>
          <a:cs typeface="+mn-cs"/>
        </a:defRPr>
      </a:lvl3pPr>
      <a:lvl4pPr marL="839788" indent="-233363" algn="l" defTabSz="914400" rtl="0" eaLnBrk="1" latinLnBrk="0" hangingPunct="1">
        <a:lnSpc>
          <a:spcPct val="100000"/>
        </a:lnSpc>
        <a:spcBef>
          <a:spcPts val="1000"/>
        </a:spcBef>
        <a:buClr>
          <a:srgbClr val="666666"/>
        </a:buClr>
        <a:buFont typeface="Arial" panose="020B0604020202020204" pitchFamily="34" charset="0"/>
        <a:buChar char="−"/>
        <a:defRPr sz="1600" kern="1200">
          <a:solidFill>
            <a:srgbClr val="666666"/>
          </a:solidFill>
          <a:latin typeface="+mn-lt"/>
          <a:ea typeface="+mn-ea"/>
          <a:cs typeface="+mn-cs"/>
        </a:defRPr>
      </a:lvl4pPr>
      <a:lvl5pPr marL="1055688" indent="-200025" algn="l" defTabSz="914400" rtl="0" eaLnBrk="1" latinLnBrk="0" hangingPunct="1">
        <a:lnSpc>
          <a:spcPct val="100000"/>
        </a:lnSpc>
        <a:spcBef>
          <a:spcPts val="1000"/>
        </a:spcBef>
        <a:buClr>
          <a:srgbClr val="666666"/>
        </a:buClr>
        <a:buFont typeface="Arial" panose="020B0604020202020204" pitchFamily="34" charset="0"/>
        <a:buChar char="−"/>
        <a:defRPr sz="1400" kern="1200">
          <a:solidFill>
            <a:srgbClr val="66666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2677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D0FB8EB-1974-4F1B-9F83-4FDD9AB6C8B2}"/>
              </a:ext>
            </a:extLst>
          </p:cNvPr>
          <p:cNvSpPr>
            <a:spLocks noGrp="1"/>
          </p:cNvSpPr>
          <p:nvPr>
            <p:ph type="title"/>
          </p:nvPr>
        </p:nvSpPr>
        <p:spPr/>
        <p:txBody>
          <a:bodyPr/>
          <a:lstStyle/>
          <a:p>
            <a:r>
              <a:rPr lang="en-GB" dirty="0"/>
              <a:t>MSPS level of support for each </a:t>
            </a:r>
            <a:r>
              <a:rPr lang="en-GB" noProof="0" dirty="0"/>
              <a:t>SES</a:t>
            </a:r>
            <a:endParaRPr lang="en-GB" dirty="0">
              <a:solidFill>
                <a:schemeClr val="tx1">
                  <a:lumMod val="75000"/>
                  <a:lumOff val="25000"/>
                </a:schemeClr>
              </a:solidFill>
            </a:endParaRPr>
          </a:p>
        </p:txBody>
      </p:sp>
      <p:sp>
        <p:nvSpPr>
          <p:cNvPr id="4" name="Platshållare för sidfot 3">
            <a:extLst>
              <a:ext uri="{FF2B5EF4-FFF2-40B4-BE49-F238E27FC236}">
                <a16:creationId xmlns:a16="http://schemas.microsoft.com/office/drawing/2014/main" id="{BCE7790D-E878-42AC-AA2D-8A369B3D74BF}"/>
              </a:ext>
            </a:extLst>
          </p:cNvPr>
          <p:cNvSpPr>
            <a:spLocks noGrp="1"/>
          </p:cNvSpPr>
          <p:nvPr>
            <p:ph type="ftr" sz="quarter" idx="11"/>
          </p:nvPr>
        </p:nvSpPr>
        <p:spPr/>
        <p:txBody>
          <a:bodyPr/>
          <a:lstStyle/>
          <a:p>
            <a:r>
              <a:rPr lang="en-GB" dirty="0"/>
              <a:t>PRESENTATION TITLE/FOOTER</a:t>
            </a:r>
          </a:p>
        </p:txBody>
      </p:sp>
      <p:sp>
        <p:nvSpPr>
          <p:cNvPr id="5" name="Platshållare för bildnummer 4">
            <a:extLst>
              <a:ext uri="{FF2B5EF4-FFF2-40B4-BE49-F238E27FC236}">
                <a16:creationId xmlns:a16="http://schemas.microsoft.com/office/drawing/2014/main" id="{4B78B478-BF6B-4F13-BEDC-210D18337E98}"/>
              </a:ext>
            </a:extLst>
          </p:cNvPr>
          <p:cNvSpPr>
            <a:spLocks noGrp="1"/>
          </p:cNvSpPr>
          <p:nvPr>
            <p:ph type="sldNum" sz="quarter" idx="12"/>
          </p:nvPr>
        </p:nvSpPr>
        <p:spPr/>
        <p:txBody>
          <a:bodyPr/>
          <a:lstStyle/>
          <a:p>
            <a:fld id="{F7283078-D760-1647-8B80-66BA8B52336D}" type="slidenum">
              <a:rPr lang="sv-SE" smtClean="0">
                <a:solidFill>
                  <a:srgbClr val="CCCCCC"/>
                </a:solidFill>
              </a:rPr>
              <a:t>10</a:t>
            </a:fld>
            <a:endParaRPr lang="sv-SE" dirty="0">
              <a:solidFill>
                <a:srgbClr val="CCCCCC"/>
              </a:solidFill>
            </a:endParaRPr>
          </a:p>
        </p:txBody>
      </p:sp>
      <p:sp>
        <p:nvSpPr>
          <p:cNvPr id="10" name="Platshållare för datum 3">
            <a:extLst>
              <a:ext uri="{FF2B5EF4-FFF2-40B4-BE49-F238E27FC236}">
                <a16:creationId xmlns:a16="http://schemas.microsoft.com/office/drawing/2014/main" id="{38A5AF1C-CD2B-3242-88CF-04FA26AED57A}"/>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2024-04-12</a:t>
            </a:fld>
            <a:endParaRPr lang="sv-SE" dirty="0"/>
          </a:p>
        </p:txBody>
      </p:sp>
      <p:graphicFrame>
        <p:nvGraphicFramePr>
          <p:cNvPr id="14" name="Table 13">
            <a:extLst>
              <a:ext uri="{FF2B5EF4-FFF2-40B4-BE49-F238E27FC236}">
                <a16:creationId xmlns:a16="http://schemas.microsoft.com/office/drawing/2014/main" id="{46446341-6E65-2112-C8BE-7C168635D4D7}"/>
              </a:ext>
            </a:extLst>
          </p:cNvPr>
          <p:cNvGraphicFramePr>
            <a:graphicFrameLocks noGrp="1"/>
          </p:cNvGraphicFramePr>
          <p:nvPr/>
        </p:nvGraphicFramePr>
        <p:xfrm>
          <a:off x="662730" y="1521708"/>
          <a:ext cx="10435905" cy="4079240"/>
        </p:xfrm>
        <a:graphic>
          <a:graphicData uri="http://schemas.openxmlformats.org/drawingml/2006/table">
            <a:tbl>
              <a:tblPr firstRow="1" bandRow="1">
                <a:tableStyleId>{5C22544A-7EE6-4342-B048-85BDC9FD1C3A}</a:tableStyleId>
              </a:tblPr>
              <a:tblGrid>
                <a:gridCol w="3478635">
                  <a:extLst>
                    <a:ext uri="{9D8B030D-6E8A-4147-A177-3AD203B41FA5}">
                      <a16:colId xmlns:a16="http://schemas.microsoft.com/office/drawing/2014/main" val="2922657361"/>
                    </a:ext>
                  </a:extLst>
                </a:gridCol>
                <a:gridCol w="3478635">
                  <a:extLst>
                    <a:ext uri="{9D8B030D-6E8A-4147-A177-3AD203B41FA5}">
                      <a16:colId xmlns:a16="http://schemas.microsoft.com/office/drawing/2014/main" val="1619182481"/>
                    </a:ext>
                  </a:extLst>
                </a:gridCol>
                <a:gridCol w="3478635">
                  <a:extLst>
                    <a:ext uri="{9D8B030D-6E8A-4147-A177-3AD203B41FA5}">
                      <a16:colId xmlns:a16="http://schemas.microsoft.com/office/drawing/2014/main" val="3370027390"/>
                    </a:ext>
                  </a:extLst>
                </a:gridCol>
              </a:tblGrid>
              <a:tr h="370840">
                <a:tc>
                  <a:txBody>
                    <a:bodyPr/>
                    <a:lstStyle/>
                    <a:p>
                      <a:endParaRPr lang="en-SE" dirty="0"/>
                    </a:p>
                  </a:txBody>
                  <a:tcPr/>
                </a:tc>
                <a:tc>
                  <a:txBody>
                    <a:bodyPr/>
                    <a:lstStyle/>
                    <a:p>
                      <a:pPr algn="ctr"/>
                      <a:r>
                        <a:rPr lang="en-SE" dirty="0"/>
                        <a:t>Full support</a:t>
                      </a:r>
                    </a:p>
                  </a:txBody>
                  <a:tcPr/>
                </a:tc>
                <a:tc>
                  <a:txBody>
                    <a:bodyPr/>
                    <a:lstStyle/>
                    <a:p>
                      <a:pPr algn="ctr"/>
                      <a:r>
                        <a:rPr lang="en-SE" dirty="0"/>
                        <a:t>Limited support</a:t>
                      </a:r>
                    </a:p>
                  </a:txBody>
                  <a:tcPr/>
                </a:tc>
                <a:extLst>
                  <a:ext uri="{0D108BD9-81ED-4DB2-BD59-A6C34878D82A}">
                    <a16:rowId xmlns:a16="http://schemas.microsoft.com/office/drawing/2014/main" val="1761249387"/>
                  </a:ext>
                </a:extLst>
              </a:tr>
              <a:tr h="370840">
                <a:tc>
                  <a:txBody>
                    <a:bodyPr/>
                    <a:lstStyle/>
                    <a:p>
                      <a:r>
                        <a:rPr lang="en-SE" dirty="0"/>
                        <a:t>Magnets</a:t>
                      </a:r>
                    </a:p>
                  </a:txBody>
                  <a:tcPr/>
                </a:tc>
                <a:tc>
                  <a:txBody>
                    <a:bodyPr/>
                    <a:lstStyle/>
                    <a:p>
                      <a:pPr algn="ctr"/>
                      <a:r>
                        <a:rPr lang="en-SE" dirty="0"/>
                        <a:t>X</a:t>
                      </a:r>
                    </a:p>
                  </a:txBody>
                  <a:tcPr/>
                </a:tc>
                <a:tc>
                  <a:txBody>
                    <a:bodyPr/>
                    <a:lstStyle/>
                    <a:p>
                      <a:pPr algn="ctr"/>
                      <a:endParaRPr lang="en-SE"/>
                    </a:p>
                  </a:txBody>
                  <a:tcPr/>
                </a:tc>
                <a:extLst>
                  <a:ext uri="{0D108BD9-81ED-4DB2-BD59-A6C34878D82A}">
                    <a16:rowId xmlns:a16="http://schemas.microsoft.com/office/drawing/2014/main" val="912199708"/>
                  </a:ext>
                </a:extLst>
              </a:tr>
              <a:tr h="370840">
                <a:tc>
                  <a:txBody>
                    <a:bodyPr/>
                    <a:lstStyle/>
                    <a:p>
                      <a:r>
                        <a:rPr lang="en-SE" dirty="0"/>
                        <a:t>Dry cryostats/cryofurnaces</a:t>
                      </a:r>
                    </a:p>
                  </a:txBody>
                  <a:tcPr/>
                </a:tc>
                <a:tc>
                  <a:txBody>
                    <a:bodyPr/>
                    <a:lstStyle/>
                    <a:p>
                      <a:pPr algn="ctr"/>
                      <a:endParaRPr lang="en-SE" dirty="0"/>
                    </a:p>
                  </a:txBody>
                  <a:tcPr/>
                </a:tc>
                <a:tc>
                  <a:txBody>
                    <a:bodyPr/>
                    <a:lstStyle/>
                    <a:p>
                      <a:pPr algn="ctr"/>
                      <a:r>
                        <a:rPr lang="en-SE" dirty="0"/>
                        <a:t>X</a:t>
                      </a:r>
                    </a:p>
                  </a:txBody>
                  <a:tcPr/>
                </a:tc>
                <a:extLst>
                  <a:ext uri="{0D108BD9-81ED-4DB2-BD59-A6C34878D82A}">
                    <a16:rowId xmlns:a16="http://schemas.microsoft.com/office/drawing/2014/main" val="361051221"/>
                  </a:ext>
                </a:extLst>
              </a:tr>
              <a:tr h="370840">
                <a:tc>
                  <a:txBody>
                    <a:bodyPr/>
                    <a:lstStyle/>
                    <a:p>
                      <a:r>
                        <a:rPr lang="en-SE" dirty="0"/>
                        <a:t>Wet cryostats/Cryofurnaces</a:t>
                      </a:r>
                    </a:p>
                  </a:txBody>
                  <a:tcPr/>
                </a:tc>
                <a:tc>
                  <a:txBody>
                    <a:bodyPr/>
                    <a:lstStyle/>
                    <a:p>
                      <a:pPr algn="ctr"/>
                      <a:endParaRPr lang="en-SE"/>
                    </a:p>
                  </a:txBody>
                  <a:tcPr/>
                </a:tc>
                <a:tc>
                  <a:txBody>
                    <a:bodyPr/>
                    <a:lstStyle/>
                    <a:p>
                      <a:pPr algn="ctr"/>
                      <a:r>
                        <a:rPr lang="en-SE" dirty="0"/>
                        <a:t>X</a:t>
                      </a:r>
                    </a:p>
                  </a:txBody>
                  <a:tcPr/>
                </a:tc>
                <a:extLst>
                  <a:ext uri="{0D108BD9-81ED-4DB2-BD59-A6C34878D82A}">
                    <a16:rowId xmlns:a16="http://schemas.microsoft.com/office/drawing/2014/main" val="3852396534"/>
                  </a:ext>
                </a:extLst>
              </a:tr>
              <a:tr h="370840">
                <a:tc>
                  <a:txBody>
                    <a:bodyPr/>
                    <a:lstStyle/>
                    <a:p>
                      <a:r>
                        <a:rPr lang="en-SE" dirty="0"/>
                        <a:t>Dilution fridge/ He3 insert</a:t>
                      </a:r>
                    </a:p>
                  </a:txBody>
                  <a:tcPr/>
                </a:tc>
                <a:tc>
                  <a:txBody>
                    <a:bodyPr/>
                    <a:lstStyle/>
                    <a:p>
                      <a:pPr algn="ctr"/>
                      <a:r>
                        <a:rPr lang="en-SE" dirty="0"/>
                        <a:t>X</a:t>
                      </a:r>
                    </a:p>
                  </a:txBody>
                  <a:tcPr/>
                </a:tc>
                <a:tc>
                  <a:txBody>
                    <a:bodyPr/>
                    <a:lstStyle/>
                    <a:p>
                      <a:pPr algn="ctr"/>
                      <a:endParaRPr lang="en-SE" dirty="0"/>
                    </a:p>
                  </a:txBody>
                  <a:tcPr/>
                </a:tc>
                <a:extLst>
                  <a:ext uri="{0D108BD9-81ED-4DB2-BD59-A6C34878D82A}">
                    <a16:rowId xmlns:a16="http://schemas.microsoft.com/office/drawing/2014/main" val="3977407573"/>
                  </a:ext>
                </a:extLst>
              </a:tr>
              <a:tr h="370840">
                <a:tc>
                  <a:txBody>
                    <a:bodyPr/>
                    <a:lstStyle/>
                    <a:p>
                      <a:r>
                        <a:rPr lang="en-SE" dirty="0"/>
                        <a:t>Gas Liquid clamp cells</a:t>
                      </a:r>
                    </a:p>
                  </a:txBody>
                  <a:tcPr/>
                </a:tc>
                <a:tc>
                  <a:txBody>
                    <a:bodyPr/>
                    <a:lstStyle/>
                    <a:p>
                      <a:pPr algn="ctr"/>
                      <a:endParaRPr lang="en-SE" dirty="0"/>
                    </a:p>
                  </a:txBody>
                  <a:tcPr/>
                </a:tc>
                <a:tc>
                  <a:txBody>
                    <a:bodyPr/>
                    <a:lstStyle/>
                    <a:p>
                      <a:pPr algn="ctr"/>
                      <a:r>
                        <a:rPr lang="en-SE" dirty="0"/>
                        <a:t>X</a:t>
                      </a:r>
                    </a:p>
                  </a:txBody>
                  <a:tcPr/>
                </a:tc>
                <a:extLst>
                  <a:ext uri="{0D108BD9-81ED-4DB2-BD59-A6C34878D82A}">
                    <a16:rowId xmlns:a16="http://schemas.microsoft.com/office/drawing/2014/main" val="3583902793"/>
                  </a:ext>
                </a:extLst>
              </a:tr>
              <a:tr h="370840">
                <a:tc>
                  <a:txBody>
                    <a:bodyPr/>
                    <a:lstStyle/>
                    <a:p>
                      <a:r>
                        <a:rPr lang="en-SE" dirty="0"/>
                        <a:t>PE, DAC</a:t>
                      </a:r>
                    </a:p>
                  </a:txBody>
                  <a:tcPr/>
                </a:tc>
                <a:tc>
                  <a:txBody>
                    <a:bodyPr/>
                    <a:lstStyle/>
                    <a:p>
                      <a:pPr algn="ctr"/>
                      <a:r>
                        <a:rPr lang="en-SE" dirty="0"/>
                        <a:t>X</a:t>
                      </a:r>
                    </a:p>
                  </a:txBody>
                  <a:tcPr/>
                </a:tc>
                <a:tc>
                  <a:txBody>
                    <a:bodyPr/>
                    <a:lstStyle/>
                    <a:p>
                      <a:pPr algn="ctr"/>
                      <a:endParaRPr lang="en-SE" dirty="0"/>
                    </a:p>
                  </a:txBody>
                  <a:tcPr/>
                </a:tc>
                <a:extLst>
                  <a:ext uri="{0D108BD9-81ED-4DB2-BD59-A6C34878D82A}">
                    <a16:rowId xmlns:a16="http://schemas.microsoft.com/office/drawing/2014/main" val="2854358621"/>
                  </a:ext>
                </a:extLst>
              </a:tr>
              <a:tr h="370840">
                <a:tc>
                  <a:txBody>
                    <a:bodyPr/>
                    <a:lstStyle/>
                    <a:p>
                      <a:r>
                        <a:rPr lang="en-SE" dirty="0"/>
                        <a:t>Stress rigs</a:t>
                      </a:r>
                    </a:p>
                  </a:txBody>
                  <a:tcPr/>
                </a:tc>
                <a:tc>
                  <a:txBody>
                    <a:bodyPr/>
                    <a:lstStyle/>
                    <a:p>
                      <a:pPr algn="ctr"/>
                      <a:endParaRPr lang="en-SE" dirty="0"/>
                    </a:p>
                  </a:txBody>
                  <a:tcPr/>
                </a:tc>
                <a:tc>
                  <a:txBody>
                    <a:bodyPr/>
                    <a:lstStyle/>
                    <a:p>
                      <a:pPr algn="ctr"/>
                      <a:r>
                        <a:rPr lang="en-SE" dirty="0"/>
                        <a:t>X</a:t>
                      </a:r>
                    </a:p>
                  </a:txBody>
                  <a:tcPr/>
                </a:tc>
                <a:extLst>
                  <a:ext uri="{0D108BD9-81ED-4DB2-BD59-A6C34878D82A}">
                    <a16:rowId xmlns:a16="http://schemas.microsoft.com/office/drawing/2014/main" val="1131388693"/>
                  </a:ext>
                </a:extLst>
              </a:tr>
              <a:tr h="370840">
                <a:tc>
                  <a:txBody>
                    <a:bodyPr/>
                    <a:lstStyle/>
                    <a:p>
                      <a:r>
                        <a:rPr lang="en-SE" dirty="0"/>
                        <a:t>Dilatometer/Gleeble</a:t>
                      </a:r>
                    </a:p>
                  </a:txBody>
                  <a:tcPr/>
                </a:tc>
                <a:tc>
                  <a:txBody>
                    <a:bodyPr/>
                    <a:lstStyle/>
                    <a:p>
                      <a:pPr algn="ctr"/>
                      <a:r>
                        <a:rPr lang="en-SE" dirty="0"/>
                        <a:t>X</a:t>
                      </a:r>
                    </a:p>
                  </a:txBody>
                  <a:tcPr/>
                </a:tc>
                <a:tc>
                  <a:txBody>
                    <a:bodyPr/>
                    <a:lstStyle/>
                    <a:p>
                      <a:pPr algn="ctr"/>
                      <a:endParaRPr lang="en-SE" dirty="0"/>
                    </a:p>
                  </a:txBody>
                  <a:tcPr/>
                </a:tc>
                <a:extLst>
                  <a:ext uri="{0D108BD9-81ED-4DB2-BD59-A6C34878D82A}">
                    <a16:rowId xmlns:a16="http://schemas.microsoft.com/office/drawing/2014/main" val="3461187375"/>
                  </a:ext>
                </a:extLst>
              </a:tr>
              <a:tr h="370840">
                <a:tc>
                  <a:txBody>
                    <a:bodyPr/>
                    <a:lstStyle/>
                    <a:p>
                      <a:r>
                        <a:rPr lang="en-SE" dirty="0"/>
                        <a:t>ILL-Type furnaces</a:t>
                      </a:r>
                    </a:p>
                  </a:txBody>
                  <a:tcPr/>
                </a:tc>
                <a:tc>
                  <a:txBody>
                    <a:bodyPr/>
                    <a:lstStyle/>
                    <a:p>
                      <a:pPr algn="ctr"/>
                      <a:endParaRPr lang="en-SE" dirty="0"/>
                    </a:p>
                  </a:txBody>
                  <a:tcPr/>
                </a:tc>
                <a:tc>
                  <a:txBody>
                    <a:bodyPr/>
                    <a:lstStyle/>
                    <a:p>
                      <a:pPr algn="ctr"/>
                      <a:r>
                        <a:rPr lang="en-SE" dirty="0"/>
                        <a:t>X</a:t>
                      </a:r>
                    </a:p>
                  </a:txBody>
                  <a:tcPr/>
                </a:tc>
                <a:extLst>
                  <a:ext uri="{0D108BD9-81ED-4DB2-BD59-A6C34878D82A}">
                    <a16:rowId xmlns:a16="http://schemas.microsoft.com/office/drawing/2014/main" val="377837642"/>
                  </a:ext>
                </a:extLst>
              </a:tr>
              <a:tr h="370840">
                <a:tc>
                  <a:txBody>
                    <a:bodyPr/>
                    <a:lstStyle/>
                    <a:p>
                      <a:r>
                        <a:rPr lang="en-GB" dirty="0"/>
                        <a:t>O</a:t>
                      </a:r>
                      <a:r>
                        <a:rPr lang="en-SE" dirty="0"/>
                        <a:t>ther furnaces</a:t>
                      </a:r>
                    </a:p>
                  </a:txBody>
                  <a:tcPr/>
                </a:tc>
                <a:tc>
                  <a:txBody>
                    <a:bodyPr/>
                    <a:lstStyle/>
                    <a:p>
                      <a:pPr algn="ctr"/>
                      <a:r>
                        <a:rPr lang="en-SE" dirty="0"/>
                        <a:t>X</a:t>
                      </a:r>
                    </a:p>
                  </a:txBody>
                  <a:tcPr/>
                </a:tc>
                <a:tc>
                  <a:txBody>
                    <a:bodyPr/>
                    <a:lstStyle/>
                    <a:p>
                      <a:pPr algn="ctr"/>
                      <a:endParaRPr lang="en-SE" dirty="0"/>
                    </a:p>
                  </a:txBody>
                  <a:tcPr/>
                </a:tc>
                <a:extLst>
                  <a:ext uri="{0D108BD9-81ED-4DB2-BD59-A6C34878D82A}">
                    <a16:rowId xmlns:a16="http://schemas.microsoft.com/office/drawing/2014/main" val="4168979273"/>
                  </a:ext>
                </a:extLst>
              </a:tr>
            </a:tbl>
          </a:graphicData>
        </a:graphic>
      </p:graphicFrame>
    </p:spTree>
    <p:extLst>
      <p:ext uri="{BB962C8B-B14F-4D97-AF65-F5344CB8AC3E}">
        <p14:creationId xmlns:p14="http://schemas.microsoft.com/office/powerpoint/2010/main" val="2925244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D0FB8EB-1974-4F1B-9F83-4FDD9AB6C8B2}"/>
              </a:ext>
            </a:extLst>
          </p:cNvPr>
          <p:cNvSpPr>
            <a:spLocks noGrp="1"/>
          </p:cNvSpPr>
          <p:nvPr>
            <p:ph type="title"/>
          </p:nvPr>
        </p:nvSpPr>
        <p:spPr/>
        <p:txBody>
          <a:bodyPr/>
          <a:lstStyle/>
          <a:p>
            <a:r>
              <a:rPr lang="en-GB" noProof="0" dirty="0"/>
              <a:t>Projected labour resources</a:t>
            </a:r>
            <a:endParaRPr lang="en-GB" dirty="0">
              <a:solidFill>
                <a:schemeClr val="tx1">
                  <a:lumMod val="75000"/>
                  <a:lumOff val="25000"/>
                </a:schemeClr>
              </a:solidFill>
            </a:endParaRPr>
          </a:p>
        </p:txBody>
      </p:sp>
      <p:sp>
        <p:nvSpPr>
          <p:cNvPr id="4" name="Platshållare för sidfot 3">
            <a:extLst>
              <a:ext uri="{FF2B5EF4-FFF2-40B4-BE49-F238E27FC236}">
                <a16:creationId xmlns:a16="http://schemas.microsoft.com/office/drawing/2014/main" id="{BCE7790D-E878-42AC-AA2D-8A369B3D74BF}"/>
              </a:ext>
            </a:extLst>
          </p:cNvPr>
          <p:cNvSpPr>
            <a:spLocks noGrp="1"/>
          </p:cNvSpPr>
          <p:nvPr>
            <p:ph type="ftr" sz="quarter" idx="11"/>
          </p:nvPr>
        </p:nvSpPr>
        <p:spPr/>
        <p:txBody>
          <a:bodyPr/>
          <a:lstStyle/>
          <a:p>
            <a:r>
              <a:rPr lang="en-GB" dirty="0"/>
              <a:t>PRESENTATION TITLE/FOOTER</a:t>
            </a:r>
          </a:p>
        </p:txBody>
      </p:sp>
      <p:sp>
        <p:nvSpPr>
          <p:cNvPr id="5" name="Platshållare för bildnummer 4">
            <a:extLst>
              <a:ext uri="{FF2B5EF4-FFF2-40B4-BE49-F238E27FC236}">
                <a16:creationId xmlns:a16="http://schemas.microsoft.com/office/drawing/2014/main" id="{4B78B478-BF6B-4F13-BEDC-210D18337E98}"/>
              </a:ext>
            </a:extLst>
          </p:cNvPr>
          <p:cNvSpPr>
            <a:spLocks noGrp="1"/>
          </p:cNvSpPr>
          <p:nvPr>
            <p:ph type="sldNum" sz="quarter" idx="12"/>
          </p:nvPr>
        </p:nvSpPr>
        <p:spPr/>
        <p:txBody>
          <a:bodyPr/>
          <a:lstStyle/>
          <a:p>
            <a:fld id="{F7283078-D760-1647-8B80-66BA8B52336D}" type="slidenum">
              <a:rPr lang="sv-SE" smtClean="0">
                <a:solidFill>
                  <a:srgbClr val="CCCCCC"/>
                </a:solidFill>
              </a:rPr>
              <a:t>11</a:t>
            </a:fld>
            <a:endParaRPr lang="sv-SE" dirty="0">
              <a:solidFill>
                <a:srgbClr val="CCCCCC"/>
              </a:solidFill>
            </a:endParaRPr>
          </a:p>
        </p:txBody>
      </p:sp>
      <p:sp>
        <p:nvSpPr>
          <p:cNvPr id="6" name="Platshållare för innehåll 5">
            <a:extLst>
              <a:ext uri="{FF2B5EF4-FFF2-40B4-BE49-F238E27FC236}">
                <a16:creationId xmlns:a16="http://schemas.microsoft.com/office/drawing/2014/main" id="{CFEF36EF-EA79-48B1-8977-F8AA6F2C6BC7}"/>
              </a:ext>
            </a:extLst>
          </p:cNvPr>
          <p:cNvSpPr>
            <a:spLocks noGrp="1"/>
          </p:cNvSpPr>
          <p:nvPr>
            <p:ph idx="1"/>
          </p:nvPr>
        </p:nvSpPr>
        <p:spPr>
          <a:xfrm>
            <a:off x="1094400" y="1562400"/>
            <a:ext cx="10384092" cy="4768062"/>
          </a:xfrm>
        </p:spPr>
        <p:txBody>
          <a:bodyPr/>
          <a:lstStyle/>
          <a:p>
            <a:pPr marL="72000" indent="-72000">
              <a:spcBef>
                <a:spcPts val="600"/>
              </a:spcBef>
              <a:spcAft>
                <a:spcPts val="600"/>
              </a:spcAft>
            </a:pPr>
            <a:r>
              <a:rPr lang="en-GB" b="1" dirty="0">
                <a:solidFill>
                  <a:schemeClr val="tx1">
                    <a:lumMod val="75000"/>
                    <a:lumOff val="25000"/>
                  </a:schemeClr>
                </a:solidFill>
              </a:rPr>
              <a:t>Labour : 1 472 </a:t>
            </a:r>
            <a:r>
              <a:rPr lang="en-GB" b="1" dirty="0" err="1">
                <a:solidFill>
                  <a:schemeClr val="tx1">
                    <a:lumMod val="75000"/>
                    <a:lumOff val="25000"/>
                  </a:schemeClr>
                </a:solidFill>
              </a:rPr>
              <a:t>kEuros</a:t>
            </a:r>
            <a:endParaRPr lang="en-GB" b="1" dirty="0">
              <a:solidFill>
                <a:schemeClr val="tx1">
                  <a:lumMod val="75000"/>
                  <a:lumOff val="25000"/>
                </a:schemeClr>
              </a:solidFill>
            </a:endParaRPr>
          </a:p>
          <a:p>
            <a:pPr marL="72000" indent="-72000">
              <a:spcBef>
                <a:spcPts val="600"/>
              </a:spcBef>
              <a:spcAft>
                <a:spcPts val="600"/>
              </a:spcAft>
            </a:pPr>
            <a:endParaRPr lang="en-GB" i="1" dirty="0">
              <a:solidFill>
                <a:schemeClr val="tx1">
                  <a:lumMod val="75000"/>
                  <a:lumOff val="25000"/>
                </a:schemeClr>
              </a:solidFill>
            </a:endParaRPr>
          </a:p>
          <a:p>
            <a:pPr marL="72000" indent="-72000">
              <a:spcBef>
                <a:spcPts val="600"/>
              </a:spcBef>
              <a:spcAft>
                <a:spcPts val="600"/>
              </a:spcAft>
            </a:pPr>
            <a:br>
              <a:rPr lang="en-GB" i="1" dirty="0">
                <a:solidFill>
                  <a:schemeClr val="tx1">
                    <a:lumMod val="75000"/>
                    <a:lumOff val="25000"/>
                  </a:schemeClr>
                </a:solidFill>
              </a:rPr>
            </a:br>
            <a:endParaRPr lang="en-US" dirty="0"/>
          </a:p>
        </p:txBody>
      </p:sp>
      <p:sp>
        <p:nvSpPr>
          <p:cNvPr id="8" name="Platshållare för text 7">
            <a:extLst>
              <a:ext uri="{FF2B5EF4-FFF2-40B4-BE49-F238E27FC236}">
                <a16:creationId xmlns:a16="http://schemas.microsoft.com/office/drawing/2014/main" id="{F9694C8D-3712-49FB-B071-2180F2DC8118}"/>
              </a:ext>
            </a:extLst>
          </p:cNvPr>
          <p:cNvSpPr>
            <a:spLocks noGrp="1"/>
          </p:cNvSpPr>
          <p:nvPr>
            <p:ph type="body" sz="quarter" idx="14"/>
          </p:nvPr>
        </p:nvSpPr>
        <p:spPr/>
        <p:txBody>
          <a:bodyPr/>
          <a:lstStyle/>
          <a:p>
            <a:r>
              <a:rPr lang="en-GB" dirty="0"/>
              <a:t>MSPS – Sample environment &amp; mechanical processing users lab</a:t>
            </a:r>
          </a:p>
        </p:txBody>
      </p:sp>
      <p:sp>
        <p:nvSpPr>
          <p:cNvPr id="10" name="Platshållare för datum 3">
            <a:extLst>
              <a:ext uri="{FF2B5EF4-FFF2-40B4-BE49-F238E27FC236}">
                <a16:creationId xmlns:a16="http://schemas.microsoft.com/office/drawing/2014/main" id="{38A5AF1C-CD2B-3242-88CF-04FA26AED57A}"/>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2024-04-12</a:t>
            </a:fld>
            <a:endParaRPr lang="sv-SE" dirty="0"/>
          </a:p>
        </p:txBody>
      </p:sp>
      <p:graphicFrame>
        <p:nvGraphicFramePr>
          <p:cNvPr id="3" name="Table 2">
            <a:extLst>
              <a:ext uri="{FF2B5EF4-FFF2-40B4-BE49-F238E27FC236}">
                <a16:creationId xmlns:a16="http://schemas.microsoft.com/office/drawing/2014/main" id="{AD37ADBE-C6C1-C9C2-DBC5-9C1DC58E5AAA}"/>
              </a:ext>
            </a:extLst>
          </p:cNvPr>
          <p:cNvGraphicFramePr>
            <a:graphicFrameLocks noGrp="1"/>
          </p:cNvGraphicFramePr>
          <p:nvPr/>
        </p:nvGraphicFramePr>
        <p:xfrm>
          <a:off x="1611976" y="2131060"/>
          <a:ext cx="8127999" cy="286512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1847434947"/>
                    </a:ext>
                  </a:extLst>
                </a:gridCol>
                <a:gridCol w="2709333">
                  <a:extLst>
                    <a:ext uri="{9D8B030D-6E8A-4147-A177-3AD203B41FA5}">
                      <a16:colId xmlns:a16="http://schemas.microsoft.com/office/drawing/2014/main" val="4048101348"/>
                    </a:ext>
                  </a:extLst>
                </a:gridCol>
                <a:gridCol w="2709333">
                  <a:extLst>
                    <a:ext uri="{9D8B030D-6E8A-4147-A177-3AD203B41FA5}">
                      <a16:colId xmlns:a16="http://schemas.microsoft.com/office/drawing/2014/main" val="2575045805"/>
                    </a:ext>
                  </a:extLst>
                </a:gridCol>
              </a:tblGrid>
              <a:tr h="370840">
                <a:tc>
                  <a:txBody>
                    <a:bodyPr/>
                    <a:lstStyle/>
                    <a:p>
                      <a:endParaRPr lang="en-GB"/>
                    </a:p>
                  </a:txBody>
                  <a:tcPr/>
                </a:tc>
                <a:tc>
                  <a:txBody>
                    <a:bodyPr/>
                    <a:lstStyle/>
                    <a:p>
                      <a:r>
                        <a:rPr lang="en-GB" dirty="0"/>
                        <a:t>Engineers</a:t>
                      </a:r>
                    </a:p>
                  </a:txBody>
                  <a:tcPr/>
                </a:tc>
                <a:tc>
                  <a:txBody>
                    <a:bodyPr/>
                    <a:lstStyle/>
                    <a:p>
                      <a:r>
                        <a:rPr lang="en-GB" dirty="0"/>
                        <a:t>Technicians</a:t>
                      </a:r>
                    </a:p>
                  </a:txBody>
                  <a:tcPr/>
                </a:tc>
                <a:extLst>
                  <a:ext uri="{0D108BD9-81ED-4DB2-BD59-A6C34878D82A}">
                    <a16:rowId xmlns:a16="http://schemas.microsoft.com/office/drawing/2014/main" val="1042528575"/>
                  </a:ext>
                </a:extLst>
              </a:tr>
              <a:tr h="370840">
                <a:tc>
                  <a:txBody>
                    <a:bodyPr/>
                    <a:lstStyle/>
                    <a:p>
                      <a:r>
                        <a:rPr lang="en-GB" dirty="0"/>
                        <a:t>High-Pressure</a:t>
                      </a:r>
                    </a:p>
                  </a:txBody>
                  <a:tcPr/>
                </a:tc>
                <a:tc>
                  <a:txBody>
                    <a:bodyPr/>
                    <a:lstStyle/>
                    <a:p>
                      <a:r>
                        <a:rPr lang="en-GB" dirty="0"/>
                        <a:t>1</a:t>
                      </a:r>
                    </a:p>
                  </a:txBody>
                  <a:tcPr/>
                </a:tc>
                <a:tc>
                  <a:txBody>
                    <a:bodyPr/>
                    <a:lstStyle/>
                    <a:p>
                      <a:r>
                        <a:rPr lang="en-GB" dirty="0"/>
                        <a:t>1</a:t>
                      </a:r>
                    </a:p>
                  </a:txBody>
                  <a:tcPr/>
                </a:tc>
                <a:extLst>
                  <a:ext uri="{0D108BD9-81ED-4DB2-BD59-A6C34878D82A}">
                    <a16:rowId xmlns:a16="http://schemas.microsoft.com/office/drawing/2014/main" val="470048357"/>
                  </a:ext>
                </a:extLst>
              </a:tr>
              <a:tr h="370840">
                <a:tc>
                  <a:txBody>
                    <a:bodyPr/>
                    <a:lstStyle/>
                    <a:p>
                      <a:r>
                        <a:rPr lang="en-GB" dirty="0"/>
                        <a:t>Mechanical processing</a:t>
                      </a:r>
                    </a:p>
                  </a:txBody>
                  <a:tcPr/>
                </a:tc>
                <a:tc>
                  <a:txBody>
                    <a:bodyPr/>
                    <a:lstStyle/>
                    <a:p>
                      <a:r>
                        <a:rPr lang="en-GB" dirty="0"/>
                        <a:t>2 (including LM)</a:t>
                      </a:r>
                    </a:p>
                  </a:txBody>
                  <a:tcPr/>
                </a:tc>
                <a:tc>
                  <a:txBody>
                    <a:bodyPr/>
                    <a:lstStyle/>
                    <a:p>
                      <a:r>
                        <a:rPr lang="en-GB" dirty="0"/>
                        <a:t>1</a:t>
                      </a:r>
                    </a:p>
                  </a:txBody>
                  <a:tcPr/>
                </a:tc>
                <a:extLst>
                  <a:ext uri="{0D108BD9-81ED-4DB2-BD59-A6C34878D82A}">
                    <a16:rowId xmlns:a16="http://schemas.microsoft.com/office/drawing/2014/main" val="1636131984"/>
                  </a:ext>
                </a:extLst>
              </a:tr>
              <a:tr h="370840">
                <a:tc>
                  <a:txBody>
                    <a:bodyPr/>
                    <a:lstStyle/>
                    <a:p>
                      <a:r>
                        <a:rPr lang="en-GB" dirty="0"/>
                        <a:t>Low and ultra low temperature</a:t>
                      </a:r>
                    </a:p>
                  </a:txBody>
                  <a:tcPr/>
                </a:tc>
                <a:tc>
                  <a:txBody>
                    <a:bodyPr/>
                    <a:lstStyle/>
                    <a:p>
                      <a:r>
                        <a:rPr lang="en-GB" dirty="0"/>
                        <a:t>1</a:t>
                      </a:r>
                    </a:p>
                  </a:txBody>
                  <a:tcPr/>
                </a:tc>
                <a:tc>
                  <a:txBody>
                    <a:bodyPr/>
                    <a:lstStyle/>
                    <a:p>
                      <a:r>
                        <a:rPr lang="en-GB" dirty="0"/>
                        <a:t>3</a:t>
                      </a:r>
                    </a:p>
                  </a:txBody>
                  <a:tcPr/>
                </a:tc>
                <a:extLst>
                  <a:ext uri="{0D108BD9-81ED-4DB2-BD59-A6C34878D82A}">
                    <a16:rowId xmlns:a16="http://schemas.microsoft.com/office/drawing/2014/main" val="1665411986"/>
                  </a:ext>
                </a:extLst>
              </a:tr>
              <a:tr h="370840">
                <a:tc>
                  <a:txBody>
                    <a:bodyPr/>
                    <a:lstStyle/>
                    <a:p>
                      <a:r>
                        <a:rPr lang="en-GB" dirty="0"/>
                        <a:t>Magnets</a:t>
                      </a:r>
                    </a:p>
                  </a:txBody>
                  <a:tcPr/>
                </a:tc>
                <a:tc>
                  <a:txBody>
                    <a:bodyPr/>
                    <a:lstStyle/>
                    <a:p>
                      <a:r>
                        <a:rPr lang="en-GB" dirty="0"/>
                        <a:t>1</a:t>
                      </a:r>
                    </a:p>
                  </a:txBody>
                  <a:tcPr/>
                </a:tc>
                <a:tc>
                  <a:txBody>
                    <a:bodyPr/>
                    <a:lstStyle/>
                    <a:p>
                      <a:r>
                        <a:rPr lang="en-GB" dirty="0"/>
                        <a:t>2</a:t>
                      </a:r>
                    </a:p>
                  </a:txBody>
                  <a:tcPr/>
                </a:tc>
                <a:extLst>
                  <a:ext uri="{0D108BD9-81ED-4DB2-BD59-A6C34878D82A}">
                    <a16:rowId xmlns:a16="http://schemas.microsoft.com/office/drawing/2014/main" val="2936723871"/>
                  </a:ext>
                </a:extLst>
              </a:tr>
              <a:tr h="370840">
                <a:tc>
                  <a:txBody>
                    <a:bodyPr/>
                    <a:lstStyle/>
                    <a:p>
                      <a:r>
                        <a:rPr lang="en-GB" dirty="0"/>
                        <a:t>High temperature</a:t>
                      </a:r>
                    </a:p>
                  </a:txBody>
                  <a:tcPr/>
                </a:tc>
                <a:tc>
                  <a:txBody>
                    <a:bodyPr/>
                    <a:lstStyle/>
                    <a:p>
                      <a:r>
                        <a:rPr lang="en-GB" dirty="0"/>
                        <a:t>1</a:t>
                      </a:r>
                    </a:p>
                  </a:txBody>
                  <a:tcPr/>
                </a:tc>
                <a:tc>
                  <a:txBody>
                    <a:bodyPr/>
                    <a:lstStyle/>
                    <a:p>
                      <a:r>
                        <a:rPr lang="en-GB" dirty="0"/>
                        <a:t>1</a:t>
                      </a:r>
                    </a:p>
                  </a:txBody>
                  <a:tcPr/>
                </a:tc>
                <a:extLst>
                  <a:ext uri="{0D108BD9-81ED-4DB2-BD59-A6C34878D82A}">
                    <a16:rowId xmlns:a16="http://schemas.microsoft.com/office/drawing/2014/main" val="1435275529"/>
                  </a:ext>
                </a:extLst>
              </a:tr>
              <a:tr h="370840">
                <a:tc>
                  <a:txBody>
                    <a:bodyPr/>
                    <a:lstStyle/>
                    <a:p>
                      <a:r>
                        <a:rPr lang="en-GB" dirty="0"/>
                        <a:t>Control</a:t>
                      </a:r>
                    </a:p>
                  </a:txBody>
                  <a:tcPr/>
                </a:tc>
                <a:tc>
                  <a:txBody>
                    <a:bodyPr/>
                    <a:lstStyle/>
                    <a:p>
                      <a:r>
                        <a:rPr lang="en-GB" dirty="0"/>
                        <a:t>2</a:t>
                      </a:r>
                    </a:p>
                  </a:txBody>
                  <a:tcPr/>
                </a:tc>
                <a:tc>
                  <a:txBody>
                    <a:bodyPr/>
                    <a:lstStyle/>
                    <a:p>
                      <a:endParaRPr lang="en-GB" dirty="0"/>
                    </a:p>
                  </a:txBody>
                  <a:tcPr/>
                </a:tc>
                <a:extLst>
                  <a:ext uri="{0D108BD9-81ED-4DB2-BD59-A6C34878D82A}">
                    <a16:rowId xmlns:a16="http://schemas.microsoft.com/office/drawing/2014/main" val="3557616739"/>
                  </a:ext>
                </a:extLst>
              </a:tr>
            </a:tbl>
          </a:graphicData>
        </a:graphic>
      </p:graphicFrame>
      <p:sp>
        <p:nvSpPr>
          <p:cNvPr id="9" name="TextBox 8">
            <a:extLst>
              <a:ext uri="{FF2B5EF4-FFF2-40B4-BE49-F238E27FC236}">
                <a16:creationId xmlns:a16="http://schemas.microsoft.com/office/drawing/2014/main" id="{7B0E4F4A-1D7D-71DF-996D-F353881A6719}"/>
              </a:ext>
            </a:extLst>
          </p:cNvPr>
          <p:cNvSpPr txBox="1"/>
          <p:nvPr/>
        </p:nvSpPr>
        <p:spPr>
          <a:xfrm>
            <a:off x="2256874" y="5295600"/>
            <a:ext cx="3913187" cy="369332"/>
          </a:xfrm>
          <a:prstGeom prst="rect">
            <a:avLst/>
          </a:prstGeom>
          <a:noFill/>
        </p:spPr>
        <p:txBody>
          <a:bodyPr wrap="none" rtlCol="0">
            <a:spAutoFit/>
          </a:bodyPr>
          <a:lstStyle/>
          <a:p>
            <a:pPr algn="l"/>
            <a:r>
              <a:rPr lang="en-GB" b="1" dirty="0">
                <a:solidFill>
                  <a:srgbClr val="666666"/>
                </a:solidFill>
              </a:rPr>
              <a:t>Total : </a:t>
            </a:r>
            <a:r>
              <a:rPr lang="en-GB" dirty="0">
                <a:solidFill>
                  <a:srgbClr val="666666"/>
                </a:solidFill>
              </a:rPr>
              <a:t>8 engineers and 8 technicians</a:t>
            </a:r>
          </a:p>
        </p:txBody>
      </p:sp>
    </p:spTree>
    <p:extLst>
      <p:ext uri="{BB962C8B-B14F-4D97-AF65-F5344CB8AC3E}">
        <p14:creationId xmlns:p14="http://schemas.microsoft.com/office/powerpoint/2010/main" val="594110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D0FB8EB-1974-4F1B-9F83-4FDD9AB6C8B2}"/>
              </a:ext>
            </a:extLst>
          </p:cNvPr>
          <p:cNvSpPr>
            <a:spLocks noGrp="1"/>
          </p:cNvSpPr>
          <p:nvPr>
            <p:ph type="title"/>
          </p:nvPr>
        </p:nvSpPr>
        <p:spPr/>
        <p:txBody>
          <a:bodyPr/>
          <a:lstStyle/>
          <a:p>
            <a:r>
              <a:rPr lang="en-GB" noProof="0" dirty="0"/>
              <a:t>Projected non-labour resources</a:t>
            </a:r>
            <a:endParaRPr lang="en-GB" dirty="0">
              <a:solidFill>
                <a:schemeClr val="tx1">
                  <a:lumMod val="75000"/>
                  <a:lumOff val="25000"/>
                </a:schemeClr>
              </a:solidFill>
            </a:endParaRPr>
          </a:p>
        </p:txBody>
      </p:sp>
      <p:sp>
        <p:nvSpPr>
          <p:cNvPr id="4" name="Platshållare för sidfot 3">
            <a:extLst>
              <a:ext uri="{FF2B5EF4-FFF2-40B4-BE49-F238E27FC236}">
                <a16:creationId xmlns:a16="http://schemas.microsoft.com/office/drawing/2014/main" id="{BCE7790D-E878-42AC-AA2D-8A369B3D74BF}"/>
              </a:ext>
            </a:extLst>
          </p:cNvPr>
          <p:cNvSpPr>
            <a:spLocks noGrp="1"/>
          </p:cNvSpPr>
          <p:nvPr>
            <p:ph type="ftr" sz="quarter" idx="11"/>
          </p:nvPr>
        </p:nvSpPr>
        <p:spPr/>
        <p:txBody>
          <a:bodyPr/>
          <a:lstStyle/>
          <a:p>
            <a:r>
              <a:rPr lang="en-GB" dirty="0"/>
              <a:t>PRESENTATION TITLE/FOOTER</a:t>
            </a:r>
          </a:p>
        </p:txBody>
      </p:sp>
      <p:sp>
        <p:nvSpPr>
          <p:cNvPr id="5" name="Platshållare för bildnummer 4">
            <a:extLst>
              <a:ext uri="{FF2B5EF4-FFF2-40B4-BE49-F238E27FC236}">
                <a16:creationId xmlns:a16="http://schemas.microsoft.com/office/drawing/2014/main" id="{4B78B478-BF6B-4F13-BEDC-210D18337E98}"/>
              </a:ext>
            </a:extLst>
          </p:cNvPr>
          <p:cNvSpPr>
            <a:spLocks noGrp="1"/>
          </p:cNvSpPr>
          <p:nvPr>
            <p:ph type="sldNum" sz="quarter" idx="12"/>
          </p:nvPr>
        </p:nvSpPr>
        <p:spPr/>
        <p:txBody>
          <a:bodyPr/>
          <a:lstStyle/>
          <a:p>
            <a:fld id="{F7283078-D760-1647-8B80-66BA8B52336D}" type="slidenum">
              <a:rPr lang="sv-SE" smtClean="0">
                <a:solidFill>
                  <a:srgbClr val="CCCCCC"/>
                </a:solidFill>
              </a:rPr>
              <a:t>12</a:t>
            </a:fld>
            <a:endParaRPr lang="sv-SE" dirty="0">
              <a:solidFill>
                <a:srgbClr val="CCCCCC"/>
              </a:solidFill>
            </a:endParaRPr>
          </a:p>
        </p:txBody>
      </p:sp>
      <p:sp>
        <p:nvSpPr>
          <p:cNvPr id="6" name="Platshållare för innehåll 5">
            <a:extLst>
              <a:ext uri="{FF2B5EF4-FFF2-40B4-BE49-F238E27FC236}">
                <a16:creationId xmlns:a16="http://schemas.microsoft.com/office/drawing/2014/main" id="{CFEF36EF-EA79-48B1-8977-F8AA6F2C6BC7}"/>
              </a:ext>
            </a:extLst>
          </p:cNvPr>
          <p:cNvSpPr>
            <a:spLocks noGrp="1"/>
          </p:cNvSpPr>
          <p:nvPr>
            <p:ph idx="1"/>
          </p:nvPr>
        </p:nvSpPr>
        <p:spPr>
          <a:xfrm>
            <a:off x="937344" y="1983024"/>
            <a:ext cx="10317312" cy="4768062"/>
          </a:xfrm>
        </p:spPr>
        <p:txBody>
          <a:bodyPr/>
          <a:lstStyle/>
          <a:p>
            <a:pPr marL="0" indent="0">
              <a:spcBef>
                <a:spcPts val="0"/>
              </a:spcBef>
              <a:buNone/>
            </a:pPr>
            <a:r>
              <a:rPr lang="en-GB" sz="1800" b="1" dirty="0"/>
              <a:t>Operations : 680 </a:t>
            </a:r>
            <a:r>
              <a:rPr lang="en-GB" sz="1800" b="1" dirty="0" err="1"/>
              <a:t>kEuros</a:t>
            </a:r>
            <a:r>
              <a:rPr lang="en-GB" sz="1800" b="1" dirty="0">
                <a:effectLst/>
                <a:ea typeface="Calibri" panose="020F0502020204030204" pitchFamily="34" charset="0"/>
                <a:cs typeface="Times New Roman" panose="02020603050405020304" pitchFamily="18" charset="0"/>
              </a:rPr>
              <a:t> </a:t>
            </a:r>
          </a:p>
          <a:p>
            <a:pPr marL="0" indent="0">
              <a:spcBef>
                <a:spcPts val="0"/>
              </a:spcBef>
              <a:buNone/>
            </a:pPr>
            <a:endParaRPr lang="en-GB" sz="1800" b="1" dirty="0">
              <a:effectLst/>
              <a:ea typeface="Calibri" panose="020F0502020204030204" pitchFamily="34" charset="0"/>
              <a:cs typeface="Times New Roman" panose="02020603050405020304" pitchFamily="18" charset="0"/>
            </a:endParaRPr>
          </a:p>
          <a:p>
            <a:pPr lvl="1">
              <a:spcBef>
                <a:spcPts val="0"/>
              </a:spcBef>
              <a:buFont typeface="Wingdings" pitchFamily="2" charset="2"/>
              <a:buChar char="§"/>
            </a:pPr>
            <a:r>
              <a:rPr lang="en-GB" sz="1800" dirty="0">
                <a:effectLst/>
                <a:ea typeface="Calibri" panose="020F0502020204030204" pitchFamily="34" charset="0"/>
                <a:cs typeface="Times New Roman" panose="02020603050405020304" pitchFamily="18" charset="0"/>
              </a:rPr>
              <a:t>Installation, maintenance, refurbish and repair sample environment systems SES including some instrument specific</a:t>
            </a:r>
          </a:p>
          <a:p>
            <a:pPr lvl="1">
              <a:spcBef>
                <a:spcPts val="0"/>
              </a:spcBef>
              <a:buFont typeface="Wingdings" pitchFamily="2" charset="2"/>
              <a:buChar char="§"/>
            </a:pPr>
            <a:r>
              <a:rPr lang="en-GB" sz="1800" dirty="0">
                <a:ea typeface="Calibri" panose="020F0502020204030204" pitchFamily="34" charset="0"/>
                <a:cs typeface="Times New Roman" panose="02020603050405020304" pitchFamily="18" charset="0"/>
              </a:rPr>
              <a:t>Replacement of broken SES</a:t>
            </a:r>
            <a:endParaRPr lang="en-GB" sz="1800" dirty="0">
              <a:effectLst/>
              <a:ea typeface="Calibri" panose="020F0502020204030204" pitchFamily="34" charset="0"/>
              <a:cs typeface="Times New Roman" panose="02020603050405020304" pitchFamily="18" charset="0"/>
            </a:endParaRPr>
          </a:p>
          <a:p>
            <a:pPr lvl="1">
              <a:spcBef>
                <a:spcPts val="0"/>
              </a:spcBef>
              <a:buFont typeface="Wingdings" pitchFamily="2" charset="2"/>
              <a:buChar char="§"/>
            </a:pPr>
            <a:r>
              <a:rPr lang="en-GB" sz="1800" dirty="0">
                <a:effectLst/>
                <a:ea typeface="Calibri" panose="020F0502020204030204" pitchFamily="34" charset="0"/>
                <a:cs typeface="Times New Roman" panose="02020603050405020304" pitchFamily="18" charset="0"/>
              </a:rPr>
              <a:t>Control and mechanical integration, including users’ and CLS’ SES</a:t>
            </a:r>
          </a:p>
          <a:p>
            <a:pPr lvl="1">
              <a:spcBef>
                <a:spcPts val="0"/>
              </a:spcBef>
              <a:buFont typeface="Wingdings" pitchFamily="2" charset="2"/>
              <a:buChar char="§"/>
            </a:pPr>
            <a:r>
              <a:rPr lang="en-GB" sz="1800" dirty="0">
                <a:effectLst/>
                <a:ea typeface="Calibri" panose="020F0502020204030204" pitchFamily="34" charset="0"/>
                <a:cs typeface="Times New Roman" panose="02020603050405020304" pitchFamily="18" charset="0"/>
              </a:rPr>
              <a:t>Labs and workshops tools and consumables </a:t>
            </a:r>
          </a:p>
          <a:p>
            <a:pPr lvl="1">
              <a:spcBef>
                <a:spcPts val="0"/>
              </a:spcBef>
              <a:buFont typeface="Wingdings" pitchFamily="2" charset="2"/>
              <a:buChar char="§"/>
            </a:pPr>
            <a:r>
              <a:rPr lang="en-GB" sz="1800" dirty="0">
                <a:effectLst/>
                <a:ea typeface="Calibri" panose="020F0502020204030204" pitchFamily="34" charset="0"/>
                <a:cs typeface="Times New Roman" panose="02020603050405020304" pitchFamily="18" charset="0"/>
              </a:rPr>
              <a:t>Renewal of sample cells and anvils</a:t>
            </a:r>
          </a:p>
          <a:p>
            <a:pPr lvl="1">
              <a:spcBef>
                <a:spcPts val="0"/>
              </a:spcBef>
              <a:buFont typeface="Wingdings" pitchFamily="2" charset="2"/>
              <a:buChar char="§"/>
            </a:pPr>
            <a:r>
              <a:rPr lang="en-GB" sz="1800" dirty="0">
                <a:effectLst/>
                <a:ea typeface="Calibri" panose="020F0502020204030204" pitchFamily="34" charset="0"/>
                <a:cs typeface="Times New Roman" panose="02020603050405020304" pitchFamily="18" charset="0"/>
              </a:rPr>
              <a:t>Liquid helium net costs. </a:t>
            </a:r>
          </a:p>
          <a:p>
            <a:pPr lvl="1">
              <a:spcBef>
                <a:spcPts val="0"/>
              </a:spcBef>
              <a:buFont typeface="Wingdings" pitchFamily="2" charset="2"/>
              <a:buChar char="§"/>
            </a:pPr>
            <a:endParaRPr lang="en-GB" sz="1800" dirty="0">
              <a:effectLst/>
              <a:ea typeface="Calibri" panose="020F0502020204030204" pitchFamily="34" charset="0"/>
              <a:cs typeface="Times New Roman" panose="02020603050405020304" pitchFamily="18" charset="0"/>
            </a:endParaRPr>
          </a:p>
          <a:p>
            <a:pPr marL="0" indent="0">
              <a:buNone/>
            </a:pPr>
            <a:r>
              <a:rPr lang="en-GB" sz="1800" b="1" dirty="0"/>
              <a:t>Capital: 380 </a:t>
            </a:r>
            <a:r>
              <a:rPr lang="en-GB" sz="1800" b="1" dirty="0" err="1"/>
              <a:t>kEuros</a:t>
            </a:r>
            <a:endParaRPr lang="en-GB" sz="1800" b="1" dirty="0"/>
          </a:p>
          <a:p>
            <a:pPr marL="0" indent="0">
              <a:buNone/>
            </a:pPr>
            <a:endParaRPr lang="en-GB" sz="1800" dirty="0">
              <a:effectLst/>
              <a:ea typeface="Calibri" panose="020F0502020204030204" pitchFamily="34" charset="0"/>
              <a:cs typeface="Times New Roman" panose="02020603050405020304" pitchFamily="18" charset="0"/>
            </a:endParaRPr>
          </a:p>
          <a:p>
            <a:pPr lvl="1">
              <a:spcBef>
                <a:spcPts val="0"/>
              </a:spcBef>
              <a:buFont typeface="Wingdings" pitchFamily="2" charset="2"/>
              <a:buChar char="§"/>
            </a:pPr>
            <a:r>
              <a:rPr lang="en-GB" sz="1800" dirty="0">
                <a:ea typeface="Calibri" panose="020F0502020204030204" pitchFamily="34" charset="0"/>
                <a:cs typeface="Times New Roman" panose="02020603050405020304" pitchFamily="18" charset="0"/>
              </a:rPr>
              <a:t>Development of new sample environment systems to meet changes in science needs</a:t>
            </a:r>
            <a:br>
              <a:rPr lang="en-GB" i="1" dirty="0"/>
            </a:br>
            <a:endParaRPr lang="en-US" dirty="0"/>
          </a:p>
        </p:txBody>
      </p:sp>
      <p:sp>
        <p:nvSpPr>
          <p:cNvPr id="8" name="Platshållare för text 7">
            <a:extLst>
              <a:ext uri="{FF2B5EF4-FFF2-40B4-BE49-F238E27FC236}">
                <a16:creationId xmlns:a16="http://schemas.microsoft.com/office/drawing/2014/main" id="{F9694C8D-3712-49FB-B071-2180F2DC8118}"/>
              </a:ext>
            </a:extLst>
          </p:cNvPr>
          <p:cNvSpPr>
            <a:spLocks noGrp="1"/>
          </p:cNvSpPr>
          <p:nvPr>
            <p:ph type="body" sz="quarter" idx="14"/>
          </p:nvPr>
        </p:nvSpPr>
        <p:spPr/>
        <p:txBody>
          <a:bodyPr/>
          <a:lstStyle/>
          <a:p>
            <a:r>
              <a:rPr lang="en-GB" dirty="0"/>
              <a:t>MSPS – Sample environment &amp; mechanical processing users lab</a:t>
            </a:r>
          </a:p>
        </p:txBody>
      </p:sp>
      <p:sp>
        <p:nvSpPr>
          <p:cNvPr id="10" name="Platshållare för datum 3">
            <a:extLst>
              <a:ext uri="{FF2B5EF4-FFF2-40B4-BE49-F238E27FC236}">
                <a16:creationId xmlns:a16="http://schemas.microsoft.com/office/drawing/2014/main" id="{38A5AF1C-CD2B-3242-88CF-04FA26AED57A}"/>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2024-04-12</a:t>
            </a:fld>
            <a:endParaRPr lang="sv-SE" dirty="0"/>
          </a:p>
        </p:txBody>
      </p:sp>
    </p:spTree>
    <p:extLst>
      <p:ext uri="{BB962C8B-B14F-4D97-AF65-F5344CB8AC3E}">
        <p14:creationId xmlns:p14="http://schemas.microsoft.com/office/powerpoint/2010/main" val="1743772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D0FB8EB-1974-4F1B-9F83-4FDD9AB6C8B2}"/>
              </a:ext>
            </a:extLst>
          </p:cNvPr>
          <p:cNvSpPr>
            <a:spLocks noGrp="1"/>
          </p:cNvSpPr>
          <p:nvPr>
            <p:ph type="title"/>
          </p:nvPr>
        </p:nvSpPr>
        <p:spPr/>
        <p:txBody>
          <a:bodyPr/>
          <a:lstStyle/>
          <a:p>
            <a:r>
              <a:rPr lang="en-GB" noProof="0" dirty="0"/>
              <a:t>Benchmarking</a:t>
            </a:r>
            <a:endParaRPr lang="en-GB" dirty="0">
              <a:solidFill>
                <a:schemeClr val="tx1">
                  <a:lumMod val="75000"/>
                  <a:lumOff val="25000"/>
                </a:schemeClr>
              </a:solidFill>
            </a:endParaRPr>
          </a:p>
        </p:txBody>
      </p:sp>
      <p:sp>
        <p:nvSpPr>
          <p:cNvPr id="4" name="Platshållare för sidfot 3">
            <a:extLst>
              <a:ext uri="{FF2B5EF4-FFF2-40B4-BE49-F238E27FC236}">
                <a16:creationId xmlns:a16="http://schemas.microsoft.com/office/drawing/2014/main" id="{BCE7790D-E878-42AC-AA2D-8A369B3D74BF}"/>
              </a:ext>
            </a:extLst>
          </p:cNvPr>
          <p:cNvSpPr>
            <a:spLocks noGrp="1"/>
          </p:cNvSpPr>
          <p:nvPr>
            <p:ph type="ftr" sz="quarter" idx="11"/>
          </p:nvPr>
        </p:nvSpPr>
        <p:spPr/>
        <p:txBody>
          <a:bodyPr/>
          <a:lstStyle/>
          <a:p>
            <a:r>
              <a:rPr lang="en-GB" dirty="0"/>
              <a:t>PRESENTATION TITLE/FOOTER</a:t>
            </a:r>
          </a:p>
        </p:txBody>
      </p:sp>
      <p:sp>
        <p:nvSpPr>
          <p:cNvPr id="5" name="Platshållare för bildnummer 4">
            <a:extLst>
              <a:ext uri="{FF2B5EF4-FFF2-40B4-BE49-F238E27FC236}">
                <a16:creationId xmlns:a16="http://schemas.microsoft.com/office/drawing/2014/main" id="{4B78B478-BF6B-4F13-BEDC-210D18337E98}"/>
              </a:ext>
            </a:extLst>
          </p:cNvPr>
          <p:cNvSpPr>
            <a:spLocks noGrp="1"/>
          </p:cNvSpPr>
          <p:nvPr>
            <p:ph type="sldNum" sz="quarter" idx="12"/>
          </p:nvPr>
        </p:nvSpPr>
        <p:spPr/>
        <p:txBody>
          <a:bodyPr/>
          <a:lstStyle/>
          <a:p>
            <a:fld id="{F7283078-D760-1647-8B80-66BA8B52336D}" type="slidenum">
              <a:rPr lang="sv-SE" smtClean="0">
                <a:solidFill>
                  <a:srgbClr val="CCCCCC"/>
                </a:solidFill>
              </a:rPr>
              <a:t>13</a:t>
            </a:fld>
            <a:endParaRPr lang="sv-SE" dirty="0">
              <a:solidFill>
                <a:srgbClr val="CCCCCC"/>
              </a:solidFill>
            </a:endParaRPr>
          </a:p>
        </p:txBody>
      </p:sp>
      <p:sp>
        <p:nvSpPr>
          <p:cNvPr id="6" name="Platshållare för innehåll 5">
            <a:extLst>
              <a:ext uri="{FF2B5EF4-FFF2-40B4-BE49-F238E27FC236}">
                <a16:creationId xmlns:a16="http://schemas.microsoft.com/office/drawing/2014/main" id="{CFEF36EF-EA79-48B1-8977-F8AA6F2C6BC7}"/>
              </a:ext>
            </a:extLst>
          </p:cNvPr>
          <p:cNvSpPr>
            <a:spLocks noGrp="1"/>
          </p:cNvSpPr>
          <p:nvPr>
            <p:ph idx="1"/>
          </p:nvPr>
        </p:nvSpPr>
        <p:spPr>
          <a:xfrm>
            <a:off x="1094400" y="1562400"/>
            <a:ext cx="10527624" cy="4768062"/>
          </a:xfrm>
        </p:spPr>
        <p:txBody>
          <a:bodyPr/>
          <a:lstStyle/>
          <a:p>
            <a:pPr>
              <a:spcBef>
                <a:spcPts val="0"/>
              </a:spcBef>
              <a:buFont typeface="Wingdings" pitchFamily="2" charset="2"/>
              <a:buChar char="§"/>
            </a:pPr>
            <a:r>
              <a:rPr lang="en-GB" sz="1800" dirty="0">
                <a:effectLst/>
                <a:ea typeface="Calibri" panose="020F0502020204030204" pitchFamily="34" charset="0"/>
                <a:cs typeface="Times New Roman" panose="02020603050405020304" pitchFamily="18" charset="0"/>
              </a:rPr>
              <a:t> </a:t>
            </a:r>
            <a:r>
              <a:rPr lang="en-GB" sz="1800" b="1" dirty="0">
                <a:effectLst/>
                <a:ea typeface="Calibri" panose="020F0502020204030204" pitchFamily="34" charset="0"/>
                <a:cs typeface="Times New Roman" panose="02020603050405020304" pitchFamily="18" charset="0"/>
              </a:rPr>
              <a:t>ILL SANE sample environment group: 14 FTE</a:t>
            </a:r>
            <a:endParaRPr lang="en-SE" sz="1800" b="1" dirty="0">
              <a:effectLst/>
              <a:ea typeface="Calibri" panose="020F0502020204030204" pitchFamily="34" charset="0"/>
              <a:cs typeface="Times New Roman" panose="02020603050405020304" pitchFamily="18" charset="0"/>
            </a:endParaRPr>
          </a:p>
          <a:p>
            <a:pPr marL="742950" lvl="1" indent="-285750">
              <a:spcBef>
                <a:spcPts val="0"/>
              </a:spcBef>
              <a:buFont typeface="Wingdings" pitchFamily="2" charset="2"/>
              <a:buChar char="§"/>
            </a:pPr>
            <a:r>
              <a:rPr lang="en-GB" sz="1600" dirty="0">
                <a:effectLst/>
                <a:ea typeface="Calibri" panose="020F0502020204030204" pitchFamily="34" charset="0"/>
                <a:cs typeface="Times New Roman" panose="02020603050405020304" pitchFamily="18" charset="0"/>
              </a:rPr>
              <a:t>9 FTE for temperature and extensive in-house maintenance and repair</a:t>
            </a:r>
            <a:endParaRPr lang="en-SE" sz="1600" dirty="0">
              <a:effectLst/>
              <a:ea typeface="Calibri" panose="020F0502020204030204" pitchFamily="34" charset="0"/>
              <a:cs typeface="Times New Roman" panose="02020603050405020304" pitchFamily="18" charset="0"/>
            </a:endParaRPr>
          </a:p>
          <a:p>
            <a:pPr marL="742950" lvl="1" indent="-285750">
              <a:spcBef>
                <a:spcPts val="0"/>
              </a:spcBef>
              <a:buFont typeface="Wingdings" pitchFamily="2" charset="2"/>
              <a:buChar char="§"/>
            </a:pPr>
            <a:r>
              <a:rPr lang="en-GB" sz="1600" dirty="0">
                <a:effectLst/>
                <a:ea typeface="Calibri" panose="020F0502020204030204" pitchFamily="34" charset="0"/>
                <a:cs typeface="Times New Roman" panose="02020603050405020304" pitchFamily="18" charset="0"/>
              </a:rPr>
              <a:t>3 FTE experts for pressure but without mechanical processing and DACs</a:t>
            </a:r>
            <a:endParaRPr lang="en-SE" sz="1600" dirty="0">
              <a:effectLst/>
              <a:ea typeface="Calibri" panose="020F0502020204030204" pitchFamily="34" charset="0"/>
              <a:cs typeface="Times New Roman" panose="02020603050405020304" pitchFamily="18" charset="0"/>
            </a:endParaRPr>
          </a:p>
          <a:p>
            <a:pPr marL="742950" lvl="1" indent="-285750">
              <a:spcBef>
                <a:spcPts val="0"/>
              </a:spcBef>
              <a:buFont typeface="Wingdings" pitchFamily="2" charset="2"/>
              <a:buChar char="§"/>
            </a:pPr>
            <a:r>
              <a:rPr lang="en-GB" sz="1600" dirty="0">
                <a:effectLst/>
                <a:ea typeface="Calibri" panose="020F0502020204030204" pitchFamily="34" charset="0"/>
                <a:cs typeface="Times New Roman" panose="02020603050405020304" pitchFamily="18" charset="0"/>
              </a:rPr>
              <a:t>2 FTE for integration efforts, electronics services/instrument control </a:t>
            </a:r>
          </a:p>
          <a:p>
            <a:pPr marL="457200" lvl="1" indent="0">
              <a:spcBef>
                <a:spcPts val="0"/>
              </a:spcBef>
              <a:buNone/>
            </a:pPr>
            <a:endParaRPr lang="en-SE" sz="1800" dirty="0">
              <a:effectLst/>
              <a:ea typeface="Calibri" panose="020F0502020204030204" pitchFamily="34" charset="0"/>
              <a:cs typeface="Times New Roman" panose="02020603050405020304" pitchFamily="18" charset="0"/>
            </a:endParaRPr>
          </a:p>
          <a:p>
            <a:pPr lvl="0">
              <a:spcBef>
                <a:spcPts val="0"/>
              </a:spcBef>
              <a:buFont typeface="Wingdings" pitchFamily="2" charset="2"/>
              <a:buChar char="§"/>
            </a:pPr>
            <a:r>
              <a:rPr lang="en-GB" sz="1800" dirty="0">
                <a:effectLst/>
                <a:ea typeface="Calibri" panose="020F0502020204030204" pitchFamily="34" charset="0"/>
                <a:cs typeface="Times New Roman" panose="02020603050405020304" pitchFamily="18" charset="0"/>
              </a:rPr>
              <a:t> </a:t>
            </a:r>
            <a:r>
              <a:rPr lang="en-GB" sz="1800" b="1" dirty="0">
                <a:effectLst/>
                <a:ea typeface="Calibri" panose="020F0502020204030204" pitchFamily="34" charset="0"/>
                <a:cs typeface="Times New Roman" panose="02020603050405020304" pitchFamily="18" charset="0"/>
              </a:rPr>
              <a:t>ISIS: 18 FTE</a:t>
            </a:r>
            <a:endParaRPr lang="en-SE" sz="1800" b="1" dirty="0">
              <a:effectLst/>
              <a:ea typeface="Calibri" panose="020F0502020204030204" pitchFamily="34" charset="0"/>
              <a:cs typeface="Times New Roman" panose="02020603050405020304" pitchFamily="18" charset="0"/>
            </a:endParaRPr>
          </a:p>
          <a:p>
            <a:pPr marL="742950" lvl="1" indent="-285750">
              <a:spcBef>
                <a:spcPts val="0"/>
              </a:spcBef>
              <a:buFont typeface="Wingdings" pitchFamily="2" charset="2"/>
              <a:buChar char="§"/>
            </a:pPr>
            <a:r>
              <a:rPr lang="en-GB" sz="1600" dirty="0">
                <a:effectLst/>
                <a:ea typeface="Calibri" panose="020F0502020204030204" pitchFamily="34" charset="0"/>
                <a:cs typeface="Times New Roman" panose="02020603050405020304" pitchFamily="18" charset="0"/>
              </a:rPr>
              <a:t>7 FTE cryogenics team providing full service to instruments for low T and fields</a:t>
            </a:r>
            <a:endParaRPr lang="en-SE" sz="1600" dirty="0">
              <a:effectLst/>
              <a:ea typeface="Calibri" panose="020F0502020204030204" pitchFamily="34" charset="0"/>
              <a:cs typeface="Times New Roman" panose="02020603050405020304" pitchFamily="18" charset="0"/>
            </a:endParaRPr>
          </a:p>
          <a:p>
            <a:pPr marL="742950" lvl="1" indent="-285750">
              <a:spcBef>
                <a:spcPts val="0"/>
              </a:spcBef>
              <a:buFont typeface="Wingdings" pitchFamily="2" charset="2"/>
              <a:buChar char="§"/>
            </a:pPr>
            <a:r>
              <a:rPr lang="en-GB" sz="1600" dirty="0">
                <a:effectLst/>
                <a:ea typeface="Calibri" panose="020F0502020204030204" pitchFamily="34" charset="0"/>
                <a:cs typeface="Times New Roman" panose="02020603050405020304" pitchFamily="18" charset="0"/>
              </a:rPr>
              <a:t>5 FTE for HP and furnaces</a:t>
            </a:r>
            <a:endParaRPr lang="en-SE" sz="1600" dirty="0">
              <a:effectLst/>
              <a:ea typeface="Calibri" panose="020F0502020204030204" pitchFamily="34" charset="0"/>
              <a:cs typeface="Times New Roman" panose="02020603050405020304" pitchFamily="18" charset="0"/>
            </a:endParaRPr>
          </a:p>
          <a:p>
            <a:pPr marL="742950" lvl="1" indent="-285750">
              <a:spcBef>
                <a:spcPts val="0"/>
              </a:spcBef>
              <a:buFont typeface="Wingdings" pitchFamily="2" charset="2"/>
              <a:buChar char="§"/>
            </a:pPr>
            <a:r>
              <a:rPr lang="en-GB" sz="1600" dirty="0">
                <a:effectLst/>
                <a:ea typeface="Calibri" panose="020F0502020204030204" pitchFamily="34" charset="0"/>
                <a:cs typeface="Times New Roman" panose="02020603050405020304" pitchFamily="18" charset="0"/>
              </a:rPr>
              <a:t>6 FTE for SEE integration</a:t>
            </a:r>
          </a:p>
          <a:p>
            <a:pPr marL="457200" lvl="1" indent="0">
              <a:spcBef>
                <a:spcPts val="0"/>
              </a:spcBef>
              <a:buNone/>
            </a:pPr>
            <a:endParaRPr lang="en-SE" sz="1800" dirty="0">
              <a:effectLst/>
              <a:ea typeface="Calibri" panose="020F0502020204030204" pitchFamily="34" charset="0"/>
              <a:cs typeface="Times New Roman" panose="02020603050405020304" pitchFamily="18" charset="0"/>
            </a:endParaRPr>
          </a:p>
          <a:p>
            <a:pPr lvl="0">
              <a:spcBef>
                <a:spcPts val="0"/>
              </a:spcBef>
              <a:buFont typeface="Wingdings" pitchFamily="2" charset="2"/>
              <a:buChar char="§"/>
            </a:pPr>
            <a:r>
              <a:rPr lang="en-GB" sz="1800" b="1" dirty="0">
                <a:effectLst/>
                <a:ea typeface="Calibri" panose="020F0502020204030204" pitchFamily="34" charset="0"/>
                <a:cs typeface="Times New Roman" panose="02020603050405020304" pitchFamily="18" charset="0"/>
              </a:rPr>
              <a:t> SNS/HFIR: </a:t>
            </a:r>
            <a:endParaRPr lang="en-SE" sz="1800" b="1" dirty="0">
              <a:effectLst/>
              <a:ea typeface="Calibri" panose="020F0502020204030204" pitchFamily="34" charset="0"/>
              <a:cs typeface="Times New Roman" panose="02020603050405020304" pitchFamily="18" charset="0"/>
            </a:endParaRPr>
          </a:p>
          <a:p>
            <a:pPr marL="742950" lvl="1" indent="-285750">
              <a:spcBef>
                <a:spcPts val="0"/>
              </a:spcBef>
              <a:buFont typeface="Wingdings" pitchFamily="2" charset="2"/>
              <a:buChar char="§"/>
            </a:pPr>
            <a:r>
              <a:rPr lang="en-GB" sz="1600" dirty="0">
                <a:effectLst/>
                <a:ea typeface="Calibri" panose="020F0502020204030204" pitchFamily="34" charset="0"/>
                <a:cs typeface="Times New Roman" panose="02020603050405020304" pitchFamily="18" charset="0"/>
              </a:rPr>
              <a:t>˜15.5 FTE including 2.5 scientists for HP</a:t>
            </a:r>
          </a:p>
          <a:p>
            <a:pPr marL="457200" lvl="1" indent="0">
              <a:spcBef>
                <a:spcPts val="0"/>
              </a:spcBef>
              <a:buNone/>
            </a:pPr>
            <a:endParaRPr lang="en-GB" sz="1800" i="1" dirty="0">
              <a:cs typeface="Times New Roman" panose="02020603050405020304" pitchFamily="18" charset="0"/>
            </a:endParaRPr>
          </a:p>
          <a:p>
            <a:pPr marL="200025" indent="0">
              <a:spcBef>
                <a:spcPts val="0"/>
              </a:spcBef>
              <a:buNone/>
            </a:pPr>
            <a:r>
              <a:rPr lang="en-GB" sz="1600" dirty="0">
                <a:cs typeface="Times New Roman" panose="02020603050405020304" pitchFamily="18" charset="0"/>
              </a:rPr>
              <a:t>NB: The user lab and mechanical workshop are not included</a:t>
            </a:r>
          </a:p>
          <a:p>
            <a:pPr marL="200025" indent="0">
              <a:spcBef>
                <a:spcPts val="0"/>
              </a:spcBef>
              <a:buNone/>
            </a:pPr>
            <a:endParaRPr lang="en-GB" sz="1800" dirty="0">
              <a:cs typeface="Times New Roman" panose="02020603050405020304" pitchFamily="18" charset="0"/>
            </a:endParaRPr>
          </a:p>
          <a:p>
            <a:pPr marL="200025" indent="0">
              <a:spcBef>
                <a:spcPts val="0"/>
              </a:spcBef>
              <a:buNone/>
            </a:pPr>
            <a:endParaRPr lang="en-GB" sz="1800" dirty="0">
              <a:cs typeface="Times New Roman" panose="02020603050405020304" pitchFamily="18" charset="0"/>
            </a:endParaRPr>
          </a:p>
          <a:p>
            <a:pPr marL="200025" indent="0">
              <a:spcBef>
                <a:spcPts val="0"/>
              </a:spcBef>
              <a:buNone/>
            </a:pPr>
            <a:r>
              <a:rPr lang="en-GB" sz="1800" dirty="0">
                <a:solidFill>
                  <a:srgbClr val="FF0000"/>
                </a:solidFill>
                <a:cs typeface="Times New Roman" panose="02020603050405020304" pitchFamily="18" charset="0"/>
              </a:rPr>
              <a:t>The </a:t>
            </a:r>
            <a:r>
              <a:rPr lang="en-GB" sz="1800" b="1" dirty="0">
                <a:solidFill>
                  <a:srgbClr val="FF0000"/>
                </a:solidFill>
                <a:cs typeface="Times New Roman" panose="02020603050405020304" pitchFamily="18" charset="0"/>
              </a:rPr>
              <a:t>MSPS workshop </a:t>
            </a:r>
            <a:r>
              <a:rPr lang="en-GB" sz="1800" dirty="0">
                <a:solidFill>
                  <a:srgbClr val="FF0000"/>
                </a:solidFill>
                <a:cs typeface="Times New Roman" panose="02020603050405020304" pitchFamily="18" charset="0"/>
              </a:rPr>
              <a:t>is the only mechanical workshop in the supervised zone – Operation and maintenance is crucial for and during operation</a:t>
            </a:r>
            <a:br>
              <a:rPr lang="en-GB" sz="1800" i="1" dirty="0">
                <a:solidFill>
                  <a:schemeClr val="tx1">
                    <a:lumMod val="75000"/>
                    <a:lumOff val="25000"/>
                  </a:schemeClr>
                </a:solidFill>
              </a:rPr>
            </a:br>
            <a:endParaRPr lang="en-US" sz="1800" dirty="0"/>
          </a:p>
        </p:txBody>
      </p:sp>
      <p:sp>
        <p:nvSpPr>
          <p:cNvPr id="10" name="Platshållare för datum 3">
            <a:extLst>
              <a:ext uri="{FF2B5EF4-FFF2-40B4-BE49-F238E27FC236}">
                <a16:creationId xmlns:a16="http://schemas.microsoft.com/office/drawing/2014/main" id="{38A5AF1C-CD2B-3242-88CF-04FA26AED57A}"/>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2024-04-12</a:t>
            </a:fld>
            <a:endParaRPr lang="sv-SE" dirty="0"/>
          </a:p>
        </p:txBody>
      </p:sp>
    </p:spTree>
    <p:extLst>
      <p:ext uri="{BB962C8B-B14F-4D97-AF65-F5344CB8AC3E}">
        <p14:creationId xmlns:p14="http://schemas.microsoft.com/office/powerpoint/2010/main" val="3408398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D0FB8EB-1974-4F1B-9F83-4FDD9AB6C8B2}"/>
              </a:ext>
            </a:extLst>
          </p:cNvPr>
          <p:cNvSpPr>
            <a:spLocks noGrp="1"/>
          </p:cNvSpPr>
          <p:nvPr>
            <p:ph type="title"/>
          </p:nvPr>
        </p:nvSpPr>
        <p:spPr/>
        <p:txBody>
          <a:bodyPr/>
          <a:lstStyle/>
          <a:p>
            <a:r>
              <a:rPr lang="en-GB" noProof="0" dirty="0"/>
              <a:t>Summary</a:t>
            </a:r>
            <a:endParaRPr lang="en-GB" dirty="0">
              <a:solidFill>
                <a:schemeClr val="tx1">
                  <a:lumMod val="75000"/>
                  <a:lumOff val="25000"/>
                </a:schemeClr>
              </a:solidFill>
            </a:endParaRPr>
          </a:p>
        </p:txBody>
      </p:sp>
      <p:sp>
        <p:nvSpPr>
          <p:cNvPr id="4" name="Platshållare för sidfot 3">
            <a:extLst>
              <a:ext uri="{FF2B5EF4-FFF2-40B4-BE49-F238E27FC236}">
                <a16:creationId xmlns:a16="http://schemas.microsoft.com/office/drawing/2014/main" id="{BCE7790D-E878-42AC-AA2D-8A369B3D74BF}"/>
              </a:ext>
            </a:extLst>
          </p:cNvPr>
          <p:cNvSpPr>
            <a:spLocks noGrp="1"/>
          </p:cNvSpPr>
          <p:nvPr>
            <p:ph type="ftr" sz="quarter" idx="11"/>
          </p:nvPr>
        </p:nvSpPr>
        <p:spPr/>
        <p:txBody>
          <a:bodyPr/>
          <a:lstStyle/>
          <a:p>
            <a:r>
              <a:rPr lang="en-GB" dirty="0"/>
              <a:t>PRESENTATION TITLE/FOOTER</a:t>
            </a:r>
          </a:p>
        </p:txBody>
      </p:sp>
      <p:sp>
        <p:nvSpPr>
          <p:cNvPr id="5" name="Platshållare för bildnummer 4">
            <a:extLst>
              <a:ext uri="{FF2B5EF4-FFF2-40B4-BE49-F238E27FC236}">
                <a16:creationId xmlns:a16="http://schemas.microsoft.com/office/drawing/2014/main" id="{4B78B478-BF6B-4F13-BEDC-210D18337E98}"/>
              </a:ext>
            </a:extLst>
          </p:cNvPr>
          <p:cNvSpPr>
            <a:spLocks noGrp="1"/>
          </p:cNvSpPr>
          <p:nvPr>
            <p:ph type="sldNum" sz="quarter" idx="12"/>
          </p:nvPr>
        </p:nvSpPr>
        <p:spPr/>
        <p:txBody>
          <a:bodyPr/>
          <a:lstStyle/>
          <a:p>
            <a:fld id="{F7283078-D760-1647-8B80-66BA8B52336D}" type="slidenum">
              <a:rPr lang="sv-SE" smtClean="0">
                <a:solidFill>
                  <a:srgbClr val="CCCCCC"/>
                </a:solidFill>
              </a:rPr>
              <a:t>14</a:t>
            </a:fld>
            <a:endParaRPr lang="sv-SE" dirty="0">
              <a:solidFill>
                <a:srgbClr val="CCCCCC"/>
              </a:solidFill>
            </a:endParaRPr>
          </a:p>
        </p:txBody>
      </p:sp>
      <p:sp>
        <p:nvSpPr>
          <p:cNvPr id="6" name="Platshållare för innehåll 5">
            <a:extLst>
              <a:ext uri="{FF2B5EF4-FFF2-40B4-BE49-F238E27FC236}">
                <a16:creationId xmlns:a16="http://schemas.microsoft.com/office/drawing/2014/main" id="{CFEF36EF-EA79-48B1-8977-F8AA6F2C6BC7}"/>
              </a:ext>
            </a:extLst>
          </p:cNvPr>
          <p:cNvSpPr>
            <a:spLocks noGrp="1"/>
          </p:cNvSpPr>
          <p:nvPr>
            <p:ph idx="1"/>
          </p:nvPr>
        </p:nvSpPr>
        <p:spPr>
          <a:xfrm>
            <a:off x="713508" y="4328450"/>
            <a:ext cx="5660184" cy="1464264"/>
          </a:xfrm>
        </p:spPr>
        <p:txBody>
          <a:bodyPr/>
          <a:lstStyle/>
          <a:p>
            <a:pPr marL="0" indent="0">
              <a:spcBef>
                <a:spcPts val="0"/>
              </a:spcBef>
              <a:buNone/>
            </a:pPr>
            <a:r>
              <a:rPr lang="en-GB" b="1" i="1" dirty="0">
                <a:solidFill>
                  <a:schemeClr val="tx1">
                    <a:lumMod val="75000"/>
                    <a:lumOff val="25000"/>
                  </a:schemeClr>
                </a:solidFill>
              </a:rPr>
              <a:t> </a:t>
            </a:r>
            <a:r>
              <a:rPr lang="en-GB" b="1" dirty="0"/>
              <a:t>Labour: </a:t>
            </a:r>
            <a:r>
              <a:rPr lang="en-GB" b="1" dirty="0">
                <a:solidFill>
                  <a:srgbClr val="FF0000"/>
                </a:solidFill>
              </a:rPr>
              <a:t>16 FTE</a:t>
            </a:r>
          </a:p>
          <a:p>
            <a:pPr marL="0" indent="0">
              <a:spcBef>
                <a:spcPts val="0"/>
              </a:spcBef>
              <a:buNone/>
            </a:pPr>
            <a:endParaRPr lang="en-GB" b="1" dirty="0"/>
          </a:p>
          <a:p>
            <a:pPr lvl="1">
              <a:spcBef>
                <a:spcPts val="0"/>
              </a:spcBef>
              <a:buFont typeface="Wingdings" pitchFamily="2" charset="2"/>
              <a:buChar char="§"/>
            </a:pPr>
            <a:r>
              <a:rPr lang="en-GB" dirty="0"/>
              <a:t>6 research engineers (including line manager)</a:t>
            </a:r>
          </a:p>
          <a:p>
            <a:pPr lvl="1">
              <a:spcBef>
                <a:spcPts val="0"/>
              </a:spcBef>
              <a:buFont typeface="Wingdings" pitchFamily="2" charset="2"/>
              <a:buChar char="§"/>
            </a:pPr>
            <a:r>
              <a:rPr lang="en-GB" dirty="0"/>
              <a:t>2 control engineers</a:t>
            </a:r>
          </a:p>
          <a:p>
            <a:pPr lvl="1">
              <a:spcBef>
                <a:spcPts val="0"/>
              </a:spcBef>
              <a:buFont typeface="Wingdings" pitchFamily="2" charset="2"/>
              <a:buChar char="§"/>
            </a:pPr>
            <a:r>
              <a:rPr lang="en-GB" dirty="0"/>
              <a:t>8 technicians</a:t>
            </a:r>
          </a:p>
          <a:p>
            <a:pPr marL="72000" indent="-72000">
              <a:spcBef>
                <a:spcPts val="600"/>
              </a:spcBef>
              <a:spcAft>
                <a:spcPts val="600"/>
              </a:spcAft>
            </a:pPr>
            <a:br>
              <a:rPr lang="en-GB" i="1" dirty="0">
                <a:solidFill>
                  <a:schemeClr val="tx1">
                    <a:lumMod val="75000"/>
                    <a:lumOff val="25000"/>
                  </a:schemeClr>
                </a:solidFill>
              </a:rPr>
            </a:br>
            <a:endParaRPr lang="en-US" dirty="0"/>
          </a:p>
        </p:txBody>
      </p:sp>
      <p:sp>
        <p:nvSpPr>
          <p:cNvPr id="7" name="Platshållare för innehåll 6">
            <a:extLst>
              <a:ext uri="{FF2B5EF4-FFF2-40B4-BE49-F238E27FC236}">
                <a16:creationId xmlns:a16="http://schemas.microsoft.com/office/drawing/2014/main" id="{62013AAD-DCA8-43EE-A6AD-BC89849E6BFF}"/>
              </a:ext>
            </a:extLst>
          </p:cNvPr>
          <p:cNvSpPr>
            <a:spLocks noGrp="1"/>
          </p:cNvSpPr>
          <p:nvPr>
            <p:ph idx="13"/>
          </p:nvPr>
        </p:nvSpPr>
        <p:spPr>
          <a:xfrm>
            <a:off x="7481403" y="4328450"/>
            <a:ext cx="3436533" cy="1922905"/>
          </a:xfrm>
        </p:spPr>
        <p:txBody>
          <a:bodyPr/>
          <a:lstStyle/>
          <a:p>
            <a:pPr>
              <a:spcBef>
                <a:spcPts val="0"/>
              </a:spcBef>
            </a:pPr>
            <a:r>
              <a:rPr lang="en-GB" b="1" dirty="0"/>
              <a:t>Total cost  = </a:t>
            </a:r>
            <a:r>
              <a:rPr lang="en-GB" b="1" dirty="0">
                <a:solidFill>
                  <a:srgbClr val="FF0000"/>
                </a:solidFill>
              </a:rPr>
              <a:t>2 532 </a:t>
            </a:r>
            <a:r>
              <a:rPr lang="en-GB" b="1" dirty="0" err="1">
                <a:solidFill>
                  <a:srgbClr val="FF0000"/>
                </a:solidFill>
              </a:rPr>
              <a:t>kEuros</a:t>
            </a:r>
            <a:endParaRPr lang="en-GB" b="1" dirty="0">
              <a:solidFill>
                <a:srgbClr val="FF0000"/>
              </a:solidFill>
            </a:endParaRPr>
          </a:p>
          <a:p>
            <a:pPr>
              <a:spcBef>
                <a:spcPts val="0"/>
              </a:spcBef>
            </a:pPr>
            <a:endParaRPr lang="en-GB" b="1" dirty="0"/>
          </a:p>
          <a:p>
            <a:pPr>
              <a:spcBef>
                <a:spcPts val="0"/>
              </a:spcBef>
              <a:buFont typeface="Wingdings" pitchFamily="2" charset="2"/>
              <a:buChar char="§"/>
            </a:pPr>
            <a:r>
              <a:rPr lang="en-GB" dirty="0"/>
              <a:t> Labour : 1 472 </a:t>
            </a:r>
            <a:r>
              <a:rPr lang="en-GB" dirty="0" err="1"/>
              <a:t>kEuros</a:t>
            </a:r>
            <a:endParaRPr lang="en-GB" dirty="0"/>
          </a:p>
          <a:p>
            <a:pPr>
              <a:spcBef>
                <a:spcPts val="0"/>
              </a:spcBef>
              <a:buFont typeface="Wingdings" pitchFamily="2" charset="2"/>
              <a:buChar char="§"/>
            </a:pPr>
            <a:r>
              <a:rPr lang="en-GB" dirty="0"/>
              <a:t> Operations : 680 </a:t>
            </a:r>
            <a:r>
              <a:rPr lang="en-GB" dirty="0" err="1"/>
              <a:t>kEuros</a:t>
            </a:r>
            <a:endParaRPr lang="en-GB" dirty="0"/>
          </a:p>
          <a:p>
            <a:pPr>
              <a:spcBef>
                <a:spcPts val="0"/>
              </a:spcBef>
              <a:buFont typeface="Wingdings" pitchFamily="2" charset="2"/>
              <a:buChar char="§"/>
            </a:pPr>
            <a:r>
              <a:rPr lang="en-GB" dirty="0"/>
              <a:t> Capital: 380 </a:t>
            </a:r>
            <a:r>
              <a:rPr lang="en-GB" dirty="0" err="1"/>
              <a:t>kEuros</a:t>
            </a:r>
            <a:endParaRPr lang="en-GB" dirty="0"/>
          </a:p>
          <a:p>
            <a:pPr>
              <a:buFont typeface="Wingdings" pitchFamily="2" charset="2"/>
              <a:buChar char="§"/>
            </a:pPr>
            <a:endParaRPr lang="en-GB" dirty="0"/>
          </a:p>
          <a:p>
            <a:pPr marL="0" indent="0">
              <a:buNone/>
            </a:pPr>
            <a:endParaRPr lang="en-GB" dirty="0"/>
          </a:p>
        </p:txBody>
      </p:sp>
      <p:sp>
        <p:nvSpPr>
          <p:cNvPr id="8" name="Platshållare för text 7">
            <a:extLst>
              <a:ext uri="{FF2B5EF4-FFF2-40B4-BE49-F238E27FC236}">
                <a16:creationId xmlns:a16="http://schemas.microsoft.com/office/drawing/2014/main" id="{F9694C8D-3712-49FB-B071-2180F2DC8118}"/>
              </a:ext>
            </a:extLst>
          </p:cNvPr>
          <p:cNvSpPr>
            <a:spLocks noGrp="1"/>
          </p:cNvSpPr>
          <p:nvPr>
            <p:ph type="body" sz="quarter" idx="14"/>
          </p:nvPr>
        </p:nvSpPr>
        <p:spPr/>
        <p:txBody>
          <a:bodyPr/>
          <a:lstStyle/>
          <a:p>
            <a:r>
              <a:rPr lang="en-GB" dirty="0"/>
              <a:t>MSPS – Sample environment &amp; mechanical processing users lab</a:t>
            </a:r>
          </a:p>
        </p:txBody>
      </p:sp>
      <p:sp>
        <p:nvSpPr>
          <p:cNvPr id="10" name="Platshållare för datum 3">
            <a:extLst>
              <a:ext uri="{FF2B5EF4-FFF2-40B4-BE49-F238E27FC236}">
                <a16:creationId xmlns:a16="http://schemas.microsoft.com/office/drawing/2014/main" id="{38A5AF1C-CD2B-3242-88CF-04FA26AED57A}"/>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2024-04-12</a:t>
            </a:fld>
            <a:endParaRPr lang="sv-SE" dirty="0"/>
          </a:p>
        </p:txBody>
      </p:sp>
      <p:sp>
        <p:nvSpPr>
          <p:cNvPr id="3" name="TextBox 2">
            <a:extLst>
              <a:ext uri="{FF2B5EF4-FFF2-40B4-BE49-F238E27FC236}">
                <a16:creationId xmlns:a16="http://schemas.microsoft.com/office/drawing/2014/main" id="{C8B0C7BF-77D3-C5BA-9369-251562E43D68}"/>
              </a:ext>
            </a:extLst>
          </p:cNvPr>
          <p:cNvSpPr txBox="1"/>
          <p:nvPr/>
        </p:nvSpPr>
        <p:spPr>
          <a:xfrm>
            <a:off x="713508" y="1568097"/>
            <a:ext cx="10957008" cy="2339102"/>
          </a:xfrm>
          <a:prstGeom prst="rect">
            <a:avLst/>
          </a:prstGeom>
          <a:noFill/>
        </p:spPr>
        <p:txBody>
          <a:bodyPr wrap="square" rtlCol="0">
            <a:spAutoFit/>
          </a:bodyPr>
          <a:lstStyle/>
          <a:p>
            <a:pPr algn="l"/>
            <a:r>
              <a:rPr lang="en-GB" sz="2000" b="1" dirty="0">
                <a:solidFill>
                  <a:srgbClr val="666666"/>
                </a:solidFill>
              </a:rPr>
              <a:t>Scope : </a:t>
            </a:r>
          </a:p>
          <a:p>
            <a:pPr marL="285750" indent="-285750" algn="l">
              <a:buFont typeface="Arial" panose="020B0604020202020204" pitchFamily="34" charset="0"/>
              <a:buChar char="•"/>
            </a:pPr>
            <a:r>
              <a:rPr lang="en-GB" dirty="0">
                <a:solidFill>
                  <a:srgbClr val="666666"/>
                </a:solidFill>
              </a:rPr>
              <a:t>Provide, maintain and develop </a:t>
            </a:r>
            <a:r>
              <a:rPr lang="en-GB" b="1" dirty="0">
                <a:solidFill>
                  <a:srgbClr val="666666"/>
                </a:solidFill>
              </a:rPr>
              <a:t>sample environment systems </a:t>
            </a:r>
            <a:r>
              <a:rPr lang="en-GB" dirty="0">
                <a:solidFill>
                  <a:srgbClr val="666666"/>
                </a:solidFill>
              </a:rPr>
              <a:t>for high pressure, high temperature, magnetic and electrical fields, low and ultra-low temperature, mechanical processing</a:t>
            </a:r>
          </a:p>
          <a:p>
            <a:pPr marL="285750" indent="-285750" algn="l">
              <a:buFont typeface="Arial" panose="020B0604020202020204" pitchFamily="34" charset="0"/>
              <a:buChar char="•"/>
            </a:pPr>
            <a:r>
              <a:rPr lang="en-GB" dirty="0">
                <a:solidFill>
                  <a:srgbClr val="666666"/>
                </a:solidFill>
              </a:rPr>
              <a:t>Provide </a:t>
            </a:r>
            <a:r>
              <a:rPr lang="en-GB" b="1" dirty="0">
                <a:solidFill>
                  <a:srgbClr val="666666"/>
                </a:solidFill>
              </a:rPr>
              <a:t>mechanical and control integration </a:t>
            </a:r>
            <a:r>
              <a:rPr lang="en-GB" dirty="0">
                <a:solidFill>
                  <a:srgbClr val="666666"/>
                </a:solidFill>
              </a:rPr>
              <a:t>(not integrable in EPICS) of all the SES, including users’ SES and CLS’ SES</a:t>
            </a:r>
          </a:p>
          <a:p>
            <a:pPr marL="285750" indent="-285750" algn="l">
              <a:buFont typeface="Arial" panose="020B0604020202020204" pitchFamily="34" charset="0"/>
              <a:buChar char="•"/>
            </a:pPr>
            <a:r>
              <a:rPr lang="en-GB" b="1" dirty="0">
                <a:solidFill>
                  <a:srgbClr val="666666"/>
                </a:solidFill>
              </a:rPr>
              <a:t>Support</a:t>
            </a:r>
            <a:r>
              <a:rPr lang="en-GB" dirty="0">
                <a:solidFill>
                  <a:srgbClr val="666666"/>
                </a:solidFill>
              </a:rPr>
              <a:t> instruments and users with use of SES – on call 24/7</a:t>
            </a:r>
          </a:p>
          <a:p>
            <a:pPr marL="285750" indent="-285750" algn="l">
              <a:buFont typeface="Arial" panose="020B0604020202020204" pitchFamily="34" charset="0"/>
              <a:buChar char="•"/>
            </a:pPr>
            <a:r>
              <a:rPr lang="en-GB" b="1" dirty="0">
                <a:solidFill>
                  <a:srgbClr val="666666"/>
                </a:solidFill>
              </a:rPr>
              <a:t>Run users lab </a:t>
            </a:r>
            <a:r>
              <a:rPr lang="en-GB" dirty="0">
                <a:solidFill>
                  <a:srgbClr val="666666"/>
                </a:solidFill>
              </a:rPr>
              <a:t>for mechanical processing (BEER &amp; ODIN)</a:t>
            </a:r>
          </a:p>
          <a:p>
            <a:pPr marL="285750" indent="-285750" algn="l">
              <a:buFont typeface="Arial" panose="020B0604020202020204" pitchFamily="34" charset="0"/>
              <a:buChar char="•"/>
            </a:pPr>
            <a:r>
              <a:rPr lang="en-GB" dirty="0">
                <a:solidFill>
                  <a:srgbClr val="666666"/>
                </a:solidFill>
              </a:rPr>
              <a:t>Coordinate </a:t>
            </a:r>
            <a:r>
              <a:rPr lang="en-GB" b="1" dirty="0">
                <a:solidFill>
                  <a:srgbClr val="666666"/>
                </a:solidFill>
              </a:rPr>
              <a:t>Helium management</a:t>
            </a:r>
          </a:p>
        </p:txBody>
      </p:sp>
    </p:spTree>
    <p:extLst>
      <p:ext uri="{BB962C8B-B14F-4D97-AF65-F5344CB8AC3E}">
        <p14:creationId xmlns:p14="http://schemas.microsoft.com/office/powerpoint/2010/main" val="3915788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text 11">
            <a:extLst>
              <a:ext uri="{FF2B5EF4-FFF2-40B4-BE49-F238E27FC236}">
                <a16:creationId xmlns:a16="http://schemas.microsoft.com/office/drawing/2014/main" id="{9B79EAB6-AA51-1F61-D7DF-AD65CC42C6E3}"/>
              </a:ext>
            </a:extLst>
          </p:cNvPr>
          <p:cNvSpPr txBox="1">
            <a:spLocks/>
          </p:cNvSpPr>
          <p:nvPr/>
        </p:nvSpPr>
        <p:spPr>
          <a:xfrm>
            <a:off x="1230491" y="2169209"/>
            <a:ext cx="6366811" cy="2462613"/>
          </a:xfrm>
          <a:prstGeom prst="rect">
            <a:avLst/>
          </a:prstGeom>
        </p:spPr>
        <p:txBody>
          <a:bodyPr/>
          <a:lstStyle>
            <a:lvl1pPr marL="101600" indent="-101600" algn="l" defTabSz="914400" rtl="0" eaLnBrk="1" latinLnBrk="0" hangingPunct="1">
              <a:lnSpc>
                <a:spcPct val="100000"/>
              </a:lnSpc>
              <a:spcBef>
                <a:spcPts val="1000"/>
              </a:spcBef>
              <a:buClr>
                <a:srgbClr val="666666"/>
              </a:buClr>
              <a:buFont typeface="Segoe UI" panose="020B0502040204020203" pitchFamily="34" charset="0"/>
              <a:buChar char=" "/>
              <a:defRPr sz="2000" kern="1200">
                <a:solidFill>
                  <a:srgbClr val="666666"/>
                </a:solidFill>
                <a:latin typeface="+mn-lt"/>
                <a:ea typeface="+mn-ea"/>
                <a:cs typeface="+mn-cs"/>
              </a:defRPr>
            </a:lvl1pPr>
            <a:lvl2pPr marL="315913" indent="-233363" algn="l" defTabSz="914400" rtl="0" eaLnBrk="1" latinLnBrk="0" hangingPunct="1">
              <a:lnSpc>
                <a:spcPct val="100000"/>
              </a:lnSpc>
              <a:spcBef>
                <a:spcPts val="1000"/>
              </a:spcBef>
              <a:buClr>
                <a:srgbClr val="666666"/>
              </a:buClr>
              <a:buFont typeface="Wingdings" panose="05000000000000000000" pitchFamily="2" charset="2"/>
              <a:buChar char=""/>
              <a:defRPr sz="2000" kern="1200">
                <a:solidFill>
                  <a:srgbClr val="666666"/>
                </a:solidFill>
                <a:latin typeface="+mn-lt"/>
                <a:ea typeface="+mn-ea"/>
                <a:cs typeface="+mn-cs"/>
              </a:defRPr>
            </a:lvl2pPr>
            <a:lvl3pPr marL="582613" indent="-250825" algn="l" defTabSz="914400" rtl="0" eaLnBrk="1" latinLnBrk="0" hangingPunct="1">
              <a:lnSpc>
                <a:spcPct val="100000"/>
              </a:lnSpc>
              <a:spcBef>
                <a:spcPts val="1000"/>
              </a:spcBef>
              <a:buClr>
                <a:srgbClr val="666666"/>
              </a:buClr>
              <a:buFont typeface="Arial" panose="020B0604020202020204" pitchFamily="34" charset="0"/>
              <a:buChar char="−"/>
              <a:defRPr sz="1800" kern="1200">
                <a:solidFill>
                  <a:srgbClr val="666666"/>
                </a:solidFill>
                <a:latin typeface="+mn-lt"/>
                <a:ea typeface="+mn-ea"/>
                <a:cs typeface="+mn-cs"/>
              </a:defRPr>
            </a:lvl3pPr>
            <a:lvl4pPr marL="839788" indent="-233363" algn="l" defTabSz="914400" rtl="0" eaLnBrk="1" latinLnBrk="0" hangingPunct="1">
              <a:lnSpc>
                <a:spcPct val="100000"/>
              </a:lnSpc>
              <a:spcBef>
                <a:spcPts val="1000"/>
              </a:spcBef>
              <a:buClr>
                <a:srgbClr val="666666"/>
              </a:buClr>
              <a:buFont typeface="Arial" panose="020B0604020202020204" pitchFamily="34" charset="0"/>
              <a:buChar char="−"/>
              <a:defRPr sz="1600" kern="1200">
                <a:solidFill>
                  <a:srgbClr val="666666"/>
                </a:solidFill>
                <a:latin typeface="+mn-lt"/>
                <a:ea typeface="+mn-ea"/>
                <a:cs typeface="+mn-cs"/>
              </a:defRPr>
            </a:lvl4pPr>
            <a:lvl5pPr marL="1055688" indent="-200025" algn="l" defTabSz="914400" rtl="0" eaLnBrk="1" latinLnBrk="0" hangingPunct="1">
              <a:lnSpc>
                <a:spcPct val="100000"/>
              </a:lnSpc>
              <a:spcBef>
                <a:spcPts val="1000"/>
              </a:spcBef>
              <a:buClr>
                <a:srgbClr val="666666"/>
              </a:buClr>
              <a:buFont typeface="Arial" panose="020B0604020202020204" pitchFamily="34" charset="0"/>
              <a:buChar char="−"/>
              <a:defRPr sz="1400" kern="1200">
                <a:solidFill>
                  <a:srgbClr val="66666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4800" dirty="0">
                <a:solidFill>
                  <a:schemeClr val="bg1"/>
                </a:solidFill>
              </a:rPr>
              <a:t>SSO review advice</a:t>
            </a:r>
          </a:p>
        </p:txBody>
      </p:sp>
      <p:sp>
        <p:nvSpPr>
          <p:cNvPr id="6" name="Platshållare för text 13">
            <a:extLst>
              <a:ext uri="{FF2B5EF4-FFF2-40B4-BE49-F238E27FC236}">
                <a16:creationId xmlns:a16="http://schemas.microsoft.com/office/drawing/2014/main" id="{74735C7A-372F-46C4-FE44-6720601A254A}"/>
              </a:ext>
            </a:extLst>
          </p:cNvPr>
          <p:cNvSpPr txBox="1">
            <a:spLocks/>
          </p:cNvSpPr>
          <p:nvPr/>
        </p:nvSpPr>
        <p:spPr>
          <a:xfrm>
            <a:off x="1230491" y="1051132"/>
            <a:ext cx="4255909" cy="829149"/>
          </a:xfrm>
          <a:prstGeom prst="rect">
            <a:avLst/>
          </a:prstGeom>
        </p:spPr>
        <p:txBody>
          <a:bodyPr/>
          <a:lstStyle>
            <a:lvl1pPr marL="101600" indent="-101600" algn="l" defTabSz="914400" rtl="0" eaLnBrk="1" latinLnBrk="0" hangingPunct="1">
              <a:lnSpc>
                <a:spcPct val="100000"/>
              </a:lnSpc>
              <a:spcBef>
                <a:spcPts val="1000"/>
              </a:spcBef>
              <a:buClr>
                <a:srgbClr val="666666"/>
              </a:buClr>
              <a:buFont typeface="Segoe UI" panose="020B0502040204020203" pitchFamily="34" charset="0"/>
              <a:buChar char=" "/>
              <a:defRPr sz="2000" kern="1200">
                <a:solidFill>
                  <a:srgbClr val="666666"/>
                </a:solidFill>
                <a:latin typeface="+mn-lt"/>
                <a:ea typeface="+mn-ea"/>
                <a:cs typeface="+mn-cs"/>
              </a:defRPr>
            </a:lvl1pPr>
            <a:lvl2pPr marL="315913" indent="-233363" algn="l" defTabSz="914400" rtl="0" eaLnBrk="1" latinLnBrk="0" hangingPunct="1">
              <a:lnSpc>
                <a:spcPct val="100000"/>
              </a:lnSpc>
              <a:spcBef>
                <a:spcPts val="1000"/>
              </a:spcBef>
              <a:buClr>
                <a:srgbClr val="666666"/>
              </a:buClr>
              <a:buFont typeface="Wingdings" panose="05000000000000000000" pitchFamily="2" charset="2"/>
              <a:buChar char=""/>
              <a:defRPr sz="2000" kern="1200">
                <a:solidFill>
                  <a:srgbClr val="666666"/>
                </a:solidFill>
                <a:latin typeface="+mn-lt"/>
                <a:ea typeface="+mn-ea"/>
                <a:cs typeface="+mn-cs"/>
              </a:defRPr>
            </a:lvl2pPr>
            <a:lvl3pPr marL="582613" indent="-250825" algn="l" defTabSz="914400" rtl="0" eaLnBrk="1" latinLnBrk="0" hangingPunct="1">
              <a:lnSpc>
                <a:spcPct val="100000"/>
              </a:lnSpc>
              <a:spcBef>
                <a:spcPts val="1000"/>
              </a:spcBef>
              <a:buClr>
                <a:srgbClr val="666666"/>
              </a:buClr>
              <a:buFont typeface="Arial" panose="020B0604020202020204" pitchFamily="34" charset="0"/>
              <a:buChar char="−"/>
              <a:defRPr sz="1800" kern="1200">
                <a:solidFill>
                  <a:srgbClr val="666666"/>
                </a:solidFill>
                <a:latin typeface="+mn-lt"/>
                <a:ea typeface="+mn-ea"/>
                <a:cs typeface="+mn-cs"/>
              </a:defRPr>
            </a:lvl3pPr>
            <a:lvl4pPr marL="839788" indent="-233363" algn="l" defTabSz="914400" rtl="0" eaLnBrk="1" latinLnBrk="0" hangingPunct="1">
              <a:lnSpc>
                <a:spcPct val="100000"/>
              </a:lnSpc>
              <a:spcBef>
                <a:spcPts val="1000"/>
              </a:spcBef>
              <a:buClr>
                <a:srgbClr val="666666"/>
              </a:buClr>
              <a:buFont typeface="Arial" panose="020B0604020202020204" pitchFamily="34" charset="0"/>
              <a:buChar char="−"/>
              <a:defRPr sz="1600" kern="1200">
                <a:solidFill>
                  <a:srgbClr val="666666"/>
                </a:solidFill>
                <a:latin typeface="+mn-lt"/>
                <a:ea typeface="+mn-ea"/>
                <a:cs typeface="+mn-cs"/>
              </a:defRPr>
            </a:lvl4pPr>
            <a:lvl5pPr marL="1055688" indent="-200025" algn="l" defTabSz="914400" rtl="0" eaLnBrk="1" latinLnBrk="0" hangingPunct="1">
              <a:lnSpc>
                <a:spcPct val="100000"/>
              </a:lnSpc>
              <a:spcBef>
                <a:spcPts val="1000"/>
              </a:spcBef>
              <a:buClr>
                <a:srgbClr val="666666"/>
              </a:buClr>
              <a:buFont typeface="Arial" panose="020B0604020202020204" pitchFamily="34" charset="0"/>
              <a:buChar char="−"/>
              <a:defRPr sz="1400" kern="1200">
                <a:solidFill>
                  <a:srgbClr val="66666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4800" dirty="0">
                <a:solidFill>
                  <a:schemeClr val="bg1"/>
                </a:solidFill>
              </a:rPr>
              <a:t>2</a:t>
            </a:r>
          </a:p>
        </p:txBody>
      </p:sp>
    </p:spTree>
    <p:extLst>
      <p:ext uri="{BB962C8B-B14F-4D97-AF65-F5344CB8AC3E}">
        <p14:creationId xmlns:p14="http://schemas.microsoft.com/office/powerpoint/2010/main" val="3437808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bildnummer 4">
            <a:extLst>
              <a:ext uri="{FF2B5EF4-FFF2-40B4-BE49-F238E27FC236}">
                <a16:creationId xmlns:a16="http://schemas.microsoft.com/office/drawing/2014/main" id="{4B78B478-BF6B-4F13-BEDC-210D18337E98}"/>
              </a:ext>
            </a:extLst>
          </p:cNvPr>
          <p:cNvSpPr>
            <a:spLocks noGrp="1"/>
          </p:cNvSpPr>
          <p:nvPr>
            <p:ph type="sldNum" sz="quarter" idx="12"/>
          </p:nvPr>
        </p:nvSpPr>
        <p:spPr/>
        <p:txBody>
          <a:bodyPr/>
          <a:lstStyle/>
          <a:p>
            <a:fld id="{F7283078-D760-1647-8B80-66BA8B52336D}" type="slidenum">
              <a:rPr lang="sv-SE" smtClean="0">
                <a:solidFill>
                  <a:srgbClr val="CCCCCC"/>
                </a:solidFill>
              </a:rPr>
              <a:t>16</a:t>
            </a:fld>
            <a:endParaRPr lang="sv-SE" dirty="0">
              <a:solidFill>
                <a:srgbClr val="CCCCCC"/>
              </a:solidFill>
            </a:endParaRPr>
          </a:p>
        </p:txBody>
      </p:sp>
      <p:sp>
        <p:nvSpPr>
          <p:cNvPr id="20" name="TextBox 19">
            <a:extLst>
              <a:ext uri="{FF2B5EF4-FFF2-40B4-BE49-F238E27FC236}">
                <a16:creationId xmlns:a16="http://schemas.microsoft.com/office/drawing/2014/main" id="{197D5172-E865-ED4B-E6E4-1A4CDB821704}"/>
              </a:ext>
            </a:extLst>
          </p:cNvPr>
          <p:cNvSpPr txBox="1"/>
          <p:nvPr/>
        </p:nvSpPr>
        <p:spPr>
          <a:xfrm>
            <a:off x="1103709" y="2786387"/>
            <a:ext cx="9656446" cy="3170099"/>
          </a:xfrm>
          <a:prstGeom prst="rect">
            <a:avLst/>
          </a:prstGeom>
          <a:noFill/>
        </p:spPr>
        <p:txBody>
          <a:bodyPr wrap="square" rtlCol="0">
            <a:spAutoFit/>
          </a:bodyPr>
          <a:lstStyle/>
          <a:p>
            <a:pPr marL="285750" indent="-285750" algn="just">
              <a:spcAft>
                <a:spcPts val="600"/>
              </a:spcAft>
              <a:buFont typeface="Wingdings" pitchFamily="2" charset="2"/>
              <a:buChar char="§"/>
            </a:pPr>
            <a:r>
              <a:rPr lang="en-GB" b="1" dirty="0">
                <a:solidFill>
                  <a:srgbClr val="666666"/>
                </a:solidFill>
              </a:rPr>
              <a:t>Separation of the sample environment teams</a:t>
            </a:r>
            <a:r>
              <a:rPr lang="en-GB" dirty="0">
                <a:solidFill>
                  <a:srgbClr val="666666"/>
                </a:solidFill>
              </a:rPr>
              <a:t> into two groups may provide additional barriers to success</a:t>
            </a:r>
          </a:p>
          <a:p>
            <a:pPr marL="285750" indent="-285750" algn="just">
              <a:spcAft>
                <a:spcPts val="600"/>
              </a:spcAft>
              <a:buFont typeface="Wingdings" pitchFamily="2" charset="2"/>
              <a:buChar char="§"/>
            </a:pPr>
            <a:r>
              <a:rPr lang="en-GB" dirty="0">
                <a:solidFill>
                  <a:srgbClr val="666666"/>
                </a:solidFill>
              </a:rPr>
              <a:t>MSPS provides the </a:t>
            </a:r>
            <a:r>
              <a:rPr lang="en-GB" b="1" dirty="0">
                <a:solidFill>
                  <a:srgbClr val="666666"/>
                </a:solidFill>
              </a:rPr>
              <a:t>only machining capabilities </a:t>
            </a:r>
            <a:r>
              <a:rPr lang="en-GB" dirty="0">
                <a:solidFill>
                  <a:srgbClr val="666666"/>
                </a:solidFill>
              </a:rPr>
              <a:t>in the supervised zone</a:t>
            </a:r>
          </a:p>
          <a:p>
            <a:pPr marL="285750" indent="-285750" algn="just">
              <a:spcAft>
                <a:spcPts val="600"/>
              </a:spcAft>
              <a:buFont typeface="Wingdings" pitchFamily="2" charset="2"/>
              <a:buChar char="§"/>
            </a:pPr>
            <a:r>
              <a:rPr lang="en-GB" b="1" dirty="0">
                <a:solidFill>
                  <a:srgbClr val="666666"/>
                </a:solidFill>
              </a:rPr>
              <a:t>Workflow for providing this service</a:t>
            </a:r>
            <a:r>
              <a:rPr lang="en-GB" dirty="0">
                <a:solidFill>
                  <a:srgbClr val="666666"/>
                </a:solidFill>
              </a:rPr>
              <a:t> (machining) to all of the SE teams as well as other interested parties in the Science Directorate has </a:t>
            </a:r>
            <a:r>
              <a:rPr lang="en-GB" b="1" dirty="0">
                <a:solidFill>
                  <a:srgbClr val="666666"/>
                </a:solidFill>
              </a:rPr>
              <a:t>not been defined</a:t>
            </a:r>
          </a:p>
          <a:p>
            <a:pPr marL="285750" indent="-285750" algn="just">
              <a:spcAft>
                <a:spcPts val="600"/>
              </a:spcAft>
              <a:buFont typeface="Wingdings" pitchFamily="2" charset="2"/>
              <a:buChar char="§"/>
            </a:pPr>
            <a:r>
              <a:rPr lang="en-GB" b="1" dirty="0">
                <a:solidFill>
                  <a:srgbClr val="666666"/>
                </a:solidFill>
              </a:rPr>
              <a:t>Systems, responsibilities and ownership</a:t>
            </a:r>
            <a:r>
              <a:rPr lang="en-GB" dirty="0">
                <a:solidFill>
                  <a:srgbClr val="666666"/>
                </a:solidFill>
              </a:rPr>
              <a:t> could fall between two stools in the model presented.</a:t>
            </a:r>
          </a:p>
          <a:p>
            <a:pPr marL="285750" indent="-285750" algn="just">
              <a:buFont typeface="Wingdings" pitchFamily="2" charset="2"/>
              <a:buChar char="§"/>
            </a:pPr>
            <a:endParaRPr lang="en-GB" dirty="0"/>
          </a:p>
          <a:p>
            <a:pPr algn="just"/>
            <a:endParaRPr lang="en-GB" dirty="0">
              <a:solidFill>
                <a:srgbClr val="666666"/>
              </a:solidFill>
            </a:endParaRPr>
          </a:p>
          <a:p>
            <a:pPr marL="285750" indent="-285750" algn="just">
              <a:buFont typeface="Wingdings" pitchFamily="2" charset="2"/>
              <a:buChar char="§"/>
            </a:pPr>
            <a:r>
              <a:rPr lang="en-GB" b="1" dirty="0">
                <a:solidFill>
                  <a:srgbClr val="666666"/>
                </a:solidFill>
              </a:rPr>
              <a:t>Recommendations</a:t>
            </a:r>
            <a:r>
              <a:rPr lang="en-GB" dirty="0">
                <a:solidFill>
                  <a:srgbClr val="666666"/>
                </a:solidFill>
              </a:rPr>
              <a:t>: ESS should consider a single sample environment group</a:t>
            </a:r>
          </a:p>
        </p:txBody>
      </p:sp>
      <p:sp>
        <p:nvSpPr>
          <p:cNvPr id="21" name="Rubrik 1">
            <a:extLst>
              <a:ext uri="{FF2B5EF4-FFF2-40B4-BE49-F238E27FC236}">
                <a16:creationId xmlns:a16="http://schemas.microsoft.com/office/drawing/2014/main" id="{9E9C368E-D16F-3F3C-957E-5354EB0B9EB9}"/>
              </a:ext>
            </a:extLst>
          </p:cNvPr>
          <p:cNvSpPr>
            <a:spLocks noGrp="1"/>
          </p:cNvSpPr>
          <p:nvPr>
            <p:ph type="title"/>
          </p:nvPr>
        </p:nvSpPr>
        <p:spPr>
          <a:xfrm>
            <a:off x="1048552" y="446692"/>
            <a:ext cx="9360000" cy="657339"/>
          </a:xfrm>
        </p:spPr>
        <p:txBody>
          <a:bodyPr/>
          <a:lstStyle/>
          <a:p>
            <a:r>
              <a:rPr lang="en-GB" dirty="0">
                <a:solidFill>
                  <a:schemeClr val="tx1">
                    <a:lumMod val="75000"/>
                    <a:lumOff val="25000"/>
                  </a:schemeClr>
                </a:solidFill>
              </a:rPr>
              <a:t>CLS/MSPS</a:t>
            </a:r>
          </a:p>
        </p:txBody>
      </p:sp>
      <p:sp>
        <p:nvSpPr>
          <p:cNvPr id="4" name="Text Placeholder 6">
            <a:extLst>
              <a:ext uri="{FF2B5EF4-FFF2-40B4-BE49-F238E27FC236}">
                <a16:creationId xmlns:a16="http://schemas.microsoft.com/office/drawing/2014/main" id="{BDF3AB14-265B-3850-6F6E-C112475D4A22}"/>
              </a:ext>
            </a:extLst>
          </p:cNvPr>
          <p:cNvSpPr>
            <a:spLocks noGrp="1"/>
          </p:cNvSpPr>
          <p:nvPr>
            <p:ph type="body" sz="quarter" idx="14"/>
          </p:nvPr>
        </p:nvSpPr>
        <p:spPr>
          <a:xfrm>
            <a:off x="1103709" y="1028306"/>
            <a:ext cx="9360000" cy="507076"/>
          </a:xfrm>
        </p:spPr>
        <p:txBody>
          <a:bodyPr/>
          <a:lstStyle/>
          <a:p>
            <a:r>
              <a:rPr lang="en-GB" dirty="0"/>
              <a:t>General comments</a:t>
            </a:r>
          </a:p>
        </p:txBody>
      </p:sp>
    </p:spTree>
    <p:extLst>
      <p:ext uri="{BB962C8B-B14F-4D97-AF65-F5344CB8AC3E}">
        <p14:creationId xmlns:p14="http://schemas.microsoft.com/office/powerpoint/2010/main" val="3990610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bildnummer 4">
            <a:extLst>
              <a:ext uri="{FF2B5EF4-FFF2-40B4-BE49-F238E27FC236}">
                <a16:creationId xmlns:a16="http://schemas.microsoft.com/office/drawing/2014/main" id="{4B78B478-BF6B-4F13-BEDC-210D18337E98}"/>
              </a:ext>
            </a:extLst>
          </p:cNvPr>
          <p:cNvSpPr>
            <a:spLocks noGrp="1"/>
          </p:cNvSpPr>
          <p:nvPr>
            <p:ph type="sldNum" sz="quarter" idx="12"/>
          </p:nvPr>
        </p:nvSpPr>
        <p:spPr/>
        <p:txBody>
          <a:bodyPr/>
          <a:lstStyle/>
          <a:p>
            <a:fld id="{F7283078-D760-1647-8B80-66BA8B52336D}" type="slidenum">
              <a:rPr lang="sv-SE" smtClean="0">
                <a:solidFill>
                  <a:srgbClr val="CCCCCC"/>
                </a:solidFill>
              </a:rPr>
              <a:t>17</a:t>
            </a:fld>
            <a:endParaRPr lang="sv-SE" dirty="0">
              <a:solidFill>
                <a:srgbClr val="CCCCCC"/>
              </a:solidFill>
            </a:endParaRPr>
          </a:p>
        </p:txBody>
      </p:sp>
      <p:sp>
        <p:nvSpPr>
          <p:cNvPr id="20" name="TextBox 19">
            <a:extLst>
              <a:ext uri="{FF2B5EF4-FFF2-40B4-BE49-F238E27FC236}">
                <a16:creationId xmlns:a16="http://schemas.microsoft.com/office/drawing/2014/main" id="{197D5172-E865-ED4B-E6E4-1A4CDB821704}"/>
              </a:ext>
            </a:extLst>
          </p:cNvPr>
          <p:cNvSpPr txBox="1"/>
          <p:nvPr/>
        </p:nvSpPr>
        <p:spPr>
          <a:xfrm>
            <a:off x="756964" y="1818810"/>
            <a:ext cx="10801761" cy="4585871"/>
          </a:xfrm>
          <a:prstGeom prst="rect">
            <a:avLst/>
          </a:prstGeom>
          <a:noFill/>
        </p:spPr>
        <p:txBody>
          <a:bodyPr wrap="square" rtlCol="0">
            <a:spAutoFit/>
          </a:bodyPr>
          <a:lstStyle/>
          <a:p>
            <a:pPr marL="285750" indent="-285750">
              <a:buFont typeface="Wingdings" pitchFamily="2" charset="2"/>
              <a:buChar char="§"/>
            </a:pPr>
            <a:r>
              <a:rPr lang="en-GB" sz="1600" b="1" dirty="0">
                <a:solidFill>
                  <a:srgbClr val="666666"/>
                </a:solidFill>
              </a:rPr>
              <a:t>Is the proposed organizational structure fit for purpose?	</a:t>
            </a:r>
            <a:r>
              <a:rPr lang="en-GB" sz="1600" b="1" dirty="0">
                <a:solidFill>
                  <a:srgbClr val="FF0000"/>
                </a:solidFill>
              </a:rPr>
              <a:t>NO – Separation of SE into 2 teams</a:t>
            </a:r>
          </a:p>
          <a:p>
            <a:pPr marL="742950" lvl="1" indent="-285750">
              <a:buFont typeface="Wingdings" pitchFamily="2" charset="2"/>
              <a:buChar char="§"/>
            </a:pPr>
            <a:r>
              <a:rPr lang="en-GB" sz="1400" dirty="0">
                <a:solidFill>
                  <a:srgbClr val="666666"/>
                </a:solidFill>
              </a:rPr>
              <a:t>Scope clear</a:t>
            </a:r>
          </a:p>
          <a:p>
            <a:pPr marL="742950" lvl="1" indent="-285750">
              <a:buFont typeface="Wingdings" pitchFamily="2" charset="2"/>
              <a:buChar char="§"/>
            </a:pPr>
            <a:r>
              <a:rPr lang="en-GB" sz="1400" dirty="0">
                <a:solidFill>
                  <a:srgbClr val="666666"/>
                </a:solidFill>
              </a:rPr>
              <a:t>Planning for resilience demonstrated</a:t>
            </a:r>
          </a:p>
          <a:p>
            <a:pPr marL="742950" lvl="1" indent="-285750">
              <a:buFont typeface="Wingdings" pitchFamily="2" charset="2"/>
              <a:buChar char="§"/>
            </a:pPr>
            <a:r>
              <a:rPr lang="en-GB" sz="1400" dirty="0">
                <a:solidFill>
                  <a:srgbClr val="666666"/>
                </a:solidFill>
              </a:rPr>
              <a:t>Provision of gases assigned to CLS --&gt; issues of responsibilities</a:t>
            </a:r>
          </a:p>
          <a:p>
            <a:pPr marL="742950" lvl="1" indent="-285750">
              <a:buFont typeface="Wingdings" pitchFamily="2" charset="2"/>
              <a:buChar char="§"/>
            </a:pPr>
            <a:r>
              <a:rPr lang="en-GB" sz="1400" dirty="0">
                <a:solidFill>
                  <a:srgbClr val="666666"/>
                </a:solidFill>
              </a:rPr>
              <a:t>Level of research engineers too heavy justified by documentation</a:t>
            </a:r>
          </a:p>
          <a:p>
            <a:pPr marL="742950" lvl="1" indent="-285750">
              <a:spcAft>
                <a:spcPts val="1200"/>
              </a:spcAft>
              <a:buFont typeface="Wingdings" pitchFamily="2" charset="2"/>
              <a:buChar char="§"/>
            </a:pPr>
            <a:r>
              <a:rPr lang="en-GB" sz="1400" dirty="0">
                <a:solidFill>
                  <a:srgbClr val="666666"/>
                </a:solidFill>
              </a:rPr>
              <a:t>Weighting and cross-training for technicians AND research engineers</a:t>
            </a:r>
            <a:endParaRPr lang="en-GB" sz="1600" dirty="0">
              <a:solidFill>
                <a:srgbClr val="666666"/>
              </a:solidFill>
            </a:endParaRPr>
          </a:p>
          <a:p>
            <a:pPr marL="285750" indent="-285750">
              <a:buFont typeface="Wingdings" pitchFamily="2" charset="2"/>
              <a:buChar char="§"/>
            </a:pPr>
            <a:r>
              <a:rPr lang="en-GB" sz="1600" b="1" dirty="0">
                <a:solidFill>
                  <a:srgbClr val="666666"/>
                </a:solidFill>
              </a:rPr>
              <a:t>Is the full scope required for successful operation of all aspects of ESS properly identified? </a:t>
            </a:r>
          </a:p>
          <a:p>
            <a:pPr marL="742950" lvl="1" indent="-285750">
              <a:buFont typeface="Wingdings" pitchFamily="2" charset="2"/>
              <a:buChar char="§"/>
            </a:pPr>
            <a:r>
              <a:rPr lang="en-GB" sz="1400" dirty="0">
                <a:solidFill>
                  <a:srgbClr val="666666"/>
                </a:solidFill>
              </a:rPr>
              <a:t>Scope clear</a:t>
            </a:r>
          </a:p>
          <a:p>
            <a:pPr marL="742950" lvl="1" indent="-285750">
              <a:spcAft>
                <a:spcPts val="1200"/>
              </a:spcAft>
              <a:buFont typeface="Wingdings" pitchFamily="2" charset="2"/>
              <a:buChar char="§"/>
            </a:pPr>
            <a:r>
              <a:rPr lang="en-GB" sz="1400" b="1" dirty="0">
                <a:solidFill>
                  <a:srgbClr val="666666"/>
                </a:solidFill>
              </a:rPr>
              <a:t>Recommendations: </a:t>
            </a:r>
            <a:r>
              <a:rPr lang="en-GB" sz="1400" dirty="0">
                <a:solidFill>
                  <a:srgbClr val="666666"/>
                </a:solidFill>
              </a:rPr>
              <a:t>Technical teams should be professional service providers and own the service until it is installed and working.</a:t>
            </a:r>
            <a:endParaRPr lang="en-GB" sz="1600" dirty="0">
              <a:solidFill>
                <a:srgbClr val="666666"/>
              </a:solidFill>
            </a:endParaRPr>
          </a:p>
          <a:p>
            <a:pPr marL="285750" indent="-285750">
              <a:buFont typeface="Wingdings" pitchFamily="2" charset="2"/>
              <a:buChar char="§"/>
            </a:pPr>
            <a:r>
              <a:rPr lang="en-GB" sz="1600" b="1" dirty="0">
                <a:solidFill>
                  <a:srgbClr val="666666"/>
                </a:solidFill>
              </a:rPr>
              <a:t>Are there opportunities for consolidation and increased efficiency that we have not yet recognized?</a:t>
            </a:r>
          </a:p>
          <a:p>
            <a:pPr marL="742950" lvl="1" indent="-285750">
              <a:spcAft>
                <a:spcPts val="1200"/>
              </a:spcAft>
              <a:buFont typeface="Wingdings" pitchFamily="2" charset="2"/>
              <a:buChar char="§"/>
            </a:pPr>
            <a:r>
              <a:rPr lang="en-GB" sz="1400" b="1" dirty="0">
                <a:solidFill>
                  <a:srgbClr val="666666"/>
                </a:solidFill>
              </a:rPr>
              <a:t>Recommendations : </a:t>
            </a:r>
            <a:r>
              <a:rPr lang="en-GB" sz="1400" dirty="0">
                <a:solidFill>
                  <a:srgbClr val="666666"/>
                </a:solidFill>
              </a:rPr>
              <a:t>multiskilling and cross-training between the technical staff would be advised to minimize single point failures.</a:t>
            </a:r>
            <a:endParaRPr lang="en-GB" sz="1600" dirty="0">
              <a:solidFill>
                <a:srgbClr val="666666"/>
              </a:solidFill>
            </a:endParaRPr>
          </a:p>
          <a:p>
            <a:pPr marL="285750" indent="-285750">
              <a:buFont typeface="Wingdings" pitchFamily="2" charset="2"/>
              <a:buChar char="§"/>
            </a:pPr>
            <a:r>
              <a:rPr lang="en-GB" sz="1600" b="1" dirty="0">
                <a:solidFill>
                  <a:srgbClr val="666666"/>
                </a:solidFill>
              </a:rPr>
              <a:t>Are the resources (</a:t>
            </a:r>
            <a:r>
              <a:rPr lang="en-GB" sz="1600" b="1" dirty="0" err="1">
                <a:solidFill>
                  <a:srgbClr val="666666"/>
                </a:solidFill>
              </a:rPr>
              <a:t>labor</a:t>
            </a:r>
            <a:r>
              <a:rPr lang="en-GB" sz="1600" b="1" dirty="0">
                <a:solidFill>
                  <a:srgbClr val="666666"/>
                </a:solidFill>
              </a:rPr>
              <a:t> and non-</a:t>
            </a:r>
            <a:r>
              <a:rPr lang="en-GB" sz="1600" b="1" dirty="0" err="1">
                <a:solidFill>
                  <a:srgbClr val="666666"/>
                </a:solidFill>
              </a:rPr>
              <a:t>labor</a:t>
            </a:r>
            <a:r>
              <a:rPr lang="en-GB" sz="1600" b="1" dirty="0">
                <a:solidFill>
                  <a:srgbClr val="666666"/>
                </a:solidFill>
              </a:rPr>
              <a:t>) that have been identified for the defined scope reasonably estimated?</a:t>
            </a:r>
          </a:p>
          <a:p>
            <a:pPr marL="742950" lvl="1" indent="-285750">
              <a:buFont typeface="Wingdings" pitchFamily="2" charset="2"/>
              <a:buChar char="§"/>
            </a:pPr>
            <a:r>
              <a:rPr lang="en-GB" sz="1400" dirty="0">
                <a:solidFill>
                  <a:srgbClr val="666666"/>
                </a:solidFill>
              </a:rPr>
              <a:t>FTEs look appropriate but only if full-service mode is instigated and 24/7 on call. Need for 6 research engineers doubtful - should be experienced technicians</a:t>
            </a:r>
          </a:p>
          <a:p>
            <a:pPr marL="742950" lvl="1" indent="-285750">
              <a:buFont typeface="Wingdings" pitchFamily="2" charset="2"/>
              <a:buChar char="§"/>
            </a:pPr>
            <a:r>
              <a:rPr lang="en-GB" sz="1400" dirty="0">
                <a:solidFill>
                  <a:srgbClr val="666666"/>
                </a:solidFill>
              </a:rPr>
              <a:t>consumables and investment budgets a little thin</a:t>
            </a:r>
          </a:p>
        </p:txBody>
      </p:sp>
      <p:sp>
        <p:nvSpPr>
          <p:cNvPr id="21" name="Rubrik 1">
            <a:extLst>
              <a:ext uri="{FF2B5EF4-FFF2-40B4-BE49-F238E27FC236}">
                <a16:creationId xmlns:a16="http://schemas.microsoft.com/office/drawing/2014/main" id="{9E9C368E-D16F-3F3C-957E-5354EB0B9EB9}"/>
              </a:ext>
            </a:extLst>
          </p:cNvPr>
          <p:cNvSpPr>
            <a:spLocks noGrp="1"/>
          </p:cNvSpPr>
          <p:nvPr>
            <p:ph type="title"/>
          </p:nvPr>
        </p:nvSpPr>
        <p:spPr>
          <a:xfrm>
            <a:off x="1048552" y="446692"/>
            <a:ext cx="9360000" cy="657339"/>
          </a:xfrm>
        </p:spPr>
        <p:txBody>
          <a:bodyPr/>
          <a:lstStyle/>
          <a:p>
            <a:r>
              <a:rPr lang="en-GB" dirty="0">
                <a:solidFill>
                  <a:schemeClr val="tx1">
                    <a:lumMod val="75000"/>
                    <a:lumOff val="25000"/>
                  </a:schemeClr>
                </a:solidFill>
              </a:rPr>
              <a:t>MSPS</a:t>
            </a:r>
          </a:p>
        </p:txBody>
      </p:sp>
      <p:sp>
        <p:nvSpPr>
          <p:cNvPr id="4" name="Text Placeholder 6">
            <a:extLst>
              <a:ext uri="{FF2B5EF4-FFF2-40B4-BE49-F238E27FC236}">
                <a16:creationId xmlns:a16="http://schemas.microsoft.com/office/drawing/2014/main" id="{BDF3AB14-265B-3850-6F6E-C112475D4A22}"/>
              </a:ext>
            </a:extLst>
          </p:cNvPr>
          <p:cNvSpPr>
            <a:spLocks noGrp="1"/>
          </p:cNvSpPr>
          <p:nvPr>
            <p:ph type="body" sz="quarter" idx="14"/>
          </p:nvPr>
        </p:nvSpPr>
        <p:spPr>
          <a:xfrm>
            <a:off x="1103709" y="1028306"/>
            <a:ext cx="9360000" cy="507076"/>
          </a:xfrm>
        </p:spPr>
        <p:txBody>
          <a:bodyPr/>
          <a:lstStyle/>
          <a:p>
            <a:r>
              <a:rPr lang="en-GB" dirty="0"/>
              <a:t>Specific comments</a:t>
            </a:r>
          </a:p>
        </p:txBody>
      </p:sp>
    </p:spTree>
    <p:extLst>
      <p:ext uri="{BB962C8B-B14F-4D97-AF65-F5344CB8AC3E}">
        <p14:creationId xmlns:p14="http://schemas.microsoft.com/office/powerpoint/2010/main" val="2910032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0">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0">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0">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0">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0">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0">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0">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text 11">
            <a:extLst>
              <a:ext uri="{FF2B5EF4-FFF2-40B4-BE49-F238E27FC236}">
                <a16:creationId xmlns:a16="http://schemas.microsoft.com/office/drawing/2014/main" id="{9B79EAB6-AA51-1F61-D7DF-AD65CC42C6E3}"/>
              </a:ext>
            </a:extLst>
          </p:cNvPr>
          <p:cNvSpPr txBox="1">
            <a:spLocks/>
          </p:cNvSpPr>
          <p:nvPr/>
        </p:nvSpPr>
        <p:spPr>
          <a:xfrm>
            <a:off x="1230491" y="2169209"/>
            <a:ext cx="6366811" cy="2462613"/>
          </a:xfrm>
          <a:prstGeom prst="rect">
            <a:avLst/>
          </a:prstGeom>
        </p:spPr>
        <p:txBody>
          <a:bodyPr/>
          <a:lstStyle>
            <a:lvl1pPr marL="101600" indent="-101600" algn="l" defTabSz="914400" rtl="0" eaLnBrk="1" latinLnBrk="0" hangingPunct="1">
              <a:lnSpc>
                <a:spcPct val="100000"/>
              </a:lnSpc>
              <a:spcBef>
                <a:spcPts val="1000"/>
              </a:spcBef>
              <a:buClr>
                <a:srgbClr val="666666"/>
              </a:buClr>
              <a:buFont typeface="Segoe UI" panose="020B0502040204020203" pitchFamily="34" charset="0"/>
              <a:buChar char=" "/>
              <a:defRPr sz="2000" kern="1200">
                <a:solidFill>
                  <a:srgbClr val="666666"/>
                </a:solidFill>
                <a:latin typeface="+mn-lt"/>
                <a:ea typeface="+mn-ea"/>
                <a:cs typeface="+mn-cs"/>
              </a:defRPr>
            </a:lvl1pPr>
            <a:lvl2pPr marL="315913" indent="-233363" algn="l" defTabSz="914400" rtl="0" eaLnBrk="1" latinLnBrk="0" hangingPunct="1">
              <a:lnSpc>
                <a:spcPct val="100000"/>
              </a:lnSpc>
              <a:spcBef>
                <a:spcPts val="1000"/>
              </a:spcBef>
              <a:buClr>
                <a:srgbClr val="666666"/>
              </a:buClr>
              <a:buFont typeface="Wingdings" panose="05000000000000000000" pitchFamily="2" charset="2"/>
              <a:buChar char=""/>
              <a:defRPr sz="2000" kern="1200">
                <a:solidFill>
                  <a:srgbClr val="666666"/>
                </a:solidFill>
                <a:latin typeface="+mn-lt"/>
                <a:ea typeface="+mn-ea"/>
                <a:cs typeface="+mn-cs"/>
              </a:defRPr>
            </a:lvl2pPr>
            <a:lvl3pPr marL="582613" indent="-250825" algn="l" defTabSz="914400" rtl="0" eaLnBrk="1" latinLnBrk="0" hangingPunct="1">
              <a:lnSpc>
                <a:spcPct val="100000"/>
              </a:lnSpc>
              <a:spcBef>
                <a:spcPts val="1000"/>
              </a:spcBef>
              <a:buClr>
                <a:srgbClr val="666666"/>
              </a:buClr>
              <a:buFont typeface="Arial" panose="020B0604020202020204" pitchFamily="34" charset="0"/>
              <a:buChar char="−"/>
              <a:defRPr sz="1800" kern="1200">
                <a:solidFill>
                  <a:srgbClr val="666666"/>
                </a:solidFill>
                <a:latin typeface="+mn-lt"/>
                <a:ea typeface="+mn-ea"/>
                <a:cs typeface="+mn-cs"/>
              </a:defRPr>
            </a:lvl3pPr>
            <a:lvl4pPr marL="839788" indent="-233363" algn="l" defTabSz="914400" rtl="0" eaLnBrk="1" latinLnBrk="0" hangingPunct="1">
              <a:lnSpc>
                <a:spcPct val="100000"/>
              </a:lnSpc>
              <a:spcBef>
                <a:spcPts val="1000"/>
              </a:spcBef>
              <a:buClr>
                <a:srgbClr val="666666"/>
              </a:buClr>
              <a:buFont typeface="Arial" panose="020B0604020202020204" pitchFamily="34" charset="0"/>
              <a:buChar char="−"/>
              <a:defRPr sz="1600" kern="1200">
                <a:solidFill>
                  <a:srgbClr val="666666"/>
                </a:solidFill>
                <a:latin typeface="+mn-lt"/>
                <a:ea typeface="+mn-ea"/>
                <a:cs typeface="+mn-cs"/>
              </a:defRPr>
            </a:lvl4pPr>
            <a:lvl5pPr marL="1055688" indent="-200025" algn="l" defTabSz="914400" rtl="0" eaLnBrk="1" latinLnBrk="0" hangingPunct="1">
              <a:lnSpc>
                <a:spcPct val="100000"/>
              </a:lnSpc>
              <a:spcBef>
                <a:spcPts val="1000"/>
              </a:spcBef>
              <a:buClr>
                <a:srgbClr val="666666"/>
              </a:buClr>
              <a:buFont typeface="Arial" panose="020B0604020202020204" pitchFamily="34" charset="0"/>
              <a:buChar char="−"/>
              <a:defRPr sz="1400" kern="1200">
                <a:solidFill>
                  <a:srgbClr val="66666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4800" dirty="0">
                <a:solidFill>
                  <a:schemeClr val="bg1"/>
                </a:solidFill>
              </a:rPr>
              <a:t>Open discussion</a:t>
            </a:r>
          </a:p>
        </p:txBody>
      </p:sp>
      <p:sp>
        <p:nvSpPr>
          <p:cNvPr id="6" name="Platshållare för text 13">
            <a:extLst>
              <a:ext uri="{FF2B5EF4-FFF2-40B4-BE49-F238E27FC236}">
                <a16:creationId xmlns:a16="http://schemas.microsoft.com/office/drawing/2014/main" id="{74735C7A-372F-46C4-FE44-6720601A254A}"/>
              </a:ext>
            </a:extLst>
          </p:cNvPr>
          <p:cNvSpPr txBox="1">
            <a:spLocks/>
          </p:cNvSpPr>
          <p:nvPr/>
        </p:nvSpPr>
        <p:spPr>
          <a:xfrm>
            <a:off x="1230491" y="1051132"/>
            <a:ext cx="4255909" cy="829149"/>
          </a:xfrm>
          <a:prstGeom prst="rect">
            <a:avLst/>
          </a:prstGeom>
        </p:spPr>
        <p:txBody>
          <a:bodyPr/>
          <a:lstStyle>
            <a:lvl1pPr marL="101600" indent="-101600" algn="l" defTabSz="914400" rtl="0" eaLnBrk="1" latinLnBrk="0" hangingPunct="1">
              <a:lnSpc>
                <a:spcPct val="100000"/>
              </a:lnSpc>
              <a:spcBef>
                <a:spcPts val="1000"/>
              </a:spcBef>
              <a:buClr>
                <a:srgbClr val="666666"/>
              </a:buClr>
              <a:buFont typeface="Segoe UI" panose="020B0502040204020203" pitchFamily="34" charset="0"/>
              <a:buChar char=" "/>
              <a:defRPr sz="2000" kern="1200">
                <a:solidFill>
                  <a:srgbClr val="666666"/>
                </a:solidFill>
                <a:latin typeface="+mn-lt"/>
                <a:ea typeface="+mn-ea"/>
                <a:cs typeface="+mn-cs"/>
              </a:defRPr>
            </a:lvl1pPr>
            <a:lvl2pPr marL="315913" indent="-233363" algn="l" defTabSz="914400" rtl="0" eaLnBrk="1" latinLnBrk="0" hangingPunct="1">
              <a:lnSpc>
                <a:spcPct val="100000"/>
              </a:lnSpc>
              <a:spcBef>
                <a:spcPts val="1000"/>
              </a:spcBef>
              <a:buClr>
                <a:srgbClr val="666666"/>
              </a:buClr>
              <a:buFont typeface="Wingdings" panose="05000000000000000000" pitchFamily="2" charset="2"/>
              <a:buChar char=""/>
              <a:defRPr sz="2000" kern="1200">
                <a:solidFill>
                  <a:srgbClr val="666666"/>
                </a:solidFill>
                <a:latin typeface="+mn-lt"/>
                <a:ea typeface="+mn-ea"/>
                <a:cs typeface="+mn-cs"/>
              </a:defRPr>
            </a:lvl2pPr>
            <a:lvl3pPr marL="582613" indent="-250825" algn="l" defTabSz="914400" rtl="0" eaLnBrk="1" latinLnBrk="0" hangingPunct="1">
              <a:lnSpc>
                <a:spcPct val="100000"/>
              </a:lnSpc>
              <a:spcBef>
                <a:spcPts val="1000"/>
              </a:spcBef>
              <a:buClr>
                <a:srgbClr val="666666"/>
              </a:buClr>
              <a:buFont typeface="Arial" panose="020B0604020202020204" pitchFamily="34" charset="0"/>
              <a:buChar char="−"/>
              <a:defRPr sz="1800" kern="1200">
                <a:solidFill>
                  <a:srgbClr val="666666"/>
                </a:solidFill>
                <a:latin typeface="+mn-lt"/>
                <a:ea typeface="+mn-ea"/>
                <a:cs typeface="+mn-cs"/>
              </a:defRPr>
            </a:lvl3pPr>
            <a:lvl4pPr marL="839788" indent="-233363" algn="l" defTabSz="914400" rtl="0" eaLnBrk="1" latinLnBrk="0" hangingPunct="1">
              <a:lnSpc>
                <a:spcPct val="100000"/>
              </a:lnSpc>
              <a:spcBef>
                <a:spcPts val="1000"/>
              </a:spcBef>
              <a:buClr>
                <a:srgbClr val="666666"/>
              </a:buClr>
              <a:buFont typeface="Arial" panose="020B0604020202020204" pitchFamily="34" charset="0"/>
              <a:buChar char="−"/>
              <a:defRPr sz="1600" kern="1200">
                <a:solidFill>
                  <a:srgbClr val="666666"/>
                </a:solidFill>
                <a:latin typeface="+mn-lt"/>
                <a:ea typeface="+mn-ea"/>
                <a:cs typeface="+mn-cs"/>
              </a:defRPr>
            </a:lvl4pPr>
            <a:lvl5pPr marL="1055688" indent="-200025" algn="l" defTabSz="914400" rtl="0" eaLnBrk="1" latinLnBrk="0" hangingPunct="1">
              <a:lnSpc>
                <a:spcPct val="100000"/>
              </a:lnSpc>
              <a:spcBef>
                <a:spcPts val="1000"/>
              </a:spcBef>
              <a:buClr>
                <a:srgbClr val="666666"/>
              </a:buClr>
              <a:buFont typeface="Arial" panose="020B0604020202020204" pitchFamily="34" charset="0"/>
              <a:buChar char="−"/>
              <a:defRPr sz="1400" kern="1200">
                <a:solidFill>
                  <a:srgbClr val="66666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4800" dirty="0">
                <a:solidFill>
                  <a:schemeClr val="bg1"/>
                </a:solidFill>
              </a:rPr>
              <a:t>3</a:t>
            </a:r>
          </a:p>
        </p:txBody>
      </p:sp>
    </p:spTree>
    <p:extLst>
      <p:ext uri="{BB962C8B-B14F-4D97-AF65-F5344CB8AC3E}">
        <p14:creationId xmlns:p14="http://schemas.microsoft.com/office/powerpoint/2010/main" val="2779566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145CF3-C12C-4347-8E68-43E7983404D2}"/>
              </a:ext>
            </a:extLst>
          </p:cNvPr>
          <p:cNvSpPr>
            <a:spLocks noGrp="1"/>
          </p:cNvSpPr>
          <p:nvPr>
            <p:ph type="ctrTitle"/>
          </p:nvPr>
        </p:nvSpPr>
        <p:spPr>
          <a:xfrm>
            <a:off x="1420238" y="1153621"/>
            <a:ext cx="9150157" cy="2387600"/>
          </a:xfrm>
        </p:spPr>
        <p:txBody>
          <a:bodyPr/>
          <a:lstStyle/>
          <a:p>
            <a:r>
              <a:rPr lang="en-GB" dirty="0"/>
              <a:t>Steady-State Operations</a:t>
            </a:r>
          </a:p>
        </p:txBody>
      </p:sp>
      <p:sp>
        <p:nvSpPr>
          <p:cNvPr id="4" name="Platshållare för text 3">
            <a:extLst>
              <a:ext uri="{FF2B5EF4-FFF2-40B4-BE49-F238E27FC236}">
                <a16:creationId xmlns:a16="http://schemas.microsoft.com/office/drawing/2014/main" id="{D26DA0E2-82BB-493E-9B68-2D93A245C5B3}"/>
              </a:ext>
            </a:extLst>
          </p:cNvPr>
          <p:cNvSpPr>
            <a:spLocks noGrp="1"/>
          </p:cNvSpPr>
          <p:nvPr>
            <p:ph type="body" sz="quarter" idx="10"/>
          </p:nvPr>
        </p:nvSpPr>
        <p:spPr/>
        <p:txBody>
          <a:bodyPr/>
          <a:lstStyle/>
          <a:p>
            <a:r>
              <a:rPr lang="en-GB" dirty="0"/>
              <a:t>PRESENTED BY </a:t>
            </a:r>
            <a:r>
              <a:rPr lang="en-GB" dirty="0" err="1"/>
              <a:t>caroline</a:t>
            </a:r>
            <a:r>
              <a:rPr lang="en-GB" dirty="0"/>
              <a:t> </a:t>
            </a:r>
            <a:r>
              <a:rPr lang="en-GB" dirty="0" err="1"/>
              <a:t>curfs</a:t>
            </a:r>
            <a:endParaRPr lang="en-GB" dirty="0"/>
          </a:p>
        </p:txBody>
      </p:sp>
    </p:spTree>
    <p:extLst>
      <p:ext uri="{BB962C8B-B14F-4D97-AF65-F5344CB8AC3E}">
        <p14:creationId xmlns:p14="http://schemas.microsoft.com/office/powerpoint/2010/main" val="2141996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D0FB8EB-1974-4F1B-9F83-4FDD9AB6C8B2}"/>
              </a:ext>
            </a:extLst>
          </p:cNvPr>
          <p:cNvSpPr>
            <a:spLocks noGrp="1"/>
          </p:cNvSpPr>
          <p:nvPr>
            <p:ph type="title"/>
          </p:nvPr>
        </p:nvSpPr>
        <p:spPr/>
        <p:txBody>
          <a:bodyPr/>
          <a:lstStyle/>
          <a:p>
            <a:r>
              <a:rPr lang="en-GB" dirty="0">
                <a:solidFill>
                  <a:schemeClr val="tx1">
                    <a:lumMod val="75000"/>
                    <a:lumOff val="25000"/>
                  </a:schemeClr>
                </a:solidFill>
              </a:rPr>
              <a:t>MPS specific charges related to SSO</a:t>
            </a:r>
          </a:p>
        </p:txBody>
      </p:sp>
      <p:sp>
        <p:nvSpPr>
          <p:cNvPr id="5" name="Platshållare för bildnummer 4">
            <a:extLst>
              <a:ext uri="{FF2B5EF4-FFF2-40B4-BE49-F238E27FC236}">
                <a16:creationId xmlns:a16="http://schemas.microsoft.com/office/drawing/2014/main" id="{4B78B478-BF6B-4F13-BEDC-210D18337E98}"/>
              </a:ext>
            </a:extLst>
          </p:cNvPr>
          <p:cNvSpPr>
            <a:spLocks noGrp="1"/>
          </p:cNvSpPr>
          <p:nvPr>
            <p:ph type="sldNum" sz="quarter" idx="12"/>
          </p:nvPr>
        </p:nvSpPr>
        <p:spPr/>
        <p:txBody>
          <a:bodyPr/>
          <a:lstStyle/>
          <a:p>
            <a:fld id="{F7283078-D760-1647-8B80-66BA8B52336D}" type="slidenum">
              <a:rPr lang="sv-SE" smtClean="0">
                <a:solidFill>
                  <a:srgbClr val="CCCCCC"/>
                </a:solidFill>
              </a:rPr>
              <a:t>3</a:t>
            </a:fld>
            <a:endParaRPr lang="sv-SE" dirty="0">
              <a:solidFill>
                <a:srgbClr val="CCCCCC"/>
              </a:solidFill>
            </a:endParaRPr>
          </a:p>
        </p:txBody>
      </p:sp>
      <p:sp>
        <p:nvSpPr>
          <p:cNvPr id="6" name="Platshållare för innehåll 5">
            <a:extLst>
              <a:ext uri="{FF2B5EF4-FFF2-40B4-BE49-F238E27FC236}">
                <a16:creationId xmlns:a16="http://schemas.microsoft.com/office/drawing/2014/main" id="{CFEF36EF-EA79-48B1-8977-F8AA6F2C6BC7}"/>
              </a:ext>
            </a:extLst>
          </p:cNvPr>
          <p:cNvSpPr>
            <a:spLocks noGrp="1"/>
          </p:cNvSpPr>
          <p:nvPr>
            <p:ph idx="1"/>
          </p:nvPr>
        </p:nvSpPr>
        <p:spPr>
          <a:xfrm>
            <a:off x="882681" y="2072333"/>
            <a:ext cx="10595811" cy="4768062"/>
          </a:xfrm>
        </p:spPr>
        <p:txBody>
          <a:bodyPr/>
          <a:lstStyle/>
          <a:p>
            <a:pPr marL="0" indent="180000">
              <a:spcBef>
                <a:spcPts val="0"/>
              </a:spcBef>
              <a:spcAft>
                <a:spcPts val="1200"/>
              </a:spcAft>
              <a:buFont typeface="Wingdings" pitchFamily="2" charset="2"/>
              <a:buChar char="§"/>
            </a:pPr>
            <a:r>
              <a:rPr lang="en-GB" sz="1600" b="1" dirty="0">
                <a:effectLst/>
                <a:latin typeface="Calibri" panose="020F0502020204030204" pitchFamily="34" charset="0"/>
              </a:rPr>
              <a:t>Steady State Operation (SSO)</a:t>
            </a:r>
            <a:r>
              <a:rPr lang="en-GB" sz="1600" dirty="0">
                <a:effectLst/>
                <a:latin typeface="Calibri" panose="020F0502020204030204" pitchFamily="34" charset="0"/>
              </a:rPr>
              <a:t>:</a:t>
            </a:r>
          </a:p>
          <a:p>
            <a:pPr marL="257175" lvl="1" indent="180000">
              <a:spcBef>
                <a:spcPts val="0"/>
              </a:spcBef>
              <a:spcAft>
                <a:spcPts val="1200"/>
              </a:spcAft>
              <a:buFont typeface="Wingdings" pitchFamily="2" charset="2"/>
              <a:buChar char="§"/>
            </a:pPr>
            <a:r>
              <a:rPr lang="en-GB" sz="1600" dirty="0">
                <a:effectLst/>
                <a:latin typeface="Calibri" panose="020F0502020204030204" pitchFamily="34" charset="0"/>
              </a:rPr>
              <a:t>MSPS plan: ESS management will optimize the developed SSO model following advice from the reviewers. In this context we would like the STAP to comment on the </a:t>
            </a:r>
            <a:r>
              <a:rPr lang="en-GB" sz="1600" b="1" dirty="0">
                <a:effectLst/>
                <a:latin typeface="Calibri" panose="020F0502020204030204" pitchFamily="34" charset="0"/>
              </a:rPr>
              <a:t>completeness of the tas</a:t>
            </a:r>
            <a:r>
              <a:rPr lang="en-GB" sz="1600" dirty="0">
                <a:effectLst/>
                <a:latin typeface="Calibri" panose="020F0502020204030204" pitchFamily="34" charset="0"/>
              </a:rPr>
              <a:t>ks presented (did we forget tasks which will require resources?) </a:t>
            </a:r>
            <a:endParaRPr lang="en-GB" sz="1600" dirty="0">
              <a:effectLst/>
            </a:endParaRPr>
          </a:p>
          <a:p>
            <a:pPr marL="257175" lvl="1" indent="180000">
              <a:spcBef>
                <a:spcPts val="0"/>
              </a:spcBef>
              <a:spcAft>
                <a:spcPts val="1200"/>
              </a:spcAft>
              <a:buFont typeface="Wingdings" pitchFamily="2" charset="2"/>
              <a:buChar char="§"/>
            </a:pPr>
            <a:r>
              <a:rPr lang="en-GB" sz="1600" dirty="0">
                <a:effectLst/>
                <a:latin typeface="Calibri" panose="020F0502020204030204" pitchFamily="34" charset="0"/>
              </a:rPr>
              <a:t>The SSO review panel suggested to provide a full service to the users including the full installation of the sample environment equipment on the instruments and the refill of </a:t>
            </a:r>
            <a:r>
              <a:rPr lang="en-GB" sz="1600" dirty="0" err="1">
                <a:effectLst/>
                <a:latin typeface="Calibri" panose="020F0502020204030204" pitchFamily="34" charset="0"/>
              </a:rPr>
              <a:t>dewars</a:t>
            </a:r>
            <a:r>
              <a:rPr lang="en-GB" sz="1600" dirty="0">
                <a:effectLst/>
                <a:latin typeface="Calibri" panose="020F0502020204030204" pitchFamily="34" charset="0"/>
              </a:rPr>
              <a:t>, cryostats and magnets. Those services would be in addition to the more complex tasks (e.g. dilution fridge) which were originally foreseen. STAP is invited to comment on this service approach and advice on a possible implementation method. What are the </a:t>
            </a:r>
            <a:r>
              <a:rPr lang="en-GB" sz="1600" b="1" dirty="0">
                <a:effectLst/>
                <a:latin typeface="Calibri" panose="020F0502020204030204" pitchFamily="34" charset="0"/>
              </a:rPr>
              <a:t>advantages and drawbacks of this type of full service model</a:t>
            </a:r>
            <a:r>
              <a:rPr lang="en-GB" sz="1600" dirty="0">
                <a:effectLst/>
                <a:latin typeface="Calibri" panose="020F0502020204030204" pitchFamily="34" charset="0"/>
              </a:rPr>
              <a:t>? What tasks would be better performed by the instrument staff? </a:t>
            </a:r>
            <a:endParaRPr lang="en-GB" sz="1600" dirty="0">
              <a:effectLst/>
            </a:endParaRPr>
          </a:p>
          <a:p>
            <a:pPr marL="257175" lvl="1" indent="180000">
              <a:spcBef>
                <a:spcPts val="0"/>
              </a:spcBef>
              <a:spcAft>
                <a:spcPts val="1200"/>
              </a:spcAft>
              <a:buFont typeface="Wingdings" pitchFamily="2" charset="2"/>
              <a:buChar char="§"/>
            </a:pPr>
            <a:r>
              <a:rPr lang="en-GB" sz="1600" dirty="0">
                <a:effectLst/>
                <a:latin typeface="Calibri" panose="020F0502020204030204" pitchFamily="34" charset="0"/>
              </a:rPr>
              <a:t>The SSO review panel suggested to increase the number of technicians. What would be an </a:t>
            </a:r>
            <a:r>
              <a:rPr lang="en-GB" sz="1600" b="1" dirty="0">
                <a:effectLst/>
                <a:latin typeface="Calibri" panose="020F0502020204030204" pitchFamily="34" charset="0"/>
              </a:rPr>
              <a:t>appropriate number for each planned task</a:t>
            </a:r>
            <a:r>
              <a:rPr lang="en-GB" sz="1600" dirty="0">
                <a:effectLst/>
                <a:latin typeface="Calibri" panose="020F0502020204030204" pitchFamily="34" charset="0"/>
              </a:rPr>
              <a:t>? </a:t>
            </a:r>
          </a:p>
          <a:p>
            <a:pPr marL="257175" lvl="1" indent="0">
              <a:spcBef>
                <a:spcPts val="0"/>
              </a:spcBef>
              <a:spcAft>
                <a:spcPts val="1200"/>
              </a:spcAft>
              <a:buNone/>
            </a:pPr>
            <a:endParaRPr lang="en-GB" sz="1600" dirty="0">
              <a:effectLst/>
            </a:endParaRPr>
          </a:p>
        </p:txBody>
      </p:sp>
    </p:spTree>
    <p:extLst>
      <p:ext uri="{BB962C8B-B14F-4D97-AF65-F5344CB8AC3E}">
        <p14:creationId xmlns:p14="http://schemas.microsoft.com/office/powerpoint/2010/main" val="3202056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515B4B-3ADD-418D-A61D-2099706C28A1}"/>
              </a:ext>
            </a:extLst>
          </p:cNvPr>
          <p:cNvSpPr>
            <a:spLocks noGrp="1"/>
          </p:cNvSpPr>
          <p:nvPr>
            <p:ph type="title"/>
          </p:nvPr>
        </p:nvSpPr>
        <p:spPr/>
        <p:txBody>
          <a:bodyPr/>
          <a:lstStyle/>
          <a:p>
            <a:r>
              <a:rPr lang="en-GB" dirty="0"/>
              <a:t>Agenda</a:t>
            </a:r>
          </a:p>
        </p:txBody>
      </p:sp>
      <p:sp>
        <p:nvSpPr>
          <p:cNvPr id="5" name="Platshållare för bildnummer 4">
            <a:extLst>
              <a:ext uri="{FF2B5EF4-FFF2-40B4-BE49-F238E27FC236}">
                <a16:creationId xmlns:a16="http://schemas.microsoft.com/office/drawing/2014/main" id="{134CE1B4-62B3-438D-AEBF-F359667A072F}"/>
              </a:ext>
            </a:extLst>
          </p:cNvPr>
          <p:cNvSpPr>
            <a:spLocks noGrp="1"/>
          </p:cNvSpPr>
          <p:nvPr>
            <p:ph type="sldNum" sz="quarter" idx="12"/>
          </p:nvPr>
        </p:nvSpPr>
        <p:spPr/>
        <p:txBody>
          <a:bodyPr/>
          <a:lstStyle/>
          <a:p>
            <a:fld id="{F7283078-D760-1647-8B80-66BA8B52336D}" type="slidenum">
              <a:rPr lang="sv-SE" smtClean="0"/>
              <a:pPr/>
              <a:t>4</a:t>
            </a:fld>
            <a:endParaRPr lang="sv-SE"/>
          </a:p>
        </p:txBody>
      </p:sp>
      <p:graphicFrame>
        <p:nvGraphicFramePr>
          <p:cNvPr id="8" name="Tabell 8">
            <a:extLst>
              <a:ext uri="{FF2B5EF4-FFF2-40B4-BE49-F238E27FC236}">
                <a16:creationId xmlns:a16="http://schemas.microsoft.com/office/drawing/2014/main" id="{6785EE1E-4A1C-4346-83D0-84014F8F230F}"/>
              </a:ext>
            </a:extLst>
          </p:cNvPr>
          <p:cNvGraphicFramePr>
            <a:graphicFrameLocks noGrp="1"/>
          </p:cNvGraphicFramePr>
          <p:nvPr>
            <p:extLst>
              <p:ext uri="{D42A27DB-BD31-4B8C-83A1-F6EECF244321}">
                <p14:modId xmlns:p14="http://schemas.microsoft.com/office/powerpoint/2010/main" val="2112636647"/>
              </p:ext>
            </p:extLst>
          </p:nvPr>
        </p:nvGraphicFramePr>
        <p:xfrm>
          <a:off x="1103709" y="2547847"/>
          <a:ext cx="10134600" cy="1373382"/>
        </p:xfrm>
        <a:graphic>
          <a:graphicData uri="http://schemas.openxmlformats.org/drawingml/2006/table">
            <a:tbl>
              <a:tblPr firstRow="1" bandRow="1">
                <a:tableStyleId>{5C22544A-7EE6-4342-B048-85BDC9FD1C3A}</a:tableStyleId>
              </a:tblPr>
              <a:tblGrid>
                <a:gridCol w="10134600">
                  <a:extLst>
                    <a:ext uri="{9D8B030D-6E8A-4147-A177-3AD203B41FA5}">
                      <a16:colId xmlns:a16="http://schemas.microsoft.com/office/drawing/2014/main" val="1887023439"/>
                    </a:ext>
                  </a:extLst>
                </a:gridCol>
              </a:tblGrid>
              <a:tr h="457794">
                <a:tc>
                  <a:txBody>
                    <a:bodyPr/>
                    <a:lstStyle/>
                    <a:p>
                      <a:pPr>
                        <a:tabLst>
                          <a:tab pos="357188" algn="l"/>
                        </a:tabLst>
                      </a:pPr>
                      <a:r>
                        <a:rPr lang="en-GB" sz="2000" b="0" noProof="0" dirty="0">
                          <a:solidFill>
                            <a:schemeClr val="bg1"/>
                          </a:solidFill>
                        </a:rPr>
                        <a:t>1	MSPS proposition for Steady-State Operations</a:t>
                      </a:r>
                    </a:p>
                  </a:txBody>
                  <a:tcPr anchor="ctr">
                    <a:lnL w="12700" cmpd="sng">
                      <a:noFill/>
                    </a:lnL>
                    <a:lnR w="12700" cmpd="sng">
                      <a:noFill/>
                    </a:lnR>
                    <a:lnT w="9525" cap="flat" cmpd="sng" algn="ctr">
                      <a:noFill/>
                      <a:prstDash val="solid"/>
                      <a:round/>
                      <a:headEnd type="none" w="med" len="med"/>
                      <a:tailEnd type="none" w="med" len="med"/>
                    </a:lnT>
                    <a:lnB w="9525" cap="flat" cmpd="sng" algn="ctr">
                      <a:solidFill>
                        <a:schemeClr val="accent1">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3865739561"/>
                  </a:ext>
                </a:extLst>
              </a:tr>
              <a:tr h="457794">
                <a:tc>
                  <a:txBody>
                    <a:bodyPr/>
                    <a:lstStyle/>
                    <a:p>
                      <a:pPr>
                        <a:tabLst>
                          <a:tab pos="357188" algn="l"/>
                        </a:tabLst>
                      </a:pPr>
                      <a:r>
                        <a:rPr lang="en-GB" sz="2000" b="0" noProof="0" dirty="0">
                          <a:solidFill>
                            <a:schemeClr val="bg1"/>
                          </a:solidFill>
                        </a:rPr>
                        <a:t>2	Comments from the SSO review panel</a:t>
                      </a:r>
                    </a:p>
                  </a:txBody>
                  <a:tcPr anchor="ctr">
                    <a:lnL w="12700" cmpd="sng">
                      <a:noFill/>
                    </a:lnL>
                    <a:lnR w="12700" cmpd="sng">
                      <a:noFill/>
                    </a:lnR>
                    <a:lnT w="9525" cap="flat" cmpd="sng" algn="ctr">
                      <a:solidFill>
                        <a:schemeClr val="accent1">
                          <a:lumMod val="60000"/>
                          <a:lumOff val="40000"/>
                        </a:schemeClr>
                      </a:solidFill>
                      <a:prstDash val="solid"/>
                      <a:round/>
                      <a:headEnd type="none" w="med" len="med"/>
                      <a:tailEnd type="none" w="med" len="med"/>
                    </a:lnT>
                    <a:lnB w="9525" cap="flat" cmpd="sng" algn="ctr">
                      <a:solidFill>
                        <a:schemeClr val="accent1">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3022991455"/>
                  </a:ext>
                </a:extLst>
              </a:tr>
              <a:tr h="457794">
                <a:tc>
                  <a:txBody>
                    <a:bodyPr/>
                    <a:lstStyle/>
                    <a:p>
                      <a:pPr>
                        <a:tabLst>
                          <a:tab pos="357188" algn="l"/>
                        </a:tabLst>
                      </a:pPr>
                      <a:r>
                        <a:rPr lang="en-GB" sz="2000" b="0" noProof="0" dirty="0">
                          <a:solidFill>
                            <a:schemeClr val="bg1"/>
                          </a:solidFill>
                        </a:rPr>
                        <a:t>3	Open discussion</a:t>
                      </a:r>
                    </a:p>
                  </a:txBody>
                  <a:tcPr anchor="ctr">
                    <a:lnL w="12700" cmpd="sng">
                      <a:noFill/>
                    </a:lnL>
                    <a:lnR w="12700" cmpd="sng">
                      <a:noFill/>
                    </a:lnR>
                    <a:lnT w="9525" cap="flat" cmpd="sng" algn="ctr">
                      <a:solidFill>
                        <a:schemeClr val="accent1">
                          <a:lumMod val="60000"/>
                          <a:lumOff val="40000"/>
                        </a:schemeClr>
                      </a:solidFill>
                      <a:prstDash val="solid"/>
                      <a:round/>
                      <a:headEnd type="none" w="med" len="med"/>
                      <a:tailEnd type="none" w="med" len="med"/>
                    </a:lnT>
                    <a:lnB w="9525" cap="flat" cmpd="sng" algn="ctr">
                      <a:solidFill>
                        <a:schemeClr val="accent1">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1878378964"/>
                  </a:ext>
                </a:extLst>
              </a:tr>
            </a:tbl>
          </a:graphicData>
        </a:graphic>
      </p:graphicFrame>
    </p:spTree>
    <p:extLst>
      <p:ext uri="{BB962C8B-B14F-4D97-AF65-F5344CB8AC3E}">
        <p14:creationId xmlns:p14="http://schemas.microsoft.com/office/powerpoint/2010/main" val="3550436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text 11">
            <a:extLst>
              <a:ext uri="{FF2B5EF4-FFF2-40B4-BE49-F238E27FC236}">
                <a16:creationId xmlns:a16="http://schemas.microsoft.com/office/drawing/2014/main" id="{9B79EAB6-AA51-1F61-D7DF-AD65CC42C6E3}"/>
              </a:ext>
            </a:extLst>
          </p:cNvPr>
          <p:cNvSpPr txBox="1">
            <a:spLocks/>
          </p:cNvSpPr>
          <p:nvPr/>
        </p:nvSpPr>
        <p:spPr>
          <a:xfrm>
            <a:off x="1230491" y="2169209"/>
            <a:ext cx="6366811" cy="2462613"/>
          </a:xfrm>
          <a:prstGeom prst="rect">
            <a:avLst/>
          </a:prstGeom>
        </p:spPr>
        <p:txBody>
          <a:bodyPr/>
          <a:lstStyle>
            <a:lvl1pPr marL="101600" indent="-101600" algn="l" defTabSz="914400" rtl="0" eaLnBrk="1" latinLnBrk="0" hangingPunct="1">
              <a:lnSpc>
                <a:spcPct val="100000"/>
              </a:lnSpc>
              <a:spcBef>
                <a:spcPts val="1000"/>
              </a:spcBef>
              <a:buClr>
                <a:srgbClr val="666666"/>
              </a:buClr>
              <a:buFont typeface="Segoe UI" panose="020B0502040204020203" pitchFamily="34" charset="0"/>
              <a:buChar char=" "/>
              <a:defRPr sz="2000" kern="1200">
                <a:solidFill>
                  <a:srgbClr val="666666"/>
                </a:solidFill>
                <a:latin typeface="+mn-lt"/>
                <a:ea typeface="+mn-ea"/>
                <a:cs typeface="+mn-cs"/>
              </a:defRPr>
            </a:lvl1pPr>
            <a:lvl2pPr marL="315913" indent="-233363" algn="l" defTabSz="914400" rtl="0" eaLnBrk="1" latinLnBrk="0" hangingPunct="1">
              <a:lnSpc>
                <a:spcPct val="100000"/>
              </a:lnSpc>
              <a:spcBef>
                <a:spcPts val="1000"/>
              </a:spcBef>
              <a:buClr>
                <a:srgbClr val="666666"/>
              </a:buClr>
              <a:buFont typeface="Wingdings" panose="05000000000000000000" pitchFamily="2" charset="2"/>
              <a:buChar char=""/>
              <a:defRPr sz="2000" kern="1200">
                <a:solidFill>
                  <a:srgbClr val="666666"/>
                </a:solidFill>
                <a:latin typeface="+mn-lt"/>
                <a:ea typeface="+mn-ea"/>
                <a:cs typeface="+mn-cs"/>
              </a:defRPr>
            </a:lvl2pPr>
            <a:lvl3pPr marL="582613" indent="-250825" algn="l" defTabSz="914400" rtl="0" eaLnBrk="1" latinLnBrk="0" hangingPunct="1">
              <a:lnSpc>
                <a:spcPct val="100000"/>
              </a:lnSpc>
              <a:spcBef>
                <a:spcPts val="1000"/>
              </a:spcBef>
              <a:buClr>
                <a:srgbClr val="666666"/>
              </a:buClr>
              <a:buFont typeface="Arial" panose="020B0604020202020204" pitchFamily="34" charset="0"/>
              <a:buChar char="−"/>
              <a:defRPr sz="1800" kern="1200">
                <a:solidFill>
                  <a:srgbClr val="666666"/>
                </a:solidFill>
                <a:latin typeface="+mn-lt"/>
                <a:ea typeface="+mn-ea"/>
                <a:cs typeface="+mn-cs"/>
              </a:defRPr>
            </a:lvl3pPr>
            <a:lvl4pPr marL="839788" indent="-233363" algn="l" defTabSz="914400" rtl="0" eaLnBrk="1" latinLnBrk="0" hangingPunct="1">
              <a:lnSpc>
                <a:spcPct val="100000"/>
              </a:lnSpc>
              <a:spcBef>
                <a:spcPts val="1000"/>
              </a:spcBef>
              <a:buClr>
                <a:srgbClr val="666666"/>
              </a:buClr>
              <a:buFont typeface="Arial" panose="020B0604020202020204" pitchFamily="34" charset="0"/>
              <a:buChar char="−"/>
              <a:defRPr sz="1600" kern="1200">
                <a:solidFill>
                  <a:srgbClr val="666666"/>
                </a:solidFill>
                <a:latin typeface="+mn-lt"/>
                <a:ea typeface="+mn-ea"/>
                <a:cs typeface="+mn-cs"/>
              </a:defRPr>
            </a:lvl4pPr>
            <a:lvl5pPr marL="1055688" indent="-200025" algn="l" defTabSz="914400" rtl="0" eaLnBrk="1" latinLnBrk="0" hangingPunct="1">
              <a:lnSpc>
                <a:spcPct val="100000"/>
              </a:lnSpc>
              <a:spcBef>
                <a:spcPts val="1000"/>
              </a:spcBef>
              <a:buClr>
                <a:srgbClr val="666666"/>
              </a:buClr>
              <a:buFont typeface="Arial" panose="020B0604020202020204" pitchFamily="34" charset="0"/>
              <a:buChar char="−"/>
              <a:defRPr sz="1400" kern="1200">
                <a:solidFill>
                  <a:srgbClr val="66666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4800" dirty="0">
                <a:solidFill>
                  <a:schemeClr val="bg1"/>
                </a:solidFill>
              </a:rPr>
              <a:t>Proposition</a:t>
            </a:r>
          </a:p>
        </p:txBody>
      </p:sp>
      <p:sp>
        <p:nvSpPr>
          <p:cNvPr id="6" name="Platshållare för text 13">
            <a:extLst>
              <a:ext uri="{FF2B5EF4-FFF2-40B4-BE49-F238E27FC236}">
                <a16:creationId xmlns:a16="http://schemas.microsoft.com/office/drawing/2014/main" id="{74735C7A-372F-46C4-FE44-6720601A254A}"/>
              </a:ext>
            </a:extLst>
          </p:cNvPr>
          <p:cNvSpPr txBox="1">
            <a:spLocks/>
          </p:cNvSpPr>
          <p:nvPr/>
        </p:nvSpPr>
        <p:spPr>
          <a:xfrm>
            <a:off x="1230491" y="1051132"/>
            <a:ext cx="4255909" cy="829149"/>
          </a:xfrm>
          <a:prstGeom prst="rect">
            <a:avLst/>
          </a:prstGeom>
        </p:spPr>
        <p:txBody>
          <a:bodyPr/>
          <a:lstStyle>
            <a:lvl1pPr marL="101600" indent="-101600" algn="l" defTabSz="914400" rtl="0" eaLnBrk="1" latinLnBrk="0" hangingPunct="1">
              <a:lnSpc>
                <a:spcPct val="100000"/>
              </a:lnSpc>
              <a:spcBef>
                <a:spcPts val="1000"/>
              </a:spcBef>
              <a:buClr>
                <a:srgbClr val="666666"/>
              </a:buClr>
              <a:buFont typeface="Segoe UI" panose="020B0502040204020203" pitchFamily="34" charset="0"/>
              <a:buChar char=" "/>
              <a:defRPr sz="2000" kern="1200">
                <a:solidFill>
                  <a:srgbClr val="666666"/>
                </a:solidFill>
                <a:latin typeface="+mn-lt"/>
                <a:ea typeface="+mn-ea"/>
                <a:cs typeface="+mn-cs"/>
              </a:defRPr>
            </a:lvl1pPr>
            <a:lvl2pPr marL="315913" indent="-233363" algn="l" defTabSz="914400" rtl="0" eaLnBrk="1" latinLnBrk="0" hangingPunct="1">
              <a:lnSpc>
                <a:spcPct val="100000"/>
              </a:lnSpc>
              <a:spcBef>
                <a:spcPts val="1000"/>
              </a:spcBef>
              <a:buClr>
                <a:srgbClr val="666666"/>
              </a:buClr>
              <a:buFont typeface="Wingdings" panose="05000000000000000000" pitchFamily="2" charset="2"/>
              <a:buChar char=""/>
              <a:defRPr sz="2000" kern="1200">
                <a:solidFill>
                  <a:srgbClr val="666666"/>
                </a:solidFill>
                <a:latin typeface="+mn-lt"/>
                <a:ea typeface="+mn-ea"/>
                <a:cs typeface="+mn-cs"/>
              </a:defRPr>
            </a:lvl2pPr>
            <a:lvl3pPr marL="582613" indent="-250825" algn="l" defTabSz="914400" rtl="0" eaLnBrk="1" latinLnBrk="0" hangingPunct="1">
              <a:lnSpc>
                <a:spcPct val="100000"/>
              </a:lnSpc>
              <a:spcBef>
                <a:spcPts val="1000"/>
              </a:spcBef>
              <a:buClr>
                <a:srgbClr val="666666"/>
              </a:buClr>
              <a:buFont typeface="Arial" panose="020B0604020202020204" pitchFamily="34" charset="0"/>
              <a:buChar char="−"/>
              <a:defRPr sz="1800" kern="1200">
                <a:solidFill>
                  <a:srgbClr val="666666"/>
                </a:solidFill>
                <a:latin typeface="+mn-lt"/>
                <a:ea typeface="+mn-ea"/>
                <a:cs typeface="+mn-cs"/>
              </a:defRPr>
            </a:lvl3pPr>
            <a:lvl4pPr marL="839788" indent="-233363" algn="l" defTabSz="914400" rtl="0" eaLnBrk="1" latinLnBrk="0" hangingPunct="1">
              <a:lnSpc>
                <a:spcPct val="100000"/>
              </a:lnSpc>
              <a:spcBef>
                <a:spcPts val="1000"/>
              </a:spcBef>
              <a:buClr>
                <a:srgbClr val="666666"/>
              </a:buClr>
              <a:buFont typeface="Arial" panose="020B0604020202020204" pitchFamily="34" charset="0"/>
              <a:buChar char="−"/>
              <a:defRPr sz="1600" kern="1200">
                <a:solidFill>
                  <a:srgbClr val="666666"/>
                </a:solidFill>
                <a:latin typeface="+mn-lt"/>
                <a:ea typeface="+mn-ea"/>
                <a:cs typeface="+mn-cs"/>
              </a:defRPr>
            </a:lvl4pPr>
            <a:lvl5pPr marL="1055688" indent="-200025" algn="l" defTabSz="914400" rtl="0" eaLnBrk="1" latinLnBrk="0" hangingPunct="1">
              <a:lnSpc>
                <a:spcPct val="100000"/>
              </a:lnSpc>
              <a:spcBef>
                <a:spcPts val="1000"/>
              </a:spcBef>
              <a:buClr>
                <a:srgbClr val="666666"/>
              </a:buClr>
              <a:buFont typeface="Arial" panose="020B0604020202020204" pitchFamily="34" charset="0"/>
              <a:buChar char="−"/>
              <a:defRPr sz="1400" kern="1200">
                <a:solidFill>
                  <a:srgbClr val="66666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4800" dirty="0">
                <a:solidFill>
                  <a:schemeClr val="bg1"/>
                </a:solidFill>
              </a:rPr>
              <a:t>1</a:t>
            </a:r>
          </a:p>
        </p:txBody>
      </p:sp>
    </p:spTree>
    <p:extLst>
      <p:ext uri="{BB962C8B-B14F-4D97-AF65-F5344CB8AC3E}">
        <p14:creationId xmlns:p14="http://schemas.microsoft.com/office/powerpoint/2010/main" val="2192773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D0FB8EB-1974-4F1B-9F83-4FDD9AB6C8B2}"/>
              </a:ext>
            </a:extLst>
          </p:cNvPr>
          <p:cNvSpPr>
            <a:spLocks noGrp="1"/>
          </p:cNvSpPr>
          <p:nvPr>
            <p:ph type="title"/>
          </p:nvPr>
        </p:nvSpPr>
        <p:spPr>
          <a:xfrm>
            <a:off x="1006429" y="265373"/>
            <a:ext cx="9762087" cy="657339"/>
          </a:xfrm>
        </p:spPr>
        <p:txBody>
          <a:bodyPr/>
          <a:lstStyle/>
          <a:p>
            <a:r>
              <a:rPr lang="en-GB" sz="4400" dirty="0"/>
              <a:t>ESS 120.06.04 </a:t>
            </a:r>
            <a:r>
              <a:rPr lang="en-GB" sz="4400" noProof="0" dirty="0"/>
              <a:t>MSPS</a:t>
            </a:r>
            <a:r>
              <a:rPr lang="en-GB" noProof="0" dirty="0"/>
              <a:t>– location distribution</a:t>
            </a:r>
            <a:endParaRPr lang="en-GB" dirty="0">
              <a:solidFill>
                <a:schemeClr val="tx1">
                  <a:lumMod val="75000"/>
                  <a:lumOff val="25000"/>
                </a:schemeClr>
              </a:solidFill>
            </a:endParaRPr>
          </a:p>
        </p:txBody>
      </p:sp>
      <p:sp>
        <p:nvSpPr>
          <p:cNvPr id="4" name="Platshållare för sidfot 3">
            <a:extLst>
              <a:ext uri="{FF2B5EF4-FFF2-40B4-BE49-F238E27FC236}">
                <a16:creationId xmlns:a16="http://schemas.microsoft.com/office/drawing/2014/main" id="{BCE7790D-E878-42AC-AA2D-8A369B3D74BF}"/>
              </a:ext>
            </a:extLst>
          </p:cNvPr>
          <p:cNvSpPr>
            <a:spLocks noGrp="1"/>
          </p:cNvSpPr>
          <p:nvPr>
            <p:ph type="ftr" sz="quarter" idx="11"/>
          </p:nvPr>
        </p:nvSpPr>
        <p:spPr/>
        <p:txBody>
          <a:bodyPr/>
          <a:lstStyle/>
          <a:p>
            <a:r>
              <a:rPr lang="en-GB" dirty="0"/>
              <a:t>PRESENTATION TITLE/FOOTER</a:t>
            </a:r>
          </a:p>
        </p:txBody>
      </p:sp>
      <p:sp>
        <p:nvSpPr>
          <p:cNvPr id="5" name="Platshållare för bildnummer 4">
            <a:extLst>
              <a:ext uri="{FF2B5EF4-FFF2-40B4-BE49-F238E27FC236}">
                <a16:creationId xmlns:a16="http://schemas.microsoft.com/office/drawing/2014/main" id="{4B78B478-BF6B-4F13-BEDC-210D18337E98}"/>
              </a:ext>
            </a:extLst>
          </p:cNvPr>
          <p:cNvSpPr>
            <a:spLocks noGrp="1"/>
          </p:cNvSpPr>
          <p:nvPr>
            <p:ph type="sldNum" sz="quarter" idx="12"/>
          </p:nvPr>
        </p:nvSpPr>
        <p:spPr/>
        <p:txBody>
          <a:bodyPr/>
          <a:lstStyle/>
          <a:p>
            <a:fld id="{F7283078-D760-1647-8B80-66BA8B52336D}" type="slidenum">
              <a:rPr lang="sv-SE" smtClean="0">
                <a:solidFill>
                  <a:srgbClr val="CCCCCC"/>
                </a:solidFill>
              </a:rPr>
              <a:t>6</a:t>
            </a:fld>
            <a:endParaRPr lang="sv-SE" dirty="0">
              <a:solidFill>
                <a:srgbClr val="CCCCCC"/>
              </a:solidFill>
            </a:endParaRPr>
          </a:p>
        </p:txBody>
      </p:sp>
      <p:sp>
        <p:nvSpPr>
          <p:cNvPr id="6" name="Platshållare för innehåll 5">
            <a:extLst>
              <a:ext uri="{FF2B5EF4-FFF2-40B4-BE49-F238E27FC236}">
                <a16:creationId xmlns:a16="http://schemas.microsoft.com/office/drawing/2014/main" id="{CFEF36EF-EA79-48B1-8977-F8AA6F2C6BC7}"/>
              </a:ext>
            </a:extLst>
          </p:cNvPr>
          <p:cNvSpPr>
            <a:spLocks noGrp="1"/>
          </p:cNvSpPr>
          <p:nvPr>
            <p:ph idx="1"/>
          </p:nvPr>
        </p:nvSpPr>
        <p:spPr/>
        <p:txBody>
          <a:bodyPr/>
          <a:lstStyle/>
          <a:p>
            <a:pPr marL="72000" indent="-72000">
              <a:spcBef>
                <a:spcPts val="600"/>
              </a:spcBef>
              <a:spcAft>
                <a:spcPts val="600"/>
              </a:spcAft>
            </a:pPr>
            <a:br>
              <a:rPr lang="en-GB" i="1" dirty="0">
                <a:solidFill>
                  <a:schemeClr val="tx1">
                    <a:lumMod val="75000"/>
                    <a:lumOff val="25000"/>
                  </a:schemeClr>
                </a:solidFill>
              </a:rPr>
            </a:br>
            <a:endParaRPr lang="en-US" dirty="0"/>
          </a:p>
        </p:txBody>
      </p:sp>
      <p:sp>
        <p:nvSpPr>
          <p:cNvPr id="10" name="Platshållare för datum 3">
            <a:extLst>
              <a:ext uri="{FF2B5EF4-FFF2-40B4-BE49-F238E27FC236}">
                <a16:creationId xmlns:a16="http://schemas.microsoft.com/office/drawing/2014/main" id="{38A5AF1C-CD2B-3242-88CF-04FA26AED57A}"/>
              </a:ext>
            </a:extLst>
          </p:cNvPr>
          <p:cNvSpPr>
            <a:spLocks noGrp="1"/>
          </p:cNvSpPr>
          <p:nvPr>
            <p:ph type="dt" sz="half" idx="10"/>
          </p:nvPr>
        </p:nvSpPr>
        <p:spPr/>
        <p:txBody>
          <a:bodyPr/>
          <a:lstStyle/>
          <a:p>
            <a:fld id="{18896B66-0B3A-474C-9C9C-E4F07B1F5DAD}" type="datetime1">
              <a:rPr lang="sv-SE" smtClean="0"/>
              <a:t>2024-04-12</a:t>
            </a:fld>
            <a:endParaRPr lang="sv-SE" dirty="0"/>
          </a:p>
        </p:txBody>
      </p:sp>
      <p:grpSp>
        <p:nvGrpSpPr>
          <p:cNvPr id="7" name="Group 6">
            <a:extLst>
              <a:ext uri="{FF2B5EF4-FFF2-40B4-BE49-F238E27FC236}">
                <a16:creationId xmlns:a16="http://schemas.microsoft.com/office/drawing/2014/main" id="{80268D69-D3C7-8CB9-39FF-446F92F029B1}"/>
              </a:ext>
            </a:extLst>
          </p:cNvPr>
          <p:cNvGrpSpPr/>
          <p:nvPr/>
        </p:nvGrpSpPr>
        <p:grpSpPr>
          <a:xfrm>
            <a:off x="4775249" y="811830"/>
            <a:ext cx="6313042" cy="5234339"/>
            <a:chOff x="1103709" y="1283031"/>
            <a:chExt cx="6313042" cy="5234339"/>
          </a:xfrm>
        </p:grpSpPr>
        <p:pic>
          <p:nvPicPr>
            <p:cNvPr id="3" name="Content Placeholder 8">
              <a:extLst>
                <a:ext uri="{FF2B5EF4-FFF2-40B4-BE49-F238E27FC236}">
                  <a16:creationId xmlns:a16="http://schemas.microsoft.com/office/drawing/2014/main" id="{D68C41E8-D890-B872-7C39-733C8DD6397D}"/>
                </a:ext>
              </a:extLst>
            </p:cNvPr>
            <p:cNvPicPr>
              <a:picLocks noChangeAspect="1"/>
            </p:cNvPicPr>
            <p:nvPr/>
          </p:nvPicPr>
          <p:blipFill rotWithShape="1">
            <a:blip r:embed="rId2"/>
            <a:srcRect r="25279"/>
            <a:stretch/>
          </p:blipFill>
          <p:spPr>
            <a:xfrm>
              <a:off x="1103709" y="1283031"/>
              <a:ext cx="6313042" cy="5234339"/>
            </a:xfrm>
            <a:prstGeom prst="rect">
              <a:avLst/>
            </a:prstGeom>
          </p:spPr>
        </p:pic>
        <p:sp>
          <p:nvSpPr>
            <p:cNvPr id="8" name="Freeform 7">
              <a:extLst>
                <a:ext uri="{FF2B5EF4-FFF2-40B4-BE49-F238E27FC236}">
                  <a16:creationId xmlns:a16="http://schemas.microsoft.com/office/drawing/2014/main" id="{2D705094-2601-8807-E823-2A4AF76FD1B7}"/>
                </a:ext>
              </a:extLst>
            </p:cNvPr>
            <p:cNvSpPr/>
            <p:nvPr/>
          </p:nvSpPr>
          <p:spPr>
            <a:xfrm>
              <a:off x="3846653" y="4645306"/>
              <a:ext cx="1061013" cy="270076"/>
            </a:xfrm>
            <a:custGeom>
              <a:avLst/>
              <a:gdLst>
                <a:gd name="connsiteX0" fmla="*/ 968415 w 1061013"/>
                <a:gd name="connsiteY0" fmla="*/ 0 h 270076"/>
                <a:gd name="connsiteX1" fmla="*/ 972274 w 1061013"/>
                <a:gd name="connsiteY1" fmla="*/ 88740 h 270076"/>
                <a:gd name="connsiteX2" fmla="*/ 1061013 w 1061013"/>
                <a:gd name="connsiteY2" fmla="*/ 111889 h 270076"/>
                <a:gd name="connsiteX3" fmla="*/ 1003139 w 1061013"/>
                <a:gd name="connsiteY3" fmla="*/ 250785 h 270076"/>
                <a:gd name="connsiteX4" fmla="*/ 968415 w 1061013"/>
                <a:gd name="connsiteY4" fmla="*/ 235352 h 270076"/>
                <a:gd name="connsiteX5" fmla="*/ 952982 w 1061013"/>
                <a:gd name="connsiteY5" fmla="*/ 258502 h 270076"/>
                <a:gd name="connsiteX6" fmla="*/ 864243 w 1061013"/>
                <a:gd name="connsiteY6" fmla="*/ 262360 h 270076"/>
                <a:gd name="connsiteX7" fmla="*/ 138896 w 1061013"/>
                <a:gd name="connsiteY7" fmla="*/ 270076 h 270076"/>
                <a:gd name="connsiteX8" fmla="*/ 131180 w 1061013"/>
                <a:gd name="connsiteY8" fmla="*/ 231494 h 270076"/>
                <a:gd name="connsiteX9" fmla="*/ 38582 w 1061013"/>
                <a:gd name="connsiteY9" fmla="*/ 258502 h 270076"/>
                <a:gd name="connsiteX10" fmla="*/ 0 w 1061013"/>
                <a:gd name="connsiteY10" fmla="*/ 123464 h 270076"/>
                <a:gd name="connsiteX11" fmla="*/ 0 w 1061013"/>
                <a:gd name="connsiteY11" fmla="*/ 123464 h 270076"/>
                <a:gd name="connsiteX12" fmla="*/ 0 w 1061013"/>
                <a:gd name="connsiteY12" fmla="*/ 123464 h 270076"/>
                <a:gd name="connsiteX13" fmla="*/ 138896 w 1061013"/>
                <a:gd name="connsiteY13" fmla="*/ 84881 h 270076"/>
                <a:gd name="connsiteX14" fmla="*/ 135038 w 1061013"/>
                <a:gd name="connsiteY14" fmla="*/ 23150 h 270076"/>
                <a:gd name="connsiteX15" fmla="*/ 968415 w 1061013"/>
                <a:gd name="connsiteY15" fmla="*/ 0 h 270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61013" h="270076">
                  <a:moveTo>
                    <a:pt x="968415" y="0"/>
                  </a:moveTo>
                  <a:lnTo>
                    <a:pt x="972274" y="88740"/>
                  </a:lnTo>
                  <a:lnTo>
                    <a:pt x="1061013" y="111889"/>
                  </a:lnTo>
                  <a:lnTo>
                    <a:pt x="1003139" y="250785"/>
                  </a:lnTo>
                  <a:lnTo>
                    <a:pt x="968415" y="235352"/>
                  </a:lnTo>
                  <a:lnTo>
                    <a:pt x="952982" y="258502"/>
                  </a:lnTo>
                  <a:lnTo>
                    <a:pt x="864243" y="262360"/>
                  </a:lnTo>
                  <a:lnTo>
                    <a:pt x="138896" y="270076"/>
                  </a:lnTo>
                  <a:lnTo>
                    <a:pt x="131180" y="231494"/>
                  </a:lnTo>
                  <a:lnTo>
                    <a:pt x="38582" y="258502"/>
                  </a:lnTo>
                  <a:lnTo>
                    <a:pt x="0" y="123464"/>
                  </a:lnTo>
                  <a:lnTo>
                    <a:pt x="0" y="123464"/>
                  </a:lnTo>
                  <a:lnTo>
                    <a:pt x="0" y="123464"/>
                  </a:lnTo>
                  <a:lnTo>
                    <a:pt x="138896" y="84881"/>
                  </a:lnTo>
                  <a:lnTo>
                    <a:pt x="135038" y="23150"/>
                  </a:lnTo>
                  <a:lnTo>
                    <a:pt x="968415" y="0"/>
                  </a:lnTo>
                  <a:close/>
                </a:path>
              </a:pathLst>
            </a:custGeom>
            <a:solidFill>
              <a:srgbClr val="00B0F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Freeform 11">
              <a:extLst>
                <a:ext uri="{FF2B5EF4-FFF2-40B4-BE49-F238E27FC236}">
                  <a16:creationId xmlns:a16="http://schemas.microsoft.com/office/drawing/2014/main" id="{C2A7E31C-466C-99BA-DB4B-19D5A1FBCAEA}"/>
                </a:ext>
              </a:extLst>
            </p:cNvPr>
            <p:cNvSpPr/>
            <p:nvPr/>
          </p:nvSpPr>
          <p:spPr>
            <a:xfrm>
              <a:off x="3075008" y="4737904"/>
              <a:ext cx="609600" cy="451412"/>
            </a:xfrm>
            <a:custGeom>
              <a:avLst/>
              <a:gdLst>
                <a:gd name="connsiteX0" fmla="*/ 555584 w 609600"/>
                <a:gd name="connsiteY0" fmla="*/ 0 h 451412"/>
                <a:gd name="connsiteX1" fmla="*/ 362673 w 609600"/>
                <a:gd name="connsiteY1" fmla="*/ 46299 h 451412"/>
                <a:gd name="connsiteX2" fmla="*/ 408972 w 609600"/>
                <a:gd name="connsiteY2" fmla="*/ 177478 h 451412"/>
                <a:gd name="connsiteX3" fmla="*/ 343382 w 609600"/>
                <a:gd name="connsiteY3" fmla="*/ 208344 h 451412"/>
                <a:gd name="connsiteX4" fmla="*/ 273934 w 609600"/>
                <a:gd name="connsiteY4" fmla="*/ 119605 h 451412"/>
                <a:gd name="connsiteX5" fmla="*/ 50157 w 609600"/>
                <a:gd name="connsiteY5" fmla="*/ 227635 h 451412"/>
                <a:gd name="connsiteX6" fmla="*/ 81022 w 609600"/>
                <a:gd name="connsiteY6" fmla="*/ 285509 h 451412"/>
                <a:gd name="connsiteX7" fmla="*/ 0 w 609600"/>
                <a:gd name="connsiteY7" fmla="*/ 316374 h 451412"/>
                <a:gd name="connsiteX8" fmla="*/ 84881 w 609600"/>
                <a:gd name="connsiteY8" fmla="*/ 451412 h 451412"/>
                <a:gd name="connsiteX9" fmla="*/ 517002 w 609600"/>
                <a:gd name="connsiteY9" fmla="*/ 273934 h 451412"/>
                <a:gd name="connsiteX10" fmla="*/ 451412 w 609600"/>
                <a:gd name="connsiteY10" fmla="*/ 181337 h 451412"/>
                <a:gd name="connsiteX11" fmla="*/ 609600 w 609600"/>
                <a:gd name="connsiteY11" fmla="*/ 146612 h 451412"/>
                <a:gd name="connsiteX12" fmla="*/ 555584 w 609600"/>
                <a:gd name="connsiteY12" fmla="*/ 0 h 451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09600" h="451412">
                  <a:moveTo>
                    <a:pt x="555584" y="0"/>
                  </a:moveTo>
                  <a:lnTo>
                    <a:pt x="362673" y="46299"/>
                  </a:lnTo>
                  <a:lnTo>
                    <a:pt x="408972" y="177478"/>
                  </a:lnTo>
                  <a:lnTo>
                    <a:pt x="343382" y="208344"/>
                  </a:lnTo>
                  <a:lnTo>
                    <a:pt x="273934" y="119605"/>
                  </a:lnTo>
                  <a:lnTo>
                    <a:pt x="50157" y="227635"/>
                  </a:lnTo>
                  <a:lnTo>
                    <a:pt x="81022" y="285509"/>
                  </a:lnTo>
                  <a:lnTo>
                    <a:pt x="0" y="316374"/>
                  </a:lnTo>
                  <a:lnTo>
                    <a:pt x="84881" y="451412"/>
                  </a:lnTo>
                  <a:lnTo>
                    <a:pt x="517002" y="273934"/>
                  </a:lnTo>
                  <a:lnTo>
                    <a:pt x="451412" y="181337"/>
                  </a:lnTo>
                  <a:lnTo>
                    <a:pt x="609600" y="146612"/>
                  </a:lnTo>
                  <a:lnTo>
                    <a:pt x="555584" y="0"/>
                  </a:lnTo>
                  <a:close/>
                </a:path>
              </a:pathLst>
            </a:custGeom>
            <a:solidFill>
              <a:srgbClr val="00B0F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Freeform 12">
              <a:extLst>
                <a:ext uri="{FF2B5EF4-FFF2-40B4-BE49-F238E27FC236}">
                  <a16:creationId xmlns:a16="http://schemas.microsoft.com/office/drawing/2014/main" id="{6B1E028B-6768-5C43-8DD7-62104A8FC338}"/>
                </a:ext>
              </a:extLst>
            </p:cNvPr>
            <p:cNvSpPr/>
            <p:nvPr/>
          </p:nvSpPr>
          <p:spPr>
            <a:xfrm>
              <a:off x="3378104" y="3702457"/>
              <a:ext cx="831587" cy="531388"/>
            </a:xfrm>
            <a:custGeom>
              <a:avLst/>
              <a:gdLst>
                <a:gd name="connsiteX0" fmla="*/ 831587 w 831587"/>
                <a:gd name="connsiteY0" fmla="*/ 110418 h 531388"/>
                <a:gd name="connsiteX1" fmla="*/ 797081 w 831587"/>
                <a:gd name="connsiteY1" fmla="*/ 0 h 531388"/>
                <a:gd name="connsiteX2" fmla="*/ 600399 w 831587"/>
                <a:gd name="connsiteY2" fmla="*/ 62111 h 531388"/>
                <a:gd name="connsiteX3" fmla="*/ 427870 w 831587"/>
                <a:gd name="connsiteY3" fmla="*/ 148375 h 531388"/>
                <a:gd name="connsiteX4" fmla="*/ 282947 w 831587"/>
                <a:gd name="connsiteY4" fmla="*/ 255342 h 531388"/>
                <a:gd name="connsiteX5" fmla="*/ 134572 w 831587"/>
                <a:gd name="connsiteY5" fmla="*/ 179430 h 531388"/>
                <a:gd name="connsiteX6" fmla="*/ 0 w 831587"/>
                <a:gd name="connsiteY6" fmla="*/ 376112 h 531388"/>
                <a:gd name="connsiteX7" fmla="*/ 86264 w 831587"/>
                <a:gd name="connsiteY7" fmla="*/ 414068 h 531388"/>
                <a:gd name="connsiteX8" fmla="*/ 86264 w 831587"/>
                <a:gd name="connsiteY8" fmla="*/ 414068 h 531388"/>
                <a:gd name="connsiteX9" fmla="*/ 86264 w 831587"/>
                <a:gd name="connsiteY9" fmla="*/ 414068 h 531388"/>
                <a:gd name="connsiteX10" fmla="*/ 113869 w 831587"/>
                <a:gd name="connsiteY10" fmla="*/ 448574 h 531388"/>
                <a:gd name="connsiteX11" fmla="*/ 96616 w 831587"/>
                <a:gd name="connsiteY11" fmla="*/ 476178 h 531388"/>
                <a:gd name="connsiteX12" fmla="*/ 234639 w 831587"/>
                <a:gd name="connsiteY12" fmla="*/ 531388 h 531388"/>
                <a:gd name="connsiteX13" fmla="*/ 320903 w 831587"/>
                <a:gd name="connsiteY13" fmla="*/ 396815 h 531388"/>
                <a:gd name="connsiteX14" fmla="*/ 441673 w 831587"/>
                <a:gd name="connsiteY14" fmla="*/ 300200 h 531388"/>
                <a:gd name="connsiteX15" fmla="*/ 569344 w 831587"/>
                <a:gd name="connsiteY15" fmla="*/ 213935 h 531388"/>
                <a:gd name="connsiteX16" fmla="*/ 686663 w 831587"/>
                <a:gd name="connsiteY16" fmla="*/ 162177 h 531388"/>
                <a:gd name="connsiteX17" fmla="*/ 831587 w 831587"/>
                <a:gd name="connsiteY17" fmla="*/ 110418 h 531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31587" h="531388">
                  <a:moveTo>
                    <a:pt x="831587" y="110418"/>
                  </a:moveTo>
                  <a:lnTo>
                    <a:pt x="797081" y="0"/>
                  </a:lnTo>
                  <a:lnTo>
                    <a:pt x="600399" y="62111"/>
                  </a:lnTo>
                  <a:lnTo>
                    <a:pt x="427870" y="148375"/>
                  </a:lnTo>
                  <a:lnTo>
                    <a:pt x="282947" y="255342"/>
                  </a:lnTo>
                  <a:lnTo>
                    <a:pt x="134572" y="179430"/>
                  </a:lnTo>
                  <a:lnTo>
                    <a:pt x="0" y="376112"/>
                  </a:lnTo>
                  <a:lnTo>
                    <a:pt x="86264" y="414068"/>
                  </a:lnTo>
                  <a:lnTo>
                    <a:pt x="86264" y="414068"/>
                  </a:lnTo>
                  <a:lnTo>
                    <a:pt x="86264" y="414068"/>
                  </a:lnTo>
                  <a:lnTo>
                    <a:pt x="113869" y="448574"/>
                  </a:lnTo>
                  <a:lnTo>
                    <a:pt x="96616" y="476178"/>
                  </a:lnTo>
                  <a:lnTo>
                    <a:pt x="234639" y="531388"/>
                  </a:lnTo>
                  <a:lnTo>
                    <a:pt x="320903" y="396815"/>
                  </a:lnTo>
                  <a:lnTo>
                    <a:pt x="441673" y="300200"/>
                  </a:lnTo>
                  <a:lnTo>
                    <a:pt x="569344" y="213935"/>
                  </a:lnTo>
                  <a:lnTo>
                    <a:pt x="686663" y="162177"/>
                  </a:lnTo>
                  <a:lnTo>
                    <a:pt x="831587" y="110418"/>
                  </a:lnTo>
                  <a:close/>
                </a:path>
              </a:pathLst>
            </a:custGeom>
            <a:solidFill>
              <a:schemeClr val="accent1">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Freeform 13">
              <a:extLst>
                <a:ext uri="{FF2B5EF4-FFF2-40B4-BE49-F238E27FC236}">
                  <a16:creationId xmlns:a16="http://schemas.microsoft.com/office/drawing/2014/main" id="{FC591A41-6CAC-698C-5A9E-D7D40185BF1F}"/>
                </a:ext>
              </a:extLst>
            </p:cNvPr>
            <p:cNvSpPr/>
            <p:nvPr/>
          </p:nvSpPr>
          <p:spPr>
            <a:xfrm>
              <a:off x="3978503" y="4371867"/>
              <a:ext cx="824685" cy="151825"/>
            </a:xfrm>
            <a:custGeom>
              <a:avLst/>
              <a:gdLst>
                <a:gd name="connsiteX0" fmla="*/ 824685 w 824685"/>
                <a:gd name="connsiteY0" fmla="*/ 148375 h 151825"/>
                <a:gd name="connsiteX1" fmla="*/ 824685 w 824685"/>
                <a:gd name="connsiteY1" fmla="*/ 0 h 151825"/>
                <a:gd name="connsiteX2" fmla="*/ 0 w 824685"/>
                <a:gd name="connsiteY2" fmla="*/ 6901 h 151825"/>
                <a:gd name="connsiteX3" fmla="*/ 3450 w 824685"/>
                <a:gd name="connsiteY3" fmla="*/ 141473 h 151825"/>
                <a:gd name="connsiteX4" fmla="*/ 200132 w 824685"/>
                <a:gd name="connsiteY4" fmla="*/ 141473 h 151825"/>
                <a:gd name="connsiteX5" fmla="*/ 200132 w 824685"/>
                <a:gd name="connsiteY5" fmla="*/ 151825 h 151825"/>
                <a:gd name="connsiteX6" fmla="*/ 824685 w 824685"/>
                <a:gd name="connsiteY6" fmla="*/ 148375 h 151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24685" h="151825">
                  <a:moveTo>
                    <a:pt x="824685" y="148375"/>
                  </a:moveTo>
                  <a:lnTo>
                    <a:pt x="824685" y="0"/>
                  </a:lnTo>
                  <a:lnTo>
                    <a:pt x="0" y="6901"/>
                  </a:lnTo>
                  <a:lnTo>
                    <a:pt x="3450" y="141473"/>
                  </a:lnTo>
                  <a:lnTo>
                    <a:pt x="200132" y="141473"/>
                  </a:lnTo>
                  <a:lnTo>
                    <a:pt x="200132" y="151825"/>
                  </a:lnTo>
                  <a:lnTo>
                    <a:pt x="824685" y="148375"/>
                  </a:lnTo>
                  <a:close/>
                </a:path>
              </a:pathLst>
            </a:custGeom>
            <a:solidFill>
              <a:schemeClr val="accent1">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5" name="TextBox 14">
            <a:extLst>
              <a:ext uri="{FF2B5EF4-FFF2-40B4-BE49-F238E27FC236}">
                <a16:creationId xmlns:a16="http://schemas.microsoft.com/office/drawing/2014/main" id="{CD064FC2-81C5-F750-8A79-0E8E9BCB139F}"/>
              </a:ext>
            </a:extLst>
          </p:cNvPr>
          <p:cNvSpPr txBox="1"/>
          <p:nvPr/>
        </p:nvSpPr>
        <p:spPr>
          <a:xfrm>
            <a:off x="652806" y="2205363"/>
            <a:ext cx="4564037" cy="2893100"/>
          </a:xfrm>
          <a:prstGeom prst="rect">
            <a:avLst/>
          </a:prstGeom>
          <a:noFill/>
        </p:spPr>
        <p:txBody>
          <a:bodyPr wrap="square" rtlCol="0">
            <a:spAutoFit/>
          </a:bodyPr>
          <a:lstStyle/>
          <a:p>
            <a:pPr marL="285750" indent="-285750" algn="l">
              <a:buFont typeface="Wingdings" pitchFamily="2" charset="2"/>
              <a:buChar char="§"/>
            </a:pPr>
            <a:r>
              <a:rPr lang="en-GB" b="1" dirty="0">
                <a:solidFill>
                  <a:srgbClr val="666666"/>
                </a:solidFill>
              </a:rPr>
              <a:t>Workshops &amp; labs :</a:t>
            </a:r>
          </a:p>
          <a:p>
            <a:pPr marL="742950" lvl="1" indent="-285750">
              <a:buFont typeface="Wingdings" pitchFamily="2" charset="2"/>
              <a:buChar char="§"/>
            </a:pPr>
            <a:r>
              <a:rPr lang="en-GB" sz="1600" b="1" dirty="0">
                <a:solidFill>
                  <a:srgbClr val="666666"/>
                </a:solidFill>
              </a:rPr>
              <a:t>B02 : </a:t>
            </a:r>
            <a:r>
              <a:rPr lang="en-GB" sz="1600" dirty="0">
                <a:solidFill>
                  <a:srgbClr val="666666"/>
                </a:solidFill>
              </a:rPr>
              <a:t>Sample environment workshop – outside the supervised zone</a:t>
            </a:r>
          </a:p>
          <a:p>
            <a:pPr marL="742950" lvl="1" indent="-285750">
              <a:buFont typeface="Wingdings" pitchFamily="2" charset="2"/>
              <a:buChar char="§"/>
            </a:pPr>
            <a:r>
              <a:rPr lang="en-GB" sz="1600" b="1" dirty="0">
                <a:solidFill>
                  <a:srgbClr val="666666"/>
                </a:solidFill>
              </a:rPr>
              <a:t>E03 : </a:t>
            </a:r>
            <a:r>
              <a:rPr lang="en-GB" sz="1600" dirty="0">
                <a:solidFill>
                  <a:srgbClr val="666666"/>
                </a:solidFill>
              </a:rPr>
              <a:t>main workshops (2 storeys, 4 spaces), mechanical workshop, mechanical processing users lab</a:t>
            </a:r>
          </a:p>
          <a:p>
            <a:pPr marL="742950" lvl="1" indent="-285750">
              <a:buFont typeface="Wingdings" pitchFamily="2" charset="2"/>
              <a:buChar char="§"/>
            </a:pPr>
            <a:r>
              <a:rPr lang="en-GB" sz="1600" b="1" dirty="0">
                <a:solidFill>
                  <a:srgbClr val="666666"/>
                </a:solidFill>
              </a:rPr>
              <a:t>D08 : </a:t>
            </a:r>
            <a:r>
              <a:rPr lang="en-GB" sz="1600" dirty="0">
                <a:solidFill>
                  <a:srgbClr val="666666"/>
                </a:solidFill>
              </a:rPr>
              <a:t>1 workshop for general SES and 2 labs for high-pressure</a:t>
            </a:r>
          </a:p>
          <a:p>
            <a:pPr lvl="1"/>
            <a:endParaRPr lang="en-GB" sz="1600" dirty="0">
              <a:solidFill>
                <a:srgbClr val="666666"/>
              </a:solidFill>
            </a:endParaRPr>
          </a:p>
          <a:p>
            <a:pPr marL="285750" indent="-285750" algn="l">
              <a:buFont typeface="Wingdings" pitchFamily="2" charset="2"/>
              <a:buChar char="§"/>
            </a:pPr>
            <a:r>
              <a:rPr lang="en-GB" b="1" dirty="0">
                <a:solidFill>
                  <a:srgbClr val="666666"/>
                </a:solidFill>
              </a:rPr>
              <a:t>Instruments support : </a:t>
            </a:r>
            <a:r>
              <a:rPr lang="en-GB" dirty="0">
                <a:solidFill>
                  <a:srgbClr val="666666"/>
                </a:solidFill>
              </a:rPr>
              <a:t>in all the experiment halls D01, D04 and E01</a:t>
            </a:r>
          </a:p>
        </p:txBody>
      </p:sp>
    </p:spTree>
    <p:extLst>
      <p:ext uri="{BB962C8B-B14F-4D97-AF65-F5344CB8AC3E}">
        <p14:creationId xmlns:p14="http://schemas.microsoft.com/office/powerpoint/2010/main" val="1206198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D0FB8EB-1974-4F1B-9F83-4FDD9AB6C8B2}"/>
              </a:ext>
            </a:extLst>
          </p:cNvPr>
          <p:cNvSpPr>
            <a:spLocks noGrp="1"/>
          </p:cNvSpPr>
          <p:nvPr>
            <p:ph type="title"/>
          </p:nvPr>
        </p:nvSpPr>
        <p:spPr/>
        <p:txBody>
          <a:bodyPr/>
          <a:lstStyle/>
          <a:p>
            <a:r>
              <a:rPr lang="en-GB" noProof="0" dirty="0"/>
              <a:t>Staffing and competence</a:t>
            </a:r>
            <a:endParaRPr lang="en-GB" dirty="0">
              <a:solidFill>
                <a:schemeClr val="tx1">
                  <a:lumMod val="75000"/>
                  <a:lumOff val="25000"/>
                </a:schemeClr>
              </a:solidFill>
            </a:endParaRPr>
          </a:p>
        </p:txBody>
      </p:sp>
      <p:sp>
        <p:nvSpPr>
          <p:cNvPr id="4" name="Platshållare för sidfot 3">
            <a:extLst>
              <a:ext uri="{FF2B5EF4-FFF2-40B4-BE49-F238E27FC236}">
                <a16:creationId xmlns:a16="http://schemas.microsoft.com/office/drawing/2014/main" id="{BCE7790D-E878-42AC-AA2D-8A369B3D74BF}"/>
              </a:ext>
            </a:extLst>
          </p:cNvPr>
          <p:cNvSpPr>
            <a:spLocks noGrp="1"/>
          </p:cNvSpPr>
          <p:nvPr>
            <p:ph type="ftr" sz="quarter" idx="11"/>
          </p:nvPr>
        </p:nvSpPr>
        <p:spPr/>
        <p:txBody>
          <a:bodyPr/>
          <a:lstStyle/>
          <a:p>
            <a:r>
              <a:rPr lang="en-GB" dirty="0"/>
              <a:t>PRESENTATION TITLE/FOOTER</a:t>
            </a:r>
          </a:p>
        </p:txBody>
      </p:sp>
      <p:sp>
        <p:nvSpPr>
          <p:cNvPr id="5" name="Platshållare för bildnummer 4">
            <a:extLst>
              <a:ext uri="{FF2B5EF4-FFF2-40B4-BE49-F238E27FC236}">
                <a16:creationId xmlns:a16="http://schemas.microsoft.com/office/drawing/2014/main" id="{4B78B478-BF6B-4F13-BEDC-210D18337E98}"/>
              </a:ext>
            </a:extLst>
          </p:cNvPr>
          <p:cNvSpPr>
            <a:spLocks noGrp="1"/>
          </p:cNvSpPr>
          <p:nvPr>
            <p:ph type="sldNum" sz="quarter" idx="12"/>
          </p:nvPr>
        </p:nvSpPr>
        <p:spPr/>
        <p:txBody>
          <a:bodyPr/>
          <a:lstStyle/>
          <a:p>
            <a:fld id="{F7283078-D760-1647-8B80-66BA8B52336D}" type="slidenum">
              <a:rPr lang="sv-SE" smtClean="0">
                <a:solidFill>
                  <a:srgbClr val="CCCCCC"/>
                </a:solidFill>
              </a:rPr>
              <a:t>7</a:t>
            </a:fld>
            <a:endParaRPr lang="sv-SE" dirty="0">
              <a:solidFill>
                <a:srgbClr val="CCCCCC"/>
              </a:solidFill>
            </a:endParaRPr>
          </a:p>
        </p:txBody>
      </p:sp>
      <p:sp>
        <p:nvSpPr>
          <p:cNvPr id="6" name="Platshållare för innehåll 5">
            <a:extLst>
              <a:ext uri="{FF2B5EF4-FFF2-40B4-BE49-F238E27FC236}">
                <a16:creationId xmlns:a16="http://schemas.microsoft.com/office/drawing/2014/main" id="{CFEF36EF-EA79-48B1-8977-F8AA6F2C6BC7}"/>
              </a:ext>
            </a:extLst>
          </p:cNvPr>
          <p:cNvSpPr>
            <a:spLocks noGrp="1"/>
          </p:cNvSpPr>
          <p:nvPr>
            <p:ph idx="1"/>
          </p:nvPr>
        </p:nvSpPr>
        <p:spPr>
          <a:xfrm>
            <a:off x="706511" y="1454303"/>
            <a:ext cx="11154116" cy="4768062"/>
          </a:xfrm>
        </p:spPr>
        <p:txBody>
          <a:bodyPr/>
          <a:lstStyle/>
          <a:p>
            <a:pPr>
              <a:spcBef>
                <a:spcPts val="0"/>
              </a:spcBef>
              <a:buFont typeface="Wingdings" pitchFamily="2" charset="2"/>
              <a:buChar char="§"/>
            </a:pPr>
            <a:r>
              <a:rPr lang="en-GB" sz="1800" dirty="0"/>
              <a:t> </a:t>
            </a:r>
            <a:r>
              <a:rPr lang="en-GB" sz="1800" b="1" dirty="0"/>
              <a:t>Line manager </a:t>
            </a:r>
          </a:p>
          <a:p>
            <a:pPr lvl="1">
              <a:spcBef>
                <a:spcPts val="0"/>
              </a:spcBef>
              <a:buFont typeface="Wingdings" pitchFamily="2" charset="2"/>
              <a:buChar char="§"/>
            </a:pPr>
            <a:r>
              <a:rPr lang="en-GB" sz="1800" dirty="0"/>
              <a:t>Manage the group (recruitment, administrative tasks)</a:t>
            </a:r>
          </a:p>
          <a:p>
            <a:pPr lvl="1">
              <a:spcBef>
                <a:spcPts val="0"/>
              </a:spcBef>
              <a:buFont typeface="Wingdings" pitchFamily="2" charset="2"/>
              <a:buChar char="§"/>
            </a:pPr>
            <a:r>
              <a:rPr lang="en-GB" sz="1800" dirty="0"/>
              <a:t>Coordinate the efforts: organise the tasks, schedule the SES use (planning) during operation</a:t>
            </a:r>
          </a:p>
          <a:p>
            <a:pPr marL="142875" lvl="1" indent="0">
              <a:spcBef>
                <a:spcPts val="0"/>
              </a:spcBef>
              <a:buNone/>
            </a:pPr>
            <a:endParaRPr lang="en-GB" sz="1800" dirty="0"/>
          </a:p>
          <a:p>
            <a:pPr>
              <a:spcBef>
                <a:spcPts val="0"/>
              </a:spcBef>
              <a:buFont typeface="Wingdings" pitchFamily="2" charset="2"/>
              <a:buChar char="§"/>
            </a:pPr>
            <a:r>
              <a:rPr lang="en-GB" sz="1800" b="1" dirty="0"/>
              <a:t> Research engineers = </a:t>
            </a:r>
            <a:r>
              <a:rPr lang="en-GB" sz="1800" dirty="0"/>
              <a:t>Expert in one of MSPS scope fields (B, E, HT, HP, LT, MP)</a:t>
            </a:r>
          </a:p>
          <a:p>
            <a:pPr lvl="1">
              <a:spcBef>
                <a:spcPts val="0"/>
              </a:spcBef>
              <a:buFont typeface="Wingdings" pitchFamily="2" charset="2"/>
              <a:buChar char="§"/>
            </a:pPr>
            <a:r>
              <a:rPr lang="en-GB" sz="1800" dirty="0"/>
              <a:t>Develop, procure, commission, calibrate and operate sample environment systems</a:t>
            </a:r>
          </a:p>
          <a:p>
            <a:pPr lvl="1">
              <a:spcBef>
                <a:spcPts val="0"/>
              </a:spcBef>
              <a:buFont typeface="Wingdings" pitchFamily="2" charset="2"/>
              <a:buChar char="§"/>
            </a:pPr>
            <a:r>
              <a:rPr lang="en-GB" sz="1800" dirty="0"/>
              <a:t>Manage projects and take care of the documentation requested to be able to operate the systems </a:t>
            </a:r>
          </a:p>
          <a:p>
            <a:pPr lvl="1">
              <a:spcBef>
                <a:spcPts val="0"/>
              </a:spcBef>
              <a:buFont typeface="Wingdings" pitchFamily="2" charset="2"/>
              <a:buChar char="§"/>
            </a:pPr>
            <a:r>
              <a:rPr lang="en-GB" sz="1800" dirty="0"/>
              <a:t>Procure sample environment systems</a:t>
            </a:r>
          </a:p>
          <a:p>
            <a:pPr marL="72000" indent="-72000">
              <a:spcBef>
                <a:spcPts val="0"/>
              </a:spcBef>
            </a:pPr>
            <a:endParaRPr lang="en-GB" sz="1800" dirty="0"/>
          </a:p>
          <a:p>
            <a:pPr>
              <a:spcBef>
                <a:spcPts val="0"/>
              </a:spcBef>
              <a:buFont typeface="Wingdings" pitchFamily="2" charset="2"/>
              <a:buChar char="§"/>
            </a:pPr>
            <a:r>
              <a:rPr lang="en-GB" sz="1800" dirty="0"/>
              <a:t> </a:t>
            </a:r>
            <a:r>
              <a:rPr lang="en-GB" sz="1800" b="1" dirty="0"/>
              <a:t>Control engineers</a:t>
            </a:r>
          </a:p>
          <a:p>
            <a:pPr lvl="1">
              <a:spcBef>
                <a:spcPts val="0"/>
              </a:spcBef>
              <a:buFont typeface="Wingdings" pitchFamily="2" charset="2"/>
              <a:buChar char="§"/>
            </a:pPr>
            <a:r>
              <a:rPr lang="en-GB" sz="1800" dirty="0"/>
              <a:t>Develop electronics and control systems for sample environment systems </a:t>
            </a:r>
          </a:p>
          <a:p>
            <a:pPr lvl="1">
              <a:spcBef>
                <a:spcPts val="0"/>
              </a:spcBef>
              <a:buFont typeface="Wingdings" pitchFamily="2" charset="2"/>
              <a:buChar char="§"/>
            </a:pPr>
            <a:r>
              <a:rPr lang="en-GB" sz="1800" dirty="0"/>
              <a:t>Control integration of complex systems, not directly integrable in EPICS</a:t>
            </a:r>
          </a:p>
          <a:p>
            <a:pPr marL="142875" lvl="1" indent="0">
              <a:spcBef>
                <a:spcPts val="0"/>
              </a:spcBef>
              <a:buNone/>
            </a:pPr>
            <a:endParaRPr lang="en-GB" sz="1800" dirty="0"/>
          </a:p>
          <a:p>
            <a:pPr>
              <a:spcBef>
                <a:spcPts val="0"/>
              </a:spcBef>
              <a:buFont typeface="Wingdings" pitchFamily="2" charset="2"/>
              <a:buChar char="§"/>
            </a:pPr>
            <a:r>
              <a:rPr lang="en-GB" sz="1800" b="1" dirty="0"/>
              <a:t> Technicians</a:t>
            </a:r>
          </a:p>
          <a:p>
            <a:pPr lvl="1">
              <a:spcBef>
                <a:spcPts val="0"/>
              </a:spcBef>
              <a:buFont typeface="Wingdings" pitchFamily="2" charset="2"/>
              <a:buChar char="§"/>
            </a:pPr>
            <a:r>
              <a:rPr lang="en-GB" sz="1800" dirty="0"/>
              <a:t>Operate, maintain, refurbish, repair sample environment systems</a:t>
            </a:r>
          </a:p>
          <a:p>
            <a:pPr lvl="1">
              <a:spcBef>
                <a:spcPts val="0"/>
              </a:spcBef>
              <a:buFont typeface="Wingdings" pitchFamily="2" charset="2"/>
              <a:buChar char="§"/>
            </a:pPr>
            <a:r>
              <a:rPr lang="en-GB" sz="1800" dirty="0"/>
              <a:t>Operate and maintain workshops, including mechanical workshop</a:t>
            </a:r>
          </a:p>
          <a:p>
            <a:pPr lvl="1">
              <a:spcBef>
                <a:spcPts val="0"/>
              </a:spcBef>
              <a:buFont typeface="Wingdings" pitchFamily="2" charset="2"/>
              <a:buChar char="§"/>
            </a:pPr>
            <a:r>
              <a:rPr lang="en-GB" sz="1800" dirty="0"/>
              <a:t>Mechanical integration of sample environment systems</a:t>
            </a:r>
            <a:endParaRPr lang="en-US" dirty="0"/>
          </a:p>
        </p:txBody>
      </p:sp>
      <p:sp>
        <p:nvSpPr>
          <p:cNvPr id="8" name="Platshållare för text 7">
            <a:extLst>
              <a:ext uri="{FF2B5EF4-FFF2-40B4-BE49-F238E27FC236}">
                <a16:creationId xmlns:a16="http://schemas.microsoft.com/office/drawing/2014/main" id="{F9694C8D-3712-49FB-B071-2180F2DC8118}"/>
              </a:ext>
            </a:extLst>
          </p:cNvPr>
          <p:cNvSpPr>
            <a:spLocks noGrp="1"/>
          </p:cNvSpPr>
          <p:nvPr>
            <p:ph type="body" sz="quarter" idx="14"/>
          </p:nvPr>
        </p:nvSpPr>
        <p:spPr/>
        <p:txBody>
          <a:bodyPr/>
          <a:lstStyle/>
          <a:p>
            <a:r>
              <a:rPr lang="en-GB" dirty="0"/>
              <a:t>MSPS – Sample environment &amp; mechanical processing users lab</a:t>
            </a:r>
          </a:p>
        </p:txBody>
      </p:sp>
      <p:sp>
        <p:nvSpPr>
          <p:cNvPr id="10" name="Platshållare för datum 3">
            <a:extLst>
              <a:ext uri="{FF2B5EF4-FFF2-40B4-BE49-F238E27FC236}">
                <a16:creationId xmlns:a16="http://schemas.microsoft.com/office/drawing/2014/main" id="{38A5AF1C-CD2B-3242-88CF-04FA26AED57A}"/>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2024-04-12</a:t>
            </a:fld>
            <a:endParaRPr lang="sv-SE" dirty="0"/>
          </a:p>
        </p:txBody>
      </p:sp>
    </p:spTree>
    <p:extLst>
      <p:ext uri="{BB962C8B-B14F-4D97-AF65-F5344CB8AC3E}">
        <p14:creationId xmlns:p14="http://schemas.microsoft.com/office/powerpoint/2010/main" val="3572396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D0FB8EB-1974-4F1B-9F83-4FDD9AB6C8B2}"/>
              </a:ext>
            </a:extLst>
          </p:cNvPr>
          <p:cNvSpPr>
            <a:spLocks noGrp="1"/>
          </p:cNvSpPr>
          <p:nvPr>
            <p:ph type="title"/>
          </p:nvPr>
        </p:nvSpPr>
        <p:spPr>
          <a:xfrm>
            <a:off x="1103707" y="265373"/>
            <a:ext cx="10124273" cy="657339"/>
          </a:xfrm>
        </p:spPr>
        <p:txBody>
          <a:bodyPr/>
          <a:lstStyle/>
          <a:p>
            <a:r>
              <a:rPr lang="en-GB" sz="3600" dirty="0"/>
              <a:t>Approach to managing scope for reliable operation</a:t>
            </a:r>
            <a:endParaRPr lang="en-GB" sz="3600" dirty="0">
              <a:solidFill>
                <a:schemeClr val="tx1">
                  <a:lumMod val="75000"/>
                  <a:lumOff val="25000"/>
                </a:schemeClr>
              </a:solidFill>
            </a:endParaRPr>
          </a:p>
        </p:txBody>
      </p:sp>
      <p:sp>
        <p:nvSpPr>
          <p:cNvPr id="4" name="Platshållare för sidfot 3">
            <a:extLst>
              <a:ext uri="{FF2B5EF4-FFF2-40B4-BE49-F238E27FC236}">
                <a16:creationId xmlns:a16="http://schemas.microsoft.com/office/drawing/2014/main" id="{BCE7790D-E878-42AC-AA2D-8A369B3D74BF}"/>
              </a:ext>
            </a:extLst>
          </p:cNvPr>
          <p:cNvSpPr>
            <a:spLocks noGrp="1"/>
          </p:cNvSpPr>
          <p:nvPr>
            <p:ph type="ftr" sz="quarter" idx="11"/>
          </p:nvPr>
        </p:nvSpPr>
        <p:spPr/>
        <p:txBody>
          <a:bodyPr/>
          <a:lstStyle/>
          <a:p>
            <a:r>
              <a:rPr lang="en-GB" dirty="0"/>
              <a:t>PRESENTATION TITLE/FOOTER</a:t>
            </a:r>
          </a:p>
        </p:txBody>
      </p:sp>
      <p:sp>
        <p:nvSpPr>
          <p:cNvPr id="5" name="Platshållare för bildnummer 4">
            <a:extLst>
              <a:ext uri="{FF2B5EF4-FFF2-40B4-BE49-F238E27FC236}">
                <a16:creationId xmlns:a16="http://schemas.microsoft.com/office/drawing/2014/main" id="{4B78B478-BF6B-4F13-BEDC-210D18337E98}"/>
              </a:ext>
            </a:extLst>
          </p:cNvPr>
          <p:cNvSpPr>
            <a:spLocks noGrp="1"/>
          </p:cNvSpPr>
          <p:nvPr>
            <p:ph type="sldNum" sz="quarter" idx="12"/>
          </p:nvPr>
        </p:nvSpPr>
        <p:spPr/>
        <p:txBody>
          <a:bodyPr/>
          <a:lstStyle/>
          <a:p>
            <a:fld id="{F7283078-D760-1647-8B80-66BA8B52336D}" type="slidenum">
              <a:rPr lang="sv-SE" smtClean="0">
                <a:solidFill>
                  <a:srgbClr val="CCCCCC"/>
                </a:solidFill>
              </a:rPr>
              <a:t>8</a:t>
            </a:fld>
            <a:endParaRPr lang="sv-SE" dirty="0">
              <a:solidFill>
                <a:srgbClr val="CCCCCC"/>
              </a:solidFill>
            </a:endParaRPr>
          </a:p>
        </p:txBody>
      </p:sp>
      <p:sp>
        <p:nvSpPr>
          <p:cNvPr id="6" name="Platshållare för innehåll 5">
            <a:extLst>
              <a:ext uri="{FF2B5EF4-FFF2-40B4-BE49-F238E27FC236}">
                <a16:creationId xmlns:a16="http://schemas.microsoft.com/office/drawing/2014/main" id="{CFEF36EF-EA79-48B1-8977-F8AA6F2C6BC7}"/>
              </a:ext>
            </a:extLst>
          </p:cNvPr>
          <p:cNvSpPr>
            <a:spLocks noGrp="1"/>
          </p:cNvSpPr>
          <p:nvPr>
            <p:ph idx="1"/>
          </p:nvPr>
        </p:nvSpPr>
        <p:spPr>
          <a:xfrm>
            <a:off x="773723" y="1562400"/>
            <a:ext cx="11101753" cy="4768062"/>
          </a:xfrm>
        </p:spPr>
        <p:txBody>
          <a:bodyPr/>
          <a:lstStyle/>
          <a:p>
            <a:pPr marL="0" indent="0">
              <a:spcBef>
                <a:spcPts val="0"/>
              </a:spcBef>
              <a:buNone/>
            </a:pPr>
            <a:r>
              <a:rPr lang="en-GB" b="1" dirty="0"/>
              <a:t>Get ready for experiments:</a:t>
            </a:r>
          </a:p>
          <a:p>
            <a:pPr lvl="1">
              <a:spcBef>
                <a:spcPts val="0"/>
              </a:spcBef>
              <a:buFont typeface="Wingdings" pitchFamily="2" charset="2"/>
              <a:buChar char="§"/>
            </a:pPr>
            <a:r>
              <a:rPr lang="en-GB" sz="1800" dirty="0"/>
              <a:t>Clear SES </a:t>
            </a:r>
            <a:r>
              <a:rPr lang="en-GB" sz="1800" b="1" dirty="0"/>
              <a:t>schedule</a:t>
            </a:r>
            <a:r>
              <a:rPr lang="en-GB" sz="1800" dirty="0"/>
              <a:t> done in advance which include SES preparation time and available resources.</a:t>
            </a:r>
          </a:p>
          <a:p>
            <a:pPr lvl="1">
              <a:spcBef>
                <a:spcPts val="0"/>
              </a:spcBef>
              <a:buFont typeface="Wingdings" pitchFamily="2" charset="2"/>
              <a:buChar char="§"/>
            </a:pPr>
            <a:r>
              <a:rPr lang="en-GB" sz="1800" dirty="0"/>
              <a:t>Regular </a:t>
            </a:r>
            <a:r>
              <a:rPr lang="en-GB" sz="1800" b="1" dirty="0"/>
              <a:t>training</a:t>
            </a:r>
            <a:r>
              <a:rPr lang="en-GB" sz="1800" dirty="0"/>
              <a:t> of instrument scientists and users by MSPS team</a:t>
            </a:r>
          </a:p>
          <a:p>
            <a:pPr lvl="1">
              <a:spcBef>
                <a:spcPts val="0"/>
              </a:spcBef>
              <a:buFont typeface="Wingdings" pitchFamily="2" charset="2"/>
              <a:buChar char="§"/>
            </a:pPr>
            <a:r>
              <a:rPr lang="en-GB" sz="1800" dirty="0"/>
              <a:t>Clear </a:t>
            </a:r>
            <a:r>
              <a:rPr lang="en-GB" sz="1800" b="1" dirty="0"/>
              <a:t>documentation</a:t>
            </a:r>
            <a:r>
              <a:rPr lang="en-GB" sz="1800" dirty="0"/>
              <a:t> and procedures</a:t>
            </a:r>
          </a:p>
          <a:p>
            <a:pPr lvl="1">
              <a:spcBef>
                <a:spcPts val="0"/>
              </a:spcBef>
              <a:buFont typeface="Wingdings" pitchFamily="2" charset="2"/>
              <a:buChar char="§"/>
            </a:pPr>
            <a:r>
              <a:rPr lang="en-GB" sz="1800" dirty="0"/>
              <a:t>Assure reliability of the sample environment systems with planned </a:t>
            </a:r>
            <a:r>
              <a:rPr lang="en-GB" sz="1800" b="1" dirty="0"/>
              <a:t>maintenance and tests</a:t>
            </a:r>
          </a:p>
          <a:p>
            <a:pPr lvl="1">
              <a:spcBef>
                <a:spcPts val="0"/>
              </a:spcBef>
              <a:buFont typeface="Wingdings" pitchFamily="2" charset="2"/>
              <a:buChar char="§"/>
            </a:pPr>
            <a:r>
              <a:rPr lang="en-GB" sz="1800" dirty="0"/>
              <a:t>Reception of users’ SES well in advance to prepare for control and mechanical integration</a:t>
            </a:r>
          </a:p>
          <a:p>
            <a:pPr marL="0" indent="0">
              <a:spcBef>
                <a:spcPts val="0"/>
              </a:spcBef>
              <a:buNone/>
            </a:pPr>
            <a:endParaRPr lang="en-GB" sz="1800" dirty="0"/>
          </a:p>
          <a:p>
            <a:pPr marL="0" indent="0">
              <a:spcBef>
                <a:spcPts val="0"/>
              </a:spcBef>
              <a:buNone/>
            </a:pPr>
            <a:r>
              <a:rPr lang="en-GB" b="1" dirty="0"/>
              <a:t>Limit beamtime loss : </a:t>
            </a:r>
          </a:p>
          <a:p>
            <a:pPr marL="542925" lvl="1" indent="-285750">
              <a:spcBef>
                <a:spcPts val="0"/>
              </a:spcBef>
              <a:buFont typeface="Wingdings" pitchFamily="2" charset="2"/>
              <a:buChar char="§"/>
            </a:pPr>
            <a:r>
              <a:rPr lang="en-GB" sz="1800" b="1" dirty="0"/>
              <a:t>Quick SES change over </a:t>
            </a:r>
            <a:r>
              <a:rPr lang="en-GB" sz="1800" dirty="0"/>
              <a:t>with standardised mechanical integration and plug and play control integration</a:t>
            </a:r>
          </a:p>
          <a:p>
            <a:pPr marL="542925" lvl="1" indent="-285750">
              <a:spcBef>
                <a:spcPts val="0"/>
              </a:spcBef>
              <a:buFont typeface="Wingdings" pitchFamily="2" charset="2"/>
              <a:buChar char="§"/>
            </a:pPr>
            <a:r>
              <a:rPr lang="en-GB" sz="1800" b="1" dirty="0"/>
              <a:t>On call 24/7 </a:t>
            </a:r>
            <a:r>
              <a:rPr lang="en-GB" sz="1800" dirty="0"/>
              <a:t>to quickly solve issues</a:t>
            </a:r>
          </a:p>
          <a:p>
            <a:pPr marL="542925" lvl="1" indent="-285750">
              <a:spcBef>
                <a:spcPts val="0"/>
              </a:spcBef>
              <a:buFont typeface="Wingdings" pitchFamily="2" charset="2"/>
              <a:buChar char="§"/>
            </a:pPr>
            <a:r>
              <a:rPr lang="en-GB" sz="1800" b="1" dirty="0"/>
              <a:t>Spare equipment </a:t>
            </a:r>
            <a:r>
              <a:rPr lang="en-GB" sz="1800" dirty="0"/>
              <a:t>ready to be used and spare parts for each systems available</a:t>
            </a:r>
          </a:p>
          <a:p>
            <a:pPr marL="542925" lvl="1" indent="-285750">
              <a:spcBef>
                <a:spcPts val="0"/>
              </a:spcBef>
              <a:buFont typeface="Wingdings" pitchFamily="2" charset="2"/>
              <a:buChar char="§"/>
            </a:pPr>
            <a:r>
              <a:rPr lang="en-GB" sz="1800" b="1" dirty="0"/>
              <a:t>Interchangeability</a:t>
            </a:r>
            <a:r>
              <a:rPr lang="en-GB" sz="1800" dirty="0"/>
              <a:t> of MSPS members for current issues </a:t>
            </a:r>
          </a:p>
          <a:p>
            <a:pPr marL="257175" lvl="1" indent="0">
              <a:spcBef>
                <a:spcPts val="0"/>
              </a:spcBef>
              <a:buNone/>
            </a:pPr>
            <a:endParaRPr lang="en-GB" sz="1800" b="1" dirty="0"/>
          </a:p>
          <a:p>
            <a:pPr marL="0" indent="0">
              <a:spcBef>
                <a:spcPts val="0"/>
              </a:spcBef>
              <a:buNone/>
            </a:pPr>
            <a:r>
              <a:rPr lang="en-GB" b="1" dirty="0"/>
              <a:t>Prepare the future:</a:t>
            </a:r>
          </a:p>
          <a:p>
            <a:pPr lvl="1">
              <a:spcBef>
                <a:spcPts val="0"/>
              </a:spcBef>
              <a:buFont typeface="Wingdings" pitchFamily="2" charset="2"/>
              <a:buChar char="§"/>
            </a:pPr>
            <a:r>
              <a:rPr lang="en-GB" sz="1800" dirty="0"/>
              <a:t>Keep contact with the </a:t>
            </a:r>
            <a:r>
              <a:rPr lang="en-GB" sz="1800" b="1" dirty="0"/>
              <a:t>scientific community </a:t>
            </a:r>
            <a:r>
              <a:rPr lang="en-GB" sz="1800" dirty="0"/>
              <a:t>to determine future needs and create collaborations</a:t>
            </a:r>
          </a:p>
          <a:p>
            <a:pPr lvl="1">
              <a:spcBef>
                <a:spcPts val="0"/>
              </a:spcBef>
              <a:buFont typeface="Wingdings" pitchFamily="2" charset="2"/>
              <a:buChar char="§"/>
            </a:pPr>
            <a:r>
              <a:rPr lang="en-GB" sz="1800" b="1" dirty="0"/>
              <a:t>Develop new SES </a:t>
            </a:r>
            <a:r>
              <a:rPr lang="en-GB" sz="1800" dirty="0"/>
              <a:t>with instruments scientists and the users community</a:t>
            </a:r>
          </a:p>
          <a:p>
            <a:pPr lvl="1">
              <a:spcBef>
                <a:spcPts val="0"/>
              </a:spcBef>
              <a:buFont typeface="Wingdings" pitchFamily="2" charset="2"/>
              <a:buChar char="§"/>
            </a:pPr>
            <a:endParaRPr lang="en-GB" sz="1800" b="1" dirty="0"/>
          </a:p>
          <a:p>
            <a:pPr>
              <a:spcBef>
                <a:spcPts val="600"/>
              </a:spcBef>
              <a:spcAft>
                <a:spcPts val="600"/>
              </a:spcAft>
              <a:buFont typeface="Wingdings" pitchFamily="2" charset="2"/>
              <a:buChar char="§"/>
            </a:pPr>
            <a:endParaRPr lang="en-GB" sz="1800" dirty="0"/>
          </a:p>
          <a:p>
            <a:pPr marL="0" indent="0">
              <a:spcBef>
                <a:spcPts val="600"/>
              </a:spcBef>
              <a:spcAft>
                <a:spcPts val="600"/>
              </a:spcAft>
              <a:buNone/>
            </a:pPr>
            <a:br>
              <a:rPr lang="en-GB" sz="1800" dirty="0"/>
            </a:br>
            <a:endParaRPr lang="en-US" sz="1800" dirty="0"/>
          </a:p>
        </p:txBody>
      </p:sp>
      <p:sp>
        <p:nvSpPr>
          <p:cNvPr id="8" name="Platshållare för text 7">
            <a:extLst>
              <a:ext uri="{FF2B5EF4-FFF2-40B4-BE49-F238E27FC236}">
                <a16:creationId xmlns:a16="http://schemas.microsoft.com/office/drawing/2014/main" id="{F9694C8D-3712-49FB-B071-2180F2DC8118}"/>
              </a:ext>
            </a:extLst>
          </p:cNvPr>
          <p:cNvSpPr>
            <a:spLocks noGrp="1"/>
          </p:cNvSpPr>
          <p:nvPr>
            <p:ph type="body" sz="quarter" idx="14"/>
          </p:nvPr>
        </p:nvSpPr>
        <p:spPr/>
        <p:txBody>
          <a:bodyPr/>
          <a:lstStyle/>
          <a:p>
            <a:r>
              <a:rPr lang="en-GB" dirty="0"/>
              <a:t>MSPS – Sample environment &amp; mechanical processing users lab</a:t>
            </a:r>
          </a:p>
        </p:txBody>
      </p:sp>
      <p:sp>
        <p:nvSpPr>
          <p:cNvPr id="10" name="Platshållare för datum 3">
            <a:extLst>
              <a:ext uri="{FF2B5EF4-FFF2-40B4-BE49-F238E27FC236}">
                <a16:creationId xmlns:a16="http://schemas.microsoft.com/office/drawing/2014/main" id="{38A5AF1C-CD2B-3242-88CF-04FA26AED57A}"/>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2024-04-12</a:t>
            </a:fld>
            <a:endParaRPr lang="sv-SE" dirty="0"/>
          </a:p>
        </p:txBody>
      </p:sp>
    </p:spTree>
    <p:extLst>
      <p:ext uri="{BB962C8B-B14F-4D97-AF65-F5344CB8AC3E}">
        <p14:creationId xmlns:p14="http://schemas.microsoft.com/office/powerpoint/2010/main" val="2915065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D0FB8EB-1974-4F1B-9F83-4FDD9AB6C8B2}"/>
              </a:ext>
            </a:extLst>
          </p:cNvPr>
          <p:cNvSpPr>
            <a:spLocks noGrp="1"/>
          </p:cNvSpPr>
          <p:nvPr>
            <p:ph type="title"/>
          </p:nvPr>
        </p:nvSpPr>
        <p:spPr/>
        <p:txBody>
          <a:bodyPr/>
          <a:lstStyle/>
          <a:p>
            <a:r>
              <a:rPr lang="en-GB" sz="3600" noProof="0" dirty="0"/>
              <a:t>Scope and associate</a:t>
            </a:r>
            <a:r>
              <a:rPr lang="en-GB" sz="3600" dirty="0"/>
              <a:t>d requirements / functions</a:t>
            </a:r>
            <a:endParaRPr lang="en-GB" sz="3600" dirty="0">
              <a:solidFill>
                <a:schemeClr val="tx1">
                  <a:lumMod val="75000"/>
                  <a:lumOff val="25000"/>
                </a:schemeClr>
              </a:solidFill>
            </a:endParaRPr>
          </a:p>
        </p:txBody>
      </p:sp>
      <p:sp>
        <p:nvSpPr>
          <p:cNvPr id="4" name="Platshållare för sidfot 3">
            <a:extLst>
              <a:ext uri="{FF2B5EF4-FFF2-40B4-BE49-F238E27FC236}">
                <a16:creationId xmlns:a16="http://schemas.microsoft.com/office/drawing/2014/main" id="{BCE7790D-E878-42AC-AA2D-8A369B3D74BF}"/>
              </a:ext>
            </a:extLst>
          </p:cNvPr>
          <p:cNvSpPr>
            <a:spLocks noGrp="1"/>
          </p:cNvSpPr>
          <p:nvPr>
            <p:ph type="ftr" sz="quarter" idx="11"/>
          </p:nvPr>
        </p:nvSpPr>
        <p:spPr/>
        <p:txBody>
          <a:bodyPr/>
          <a:lstStyle/>
          <a:p>
            <a:r>
              <a:rPr lang="en-GB" dirty="0"/>
              <a:t>PRESENTATION TITLE/FOOTER</a:t>
            </a:r>
          </a:p>
        </p:txBody>
      </p:sp>
      <p:sp>
        <p:nvSpPr>
          <p:cNvPr id="5" name="Platshållare för bildnummer 4">
            <a:extLst>
              <a:ext uri="{FF2B5EF4-FFF2-40B4-BE49-F238E27FC236}">
                <a16:creationId xmlns:a16="http://schemas.microsoft.com/office/drawing/2014/main" id="{4B78B478-BF6B-4F13-BEDC-210D18337E98}"/>
              </a:ext>
            </a:extLst>
          </p:cNvPr>
          <p:cNvSpPr>
            <a:spLocks noGrp="1"/>
          </p:cNvSpPr>
          <p:nvPr>
            <p:ph type="sldNum" sz="quarter" idx="12"/>
          </p:nvPr>
        </p:nvSpPr>
        <p:spPr/>
        <p:txBody>
          <a:bodyPr/>
          <a:lstStyle/>
          <a:p>
            <a:fld id="{F7283078-D760-1647-8B80-66BA8B52336D}" type="slidenum">
              <a:rPr lang="sv-SE" smtClean="0">
                <a:solidFill>
                  <a:srgbClr val="CCCCCC"/>
                </a:solidFill>
              </a:rPr>
              <a:t>9</a:t>
            </a:fld>
            <a:endParaRPr lang="sv-SE" dirty="0">
              <a:solidFill>
                <a:srgbClr val="CCCCCC"/>
              </a:solidFill>
            </a:endParaRPr>
          </a:p>
        </p:txBody>
      </p:sp>
      <p:sp>
        <p:nvSpPr>
          <p:cNvPr id="6" name="Platshållare för innehåll 5">
            <a:extLst>
              <a:ext uri="{FF2B5EF4-FFF2-40B4-BE49-F238E27FC236}">
                <a16:creationId xmlns:a16="http://schemas.microsoft.com/office/drawing/2014/main" id="{CFEF36EF-EA79-48B1-8977-F8AA6F2C6BC7}"/>
              </a:ext>
            </a:extLst>
          </p:cNvPr>
          <p:cNvSpPr>
            <a:spLocks noGrp="1"/>
          </p:cNvSpPr>
          <p:nvPr>
            <p:ph idx="1"/>
          </p:nvPr>
        </p:nvSpPr>
        <p:spPr>
          <a:xfrm>
            <a:off x="827616" y="1572655"/>
            <a:ext cx="10536768" cy="4768062"/>
          </a:xfrm>
        </p:spPr>
        <p:txBody>
          <a:bodyPr/>
          <a:lstStyle/>
          <a:p>
            <a:pPr>
              <a:spcBef>
                <a:spcPts val="0"/>
              </a:spcBef>
              <a:buFont typeface="Wingdings" pitchFamily="2" charset="2"/>
              <a:buChar char="§"/>
            </a:pPr>
            <a:r>
              <a:rPr lang="en-GB" sz="1800" dirty="0"/>
              <a:t> </a:t>
            </a:r>
            <a:r>
              <a:rPr lang="en-GB" sz="1800" b="1" dirty="0"/>
              <a:t>Provide, maintain and operate </a:t>
            </a:r>
            <a:r>
              <a:rPr lang="en-GB" sz="1800" dirty="0"/>
              <a:t>sample environment systems (SES) in the fields of</a:t>
            </a:r>
          </a:p>
          <a:p>
            <a:pPr lvl="1">
              <a:spcBef>
                <a:spcPts val="0"/>
              </a:spcBef>
              <a:buFont typeface="Wingdings" pitchFamily="2" charset="2"/>
              <a:buChar char="§"/>
            </a:pPr>
            <a:r>
              <a:rPr lang="en-GB" sz="1800" dirty="0"/>
              <a:t>Low and Ultra low temperatures</a:t>
            </a:r>
          </a:p>
          <a:p>
            <a:pPr lvl="1">
              <a:spcBef>
                <a:spcPts val="0"/>
              </a:spcBef>
              <a:buFont typeface="Wingdings" pitchFamily="2" charset="2"/>
              <a:buChar char="§"/>
            </a:pPr>
            <a:r>
              <a:rPr lang="en-GB" sz="1800" dirty="0"/>
              <a:t>Magnetic and electric fields</a:t>
            </a:r>
          </a:p>
          <a:p>
            <a:pPr lvl="1">
              <a:spcBef>
                <a:spcPts val="0"/>
              </a:spcBef>
              <a:buFont typeface="Wingdings" pitchFamily="2" charset="2"/>
              <a:buChar char="§"/>
            </a:pPr>
            <a:r>
              <a:rPr lang="en-GB" sz="1800" dirty="0"/>
              <a:t>High temperature</a:t>
            </a:r>
          </a:p>
          <a:p>
            <a:pPr lvl="1">
              <a:spcBef>
                <a:spcPts val="0"/>
              </a:spcBef>
              <a:buFont typeface="Wingdings" pitchFamily="2" charset="2"/>
              <a:buChar char="§"/>
            </a:pPr>
            <a:r>
              <a:rPr lang="en-GB" sz="1800" dirty="0"/>
              <a:t>High pressure</a:t>
            </a:r>
          </a:p>
          <a:p>
            <a:pPr lvl="1">
              <a:spcBef>
                <a:spcPts val="0"/>
              </a:spcBef>
              <a:buFont typeface="Wingdings" pitchFamily="2" charset="2"/>
              <a:buChar char="§"/>
            </a:pPr>
            <a:r>
              <a:rPr lang="en-GB" sz="1800" dirty="0"/>
              <a:t>Mechanical processing</a:t>
            </a:r>
          </a:p>
          <a:p>
            <a:pPr marL="142875" lvl="1" indent="0">
              <a:spcBef>
                <a:spcPts val="0"/>
              </a:spcBef>
              <a:buNone/>
            </a:pPr>
            <a:endParaRPr lang="en-GB" sz="800" dirty="0"/>
          </a:p>
          <a:p>
            <a:pPr>
              <a:spcBef>
                <a:spcPts val="0"/>
              </a:spcBef>
              <a:buFont typeface="Wingdings" pitchFamily="2" charset="2"/>
              <a:buChar char="§"/>
            </a:pPr>
            <a:r>
              <a:rPr lang="en-GB" sz="1800" dirty="0"/>
              <a:t> </a:t>
            </a:r>
            <a:r>
              <a:rPr lang="en-GB" sz="1800" b="1" dirty="0"/>
              <a:t>Support instruments </a:t>
            </a:r>
            <a:r>
              <a:rPr lang="en-GB" sz="1800" dirty="0"/>
              <a:t>in installing and running complicated SES</a:t>
            </a:r>
          </a:p>
          <a:p>
            <a:pPr marL="0" indent="0">
              <a:spcBef>
                <a:spcPts val="0"/>
              </a:spcBef>
              <a:buNone/>
            </a:pPr>
            <a:endParaRPr lang="en-GB" sz="800" dirty="0"/>
          </a:p>
          <a:p>
            <a:pPr>
              <a:spcBef>
                <a:spcPts val="0"/>
              </a:spcBef>
              <a:buFont typeface="Wingdings" pitchFamily="2" charset="2"/>
              <a:buChar char="§"/>
            </a:pPr>
            <a:r>
              <a:rPr lang="en-GB" sz="1800" dirty="0"/>
              <a:t> Provide </a:t>
            </a:r>
            <a:r>
              <a:rPr lang="en-GB" sz="1800" b="1" dirty="0"/>
              <a:t>mechanical integration</a:t>
            </a:r>
            <a:r>
              <a:rPr lang="en-GB" sz="1800" dirty="0"/>
              <a:t>, </a:t>
            </a:r>
            <a:r>
              <a:rPr lang="en-GB" sz="1800" b="1" dirty="0"/>
              <a:t>control electronics </a:t>
            </a:r>
            <a:r>
              <a:rPr lang="en-GB" sz="1800" dirty="0"/>
              <a:t>and </a:t>
            </a:r>
            <a:r>
              <a:rPr lang="en-GB" sz="1800" b="1" dirty="0"/>
              <a:t>control integration </a:t>
            </a:r>
            <a:r>
              <a:rPr lang="en-GB" sz="1800" dirty="0"/>
              <a:t>of complex systems (not directly integrable in EPICS)</a:t>
            </a:r>
          </a:p>
          <a:p>
            <a:pPr marL="0" indent="0">
              <a:spcBef>
                <a:spcPts val="0"/>
              </a:spcBef>
              <a:buNone/>
            </a:pPr>
            <a:endParaRPr lang="en-GB" sz="800" dirty="0"/>
          </a:p>
          <a:p>
            <a:pPr>
              <a:spcBef>
                <a:spcPts val="0"/>
              </a:spcBef>
              <a:buFont typeface="Wingdings" pitchFamily="2" charset="2"/>
              <a:buChar char="§"/>
            </a:pPr>
            <a:r>
              <a:rPr lang="en-GB" sz="1800" dirty="0"/>
              <a:t> Provide </a:t>
            </a:r>
            <a:r>
              <a:rPr lang="en-GB" sz="1800" b="1" dirty="0"/>
              <a:t>users support </a:t>
            </a:r>
            <a:r>
              <a:rPr lang="en-GB" sz="1800" dirty="0"/>
              <a:t>for quantum materials, physics and mechanical engineering.</a:t>
            </a:r>
          </a:p>
          <a:p>
            <a:pPr marL="0" indent="0">
              <a:spcBef>
                <a:spcPts val="0"/>
              </a:spcBef>
              <a:buNone/>
            </a:pPr>
            <a:endParaRPr lang="en-GB" sz="800" dirty="0"/>
          </a:p>
          <a:p>
            <a:pPr>
              <a:spcBef>
                <a:spcPts val="0"/>
              </a:spcBef>
              <a:buFont typeface="Wingdings" pitchFamily="2" charset="2"/>
              <a:buChar char="§"/>
            </a:pPr>
            <a:r>
              <a:rPr lang="en-GB" sz="1800" dirty="0"/>
              <a:t> Run and operate the </a:t>
            </a:r>
            <a:r>
              <a:rPr lang="en-GB" sz="1800" b="1" dirty="0"/>
              <a:t>mechanical processing users workshop </a:t>
            </a:r>
            <a:r>
              <a:rPr lang="en-GB" sz="1800" dirty="0"/>
              <a:t>(BEER and ODIN) and the only </a:t>
            </a:r>
            <a:r>
              <a:rPr lang="en-GB" sz="1800" b="1" dirty="0"/>
              <a:t>mechanical workshop </a:t>
            </a:r>
            <a:r>
              <a:rPr lang="en-GB" sz="1800" dirty="0"/>
              <a:t>in the supervised zone</a:t>
            </a:r>
          </a:p>
          <a:p>
            <a:pPr marL="0" indent="0">
              <a:spcBef>
                <a:spcPts val="0"/>
              </a:spcBef>
              <a:buNone/>
            </a:pPr>
            <a:endParaRPr lang="en-GB" sz="800" dirty="0"/>
          </a:p>
          <a:p>
            <a:pPr>
              <a:spcBef>
                <a:spcPts val="0"/>
              </a:spcBef>
              <a:buFont typeface="Wingdings" pitchFamily="2" charset="2"/>
              <a:buChar char="§"/>
            </a:pPr>
            <a:r>
              <a:rPr lang="en-GB" sz="1800" dirty="0"/>
              <a:t> Organise the </a:t>
            </a:r>
            <a:r>
              <a:rPr lang="en-GB" sz="1800" b="1" dirty="0"/>
              <a:t>liquid helium cycle </a:t>
            </a:r>
            <a:r>
              <a:rPr lang="en-GB" sz="1800" dirty="0"/>
              <a:t>and monitor helium consumption</a:t>
            </a:r>
            <a:br>
              <a:rPr lang="en-GB" sz="1800" dirty="0"/>
            </a:br>
            <a:endParaRPr lang="en-US" sz="1800" dirty="0"/>
          </a:p>
        </p:txBody>
      </p:sp>
      <p:sp>
        <p:nvSpPr>
          <p:cNvPr id="8" name="Platshållare för text 7">
            <a:extLst>
              <a:ext uri="{FF2B5EF4-FFF2-40B4-BE49-F238E27FC236}">
                <a16:creationId xmlns:a16="http://schemas.microsoft.com/office/drawing/2014/main" id="{F9694C8D-3712-49FB-B071-2180F2DC8118}"/>
              </a:ext>
            </a:extLst>
          </p:cNvPr>
          <p:cNvSpPr>
            <a:spLocks noGrp="1"/>
          </p:cNvSpPr>
          <p:nvPr>
            <p:ph type="body" sz="quarter" idx="14"/>
          </p:nvPr>
        </p:nvSpPr>
        <p:spPr/>
        <p:txBody>
          <a:bodyPr/>
          <a:lstStyle/>
          <a:p>
            <a:r>
              <a:rPr lang="en-GB" dirty="0"/>
              <a:t>MSPS – Sample environment &amp; mechanical processing users lab</a:t>
            </a:r>
          </a:p>
        </p:txBody>
      </p:sp>
      <p:sp>
        <p:nvSpPr>
          <p:cNvPr id="10" name="Platshållare för datum 3">
            <a:extLst>
              <a:ext uri="{FF2B5EF4-FFF2-40B4-BE49-F238E27FC236}">
                <a16:creationId xmlns:a16="http://schemas.microsoft.com/office/drawing/2014/main" id="{38A5AF1C-CD2B-3242-88CF-04FA26AED57A}"/>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2024-04-12</a:t>
            </a:fld>
            <a:endParaRPr lang="sv-SE" dirty="0"/>
          </a:p>
        </p:txBody>
      </p:sp>
    </p:spTree>
    <p:extLst>
      <p:ext uri="{BB962C8B-B14F-4D97-AF65-F5344CB8AC3E}">
        <p14:creationId xmlns:p14="http://schemas.microsoft.com/office/powerpoint/2010/main" val="2394070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tema">
  <a:themeElements>
    <a:clrScheme name="ESS 1">
      <a:dk1>
        <a:srgbClr val="000000"/>
      </a:dk1>
      <a:lt1>
        <a:srgbClr val="FFFFFF"/>
      </a:lt1>
      <a:dk2>
        <a:srgbClr val="000000"/>
      </a:dk2>
      <a:lt2>
        <a:srgbClr val="FFFFFF"/>
      </a:lt2>
      <a:accent1>
        <a:srgbClr val="0099DC"/>
      </a:accent1>
      <a:accent2>
        <a:srgbClr val="003366"/>
      </a:accent2>
      <a:accent3>
        <a:srgbClr val="99BE00"/>
      </a:accent3>
      <a:accent4>
        <a:srgbClr val="006646"/>
      </a:accent4>
      <a:accent5>
        <a:srgbClr val="FF7D00"/>
      </a:accent5>
      <a:accent6>
        <a:srgbClr val="821482"/>
      </a:accent6>
      <a:hlink>
        <a:srgbClr val="0099DC"/>
      </a:hlink>
      <a:folHlink>
        <a:srgbClr val="0099DC"/>
      </a:folHlink>
    </a:clrScheme>
    <a:fontScheme name="ESS">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mtClean="0">
            <a:solidFill>
              <a:srgbClr val="666666"/>
            </a:solidFill>
          </a:defRPr>
        </a:defPPr>
      </a:lstStyle>
    </a:txDef>
  </a:objectDefaults>
  <a:extraClrSchemeLst/>
  <a:extLst>
    <a:ext uri="{05A4C25C-085E-4340-85A3-A5531E510DB2}">
      <thm15:themeFamily xmlns:thm15="http://schemas.microsoft.com/office/thememl/2012/main" name="ESS0013_ESS_191217" id="{25A5AE2A-28F6-4104-8C72-7304B1F48254}" vid="{320E9B42-7F55-4E52-AA64-0C45CA88F265}"/>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Office-tema</Template>
  <TotalTime>4138</TotalTime>
  <Words>1452</Words>
  <Application>Microsoft Macintosh PowerPoint</Application>
  <PresentationFormat>Widescreen</PresentationFormat>
  <Paragraphs>239</Paragraphs>
  <Slides>18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Segoe UI</vt:lpstr>
      <vt:lpstr>Segoe UI Light</vt:lpstr>
      <vt:lpstr>Segoe UI Semibold</vt:lpstr>
      <vt:lpstr>Wingdings</vt:lpstr>
      <vt:lpstr>Office-tema</vt:lpstr>
      <vt:lpstr>PowerPoint Presentation</vt:lpstr>
      <vt:lpstr>Steady-State Operations</vt:lpstr>
      <vt:lpstr>MPS specific charges related to SSO</vt:lpstr>
      <vt:lpstr>Agenda</vt:lpstr>
      <vt:lpstr>PowerPoint Presentation</vt:lpstr>
      <vt:lpstr>ESS 120.06.04 MSPS– location distribution</vt:lpstr>
      <vt:lpstr>Staffing and competence</vt:lpstr>
      <vt:lpstr>Approach to managing scope for reliable operation</vt:lpstr>
      <vt:lpstr>Scope and associated requirements / functions</vt:lpstr>
      <vt:lpstr>MSPS level of support for each SES</vt:lpstr>
      <vt:lpstr>Projected labour resources</vt:lpstr>
      <vt:lpstr>Projected non-labour resources</vt:lpstr>
      <vt:lpstr>Benchmarking</vt:lpstr>
      <vt:lpstr>Summary</vt:lpstr>
      <vt:lpstr>PowerPoint Presentation</vt:lpstr>
      <vt:lpstr>CLS/MSPS</vt:lpstr>
      <vt:lpstr>MSPS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martin.sjostrand@esss.se</dc:creator>
  <cp:lastModifiedBy>Caroline Curfs</cp:lastModifiedBy>
  <cp:revision>141</cp:revision>
  <cp:lastPrinted>2019-03-08T10:27:30Z</cp:lastPrinted>
  <dcterms:created xsi:type="dcterms:W3CDTF">2020-01-21T09:56:49Z</dcterms:created>
  <dcterms:modified xsi:type="dcterms:W3CDTF">2024-04-12T06:48:45Z</dcterms:modified>
</cp:coreProperties>
</file>