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1"/>
  </p:sldMasterIdLst>
  <p:notesMasterIdLst>
    <p:notesMasterId r:id="rId13"/>
  </p:notesMasterIdLst>
  <p:sldIdLst>
    <p:sldId id="262" r:id="rId2"/>
    <p:sldId id="267" r:id="rId3"/>
    <p:sldId id="374" r:id="rId4"/>
    <p:sldId id="402" r:id="rId5"/>
    <p:sldId id="401" r:id="rId6"/>
    <p:sldId id="403" r:id="rId7"/>
    <p:sldId id="404" r:id="rId8"/>
    <p:sldId id="405" r:id="rId9"/>
    <p:sldId id="309" r:id="rId10"/>
    <p:sldId id="310" r:id="rId11"/>
    <p:sldId id="27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za Mansouri" initials="MM" lastIdx="4" clrIdx="0">
    <p:extLst>
      <p:ext uri="{19B8F6BF-5375-455C-9EA6-DF929625EA0E}">
        <p15:presenceInfo xmlns:p15="http://schemas.microsoft.com/office/powerpoint/2012/main" userId="S-1-5-21-1853637497-491971987-2917381224-6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4E2"/>
    <a:srgbClr val="821482"/>
    <a:srgbClr val="FF7D00"/>
    <a:srgbClr val="00B0F0"/>
    <a:srgbClr val="FFFFFF"/>
    <a:srgbClr val="666666"/>
    <a:srgbClr val="CCCCCC"/>
    <a:srgbClr val="FECC99"/>
    <a:srgbClr val="FEE6CC"/>
    <a:srgbClr val="CC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81" autoAdjust="0"/>
  </p:normalViewPr>
  <p:slideViewPr>
    <p:cSldViewPr snapToGrid="0" snapToObjects="1">
      <p:cViewPr>
        <p:scale>
          <a:sx n="59" d="100"/>
          <a:sy n="59" d="100"/>
        </p:scale>
        <p:origin x="960" y="200"/>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B2EFA-D1C0-4B9E-930A-CB4E3C704D07}" type="doc">
      <dgm:prSet loTypeId="urn:microsoft.com/office/officeart/2005/8/layout/process1" loCatId="process" qsTypeId="urn:microsoft.com/office/officeart/2005/8/quickstyle/simple1" qsCatId="simple" csTypeId="urn:microsoft.com/office/officeart/2005/8/colors/accent1_2" csCatId="accent1" phldr="1"/>
      <dgm:spPr/>
    </dgm:pt>
    <dgm:pt modelId="{EE71CD9A-BED5-45C4-A6A3-017B5248A35C}">
      <dgm:prSet phldrT="[Text]"/>
      <dgm:spPr/>
      <dgm:t>
        <a:bodyPr/>
        <a:lstStyle/>
        <a:p>
          <a:r>
            <a:rPr lang="en-US" dirty="0" smtClean="0"/>
            <a:t>Forming the working group including the core stakeholders (PSS, NSS, ESH&amp;S)</a:t>
          </a:r>
          <a:endParaRPr lang="en-US" dirty="0"/>
        </a:p>
      </dgm:t>
    </dgm:pt>
    <dgm:pt modelId="{824C1452-5731-41AE-A821-8C8C8003E0B7}" type="parTrans" cxnId="{71B4DF00-BED7-4102-AEB9-CEF59A579488}">
      <dgm:prSet/>
      <dgm:spPr/>
      <dgm:t>
        <a:bodyPr/>
        <a:lstStyle/>
        <a:p>
          <a:endParaRPr lang="en-US"/>
        </a:p>
      </dgm:t>
    </dgm:pt>
    <dgm:pt modelId="{F9EB3665-E10D-411A-8239-300182904038}" type="sibTrans" cxnId="{71B4DF00-BED7-4102-AEB9-CEF59A579488}">
      <dgm:prSet/>
      <dgm:spPr/>
      <dgm:t>
        <a:bodyPr/>
        <a:lstStyle/>
        <a:p>
          <a:endParaRPr lang="en-US"/>
        </a:p>
      </dgm:t>
    </dgm:pt>
    <dgm:pt modelId="{08A4A104-FAF4-4A1A-AA0C-AA185B0DB270}">
      <dgm:prSet phldrT="[Text]"/>
      <dgm:spPr/>
      <dgm:t>
        <a:bodyPr/>
        <a:lstStyle/>
        <a:p>
          <a:r>
            <a:rPr lang="en-US" dirty="0" smtClean="0"/>
            <a:t>Identifying the additional stakeholders (ongoing activity throughout the process)</a:t>
          </a:r>
          <a:endParaRPr lang="en-US" dirty="0"/>
        </a:p>
      </dgm:t>
    </dgm:pt>
    <dgm:pt modelId="{1DD4A41E-81DE-462B-B9C7-97C28F60F04B}" type="parTrans" cxnId="{97650CD5-2654-4AF9-8F62-48A24D52E8C6}">
      <dgm:prSet/>
      <dgm:spPr/>
      <dgm:t>
        <a:bodyPr/>
        <a:lstStyle/>
        <a:p>
          <a:endParaRPr lang="en-US"/>
        </a:p>
      </dgm:t>
    </dgm:pt>
    <dgm:pt modelId="{B58D3FBD-0C7E-4C11-AC37-9342BF9B6476}" type="sibTrans" cxnId="{97650CD5-2654-4AF9-8F62-48A24D52E8C6}">
      <dgm:prSet/>
      <dgm:spPr/>
      <dgm:t>
        <a:bodyPr/>
        <a:lstStyle/>
        <a:p>
          <a:endParaRPr lang="en-US"/>
        </a:p>
      </dgm:t>
    </dgm:pt>
    <dgm:pt modelId="{A670890D-A91D-4284-93DE-50CCCF80178D}">
      <dgm:prSet phldrT="[Text]"/>
      <dgm:spPr/>
      <dgm:t>
        <a:bodyPr/>
        <a:lstStyle/>
        <a:p>
          <a:r>
            <a:rPr lang="en-US" dirty="0" smtClean="0"/>
            <a:t>Identification of requirements by each stakeholder</a:t>
          </a:r>
          <a:endParaRPr lang="en-US" dirty="0"/>
        </a:p>
      </dgm:t>
    </dgm:pt>
    <dgm:pt modelId="{5233FEA7-7A81-419A-AA34-F28BCFEC1E14}" type="parTrans" cxnId="{CD2A6CE4-691B-4E72-B4AD-BCE08A9B1841}">
      <dgm:prSet/>
      <dgm:spPr/>
      <dgm:t>
        <a:bodyPr/>
        <a:lstStyle/>
        <a:p>
          <a:endParaRPr lang="en-US"/>
        </a:p>
      </dgm:t>
    </dgm:pt>
    <dgm:pt modelId="{15DD52A8-5FC8-4957-AC68-5DE4FF3182CF}" type="sibTrans" cxnId="{CD2A6CE4-691B-4E72-B4AD-BCE08A9B1841}">
      <dgm:prSet/>
      <dgm:spPr/>
      <dgm:t>
        <a:bodyPr/>
        <a:lstStyle/>
        <a:p>
          <a:endParaRPr lang="en-US"/>
        </a:p>
      </dgm:t>
    </dgm:pt>
    <dgm:pt modelId="{ED90A183-CCE5-4FB5-9ABA-4C397B406639}">
      <dgm:prSet phldrT="[Text]"/>
      <dgm:spPr/>
      <dgm:t>
        <a:bodyPr/>
        <a:lstStyle/>
        <a:p>
          <a:r>
            <a:rPr lang="en-US" dirty="0" smtClean="0"/>
            <a:t>Assessing solutions for </a:t>
          </a:r>
          <a:r>
            <a:rPr lang="en-US" dirty="0" err="1" smtClean="0"/>
            <a:t>realising</a:t>
          </a:r>
          <a:r>
            <a:rPr lang="en-US" dirty="0" smtClean="0"/>
            <a:t> the requirements</a:t>
          </a:r>
          <a:endParaRPr lang="en-US" dirty="0"/>
        </a:p>
      </dgm:t>
    </dgm:pt>
    <dgm:pt modelId="{BD4D737B-A47C-4751-8B6E-9CE47652A34F}" type="sibTrans" cxnId="{041A9646-C99F-4646-8FBE-781ED4AA32C7}">
      <dgm:prSet/>
      <dgm:spPr/>
      <dgm:t>
        <a:bodyPr/>
        <a:lstStyle/>
        <a:p>
          <a:endParaRPr lang="en-US"/>
        </a:p>
      </dgm:t>
    </dgm:pt>
    <dgm:pt modelId="{D96B4E92-385B-4596-A825-223B0ACE8764}" type="parTrans" cxnId="{041A9646-C99F-4646-8FBE-781ED4AA32C7}">
      <dgm:prSet/>
      <dgm:spPr/>
      <dgm:t>
        <a:bodyPr/>
        <a:lstStyle/>
        <a:p>
          <a:endParaRPr lang="en-US"/>
        </a:p>
      </dgm:t>
    </dgm:pt>
    <dgm:pt modelId="{5618F973-CCC8-4F08-A2B1-07A96DF512E7}">
      <dgm:prSet phldrT="[Text]"/>
      <dgm:spPr/>
      <dgm:t>
        <a:bodyPr/>
        <a:lstStyle/>
        <a:p>
          <a:r>
            <a:rPr lang="en-US" dirty="0" smtClean="0"/>
            <a:t>Define access management procedures to Bunker</a:t>
          </a:r>
          <a:endParaRPr lang="en-US" dirty="0"/>
        </a:p>
      </dgm:t>
    </dgm:pt>
    <dgm:pt modelId="{CAFC5D20-27B2-4EB8-B373-8B6083EEEFE4}" type="parTrans" cxnId="{5C344F86-3E6A-42D3-AC54-5F2D4DBA2B5A}">
      <dgm:prSet/>
      <dgm:spPr/>
      <dgm:t>
        <a:bodyPr/>
        <a:lstStyle/>
        <a:p>
          <a:endParaRPr lang="en-US"/>
        </a:p>
      </dgm:t>
    </dgm:pt>
    <dgm:pt modelId="{49CE0831-FBD4-4BF6-BD1D-5D0837F8EAF8}" type="sibTrans" cxnId="{5C344F86-3E6A-42D3-AC54-5F2D4DBA2B5A}">
      <dgm:prSet/>
      <dgm:spPr/>
      <dgm:t>
        <a:bodyPr/>
        <a:lstStyle/>
        <a:p>
          <a:endParaRPr lang="en-US"/>
        </a:p>
      </dgm:t>
    </dgm:pt>
    <dgm:pt modelId="{F10834FC-1396-464F-BF91-A6952C8E328F}">
      <dgm:prSet phldrT="[Text]"/>
      <dgm:spPr/>
      <dgm:t>
        <a:bodyPr/>
        <a:lstStyle/>
        <a:p>
          <a:r>
            <a:rPr lang="en-US" dirty="0" smtClean="0"/>
            <a:t>Identify and agree on next steps for the stakeholders</a:t>
          </a:r>
          <a:endParaRPr lang="en-US" dirty="0"/>
        </a:p>
      </dgm:t>
    </dgm:pt>
    <dgm:pt modelId="{7D8D3DA1-CF8E-47B7-8B4C-9FF726604F65}" type="parTrans" cxnId="{256ED236-8ED5-4125-92A1-04738FB40186}">
      <dgm:prSet/>
      <dgm:spPr/>
      <dgm:t>
        <a:bodyPr/>
        <a:lstStyle/>
        <a:p>
          <a:endParaRPr lang="en-US"/>
        </a:p>
      </dgm:t>
    </dgm:pt>
    <dgm:pt modelId="{7791A49B-5547-4934-8E16-EE519F78CE9B}" type="sibTrans" cxnId="{256ED236-8ED5-4125-92A1-04738FB40186}">
      <dgm:prSet/>
      <dgm:spPr/>
      <dgm:t>
        <a:bodyPr/>
        <a:lstStyle/>
        <a:p>
          <a:endParaRPr lang="en-US"/>
        </a:p>
      </dgm:t>
    </dgm:pt>
    <dgm:pt modelId="{86AABBBF-085E-4483-94A2-002D5E340C76}" type="pres">
      <dgm:prSet presAssocID="{EFCB2EFA-D1C0-4B9E-930A-CB4E3C704D07}" presName="Name0" presStyleCnt="0">
        <dgm:presLayoutVars>
          <dgm:dir/>
          <dgm:resizeHandles val="exact"/>
        </dgm:presLayoutVars>
      </dgm:prSet>
      <dgm:spPr/>
    </dgm:pt>
    <dgm:pt modelId="{6E47D087-6230-47EC-AC0B-EC394F9E14FC}" type="pres">
      <dgm:prSet presAssocID="{EE71CD9A-BED5-45C4-A6A3-017B5248A35C}" presName="node" presStyleLbl="node1" presStyleIdx="0" presStyleCnt="6">
        <dgm:presLayoutVars>
          <dgm:bulletEnabled val="1"/>
        </dgm:presLayoutVars>
      </dgm:prSet>
      <dgm:spPr/>
      <dgm:t>
        <a:bodyPr/>
        <a:lstStyle/>
        <a:p>
          <a:endParaRPr lang="en-US"/>
        </a:p>
      </dgm:t>
    </dgm:pt>
    <dgm:pt modelId="{8B322D4D-FC8B-45F4-A502-C71EEE20A83B}" type="pres">
      <dgm:prSet presAssocID="{F9EB3665-E10D-411A-8239-300182904038}" presName="sibTrans" presStyleLbl="sibTrans2D1" presStyleIdx="0" presStyleCnt="5"/>
      <dgm:spPr/>
    </dgm:pt>
    <dgm:pt modelId="{BC6EABAE-BE98-4501-8B6E-19B14F594A89}" type="pres">
      <dgm:prSet presAssocID="{F9EB3665-E10D-411A-8239-300182904038}" presName="connectorText" presStyleLbl="sibTrans2D1" presStyleIdx="0" presStyleCnt="5"/>
      <dgm:spPr/>
    </dgm:pt>
    <dgm:pt modelId="{C815122D-F429-4AC3-ADF1-BB26A342BC18}" type="pres">
      <dgm:prSet presAssocID="{08A4A104-FAF4-4A1A-AA0C-AA185B0DB270}" presName="node" presStyleLbl="node1" presStyleIdx="1" presStyleCnt="6">
        <dgm:presLayoutVars>
          <dgm:bulletEnabled val="1"/>
        </dgm:presLayoutVars>
      </dgm:prSet>
      <dgm:spPr/>
      <dgm:t>
        <a:bodyPr/>
        <a:lstStyle/>
        <a:p>
          <a:endParaRPr lang="en-US"/>
        </a:p>
      </dgm:t>
    </dgm:pt>
    <dgm:pt modelId="{1AFF5C01-6C1F-4E4F-BD3D-3F419346FA6B}" type="pres">
      <dgm:prSet presAssocID="{B58D3FBD-0C7E-4C11-AC37-9342BF9B6476}" presName="sibTrans" presStyleLbl="sibTrans2D1" presStyleIdx="1" presStyleCnt="5"/>
      <dgm:spPr/>
    </dgm:pt>
    <dgm:pt modelId="{3FDB67F8-2931-4ADB-A607-176D94573176}" type="pres">
      <dgm:prSet presAssocID="{B58D3FBD-0C7E-4C11-AC37-9342BF9B6476}" presName="connectorText" presStyleLbl="sibTrans2D1" presStyleIdx="1" presStyleCnt="5"/>
      <dgm:spPr/>
    </dgm:pt>
    <dgm:pt modelId="{9A56E081-79E4-49B6-9229-8E3BBF6361F6}" type="pres">
      <dgm:prSet presAssocID="{A670890D-A91D-4284-93DE-50CCCF80178D}" presName="node" presStyleLbl="node1" presStyleIdx="2" presStyleCnt="6">
        <dgm:presLayoutVars>
          <dgm:bulletEnabled val="1"/>
        </dgm:presLayoutVars>
      </dgm:prSet>
      <dgm:spPr/>
      <dgm:t>
        <a:bodyPr/>
        <a:lstStyle/>
        <a:p>
          <a:endParaRPr lang="en-US"/>
        </a:p>
      </dgm:t>
    </dgm:pt>
    <dgm:pt modelId="{EEE9FF51-6689-430B-A23E-3625D17105B5}" type="pres">
      <dgm:prSet presAssocID="{15DD52A8-5FC8-4957-AC68-5DE4FF3182CF}" presName="sibTrans" presStyleLbl="sibTrans2D1" presStyleIdx="2" presStyleCnt="5"/>
      <dgm:spPr/>
    </dgm:pt>
    <dgm:pt modelId="{AF514F6E-CC17-4536-8578-634F948DAA73}" type="pres">
      <dgm:prSet presAssocID="{15DD52A8-5FC8-4957-AC68-5DE4FF3182CF}" presName="connectorText" presStyleLbl="sibTrans2D1" presStyleIdx="2" presStyleCnt="5"/>
      <dgm:spPr/>
    </dgm:pt>
    <dgm:pt modelId="{EA473308-9696-44AE-8E31-5C35DF6939F6}" type="pres">
      <dgm:prSet presAssocID="{ED90A183-CCE5-4FB5-9ABA-4C397B406639}" presName="node" presStyleLbl="node1" presStyleIdx="3" presStyleCnt="6">
        <dgm:presLayoutVars>
          <dgm:bulletEnabled val="1"/>
        </dgm:presLayoutVars>
      </dgm:prSet>
      <dgm:spPr/>
      <dgm:t>
        <a:bodyPr/>
        <a:lstStyle/>
        <a:p>
          <a:endParaRPr lang="en-US"/>
        </a:p>
      </dgm:t>
    </dgm:pt>
    <dgm:pt modelId="{4CBFA45C-424D-45EA-8BDD-5D62DD60D09B}" type="pres">
      <dgm:prSet presAssocID="{BD4D737B-A47C-4751-8B6E-9CE47652A34F}" presName="sibTrans" presStyleLbl="sibTrans2D1" presStyleIdx="3" presStyleCnt="5"/>
      <dgm:spPr/>
    </dgm:pt>
    <dgm:pt modelId="{24EEC677-AA9D-4EC4-A1AE-78C6D0A5742C}" type="pres">
      <dgm:prSet presAssocID="{BD4D737B-A47C-4751-8B6E-9CE47652A34F}" presName="connectorText" presStyleLbl="sibTrans2D1" presStyleIdx="3" presStyleCnt="5"/>
      <dgm:spPr/>
    </dgm:pt>
    <dgm:pt modelId="{61804E0A-8E17-4A6F-ABA6-1129D158D0E8}" type="pres">
      <dgm:prSet presAssocID="{5618F973-CCC8-4F08-A2B1-07A96DF512E7}" presName="node" presStyleLbl="node1" presStyleIdx="4" presStyleCnt="6">
        <dgm:presLayoutVars>
          <dgm:bulletEnabled val="1"/>
        </dgm:presLayoutVars>
      </dgm:prSet>
      <dgm:spPr/>
      <dgm:t>
        <a:bodyPr/>
        <a:lstStyle/>
        <a:p>
          <a:endParaRPr lang="en-US"/>
        </a:p>
      </dgm:t>
    </dgm:pt>
    <dgm:pt modelId="{99BC0EDB-EE8A-4D79-B992-60F56D2696FE}" type="pres">
      <dgm:prSet presAssocID="{49CE0831-FBD4-4BF6-BD1D-5D0837F8EAF8}" presName="sibTrans" presStyleLbl="sibTrans2D1" presStyleIdx="4" presStyleCnt="5"/>
      <dgm:spPr/>
    </dgm:pt>
    <dgm:pt modelId="{8F4D17D9-8324-4BDB-AA1B-AFCAEC9072B0}" type="pres">
      <dgm:prSet presAssocID="{49CE0831-FBD4-4BF6-BD1D-5D0837F8EAF8}" presName="connectorText" presStyleLbl="sibTrans2D1" presStyleIdx="4" presStyleCnt="5"/>
      <dgm:spPr/>
    </dgm:pt>
    <dgm:pt modelId="{5EF8A08E-1F49-4048-A752-B2D0F030C942}" type="pres">
      <dgm:prSet presAssocID="{F10834FC-1396-464F-BF91-A6952C8E328F}" presName="node" presStyleLbl="node1" presStyleIdx="5" presStyleCnt="6">
        <dgm:presLayoutVars>
          <dgm:bulletEnabled val="1"/>
        </dgm:presLayoutVars>
      </dgm:prSet>
      <dgm:spPr/>
      <dgm:t>
        <a:bodyPr/>
        <a:lstStyle/>
        <a:p>
          <a:endParaRPr lang="en-US"/>
        </a:p>
      </dgm:t>
    </dgm:pt>
  </dgm:ptLst>
  <dgm:cxnLst>
    <dgm:cxn modelId="{CBE032F4-5A61-4DB2-8EF2-2457B7B5DCC0}" type="presOf" srcId="{49CE0831-FBD4-4BF6-BD1D-5D0837F8EAF8}" destId="{99BC0EDB-EE8A-4D79-B992-60F56D2696FE}" srcOrd="0" destOrd="0" presId="urn:microsoft.com/office/officeart/2005/8/layout/process1"/>
    <dgm:cxn modelId="{5C344F86-3E6A-42D3-AC54-5F2D4DBA2B5A}" srcId="{EFCB2EFA-D1C0-4B9E-930A-CB4E3C704D07}" destId="{5618F973-CCC8-4F08-A2B1-07A96DF512E7}" srcOrd="4" destOrd="0" parTransId="{CAFC5D20-27B2-4EB8-B373-8B6083EEEFE4}" sibTransId="{49CE0831-FBD4-4BF6-BD1D-5D0837F8EAF8}"/>
    <dgm:cxn modelId="{1A75C14D-B216-4832-B268-C795413AE547}" type="presOf" srcId="{B58D3FBD-0C7E-4C11-AC37-9342BF9B6476}" destId="{1AFF5C01-6C1F-4E4F-BD3D-3F419346FA6B}" srcOrd="0" destOrd="0" presId="urn:microsoft.com/office/officeart/2005/8/layout/process1"/>
    <dgm:cxn modelId="{A1C6C39B-08FD-432E-972A-8D4204CAE4AA}" type="presOf" srcId="{F9EB3665-E10D-411A-8239-300182904038}" destId="{8B322D4D-FC8B-45F4-A502-C71EEE20A83B}" srcOrd="0" destOrd="0" presId="urn:microsoft.com/office/officeart/2005/8/layout/process1"/>
    <dgm:cxn modelId="{041A9646-C99F-4646-8FBE-781ED4AA32C7}" srcId="{EFCB2EFA-D1C0-4B9E-930A-CB4E3C704D07}" destId="{ED90A183-CCE5-4FB5-9ABA-4C397B406639}" srcOrd="3" destOrd="0" parTransId="{D96B4E92-385B-4596-A825-223B0ACE8764}" sibTransId="{BD4D737B-A47C-4751-8B6E-9CE47652A34F}"/>
    <dgm:cxn modelId="{8DEBBC14-BEB4-4F24-BE0D-A13446A01291}" type="presOf" srcId="{15DD52A8-5FC8-4957-AC68-5DE4FF3182CF}" destId="{EEE9FF51-6689-430B-A23E-3625D17105B5}" srcOrd="0" destOrd="0" presId="urn:microsoft.com/office/officeart/2005/8/layout/process1"/>
    <dgm:cxn modelId="{56DBCDBB-FE24-492E-AF37-1E25F7E30AA5}" type="presOf" srcId="{ED90A183-CCE5-4FB5-9ABA-4C397B406639}" destId="{EA473308-9696-44AE-8E31-5C35DF6939F6}" srcOrd="0" destOrd="0" presId="urn:microsoft.com/office/officeart/2005/8/layout/process1"/>
    <dgm:cxn modelId="{5CA5BF6B-8778-4480-B00B-1B69DA3B943F}" type="presOf" srcId="{EE71CD9A-BED5-45C4-A6A3-017B5248A35C}" destId="{6E47D087-6230-47EC-AC0B-EC394F9E14FC}" srcOrd="0" destOrd="0" presId="urn:microsoft.com/office/officeart/2005/8/layout/process1"/>
    <dgm:cxn modelId="{70340646-EBF4-4B1D-A566-E26AC3945AF3}" type="presOf" srcId="{F10834FC-1396-464F-BF91-A6952C8E328F}" destId="{5EF8A08E-1F49-4048-A752-B2D0F030C942}" srcOrd="0" destOrd="0" presId="urn:microsoft.com/office/officeart/2005/8/layout/process1"/>
    <dgm:cxn modelId="{9B57938E-BCD0-4217-BA65-B6F8EA797F88}" type="presOf" srcId="{15DD52A8-5FC8-4957-AC68-5DE4FF3182CF}" destId="{AF514F6E-CC17-4536-8578-634F948DAA73}" srcOrd="1" destOrd="0" presId="urn:microsoft.com/office/officeart/2005/8/layout/process1"/>
    <dgm:cxn modelId="{AABF7414-11C1-44B8-9909-865781DE5351}" type="presOf" srcId="{08A4A104-FAF4-4A1A-AA0C-AA185B0DB270}" destId="{C815122D-F429-4AC3-ADF1-BB26A342BC18}" srcOrd="0" destOrd="0" presId="urn:microsoft.com/office/officeart/2005/8/layout/process1"/>
    <dgm:cxn modelId="{5B255860-48AB-4B63-93D2-869D74CB10DE}" type="presOf" srcId="{BD4D737B-A47C-4751-8B6E-9CE47652A34F}" destId="{24EEC677-AA9D-4EC4-A1AE-78C6D0A5742C}" srcOrd="1" destOrd="0" presId="urn:microsoft.com/office/officeart/2005/8/layout/process1"/>
    <dgm:cxn modelId="{3C50B2A7-FD4A-4F83-B414-F21ACCEA0B70}" type="presOf" srcId="{49CE0831-FBD4-4BF6-BD1D-5D0837F8EAF8}" destId="{8F4D17D9-8324-4BDB-AA1B-AFCAEC9072B0}" srcOrd="1" destOrd="0" presId="urn:microsoft.com/office/officeart/2005/8/layout/process1"/>
    <dgm:cxn modelId="{05BB3188-F8FA-4307-B486-6727E219A464}" type="presOf" srcId="{5618F973-CCC8-4F08-A2B1-07A96DF512E7}" destId="{61804E0A-8E17-4A6F-ABA6-1129D158D0E8}" srcOrd="0" destOrd="0" presId="urn:microsoft.com/office/officeart/2005/8/layout/process1"/>
    <dgm:cxn modelId="{61C8AB19-7976-44EF-B755-B7DCE873E70E}" type="presOf" srcId="{EFCB2EFA-D1C0-4B9E-930A-CB4E3C704D07}" destId="{86AABBBF-085E-4483-94A2-002D5E340C76}" srcOrd="0" destOrd="0" presId="urn:microsoft.com/office/officeart/2005/8/layout/process1"/>
    <dgm:cxn modelId="{BCF46B92-0532-4739-9A53-B39DA58587EC}" type="presOf" srcId="{F9EB3665-E10D-411A-8239-300182904038}" destId="{BC6EABAE-BE98-4501-8B6E-19B14F594A89}" srcOrd="1" destOrd="0" presId="urn:microsoft.com/office/officeart/2005/8/layout/process1"/>
    <dgm:cxn modelId="{13146059-8493-4536-85A2-ABA3A17C3898}" type="presOf" srcId="{B58D3FBD-0C7E-4C11-AC37-9342BF9B6476}" destId="{3FDB67F8-2931-4ADB-A607-176D94573176}" srcOrd="1" destOrd="0" presId="urn:microsoft.com/office/officeart/2005/8/layout/process1"/>
    <dgm:cxn modelId="{256ED236-8ED5-4125-92A1-04738FB40186}" srcId="{EFCB2EFA-D1C0-4B9E-930A-CB4E3C704D07}" destId="{F10834FC-1396-464F-BF91-A6952C8E328F}" srcOrd="5" destOrd="0" parTransId="{7D8D3DA1-CF8E-47B7-8B4C-9FF726604F65}" sibTransId="{7791A49B-5547-4934-8E16-EE519F78CE9B}"/>
    <dgm:cxn modelId="{CD2A6CE4-691B-4E72-B4AD-BCE08A9B1841}" srcId="{EFCB2EFA-D1C0-4B9E-930A-CB4E3C704D07}" destId="{A670890D-A91D-4284-93DE-50CCCF80178D}" srcOrd="2" destOrd="0" parTransId="{5233FEA7-7A81-419A-AA34-F28BCFEC1E14}" sibTransId="{15DD52A8-5FC8-4957-AC68-5DE4FF3182CF}"/>
    <dgm:cxn modelId="{97650CD5-2654-4AF9-8F62-48A24D52E8C6}" srcId="{EFCB2EFA-D1C0-4B9E-930A-CB4E3C704D07}" destId="{08A4A104-FAF4-4A1A-AA0C-AA185B0DB270}" srcOrd="1" destOrd="0" parTransId="{1DD4A41E-81DE-462B-B9C7-97C28F60F04B}" sibTransId="{B58D3FBD-0C7E-4C11-AC37-9342BF9B6476}"/>
    <dgm:cxn modelId="{D9423347-2068-4CEB-9412-08C7069F5BAF}" type="presOf" srcId="{A670890D-A91D-4284-93DE-50CCCF80178D}" destId="{9A56E081-79E4-49B6-9229-8E3BBF6361F6}" srcOrd="0" destOrd="0" presId="urn:microsoft.com/office/officeart/2005/8/layout/process1"/>
    <dgm:cxn modelId="{3CECAB1C-41B4-4F75-A517-BFC23AD186A0}" type="presOf" srcId="{BD4D737B-A47C-4751-8B6E-9CE47652A34F}" destId="{4CBFA45C-424D-45EA-8BDD-5D62DD60D09B}" srcOrd="0" destOrd="0" presId="urn:microsoft.com/office/officeart/2005/8/layout/process1"/>
    <dgm:cxn modelId="{71B4DF00-BED7-4102-AEB9-CEF59A579488}" srcId="{EFCB2EFA-D1C0-4B9E-930A-CB4E3C704D07}" destId="{EE71CD9A-BED5-45C4-A6A3-017B5248A35C}" srcOrd="0" destOrd="0" parTransId="{824C1452-5731-41AE-A821-8C8C8003E0B7}" sibTransId="{F9EB3665-E10D-411A-8239-300182904038}"/>
    <dgm:cxn modelId="{136168E5-0EFF-4FC2-BEC7-19795501B8D3}" type="presParOf" srcId="{86AABBBF-085E-4483-94A2-002D5E340C76}" destId="{6E47D087-6230-47EC-AC0B-EC394F9E14FC}" srcOrd="0" destOrd="0" presId="urn:microsoft.com/office/officeart/2005/8/layout/process1"/>
    <dgm:cxn modelId="{A23556AB-DB8C-443B-9D98-02D35F8783B6}" type="presParOf" srcId="{86AABBBF-085E-4483-94A2-002D5E340C76}" destId="{8B322D4D-FC8B-45F4-A502-C71EEE20A83B}" srcOrd="1" destOrd="0" presId="urn:microsoft.com/office/officeart/2005/8/layout/process1"/>
    <dgm:cxn modelId="{08CEFB18-0630-4AE8-AE00-37F7CB022816}" type="presParOf" srcId="{8B322D4D-FC8B-45F4-A502-C71EEE20A83B}" destId="{BC6EABAE-BE98-4501-8B6E-19B14F594A89}" srcOrd="0" destOrd="0" presId="urn:microsoft.com/office/officeart/2005/8/layout/process1"/>
    <dgm:cxn modelId="{62851B1A-28A8-4DA9-B910-C55DD2AECEA6}" type="presParOf" srcId="{86AABBBF-085E-4483-94A2-002D5E340C76}" destId="{C815122D-F429-4AC3-ADF1-BB26A342BC18}" srcOrd="2" destOrd="0" presId="urn:microsoft.com/office/officeart/2005/8/layout/process1"/>
    <dgm:cxn modelId="{02BAE73A-6735-4726-AE81-C5D969432DA3}" type="presParOf" srcId="{86AABBBF-085E-4483-94A2-002D5E340C76}" destId="{1AFF5C01-6C1F-4E4F-BD3D-3F419346FA6B}" srcOrd="3" destOrd="0" presId="urn:microsoft.com/office/officeart/2005/8/layout/process1"/>
    <dgm:cxn modelId="{A4843D20-D20F-4804-BE91-9A4BE3D9C548}" type="presParOf" srcId="{1AFF5C01-6C1F-4E4F-BD3D-3F419346FA6B}" destId="{3FDB67F8-2931-4ADB-A607-176D94573176}" srcOrd="0" destOrd="0" presId="urn:microsoft.com/office/officeart/2005/8/layout/process1"/>
    <dgm:cxn modelId="{2F3E8CCA-E967-4BCA-AE4E-B003AED8F1DA}" type="presParOf" srcId="{86AABBBF-085E-4483-94A2-002D5E340C76}" destId="{9A56E081-79E4-49B6-9229-8E3BBF6361F6}" srcOrd="4" destOrd="0" presId="urn:microsoft.com/office/officeart/2005/8/layout/process1"/>
    <dgm:cxn modelId="{3E53E704-ED2C-4EC7-8189-59FBA1F0B0CD}" type="presParOf" srcId="{86AABBBF-085E-4483-94A2-002D5E340C76}" destId="{EEE9FF51-6689-430B-A23E-3625D17105B5}" srcOrd="5" destOrd="0" presId="urn:microsoft.com/office/officeart/2005/8/layout/process1"/>
    <dgm:cxn modelId="{11EF2F9D-A015-4A96-8317-6153CA71A980}" type="presParOf" srcId="{EEE9FF51-6689-430B-A23E-3625D17105B5}" destId="{AF514F6E-CC17-4536-8578-634F948DAA73}" srcOrd="0" destOrd="0" presId="urn:microsoft.com/office/officeart/2005/8/layout/process1"/>
    <dgm:cxn modelId="{934A7DA5-D8AD-4EAE-914E-E8E91C5B93FF}" type="presParOf" srcId="{86AABBBF-085E-4483-94A2-002D5E340C76}" destId="{EA473308-9696-44AE-8E31-5C35DF6939F6}" srcOrd="6" destOrd="0" presId="urn:microsoft.com/office/officeart/2005/8/layout/process1"/>
    <dgm:cxn modelId="{7DB0A471-98DA-47B9-98AF-9A2D875FDCB5}" type="presParOf" srcId="{86AABBBF-085E-4483-94A2-002D5E340C76}" destId="{4CBFA45C-424D-45EA-8BDD-5D62DD60D09B}" srcOrd="7" destOrd="0" presId="urn:microsoft.com/office/officeart/2005/8/layout/process1"/>
    <dgm:cxn modelId="{2DB6A41D-7D85-44BB-9406-3D4E22357F3B}" type="presParOf" srcId="{4CBFA45C-424D-45EA-8BDD-5D62DD60D09B}" destId="{24EEC677-AA9D-4EC4-A1AE-78C6D0A5742C}" srcOrd="0" destOrd="0" presId="urn:microsoft.com/office/officeart/2005/8/layout/process1"/>
    <dgm:cxn modelId="{D291A19E-560D-46EA-8F59-4CB565FFB82C}" type="presParOf" srcId="{86AABBBF-085E-4483-94A2-002D5E340C76}" destId="{61804E0A-8E17-4A6F-ABA6-1129D158D0E8}" srcOrd="8" destOrd="0" presId="urn:microsoft.com/office/officeart/2005/8/layout/process1"/>
    <dgm:cxn modelId="{EEFE54A1-41E4-4E36-A98F-9B0D106290B6}" type="presParOf" srcId="{86AABBBF-085E-4483-94A2-002D5E340C76}" destId="{99BC0EDB-EE8A-4D79-B992-60F56D2696FE}" srcOrd="9" destOrd="0" presId="urn:microsoft.com/office/officeart/2005/8/layout/process1"/>
    <dgm:cxn modelId="{E0FE725F-ECA9-4B77-B386-EE628CFE28C6}" type="presParOf" srcId="{99BC0EDB-EE8A-4D79-B992-60F56D2696FE}" destId="{8F4D17D9-8324-4BDB-AA1B-AFCAEC9072B0}" srcOrd="0" destOrd="0" presId="urn:microsoft.com/office/officeart/2005/8/layout/process1"/>
    <dgm:cxn modelId="{8890AFB7-A285-4600-B9B0-C558EE707F18}" type="presParOf" srcId="{86AABBBF-085E-4483-94A2-002D5E340C76}" destId="{5EF8A08E-1F49-4048-A752-B2D0F030C942}"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7D087-6230-47EC-AC0B-EC394F9E14FC}">
      <dsp:nvSpPr>
        <dsp:cNvPr id="0" name=""/>
        <dsp:cNvSpPr/>
      </dsp:nvSpPr>
      <dsp:spPr>
        <a:xfrm>
          <a:off x="0"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Forming the working group including the core stakeholders (PSS, NSS, ESH&amp;S)</a:t>
          </a:r>
          <a:endParaRPr lang="en-US" sz="1500" kern="1200" dirty="0"/>
        </a:p>
      </dsp:txBody>
      <dsp:txXfrm>
        <a:off x="41045" y="1738745"/>
        <a:ext cx="1319306" cy="1941176"/>
      </dsp:txXfrm>
    </dsp:sp>
    <dsp:sp modelId="{8B322D4D-FC8B-45F4-A502-C71EEE20A83B}">
      <dsp:nvSpPr>
        <dsp:cNvPr id="0" name=""/>
        <dsp:cNvSpPr/>
      </dsp:nvSpPr>
      <dsp:spPr>
        <a:xfrm>
          <a:off x="1541536" y="2535560"/>
          <a:ext cx="297096" cy="347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541536" y="2605069"/>
        <a:ext cx="207967" cy="208528"/>
      </dsp:txXfrm>
    </dsp:sp>
    <dsp:sp modelId="{C815122D-F429-4AC3-ADF1-BB26A342BC18}">
      <dsp:nvSpPr>
        <dsp:cNvPr id="0" name=""/>
        <dsp:cNvSpPr/>
      </dsp:nvSpPr>
      <dsp:spPr>
        <a:xfrm>
          <a:off x="1961954"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Identifying the additional stakeholders (ongoing activity throughout the process)</a:t>
          </a:r>
          <a:endParaRPr lang="en-US" sz="1500" kern="1200" dirty="0"/>
        </a:p>
      </dsp:txBody>
      <dsp:txXfrm>
        <a:off x="2002999" y="1738745"/>
        <a:ext cx="1319306" cy="1941176"/>
      </dsp:txXfrm>
    </dsp:sp>
    <dsp:sp modelId="{1AFF5C01-6C1F-4E4F-BD3D-3F419346FA6B}">
      <dsp:nvSpPr>
        <dsp:cNvPr id="0" name=""/>
        <dsp:cNvSpPr/>
      </dsp:nvSpPr>
      <dsp:spPr>
        <a:xfrm>
          <a:off x="3503490" y="2535560"/>
          <a:ext cx="297096" cy="347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503490" y="2605069"/>
        <a:ext cx="207967" cy="208528"/>
      </dsp:txXfrm>
    </dsp:sp>
    <dsp:sp modelId="{9A56E081-79E4-49B6-9229-8E3BBF6361F6}">
      <dsp:nvSpPr>
        <dsp:cNvPr id="0" name=""/>
        <dsp:cNvSpPr/>
      </dsp:nvSpPr>
      <dsp:spPr>
        <a:xfrm>
          <a:off x="3923909"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Identification of requirements by each stakeholder</a:t>
          </a:r>
          <a:endParaRPr lang="en-US" sz="1500" kern="1200" dirty="0"/>
        </a:p>
      </dsp:txBody>
      <dsp:txXfrm>
        <a:off x="3964954" y="1738745"/>
        <a:ext cx="1319306" cy="1941176"/>
      </dsp:txXfrm>
    </dsp:sp>
    <dsp:sp modelId="{EEE9FF51-6689-430B-A23E-3625D17105B5}">
      <dsp:nvSpPr>
        <dsp:cNvPr id="0" name=""/>
        <dsp:cNvSpPr/>
      </dsp:nvSpPr>
      <dsp:spPr>
        <a:xfrm>
          <a:off x="5465445" y="2535560"/>
          <a:ext cx="297096" cy="347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465445" y="2605069"/>
        <a:ext cx="207967" cy="208528"/>
      </dsp:txXfrm>
    </dsp:sp>
    <dsp:sp modelId="{EA473308-9696-44AE-8E31-5C35DF6939F6}">
      <dsp:nvSpPr>
        <dsp:cNvPr id="0" name=""/>
        <dsp:cNvSpPr/>
      </dsp:nvSpPr>
      <dsp:spPr>
        <a:xfrm>
          <a:off x="5885864"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Assessing solutions for </a:t>
          </a:r>
          <a:r>
            <a:rPr lang="en-US" sz="1500" kern="1200" dirty="0" err="1" smtClean="0"/>
            <a:t>realising</a:t>
          </a:r>
          <a:r>
            <a:rPr lang="en-US" sz="1500" kern="1200" dirty="0" smtClean="0"/>
            <a:t> the requirements</a:t>
          </a:r>
          <a:endParaRPr lang="en-US" sz="1500" kern="1200" dirty="0"/>
        </a:p>
      </dsp:txBody>
      <dsp:txXfrm>
        <a:off x="5926909" y="1738745"/>
        <a:ext cx="1319306" cy="1941176"/>
      </dsp:txXfrm>
    </dsp:sp>
    <dsp:sp modelId="{4CBFA45C-424D-45EA-8BDD-5D62DD60D09B}">
      <dsp:nvSpPr>
        <dsp:cNvPr id="0" name=""/>
        <dsp:cNvSpPr/>
      </dsp:nvSpPr>
      <dsp:spPr>
        <a:xfrm>
          <a:off x="7427400" y="2535560"/>
          <a:ext cx="297096" cy="347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427400" y="2605069"/>
        <a:ext cx="207967" cy="208528"/>
      </dsp:txXfrm>
    </dsp:sp>
    <dsp:sp modelId="{61804E0A-8E17-4A6F-ABA6-1129D158D0E8}">
      <dsp:nvSpPr>
        <dsp:cNvPr id="0" name=""/>
        <dsp:cNvSpPr/>
      </dsp:nvSpPr>
      <dsp:spPr>
        <a:xfrm>
          <a:off x="7847819"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Define access management procedures to Bunker</a:t>
          </a:r>
          <a:endParaRPr lang="en-US" sz="1500" kern="1200" dirty="0"/>
        </a:p>
      </dsp:txBody>
      <dsp:txXfrm>
        <a:off x="7888864" y="1738745"/>
        <a:ext cx="1319306" cy="1941176"/>
      </dsp:txXfrm>
    </dsp:sp>
    <dsp:sp modelId="{99BC0EDB-EE8A-4D79-B992-60F56D2696FE}">
      <dsp:nvSpPr>
        <dsp:cNvPr id="0" name=""/>
        <dsp:cNvSpPr/>
      </dsp:nvSpPr>
      <dsp:spPr>
        <a:xfrm>
          <a:off x="9389355" y="2535560"/>
          <a:ext cx="297096" cy="347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9389355" y="2605069"/>
        <a:ext cx="207967" cy="208528"/>
      </dsp:txXfrm>
    </dsp:sp>
    <dsp:sp modelId="{5EF8A08E-1F49-4048-A752-B2D0F030C942}">
      <dsp:nvSpPr>
        <dsp:cNvPr id="0" name=""/>
        <dsp:cNvSpPr/>
      </dsp:nvSpPr>
      <dsp:spPr>
        <a:xfrm>
          <a:off x="9809774" y="1697700"/>
          <a:ext cx="1401396" cy="20232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Identify and agree on next steps for the stakeholders</a:t>
          </a:r>
          <a:endParaRPr lang="en-US" sz="1500" kern="1200" dirty="0"/>
        </a:p>
      </dsp:txBody>
      <dsp:txXfrm>
        <a:off x="9850819" y="1738745"/>
        <a:ext cx="1319306" cy="19411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2024-04-24</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23A5B623-EF4C-446E-ABDD-8732A4D3E7DA}" type="datetime1">
              <a:rPr lang="sv-SE" smtClean="0"/>
              <a:t>2024-04-24</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smtClean="0"/>
              <a:t>PRESENTATION TITLE/FOOTER</a:t>
            </a:r>
            <a:endParaRPr lang="sv-SE"/>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EB3CAFAB-A692-43EB-88E7-2DC67E82ECCD}" type="datetime1">
              <a:rPr lang="sv-SE" smtClean="0"/>
              <a:t>2024-04-24</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5D9AA73E-98F2-48F8-AA58-412FE500BA0E}" type="datetime1">
              <a:rPr lang="sv-SE" smtClean="0"/>
              <a:t>2024-04-24</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smtClean="0"/>
              <a:t>PRESENTATION TITLE/FOOTER</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F271F13C-33AA-4777-ABDC-ECFAA9E63A90}" type="datetime1">
              <a:rPr lang="sv-SE" smtClean="0"/>
              <a:t>2024-04-24</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043EBC99-3B1F-4479-9910-DA7C56A2C1DF}" type="datetime1">
              <a:rPr lang="sv-SE" smtClean="0"/>
              <a:t>2024-04-24</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8F97C10D-96A3-43C2-9CF9-B11F32927AA6}" type="datetime1">
              <a:rPr lang="sv-SE" smtClean="0"/>
              <a:t>2024-04-24</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D0BF8060-45D7-4856-95CA-AE2662AE9B1E}" type="datetime1">
              <a:rPr lang="sv-SE" smtClean="0"/>
              <a:t>2024-04-24</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smtClean="0"/>
              <a:t>PRESENTATION TITLE/FOOTER</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6B197057-68D9-4C91-8385-168145849C7A}" type="datetime1">
              <a:rPr lang="sv-SE" smtClean="0"/>
              <a:t>2024-04-24</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1BBAA897-9017-4A6C-B1DB-8F08533C29AA}" type="datetime1">
              <a:rPr lang="sv-SE" smtClean="0"/>
              <a:t>2024-04-24</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smtClean="0"/>
              <a:t>PRESENTATION TITLE/FOOTER</a:t>
            </a:r>
            <a:endParaRPr lang="sv-SE"/>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chess.esss.lu.se/enovia/tvc-action/forwardToDocumentReference?source=21308.51166.41047.62657&amp;to=ESS-2972939" TargetMode="External"/><Relationship Id="rId7" Type="http://schemas.openxmlformats.org/officeDocument/2006/relationships/hyperlink" Target="https://chess.esss.lu.se/enovia/tvc-action/forwardToDocumentReference?source=21308.51166.41047.62657&amp;to=ESS-2595616" TargetMode="External"/><Relationship Id="rId2" Type="http://schemas.openxmlformats.org/officeDocument/2006/relationships/hyperlink" Target="https://chess.esss.lu.se/enovia/tvc-action/forwardToDocumentReference?source=21308.51166.41047.62657&amp;to=ESS-4755477" TargetMode="External"/><Relationship Id="rId1" Type="http://schemas.openxmlformats.org/officeDocument/2006/relationships/slideLayout" Target="../slideLayouts/slideLayout5.xml"/><Relationship Id="rId6" Type="http://schemas.openxmlformats.org/officeDocument/2006/relationships/hyperlink" Target="https://chess.esss.lu.se/enovia/tvc-action/forwardToDocumentReference?source=21308.51166.41047.62657&amp;to=ESS-1949392" TargetMode="External"/><Relationship Id="rId5" Type="http://schemas.openxmlformats.org/officeDocument/2006/relationships/hyperlink" Target="https://chess.esss.lu.se/enovia/tvc-action/forwardToDocumentReference?source=21308.51166.41047.62657&amp;to=ESS-2071027" TargetMode="External"/><Relationship Id="rId4" Type="http://schemas.openxmlformats.org/officeDocument/2006/relationships/hyperlink" Target="https://chess.esss.lu.se/enovia/tvc-action/forwardToDocumentReference?source=21308.51166.41047.62657&amp;to=ESS-004157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hess.esss.lu.se/enovia/tvc-action/forwardToDocumentReference?source=21308.51166.41047.62657&amp;to=ESS-2135635" TargetMode="External"/><Relationship Id="rId2" Type="http://schemas.openxmlformats.org/officeDocument/2006/relationships/hyperlink" Target="https://chess.esss.lu.se/enovia/tvc-action/forwardToDocumentReference?source=21308.51166.41047.62657&amp;to=ESS-3999144" TargetMode="External"/><Relationship Id="rId1" Type="http://schemas.openxmlformats.org/officeDocument/2006/relationships/slideLayout" Target="../slideLayouts/slideLayout5.xml"/><Relationship Id="rId4" Type="http://schemas.openxmlformats.org/officeDocument/2006/relationships/hyperlink" Target="https://chess.esss.lu.se/enovia/tvc-action/forwardToDocumentReference?source=21308.51166.41047.62657&amp;to=ESS-023971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
            </a:r>
            <a:br>
              <a:rPr lang="en-GB" dirty="0" smtClean="0"/>
            </a:br>
            <a:r>
              <a:rPr lang="en-GB" dirty="0"/>
              <a:t/>
            </a:r>
            <a:br>
              <a:rPr lang="en-GB" dirty="0"/>
            </a:br>
            <a:r>
              <a:rPr lang="en-GB" dirty="0" smtClean="0"/>
              <a:t>Back-up slides</a:t>
            </a:r>
            <a:endParaRPr lang="en-GB" dirty="0"/>
          </a:p>
        </p:txBody>
      </p:sp>
      <p:sp>
        <p:nvSpPr>
          <p:cNvPr id="3" name="Date Placeholder 2"/>
          <p:cNvSpPr>
            <a:spLocks noGrp="1"/>
          </p:cNvSpPr>
          <p:nvPr>
            <p:ph type="dt" sz="half" idx="10"/>
          </p:nvPr>
        </p:nvSpPr>
        <p:spPr/>
        <p:txBody>
          <a:bodyPr/>
          <a:lstStyle/>
          <a:p>
            <a:fld id="{FB7CF669-398F-4EF8-BAB0-924CFDCF0761}" type="datetime1">
              <a:rPr lang="sv-SE" smtClean="0"/>
              <a:t>2024-04-24</a:t>
            </a:fld>
            <a:endParaRPr lang="sv-SE" dirty="0"/>
          </a:p>
        </p:txBody>
      </p:sp>
    </p:spTree>
    <p:extLst>
      <p:ext uri="{BB962C8B-B14F-4D97-AF65-F5344CB8AC3E}">
        <p14:creationId xmlns:p14="http://schemas.microsoft.com/office/powerpoint/2010/main" val="1740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
        <p:nvSpPr>
          <p:cNvPr id="3" name="Date Placeholder 2"/>
          <p:cNvSpPr>
            <a:spLocks noGrp="1"/>
          </p:cNvSpPr>
          <p:nvPr>
            <p:ph type="dt" sz="half" idx="10"/>
          </p:nvPr>
        </p:nvSpPr>
        <p:spPr/>
        <p:txBody>
          <a:bodyPr/>
          <a:lstStyle/>
          <a:p>
            <a:fld id="{2E7A091E-94C1-4072-B336-1FC24BEF2826}" type="datetime1">
              <a:rPr lang="sv-SE" smtClean="0"/>
              <a:t>2024-04-24</a:t>
            </a:fld>
            <a:endParaRPr lang="sv-SE" dirty="0"/>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US" b="1" dirty="0"/>
              <a:t>Report from working group for Bunker access management</a:t>
            </a:r>
            <a:endParaRPr lang="en-GB" dirty="0"/>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US" dirty="0"/>
              <a:t>TS PSS &amp; Bunker PSS CDR </a:t>
            </a:r>
            <a:r>
              <a:rPr lang="en-GB" dirty="0"/>
              <a:t>(2024-04-29)</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Morteza </a:t>
            </a:r>
            <a:r>
              <a:rPr lang="en-GB" dirty="0" smtClean="0"/>
              <a:t>Mansouri</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CCE0DE24-D321-4CF8-BD78-182219DD2732}" type="datetime1">
              <a:rPr lang="sv-SE" sz="1200" b="1" smtClean="0">
                <a:solidFill>
                  <a:schemeClr val="bg1"/>
                </a:solidFill>
              </a:rPr>
              <a:t>2024-04-24</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Bunker </a:t>
            </a:r>
            <a:r>
              <a:rPr lang="en-US" sz="3500" b="1" dirty="0"/>
              <a:t>Access Management Working </a:t>
            </a:r>
            <a:r>
              <a:rPr lang="en-US" sz="3500" b="1" dirty="0"/>
              <a:t>Group, assignment</a:t>
            </a:r>
            <a:endParaRPr lang="en-GB" sz="3500" b="1" dirty="0"/>
          </a:p>
        </p:txBody>
      </p:sp>
      <p:sp>
        <p:nvSpPr>
          <p:cNvPr id="14" name="Content Placeholder 5"/>
          <p:cNvSpPr>
            <a:spLocks noGrp="1"/>
          </p:cNvSpPr>
          <p:nvPr>
            <p:ph idx="1"/>
          </p:nvPr>
        </p:nvSpPr>
        <p:spPr>
          <a:xfrm>
            <a:off x="471488" y="1406036"/>
            <a:ext cx="11454789" cy="4928333"/>
          </a:xfrm>
        </p:spPr>
        <p:txBody>
          <a:bodyPr/>
          <a:lstStyle/>
          <a:p>
            <a:pPr marL="90487" indent="0">
              <a:buNone/>
            </a:pPr>
            <a:r>
              <a:rPr lang="en-US" dirty="0" smtClean="0"/>
              <a:t>As per </a:t>
            </a:r>
            <a:r>
              <a:rPr lang="en-US" i="1" dirty="0" smtClean="0"/>
              <a:t>Charter </a:t>
            </a:r>
            <a:r>
              <a:rPr lang="en-US" i="1" dirty="0"/>
              <a:t>- Bunker Access Management Working </a:t>
            </a:r>
            <a:r>
              <a:rPr lang="en-US" i="1" dirty="0" smtClean="0"/>
              <a:t>Group</a:t>
            </a:r>
            <a:r>
              <a:rPr lang="en-US" dirty="0" smtClean="0"/>
              <a:t> (ESS-4958155), the </a:t>
            </a:r>
            <a:r>
              <a:rPr lang="en-US" dirty="0"/>
              <a:t>working group should: </a:t>
            </a:r>
            <a:endParaRPr lang="en-US" dirty="0" smtClean="0"/>
          </a:p>
          <a:p>
            <a:pPr marL="358775" indent="-268288">
              <a:buFont typeface="Arial" panose="020B0604020202020204" pitchFamily="34" charset="0"/>
              <a:buChar char="•"/>
            </a:pPr>
            <a:r>
              <a:rPr lang="en-US" dirty="0" smtClean="0"/>
              <a:t>Agree </a:t>
            </a:r>
            <a:r>
              <a:rPr lang="en-US" dirty="0"/>
              <a:t>responsibilities </a:t>
            </a:r>
            <a:r>
              <a:rPr lang="en-US" dirty="0" smtClean="0"/>
              <a:t>for:</a:t>
            </a:r>
          </a:p>
          <a:p>
            <a:pPr marL="647700" lvl="1" indent="-342900">
              <a:buFont typeface="Courier New" panose="02070309020205020404" pitchFamily="49" charset="0"/>
              <a:buChar char="o"/>
            </a:pPr>
            <a:r>
              <a:rPr lang="en-US" dirty="0" smtClean="0"/>
              <a:t>Management </a:t>
            </a:r>
            <a:r>
              <a:rPr lang="en-US" dirty="0"/>
              <a:t>of access to the bunker </a:t>
            </a:r>
            <a:r>
              <a:rPr lang="en-US" dirty="0" smtClean="0"/>
              <a:t>areas</a:t>
            </a:r>
          </a:p>
          <a:p>
            <a:pPr marL="647700" lvl="1" indent="-342900">
              <a:buFont typeface="Courier New" panose="02070309020205020404" pitchFamily="49" charset="0"/>
              <a:buChar char="o"/>
            </a:pPr>
            <a:r>
              <a:rPr lang="en-US" dirty="0" smtClean="0"/>
              <a:t>Configuration </a:t>
            </a:r>
            <a:r>
              <a:rPr lang="en-US" dirty="0"/>
              <a:t>control of bunker </a:t>
            </a:r>
            <a:r>
              <a:rPr lang="en-US" dirty="0" smtClean="0"/>
              <a:t>shielding</a:t>
            </a:r>
          </a:p>
          <a:p>
            <a:pPr marL="647700" lvl="1" indent="-342900">
              <a:buFont typeface="Courier New" panose="02070309020205020404" pitchFamily="49" charset="0"/>
              <a:buChar char="o"/>
            </a:pPr>
            <a:r>
              <a:rPr lang="en-US" dirty="0" smtClean="0"/>
              <a:t>Delivery </a:t>
            </a:r>
            <a:r>
              <a:rPr lang="en-US" dirty="0"/>
              <a:t>of required systems and procedures to enable safe access and working in the </a:t>
            </a:r>
            <a:r>
              <a:rPr lang="en-US" dirty="0" smtClean="0"/>
              <a:t>bunker</a:t>
            </a:r>
          </a:p>
          <a:p>
            <a:pPr marL="358775" indent="-268288">
              <a:buFont typeface="Arial" panose="020B0604020202020204" pitchFamily="34" charset="0"/>
              <a:buChar char="•"/>
            </a:pPr>
            <a:r>
              <a:rPr lang="en-US" dirty="0" smtClean="0"/>
              <a:t>Develop </a:t>
            </a:r>
            <a:r>
              <a:rPr lang="en-US" dirty="0"/>
              <a:t>access procedures and rules for the Bunker areas in buildings D01 and D03, in alignment with ways of working and rules across ESS for facility safety, security and </a:t>
            </a:r>
            <a:r>
              <a:rPr lang="en-US" dirty="0" smtClean="0"/>
              <a:t>operation.</a:t>
            </a:r>
          </a:p>
          <a:p>
            <a:pPr marL="358775" indent="-268288">
              <a:buFont typeface="Arial" panose="020B0604020202020204" pitchFamily="34" charset="0"/>
              <a:buChar char="•"/>
            </a:pPr>
            <a:r>
              <a:rPr lang="en-US" dirty="0" smtClean="0"/>
              <a:t>Formally </a:t>
            </a:r>
            <a:r>
              <a:rPr lang="en-US" dirty="0"/>
              <a:t>document the agreed procedures and rules for access management to the Bunker areas in buildings D01 and </a:t>
            </a:r>
            <a:r>
              <a:rPr lang="en-US" dirty="0" smtClean="0"/>
              <a:t>D03.</a:t>
            </a:r>
          </a:p>
          <a:p>
            <a:pPr marL="358775" indent="-268288">
              <a:buFont typeface="Arial" panose="020B0604020202020204" pitchFamily="34" charset="0"/>
              <a:buChar char="•"/>
            </a:pPr>
            <a:r>
              <a:rPr lang="en-US" dirty="0" smtClean="0"/>
              <a:t>Ensure </a:t>
            </a:r>
            <a:r>
              <a:rPr lang="en-US" dirty="0"/>
              <a:t>implementation of the developed rules and procedures</a:t>
            </a:r>
            <a:r>
              <a:rPr lang="en-US" dirty="0" smtClean="0"/>
              <a:t>.</a:t>
            </a:r>
            <a:endParaRPr lang="en-US" dirty="0" smtClean="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3</a:t>
            </a:fld>
            <a:endParaRPr lang="sv-SE" dirty="0"/>
          </a:p>
        </p:txBody>
      </p:sp>
    </p:spTree>
    <p:extLst>
      <p:ext uri="{BB962C8B-B14F-4D97-AF65-F5344CB8AC3E}">
        <p14:creationId xmlns:p14="http://schemas.microsoft.com/office/powerpoint/2010/main" val="329297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Bunker </a:t>
            </a:r>
            <a:r>
              <a:rPr lang="en-US" sz="3500" b="1" dirty="0"/>
              <a:t>Access Management Working </a:t>
            </a:r>
            <a:r>
              <a:rPr lang="en-US" sz="3500" b="1" dirty="0"/>
              <a:t>Group, </a:t>
            </a:r>
            <a:r>
              <a:rPr lang="en-US" sz="3500" b="1" dirty="0" smtClean="0"/>
              <a:t>what did we do and how?</a:t>
            </a:r>
            <a:endParaRPr lang="en-GB" sz="3500" b="1" dirty="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4</a:t>
            </a:fld>
            <a:endParaRPr lang="sv-SE" dirty="0"/>
          </a:p>
        </p:txBody>
      </p:sp>
      <p:graphicFrame>
        <p:nvGraphicFramePr>
          <p:cNvPr id="3" name="Diagram 2"/>
          <p:cNvGraphicFramePr/>
          <p:nvPr>
            <p:extLst>
              <p:ext uri="{D42A27DB-BD31-4B8C-83A1-F6EECF244321}">
                <p14:modId xmlns:p14="http://schemas.microsoft.com/office/powerpoint/2010/main" val="3415183241"/>
              </p:ext>
            </p:extLst>
          </p:nvPr>
        </p:nvGraphicFramePr>
        <p:xfrm>
          <a:off x="550983" y="922712"/>
          <a:ext cx="112111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063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Stakeholders</a:t>
            </a:r>
            <a:endParaRPr lang="en-GB" sz="3500" dirty="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5</a:t>
            </a:fld>
            <a:endParaRPr lang="sv-SE" dirty="0"/>
          </a:p>
        </p:txBody>
      </p:sp>
      <p:graphicFrame>
        <p:nvGraphicFramePr>
          <p:cNvPr id="3" name="Table 2"/>
          <p:cNvGraphicFramePr>
            <a:graphicFrameLocks noGrp="1"/>
          </p:cNvGraphicFramePr>
          <p:nvPr>
            <p:extLst>
              <p:ext uri="{D42A27DB-BD31-4B8C-83A1-F6EECF244321}">
                <p14:modId xmlns:p14="http://schemas.microsoft.com/office/powerpoint/2010/main" val="3316155427"/>
              </p:ext>
            </p:extLst>
          </p:nvPr>
        </p:nvGraphicFramePr>
        <p:xfrm>
          <a:off x="1402863" y="1060767"/>
          <a:ext cx="7655170" cy="5305276"/>
        </p:xfrm>
        <a:graphic>
          <a:graphicData uri="http://schemas.openxmlformats.org/drawingml/2006/table">
            <a:tbl>
              <a:tblPr firstRow="1" firstCol="1" bandRow="1">
                <a:tableStyleId>{5C22544A-7EE6-4342-B048-85BDC9FD1C3A}</a:tableStyleId>
              </a:tblPr>
              <a:tblGrid>
                <a:gridCol w="2250829">
                  <a:extLst>
                    <a:ext uri="{9D8B030D-6E8A-4147-A177-3AD203B41FA5}">
                      <a16:colId xmlns:a16="http://schemas.microsoft.com/office/drawing/2014/main" val="3731675587"/>
                    </a:ext>
                  </a:extLst>
                </a:gridCol>
                <a:gridCol w="5404341">
                  <a:extLst>
                    <a:ext uri="{9D8B030D-6E8A-4147-A177-3AD203B41FA5}">
                      <a16:colId xmlns:a16="http://schemas.microsoft.com/office/drawing/2014/main" val="985778536"/>
                    </a:ext>
                  </a:extLst>
                </a:gridCol>
              </a:tblGrid>
              <a:tr h="357082">
                <a:tc>
                  <a:txBody>
                    <a:bodyPr/>
                    <a:lstStyle/>
                    <a:p>
                      <a:pPr marL="90488" indent="0" algn="ctr"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Stakeholder</a:t>
                      </a: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Role</a:t>
                      </a:r>
                    </a:p>
                  </a:txBody>
                  <a:tcPr marL="37033" marR="37033" marT="0" marB="0"/>
                </a:tc>
                <a:extLst>
                  <a:ext uri="{0D108BD9-81ED-4DB2-BD59-A6C34878D82A}">
                    <a16:rowId xmlns:a16="http://schemas.microsoft.com/office/drawing/2014/main" val="3720427052"/>
                  </a:ext>
                </a:extLst>
              </a:tr>
              <a:tr h="496331">
                <a:tc>
                  <a:txBody>
                    <a:bodyPr/>
                    <a:lstStyle/>
                    <a:p>
                      <a:pPr marL="90488" indent="0">
                        <a:lnSpc>
                          <a:spcPct val="107000"/>
                        </a:lnSpc>
                        <a:spcAft>
                          <a:spcPts val="800"/>
                        </a:spcAft>
                        <a:tabLst>
                          <a:tab pos="179388" algn="l"/>
                        </a:tabLst>
                      </a:pPr>
                      <a:r>
                        <a:rPr lang="en-US" sz="1400" dirty="0">
                          <a:effectLst/>
                        </a:rPr>
                        <a:t>ESH&amp;S, occupational health and &amp; safety</a:t>
                      </a:r>
                      <a:endParaRPr lang="en-US" sz="1400" dirty="0">
                        <a:effectLst/>
                        <a:latin typeface="Segoe UI Historic" panose="020B0502040204020203" pitchFamily="34" charset="0"/>
                        <a:ea typeface="MS Mincho"/>
                        <a:cs typeface="Arial" panose="020B0604020202020204" pitchFamily="34" charset="0"/>
                      </a:endParaRPr>
                    </a:p>
                  </a:txBody>
                  <a:tcPr marL="37033" marR="37033" marT="0" marB="0"/>
                </a:tc>
                <a:tc>
                  <a:txBody>
                    <a:bodyPr/>
                    <a:lstStyle/>
                    <a:p>
                      <a:pPr marL="90488" indent="0" algn="l">
                        <a:lnSpc>
                          <a:spcPct val="107000"/>
                        </a:lnSpc>
                        <a:spcAft>
                          <a:spcPts val="800"/>
                        </a:spcAft>
                      </a:pPr>
                      <a:r>
                        <a:rPr lang="en-US" sz="1200" dirty="0">
                          <a:effectLst/>
                        </a:rPr>
                        <a:t>provide input and requirements in view of rules for working in confined spaces, fire regulations, and safety trainings</a:t>
                      </a:r>
                      <a:endParaRPr lang="en-US" sz="1200" dirty="0">
                        <a:effectLst/>
                        <a:latin typeface="Segoe UI Historic" panose="020B0502040204020203" pitchFamily="34" charset="0"/>
                        <a:ea typeface="MS Mincho"/>
                        <a:cs typeface="Arial" panose="020B0604020202020204" pitchFamily="34" charset="0"/>
                      </a:endParaRPr>
                    </a:p>
                  </a:txBody>
                  <a:tcPr marL="37033" marR="37033" marT="0" marB="0"/>
                </a:tc>
                <a:extLst>
                  <a:ext uri="{0D108BD9-81ED-4DB2-BD59-A6C34878D82A}">
                    <a16:rowId xmlns:a16="http://schemas.microsoft.com/office/drawing/2014/main" val="1646197645"/>
                  </a:ext>
                </a:extLst>
              </a:tr>
              <a:tr h="397064">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ESH&amp;S, security</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provide input and requirements in view of ESS physical protection plans and its legal and regulatory obligations</a:t>
                      </a:r>
                    </a:p>
                  </a:txBody>
                  <a:tcPr marL="37033" marR="37033" marT="0" marB="0"/>
                </a:tc>
                <a:extLst>
                  <a:ext uri="{0D108BD9-81ED-4DB2-BD59-A6C34878D82A}">
                    <a16:rowId xmlns:a16="http://schemas.microsoft.com/office/drawing/2014/main" val="150786528"/>
                  </a:ext>
                </a:extLst>
              </a:tr>
              <a:tr h="595596">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ICS, PSS</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provide input and requirements in view of implementing Personnel Safety System for Bunker, and its integration and consistency with other PSS at ESS</a:t>
                      </a:r>
                    </a:p>
                  </a:txBody>
                  <a:tcPr marL="37033" marR="37033" marT="0" marB="0"/>
                </a:tc>
                <a:extLst>
                  <a:ext uri="{0D108BD9-81ED-4DB2-BD59-A6C34878D82A}">
                    <a16:rowId xmlns:a16="http://schemas.microsoft.com/office/drawing/2014/main" val="1227519719"/>
                  </a:ext>
                </a:extLst>
              </a:tr>
              <a:tr h="1091926">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ESH&amp;S, RP</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provide input and requirements in view of radiological risks, classification of work areas and categorization of workers with respect to ionizing radiation, implementation of control measures through </a:t>
                      </a:r>
                      <a:r>
                        <a:rPr lang="en-US" sz="1200" kern="1200" dirty="0" err="1">
                          <a:solidFill>
                            <a:schemeClr val="dk1"/>
                          </a:solidFill>
                          <a:effectLst/>
                          <a:latin typeface="+mn-lt"/>
                          <a:ea typeface="+mn-ea"/>
                          <a:cs typeface="+mn-cs"/>
                        </a:rPr>
                        <a:t>radwork</a:t>
                      </a:r>
                      <a:r>
                        <a:rPr lang="en-US" sz="1200" kern="1200" dirty="0">
                          <a:solidFill>
                            <a:schemeClr val="dk1"/>
                          </a:solidFill>
                          <a:effectLst/>
                          <a:latin typeface="+mn-lt"/>
                          <a:ea typeface="+mn-ea"/>
                          <a:cs typeface="+mn-cs"/>
                        </a:rPr>
                        <a:t> permits as well as monitoring radiation levels and doses</a:t>
                      </a:r>
                    </a:p>
                  </a:txBody>
                  <a:tcPr marL="37033" marR="37033" marT="0" marB="0"/>
                </a:tc>
                <a:extLst>
                  <a:ext uri="{0D108BD9-81ED-4DB2-BD59-A6C34878D82A}">
                    <a16:rowId xmlns:a16="http://schemas.microsoft.com/office/drawing/2014/main" val="354683949"/>
                  </a:ext>
                </a:extLst>
              </a:tr>
              <a:tr h="397064">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Rigging</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To provide input in view of rigging operation to remove and restore Bunker shielding blocks</a:t>
                      </a:r>
                    </a:p>
                  </a:txBody>
                  <a:tcPr marL="37033" marR="37033" marT="0" marB="0"/>
                </a:tc>
                <a:extLst>
                  <a:ext uri="{0D108BD9-81ED-4DB2-BD59-A6C34878D82A}">
                    <a16:rowId xmlns:a16="http://schemas.microsoft.com/office/drawing/2014/main" val="2975171050"/>
                  </a:ext>
                </a:extLst>
              </a:tr>
              <a:tr h="651817">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Operations</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provide input and requirements in view of beam operation and Main Control Room (MCR) role in access management and approval of work orders to areas relevant for beam operation such as Bunker.</a:t>
                      </a:r>
                    </a:p>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 </a:t>
                      </a:r>
                    </a:p>
                  </a:txBody>
                  <a:tcPr marL="37033" marR="37033" marT="0" marB="0"/>
                </a:tc>
                <a:extLst>
                  <a:ext uri="{0D108BD9-81ED-4DB2-BD59-A6C34878D82A}">
                    <a16:rowId xmlns:a16="http://schemas.microsoft.com/office/drawing/2014/main" val="1402347051"/>
                  </a:ext>
                </a:extLst>
              </a:tr>
              <a:tr h="552552">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NSS</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As Bunker designer and developer to provide input in view of feasible solutions and constraints for access to and work at Bunker</a:t>
                      </a:r>
                    </a:p>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 </a:t>
                      </a:r>
                    </a:p>
                  </a:txBody>
                  <a:tcPr marL="37033" marR="37033" marT="0" marB="0"/>
                </a:tc>
                <a:extLst>
                  <a:ext uri="{0D108BD9-81ED-4DB2-BD59-A6C34878D82A}">
                    <a16:rowId xmlns:a16="http://schemas.microsoft.com/office/drawing/2014/main" val="3708027315"/>
                  </a:ext>
                </a:extLst>
              </a:tr>
              <a:tr h="397064">
                <a:tc>
                  <a:txBody>
                    <a:bodyPr/>
                    <a:lstStyle/>
                    <a:p>
                      <a:pPr marL="90488" indent="0" algn="l" defTabSz="914400" rtl="0" eaLnBrk="1" latinLnBrk="0" hangingPunct="1">
                        <a:lnSpc>
                          <a:spcPct val="107000"/>
                        </a:lnSpc>
                        <a:spcAft>
                          <a:spcPts val="800"/>
                        </a:spcAft>
                        <a:tabLst>
                          <a:tab pos="179388" algn="l"/>
                        </a:tabLst>
                      </a:pPr>
                      <a:r>
                        <a:rPr lang="en-US" sz="1400" b="1" kern="1200" dirty="0">
                          <a:solidFill>
                            <a:schemeClr val="lt1"/>
                          </a:solidFill>
                          <a:effectLst/>
                          <a:latin typeface="+mn-lt"/>
                          <a:ea typeface="+mn-ea"/>
                          <a:cs typeface="+mn-cs"/>
                        </a:rPr>
                        <a:t>Science directorate</a:t>
                      </a: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a:solidFill>
                            <a:schemeClr val="dk1"/>
                          </a:solidFill>
                          <a:effectLst/>
                          <a:latin typeface="+mn-lt"/>
                          <a:ea typeface="+mn-ea"/>
                          <a:cs typeface="+mn-cs"/>
                        </a:rPr>
                        <a:t>As the final user of Bunker to provide input in view of instrument teams work at Bunker</a:t>
                      </a:r>
                    </a:p>
                  </a:txBody>
                  <a:tcPr marL="37033" marR="37033" marT="0" marB="0"/>
                </a:tc>
                <a:extLst>
                  <a:ext uri="{0D108BD9-81ED-4DB2-BD59-A6C34878D82A}">
                    <a16:rowId xmlns:a16="http://schemas.microsoft.com/office/drawing/2014/main" val="1386591176"/>
                  </a:ext>
                </a:extLst>
              </a:tr>
            </a:tbl>
          </a:graphicData>
        </a:graphic>
      </p:graphicFrame>
    </p:spTree>
    <p:extLst>
      <p:ext uri="{BB962C8B-B14F-4D97-AF65-F5344CB8AC3E}">
        <p14:creationId xmlns:p14="http://schemas.microsoft.com/office/powerpoint/2010/main" val="428467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Requirements</a:t>
            </a:r>
            <a:endParaRPr lang="en-GB" sz="3500" dirty="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6</a:t>
            </a:fld>
            <a:endParaRPr lang="sv-SE" dirty="0"/>
          </a:p>
        </p:txBody>
      </p:sp>
      <p:graphicFrame>
        <p:nvGraphicFramePr>
          <p:cNvPr id="3" name="Table 2"/>
          <p:cNvGraphicFramePr>
            <a:graphicFrameLocks noGrp="1"/>
          </p:cNvGraphicFramePr>
          <p:nvPr>
            <p:extLst>
              <p:ext uri="{D42A27DB-BD31-4B8C-83A1-F6EECF244321}">
                <p14:modId xmlns:p14="http://schemas.microsoft.com/office/powerpoint/2010/main" val="1402142423"/>
              </p:ext>
            </p:extLst>
          </p:nvPr>
        </p:nvGraphicFramePr>
        <p:xfrm>
          <a:off x="374163" y="853253"/>
          <a:ext cx="10547837" cy="5926182"/>
        </p:xfrm>
        <a:graphic>
          <a:graphicData uri="http://schemas.openxmlformats.org/drawingml/2006/table">
            <a:tbl>
              <a:tblPr firstRow="1" firstCol="1" bandRow="1">
                <a:tableStyleId>{5C22544A-7EE6-4342-B048-85BDC9FD1C3A}</a:tableStyleId>
              </a:tblPr>
              <a:tblGrid>
                <a:gridCol w="540237">
                  <a:extLst>
                    <a:ext uri="{9D8B030D-6E8A-4147-A177-3AD203B41FA5}">
                      <a16:colId xmlns:a16="http://schemas.microsoft.com/office/drawing/2014/main" val="2365233510"/>
                    </a:ext>
                  </a:extLst>
                </a:gridCol>
                <a:gridCol w="8648700">
                  <a:extLst>
                    <a:ext uri="{9D8B030D-6E8A-4147-A177-3AD203B41FA5}">
                      <a16:colId xmlns:a16="http://schemas.microsoft.com/office/drawing/2014/main" val="3731675587"/>
                    </a:ext>
                  </a:extLst>
                </a:gridCol>
                <a:gridCol w="1358900">
                  <a:extLst>
                    <a:ext uri="{9D8B030D-6E8A-4147-A177-3AD203B41FA5}">
                      <a16:colId xmlns:a16="http://schemas.microsoft.com/office/drawing/2014/main" val="985778536"/>
                    </a:ext>
                  </a:extLst>
                </a:gridCol>
              </a:tblGrid>
              <a:tr h="357082">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No.</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Requirement</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Owner</a:t>
                      </a:r>
                      <a:endParaRPr lang="en-US" sz="1400" b="1" kern="1200" dirty="0">
                        <a:solidFill>
                          <a:schemeClr val="lt1"/>
                        </a:solidFill>
                        <a:effectLst/>
                        <a:latin typeface="+mn-lt"/>
                        <a:ea typeface="+mn-ea"/>
                        <a:cs typeface="+mn-cs"/>
                      </a:endParaRPr>
                    </a:p>
                  </a:txBody>
                  <a:tcPr marL="37033" marR="37033" marT="0" marB="0"/>
                </a:tc>
                <a:extLst>
                  <a:ext uri="{0D108BD9-81ED-4DB2-BD59-A6C34878D82A}">
                    <a16:rowId xmlns:a16="http://schemas.microsoft.com/office/drawing/2014/main" val="3720427052"/>
                  </a:ext>
                </a:extLst>
              </a:tr>
              <a:tr h="1566651">
                <a:tc>
                  <a:txBody>
                    <a:bodyPr/>
                    <a:lstStyle/>
                    <a:p>
                      <a:pPr marL="90488" indent="0">
                        <a:lnSpc>
                          <a:spcPct val="107000"/>
                        </a:lnSpc>
                        <a:spcAft>
                          <a:spcPts val="800"/>
                        </a:spcAft>
                        <a:tabLst>
                          <a:tab pos="179388" algn="l"/>
                        </a:tabLst>
                      </a:pPr>
                      <a:r>
                        <a:rPr lang="en-US" sz="1400" dirty="0" smtClean="0">
                          <a:effectLst/>
                          <a:latin typeface="+mj-lt"/>
                          <a:ea typeface="MS Mincho"/>
                          <a:cs typeface="Arial" panose="020B0604020202020204" pitchFamily="34" charset="0"/>
                        </a:rPr>
                        <a:t>1</a:t>
                      </a:r>
                      <a:endParaRPr lang="en-US" sz="1400" dirty="0">
                        <a:effectLst/>
                        <a:latin typeface="+mj-lt"/>
                        <a:ea typeface="MS Mincho"/>
                        <a:cs typeface="Arial" panose="020B0604020202020204" pitchFamily="34" charset="0"/>
                      </a:endParaRPr>
                    </a:p>
                  </a:txBody>
                  <a:tcPr marL="37033" marR="37033" marT="0" marB="0"/>
                </a:tc>
                <a:tc>
                  <a:txBody>
                    <a:bodyPr/>
                    <a:lstStyle/>
                    <a:p>
                      <a:pPr>
                        <a:spcAft>
                          <a:spcPts val="600"/>
                        </a:spcAft>
                      </a:pPr>
                      <a:r>
                        <a:rPr lang="en-US" sz="1200" b="1" dirty="0">
                          <a:effectLst/>
                          <a:latin typeface="+mn-lt"/>
                          <a:ea typeface="MS Mincho"/>
                          <a:cs typeface="Arial" panose="020B0604020202020204" pitchFamily="34" charset="0"/>
                        </a:rPr>
                        <a:t>Physical security and access control</a:t>
                      </a:r>
                      <a:r>
                        <a:rPr lang="en-US" sz="1200" dirty="0">
                          <a:effectLst/>
                          <a:latin typeface="+mn-lt"/>
                          <a:ea typeface="MS Mincho"/>
                          <a:cs typeface="Arial" panose="020B0604020202020204" pitchFamily="34" charset="0"/>
                        </a:rPr>
                        <a:t>:</a:t>
                      </a:r>
                    </a:p>
                    <a:p>
                      <a:pPr>
                        <a:spcAft>
                          <a:spcPts val="600"/>
                        </a:spcAft>
                      </a:pPr>
                      <a:r>
                        <a:rPr lang="en-GB" sz="1100" dirty="0">
                          <a:effectLst/>
                          <a:latin typeface="Segoe UI Emoji" panose="020B0502040204020203" pitchFamily="34" charset="0"/>
                          <a:ea typeface="MS Mincho"/>
                          <a:cs typeface="Arial" panose="020B0604020202020204" pitchFamily="34" charset="0"/>
                        </a:rPr>
                        <a:t>As per </a:t>
                      </a:r>
                      <a:r>
                        <a:rPr lang="en-GB" sz="1100" i="1" dirty="0">
                          <a:effectLst/>
                          <a:latin typeface="Segoe UI Emoji" panose="020B0502040204020203" pitchFamily="34" charset="0"/>
                          <a:ea typeface="MS Mincho"/>
                          <a:cs typeface="Arial" panose="020B0604020202020204" pitchFamily="34" charset="0"/>
                        </a:rPr>
                        <a:t>Categorisation of radioactive materials at ESS </a:t>
                      </a:r>
                      <a:r>
                        <a:rPr lang="en-GB" sz="1100" dirty="0">
                          <a:effectLst/>
                          <a:latin typeface="Segoe UI Emoji" panose="020B0502040204020203" pitchFamily="34" charset="0"/>
                          <a:ea typeface="MS Mincho"/>
                          <a:cs typeface="Arial" panose="020B0604020202020204" pitchFamily="34" charset="0"/>
                        </a:rPr>
                        <a:t>(</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2"/>
                        </a:rPr>
                        <a:t>ESS-4755477</a:t>
                      </a:r>
                      <a:r>
                        <a:rPr lang="en-GB" sz="1100" dirty="0">
                          <a:effectLst/>
                          <a:latin typeface="Segoe UI Emoji" panose="020B0502040204020203" pitchFamily="34" charset="0"/>
                          <a:ea typeface="MS Mincho"/>
                          <a:cs typeface="Arial" panose="020B0604020202020204" pitchFamily="34" charset="0"/>
                        </a:rPr>
                        <a:t>)[2], the categorization of Bunker with respect to radioactive material is category 4. </a:t>
                      </a:r>
                      <a:r>
                        <a:rPr lang="en-GB" sz="1100" i="1" dirty="0">
                          <a:effectLst/>
                          <a:latin typeface="Segoe UI Emoji" panose="020B0502040204020203" pitchFamily="34" charset="0"/>
                          <a:ea typeface="MS Mincho"/>
                          <a:cs typeface="Arial" panose="020B0604020202020204" pitchFamily="34" charset="0"/>
                        </a:rPr>
                        <a:t>Neutron Scattering Systems - Radiological Hazards and Radiation Safety Provisions for Operations and Maintenance</a:t>
                      </a:r>
                      <a:r>
                        <a:rPr lang="en-GB" sz="1100" dirty="0">
                          <a:effectLst/>
                          <a:latin typeface="Segoe UI Emoji" panose="020B0502040204020203" pitchFamily="34" charset="0"/>
                          <a:ea typeface="MS Mincho"/>
                          <a:cs typeface="Arial" panose="020B0604020202020204" pitchFamily="34" charset="0"/>
                        </a:rPr>
                        <a:t> (</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3"/>
                        </a:rPr>
                        <a:t>ESS-2972939</a:t>
                      </a:r>
                      <a:r>
                        <a:rPr lang="en-GB" sz="1100" dirty="0">
                          <a:effectLst/>
                          <a:latin typeface="Segoe UI Emoji" panose="020B0502040204020203" pitchFamily="34" charset="0"/>
                          <a:ea typeface="MS Mincho"/>
                          <a:cs typeface="Arial" panose="020B0604020202020204" pitchFamily="34" charset="0"/>
                        </a:rPr>
                        <a:t>) [3] provides an overview of the radiation sources within Bunker and their respective dose rates and contamination level. A detailed justification on identifying Bunker as category 4 with respect to radioactive material has been discussed in one of the working group meetings too. See the details in </a:t>
                      </a:r>
                      <a:r>
                        <a:rPr lang="en-GB" sz="1100" i="1" dirty="0">
                          <a:effectLst/>
                          <a:latin typeface="Segoe UI Emoji" panose="020B0502040204020203" pitchFamily="34" charset="0"/>
                          <a:ea typeface="MS Mincho"/>
                          <a:cs typeface="Arial" panose="020B0604020202020204" pitchFamily="34" charset="0"/>
                        </a:rPr>
                        <a:t>Meeting #5 dated 2023-09-04</a:t>
                      </a:r>
                      <a:r>
                        <a:rPr lang="en-GB" sz="1100" dirty="0">
                          <a:effectLst/>
                          <a:latin typeface="Segoe UI Emoji" panose="020B0502040204020203" pitchFamily="34" charset="0"/>
                          <a:ea typeface="MS Mincho"/>
                          <a:cs typeface="Arial" panose="020B0604020202020204" pitchFamily="34" charset="0"/>
                        </a:rPr>
                        <a:t> . </a:t>
                      </a:r>
                      <a:endParaRPr lang="en-US" sz="1100" dirty="0">
                        <a:effectLst/>
                        <a:latin typeface="Segoe UI Historic" panose="020B0502040204020203" pitchFamily="34" charset="0"/>
                        <a:ea typeface="MS Mincho"/>
                        <a:cs typeface="Arial" panose="020B0604020202020204" pitchFamily="34" charset="0"/>
                      </a:endParaRPr>
                    </a:p>
                    <a:p>
                      <a:pPr>
                        <a:spcAft>
                          <a:spcPts val="600"/>
                        </a:spcAft>
                      </a:pPr>
                      <a:r>
                        <a:rPr lang="en-GB" sz="1100" dirty="0">
                          <a:effectLst/>
                          <a:latin typeface="Segoe UI Emoji" panose="020B0502040204020203" pitchFamily="34" charset="0"/>
                          <a:ea typeface="MS Mincho"/>
                          <a:cs typeface="Arial" panose="020B0604020202020204" pitchFamily="34" charset="0"/>
                        </a:rPr>
                        <a:t>As per </a:t>
                      </a:r>
                      <a:r>
                        <a:rPr lang="en-GB" sz="1100" i="1" dirty="0">
                          <a:effectLst/>
                          <a:latin typeface="Segoe UI Emoji" panose="020B0502040204020203" pitchFamily="34" charset="0"/>
                          <a:ea typeface="MS Mincho"/>
                          <a:cs typeface="Arial" panose="020B0604020202020204" pitchFamily="34" charset="0"/>
                        </a:rPr>
                        <a:t>ESS Plan Physical Protection</a:t>
                      </a:r>
                      <a:r>
                        <a:rPr lang="en-GB" sz="1100" dirty="0">
                          <a:effectLst/>
                          <a:latin typeface="Segoe UI Emoji" panose="020B0502040204020203" pitchFamily="34" charset="0"/>
                          <a:ea typeface="MS Mincho"/>
                          <a:cs typeface="Arial" panose="020B0604020202020204" pitchFamily="34" charset="0"/>
                        </a:rPr>
                        <a:t> (</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4"/>
                        </a:rPr>
                        <a:t>ESS-0041572</a:t>
                      </a:r>
                      <a:r>
                        <a:rPr lang="en-GB" sz="1100" dirty="0">
                          <a:effectLst/>
                          <a:latin typeface="Segoe UI Emoji" panose="020B0502040204020203" pitchFamily="34" charset="0"/>
                          <a:ea typeface="MS Mincho"/>
                          <a:cs typeface="Arial" panose="020B0604020202020204" pitchFamily="34" charset="0"/>
                        </a:rPr>
                        <a:t>) [4] table 1, Bunker as a category 4 area is considered a Guarded area, and hence implementing </a:t>
                      </a:r>
                      <a:r>
                        <a:rPr lang="en-GB" sz="1100" i="1" dirty="0">
                          <a:effectLst/>
                          <a:latin typeface="Segoe UI Emoji" panose="020B0502040204020203" pitchFamily="34" charset="0"/>
                          <a:ea typeface="MS Mincho"/>
                          <a:cs typeface="Arial" panose="020B0604020202020204" pitchFamily="34" charset="0"/>
                        </a:rPr>
                        <a:t>Controlled Access</a:t>
                      </a:r>
                      <a:r>
                        <a:rPr lang="en-GB" sz="1100" dirty="0">
                          <a:effectLst/>
                          <a:latin typeface="Segoe UI Emoji" panose="020B0502040204020203" pitchFamily="34" charset="0"/>
                          <a:ea typeface="MS Mincho"/>
                          <a:cs typeface="Arial" panose="020B0604020202020204" pitchFamily="34" charset="0"/>
                        </a:rPr>
                        <a:t> (i.e. Verification that only those authorized are given access) is required.   </a:t>
                      </a:r>
                      <a:endParaRPr lang="en-US" sz="1100" dirty="0">
                        <a:effectLst/>
                        <a:latin typeface="Segoe UI Historic" panose="020B0502040204020203" pitchFamily="34" charset="0"/>
                        <a:ea typeface="MS Mincho"/>
                        <a:cs typeface="Arial" panose="020B0604020202020204" pitchFamily="34" charset="0"/>
                      </a:endParaRPr>
                    </a:p>
                  </a:txBody>
                  <a:tcPr marL="68580" marR="68580" marT="0" marB="0"/>
                </a:tc>
                <a:tc>
                  <a:txBody>
                    <a:bodyPr/>
                    <a:lstStyle/>
                    <a:p>
                      <a:pPr marL="90488" indent="0" algn="l">
                        <a:lnSpc>
                          <a:spcPct val="107000"/>
                        </a:lnSpc>
                        <a:spcAft>
                          <a:spcPts val="800"/>
                        </a:spcAft>
                      </a:pPr>
                      <a:r>
                        <a:rPr lang="en-US" sz="1200" kern="1200" dirty="0" smtClean="0">
                          <a:solidFill>
                            <a:schemeClr val="dk1"/>
                          </a:solidFill>
                          <a:effectLst/>
                          <a:latin typeface="+mn-lt"/>
                          <a:ea typeface="+mn-ea"/>
                          <a:cs typeface="+mn-cs"/>
                        </a:rPr>
                        <a:t>ESH&amp;S, security</a:t>
                      </a:r>
                      <a:endParaRPr lang="en-US" sz="1200" dirty="0">
                        <a:effectLst/>
                        <a:latin typeface="Segoe UI Historic" panose="020B0502040204020203" pitchFamily="34" charset="0"/>
                        <a:ea typeface="MS Mincho"/>
                        <a:cs typeface="Arial" panose="020B0604020202020204" pitchFamily="34" charset="0"/>
                      </a:endParaRPr>
                    </a:p>
                  </a:txBody>
                  <a:tcPr marL="37033" marR="37033" marT="0" marB="0"/>
                </a:tc>
                <a:extLst>
                  <a:ext uri="{0D108BD9-81ED-4DB2-BD59-A6C34878D82A}">
                    <a16:rowId xmlns:a16="http://schemas.microsoft.com/office/drawing/2014/main" val="1646197645"/>
                  </a:ext>
                </a:extLst>
              </a:tr>
              <a:tr h="397064">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j-lt"/>
                          <a:ea typeface="+mn-ea"/>
                          <a:cs typeface="+mn-cs"/>
                        </a:rPr>
                        <a:t>2</a:t>
                      </a:r>
                      <a:endParaRPr lang="en-US" sz="1400" b="1" kern="1200" dirty="0">
                        <a:solidFill>
                          <a:schemeClr val="lt1"/>
                        </a:solidFill>
                        <a:effectLst/>
                        <a:latin typeface="+mj-lt"/>
                        <a:ea typeface="+mn-ea"/>
                        <a:cs typeface="+mn-cs"/>
                      </a:endParaRPr>
                    </a:p>
                  </a:txBody>
                  <a:tcPr marL="37033" marR="37033" marT="0" marB="0"/>
                </a:tc>
                <a:tc>
                  <a:txBody>
                    <a:bodyPr/>
                    <a:lstStyle/>
                    <a:p>
                      <a:pPr marL="0" algn="l" defTabSz="914400" rtl="0" eaLnBrk="1" latinLnBrk="0" hangingPunct="1">
                        <a:spcAft>
                          <a:spcPts val="600"/>
                        </a:spcAft>
                      </a:pPr>
                      <a:r>
                        <a:rPr lang="en-GB" sz="1200" b="1" kern="1200" dirty="0">
                          <a:solidFill>
                            <a:schemeClr val="dk1"/>
                          </a:solidFill>
                          <a:effectLst/>
                          <a:latin typeface="+mn-lt"/>
                          <a:ea typeface="MS Mincho"/>
                          <a:cs typeface="Arial" panose="020B0604020202020204" pitchFamily="34" charset="0"/>
                        </a:rPr>
                        <a:t>Rules for working in Bunker as a Confined Space:</a:t>
                      </a:r>
                      <a:endParaRPr lang="en-US" sz="1200" b="1" kern="1200" dirty="0">
                        <a:solidFill>
                          <a:schemeClr val="dk1"/>
                        </a:solidFill>
                        <a:effectLst/>
                        <a:latin typeface="+mn-lt"/>
                        <a:ea typeface="MS Mincho"/>
                        <a:cs typeface="Arial" panose="020B0604020202020204" pitchFamily="34" charset="0"/>
                      </a:endParaRPr>
                    </a:p>
                    <a:p>
                      <a:pPr>
                        <a:spcAft>
                          <a:spcPts val="600"/>
                        </a:spcAft>
                      </a:pPr>
                      <a:r>
                        <a:rPr lang="en-GB" sz="1100" dirty="0">
                          <a:effectLst/>
                          <a:latin typeface="Segoe UI Emoji" panose="020B0502040204020203" pitchFamily="34" charset="0"/>
                          <a:ea typeface="MS Mincho"/>
                          <a:cs typeface="Arial" panose="020B0604020202020204" pitchFamily="34" charset="0"/>
                        </a:rPr>
                        <a:t>As per </a:t>
                      </a:r>
                      <a:r>
                        <a:rPr lang="en-GB" sz="1100" i="1" dirty="0">
                          <a:effectLst/>
                          <a:latin typeface="Segoe UI Emoji" panose="020B0502040204020203" pitchFamily="34" charset="0"/>
                          <a:ea typeface="MS Mincho"/>
                          <a:cs typeface="Arial" panose="020B0604020202020204" pitchFamily="34" charset="0"/>
                        </a:rPr>
                        <a:t>ESS Rules for Working in Confined spaces</a:t>
                      </a:r>
                      <a:r>
                        <a:rPr lang="en-GB" sz="1100" dirty="0">
                          <a:effectLst/>
                          <a:latin typeface="Segoe UI Emoji" panose="020B0502040204020203" pitchFamily="34" charset="0"/>
                          <a:ea typeface="MS Mincho"/>
                          <a:cs typeface="Arial" panose="020B0604020202020204" pitchFamily="34" charset="0"/>
                        </a:rPr>
                        <a:t> (</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5"/>
                        </a:rPr>
                        <a:t>ESS-2071027</a:t>
                      </a:r>
                      <a:r>
                        <a:rPr lang="en-GB" sz="1100" dirty="0">
                          <a:effectLst/>
                          <a:latin typeface="Segoe UI Emoji" panose="020B0502040204020203" pitchFamily="34" charset="0"/>
                          <a:ea typeface="MS Mincho"/>
                          <a:cs typeface="Arial" panose="020B0604020202020204" pitchFamily="34" charset="0"/>
                        </a:rPr>
                        <a:t>) [5], a confined space is a place which is substantially enclosed (though not always entirely), and where serious injury can occur from hazardous substances or conditions within the space or nearby (e.g. lack of oxygen). The confined space is usually:</a:t>
                      </a:r>
                      <a:endParaRPr lang="en-US" sz="1100" dirty="0">
                        <a:effectLst/>
                        <a:latin typeface="Segoe UI Historic" panose="020B0502040204020203" pitchFamily="34" charset="0"/>
                        <a:ea typeface="MS Mincho"/>
                        <a:cs typeface="Arial" panose="020B0604020202020204" pitchFamily="34" charset="0"/>
                      </a:endParaRPr>
                    </a:p>
                    <a:p>
                      <a:pPr marL="342900" lvl="0" indent="-342900">
                        <a:spcAft>
                          <a:spcPts val="0"/>
                        </a:spcAft>
                        <a:buFont typeface="Symbol" panose="05050102010706020507" pitchFamily="18" charset="2"/>
                        <a:buChar char=""/>
                      </a:pPr>
                      <a:r>
                        <a:rPr lang="en-GB" sz="1100" dirty="0">
                          <a:effectLst/>
                          <a:latin typeface="Segoe UI Emoji" panose="020B0502040204020203" pitchFamily="34" charset="0"/>
                          <a:ea typeface="MS Mincho"/>
                          <a:cs typeface="Arial" panose="020B0604020202020204" pitchFamily="34" charset="0"/>
                        </a:rPr>
                        <a:t>with limited openings that are difficult or restricted to enter or exit.</a:t>
                      </a:r>
                      <a:endParaRPr lang="en-US" sz="1100" dirty="0">
                        <a:effectLst/>
                        <a:latin typeface="Segoe UI Historic" panose="020B0502040204020203" pitchFamily="34" charset="0"/>
                        <a:ea typeface="MS Mincho"/>
                        <a:cs typeface="Arial" panose="020B0604020202020204" pitchFamily="34" charset="0"/>
                      </a:endParaRPr>
                    </a:p>
                    <a:p>
                      <a:pPr marL="342900" lvl="0" indent="-342900">
                        <a:spcAft>
                          <a:spcPts val="0"/>
                        </a:spcAft>
                        <a:buFont typeface="Symbol" panose="05050102010706020507" pitchFamily="18" charset="2"/>
                        <a:buChar char=""/>
                      </a:pPr>
                      <a:r>
                        <a:rPr lang="en-GB" sz="1100" dirty="0">
                          <a:effectLst/>
                          <a:latin typeface="Segoe UI Emoji" panose="020B0502040204020203" pitchFamily="34" charset="0"/>
                          <a:ea typeface="MS Mincho"/>
                          <a:cs typeface="Arial" panose="020B0604020202020204" pitchFamily="34" charset="0"/>
                        </a:rPr>
                        <a:t>not intended for permanent work, but which can be temporarily accessed for maintenance work.</a:t>
                      </a:r>
                      <a:endParaRPr lang="en-US" sz="1100" dirty="0">
                        <a:effectLst/>
                        <a:latin typeface="Segoe UI Historic" panose="020B0502040204020203" pitchFamily="34" charset="0"/>
                        <a:ea typeface="MS Mincho"/>
                        <a:cs typeface="Arial" panose="020B0604020202020204" pitchFamily="34" charset="0"/>
                      </a:endParaRPr>
                    </a:p>
                    <a:p>
                      <a:pPr marL="342900" lvl="0" indent="-342900">
                        <a:spcAft>
                          <a:spcPts val="0"/>
                        </a:spcAft>
                        <a:buFont typeface="Symbol" panose="05050102010706020507" pitchFamily="18" charset="2"/>
                        <a:buChar char=""/>
                      </a:pPr>
                      <a:r>
                        <a:rPr lang="en-GB" sz="1100" dirty="0">
                          <a:effectLst/>
                          <a:latin typeface="Segoe UI Emoji" panose="020B0502040204020203" pitchFamily="34" charset="0"/>
                          <a:ea typeface="MS Mincho"/>
                          <a:cs typeface="Arial" panose="020B0604020202020204" pitchFamily="34" charset="0"/>
                        </a:rPr>
                        <a:t>with a dangerous atmosphere that may occur due to the presence of certain liquids, substances or chemical residues, but also due to lack of ventilation or due to the work being performed.</a:t>
                      </a:r>
                      <a:endParaRPr lang="en-US" sz="1100" dirty="0">
                        <a:effectLst/>
                        <a:latin typeface="Segoe UI Historic" panose="020B0502040204020203" pitchFamily="34" charset="0"/>
                        <a:ea typeface="MS Mincho"/>
                        <a:cs typeface="Arial" panose="020B0604020202020204" pitchFamily="34" charset="0"/>
                      </a:endParaRPr>
                    </a:p>
                    <a:p>
                      <a:pPr marL="342900" lvl="0" indent="-342900">
                        <a:spcAft>
                          <a:spcPts val="600"/>
                        </a:spcAft>
                        <a:buFont typeface="Symbol" panose="05050102010706020507" pitchFamily="18" charset="2"/>
                        <a:buChar char=""/>
                      </a:pPr>
                      <a:r>
                        <a:rPr lang="en-GB" sz="1100" dirty="0">
                          <a:effectLst/>
                          <a:latin typeface="Segoe UI Emoji" panose="020B0502040204020203" pitchFamily="34" charset="0"/>
                          <a:ea typeface="MS Mincho"/>
                          <a:cs typeface="Arial" panose="020B0604020202020204" pitchFamily="34" charset="0"/>
                        </a:rPr>
                        <a:t>inadequately lit and/or has poor means of communication.</a:t>
                      </a:r>
                      <a:endParaRPr lang="en-US" sz="1100" dirty="0">
                        <a:effectLst/>
                        <a:latin typeface="Segoe UI Historic" panose="020B0502040204020203" pitchFamily="34" charset="0"/>
                        <a:ea typeface="MS Mincho"/>
                        <a:cs typeface="Arial" panose="020B0604020202020204" pitchFamily="34" charset="0"/>
                      </a:endParaRPr>
                    </a:p>
                    <a:p>
                      <a:pPr>
                        <a:spcAft>
                          <a:spcPts val="600"/>
                        </a:spcAft>
                      </a:pPr>
                      <a:r>
                        <a:rPr lang="en-GB" sz="1100" dirty="0">
                          <a:effectLst/>
                          <a:latin typeface="Segoe UI Emoji" panose="020B0502040204020203" pitchFamily="34" charset="0"/>
                          <a:ea typeface="MS Mincho"/>
                          <a:cs typeface="Arial" panose="020B0604020202020204" pitchFamily="34" charset="0"/>
                        </a:rPr>
                        <a:t>Considering the above criteria, Bunker is a confined space even when the whole roof is removed. Note: In line with </a:t>
                      </a:r>
                      <a:r>
                        <a:rPr lang="en-GB" sz="1100" i="1" dirty="0">
                          <a:effectLst/>
                          <a:latin typeface="Segoe UI Emoji" panose="020B0502040204020203" pitchFamily="34" charset="0"/>
                          <a:ea typeface="MS Mincho"/>
                          <a:cs typeface="Arial" panose="020B0604020202020204" pitchFamily="34" charset="0"/>
                        </a:rPr>
                        <a:t>Procedure for Work Order Management</a:t>
                      </a:r>
                      <a:r>
                        <a:rPr lang="en-GB" sz="1100" dirty="0">
                          <a:effectLst/>
                          <a:latin typeface="Segoe UI Emoji" panose="020B0502040204020203" pitchFamily="34" charset="0"/>
                          <a:ea typeface="MS Mincho"/>
                          <a:cs typeface="Arial" panose="020B0604020202020204" pitchFamily="34" charset="0"/>
                        </a:rPr>
                        <a:t> (</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6"/>
                        </a:rPr>
                        <a:t>ESS-1949392</a:t>
                      </a:r>
                      <a:r>
                        <a:rPr lang="en-GB" sz="1100" dirty="0">
                          <a:effectLst/>
                          <a:latin typeface="Segoe UI Emoji" panose="020B0502040204020203" pitchFamily="34" charset="0"/>
                          <a:ea typeface="MS Mincho"/>
                          <a:cs typeface="Arial" panose="020B0604020202020204" pitchFamily="34" charset="0"/>
                        </a:rPr>
                        <a:t>) [6], everyone working in Bunker shall have approved work order with applicable permits.</a:t>
                      </a:r>
                      <a:endParaRPr lang="en-US" sz="1100" dirty="0">
                        <a:effectLst/>
                        <a:latin typeface="Segoe UI Historic" panose="020B0502040204020203" pitchFamily="34" charset="0"/>
                        <a:ea typeface="MS Mincho"/>
                        <a:cs typeface="Arial" panose="020B0604020202020204" pitchFamily="34" charset="0"/>
                      </a:endParaRPr>
                    </a:p>
                  </a:txBody>
                  <a:tcPr marL="68580" marR="68580" marT="0" marB="0"/>
                </a:tc>
                <a:tc>
                  <a:txBody>
                    <a:bodyPr/>
                    <a:lstStyle/>
                    <a:p>
                      <a:pPr marL="90488" indent="0" algn="l" defTabSz="914400" rtl="0" eaLnBrk="1" latinLnBrk="0" hangingPunct="1">
                        <a:lnSpc>
                          <a:spcPct val="107000"/>
                        </a:lnSpc>
                        <a:spcAft>
                          <a:spcPts val="800"/>
                        </a:spcAft>
                      </a:pPr>
                      <a:r>
                        <a:rPr lang="en-US" sz="1200" kern="1200" dirty="0" smtClean="0">
                          <a:solidFill>
                            <a:schemeClr val="dk1"/>
                          </a:solidFill>
                          <a:effectLst/>
                          <a:latin typeface="+mn-lt"/>
                          <a:ea typeface="+mn-ea"/>
                          <a:cs typeface="+mn-cs"/>
                        </a:rPr>
                        <a:t>ESH&amp;S, OHS</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50786528"/>
                  </a:ext>
                </a:extLst>
              </a:tr>
              <a:tr h="595596">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j-lt"/>
                          <a:ea typeface="+mn-ea"/>
                          <a:cs typeface="+mn-cs"/>
                        </a:rPr>
                        <a:t>3</a:t>
                      </a:r>
                      <a:endParaRPr lang="en-US" sz="1400" b="1" kern="1200" dirty="0">
                        <a:solidFill>
                          <a:schemeClr val="lt1"/>
                        </a:solidFill>
                        <a:effectLst/>
                        <a:latin typeface="+mj-lt"/>
                        <a:ea typeface="+mn-ea"/>
                        <a:cs typeface="+mn-cs"/>
                      </a:endParaRPr>
                    </a:p>
                  </a:txBody>
                  <a:tcPr marL="37033" marR="37033" marT="0" marB="0"/>
                </a:tc>
                <a:tc>
                  <a:txBody>
                    <a:bodyPr/>
                    <a:lstStyle/>
                    <a:p>
                      <a:pPr marL="0" algn="l" defTabSz="914400" rtl="0" eaLnBrk="1" latinLnBrk="0" hangingPunct="1">
                        <a:spcAft>
                          <a:spcPts val="600"/>
                        </a:spcAft>
                      </a:pPr>
                      <a:r>
                        <a:rPr lang="en-GB" sz="1200" b="1" kern="1200" dirty="0" smtClean="0">
                          <a:solidFill>
                            <a:schemeClr val="dk1"/>
                          </a:solidFill>
                          <a:effectLst/>
                          <a:latin typeface="+mn-lt"/>
                          <a:ea typeface="MS Mincho"/>
                          <a:cs typeface="Arial" panose="020B0604020202020204" pitchFamily="34" charset="0"/>
                        </a:rPr>
                        <a:t>Fire safety:</a:t>
                      </a:r>
                      <a:endParaRPr lang="en-US" sz="1200" b="1" kern="1200" dirty="0" smtClean="0">
                        <a:solidFill>
                          <a:schemeClr val="dk1"/>
                        </a:solidFill>
                        <a:effectLst/>
                        <a:latin typeface="+mn-lt"/>
                        <a:ea typeface="MS Mincho"/>
                        <a:cs typeface="Arial" panose="020B0604020202020204" pitchFamily="34" charset="0"/>
                      </a:endParaRPr>
                    </a:p>
                    <a:p>
                      <a:pPr marL="0" lvl="0" indent="0" algn="l" defTabSz="914400" rtl="0" eaLnBrk="1" latinLnBrk="0" hangingPunct="1">
                        <a:spcAft>
                          <a:spcPts val="0"/>
                        </a:spcAft>
                        <a:buFont typeface="Symbol" panose="05050102010706020507" pitchFamily="18" charset="2"/>
                        <a:buNone/>
                      </a:pP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As per fire safety regulations, the maximum number of individuals inside the Bunker shall be 10. This is for each Bunker, North-West Bunker in D03 or South-East Bunker in D01. </a:t>
                      </a:r>
                      <a:r>
                        <a:rPr lang="en-US" sz="1100" kern="1200" dirty="0" smtClean="0">
                          <a:solidFill>
                            <a:schemeClr val="dk1"/>
                          </a:solidFill>
                          <a:effectLst/>
                          <a:latin typeface="Segoe UI Emoji" panose="020B0502040204020203" pitchFamily="34" charset="0"/>
                          <a:ea typeface="MS Mincho"/>
                          <a:cs typeface="Arial" panose="020B0604020202020204" pitchFamily="34" charset="0"/>
                        </a:rPr>
                        <a:t>The limit is set by the OHS representative in the working group. Reference document is TBD.</a:t>
                      </a:r>
                    </a:p>
                    <a:p>
                      <a:pPr marL="90488" indent="0" algn="l" defTabSz="914400" rtl="0" eaLnBrk="1" latinLnBrk="0" hangingPunct="1">
                        <a:lnSpc>
                          <a:spcPct val="107000"/>
                        </a:lnSpc>
                        <a:spcAft>
                          <a:spcPts val="800"/>
                        </a:spcAft>
                        <a:tabLst>
                          <a:tab pos="179388" algn="l"/>
                        </a:tabLst>
                      </a:pPr>
                      <a:endParaRPr lang="en-US" sz="1400" b="1" kern="1200" dirty="0">
                        <a:solidFill>
                          <a:schemeClr val="lt1"/>
                        </a:solidFill>
                        <a:effectLst/>
                        <a:latin typeface="+mn-lt"/>
                        <a:ea typeface="+mn-ea"/>
                        <a:cs typeface="+mn-cs"/>
                      </a:endParaRP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smtClean="0">
                          <a:solidFill>
                            <a:schemeClr val="dk1"/>
                          </a:solidFill>
                          <a:effectLst/>
                          <a:latin typeface="+mn-lt"/>
                          <a:ea typeface="+mn-ea"/>
                          <a:cs typeface="+mn-cs"/>
                        </a:rPr>
                        <a:t>ESH&amp;S, OHS</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227519719"/>
                  </a:ext>
                </a:extLst>
              </a:tr>
              <a:tr h="1091926">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j-lt"/>
                          <a:ea typeface="+mn-ea"/>
                          <a:cs typeface="+mn-cs"/>
                        </a:rPr>
                        <a:t>4</a:t>
                      </a:r>
                      <a:endParaRPr lang="en-US" sz="1400" b="1" kern="1200" dirty="0">
                        <a:solidFill>
                          <a:schemeClr val="lt1"/>
                        </a:solidFill>
                        <a:effectLst/>
                        <a:latin typeface="+mj-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200" b="1" kern="1200" dirty="0" smtClean="0">
                          <a:solidFill>
                            <a:schemeClr val="dk1"/>
                          </a:solidFill>
                          <a:effectLst/>
                          <a:latin typeface="+mn-lt"/>
                          <a:ea typeface="MS Mincho"/>
                          <a:cs typeface="Arial" panose="020B0604020202020204" pitchFamily="34" charset="0"/>
                        </a:rPr>
                        <a:t>Search the in-Bunker areas:</a:t>
                      </a:r>
                    </a:p>
                    <a:p>
                      <a:pPr marL="90488" indent="0" algn="l" defTabSz="914400" rtl="0" eaLnBrk="1" latinLnBrk="0" hangingPunct="1">
                        <a:lnSpc>
                          <a:spcPct val="107000"/>
                        </a:lnSpc>
                        <a:spcAft>
                          <a:spcPts val="800"/>
                        </a:spcAft>
                        <a:tabLst>
                          <a:tab pos="179388" algn="l"/>
                        </a:tabLst>
                      </a:pP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Similar to other areas with prompt ionizing radiation hazard, e.g. the accelerator tunnel, it must be ensured that no one is left inside the Bunker before restoring the Bunker roof shielding and start of beam operation. See </a:t>
                      </a:r>
                      <a:r>
                        <a:rPr lang="en-GB" sz="1100" i="1" kern="1200" dirty="0" smtClean="0">
                          <a:solidFill>
                            <a:schemeClr val="dk1"/>
                          </a:solidFill>
                          <a:effectLst/>
                          <a:latin typeface="Segoe UI Emoji" panose="020B0502040204020203" pitchFamily="34" charset="0"/>
                          <a:ea typeface="MS Mincho"/>
                          <a:cs typeface="Arial" panose="020B0604020202020204" pitchFamily="34" charset="0"/>
                        </a:rPr>
                        <a:t>Concepts of Operations for ESS Personnel Safety Systems</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a:t>
                      </a:r>
                      <a:r>
                        <a:rPr lang="en-GB" sz="1100" kern="1200" dirty="0" smtClean="0">
                          <a:solidFill>
                            <a:schemeClr val="dk1"/>
                          </a:solidFill>
                          <a:effectLst/>
                          <a:latin typeface="Segoe UI Emoji" panose="020B0502040204020203" pitchFamily="34" charset="0"/>
                          <a:ea typeface="MS Mincho"/>
                          <a:cs typeface="Arial" panose="020B0604020202020204" pitchFamily="34" charset="0"/>
                          <a:hlinkClick r:id="rId7"/>
                        </a:rPr>
                        <a:t>ESS-2595616</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[7] for further details.</a:t>
                      </a:r>
                      <a:endParaRPr lang="en-US" sz="1100" kern="1200" dirty="0">
                        <a:solidFill>
                          <a:schemeClr val="dk1"/>
                        </a:solidFill>
                        <a:effectLst/>
                        <a:latin typeface="Segoe UI Emoji" panose="020B0502040204020203" pitchFamily="34" charset="0"/>
                        <a:ea typeface="MS Mincho"/>
                        <a:cs typeface="Arial" panose="020B0604020202020204" pitchFamily="34" charset="0"/>
                      </a:endParaRPr>
                    </a:p>
                  </a:txBody>
                  <a:tcPr marL="37033" marR="37033" marT="0" marB="0"/>
                </a:tc>
                <a:tc>
                  <a:txBody>
                    <a:bodyPr/>
                    <a:lstStyle/>
                    <a:p>
                      <a:pPr marL="90488" indent="0" algn="l" defTabSz="914400" rtl="0" eaLnBrk="1" latinLnBrk="0" hangingPunct="1">
                        <a:lnSpc>
                          <a:spcPct val="107000"/>
                        </a:lnSpc>
                        <a:spcAft>
                          <a:spcPts val="800"/>
                        </a:spcAft>
                      </a:pPr>
                      <a:r>
                        <a:rPr lang="en-US" sz="1200" kern="1200" dirty="0" smtClean="0">
                          <a:solidFill>
                            <a:schemeClr val="dk1"/>
                          </a:solidFill>
                          <a:effectLst/>
                          <a:latin typeface="+mn-lt"/>
                          <a:ea typeface="+mn-ea"/>
                          <a:cs typeface="+mn-cs"/>
                        </a:rPr>
                        <a:t>ICS, PSS</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354683949"/>
                  </a:ext>
                </a:extLst>
              </a:tr>
            </a:tbl>
          </a:graphicData>
        </a:graphic>
      </p:graphicFrame>
    </p:spTree>
    <p:extLst>
      <p:ext uri="{BB962C8B-B14F-4D97-AF65-F5344CB8AC3E}">
        <p14:creationId xmlns:p14="http://schemas.microsoft.com/office/powerpoint/2010/main" val="345955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Requirements</a:t>
            </a:r>
            <a:endParaRPr lang="en-GB" sz="3500" dirty="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7</a:t>
            </a:fld>
            <a:endParaRPr lang="sv-SE" dirty="0"/>
          </a:p>
        </p:txBody>
      </p:sp>
      <p:graphicFrame>
        <p:nvGraphicFramePr>
          <p:cNvPr id="3" name="Table 2"/>
          <p:cNvGraphicFramePr>
            <a:graphicFrameLocks noGrp="1"/>
          </p:cNvGraphicFramePr>
          <p:nvPr>
            <p:extLst>
              <p:ext uri="{D42A27DB-BD31-4B8C-83A1-F6EECF244321}">
                <p14:modId xmlns:p14="http://schemas.microsoft.com/office/powerpoint/2010/main" val="3210571087"/>
              </p:ext>
            </p:extLst>
          </p:nvPr>
        </p:nvGraphicFramePr>
        <p:xfrm>
          <a:off x="494813" y="1060767"/>
          <a:ext cx="10547837" cy="5388273"/>
        </p:xfrm>
        <a:graphic>
          <a:graphicData uri="http://schemas.openxmlformats.org/drawingml/2006/table">
            <a:tbl>
              <a:tblPr firstRow="1" firstCol="1" bandRow="1">
                <a:tableStyleId>{5C22544A-7EE6-4342-B048-85BDC9FD1C3A}</a:tableStyleId>
              </a:tblPr>
              <a:tblGrid>
                <a:gridCol w="540237">
                  <a:extLst>
                    <a:ext uri="{9D8B030D-6E8A-4147-A177-3AD203B41FA5}">
                      <a16:colId xmlns:a16="http://schemas.microsoft.com/office/drawing/2014/main" val="2365233510"/>
                    </a:ext>
                  </a:extLst>
                </a:gridCol>
                <a:gridCol w="8661400">
                  <a:extLst>
                    <a:ext uri="{9D8B030D-6E8A-4147-A177-3AD203B41FA5}">
                      <a16:colId xmlns:a16="http://schemas.microsoft.com/office/drawing/2014/main" val="3731675587"/>
                    </a:ext>
                  </a:extLst>
                </a:gridCol>
                <a:gridCol w="1346200">
                  <a:extLst>
                    <a:ext uri="{9D8B030D-6E8A-4147-A177-3AD203B41FA5}">
                      <a16:colId xmlns:a16="http://schemas.microsoft.com/office/drawing/2014/main" val="985778536"/>
                    </a:ext>
                  </a:extLst>
                </a:gridCol>
              </a:tblGrid>
              <a:tr h="357082">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No.</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Requirement</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Owner</a:t>
                      </a:r>
                      <a:endParaRPr lang="en-US" sz="1400" b="1" kern="1200" dirty="0">
                        <a:solidFill>
                          <a:schemeClr val="lt1"/>
                        </a:solidFill>
                        <a:effectLst/>
                        <a:latin typeface="+mn-lt"/>
                        <a:ea typeface="+mn-ea"/>
                        <a:cs typeface="+mn-cs"/>
                      </a:endParaRPr>
                    </a:p>
                  </a:txBody>
                  <a:tcPr marL="37033" marR="37033" marT="0" marB="0"/>
                </a:tc>
                <a:extLst>
                  <a:ext uri="{0D108BD9-81ED-4DB2-BD59-A6C34878D82A}">
                    <a16:rowId xmlns:a16="http://schemas.microsoft.com/office/drawing/2014/main" val="3720427052"/>
                  </a:ext>
                </a:extLst>
              </a:tr>
              <a:tr h="1566651">
                <a:tc>
                  <a:txBody>
                    <a:bodyPr/>
                    <a:lstStyle/>
                    <a:p>
                      <a:pPr marL="90488" indent="0">
                        <a:lnSpc>
                          <a:spcPct val="107000"/>
                        </a:lnSpc>
                        <a:spcAft>
                          <a:spcPts val="800"/>
                        </a:spcAft>
                        <a:tabLst>
                          <a:tab pos="179388" algn="l"/>
                        </a:tabLst>
                      </a:pPr>
                      <a:r>
                        <a:rPr lang="en-US" sz="1400" dirty="0" smtClean="0">
                          <a:effectLst/>
                          <a:latin typeface="Segoe UI Historic" panose="020B0502040204020203" pitchFamily="34" charset="0"/>
                          <a:ea typeface="MS Mincho"/>
                          <a:cs typeface="Arial" panose="020B0604020202020204" pitchFamily="34" charset="0"/>
                        </a:rPr>
                        <a:t>5</a:t>
                      </a:r>
                      <a:endParaRPr lang="en-US" sz="1400" dirty="0">
                        <a:effectLst/>
                        <a:latin typeface="Segoe UI Historic" panose="020B0502040204020203" pitchFamily="34" charset="0"/>
                        <a:ea typeface="MS Mincho"/>
                        <a:cs typeface="Arial" panose="020B0604020202020204" pitchFamily="34" charset="0"/>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200" b="1" kern="1200" dirty="0" smtClean="0">
                          <a:solidFill>
                            <a:schemeClr val="dk1"/>
                          </a:solidFill>
                          <a:effectLst/>
                          <a:latin typeface="+mn-lt"/>
                          <a:ea typeface="MS Mincho"/>
                          <a:cs typeface="Arial" panose="020B0604020202020204" pitchFamily="34" charset="0"/>
                        </a:rPr>
                        <a:t>Mitigate prompt ionizing radiation hazards:</a:t>
                      </a:r>
                      <a:endParaRPr lang="en-US" sz="1200" b="1" kern="1200" dirty="0" smtClean="0">
                        <a:solidFill>
                          <a:schemeClr val="dk1"/>
                        </a:solidFill>
                        <a:effectLst/>
                        <a:latin typeface="+mn-lt"/>
                        <a:ea typeface="MS Mincho"/>
                        <a:cs typeface="Arial" panose="020B0604020202020204" pitchFamily="34" charset="0"/>
                      </a:endParaRPr>
                    </a:p>
                    <a:p>
                      <a:r>
                        <a:rPr lang="en-GB" sz="1100" kern="1200" dirty="0" smtClean="0">
                          <a:solidFill>
                            <a:schemeClr val="dk1"/>
                          </a:solidFill>
                          <a:effectLst/>
                          <a:latin typeface="Segoe UI Emoji" panose="020B0502040204020203" pitchFamily="34" charset="0"/>
                          <a:ea typeface="MS Mincho"/>
                          <a:cs typeface="Arial" panose="020B0604020202020204" pitchFamily="34" charset="0"/>
                        </a:rPr>
                        <a:t>As per </a:t>
                      </a:r>
                      <a:r>
                        <a:rPr lang="en-GB" sz="1100" i="1" kern="1200" dirty="0" smtClean="0">
                          <a:solidFill>
                            <a:schemeClr val="dk1"/>
                          </a:solidFill>
                          <a:effectLst/>
                          <a:latin typeface="Segoe UI Emoji" panose="020B0502040204020203" pitchFamily="34" charset="0"/>
                          <a:ea typeface="MS Mincho"/>
                          <a:cs typeface="Arial" panose="020B0604020202020204" pitchFamily="34" charset="0"/>
                        </a:rPr>
                        <a:t>Conventional and Radiological Hazard Analysis and Risk Assessment of NSS Bunker Area</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a:t>
                      </a:r>
                      <a:r>
                        <a:rPr lang="en-GB" sz="1100" kern="1200" dirty="0" smtClean="0">
                          <a:solidFill>
                            <a:schemeClr val="dk1"/>
                          </a:solidFill>
                          <a:effectLst/>
                          <a:latin typeface="Segoe UI Emoji" panose="020B0502040204020203" pitchFamily="34" charset="0"/>
                          <a:ea typeface="MS Mincho"/>
                          <a:cs typeface="Arial" panose="020B0604020202020204" pitchFamily="34" charset="0"/>
                          <a:hlinkClick r:id="rId2"/>
                        </a:rPr>
                        <a:t>ESS-3999144</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[8], the sources of the prompt ionizing radiation hazards in Bunker is proton beam to Target operation. Prior to accessing the Bunker, the prompt ionizing radiation hazards shall be mitigated.</a:t>
                      </a:r>
                      <a:endParaRPr lang="en-US" sz="1100" kern="1200" dirty="0" smtClean="0">
                        <a:solidFill>
                          <a:schemeClr val="dk1"/>
                        </a:solidFill>
                        <a:effectLst/>
                        <a:latin typeface="Segoe UI Emoji" panose="020B0502040204020203" pitchFamily="34" charset="0"/>
                        <a:ea typeface="MS Mincho"/>
                        <a:cs typeface="Arial" panose="020B0604020202020204" pitchFamily="34" charset="0"/>
                      </a:endParaRPr>
                    </a:p>
                    <a:p>
                      <a:r>
                        <a:rPr lang="en-GB" sz="1100" kern="1200" dirty="0" smtClean="0">
                          <a:solidFill>
                            <a:schemeClr val="dk1"/>
                          </a:solidFill>
                          <a:effectLst/>
                          <a:latin typeface="Segoe UI Emoji" panose="020B0502040204020203" pitchFamily="34" charset="0"/>
                          <a:ea typeface="MS Mincho"/>
                          <a:cs typeface="Arial" panose="020B0604020202020204" pitchFamily="34" charset="0"/>
                        </a:rPr>
                        <a:t>Also as per [8], prior to accessing the Bunker the gamma radiation hazards from the Target monolith shall be mitigated by closing the light shutter system (LSS).</a:t>
                      </a:r>
                      <a:endParaRPr lang="en-US" sz="1100" kern="1200" dirty="0">
                        <a:solidFill>
                          <a:schemeClr val="dk1"/>
                        </a:solidFill>
                        <a:effectLst/>
                        <a:latin typeface="Segoe UI Emoji" panose="020B0502040204020203" pitchFamily="34" charset="0"/>
                        <a:ea typeface="MS Mincho"/>
                        <a:cs typeface="Arial" panose="020B0604020202020204" pitchFamily="34" charset="0"/>
                      </a:endParaRPr>
                    </a:p>
                  </a:txBody>
                  <a:tcPr marL="68580" marR="68580" marT="0" marB="0"/>
                </a:tc>
                <a:tc>
                  <a:txBody>
                    <a:bodyPr/>
                    <a:lstStyle/>
                    <a:p>
                      <a:pPr marL="90488" indent="0" algn="l">
                        <a:lnSpc>
                          <a:spcPct val="107000"/>
                        </a:lnSpc>
                        <a:spcAft>
                          <a:spcPts val="800"/>
                        </a:spcAft>
                      </a:pPr>
                      <a:r>
                        <a:rPr lang="en-US" sz="1200" kern="1200" dirty="0" smtClean="0">
                          <a:solidFill>
                            <a:schemeClr val="dk1"/>
                          </a:solidFill>
                          <a:effectLst/>
                          <a:latin typeface="+mn-lt"/>
                          <a:ea typeface="+mn-ea"/>
                          <a:cs typeface="+mn-cs"/>
                        </a:rPr>
                        <a:t>ICS, PSS</a:t>
                      </a:r>
                      <a:endParaRPr lang="en-US" sz="1200" dirty="0">
                        <a:effectLst/>
                        <a:latin typeface="Segoe UI Historic" panose="020B0502040204020203" pitchFamily="34" charset="0"/>
                        <a:ea typeface="MS Mincho"/>
                        <a:cs typeface="Arial" panose="020B0604020202020204" pitchFamily="34" charset="0"/>
                      </a:endParaRPr>
                    </a:p>
                  </a:txBody>
                  <a:tcPr marL="37033" marR="37033" marT="0" marB="0"/>
                </a:tc>
                <a:extLst>
                  <a:ext uri="{0D108BD9-81ED-4DB2-BD59-A6C34878D82A}">
                    <a16:rowId xmlns:a16="http://schemas.microsoft.com/office/drawing/2014/main" val="1646197645"/>
                  </a:ext>
                </a:extLst>
              </a:tr>
              <a:tr h="397064">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6</a:t>
                      </a:r>
                      <a:endParaRPr lang="en-US" sz="1400" b="1" kern="1200" dirty="0">
                        <a:solidFill>
                          <a:schemeClr val="lt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200" b="1" kern="1200" dirty="0" smtClean="0">
                          <a:solidFill>
                            <a:schemeClr val="dk1"/>
                          </a:solidFill>
                          <a:effectLst/>
                          <a:latin typeface="+mn-lt"/>
                          <a:ea typeface="MS Mincho"/>
                          <a:cs typeface="Arial" panose="020B0604020202020204" pitchFamily="34" charset="0"/>
                        </a:rPr>
                        <a:t>Prevent Access to Bunker:</a:t>
                      </a:r>
                    </a:p>
                    <a:p>
                      <a:r>
                        <a:rPr lang="en-GB" sz="1100" kern="1200" dirty="0" smtClean="0">
                          <a:solidFill>
                            <a:schemeClr val="dk1"/>
                          </a:solidFill>
                          <a:effectLst/>
                          <a:latin typeface="Segoe UI Emoji" panose="020B0502040204020203" pitchFamily="34" charset="0"/>
                          <a:ea typeface="MS Mincho"/>
                          <a:cs typeface="Arial" panose="020B0604020202020204" pitchFamily="34" charset="0"/>
                        </a:rPr>
                        <a:t>Access to the Bunker (both Bunker roof and In Bunker areas) shall be prevented when prompt ionizing radiation hazard is present, i.e. during proton beam on Target operation or when gamma radiation hazard from monolith is present i.e. during LSS is open.  </a:t>
                      </a:r>
                      <a:endParaRPr lang="en-US" sz="1100" kern="1200" dirty="0" smtClean="0">
                        <a:solidFill>
                          <a:schemeClr val="dk1"/>
                        </a:solidFill>
                        <a:effectLst/>
                        <a:latin typeface="Segoe UI Emoji" panose="020B0502040204020203" pitchFamily="34" charset="0"/>
                        <a:ea typeface="MS Mincho"/>
                        <a:cs typeface="Arial" panose="020B0604020202020204" pitchFamily="34" charset="0"/>
                      </a:endParaRPr>
                    </a:p>
                    <a:p>
                      <a:r>
                        <a:rPr lang="en-GB" sz="1100" kern="1200" dirty="0" smtClean="0">
                          <a:solidFill>
                            <a:schemeClr val="dk1"/>
                          </a:solidFill>
                          <a:effectLst/>
                          <a:latin typeface="Segoe UI Emoji" panose="020B0502040204020203" pitchFamily="34" charset="0"/>
                          <a:ea typeface="MS Mincho"/>
                          <a:cs typeface="Arial" panose="020B0604020202020204" pitchFamily="34" charset="0"/>
                        </a:rPr>
                        <a:t>The requirement to prevent access to Bunker roof during </a:t>
                      </a:r>
                      <a:r>
                        <a:rPr lang="en-GB" sz="1100" kern="1200" dirty="0" err="1" smtClean="0">
                          <a:solidFill>
                            <a:schemeClr val="dk1"/>
                          </a:solidFill>
                          <a:effectLst/>
                          <a:latin typeface="Segoe UI Emoji" panose="020B0502040204020203" pitchFamily="34" charset="0"/>
                          <a:ea typeface="MS Mincho"/>
                          <a:cs typeface="Arial" panose="020B0604020202020204" pitchFamily="34" charset="0"/>
                        </a:rPr>
                        <a:t>BoT</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is derived from </a:t>
                      </a:r>
                      <a:r>
                        <a:rPr lang="en-GB" sz="1100" i="1" kern="1200" dirty="0" smtClean="0">
                          <a:solidFill>
                            <a:schemeClr val="dk1"/>
                          </a:solidFill>
                          <a:effectLst/>
                          <a:latin typeface="Segoe UI Emoji" panose="020B0502040204020203" pitchFamily="34" charset="0"/>
                          <a:ea typeface="MS Mincho"/>
                          <a:cs typeface="Arial" panose="020B0604020202020204" pitchFamily="34" charset="0"/>
                        </a:rPr>
                        <a:t>AA NSS11W - Accident Analysis Report - Worker: Unauthorised Human Presence in the Bunker</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a:t>
                      </a:r>
                      <a:r>
                        <a:rPr lang="en-GB" sz="1100" kern="1200" dirty="0" smtClean="0">
                          <a:solidFill>
                            <a:schemeClr val="dk1"/>
                          </a:solidFill>
                          <a:effectLst/>
                          <a:latin typeface="Segoe UI Emoji" panose="020B0502040204020203" pitchFamily="34" charset="0"/>
                          <a:ea typeface="MS Mincho"/>
                          <a:cs typeface="Arial" panose="020B0604020202020204" pitchFamily="34" charset="0"/>
                          <a:hlinkClick r:id="rId3"/>
                        </a:rPr>
                        <a:t>ESS-2135635</a:t>
                      </a:r>
                      <a:r>
                        <a:rPr lang="en-GB" sz="1100" kern="1200" dirty="0" smtClean="0">
                          <a:solidFill>
                            <a:schemeClr val="dk1"/>
                          </a:solidFill>
                          <a:effectLst/>
                          <a:latin typeface="Segoe UI Emoji" panose="020B0502040204020203" pitchFamily="34" charset="0"/>
                          <a:ea typeface="MS Mincho"/>
                          <a:cs typeface="Arial" panose="020B0604020202020204" pitchFamily="34" charset="0"/>
                        </a:rPr>
                        <a:t>) [10]</a:t>
                      </a:r>
                      <a:endParaRPr lang="en-US" sz="1100" kern="1200" dirty="0">
                        <a:solidFill>
                          <a:schemeClr val="dk1"/>
                        </a:solidFill>
                        <a:effectLst/>
                        <a:latin typeface="Segoe UI Emoji" panose="020B0502040204020203" pitchFamily="34" charset="0"/>
                        <a:ea typeface="MS Mincho"/>
                        <a:cs typeface="Arial" panose="020B0604020202020204" pitchFamily="34" charset="0"/>
                      </a:endParaRPr>
                    </a:p>
                  </a:txBody>
                  <a:tcPr marL="68580" marR="68580" marT="0" marB="0"/>
                </a:tc>
                <a:tc>
                  <a:txBody>
                    <a:bodyPr/>
                    <a:lstStyle/>
                    <a:p>
                      <a:pPr marL="90488" indent="0" algn="l" defTabSz="914400" rtl="0" eaLnBrk="1" latinLnBrk="0" hangingPunct="1">
                        <a:lnSpc>
                          <a:spcPct val="107000"/>
                        </a:lnSpc>
                        <a:spcAft>
                          <a:spcPts val="800"/>
                        </a:spcAft>
                      </a:pPr>
                      <a:r>
                        <a:rPr lang="en-US" sz="1200" kern="1200" dirty="0" smtClean="0">
                          <a:solidFill>
                            <a:schemeClr val="dk1"/>
                          </a:solidFill>
                          <a:effectLst/>
                          <a:latin typeface="+mn-lt"/>
                          <a:ea typeface="+mn-ea"/>
                          <a:cs typeface="+mn-cs"/>
                        </a:rPr>
                        <a:t>NSS</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50786528"/>
                  </a:ext>
                </a:extLst>
              </a:tr>
              <a:tr h="595596">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7</a:t>
                      </a:r>
                      <a:endParaRPr lang="en-US" sz="1400" b="1" kern="1200" dirty="0">
                        <a:solidFill>
                          <a:schemeClr val="lt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200" b="1" kern="1200" dirty="0">
                          <a:solidFill>
                            <a:schemeClr val="dk1"/>
                          </a:solidFill>
                          <a:effectLst/>
                          <a:latin typeface="+mn-lt"/>
                          <a:ea typeface="MS Mincho"/>
                          <a:cs typeface="Arial" panose="020B0604020202020204" pitchFamily="34" charset="0"/>
                        </a:rPr>
                        <a:t>Dosimetry:</a:t>
                      </a:r>
                      <a:endParaRPr lang="en-US" sz="1200" b="1" kern="1200" dirty="0">
                        <a:solidFill>
                          <a:schemeClr val="dk1"/>
                        </a:solidFill>
                        <a:effectLst/>
                        <a:latin typeface="+mn-lt"/>
                        <a:ea typeface="MS Mincho"/>
                        <a:cs typeface="Arial" panose="020B0604020202020204" pitchFamily="34" charset="0"/>
                      </a:endParaRPr>
                    </a:p>
                    <a:p>
                      <a:pPr>
                        <a:spcAft>
                          <a:spcPts val="600"/>
                        </a:spcAft>
                      </a:pPr>
                      <a:r>
                        <a:rPr lang="en-GB" sz="1100" dirty="0">
                          <a:effectLst/>
                          <a:latin typeface="Segoe UI Emoji" panose="020B0502040204020203" pitchFamily="34" charset="0"/>
                          <a:ea typeface="MS Mincho"/>
                          <a:cs typeface="Arial" panose="020B0604020202020204" pitchFamily="34" charset="0"/>
                        </a:rPr>
                        <a:t>As per [3], the Radiation Protection (RP) area classification for Bunker is as below:</a:t>
                      </a:r>
                      <a:endParaRPr lang="en-US" sz="1100" dirty="0">
                        <a:effectLst/>
                        <a:latin typeface="Segoe UI Historic" panose="020B0502040204020203" pitchFamily="34" charset="0"/>
                        <a:ea typeface="MS Mincho"/>
                        <a:cs typeface="Arial" panose="020B0604020202020204" pitchFamily="34" charset="0"/>
                      </a:endParaRPr>
                    </a:p>
                    <a:p>
                      <a:pPr marL="342900" lvl="0" indent="-342900">
                        <a:spcAft>
                          <a:spcPts val="0"/>
                        </a:spcAft>
                        <a:buFont typeface="Calibri" panose="020F0502020204030204" pitchFamily="34" charset="0"/>
                        <a:buChar char="-"/>
                      </a:pPr>
                      <a:r>
                        <a:rPr lang="en-GB" sz="1100" dirty="0">
                          <a:effectLst/>
                          <a:latin typeface="Segoe UI Emoji" panose="020B0502040204020203" pitchFamily="34" charset="0"/>
                          <a:ea typeface="Calibri" panose="020F0502020204030204" pitchFamily="34" charset="0"/>
                          <a:cs typeface="Arial" panose="020B0604020202020204" pitchFamily="34" charset="0"/>
                        </a:rPr>
                        <a:t>Bunker roof during operation: Blue radiation controlled area</a:t>
                      </a:r>
                      <a:endParaRPr lang="en-US" sz="1100" dirty="0">
                        <a:effectLst/>
                        <a:latin typeface="Segoe UI Historic" panose="020B0502040204020203" pitchFamily="34" charset="0"/>
                        <a:ea typeface="Calibri" panose="020F0502020204030204" pitchFamily="34" charset="0"/>
                        <a:cs typeface="Arial" panose="020B0604020202020204" pitchFamily="34" charset="0"/>
                      </a:endParaRPr>
                    </a:p>
                    <a:p>
                      <a:pPr marL="342900" lvl="0" indent="-342900">
                        <a:spcAft>
                          <a:spcPts val="600"/>
                        </a:spcAft>
                        <a:buFont typeface="Calibri" panose="020F0502020204030204" pitchFamily="34" charset="0"/>
                        <a:buChar char="-"/>
                      </a:pPr>
                      <a:r>
                        <a:rPr lang="en-GB" sz="1100" dirty="0">
                          <a:effectLst/>
                          <a:latin typeface="Segoe UI Emoji" panose="020B0502040204020203" pitchFamily="34" charset="0"/>
                          <a:ea typeface="Calibri" panose="020F0502020204030204" pitchFamily="34" charset="0"/>
                          <a:cs typeface="Arial" panose="020B0604020202020204" pitchFamily="34" charset="0"/>
                        </a:rPr>
                        <a:t>In-Bunker areas during maintenance: Partly Blue radiation controlled area, and partly yellow radiation controlled area</a:t>
                      </a:r>
                      <a:endParaRPr lang="en-US" sz="1100" dirty="0">
                        <a:effectLst/>
                        <a:latin typeface="Segoe UI Historic" panose="020B0502040204020203" pitchFamily="34" charset="0"/>
                        <a:ea typeface="Calibri" panose="020F0502020204030204" pitchFamily="34" charset="0"/>
                        <a:cs typeface="Arial" panose="020B0604020202020204" pitchFamily="34" charset="0"/>
                      </a:endParaRPr>
                    </a:p>
                    <a:p>
                      <a:pPr>
                        <a:spcAft>
                          <a:spcPts val="600"/>
                        </a:spcAft>
                      </a:pPr>
                      <a:r>
                        <a:rPr lang="en-GB" sz="1100" dirty="0">
                          <a:effectLst/>
                          <a:latin typeface="Segoe UI Emoji" panose="020B0502040204020203" pitchFamily="34" charset="0"/>
                          <a:ea typeface="MS Mincho"/>
                          <a:cs typeface="Arial" panose="020B0604020202020204" pitchFamily="34" charset="0"/>
                        </a:rPr>
                        <a:t>As per </a:t>
                      </a:r>
                      <a:r>
                        <a:rPr lang="en-GB" sz="1100" i="1" dirty="0">
                          <a:effectLst/>
                          <a:latin typeface="Segoe UI Emoji" panose="020B0502040204020203" pitchFamily="34" charset="0"/>
                          <a:ea typeface="MS Mincho"/>
                          <a:cs typeface="Arial" panose="020B0604020202020204" pitchFamily="34" charset="0"/>
                        </a:rPr>
                        <a:t>ESS Handbook for Radiation Protection Chapter 2. General Radiation Protection Rules</a:t>
                      </a:r>
                      <a:r>
                        <a:rPr lang="en-GB" sz="1100" dirty="0">
                          <a:effectLst/>
                          <a:latin typeface="Segoe UI Emoji" panose="020B0502040204020203" pitchFamily="34" charset="0"/>
                          <a:ea typeface="MS Mincho"/>
                          <a:cs typeface="Arial" panose="020B0604020202020204" pitchFamily="34" charset="0"/>
                        </a:rPr>
                        <a:t> (</a:t>
                      </a:r>
                      <a:r>
                        <a:rPr lang="en-GB" sz="1100" u="sng" dirty="0">
                          <a:solidFill>
                            <a:srgbClr val="0000FF"/>
                          </a:solidFill>
                          <a:effectLst/>
                          <a:latin typeface="Segoe UI Emoji" panose="020B0502040204020203" pitchFamily="34" charset="0"/>
                          <a:ea typeface="MS Mincho"/>
                          <a:cs typeface="Arial" panose="020B0604020202020204" pitchFamily="34" charset="0"/>
                          <a:hlinkClick r:id="rId4"/>
                        </a:rPr>
                        <a:t>ESS-0239718</a:t>
                      </a:r>
                      <a:r>
                        <a:rPr lang="en-GB" sz="1100" dirty="0">
                          <a:effectLst/>
                          <a:latin typeface="Segoe UI Emoji" panose="020B0502040204020203" pitchFamily="34" charset="0"/>
                          <a:ea typeface="MS Mincho"/>
                          <a:cs typeface="Arial" panose="020B0604020202020204" pitchFamily="34" charset="0"/>
                        </a:rPr>
                        <a:t>) [9], all workers in controlled areas shall wear active personal dosimeter. Hence, Electronic Personal Dosimeter (EPD) is required for access to the roof and inside the bunker.</a:t>
                      </a:r>
                      <a:endParaRPr lang="en-US" sz="1100" dirty="0">
                        <a:effectLst/>
                        <a:latin typeface="Segoe UI Historic" panose="020B0502040204020203" pitchFamily="34" charset="0"/>
                        <a:ea typeface="MS Mincho"/>
                        <a:cs typeface="Arial" panose="020B0604020202020204" pitchFamily="34" charset="0"/>
                      </a:endParaRPr>
                    </a:p>
                  </a:txBody>
                  <a:tcPr marL="68580" marR="68580" marT="0" marB="0"/>
                </a:tc>
                <a:tc>
                  <a:txBody>
                    <a:bodyPr/>
                    <a:lstStyle/>
                    <a:p>
                      <a:pPr marL="90488" indent="0" algn="l" defTabSz="914400" rtl="0" eaLnBrk="1" latinLnBrk="0" hangingPunct="1">
                        <a:lnSpc>
                          <a:spcPct val="107000"/>
                        </a:lnSpc>
                        <a:spcAft>
                          <a:spcPts val="800"/>
                        </a:spcAft>
                      </a:pPr>
                      <a:r>
                        <a:rPr lang="en-US" sz="1200" kern="1200" dirty="0" smtClean="0">
                          <a:solidFill>
                            <a:schemeClr val="dk1"/>
                          </a:solidFill>
                          <a:effectLst/>
                          <a:latin typeface="+mn-lt"/>
                          <a:ea typeface="+mn-ea"/>
                          <a:cs typeface="+mn-cs"/>
                        </a:rPr>
                        <a:t>ESH&amp;S, RP</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227519719"/>
                  </a:ext>
                </a:extLst>
              </a:tr>
              <a:tr h="1091926">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8</a:t>
                      </a:r>
                      <a:endParaRPr lang="en-US" sz="1400" b="1" kern="1200" dirty="0">
                        <a:solidFill>
                          <a:schemeClr val="lt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200" b="1" kern="1200" dirty="0" smtClean="0">
                          <a:solidFill>
                            <a:schemeClr val="dk1"/>
                          </a:solidFill>
                          <a:effectLst/>
                          <a:latin typeface="+mn-lt"/>
                          <a:ea typeface="MS Mincho"/>
                          <a:cs typeface="Arial" panose="020B0604020202020204" pitchFamily="34" charset="0"/>
                        </a:rPr>
                        <a:t>Bunker access zone and training:</a:t>
                      </a:r>
                      <a:endParaRPr lang="en-US" sz="1200" b="1" kern="1200" dirty="0" smtClean="0">
                        <a:solidFill>
                          <a:schemeClr val="dk1"/>
                        </a:solidFill>
                        <a:effectLst/>
                        <a:latin typeface="+mn-lt"/>
                        <a:ea typeface="MS Mincho"/>
                        <a:cs typeface="Arial" panose="020B0604020202020204" pitchFamily="34" charset="0"/>
                      </a:endParaRPr>
                    </a:p>
                    <a:p>
                      <a:r>
                        <a:rPr lang="en-GB" sz="1100" kern="1200" dirty="0" smtClean="0">
                          <a:solidFill>
                            <a:schemeClr val="dk1"/>
                          </a:solidFill>
                          <a:effectLst/>
                          <a:latin typeface="Segoe UI Emoji" panose="020B0502040204020203" pitchFamily="34" charset="0"/>
                          <a:ea typeface="MS Mincho"/>
                          <a:cs typeface="Arial" panose="020B0604020202020204" pitchFamily="34" charset="0"/>
                        </a:rPr>
                        <a:t>Bunker is located within the experimental halls. However, the training and authorization requirements for access to Bunker are different from experimental halls. Hence, Bunker shall be an independent access zone from the experimental halls in the access management system (Access Portal), with a designated list of trainings, such as working in Confined space training, Radiation protection awareness, radiation controlled areas, etc. in the learning management system.</a:t>
                      </a:r>
                      <a:endParaRPr lang="en-US" sz="1100" kern="1200" dirty="0">
                        <a:solidFill>
                          <a:schemeClr val="dk1"/>
                        </a:solidFill>
                        <a:effectLst/>
                        <a:latin typeface="Segoe UI Emoji" panose="020B0502040204020203" pitchFamily="34" charset="0"/>
                        <a:ea typeface="MS Mincho"/>
                        <a:cs typeface="Arial" panose="020B0604020202020204" pitchFamily="34" charset="0"/>
                      </a:endParaRPr>
                    </a:p>
                  </a:txBody>
                  <a:tcPr marL="37033" marR="37033" marT="0" marB="0"/>
                </a:tc>
                <a:tc>
                  <a:txBody>
                    <a:bodyPr/>
                    <a:lstStyle/>
                    <a:p>
                      <a:r>
                        <a:rPr lang="en-US" sz="1200" kern="1200" dirty="0" smtClean="0">
                          <a:solidFill>
                            <a:schemeClr val="dk1"/>
                          </a:solidFill>
                          <a:effectLst/>
                          <a:latin typeface="+mn-lt"/>
                          <a:ea typeface="+mn-ea"/>
                          <a:cs typeface="+mn-cs"/>
                        </a:rPr>
                        <a:t>ESH&amp;S, RP</a:t>
                      </a:r>
                    </a:p>
                    <a:p>
                      <a:r>
                        <a:rPr lang="en-US" sz="1200" kern="1200" dirty="0" smtClean="0">
                          <a:solidFill>
                            <a:schemeClr val="dk1"/>
                          </a:solidFill>
                          <a:effectLst/>
                          <a:latin typeface="+mn-lt"/>
                          <a:ea typeface="+mn-ea"/>
                          <a:cs typeface="+mn-cs"/>
                        </a:rPr>
                        <a:t>ESH&amp;S, OHS</a:t>
                      </a:r>
                      <a:endParaRPr lang="en-US" sz="12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354683949"/>
                  </a:ext>
                </a:extLst>
              </a:tr>
            </a:tbl>
          </a:graphicData>
        </a:graphic>
      </p:graphicFrame>
    </p:spTree>
    <p:extLst>
      <p:ext uri="{BB962C8B-B14F-4D97-AF65-F5344CB8AC3E}">
        <p14:creationId xmlns:p14="http://schemas.microsoft.com/office/powerpoint/2010/main" val="181753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Next steps</a:t>
            </a:r>
            <a:endParaRPr lang="en-GB" sz="3500" dirty="0"/>
          </a:p>
        </p:txBody>
      </p:sp>
      <p:sp>
        <p:nvSpPr>
          <p:cNvPr id="5" name="Date Placeholder 4"/>
          <p:cNvSpPr>
            <a:spLocks noGrp="1"/>
          </p:cNvSpPr>
          <p:nvPr>
            <p:ph type="dt" sz="half" idx="10"/>
          </p:nvPr>
        </p:nvSpPr>
        <p:spPr/>
        <p:txBody>
          <a:bodyPr/>
          <a:lstStyle/>
          <a:p>
            <a:fld id="{82C41548-A0F6-4D92-BB87-136964890DB4}" type="datetime1">
              <a:rPr lang="sv-SE" smtClean="0"/>
              <a:t>2024-04-24</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8</a:t>
            </a:fld>
            <a:endParaRPr lang="sv-SE" dirty="0"/>
          </a:p>
        </p:txBody>
      </p:sp>
      <p:graphicFrame>
        <p:nvGraphicFramePr>
          <p:cNvPr id="3" name="Table 2"/>
          <p:cNvGraphicFramePr>
            <a:graphicFrameLocks noGrp="1"/>
          </p:cNvGraphicFramePr>
          <p:nvPr>
            <p:extLst>
              <p:ext uri="{D42A27DB-BD31-4B8C-83A1-F6EECF244321}">
                <p14:modId xmlns:p14="http://schemas.microsoft.com/office/powerpoint/2010/main" val="309563102"/>
              </p:ext>
            </p:extLst>
          </p:nvPr>
        </p:nvGraphicFramePr>
        <p:xfrm>
          <a:off x="348772" y="922712"/>
          <a:ext cx="10645799" cy="5782888"/>
        </p:xfrm>
        <a:graphic>
          <a:graphicData uri="http://schemas.openxmlformats.org/drawingml/2006/table">
            <a:tbl>
              <a:tblPr firstRow="1" firstCol="1" bandRow="1">
                <a:tableStyleId>{5C22544A-7EE6-4342-B048-85BDC9FD1C3A}</a:tableStyleId>
              </a:tblPr>
              <a:tblGrid>
                <a:gridCol w="545255">
                  <a:extLst>
                    <a:ext uri="{9D8B030D-6E8A-4147-A177-3AD203B41FA5}">
                      <a16:colId xmlns:a16="http://schemas.microsoft.com/office/drawing/2014/main" val="2365233510"/>
                    </a:ext>
                  </a:extLst>
                </a:gridCol>
                <a:gridCol w="7492685">
                  <a:extLst>
                    <a:ext uri="{9D8B030D-6E8A-4147-A177-3AD203B41FA5}">
                      <a16:colId xmlns:a16="http://schemas.microsoft.com/office/drawing/2014/main" val="3731675587"/>
                    </a:ext>
                  </a:extLst>
                </a:gridCol>
                <a:gridCol w="2607859">
                  <a:extLst>
                    <a:ext uri="{9D8B030D-6E8A-4147-A177-3AD203B41FA5}">
                      <a16:colId xmlns:a16="http://schemas.microsoft.com/office/drawing/2014/main" val="985778536"/>
                    </a:ext>
                  </a:extLst>
                </a:gridCol>
              </a:tblGrid>
              <a:tr h="274466">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No.</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Action</a:t>
                      </a:r>
                      <a:endParaRPr lang="en-US" sz="1400" b="1" kern="1200" dirty="0">
                        <a:solidFill>
                          <a:schemeClr val="lt1"/>
                        </a:solidFill>
                        <a:effectLst/>
                        <a:latin typeface="+mn-lt"/>
                        <a:ea typeface="+mn-ea"/>
                        <a:cs typeface="+mn-cs"/>
                      </a:endParaRPr>
                    </a:p>
                  </a:txBody>
                  <a:tcPr marL="37033" marR="37033" marT="0" marB="0"/>
                </a:tc>
                <a:tc>
                  <a:txBody>
                    <a:bodyPr/>
                    <a:lstStyle/>
                    <a:p>
                      <a:pPr marL="90488" indent="0" algn="ctr"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Responsible</a:t>
                      </a:r>
                      <a:endParaRPr lang="en-US" sz="1400" b="1" kern="1200" dirty="0">
                        <a:solidFill>
                          <a:schemeClr val="lt1"/>
                        </a:solidFill>
                        <a:effectLst/>
                        <a:latin typeface="+mn-lt"/>
                        <a:ea typeface="+mn-ea"/>
                        <a:cs typeface="+mn-cs"/>
                      </a:endParaRPr>
                    </a:p>
                  </a:txBody>
                  <a:tcPr marL="37033" marR="37033" marT="0" marB="0"/>
                </a:tc>
                <a:extLst>
                  <a:ext uri="{0D108BD9-81ED-4DB2-BD59-A6C34878D82A}">
                    <a16:rowId xmlns:a16="http://schemas.microsoft.com/office/drawing/2014/main" val="3720427052"/>
                  </a:ext>
                </a:extLst>
              </a:tr>
              <a:tr h="587559">
                <a:tc>
                  <a:txBody>
                    <a:bodyPr/>
                    <a:lstStyle/>
                    <a:p>
                      <a:pPr marL="90488" indent="0">
                        <a:lnSpc>
                          <a:spcPct val="107000"/>
                        </a:lnSpc>
                        <a:spcAft>
                          <a:spcPts val="800"/>
                        </a:spcAft>
                        <a:tabLst>
                          <a:tab pos="179388" algn="l"/>
                        </a:tabLst>
                      </a:pPr>
                      <a:r>
                        <a:rPr lang="en-US" sz="1400" dirty="0" smtClean="0">
                          <a:effectLst/>
                          <a:latin typeface="Segoe UI Historic" panose="020B0502040204020203" pitchFamily="34" charset="0"/>
                          <a:ea typeface="MS Mincho"/>
                          <a:cs typeface="Arial" panose="020B0604020202020204" pitchFamily="34" charset="0"/>
                        </a:rPr>
                        <a:t>1</a:t>
                      </a:r>
                      <a:endParaRPr lang="en-US" sz="1400" dirty="0">
                        <a:effectLst/>
                        <a:latin typeface="Segoe UI Historic" panose="020B0502040204020203" pitchFamily="34" charset="0"/>
                        <a:ea typeface="MS Mincho"/>
                        <a:cs typeface="Arial" panose="020B0604020202020204" pitchFamily="34" charset="0"/>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Design, manufacture and install the staircases to the Bunker, access doors and fences at the Bunker perimeters as per the prescription of this report.</a:t>
                      </a:r>
                      <a:endParaRPr lang="en-US" sz="1400" kern="1200" dirty="0">
                        <a:solidFill>
                          <a:schemeClr val="dk1"/>
                        </a:solidFill>
                        <a:effectLst/>
                        <a:latin typeface="Segoe UI Emoji" panose="020B0502040204020203" pitchFamily="34" charset="0"/>
                        <a:ea typeface="MS Mincho"/>
                        <a:cs typeface="Arial" panose="020B0604020202020204" pitchFamily="34" charset="0"/>
                      </a:endParaRPr>
                    </a:p>
                  </a:txBody>
                  <a:tcPr marL="68580" marR="68580"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NSS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646197645"/>
                  </a:ext>
                </a:extLst>
              </a:tr>
              <a:tr h="527266">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2</a:t>
                      </a:r>
                      <a:endParaRPr lang="en-US" sz="1400" b="1" kern="1200" dirty="0">
                        <a:solidFill>
                          <a:schemeClr val="lt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GB" sz="1400" kern="1200" dirty="0" smtClean="0">
                          <a:solidFill>
                            <a:schemeClr val="dk1"/>
                          </a:solidFill>
                          <a:effectLst/>
                          <a:latin typeface="+mn-lt"/>
                          <a:ea typeface="+mn-ea"/>
                          <a:cs typeface="+mn-cs"/>
                        </a:rPr>
                        <a:t>Prepare new revision for the Conventional and Radiological Hazard Analysis and Risk Assessment of NSS Bunker Area considering </a:t>
                      </a:r>
                      <a:r>
                        <a:rPr lang="en-GB" sz="1400" kern="1200" dirty="0" err="1" smtClean="0">
                          <a:solidFill>
                            <a:schemeClr val="dk1"/>
                          </a:solidFill>
                          <a:effectLst/>
                          <a:latin typeface="+mn-lt"/>
                          <a:ea typeface="+mn-ea"/>
                          <a:cs typeface="+mn-cs"/>
                        </a:rPr>
                        <a:t>th</a:t>
                      </a:r>
                      <a:r>
                        <a:rPr lang="en-US" sz="1400" kern="1200" dirty="0" smtClean="0">
                          <a:solidFill>
                            <a:schemeClr val="dk1"/>
                          </a:solidFill>
                          <a:effectLst/>
                          <a:latin typeface="+mn-lt"/>
                          <a:ea typeface="+mn-ea"/>
                          <a:cs typeface="+mn-cs"/>
                        </a:rPr>
                        <a:t>e procedures defined in this </a:t>
                      </a:r>
                      <a:r>
                        <a:rPr lang="en-GB" sz="1400" kern="1200" dirty="0" smtClean="0">
                          <a:solidFill>
                            <a:schemeClr val="dk1"/>
                          </a:solidFill>
                          <a:effectLst/>
                          <a:latin typeface="+mn-lt"/>
                          <a:ea typeface="+mn-ea"/>
                          <a:cs typeface="+mn-cs"/>
                        </a:rPr>
                        <a:t>report</a:t>
                      </a:r>
                      <a:endParaRPr lang="en-US" sz="1400" kern="1200" dirty="0">
                        <a:solidFill>
                          <a:schemeClr val="dk1"/>
                        </a:solidFill>
                        <a:effectLst/>
                        <a:latin typeface="+mn-lt"/>
                        <a:ea typeface="+mn-ea"/>
                        <a:cs typeface="+mn-cs"/>
                      </a:endParaRPr>
                    </a:p>
                  </a:txBody>
                  <a:tcPr marL="68580" marR="68580"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NSS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50786528"/>
                  </a:ext>
                </a:extLst>
              </a:tr>
              <a:tr h="924805">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3</a:t>
                      </a:r>
                      <a:endParaRPr lang="en-US" sz="1400" b="1" kern="1200" dirty="0">
                        <a:solidFill>
                          <a:schemeClr val="lt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Design, procure, install and commission the physical access control systems (card readers, cables, etc.) at the access doors to the Bunker. PSS and PACS works on details of interfaces and location of the card readers</a:t>
                      </a:r>
                      <a:endParaRPr lang="en-US" sz="1400" kern="1200" dirty="0">
                        <a:solidFill>
                          <a:schemeClr val="dk1"/>
                        </a:solidFill>
                        <a:effectLst/>
                        <a:latin typeface="+mn-lt"/>
                        <a:ea typeface="+mn-ea"/>
                        <a:cs typeface="+mn-cs"/>
                      </a:endParaRPr>
                    </a:p>
                  </a:txBody>
                  <a:tcPr marL="68580" marR="68580"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OID, Site and building maintenance</a:t>
                      </a:r>
                    </a:p>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ICS, PSS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227519719"/>
                  </a:ext>
                </a:extLst>
              </a:tr>
              <a:tr h="924805">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4</a:t>
                      </a:r>
                      <a:endParaRPr lang="en-US" sz="1400" b="1" kern="1200" dirty="0">
                        <a:solidFill>
                          <a:schemeClr val="lt1"/>
                        </a:solidFill>
                        <a:effectLst/>
                        <a:latin typeface="+mn-lt"/>
                        <a:ea typeface="+mn-ea"/>
                        <a:cs typeface="+mn-cs"/>
                      </a:endParaRPr>
                    </a:p>
                  </a:txBody>
                  <a:tcPr marL="37033" marR="37033" marT="0" marB="0"/>
                </a:tc>
                <a:tc>
                  <a:txBody>
                    <a:bodyPr/>
                    <a:lstStyle/>
                    <a:p>
                      <a:r>
                        <a:rPr lang="en-US" sz="1400" kern="1200" dirty="0" smtClean="0">
                          <a:solidFill>
                            <a:schemeClr val="dk1"/>
                          </a:solidFill>
                          <a:effectLst/>
                          <a:latin typeface="+mn-lt"/>
                          <a:ea typeface="+mn-ea"/>
                          <a:cs typeface="+mn-cs"/>
                        </a:rPr>
                        <a:t>Design, procure, install and commission the required intercom units, security cameras</a:t>
                      </a:r>
                      <a:r>
                        <a:rPr lang="en-GB" sz="1400" kern="1200" dirty="0" smtClean="0">
                          <a:solidFill>
                            <a:schemeClr val="dk1"/>
                          </a:solidFill>
                          <a:effectLst/>
                          <a:latin typeface="+mn-lt"/>
                          <a:ea typeface="+mn-ea"/>
                          <a:cs typeface="+mn-cs"/>
                        </a:rPr>
                        <a:t>, Operation cameras</a:t>
                      </a:r>
                      <a:r>
                        <a:rPr lang="en-US" sz="1400" kern="1200" dirty="0" smtClean="0">
                          <a:solidFill>
                            <a:schemeClr val="dk1"/>
                          </a:solidFill>
                          <a:effectLst/>
                          <a:latin typeface="+mn-lt"/>
                          <a:ea typeface="+mn-ea"/>
                          <a:cs typeface="+mn-cs"/>
                        </a:rPr>
                        <a:t> and the related infrastructure at the Bunker access doors.</a:t>
                      </a:r>
                      <a:endParaRPr lang="en-US" sz="1400" kern="1200" dirty="0">
                        <a:solidFill>
                          <a:schemeClr val="dk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OID, Site and building maintenance</a:t>
                      </a:r>
                    </a:p>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ICS, PSS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354683949"/>
                  </a:ext>
                </a:extLst>
              </a:tr>
              <a:tr h="852347">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5</a:t>
                      </a:r>
                      <a:endParaRPr lang="en-US" sz="1400" b="1" kern="1200" dirty="0">
                        <a:solidFill>
                          <a:schemeClr val="lt1"/>
                        </a:solidFill>
                        <a:effectLst/>
                        <a:latin typeface="+mn-lt"/>
                        <a:ea typeface="+mn-ea"/>
                        <a:cs typeface="+mn-cs"/>
                      </a:endParaRPr>
                    </a:p>
                  </a:txBody>
                  <a:tcPr marL="37033" marR="37033" marT="0" marB="0"/>
                </a:tc>
                <a:tc>
                  <a:txBody>
                    <a:bodyPr/>
                    <a:lstStyle/>
                    <a:p>
                      <a:r>
                        <a:rPr lang="en-US" sz="1400" kern="1200" dirty="0" smtClean="0">
                          <a:solidFill>
                            <a:schemeClr val="dk1"/>
                          </a:solidFill>
                          <a:effectLst/>
                          <a:latin typeface="+mn-lt"/>
                          <a:ea typeface="+mn-ea"/>
                          <a:cs typeface="+mn-cs"/>
                        </a:rPr>
                        <a:t>Perform a detailed analysis, e.g. event tree analysis, of the access management procedures for Bunker in view of their sufficiency and efficiency in mitigating the hazards at Bunker.</a:t>
                      </a:r>
                      <a:endParaRPr lang="en-US" sz="1400" kern="1200" dirty="0">
                        <a:solidFill>
                          <a:schemeClr val="dk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ICS PSS, with support from the rest of the stakeholders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263427751"/>
                  </a:ext>
                </a:extLst>
              </a:tr>
              <a:tr h="852347">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6</a:t>
                      </a:r>
                      <a:endParaRPr lang="en-US" sz="1400" b="1" kern="1200" dirty="0">
                        <a:solidFill>
                          <a:schemeClr val="lt1"/>
                        </a:solidFill>
                        <a:effectLst/>
                        <a:latin typeface="+mn-lt"/>
                        <a:ea typeface="+mn-ea"/>
                        <a:cs typeface="+mn-cs"/>
                      </a:endParaRPr>
                    </a:p>
                  </a:txBody>
                  <a:tcPr marL="37033" marR="37033" marT="0" marB="0"/>
                </a:tc>
                <a:tc>
                  <a:txBody>
                    <a:bodyPr/>
                    <a:lstStyle/>
                    <a:p>
                      <a:r>
                        <a:rPr lang="en-US" sz="1400" kern="1200" dirty="0" smtClean="0">
                          <a:solidFill>
                            <a:schemeClr val="dk1"/>
                          </a:solidFill>
                          <a:effectLst/>
                          <a:latin typeface="+mn-lt"/>
                          <a:ea typeface="+mn-ea"/>
                          <a:cs typeface="+mn-cs"/>
                        </a:rPr>
                        <a:t>Organize an independent review of the access management procedures for Bunker </a:t>
                      </a:r>
                      <a:endParaRPr lang="en-US" sz="1400" kern="1200" dirty="0">
                        <a:solidFill>
                          <a:schemeClr val="dk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ICS PSS, with support from the rest of the stakeholders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455669263"/>
                  </a:ext>
                </a:extLst>
              </a:tr>
              <a:tr h="839293">
                <a:tc>
                  <a:txBody>
                    <a:bodyPr/>
                    <a:lstStyle/>
                    <a:p>
                      <a:pPr marL="90488" indent="0" algn="l" defTabSz="914400" rtl="0" eaLnBrk="1" latinLnBrk="0" hangingPunct="1">
                        <a:lnSpc>
                          <a:spcPct val="107000"/>
                        </a:lnSpc>
                        <a:spcAft>
                          <a:spcPts val="800"/>
                        </a:spcAft>
                        <a:tabLst>
                          <a:tab pos="179388" algn="l"/>
                        </a:tabLst>
                      </a:pPr>
                      <a:r>
                        <a:rPr lang="en-US" sz="1400" b="1" kern="1200" dirty="0" smtClean="0">
                          <a:solidFill>
                            <a:schemeClr val="lt1"/>
                          </a:solidFill>
                          <a:effectLst/>
                          <a:latin typeface="+mn-lt"/>
                          <a:ea typeface="+mn-ea"/>
                          <a:cs typeface="+mn-cs"/>
                        </a:rPr>
                        <a:t>7</a:t>
                      </a:r>
                      <a:endParaRPr lang="en-US" sz="1400" b="1" kern="1200" dirty="0">
                        <a:solidFill>
                          <a:schemeClr val="lt1"/>
                        </a:solidFill>
                        <a:effectLst/>
                        <a:latin typeface="+mn-lt"/>
                        <a:ea typeface="+mn-ea"/>
                        <a:cs typeface="+mn-cs"/>
                      </a:endParaRPr>
                    </a:p>
                  </a:txBody>
                  <a:tcPr marL="37033" marR="37033" marT="0" marB="0"/>
                </a:tc>
                <a:tc>
                  <a:txBody>
                    <a:bodyPr/>
                    <a:lstStyle/>
                    <a:p>
                      <a:r>
                        <a:rPr lang="en-GB" sz="1400" kern="1200" dirty="0" smtClean="0">
                          <a:solidFill>
                            <a:schemeClr val="dk1"/>
                          </a:solidFill>
                          <a:effectLst/>
                          <a:latin typeface="+mn-lt"/>
                          <a:ea typeface="+mn-ea"/>
                          <a:cs typeface="+mn-cs"/>
                        </a:rPr>
                        <a:t>I</a:t>
                      </a:r>
                      <a:r>
                        <a:rPr lang="en-US" sz="1400" kern="1200" dirty="0" err="1" smtClean="0">
                          <a:solidFill>
                            <a:schemeClr val="dk1"/>
                          </a:solidFill>
                          <a:effectLst/>
                          <a:latin typeface="+mn-lt"/>
                          <a:ea typeface="+mn-ea"/>
                          <a:cs typeface="+mn-cs"/>
                        </a:rPr>
                        <a:t>dentify</a:t>
                      </a:r>
                      <a:r>
                        <a:rPr lang="en-US" sz="1400" kern="1200" dirty="0" smtClean="0">
                          <a:solidFill>
                            <a:schemeClr val="dk1"/>
                          </a:solidFill>
                          <a:effectLst/>
                          <a:latin typeface="+mn-lt"/>
                          <a:ea typeface="+mn-ea"/>
                          <a:cs typeface="+mn-cs"/>
                        </a:rPr>
                        <a:t> the list of trainings required for accessing the Bunker </a:t>
                      </a:r>
                      <a:endParaRPr lang="en-US" sz="1400" kern="1200" dirty="0">
                        <a:solidFill>
                          <a:schemeClr val="dk1"/>
                        </a:solidFill>
                        <a:effectLst/>
                        <a:latin typeface="+mn-lt"/>
                        <a:ea typeface="+mn-ea"/>
                        <a:cs typeface="+mn-cs"/>
                      </a:endParaRPr>
                    </a:p>
                  </a:txBody>
                  <a:tcPr marL="37033" marR="37033" marT="0" marB="0"/>
                </a:tc>
                <a:tc>
                  <a:txBody>
                    <a:bodyPr/>
                    <a:lstStyle/>
                    <a:p>
                      <a:pPr marL="0" indent="0" algn="l" defTabSz="914400" rtl="0" eaLnBrk="1" latinLnBrk="0" hangingPunct="1">
                        <a:lnSpc>
                          <a:spcPct val="107000"/>
                        </a:lnSpc>
                        <a:spcAft>
                          <a:spcPts val="600"/>
                        </a:spcAft>
                        <a:tabLst>
                          <a:tab pos="179388" algn="l"/>
                        </a:tabLst>
                      </a:pPr>
                      <a:r>
                        <a:rPr lang="en-US" sz="1400" kern="1200" dirty="0" smtClean="0">
                          <a:solidFill>
                            <a:schemeClr val="dk1"/>
                          </a:solidFill>
                          <a:effectLst/>
                          <a:latin typeface="+mn-lt"/>
                          <a:ea typeface="+mn-ea"/>
                          <a:cs typeface="+mn-cs"/>
                        </a:rPr>
                        <a:t>ESH&amp;S</a:t>
                      </a:r>
                      <a:endParaRPr lang="en-US" sz="1400" kern="1200" dirty="0">
                        <a:solidFill>
                          <a:schemeClr val="dk1"/>
                        </a:solidFill>
                        <a:effectLst/>
                        <a:latin typeface="+mn-lt"/>
                        <a:ea typeface="+mn-ea"/>
                        <a:cs typeface="+mn-cs"/>
                      </a:endParaRPr>
                    </a:p>
                  </a:txBody>
                  <a:tcPr marL="37033" marR="37033" marT="0" marB="0"/>
                </a:tc>
                <a:extLst>
                  <a:ext uri="{0D108BD9-81ED-4DB2-BD59-A6C34878D82A}">
                    <a16:rowId xmlns:a16="http://schemas.microsoft.com/office/drawing/2014/main" val="1961977308"/>
                  </a:ext>
                </a:extLst>
              </a:tr>
            </a:tbl>
          </a:graphicData>
        </a:graphic>
      </p:graphicFrame>
    </p:spTree>
    <p:extLst>
      <p:ext uri="{BB962C8B-B14F-4D97-AF65-F5344CB8AC3E}">
        <p14:creationId xmlns:p14="http://schemas.microsoft.com/office/powerpoint/2010/main" val="376870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
            </a:r>
            <a:br>
              <a:rPr lang="en-GB" dirty="0" smtClean="0"/>
            </a:br>
            <a:r>
              <a:rPr lang="en-GB" dirty="0"/>
              <a:t/>
            </a:r>
            <a:br>
              <a:rPr lang="en-GB" dirty="0"/>
            </a:br>
            <a:r>
              <a:rPr lang="en-GB" dirty="0" smtClean="0"/>
              <a:t>Thank you</a:t>
            </a:r>
            <a:br>
              <a:rPr lang="en-GB" dirty="0" smtClean="0"/>
            </a:br>
            <a:r>
              <a:rPr lang="en-GB" dirty="0"/>
              <a:t/>
            </a:r>
            <a:br>
              <a:rPr lang="en-GB" dirty="0"/>
            </a:br>
            <a:r>
              <a:rPr lang="en-GB" dirty="0" smtClean="0"/>
              <a:t>Questions/comments?</a:t>
            </a:r>
            <a:endParaRPr lang="en-GB" dirty="0"/>
          </a:p>
        </p:txBody>
      </p:sp>
      <p:sp>
        <p:nvSpPr>
          <p:cNvPr id="3" name="Date Placeholder 2"/>
          <p:cNvSpPr>
            <a:spLocks noGrp="1"/>
          </p:cNvSpPr>
          <p:nvPr>
            <p:ph type="dt" sz="half" idx="10"/>
          </p:nvPr>
        </p:nvSpPr>
        <p:spPr/>
        <p:txBody>
          <a:bodyPr/>
          <a:lstStyle/>
          <a:p>
            <a:fld id="{A19F7EEB-CE79-4D6F-8BE1-47DEC2522178}" type="datetime1">
              <a:rPr lang="sv-SE" smtClean="0"/>
              <a:t>2024-04-24</a:t>
            </a:fld>
            <a:endParaRPr lang="sv-SE" dirty="0"/>
          </a:p>
        </p:txBody>
      </p:sp>
    </p:spTree>
    <p:extLst>
      <p:ext uri="{BB962C8B-B14F-4D97-AF65-F5344CB8AC3E}">
        <p14:creationId xmlns:p14="http://schemas.microsoft.com/office/powerpoint/2010/main" val="2682850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8490</TotalTime>
  <Words>1555</Words>
  <Application>Microsoft Office PowerPoint</Application>
  <PresentationFormat>Widescreen</PresentationFormat>
  <Paragraphs>144</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Arial</vt:lpstr>
      <vt:lpstr>Calibri</vt:lpstr>
      <vt:lpstr>Courier New</vt:lpstr>
      <vt:lpstr>MS Mincho</vt:lpstr>
      <vt:lpstr>Segoe UI</vt:lpstr>
      <vt:lpstr>Segoe UI Emoji</vt:lpstr>
      <vt:lpstr>Segoe UI Historic</vt:lpstr>
      <vt:lpstr>Segoe UI Light</vt:lpstr>
      <vt:lpstr>Segoe UI Semibold</vt:lpstr>
      <vt:lpstr>Symbol</vt:lpstr>
      <vt:lpstr>Wingdings</vt:lpstr>
      <vt:lpstr>Office-tema</vt:lpstr>
      <vt:lpstr>PowerPoint Presentation</vt:lpstr>
      <vt:lpstr>Report from working group for Bunker access management</vt:lpstr>
      <vt:lpstr>Bunker Access Management Working Group, assignment</vt:lpstr>
      <vt:lpstr>Bunker Access Management Working Group, what did we do and how?</vt:lpstr>
      <vt:lpstr>Stakeholders</vt:lpstr>
      <vt:lpstr>Requirements</vt:lpstr>
      <vt:lpstr>Requirements</vt:lpstr>
      <vt:lpstr>Next steps</vt:lpstr>
      <vt:lpstr>  Thank you  Questions/comments?</vt:lpstr>
      <vt:lpstr>  Back-up slides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Morteza Mansouri</cp:lastModifiedBy>
  <cp:revision>445</cp:revision>
  <cp:lastPrinted>2019-03-08T10:27:30Z</cp:lastPrinted>
  <dcterms:created xsi:type="dcterms:W3CDTF">2020-01-21T09:56:49Z</dcterms:created>
  <dcterms:modified xsi:type="dcterms:W3CDTF">2024-04-24T17:17:56Z</dcterms:modified>
</cp:coreProperties>
</file>