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3.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4.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1"/>
  </p:sldMasterIdLst>
  <p:notesMasterIdLst>
    <p:notesMasterId r:id="rId60"/>
  </p:notesMasterIdLst>
  <p:sldIdLst>
    <p:sldId id="262" r:id="rId2"/>
    <p:sldId id="267" r:id="rId3"/>
    <p:sldId id="272" r:id="rId4"/>
    <p:sldId id="274" r:id="rId5"/>
    <p:sldId id="360" r:id="rId6"/>
    <p:sldId id="361" r:id="rId7"/>
    <p:sldId id="305" r:id="rId8"/>
    <p:sldId id="362" r:id="rId9"/>
    <p:sldId id="363" r:id="rId10"/>
    <p:sldId id="364" r:id="rId11"/>
    <p:sldId id="349" r:id="rId12"/>
    <p:sldId id="292" r:id="rId13"/>
    <p:sldId id="278" r:id="rId14"/>
    <p:sldId id="344" r:id="rId15"/>
    <p:sldId id="411" r:id="rId16"/>
    <p:sldId id="412" r:id="rId17"/>
    <p:sldId id="342" r:id="rId18"/>
    <p:sldId id="336" r:id="rId19"/>
    <p:sldId id="368" r:id="rId20"/>
    <p:sldId id="391" r:id="rId21"/>
    <p:sldId id="359" r:id="rId22"/>
    <p:sldId id="366" r:id="rId23"/>
    <p:sldId id="369" r:id="rId24"/>
    <p:sldId id="346" r:id="rId25"/>
    <p:sldId id="279" r:id="rId26"/>
    <p:sldId id="392" r:id="rId27"/>
    <p:sldId id="393" r:id="rId28"/>
    <p:sldId id="373" r:id="rId29"/>
    <p:sldId id="371" r:id="rId30"/>
    <p:sldId id="372" r:id="rId31"/>
    <p:sldId id="395" r:id="rId32"/>
    <p:sldId id="374" r:id="rId33"/>
    <p:sldId id="394" r:id="rId34"/>
    <p:sldId id="376" r:id="rId35"/>
    <p:sldId id="379" r:id="rId36"/>
    <p:sldId id="380" r:id="rId37"/>
    <p:sldId id="399" r:id="rId38"/>
    <p:sldId id="381" r:id="rId39"/>
    <p:sldId id="382" r:id="rId40"/>
    <p:sldId id="400" r:id="rId41"/>
    <p:sldId id="401" r:id="rId42"/>
    <p:sldId id="402" r:id="rId43"/>
    <p:sldId id="383" r:id="rId44"/>
    <p:sldId id="403" r:id="rId45"/>
    <p:sldId id="385" r:id="rId46"/>
    <p:sldId id="309" r:id="rId47"/>
    <p:sldId id="277" r:id="rId48"/>
    <p:sldId id="387" r:id="rId49"/>
    <p:sldId id="396" r:id="rId50"/>
    <p:sldId id="397" r:id="rId51"/>
    <p:sldId id="398" r:id="rId52"/>
    <p:sldId id="404" r:id="rId53"/>
    <p:sldId id="405" r:id="rId54"/>
    <p:sldId id="406" r:id="rId55"/>
    <p:sldId id="407" r:id="rId56"/>
    <p:sldId id="408" r:id="rId57"/>
    <p:sldId id="409" r:id="rId58"/>
    <p:sldId id="410" r:id="rId5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Lastow" initials="JL" lastIdx="28" clrIdx="0">
    <p:extLst>
      <p:ext uri="{19B8F6BF-5375-455C-9EA6-DF929625EA0E}">
        <p15:presenceInfo xmlns:p15="http://schemas.microsoft.com/office/powerpoint/2012/main" userId="S-1-5-21-1853637497-491971987-2917381224-19022" providerId="AD"/>
      </p:ext>
    </p:extLst>
  </p:cmAuthor>
  <p:cmAuthor id="2" name="Afshin Farshidfar" initials="AF" lastIdx="9" clrIdx="1">
    <p:extLst>
      <p:ext uri="{19B8F6BF-5375-455C-9EA6-DF929625EA0E}">
        <p15:presenceInfo xmlns:p15="http://schemas.microsoft.com/office/powerpoint/2012/main" userId="S-1-5-21-1853637497-491971987-2917381224-159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70C0"/>
    <a:srgbClr val="E244E2"/>
    <a:srgbClr val="E348E3"/>
    <a:srgbClr val="666666"/>
    <a:srgbClr val="97CBFF"/>
    <a:srgbClr val="97D077"/>
    <a:srgbClr val="00B050"/>
    <a:srgbClr val="FF7D00"/>
    <a:srgbClr val="006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0" autoAdjust="0"/>
    <p:restoredTop sz="89374" autoAdjust="0"/>
  </p:normalViewPr>
  <p:slideViewPr>
    <p:cSldViewPr snapToGrid="0" snapToObjects="1">
      <p:cViewPr varScale="1">
        <p:scale>
          <a:sx n="137" d="100"/>
          <a:sy n="137" d="100"/>
        </p:scale>
        <p:origin x="115" y="26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4-24T14:53:10.510" idx="2">
    <p:pos x="2248" y="1392"/>
    <p:text>It should be mentioned that the components of these interfaces will be presented in HW presentation</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4-24T15:53:00.721" idx="6">
    <p:pos x="10" y="10"/>
    <p:text>ADD A SLIDE FOR pb INTERLOCK</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4-04-24T16:01:07.107" idx="7">
    <p:pos x="10" y="10"/>
    <p:text>3D view can be more helpful</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4-04-24T15:49:22.045" idx="4">
    <p:pos x="10" y="10"/>
    <p:text/>
    <p:extLst>
      <p:ext uri="{C676402C-5697-4E1C-873F-D02D1690AC5C}">
        <p15:threadingInfo xmlns:p15="http://schemas.microsoft.com/office/powerpoint/2012/main" timeZoneBias="-120"/>
      </p:ext>
    </p:extLst>
  </p:cm>
  <p:cm authorId="2" dt="2024-04-24T15:49:22.910" idx="5">
    <p:pos x="146" y="146"/>
    <p:text>MOVE TO BRACKUP</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2024-04-28</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1</a:t>
            </a:fld>
            <a:endParaRPr lang="sv-SE"/>
          </a:p>
        </p:txBody>
      </p:sp>
    </p:spTree>
    <p:extLst>
      <p:ext uri="{BB962C8B-B14F-4D97-AF65-F5344CB8AC3E}">
        <p14:creationId xmlns:p14="http://schemas.microsoft.com/office/powerpoint/2010/main" val="2491269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smtClean="0"/>
          </a:p>
        </p:txBody>
      </p:sp>
      <p:sp>
        <p:nvSpPr>
          <p:cNvPr id="4" name="Slide Number Placeholder 3"/>
          <p:cNvSpPr>
            <a:spLocks noGrp="1"/>
          </p:cNvSpPr>
          <p:nvPr>
            <p:ph type="sldNum" sz="quarter" idx="10"/>
          </p:nvPr>
        </p:nvSpPr>
        <p:spPr/>
        <p:txBody>
          <a:bodyPr/>
          <a:lstStyle/>
          <a:p>
            <a:fld id="{3AE5A434-646A-2746-9BDC-885B2382B33E}" type="slidenum">
              <a:rPr lang="sv-SE" smtClean="0"/>
              <a:t>11</a:t>
            </a:fld>
            <a:endParaRPr lang="sv-SE"/>
          </a:p>
        </p:txBody>
      </p:sp>
    </p:spTree>
    <p:extLst>
      <p:ext uri="{BB962C8B-B14F-4D97-AF65-F5344CB8AC3E}">
        <p14:creationId xmlns:p14="http://schemas.microsoft.com/office/powerpoint/2010/main" val="250973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E5A434-646A-2746-9BDC-885B2382B33E}" type="slidenum">
              <a:rPr lang="sv-SE" smtClean="0"/>
              <a:t>12</a:t>
            </a:fld>
            <a:endParaRPr lang="sv-SE"/>
          </a:p>
        </p:txBody>
      </p:sp>
    </p:spTree>
    <p:extLst>
      <p:ext uri="{BB962C8B-B14F-4D97-AF65-F5344CB8AC3E}">
        <p14:creationId xmlns:p14="http://schemas.microsoft.com/office/powerpoint/2010/main" val="211074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13</a:t>
            </a:fld>
            <a:endParaRPr lang="sv-SE"/>
          </a:p>
        </p:txBody>
      </p:sp>
    </p:spTree>
    <p:extLst>
      <p:ext uri="{BB962C8B-B14F-4D97-AF65-F5344CB8AC3E}">
        <p14:creationId xmlns:p14="http://schemas.microsoft.com/office/powerpoint/2010/main" val="158720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14</a:t>
            </a:fld>
            <a:endParaRPr lang="sv-SE"/>
          </a:p>
        </p:txBody>
      </p:sp>
    </p:spTree>
    <p:extLst>
      <p:ext uri="{BB962C8B-B14F-4D97-AF65-F5344CB8AC3E}">
        <p14:creationId xmlns:p14="http://schemas.microsoft.com/office/powerpoint/2010/main" val="269344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15</a:t>
            </a:fld>
            <a:endParaRPr lang="sv-SE"/>
          </a:p>
        </p:txBody>
      </p:sp>
    </p:spTree>
    <p:extLst>
      <p:ext uri="{BB962C8B-B14F-4D97-AF65-F5344CB8AC3E}">
        <p14:creationId xmlns:p14="http://schemas.microsoft.com/office/powerpoint/2010/main" val="61604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16</a:t>
            </a:fld>
            <a:endParaRPr lang="sv-SE"/>
          </a:p>
        </p:txBody>
      </p:sp>
    </p:spTree>
    <p:extLst>
      <p:ext uri="{BB962C8B-B14F-4D97-AF65-F5344CB8AC3E}">
        <p14:creationId xmlns:p14="http://schemas.microsoft.com/office/powerpoint/2010/main" val="301603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17</a:t>
            </a:fld>
            <a:endParaRPr lang="sv-SE"/>
          </a:p>
        </p:txBody>
      </p:sp>
    </p:spTree>
    <p:extLst>
      <p:ext uri="{BB962C8B-B14F-4D97-AF65-F5344CB8AC3E}">
        <p14:creationId xmlns:p14="http://schemas.microsoft.com/office/powerpoint/2010/main" val="729132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200"/>
              </a:spcAft>
            </a:pPr>
            <a:endParaRPr lang="en-GB" sz="1200" baseline="0" dirty="0" smtClean="0">
              <a:effectLst/>
              <a:latin typeface="Segoe UI Historic" panose="020B0502040204020203" pitchFamily="34" charset="0"/>
              <a:ea typeface="Calibri" panose="020F0502020204030204" pitchFamily="34" charset="0"/>
              <a:cs typeface="Segoe UI Historic" panose="020B0502040204020203" pitchFamily="34" charset="0"/>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18</a:t>
            </a:fld>
            <a:endParaRPr lang="sv-SE"/>
          </a:p>
        </p:txBody>
      </p:sp>
    </p:spTree>
    <p:extLst>
      <p:ext uri="{BB962C8B-B14F-4D97-AF65-F5344CB8AC3E}">
        <p14:creationId xmlns:p14="http://schemas.microsoft.com/office/powerpoint/2010/main" val="2132685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200"/>
              </a:spcAft>
            </a:pPr>
            <a:endParaRPr lang="en-GB" sz="1200" baseline="0" dirty="0" smtClean="0">
              <a:effectLst/>
              <a:latin typeface="Segoe UI Historic" panose="020B0502040204020203" pitchFamily="34" charset="0"/>
              <a:ea typeface="Calibri" panose="020F0502020204030204" pitchFamily="34" charset="0"/>
              <a:cs typeface="Segoe UI Historic" panose="020B0502040204020203" pitchFamily="34" charset="0"/>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19</a:t>
            </a:fld>
            <a:endParaRPr lang="sv-SE"/>
          </a:p>
        </p:txBody>
      </p:sp>
    </p:spTree>
    <p:extLst>
      <p:ext uri="{BB962C8B-B14F-4D97-AF65-F5344CB8AC3E}">
        <p14:creationId xmlns:p14="http://schemas.microsoft.com/office/powerpoint/2010/main" val="208460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400"/>
              </a:lnSpc>
              <a:spcAft>
                <a:spcPts val="1200"/>
              </a:spcAft>
            </a:pPr>
            <a:endParaRPr lang="sv-SE" sz="1200" dirty="0" smtClean="0">
              <a:effectLst/>
              <a:latin typeface="Segoe UI Historic"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334146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2330992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400"/>
              </a:lnSpc>
              <a:spcAft>
                <a:spcPts val="1200"/>
              </a:spcAft>
            </a:pPr>
            <a:endParaRPr lang="sv-SE" sz="1200" dirty="0" smtClean="0">
              <a:effectLst/>
              <a:latin typeface="Segoe UI Historic"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22</a:t>
            </a:fld>
            <a:endParaRPr lang="sv-SE"/>
          </a:p>
        </p:txBody>
      </p:sp>
    </p:spTree>
    <p:extLst>
      <p:ext uri="{BB962C8B-B14F-4D97-AF65-F5344CB8AC3E}">
        <p14:creationId xmlns:p14="http://schemas.microsoft.com/office/powerpoint/2010/main" val="24648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400"/>
              </a:lnSpc>
              <a:spcAft>
                <a:spcPts val="1200"/>
              </a:spcAft>
            </a:pPr>
            <a:endParaRPr lang="sv-SE" sz="1200" dirty="0" smtClean="0">
              <a:effectLst/>
              <a:latin typeface="Segoe UI Historic"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23</a:t>
            </a:fld>
            <a:endParaRPr lang="sv-SE"/>
          </a:p>
        </p:txBody>
      </p:sp>
    </p:spTree>
    <p:extLst>
      <p:ext uri="{BB962C8B-B14F-4D97-AF65-F5344CB8AC3E}">
        <p14:creationId xmlns:p14="http://schemas.microsoft.com/office/powerpoint/2010/main" val="2232838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400"/>
              </a:lnSpc>
              <a:spcAft>
                <a:spcPts val="1200"/>
              </a:spcAft>
            </a:pPr>
            <a:endParaRPr lang="en-GB" sz="1800" dirty="0">
              <a:effectLst/>
              <a:latin typeface="Segoe UI Historic"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E5A434-646A-2746-9BDC-885B2382B33E}" type="slidenum">
              <a:rPr lang="sv-SE" smtClean="0"/>
              <a:t>24</a:t>
            </a:fld>
            <a:endParaRPr lang="sv-SE"/>
          </a:p>
        </p:txBody>
      </p:sp>
    </p:spTree>
    <p:extLst>
      <p:ext uri="{BB962C8B-B14F-4D97-AF65-F5344CB8AC3E}">
        <p14:creationId xmlns:p14="http://schemas.microsoft.com/office/powerpoint/2010/main" val="1168311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25</a:t>
            </a:fld>
            <a:endParaRPr lang="sv-SE"/>
          </a:p>
        </p:txBody>
      </p:sp>
    </p:spTree>
    <p:extLst>
      <p:ext uri="{BB962C8B-B14F-4D97-AF65-F5344CB8AC3E}">
        <p14:creationId xmlns:p14="http://schemas.microsoft.com/office/powerpoint/2010/main" val="802328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TS PSS protects workers by ensuring a safe state of TS PSS controlled area when it is accessible, as well as ensuring that no one is left inside the TS PSS controlled area when it is unsafe</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26</a:t>
            </a:fld>
            <a:endParaRPr lang="sv-SE"/>
          </a:p>
        </p:txBody>
      </p:sp>
    </p:spTree>
    <p:extLst>
      <p:ext uri="{BB962C8B-B14F-4D97-AF65-F5344CB8AC3E}">
        <p14:creationId xmlns:p14="http://schemas.microsoft.com/office/powerpoint/2010/main" val="2875724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Mode</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Description</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Access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is the normal access mode of the system</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b="1" kern="1200" dirty="0" err="1" smtClean="0">
                <a:solidFill>
                  <a:schemeClr val="tx1"/>
                </a:solidFill>
                <a:effectLst/>
                <a:latin typeface="+mn-lt"/>
                <a:ea typeface="+mn-ea"/>
                <a:cs typeface="+mn-cs"/>
              </a:rPr>
              <a:t>BoT</a:t>
            </a:r>
            <a:r>
              <a:rPr lang="en-GB" sz="1200" b="1" kern="1200" dirty="0" smtClean="0">
                <a:solidFill>
                  <a:schemeClr val="tx1"/>
                </a:solidFill>
                <a:effectLst/>
                <a:latin typeface="+mn-lt"/>
                <a:ea typeface="+mn-ea"/>
                <a:cs typeface="+mn-cs"/>
              </a:rPr>
              <a:t> 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a:t>
            </a:r>
            <a:r>
              <a:rPr lang="en-GB" sz="1200" i="1" kern="1200" dirty="0" err="1" smtClean="0">
                <a:solidFill>
                  <a:schemeClr val="tx1"/>
                </a:solidFill>
                <a:effectLst/>
                <a:latin typeface="+mn-lt"/>
                <a:ea typeface="+mn-ea"/>
                <a:cs typeface="+mn-cs"/>
              </a:rPr>
              <a:t>BoT</a:t>
            </a:r>
            <a:r>
              <a:rPr lang="en-GB" sz="1200" i="1" kern="1200" dirty="0" smtClean="0">
                <a:solidFill>
                  <a:schemeClr val="tx1"/>
                </a:solidFill>
                <a:effectLst/>
                <a:latin typeface="+mn-lt"/>
                <a:ea typeface="+mn-ea"/>
                <a:cs typeface="+mn-cs"/>
              </a:rPr>
              <a:t> ON</a:t>
            </a:r>
            <a:r>
              <a:rPr lang="en-GB" sz="1200" kern="1200" dirty="0" smtClean="0">
                <a:solidFill>
                  <a:schemeClr val="tx1"/>
                </a:solidFill>
                <a:effectLst/>
                <a:latin typeface="+mn-lt"/>
                <a:ea typeface="+mn-ea"/>
                <a:cs typeface="+mn-cs"/>
              </a:rPr>
              <a:t> mode, all prerequisite of allowing </a:t>
            </a:r>
            <a:r>
              <a:rPr lang="en-GB" sz="1200" kern="1200" dirty="0" err="1" smtClean="0">
                <a:solidFill>
                  <a:schemeClr val="tx1"/>
                </a:solidFill>
                <a:effectLst/>
                <a:latin typeface="+mn-lt"/>
                <a:ea typeface="+mn-ea"/>
                <a:cs typeface="+mn-cs"/>
              </a:rPr>
              <a:t>BoT</a:t>
            </a:r>
            <a:r>
              <a:rPr lang="en-GB" sz="1200" kern="1200" dirty="0" smtClean="0">
                <a:solidFill>
                  <a:schemeClr val="tx1"/>
                </a:solidFill>
                <a:effectLst/>
                <a:latin typeface="+mn-lt"/>
                <a:ea typeface="+mn-ea"/>
                <a:cs typeface="+mn-cs"/>
              </a:rPr>
              <a:t> by ACC PSS are provided.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Transition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i="1" kern="1200" dirty="0" smtClean="0">
                <a:solidFill>
                  <a:schemeClr val="tx1"/>
                </a:solidFill>
                <a:effectLst/>
                <a:latin typeface="+mn-lt"/>
                <a:ea typeface="+mn-ea"/>
                <a:cs typeface="+mn-cs"/>
              </a:rPr>
              <a:t>Transition</a:t>
            </a:r>
            <a:r>
              <a:rPr lang="en-GB" sz="1200" kern="1200" dirty="0" smtClean="0">
                <a:solidFill>
                  <a:schemeClr val="tx1"/>
                </a:solidFill>
                <a:effectLst/>
                <a:latin typeface="+mn-lt"/>
                <a:ea typeface="+mn-ea"/>
                <a:cs typeface="+mn-cs"/>
              </a:rPr>
              <a:t> mode is used when TS PSS transitions from </a:t>
            </a:r>
            <a:r>
              <a:rPr lang="en-GB" sz="1200" i="1" kern="1200" dirty="0" err="1" smtClean="0">
                <a:solidFill>
                  <a:schemeClr val="tx1"/>
                </a:solidFill>
                <a:effectLst/>
                <a:latin typeface="+mn-lt"/>
                <a:ea typeface="+mn-ea"/>
                <a:cs typeface="+mn-cs"/>
              </a:rPr>
              <a:t>BoT</a:t>
            </a:r>
            <a:r>
              <a:rPr lang="en-GB" sz="1200" i="1" kern="1200" dirty="0" smtClean="0">
                <a:solidFill>
                  <a:schemeClr val="tx1"/>
                </a:solidFill>
                <a:effectLst/>
                <a:latin typeface="+mn-lt"/>
                <a:ea typeface="+mn-ea"/>
                <a:cs typeface="+mn-cs"/>
              </a:rPr>
              <a:t> ON</a:t>
            </a:r>
            <a:r>
              <a:rPr lang="en-GB" sz="18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to </a:t>
            </a:r>
            <a:r>
              <a:rPr lang="en-GB" sz="1200" i="1" kern="1200" dirty="0" smtClean="0">
                <a:solidFill>
                  <a:schemeClr val="tx1"/>
                </a:solidFill>
                <a:effectLst/>
                <a:latin typeface="+mn-lt"/>
                <a:ea typeface="+mn-ea"/>
                <a:cs typeface="+mn-cs"/>
              </a:rPr>
              <a:t>Access</a:t>
            </a:r>
            <a:r>
              <a:rPr lang="en-GB" sz="1200" kern="1200" dirty="0" smtClean="0">
                <a:solidFill>
                  <a:schemeClr val="tx1"/>
                </a:solidFill>
                <a:effectLst/>
                <a:latin typeface="+mn-lt"/>
                <a:ea typeface="+mn-ea"/>
                <a:cs typeface="+mn-cs"/>
              </a:rPr>
              <a:t> mode, and vice versa. In this mode TS PSS issues all permits necessary for the Target Station user(s) to be able to initiate beam to Target and wait for other conditions that need to be received by ACC PSS to enable permit to allow </a:t>
            </a:r>
            <a:r>
              <a:rPr lang="en-GB" sz="1200" kern="1200" dirty="0" err="1" smtClean="0">
                <a:solidFill>
                  <a:schemeClr val="tx1"/>
                </a:solidFill>
                <a:effectLst/>
                <a:latin typeface="+mn-lt"/>
                <a:ea typeface="+mn-ea"/>
                <a:cs typeface="+mn-cs"/>
              </a:rPr>
              <a:t>BoT.</a:t>
            </a:r>
            <a:endParaRPr lang="sv-S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29</a:t>
            </a:fld>
            <a:endParaRPr lang="sv-SE"/>
          </a:p>
        </p:txBody>
      </p:sp>
    </p:spTree>
    <p:extLst>
      <p:ext uri="{BB962C8B-B14F-4D97-AF65-F5344CB8AC3E}">
        <p14:creationId xmlns:p14="http://schemas.microsoft.com/office/powerpoint/2010/main" val="802009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30</a:t>
            </a:fld>
            <a:endParaRPr lang="sv-SE"/>
          </a:p>
        </p:txBody>
      </p:sp>
    </p:spTree>
    <p:extLst>
      <p:ext uri="{BB962C8B-B14F-4D97-AF65-F5344CB8AC3E}">
        <p14:creationId xmlns:p14="http://schemas.microsoft.com/office/powerpoint/2010/main" val="2844722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31</a:t>
            </a:fld>
            <a:endParaRPr lang="sv-SE"/>
          </a:p>
        </p:txBody>
      </p:sp>
    </p:spTree>
    <p:extLst>
      <p:ext uri="{BB962C8B-B14F-4D97-AF65-F5344CB8AC3E}">
        <p14:creationId xmlns:p14="http://schemas.microsoft.com/office/powerpoint/2010/main" val="2870652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32</a:t>
            </a:fld>
            <a:endParaRPr lang="sv-SE"/>
          </a:p>
        </p:txBody>
      </p:sp>
    </p:spTree>
    <p:extLst>
      <p:ext uri="{BB962C8B-B14F-4D97-AF65-F5344CB8AC3E}">
        <p14:creationId xmlns:p14="http://schemas.microsoft.com/office/powerpoint/2010/main" val="1377303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sv-SE"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34</a:t>
            </a:fld>
            <a:endParaRPr lang="sv-SE"/>
          </a:p>
        </p:txBody>
      </p:sp>
    </p:spTree>
    <p:extLst>
      <p:ext uri="{BB962C8B-B14F-4D97-AF65-F5344CB8AC3E}">
        <p14:creationId xmlns:p14="http://schemas.microsoft.com/office/powerpoint/2010/main" val="168821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Formalised Search is carried out by pressing search buttons which are distributed in a way that requires the search team to inspect all corners of the search area.</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search buttons are to be pressed in a predetermined sequence, with a time delay between pressing two buttons.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PSS</a:t>
            </a:r>
            <a:r>
              <a:rPr lang="en-GB" sz="1200" kern="1200" baseline="0" dirty="0" smtClean="0">
                <a:solidFill>
                  <a:schemeClr val="tx1"/>
                </a:solidFill>
                <a:effectLst/>
                <a:latin typeface="+mn-lt"/>
                <a:ea typeface="+mn-ea"/>
                <a:cs typeface="+mn-cs"/>
              </a:rPr>
              <a:t> controlled area is divided in 6 search zones. </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Formalised Search is to be performed by designated trained personnel, which is called the search team, when TS PSS is in Access mode.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minimum number of personnel required in a Search Team is defined based on complexity of search zones</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35</a:t>
            </a:fld>
            <a:endParaRPr lang="sv-SE"/>
          </a:p>
        </p:txBody>
      </p:sp>
    </p:spTree>
    <p:extLst>
      <p:ext uri="{BB962C8B-B14F-4D97-AF65-F5344CB8AC3E}">
        <p14:creationId xmlns:p14="http://schemas.microsoft.com/office/powerpoint/2010/main" val="600773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36</a:t>
            </a:fld>
            <a:endParaRPr lang="sv-SE"/>
          </a:p>
        </p:txBody>
      </p:sp>
    </p:spTree>
    <p:extLst>
      <p:ext uri="{BB962C8B-B14F-4D97-AF65-F5344CB8AC3E}">
        <p14:creationId xmlns:p14="http://schemas.microsoft.com/office/powerpoint/2010/main" val="1767813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37</a:t>
            </a:fld>
            <a:endParaRPr lang="sv-SE"/>
          </a:p>
        </p:txBody>
      </p:sp>
    </p:spTree>
    <p:extLst>
      <p:ext uri="{BB962C8B-B14F-4D97-AF65-F5344CB8AC3E}">
        <p14:creationId xmlns:p14="http://schemas.microsoft.com/office/powerpoint/2010/main" val="108322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search</a:t>
            </a:r>
            <a:r>
              <a:rPr lang="en-US" baseline="0" dirty="0" smtClean="0"/>
              <a:t> can start only in Access mode when the precondition of the search are fulfilled.</a:t>
            </a:r>
          </a:p>
          <a:p>
            <a:endParaRPr lang="en-US" baseline="0" dirty="0" smtClean="0"/>
          </a:p>
          <a:p>
            <a:r>
              <a:rPr lang="en-US" baseline="0" dirty="0" smtClean="0"/>
              <a:t>Mention the key to start the search</a:t>
            </a:r>
          </a:p>
          <a:p>
            <a:endParaRPr lang="en-US" baseline="0" dirty="0" smtClean="0"/>
          </a:p>
          <a:p>
            <a:r>
              <a:rPr lang="en-US" baseline="0" dirty="0" smtClean="0"/>
              <a:t>Mention the PA</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38</a:t>
            </a:fld>
            <a:endParaRPr lang="sv-SE"/>
          </a:p>
        </p:txBody>
      </p:sp>
    </p:spTree>
    <p:extLst>
      <p:ext uri="{BB962C8B-B14F-4D97-AF65-F5344CB8AC3E}">
        <p14:creationId xmlns:p14="http://schemas.microsoft.com/office/powerpoint/2010/main" val="187241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39</a:t>
            </a:fld>
            <a:endParaRPr lang="sv-SE"/>
          </a:p>
        </p:txBody>
      </p:sp>
    </p:spTree>
    <p:extLst>
      <p:ext uri="{BB962C8B-B14F-4D97-AF65-F5344CB8AC3E}">
        <p14:creationId xmlns:p14="http://schemas.microsoft.com/office/powerpoint/2010/main" val="1831291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43</a:t>
            </a:fld>
            <a:endParaRPr lang="sv-SE"/>
          </a:p>
        </p:txBody>
      </p:sp>
    </p:spTree>
    <p:extLst>
      <p:ext uri="{BB962C8B-B14F-4D97-AF65-F5344CB8AC3E}">
        <p14:creationId xmlns:p14="http://schemas.microsoft.com/office/powerpoint/2010/main" val="1595339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sv-SE"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45</a:t>
            </a:fld>
            <a:endParaRPr lang="sv-SE"/>
          </a:p>
        </p:txBody>
      </p:sp>
    </p:spTree>
    <p:extLst>
      <p:ext uri="{BB962C8B-B14F-4D97-AF65-F5344CB8AC3E}">
        <p14:creationId xmlns:p14="http://schemas.microsoft.com/office/powerpoint/2010/main" val="2885503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3AE5A434-646A-2746-9BDC-885B2382B33E}" type="slidenum">
              <a:rPr lang="sv-SE" smtClean="0"/>
              <a:t>46</a:t>
            </a:fld>
            <a:endParaRPr lang="sv-SE"/>
          </a:p>
        </p:txBody>
      </p:sp>
    </p:spTree>
    <p:extLst>
      <p:ext uri="{BB962C8B-B14F-4D97-AF65-F5344CB8AC3E}">
        <p14:creationId xmlns:p14="http://schemas.microsoft.com/office/powerpoint/2010/main" val="2885667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47</a:t>
            </a:fld>
            <a:endParaRPr lang="sv-SE"/>
          </a:p>
        </p:txBody>
      </p:sp>
    </p:spTree>
    <p:extLst>
      <p:ext uri="{BB962C8B-B14F-4D97-AF65-F5344CB8AC3E}">
        <p14:creationId xmlns:p14="http://schemas.microsoft.com/office/powerpoint/2010/main" val="1378676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666666"/>
              </a:solidFill>
            </a:endParaRPr>
          </a:p>
        </p:txBody>
      </p:sp>
      <p:sp>
        <p:nvSpPr>
          <p:cNvPr id="4" name="Slide Number Placeholder 3"/>
          <p:cNvSpPr>
            <a:spLocks noGrp="1"/>
          </p:cNvSpPr>
          <p:nvPr>
            <p:ph type="sldNum" sz="quarter" idx="5"/>
          </p:nvPr>
        </p:nvSpPr>
        <p:spPr/>
        <p:txBody>
          <a:bodyPr/>
          <a:lstStyle/>
          <a:p>
            <a:fld id="{3AE5A434-646A-2746-9BDC-885B2382B33E}" type="slidenum">
              <a:rPr lang="sv-SE" smtClean="0"/>
              <a:t>48</a:t>
            </a:fld>
            <a:endParaRPr lang="sv-SE"/>
          </a:p>
        </p:txBody>
      </p:sp>
    </p:spTree>
    <p:extLst>
      <p:ext uri="{BB962C8B-B14F-4D97-AF65-F5344CB8AC3E}">
        <p14:creationId xmlns:p14="http://schemas.microsoft.com/office/powerpoint/2010/main" val="322608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1752103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52</a:t>
            </a:fld>
            <a:endParaRPr lang="sv-SE"/>
          </a:p>
        </p:txBody>
      </p:sp>
    </p:spTree>
    <p:extLst>
      <p:ext uri="{BB962C8B-B14F-4D97-AF65-F5344CB8AC3E}">
        <p14:creationId xmlns:p14="http://schemas.microsoft.com/office/powerpoint/2010/main" val="3626465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smtClean="0"/>
          </a:p>
        </p:txBody>
      </p:sp>
      <p:sp>
        <p:nvSpPr>
          <p:cNvPr id="4" name="Slide Number Placeholder 3"/>
          <p:cNvSpPr>
            <a:spLocks noGrp="1"/>
          </p:cNvSpPr>
          <p:nvPr>
            <p:ph type="sldNum" sz="quarter" idx="10"/>
          </p:nvPr>
        </p:nvSpPr>
        <p:spPr/>
        <p:txBody>
          <a:bodyPr/>
          <a:lstStyle/>
          <a:p>
            <a:fld id="{3AE5A434-646A-2746-9BDC-885B2382B33E}" type="slidenum">
              <a:rPr lang="sv-SE" smtClean="0"/>
              <a:t>53</a:t>
            </a:fld>
            <a:endParaRPr lang="sv-SE"/>
          </a:p>
        </p:txBody>
      </p:sp>
    </p:spTree>
    <p:extLst>
      <p:ext uri="{BB962C8B-B14F-4D97-AF65-F5344CB8AC3E}">
        <p14:creationId xmlns:p14="http://schemas.microsoft.com/office/powerpoint/2010/main" val="1290436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54</a:t>
            </a:fld>
            <a:endParaRPr lang="sv-SE"/>
          </a:p>
        </p:txBody>
      </p:sp>
    </p:spTree>
    <p:extLst>
      <p:ext uri="{BB962C8B-B14F-4D97-AF65-F5344CB8AC3E}">
        <p14:creationId xmlns:p14="http://schemas.microsoft.com/office/powerpoint/2010/main" val="477499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55</a:t>
            </a:fld>
            <a:endParaRPr lang="sv-SE"/>
          </a:p>
        </p:txBody>
      </p:sp>
    </p:spTree>
    <p:extLst>
      <p:ext uri="{BB962C8B-B14F-4D97-AF65-F5344CB8AC3E}">
        <p14:creationId xmlns:p14="http://schemas.microsoft.com/office/powerpoint/2010/main" val="3976820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3AE5A434-646A-2746-9BDC-885B2382B33E}" type="slidenum">
              <a:rPr lang="sv-SE" smtClean="0"/>
              <a:t>56</a:t>
            </a:fld>
            <a:endParaRPr lang="sv-SE"/>
          </a:p>
        </p:txBody>
      </p:sp>
    </p:spTree>
    <p:extLst>
      <p:ext uri="{BB962C8B-B14F-4D97-AF65-F5344CB8AC3E}">
        <p14:creationId xmlns:p14="http://schemas.microsoft.com/office/powerpoint/2010/main" val="412819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57</a:t>
            </a:fld>
            <a:endParaRPr lang="sv-SE"/>
          </a:p>
        </p:txBody>
      </p:sp>
    </p:spTree>
    <p:extLst>
      <p:ext uri="{BB962C8B-B14F-4D97-AF65-F5344CB8AC3E}">
        <p14:creationId xmlns:p14="http://schemas.microsoft.com/office/powerpoint/2010/main" val="3153488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58</a:t>
            </a:fld>
            <a:endParaRPr lang="sv-SE"/>
          </a:p>
        </p:txBody>
      </p:sp>
    </p:spTree>
    <p:extLst>
      <p:ext uri="{BB962C8B-B14F-4D97-AF65-F5344CB8AC3E}">
        <p14:creationId xmlns:p14="http://schemas.microsoft.com/office/powerpoint/2010/main" val="384544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111226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7</a:t>
            </a:fld>
            <a:endParaRPr lang="sv-SE"/>
          </a:p>
        </p:txBody>
      </p:sp>
    </p:spTree>
    <p:extLst>
      <p:ext uri="{BB962C8B-B14F-4D97-AF65-F5344CB8AC3E}">
        <p14:creationId xmlns:p14="http://schemas.microsoft.com/office/powerpoint/2010/main" val="316963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8</a:t>
            </a:fld>
            <a:endParaRPr lang="sv-SE"/>
          </a:p>
        </p:txBody>
      </p:sp>
    </p:spTree>
    <p:extLst>
      <p:ext uri="{BB962C8B-B14F-4D97-AF65-F5344CB8AC3E}">
        <p14:creationId xmlns:p14="http://schemas.microsoft.com/office/powerpoint/2010/main" val="285251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311889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1197593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2024-04-28</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2024-04-28</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61.jpg"/><Relationship Id="rId13" Type="http://schemas.microsoft.com/office/2007/relationships/hdphoto" Target="../media/hdphoto1.wdp"/><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59.png"/><Relationship Id="rId11" Type="http://schemas.openxmlformats.org/officeDocument/2006/relationships/image" Target="../media/image45.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42.jpeg"/><Relationship Id="rId5" Type="http://schemas.openxmlformats.org/officeDocument/2006/relationships/image" Target="../media/image64.png"/><Relationship Id="rId10" Type="http://schemas.openxmlformats.org/officeDocument/2006/relationships/image" Target="../media/image45.png"/><Relationship Id="rId4" Type="http://schemas.openxmlformats.org/officeDocument/2006/relationships/image" Target="../media/image63.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2.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comments" Target="../comments/comment3.xml"/><Relationship Id="rId5" Type="http://schemas.openxmlformats.org/officeDocument/2006/relationships/image" Target="../media/image59.png"/><Relationship Id="rId10" Type="http://schemas.openxmlformats.org/officeDocument/2006/relationships/image" Target="../media/image42.jpeg"/><Relationship Id="rId4" Type="http://schemas.openxmlformats.org/officeDocument/2006/relationships/image" Target="../media/image73.pn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chess.esss.lu.se/enovia/link/ESS-0057612/21308.51166.35913.45292/valid"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s://chess.esss.lu.se/enovia/link/ESS-2027007/21308.51166.57408.1659/valid"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extLst>
              <a:ext uri="{28A0092B-C50C-407E-A947-70E740481C1C}">
                <a14:useLocalDpi xmlns:a14="http://schemas.microsoft.com/office/drawing/2010/main" val="0"/>
              </a:ext>
            </a:extLst>
          </a:blip>
          <a:srcRect l="2963" t="4206" r="1672" b="8720"/>
          <a:stretch/>
        </p:blipFill>
        <p:spPr>
          <a:xfrm>
            <a:off x="1381913" y="1230660"/>
            <a:ext cx="8951495" cy="2873828"/>
          </a:xfrm>
          <a:prstGeom prst="rect">
            <a:avLst/>
          </a:prstGeom>
          <a:ln>
            <a:no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759" t="9003" r="4066" b="51999"/>
          <a:stretch/>
        </p:blipFill>
        <p:spPr>
          <a:xfrm>
            <a:off x="1329546" y="1251628"/>
            <a:ext cx="9056227" cy="2831891"/>
          </a:xfrm>
          <a:prstGeom prst="rect">
            <a:avLst/>
          </a:prstGeom>
        </p:spPr>
      </p:pic>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TS PSS Controlled Area</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10</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03709" y="831608"/>
            <a:ext cx="9360000" cy="507076"/>
          </a:xfrm>
        </p:spPr>
        <p:txBody>
          <a:bodyPr/>
          <a:lstStyle/>
          <a:p>
            <a:r>
              <a:rPr lang="en-US" dirty="0" smtClean="0"/>
              <a:t>Level 115</a:t>
            </a:r>
            <a:endParaRPr lang="sv-SE" dirty="0"/>
          </a:p>
        </p:txBody>
      </p:sp>
      <p:graphicFrame>
        <p:nvGraphicFramePr>
          <p:cNvPr id="14" name="Table 13"/>
          <p:cNvGraphicFramePr>
            <a:graphicFrameLocks noGrp="1"/>
          </p:cNvGraphicFramePr>
          <p:nvPr>
            <p:extLst/>
          </p:nvPr>
        </p:nvGraphicFramePr>
        <p:xfrm>
          <a:off x="8286479" y="3994323"/>
          <a:ext cx="3775696" cy="2709543"/>
        </p:xfrm>
        <a:graphic>
          <a:graphicData uri="http://schemas.openxmlformats.org/drawingml/2006/table">
            <a:tbl>
              <a:tblPr firstRow="1" firstCol="1" bandRow="1">
                <a:tableStyleId>{5C22544A-7EE6-4342-B048-85BDC9FD1C3A}</a:tableStyleId>
              </a:tblPr>
              <a:tblGrid>
                <a:gridCol w="674384">
                  <a:extLst>
                    <a:ext uri="{9D8B030D-6E8A-4147-A177-3AD203B41FA5}">
                      <a16:colId xmlns:a16="http://schemas.microsoft.com/office/drawing/2014/main" val="3522842592"/>
                    </a:ext>
                  </a:extLst>
                </a:gridCol>
                <a:gridCol w="606851">
                  <a:extLst>
                    <a:ext uri="{9D8B030D-6E8A-4147-A177-3AD203B41FA5}">
                      <a16:colId xmlns:a16="http://schemas.microsoft.com/office/drawing/2014/main" val="4139571454"/>
                    </a:ext>
                  </a:extLst>
                </a:gridCol>
                <a:gridCol w="606851">
                  <a:extLst>
                    <a:ext uri="{9D8B030D-6E8A-4147-A177-3AD203B41FA5}">
                      <a16:colId xmlns:a16="http://schemas.microsoft.com/office/drawing/2014/main" val="1972484862"/>
                    </a:ext>
                  </a:extLst>
                </a:gridCol>
                <a:gridCol w="673909">
                  <a:extLst>
                    <a:ext uri="{9D8B030D-6E8A-4147-A177-3AD203B41FA5}">
                      <a16:colId xmlns:a16="http://schemas.microsoft.com/office/drawing/2014/main" val="1341092159"/>
                    </a:ext>
                  </a:extLst>
                </a:gridCol>
                <a:gridCol w="674384">
                  <a:extLst>
                    <a:ext uri="{9D8B030D-6E8A-4147-A177-3AD203B41FA5}">
                      <a16:colId xmlns:a16="http://schemas.microsoft.com/office/drawing/2014/main" val="3434142261"/>
                    </a:ext>
                  </a:extLst>
                </a:gridCol>
                <a:gridCol w="539317">
                  <a:extLst>
                    <a:ext uri="{9D8B030D-6E8A-4147-A177-3AD203B41FA5}">
                      <a16:colId xmlns:a16="http://schemas.microsoft.com/office/drawing/2014/main" val="693740225"/>
                    </a:ext>
                  </a:extLst>
                </a:gridCol>
              </a:tblGrid>
              <a:tr h="228282">
                <a:tc>
                  <a:txBody>
                    <a:bodyPr/>
                    <a:lstStyle/>
                    <a:p>
                      <a:pPr algn="ctr">
                        <a:spcAft>
                          <a:spcPts val="0"/>
                        </a:spcAft>
                      </a:pPr>
                      <a:r>
                        <a:rPr lang="en-GB" sz="700">
                          <a:effectLst/>
                        </a:rPr>
                        <a:t> </a:t>
                      </a:r>
                      <a:endParaRPr lang="sv-SE" sz="800">
                        <a:effectLst/>
                        <a:latin typeface="Calibri" panose="020F0502020204030204" pitchFamily="34" charset="0"/>
                        <a:cs typeface="Arial" panose="020B0604020202020204" pitchFamily="34" charset="0"/>
                      </a:endParaRPr>
                    </a:p>
                  </a:txBody>
                  <a:tcPr marL="51364" marR="51364" marT="0" marB="0" anchor="ctr"/>
                </a:tc>
                <a:tc gridSpan="5">
                  <a:txBody>
                    <a:bodyPr/>
                    <a:lstStyle/>
                    <a:p>
                      <a:pPr algn="ctr">
                        <a:spcAft>
                          <a:spcPts val="0"/>
                        </a:spcAft>
                      </a:pPr>
                      <a:r>
                        <a:rPr lang="en-GB" sz="700" dirty="0">
                          <a:effectLst/>
                        </a:rPr>
                        <a:t>Designated radiation areas</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835235632"/>
                  </a:ext>
                </a:extLst>
              </a:tr>
              <a:tr h="114141">
                <a:tc gridSpan="6">
                  <a:txBody>
                    <a:bodyPr/>
                    <a:lstStyle/>
                    <a:p>
                      <a:pPr algn="ctr">
                        <a:spcAft>
                          <a:spcPts val="0"/>
                        </a:spcAft>
                      </a:pPr>
                      <a:r>
                        <a:rPr lang="en-GB" sz="700" dirty="0">
                          <a:effectLst/>
                        </a:rPr>
                        <a:t>Definition</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988556517"/>
                  </a:ext>
                </a:extLst>
              </a:tr>
              <a:tr h="342424">
                <a:tc>
                  <a:txBody>
                    <a:bodyPr/>
                    <a:lstStyle/>
                    <a:p>
                      <a:pPr algn="ctr">
                        <a:spcAft>
                          <a:spcPts val="0"/>
                        </a:spcAft>
                      </a:pPr>
                      <a:r>
                        <a:rPr lang="en-GB" sz="700">
                          <a:effectLst/>
                        </a:rPr>
                        <a:t>Criteria/Area classification</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Green Supervised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Blue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Yellow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Red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Magenta Prohibited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598318222"/>
                  </a:ext>
                </a:extLst>
              </a:tr>
              <a:tr h="342424">
                <a:tc>
                  <a:txBody>
                    <a:bodyPr/>
                    <a:lstStyle/>
                    <a:p>
                      <a:pPr algn="ctr">
                        <a:spcAft>
                          <a:spcPts val="0"/>
                        </a:spcAft>
                      </a:pPr>
                      <a:r>
                        <a:rPr lang="en-GB" sz="700">
                          <a:effectLst/>
                        </a:rPr>
                        <a:t>Potential annual  effective dose </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&lt;6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3523085800"/>
                  </a:ext>
                </a:extLst>
              </a:tr>
              <a:tr h="570706">
                <a:tc>
                  <a:txBody>
                    <a:bodyPr/>
                    <a:lstStyle/>
                    <a:p>
                      <a:pPr algn="ctr">
                        <a:spcAft>
                          <a:spcPts val="0"/>
                        </a:spcAft>
                      </a:pPr>
                      <a:r>
                        <a:rPr lang="en-GB" sz="700">
                          <a:effectLst/>
                        </a:rPr>
                        <a:t>Ambient equivalent dose rate</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&lt;3 </a:t>
                      </a:r>
                      <a:r>
                        <a:rPr lang="en-GB" sz="700" dirty="0" smtClean="0">
                          <a:effectLst/>
                        </a:rPr>
                        <a:t>µ</a:t>
                      </a:r>
                      <a:r>
                        <a:rPr lang="en-GB" sz="700" dirty="0" err="1" smtClean="0">
                          <a:effectLst/>
                        </a:rPr>
                        <a:t>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&lt;25 </a:t>
                      </a:r>
                      <a:r>
                        <a:rPr lang="en-GB" sz="700" dirty="0" smtClean="0">
                          <a:effectLst/>
                        </a:rPr>
                        <a:t>µ</a:t>
                      </a:r>
                      <a:r>
                        <a:rPr lang="en-GB" sz="700" dirty="0" err="1" smtClean="0">
                          <a:effectLst/>
                        </a:rPr>
                        <a:t>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&lt;2.5 </a:t>
                      </a:r>
                      <a:r>
                        <a:rPr lang="en-GB" sz="700" dirty="0" err="1" smtClean="0">
                          <a:effectLst/>
                        </a:rPr>
                        <a:t>mSv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sv-SE" sz="700" dirty="0">
                          <a:effectLst/>
                        </a:rPr>
                        <a:t>&lt;100 </a:t>
                      </a:r>
                      <a:r>
                        <a:rPr lang="sv-SE" sz="700" dirty="0" err="1">
                          <a:effectLst/>
                        </a:rPr>
                        <a:t>mSv</a:t>
                      </a:r>
                      <a:r>
                        <a:rPr lang="sv-SE" sz="700" dirty="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sv-SE" sz="700" dirty="0">
                          <a:effectLst/>
                        </a:rPr>
                        <a:t>&gt;100 </a:t>
                      </a:r>
                      <a:r>
                        <a:rPr lang="sv-SE" sz="700" dirty="0" err="1">
                          <a:effectLst/>
                        </a:rPr>
                        <a:t>mSv</a:t>
                      </a:r>
                      <a:r>
                        <a:rPr lang="sv-SE" sz="700" dirty="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513801477"/>
                  </a:ext>
                </a:extLst>
              </a:tr>
              <a:tr h="114141">
                <a:tc gridSpan="6">
                  <a:txBody>
                    <a:bodyPr/>
                    <a:lstStyle/>
                    <a:p>
                      <a:pPr algn="ctr">
                        <a:spcAft>
                          <a:spcPts val="0"/>
                        </a:spcAft>
                      </a:pPr>
                      <a:r>
                        <a:rPr lang="en-GB" sz="700" dirty="0">
                          <a:effectLst/>
                        </a:rPr>
                        <a:t>Controls</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175911955"/>
                  </a:ext>
                </a:extLst>
              </a:tr>
              <a:tr h="684847">
                <a:tc>
                  <a:txBody>
                    <a:bodyPr/>
                    <a:lstStyle/>
                    <a:p>
                      <a:pPr algn="ctr">
                        <a:spcAft>
                          <a:spcPts val="0"/>
                        </a:spcAft>
                      </a:pPr>
                      <a:r>
                        <a:rPr lang="en-GB" sz="700">
                          <a:effectLst/>
                        </a:rPr>
                        <a:t>Access control</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Access control</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Access</a:t>
                      </a:r>
                      <a:endParaRPr lang="sv-SE" sz="800" dirty="0">
                        <a:effectLst/>
                      </a:endParaRPr>
                    </a:p>
                    <a:p>
                      <a:pPr algn="ctr">
                        <a:spcAft>
                          <a:spcPts val="0"/>
                        </a:spcAft>
                      </a:pPr>
                      <a:r>
                        <a:rPr lang="en-GB" sz="700" dirty="0">
                          <a:effectLst/>
                        </a:rPr>
                        <a:t>Prohibited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1014920348"/>
                  </a:ext>
                </a:extLst>
              </a:tr>
              <a:tr h="228282">
                <a:tc>
                  <a:txBody>
                    <a:bodyPr/>
                    <a:lstStyle/>
                    <a:p>
                      <a:pPr algn="ctr">
                        <a:spcAft>
                          <a:spcPts val="0"/>
                        </a:spcAft>
                      </a:pPr>
                      <a:r>
                        <a:rPr lang="en-GB" sz="700">
                          <a:effectLst/>
                        </a:rPr>
                        <a:t>Radwork permit</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 </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2295991721"/>
                  </a:ext>
                </a:extLst>
              </a:tr>
            </a:tbl>
          </a:graphicData>
        </a:graphic>
      </p:graphicFrame>
    </p:spTree>
    <p:extLst>
      <p:ext uri="{BB962C8B-B14F-4D97-AF65-F5344CB8AC3E}">
        <p14:creationId xmlns:p14="http://schemas.microsoft.com/office/powerpoint/2010/main" val="360937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TS PSS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11</a:t>
            </a:fld>
            <a:endParaRPr lang="sv-SE"/>
          </a:p>
        </p:txBody>
      </p:sp>
      <p:sp>
        <p:nvSpPr>
          <p:cNvPr id="7" name="Text Placeholder 6"/>
          <p:cNvSpPr>
            <a:spLocks noGrp="1"/>
          </p:cNvSpPr>
          <p:nvPr>
            <p:ph type="body" sz="quarter" idx="14"/>
          </p:nvPr>
        </p:nvSpPr>
        <p:spPr/>
        <p:txBody>
          <a:bodyPr/>
          <a:lstStyle/>
          <a:p>
            <a:r>
              <a:rPr lang="sv-SE" dirty="0" err="1" smtClean="0"/>
              <a:t>Overview</a:t>
            </a:r>
            <a:endParaRPr lang="en-GB" dirty="0"/>
          </a:p>
        </p:txBody>
      </p:sp>
      <p:grpSp>
        <p:nvGrpSpPr>
          <p:cNvPr id="26" name="Group 25"/>
          <p:cNvGrpSpPr/>
          <p:nvPr/>
        </p:nvGrpSpPr>
        <p:grpSpPr>
          <a:xfrm>
            <a:off x="428340" y="2188563"/>
            <a:ext cx="5662663" cy="2725104"/>
            <a:chOff x="3128962" y="1920557"/>
            <a:chExt cx="5934075" cy="3016885"/>
          </a:xfrm>
        </p:grpSpPr>
        <p:pic>
          <p:nvPicPr>
            <p:cNvPr id="27" name="Picture 26"/>
            <p:cNvPicPr/>
            <p:nvPr/>
          </p:nvPicPr>
          <p:blipFill>
            <a:blip r:embed="rId3"/>
            <a:stretch>
              <a:fillRect/>
            </a:stretch>
          </p:blipFill>
          <p:spPr>
            <a:xfrm>
              <a:off x="3128962" y="1920557"/>
              <a:ext cx="5934075" cy="3016885"/>
            </a:xfrm>
            <a:prstGeom prst="rect">
              <a:avLst/>
            </a:prstGeom>
          </p:spPr>
        </p:pic>
        <p:sp>
          <p:nvSpPr>
            <p:cNvPr id="30" name="Parallelogram 29"/>
            <p:cNvSpPr/>
            <p:nvPr/>
          </p:nvSpPr>
          <p:spPr>
            <a:xfrm rot="16372714" flipV="1">
              <a:off x="6819582" y="2873057"/>
              <a:ext cx="1030605" cy="1529715"/>
            </a:xfrm>
            <a:prstGeom prst="parallelogram">
              <a:avLst>
                <a:gd name="adj" fmla="val 40311"/>
              </a:avLst>
            </a:prstGeom>
            <a:solidFill>
              <a:srgbClr val="FF0000">
                <a:alpha val="2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grpSp>
      <p:pic>
        <p:nvPicPr>
          <p:cNvPr id="3" name="Picture 2"/>
          <p:cNvPicPr>
            <a:picLocks noChangeAspect="1"/>
          </p:cNvPicPr>
          <p:nvPr/>
        </p:nvPicPr>
        <p:blipFill>
          <a:blip r:embed="rId4"/>
          <a:stretch>
            <a:fillRect/>
          </a:stretch>
        </p:blipFill>
        <p:spPr>
          <a:xfrm>
            <a:off x="6677510" y="5093262"/>
            <a:ext cx="2886075" cy="1504950"/>
          </a:xfrm>
          <a:prstGeom prst="rect">
            <a:avLst/>
          </a:prstGeom>
        </p:spPr>
      </p:pic>
      <p:pic>
        <p:nvPicPr>
          <p:cNvPr id="5" name="Picture 4"/>
          <p:cNvPicPr>
            <a:picLocks noChangeAspect="1"/>
          </p:cNvPicPr>
          <p:nvPr/>
        </p:nvPicPr>
        <p:blipFill>
          <a:blip r:embed="rId5"/>
          <a:stretch>
            <a:fillRect/>
          </a:stretch>
        </p:blipFill>
        <p:spPr>
          <a:xfrm>
            <a:off x="6567972" y="1845792"/>
            <a:ext cx="2995613" cy="1533525"/>
          </a:xfrm>
          <a:prstGeom prst="rect">
            <a:avLst/>
          </a:prstGeom>
        </p:spPr>
      </p:pic>
      <p:pic>
        <p:nvPicPr>
          <p:cNvPr id="6" name="Picture 5"/>
          <p:cNvPicPr>
            <a:picLocks noChangeAspect="1"/>
          </p:cNvPicPr>
          <p:nvPr/>
        </p:nvPicPr>
        <p:blipFill>
          <a:blip r:embed="rId6"/>
          <a:stretch>
            <a:fillRect/>
          </a:stretch>
        </p:blipFill>
        <p:spPr>
          <a:xfrm>
            <a:off x="6663222" y="3495721"/>
            <a:ext cx="2900363" cy="1481138"/>
          </a:xfrm>
          <a:prstGeom prst="rect">
            <a:avLst/>
          </a:prstGeom>
        </p:spPr>
      </p:pic>
      <p:pic>
        <p:nvPicPr>
          <p:cNvPr id="8" name="Picture 7"/>
          <p:cNvPicPr>
            <a:picLocks noChangeAspect="1"/>
          </p:cNvPicPr>
          <p:nvPr/>
        </p:nvPicPr>
        <p:blipFill>
          <a:blip r:embed="rId7"/>
          <a:stretch>
            <a:fillRect/>
          </a:stretch>
        </p:blipFill>
        <p:spPr>
          <a:xfrm>
            <a:off x="6620360" y="248250"/>
            <a:ext cx="2943225" cy="1481138"/>
          </a:xfrm>
          <a:prstGeom prst="rect">
            <a:avLst/>
          </a:prstGeom>
        </p:spPr>
      </p:pic>
      <p:sp>
        <p:nvSpPr>
          <p:cNvPr id="12" name="Text Placeholder 6"/>
          <p:cNvSpPr txBox="1">
            <a:spLocks/>
          </p:cNvSpPr>
          <p:nvPr/>
        </p:nvSpPr>
        <p:spPr>
          <a:xfrm>
            <a:off x="9563585" y="735690"/>
            <a:ext cx="140611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smtClean="0">
                <a:solidFill>
                  <a:schemeClr val="tx1"/>
                </a:solidFill>
              </a:rPr>
              <a:t>Level125</a:t>
            </a:r>
            <a:endParaRPr lang="en-GB" sz="1800" dirty="0">
              <a:solidFill>
                <a:schemeClr val="tx1"/>
              </a:solidFill>
            </a:endParaRPr>
          </a:p>
        </p:txBody>
      </p:sp>
      <p:sp>
        <p:nvSpPr>
          <p:cNvPr id="13" name="Text Placeholder 6"/>
          <p:cNvSpPr txBox="1">
            <a:spLocks/>
          </p:cNvSpPr>
          <p:nvPr/>
        </p:nvSpPr>
        <p:spPr>
          <a:xfrm>
            <a:off x="9563584" y="2469781"/>
            <a:ext cx="140611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smtClean="0">
                <a:solidFill>
                  <a:schemeClr val="tx1"/>
                </a:solidFill>
              </a:rPr>
              <a:t>Level115</a:t>
            </a:r>
            <a:endParaRPr lang="en-GB" sz="1800" dirty="0">
              <a:solidFill>
                <a:schemeClr val="tx1"/>
              </a:solidFill>
            </a:endParaRPr>
          </a:p>
        </p:txBody>
      </p:sp>
      <p:sp>
        <p:nvSpPr>
          <p:cNvPr id="14" name="Text Placeholder 6"/>
          <p:cNvSpPr txBox="1">
            <a:spLocks/>
          </p:cNvSpPr>
          <p:nvPr/>
        </p:nvSpPr>
        <p:spPr>
          <a:xfrm>
            <a:off x="9563583" y="4119710"/>
            <a:ext cx="140611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smtClean="0">
                <a:solidFill>
                  <a:schemeClr val="tx1"/>
                </a:solidFill>
              </a:rPr>
              <a:t>Level103</a:t>
            </a:r>
            <a:endParaRPr lang="en-GB" sz="1800" dirty="0">
              <a:solidFill>
                <a:schemeClr val="tx1"/>
              </a:solidFill>
            </a:endParaRPr>
          </a:p>
        </p:txBody>
      </p:sp>
      <p:sp>
        <p:nvSpPr>
          <p:cNvPr id="15" name="Text Placeholder 6"/>
          <p:cNvSpPr txBox="1">
            <a:spLocks/>
          </p:cNvSpPr>
          <p:nvPr/>
        </p:nvSpPr>
        <p:spPr>
          <a:xfrm>
            <a:off x="9563585" y="5646750"/>
            <a:ext cx="140611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smtClean="0">
                <a:solidFill>
                  <a:schemeClr val="tx1"/>
                </a:solidFill>
              </a:rPr>
              <a:t>Level091</a:t>
            </a:r>
            <a:endParaRPr lang="en-GB" sz="1800" dirty="0">
              <a:solidFill>
                <a:schemeClr val="tx1"/>
              </a:solidFill>
            </a:endParaRPr>
          </a:p>
        </p:txBody>
      </p:sp>
      <p:sp>
        <p:nvSpPr>
          <p:cNvPr id="9" name="TextBox 8"/>
          <p:cNvSpPr txBox="1"/>
          <p:nvPr/>
        </p:nvSpPr>
        <p:spPr>
          <a:xfrm>
            <a:off x="902208" y="5175504"/>
            <a:ext cx="5029200" cy="1277273"/>
          </a:xfrm>
          <a:prstGeom prst="rect">
            <a:avLst/>
          </a:prstGeom>
          <a:noFill/>
        </p:spPr>
        <p:txBody>
          <a:bodyPr wrap="square" rtlCol="0">
            <a:spAutoFit/>
          </a:bodyPr>
          <a:lstStyle/>
          <a:p>
            <a:pPr algn="l"/>
            <a:r>
              <a:rPr lang="en-US" dirty="0" smtClean="0">
                <a:solidFill>
                  <a:srgbClr val="666666"/>
                </a:solidFill>
              </a:rPr>
              <a:t>TS PSS has two HMIs:</a:t>
            </a:r>
          </a:p>
          <a:p>
            <a:pPr marL="285750" indent="-285750" algn="l">
              <a:buFontTx/>
              <a:buChar char="-"/>
            </a:pPr>
            <a:r>
              <a:rPr lang="en-US" dirty="0" smtClean="0">
                <a:solidFill>
                  <a:srgbClr val="666666"/>
                </a:solidFill>
              </a:rPr>
              <a:t>An integrated ACC, Target and Bunker HMI in MCR(MCR PSS HMI)</a:t>
            </a:r>
          </a:p>
          <a:p>
            <a:pPr marL="285750" indent="-285750" algn="l">
              <a:spcBef>
                <a:spcPts val="600"/>
              </a:spcBef>
              <a:spcAft>
                <a:spcPts val="600"/>
              </a:spcAft>
              <a:buFontTx/>
              <a:buChar char="-"/>
            </a:pPr>
            <a:r>
              <a:rPr lang="en-US" dirty="0" smtClean="0">
                <a:solidFill>
                  <a:srgbClr val="666666"/>
                </a:solidFill>
              </a:rPr>
              <a:t>A dedicated HMI in high bay</a:t>
            </a:r>
            <a:endParaRPr lang="sv-SE" dirty="0" smtClean="0">
              <a:solidFill>
                <a:srgbClr val="666666"/>
              </a:solidFill>
            </a:endParaRPr>
          </a:p>
        </p:txBody>
      </p:sp>
    </p:spTree>
    <p:extLst>
      <p:ext uri="{BB962C8B-B14F-4D97-AF65-F5344CB8AC3E}">
        <p14:creationId xmlns:p14="http://schemas.microsoft.com/office/powerpoint/2010/main" val="3969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01AAC8-54E2-F5A3-9953-7245E97CE012}"/>
              </a:ext>
            </a:extLst>
          </p:cNvPr>
          <p:cNvSpPr>
            <a:spLocks noGrp="1"/>
          </p:cNvSpPr>
          <p:nvPr>
            <p:ph type="title"/>
          </p:nvPr>
        </p:nvSpPr>
        <p:spPr/>
        <p:txBody>
          <a:bodyPr/>
          <a:lstStyle/>
          <a:p>
            <a:r>
              <a:rPr lang="sv-SE" dirty="0" smtClean="0"/>
              <a:t>Main </a:t>
            </a:r>
            <a:r>
              <a:rPr lang="sv-SE" dirty="0" err="1" smtClean="0"/>
              <a:t>Functions</a:t>
            </a:r>
            <a:endParaRPr lang="sv-SE" dirty="0"/>
          </a:p>
        </p:txBody>
      </p:sp>
      <p:sp>
        <p:nvSpPr>
          <p:cNvPr id="6" name="Content Placeholder 8">
            <a:extLst>
              <a:ext uri="{FF2B5EF4-FFF2-40B4-BE49-F238E27FC236}">
                <a16:creationId xmlns:a16="http://schemas.microsoft.com/office/drawing/2014/main" id="{993CCBC0-025D-1126-1662-91E3835C525D}"/>
              </a:ext>
            </a:extLst>
          </p:cNvPr>
          <p:cNvSpPr txBox="1">
            <a:spLocks/>
          </p:cNvSpPr>
          <p:nvPr/>
        </p:nvSpPr>
        <p:spPr>
          <a:xfrm>
            <a:off x="1103709" y="1055629"/>
            <a:ext cx="9360000" cy="5621618"/>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1700" dirty="0">
                <a:effectLst/>
                <a:latin typeface="Segoe UI Historic" panose="020B0502040204020203" pitchFamily="34" charset="0"/>
                <a:ea typeface="MS Mincho" panose="02020609040205080304" pitchFamily="49" charset="-128"/>
                <a:cs typeface="Segoe UI Historic" panose="020B0502040204020203" pitchFamily="34" charset="0"/>
              </a:rPr>
              <a:t>The </a:t>
            </a:r>
            <a:r>
              <a:rPr lang="en-GB" sz="1700" dirty="0" smtClean="0">
                <a:effectLst/>
                <a:latin typeface="Segoe UI Historic" panose="020B0502040204020203" pitchFamily="34" charset="0"/>
                <a:ea typeface="MS Mincho" panose="02020609040205080304" pitchFamily="49" charset="-128"/>
                <a:cs typeface="Segoe UI Historic" panose="020B0502040204020203" pitchFamily="34" charset="0"/>
              </a:rPr>
              <a:t>TS </a:t>
            </a:r>
            <a:r>
              <a:rPr lang="en-GB" sz="1700" dirty="0">
                <a:effectLst/>
                <a:latin typeface="Segoe UI Historic" panose="020B0502040204020203" pitchFamily="34" charset="0"/>
                <a:ea typeface="MS Mincho" panose="02020609040205080304" pitchFamily="49" charset="-128"/>
                <a:cs typeface="Segoe UI Historic" panose="020B0502040204020203" pitchFamily="34" charset="0"/>
              </a:rPr>
              <a:t>PSS provides the following main functions</a:t>
            </a:r>
            <a:r>
              <a:rPr lang="en-GB" sz="1700" dirty="0" smtClean="0">
                <a:effectLst/>
                <a:latin typeface="Segoe UI Historic" panose="020B0502040204020203" pitchFamily="34" charset="0"/>
                <a:ea typeface="MS Mincho" panose="02020609040205080304" pitchFamily="49" charset="-128"/>
                <a:cs typeface="Segoe UI Historic" panose="020B0502040204020203" pitchFamily="34" charset="0"/>
              </a:rPr>
              <a:t>:</a:t>
            </a: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prevents access to TS PSS controlled area, by locking the access doors to the TS PSS controlled area in a closed position when the </a:t>
            </a:r>
            <a:r>
              <a:rPr lang="en-GB" altLang="sv-SE" sz="1700" dirty="0" err="1">
                <a:latin typeface="Segoe UI Historic" panose="020B0502040204020203" pitchFamily="34" charset="0"/>
                <a:ea typeface="MS Mincho" panose="02020609040205080304" pitchFamily="49" charset="-128"/>
                <a:cs typeface="Segoe UI Historic" panose="020B0502040204020203" pitchFamily="34" charset="0"/>
              </a:rPr>
              <a:t>BoT</a:t>
            </a: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 is allowed. </a:t>
            </a: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prevents inadvertent energization of the bending magnets if the TS PSS controlled area is not searched and locked. </a:t>
            </a: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requests Accelerator PSS (ACC PSS) to switch off the proton beam, if an intrusion to TS PSS controlled area is detected when the </a:t>
            </a:r>
            <a:r>
              <a:rPr lang="en-GB" altLang="sv-SE" sz="1700" dirty="0" err="1">
                <a:latin typeface="Segoe UI Historic" panose="020B0502040204020203" pitchFamily="34" charset="0"/>
                <a:ea typeface="MS Mincho" panose="02020609040205080304" pitchFamily="49" charset="-128"/>
                <a:cs typeface="Segoe UI Historic" panose="020B0502040204020203" pitchFamily="34" charset="0"/>
              </a:rPr>
              <a:t>BoT</a:t>
            </a: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 is allowed, </a:t>
            </a:r>
            <a:endParaRPr lang="sv-SE" altLang="sv-SE" sz="1700" dirty="0">
              <a:latin typeface="Segoe UI Historic" panose="020B0502040204020203" pitchFamily="34" charset="0"/>
              <a:ea typeface="MS Mincho" panose="02020609040205080304" pitchFamily="49" charset="-128"/>
              <a:cs typeface="Segoe UI Historic" panose="020B0502040204020203" pitchFamily="34" charset="0"/>
            </a:endParaRP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requests ACC PSS to switch off the proton beam, if an ESOB is pressed in TS PSS controlled area when the </a:t>
            </a:r>
            <a:r>
              <a:rPr lang="en-GB" altLang="sv-SE" sz="1700" dirty="0" err="1">
                <a:latin typeface="Segoe UI Historic" panose="020B0502040204020203" pitchFamily="34" charset="0"/>
                <a:ea typeface="MS Mincho" panose="02020609040205080304" pitchFamily="49" charset="-128"/>
                <a:cs typeface="Segoe UI Historic" panose="020B0502040204020203" pitchFamily="34" charset="0"/>
              </a:rPr>
              <a:t>BoT</a:t>
            </a: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 is allowed, </a:t>
            </a:r>
            <a:endParaRPr lang="sv-SE" altLang="sv-SE" sz="1700" dirty="0">
              <a:latin typeface="Segoe UI Historic" panose="020B0502040204020203" pitchFamily="34" charset="0"/>
              <a:ea typeface="MS Mincho" panose="02020609040205080304" pitchFamily="49" charset="-128"/>
              <a:cs typeface="Segoe UI Historic" panose="020B0502040204020203" pitchFamily="34" charset="0"/>
            </a:endParaRP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prevents access to the TS PSS controlled area in the target basement if the light shutters are not closed</a:t>
            </a:r>
            <a:endParaRPr lang="sv-SE" altLang="sv-SE" sz="1700" dirty="0">
              <a:latin typeface="Segoe UI Historic" panose="020B0502040204020203" pitchFamily="34" charset="0"/>
              <a:ea typeface="MS Mincho" panose="02020609040205080304" pitchFamily="49" charset="-128"/>
              <a:cs typeface="Segoe UI Historic" panose="020B0502040204020203" pitchFamily="34" charset="0"/>
            </a:endParaRP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prevents inadvertent opening of the light shutters if the TS PSS controlled area in the target basement is not searched and locked</a:t>
            </a:r>
            <a:endParaRPr lang="sv-SE" altLang="sv-SE" sz="1700" dirty="0">
              <a:latin typeface="Segoe UI Historic" panose="020B0502040204020203" pitchFamily="34" charset="0"/>
              <a:ea typeface="MS Mincho" panose="02020609040205080304" pitchFamily="49" charset="-128"/>
              <a:cs typeface="Segoe UI Historic" panose="020B0502040204020203" pitchFamily="34" charset="0"/>
            </a:endParaRPr>
          </a:p>
          <a:p>
            <a:pPr marL="0" lvl="0" indent="0" eaLnBrk="0" fontAlgn="base" hangingPunct="0">
              <a:spcBef>
                <a:spcPct val="0"/>
              </a:spcBef>
              <a:spcAft>
                <a:spcPts val="1200"/>
              </a:spcAft>
              <a:buClrTx/>
              <a:buFontTx/>
              <a:buChar char="•"/>
            </a:pP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TS PSS requests ACC PSS to switch off the proton beam if it receives a high radiation alarm or major fault signal from the designated radiation monitors installed in D02.120.4014 and D02.115.4005 when the </a:t>
            </a:r>
            <a:r>
              <a:rPr lang="en-GB" altLang="sv-SE" sz="1700" dirty="0" err="1">
                <a:latin typeface="Segoe UI Historic" panose="020B0502040204020203" pitchFamily="34" charset="0"/>
                <a:ea typeface="MS Mincho" panose="02020609040205080304" pitchFamily="49" charset="-128"/>
                <a:cs typeface="Segoe UI Historic" panose="020B0502040204020203" pitchFamily="34" charset="0"/>
              </a:rPr>
              <a:t>BoT</a:t>
            </a:r>
            <a:r>
              <a:rPr lang="en-GB" altLang="sv-SE" sz="1700" dirty="0">
                <a:latin typeface="Segoe UI Historic" panose="020B0502040204020203" pitchFamily="34" charset="0"/>
                <a:ea typeface="MS Mincho" panose="02020609040205080304" pitchFamily="49" charset="-128"/>
                <a:cs typeface="Segoe UI Historic" panose="020B0502040204020203" pitchFamily="34" charset="0"/>
              </a:rPr>
              <a:t> is allowed. </a:t>
            </a:r>
            <a:r>
              <a:rPr lang="sv-SE" altLang="sv-SE" sz="1700" dirty="0">
                <a:latin typeface="Segoe UI Historic" panose="020B0502040204020203" pitchFamily="34" charset="0"/>
                <a:ea typeface="MS Mincho" panose="02020609040205080304" pitchFamily="49" charset="-128"/>
                <a:cs typeface="Segoe UI Historic" panose="020B0502040204020203" pitchFamily="34" charset="0"/>
              </a:rPr>
              <a:t/>
            </a:r>
            <a:br>
              <a:rPr lang="sv-SE" altLang="sv-SE" sz="1700" dirty="0">
                <a:latin typeface="Segoe UI Historic" panose="020B0502040204020203" pitchFamily="34" charset="0"/>
                <a:ea typeface="MS Mincho" panose="02020609040205080304" pitchFamily="49" charset="-128"/>
                <a:cs typeface="Segoe UI Historic" panose="020B0502040204020203" pitchFamily="34" charset="0"/>
              </a:rPr>
            </a:br>
            <a:endParaRPr lang="sv-SE" altLang="sv-SE" sz="1700" dirty="0">
              <a:latin typeface="Segoe UI Historic" panose="020B0502040204020203" pitchFamily="34" charset="0"/>
              <a:ea typeface="MS Mincho" panose="02020609040205080304" pitchFamily="49" charset="-128"/>
              <a:cs typeface="Segoe UI Historic" panose="020B0502040204020203" pitchFamily="34" charset="0"/>
            </a:endParaRPr>
          </a:p>
          <a:p>
            <a:pPr marL="0" lvl="0" indent="0" eaLnBrk="0" fontAlgn="base" hangingPunct="0">
              <a:spcBef>
                <a:spcPct val="0"/>
              </a:spcBef>
              <a:spcAft>
                <a:spcPct val="0"/>
              </a:spcAft>
              <a:buClrTx/>
              <a:buNone/>
            </a:pPr>
            <a:r>
              <a:rPr lang="sv-SE" altLang="sv-SE" sz="3200" dirty="0">
                <a:solidFill>
                  <a:schemeClr val="tx1"/>
                </a:solidFill>
                <a:latin typeface="Arial" panose="020B0604020202020204" pitchFamily="34" charset="0"/>
              </a:rPr>
              <a:t/>
            </a:r>
            <a:br>
              <a:rPr lang="sv-SE" altLang="sv-SE" sz="3200" dirty="0">
                <a:solidFill>
                  <a:schemeClr val="tx1"/>
                </a:solidFill>
                <a:latin typeface="Arial" panose="020B0604020202020204" pitchFamily="34" charset="0"/>
              </a:rPr>
            </a:br>
            <a:endParaRPr lang="sv-SE" altLang="sv-SE" sz="3200" dirty="0">
              <a:solidFill>
                <a:schemeClr val="tx1"/>
              </a:solidFill>
              <a:latin typeface="Arial" panose="020B0604020202020204" pitchFamily="34" charset="0"/>
            </a:endParaRPr>
          </a:p>
          <a:p>
            <a:pPr>
              <a:spcAft>
                <a:spcPts val="600"/>
              </a:spcAft>
            </a:pPr>
            <a:endParaRPr lang="en-GB" sz="1700" dirty="0" smtClean="0">
              <a:effectLst/>
              <a:latin typeface="Segoe UI Historic" panose="020B0502040204020203" pitchFamily="34" charset="0"/>
              <a:ea typeface="MS Mincho" panose="02020609040205080304" pitchFamily="49" charset="-128"/>
              <a:cs typeface="Segoe UI Historic" panose="020B0502040204020203" pitchFamily="34" charset="0"/>
            </a:endParaRPr>
          </a:p>
          <a:p>
            <a:pPr>
              <a:spcAft>
                <a:spcPts val="600"/>
              </a:spcAft>
            </a:pPr>
            <a:endParaRPr lang="sv-SE" sz="1700" dirty="0">
              <a:effectLst/>
              <a:latin typeface="Segoe UI Historic" panose="020B0502040204020203"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28039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en-GB" dirty="0"/>
              <a:t>System Interfaces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spTree>
    <p:extLst>
      <p:ext uri="{BB962C8B-B14F-4D97-AF65-F5344CB8AC3E}">
        <p14:creationId xmlns:p14="http://schemas.microsoft.com/office/powerpoint/2010/main" val="23574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Equipment Under Control</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14</a:t>
            </a:fld>
            <a:endParaRPr lang="sv-SE" dirty="0"/>
          </a:p>
        </p:txBody>
      </p:sp>
      <p:sp>
        <p:nvSpPr>
          <p:cNvPr id="5" name="Text Placeholder 4"/>
          <p:cNvSpPr>
            <a:spLocks noGrp="1"/>
          </p:cNvSpPr>
          <p:nvPr>
            <p:ph type="body" sz="quarter" idx="14"/>
          </p:nvPr>
        </p:nvSpPr>
        <p:spPr/>
        <p:txBody>
          <a:bodyPr/>
          <a:lstStyle/>
          <a:p>
            <a:r>
              <a:rPr lang="sv-SE" dirty="0"/>
              <a:t>Proton </a:t>
            </a:r>
            <a:r>
              <a:rPr lang="sv-SE" dirty="0" err="1"/>
              <a:t>Beam</a:t>
            </a:r>
            <a:r>
              <a:rPr lang="sv-SE" dirty="0"/>
              <a:t> </a:t>
            </a:r>
            <a:r>
              <a:rPr lang="sv-SE" dirty="0" err="1"/>
              <a:t>Actuators</a:t>
            </a:r>
            <a:endParaRPr lang="en-GB" dirty="0"/>
          </a:p>
        </p:txBody>
      </p:sp>
      <p:sp>
        <p:nvSpPr>
          <p:cNvPr id="6" name="Content Placeholder 5"/>
          <p:cNvSpPr>
            <a:spLocks noGrp="1"/>
          </p:cNvSpPr>
          <p:nvPr>
            <p:ph idx="1"/>
          </p:nvPr>
        </p:nvSpPr>
        <p:spPr>
          <a:xfrm>
            <a:off x="1094400" y="1562400"/>
            <a:ext cx="9878400" cy="1372186"/>
          </a:xfrm>
        </p:spPr>
        <p:txBody>
          <a:bodyPr/>
          <a:lstStyle/>
          <a:p>
            <a:pPr>
              <a:buFont typeface="Arial" panose="020B0604020202020204" pitchFamily="34" charset="0"/>
              <a:buChar char="•"/>
            </a:pPr>
            <a:r>
              <a:rPr lang="sv-SE" dirty="0" smtClean="0"/>
              <a:t> The TS PSS interfaces </a:t>
            </a:r>
            <a:r>
              <a:rPr lang="sv-SE" dirty="0" err="1" smtClean="0"/>
              <a:t>with</a:t>
            </a:r>
            <a:r>
              <a:rPr lang="sv-SE" dirty="0" smtClean="0"/>
              <a:t> the proton </a:t>
            </a:r>
            <a:r>
              <a:rPr lang="sv-SE" dirty="0" err="1" smtClean="0"/>
              <a:t>beam</a:t>
            </a:r>
            <a:r>
              <a:rPr lang="sv-SE" dirty="0" smtClean="0"/>
              <a:t> </a:t>
            </a:r>
            <a:r>
              <a:rPr lang="sv-SE" dirty="0" err="1" smtClean="0"/>
              <a:t>actuators</a:t>
            </a:r>
            <a:r>
              <a:rPr lang="sv-SE" dirty="0" smtClean="0"/>
              <a:t> </a:t>
            </a:r>
            <a:r>
              <a:rPr lang="sv-SE" dirty="0" err="1" smtClean="0"/>
              <a:t>of</a:t>
            </a:r>
            <a:r>
              <a:rPr lang="sv-SE" dirty="0" smtClean="0"/>
              <a:t> ACC PSS to stop proton </a:t>
            </a:r>
            <a:r>
              <a:rPr lang="sv-SE" dirty="0" err="1" smtClean="0"/>
              <a:t>beam</a:t>
            </a:r>
            <a:r>
              <a:rPr lang="sv-SE" dirty="0" smtClean="0"/>
              <a:t> generation in </a:t>
            </a:r>
            <a:r>
              <a:rPr lang="sv-SE" dirty="0" err="1" smtClean="0"/>
              <a:t>certain</a:t>
            </a:r>
            <a:r>
              <a:rPr lang="sv-SE" dirty="0" smtClean="0"/>
              <a:t> </a:t>
            </a:r>
            <a:r>
              <a:rPr lang="sv-SE" dirty="0" err="1" smtClean="0"/>
              <a:t>hazardous</a:t>
            </a:r>
            <a:r>
              <a:rPr lang="sv-SE" dirty="0" smtClean="0"/>
              <a:t> scenarios.</a:t>
            </a:r>
          </a:p>
          <a:p>
            <a:pPr>
              <a:buFont typeface="Arial" panose="020B0604020202020204" pitchFamily="34" charset="0"/>
              <a:buChar char="•"/>
            </a:pPr>
            <a:r>
              <a:rPr lang="sv-SE" dirty="0"/>
              <a:t> </a:t>
            </a:r>
            <a:r>
              <a:rPr lang="sv-SE" dirty="0" smtClean="0"/>
              <a:t>The </a:t>
            </a:r>
            <a:r>
              <a:rPr lang="sv-SE" dirty="0" err="1" smtClean="0"/>
              <a:t>communication</a:t>
            </a:r>
            <a:r>
              <a:rPr lang="sv-SE" dirty="0" smtClean="0"/>
              <a:t> </a:t>
            </a:r>
            <a:r>
              <a:rPr lang="sv-SE" dirty="0" err="1" smtClean="0"/>
              <a:t>between</a:t>
            </a:r>
            <a:r>
              <a:rPr lang="sv-SE" dirty="0" smtClean="0"/>
              <a:t> ACC PSS and TS PSS is </a:t>
            </a:r>
            <a:r>
              <a:rPr lang="sv-SE" dirty="0" err="1" smtClean="0"/>
              <a:t>realised</a:t>
            </a:r>
            <a:r>
              <a:rPr lang="sv-SE" dirty="0" smtClean="0"/>
              <a:t> </a:t>
            </a:r>
            <a:r>
              <a:rPr lang="sv-SE" dirty="0" err="1" smtClean="0"/>
              <a:t>through</a:t>
            </a:r>
            <a:r>
              <a:rPr lang="sv-SE" dirty="0" smtClean="0"/>
              <a:t> Nexus PSS.</a:t>
            </a:r>
          </a:p>
        </p:txBody>
      </p:sp>
      <p:sp>
        <p:nvSpPr>
          <p:cNvPr id="9" name="Rectangle 8"/>
          <p:cNvSpPr/>
          <p:nvPr/>
        </p:nvSpPr>
        <p:spPr>
          <a:xfrm>
            <a:off x="985284" y="2934586"/>
            <a:ext cx="9711745" cy="1708160"/>
          </a:xfrm>
          <a:prstGeom prst="rect">
            <a:avLst/>
          </a:prstGeom>
        </p:spPr>
        <p:txBody>
          <a:bodyPr wrap="square">
            <a:spAutoFit/>
          </a:bodyPr>
          <a:lstStyle/>
          <a:p>
            <a:pPr marL="101600" indent="-101600">
              <a:spcBef>
                <a:spcPts val="1000"/>
              </a:spcBef>
              <a:buClr>
                <a:srgbClr val="666666"/>
              </a:buClr>
              <a:buFont typeface="Arial" panose="020B0604020202020204" pitchFamily="34" charset="0"/>
              <a:buChar char="•"/>
            </a:pPr>
            <a:r>
              <a:rPr lang="sv-SE" sz="2000" dirty="0">
                <a:solidFill>
                  <a:srgbClr val="666666"/>
                </a:solidFill>
              </a:rPr>
              <a:t> The </a:t>
            </a:r>
            <a:r>
              <a:rPr lang="sv-SE" sz="2000" dirty="0" smtClean="0">
                <a:solidFill>
                  <a:srgbClr val="666666"/>
                </a:solidFill>
              </a:rPr>
              <a:t>TS </a:t>
            </a:r>
            <a:r>
              <a:rPr lang="sv-SE" sz="2000" dirty="0">
                <a:solidFill>
                  <a:srgbClr val="666666"/>
                </a:solidFill>
              </a:rPr>
              <a:t>PSS </a:t>
            </a:r>
            <a:r>
              <a:rPr lang="sv-SE" sz="2000" dirty="0" err="1">
                <a:solidFill>
                  <a:srgbClr val="666666"/>
                </a:solidFill>
              </a:rPr>
              <a:t>shall</a:t>
            </a:r>
            <a:r>
              <a:rPr lang="sv-SE" sz="2000" dirty="0">
                <a:solidFill>
                  <a:srgbClr val="666666"/>
                </a:solidFill>
              </a:rPr>
              <a:t> </a:t>
            </a:r>
            <a:r>
              <a:rPr lang="sv-SE" sz="2000" dirty="0" err="1">
                <a:solidFill>
                  <a:srgbClr val="666666"/>
                </a:solidFill>
              </a:rPr>
              <a:t>inform</a:t>
            </a:r>
            <a:r>
              <a:rPr lang="sv-SE" sz="2000" dirty="0">
                <a:solidFill>
                  <a:srgbClr val="666666"/>
                </a:solidFill>
              </a:rPr>
              <a:t> the Nexus PSS on the </a:t>
            </a:r>
            <a:r>
              <a:rPr lang="sv-SE" sz="2000" dirty="0" smtClean="0">
                <a:solidFill>
                  <a:srgbClr val="666666"/>
                </a:solidFill>
              </a:rPr>
              <a:t>TS </a:t>
            </a:r>
            <a:r>
              <a:rPr lang="sv-SE" sz="2000" dirty="0">
                <a:solidFill>
                  <a:srgbClr val="666666"/>
                </a:solidFill>
              </a:rPr>
              <a:t>PSS Ready for </a:t>
            </a:r>
            <a:r>
              <a:rPr lang="sv-SE" sz="2000" dirty="0" err="1">
                <a:solidFill>
                  <a:srgbClr val="666666"/>
                </a:solidFill>
              </a:rPr>
              <a:t>BoT</a:t>
            </a:r>
            <a:r>
              <a:rPr lang="sv-SE" sz="2000" dirty="0">
                <a:solidFill>
                  <a:srgbClr val="666666"/>
                </a:solidFill>
              </a:rPr>
              <a:t> status.</a:t>
            </a:r>
          </a:p>
          <a:p>
            <a:pPr marL="101600" indent="-101600">
              <a:spcBef>
                <a:spcPts val="1000"/>
              </a:spcBef>
              <a:buClr>
                <a:srgbClr val="666666"/>
              </a:buClr>
              <a:buFont typeface="Arial" panose="020B0604020202020204" pitchFamily="34" charset="0"/>
              <a:buChar char="•"/>
            </a:pPr>
            <a:r>
              <a:rPr lang="sv-SE" sz="2000" dirty="0">
                <a:solidFill>
                  <a:srgbClr val="666666"/>
                </a:solidFill>
              </a:rPr>
              <a:t> The </a:t>
            </a:r>
            <a:r>
              <a:rPr lang="sv-SE" sz="2000" dirty="0" smtClean="0">
                <a:solidFill>
                  <a:srgbClr val="666666"/>
                </a:solidFill>
              </a:rPr>
              <a:t>TS </a:t>
            </a:r>
            <a:r>
              <a:rPr lang="sv-SE" sz="2000" dirty="0">
                <a:solidFill>
                  <a:srgbClr val="666666"/>
                </a:solidFill>
              </a:rPr>
              <a:t>PSS </a:t>
            </a:r>
            <a:r>
              <a:rPr lang="sv-SE" sz="2000" dirty="0" err="1">
                <a:solidFill>
                  <a:srgbClr val="666666"/>
                </a:solidFill>
              </a:rPr>
              <a:t>shall</a:t>
            </a:r>
            <a:r>
              <a:rPr lang="sv-SE" sz="2000" dirty="0">
                <a:solidFill>
                  <a:srgbClr val="666666"/>
                </a:solidFill>
              </a:rPr>
              <a:t> </a:t>
            </a:r>
            <a:r>
              <a:rPr lang="sv-SE" sz="2000" dirty="0" err="1">
                <a:solidFill>
                  <a:srgbClr val="666666"/>
                </a:solidFill>
              </a:rPr>
              <a:t>receive</a:t>
            </a:r>
            <a:r>
              <a:rPr lang="sv-SE" sz="2000" dirty="0">
                <a:solidFill>
                  <a:srgbClr val="666666"/>
                </a:solidFill>
              </a:rPr>
              <a:t> feedback on the </a:t>
            </a:r>
            <a:r>
              <a:rPr lang="sv-SE" sz="2000" dirty="0" err="1">
                <a:solidFill>
                  <a:srgbClr val="666666"/>
                </a:solidFill>
              </a:rPr>
              <a:t>following</a:t>
            </a:r>
            <a:r>
              <a:rPr lang="sv-SE" sz="2000" dirty="0">
                <a:solidFill>
                  <a:srgbClr val="666666"/>
                </a:solidFill>
              </a:rPr>
              <a:t>:</a:t>
            </a:r>
          </a:p>
          <a:p>
            <a:pPr marL="558800" lvl="3" indent="-101600">
              <a:spcBef>
                <a:spcPts val="1000"/>
              </a:spcBef>
              <a:buClr>
                <a:srgbClr val="666666"/>
              </a:buClr>
              <a:buFont typeface="Arial" panose="020B0604020202020204" pitchFamily="34" charset="0"/>
              <a:buChar char="•"/>
            </a:pPr>
            <a:r>
              <a:rPr lang="sv-SE" sz="2000" dirty="0" smtClean="0">
                <a:solidFill>
                  <a:srgbClr val="666666"/>
                </a:solidFill>
              </a:rPr>
              <a:t> </a:t>
            </a:r>
            <a:r>
              <a:rPr lang="sv-SE" sz="2000" dirty="0" err="1" smtClean="0">
                <a:solidFill>
                  <a:srgbClr val="666666"/>
                </a:solidFill>
              </a:rPr>
              <a:t>BoT</a:t>
            </a:r>
            <a:r>
              <a:rPr lang="sv-SE" sz="2000" dirty="0" smtClean="0">
                <a:solidFill>
                  <a:srgbClr val="666666"/>
                </a:solidFill>
              </a:rPr>
              <a:t> </a:t>
            </a:r>
            <a:r>
              <a:rPr lang="sv-SE" sz="2000" dirty="0">
                <a:solidFill>
                  <a:srgbClr val="666666"/>
                </a:solidFill>
              </a:rPr>
              <a:t>Status</a:t>
            </a:r>
          </a:p>
          <a:p>
            <a:pPr marL="558800" lvl="3" indent="-101600">
              <a:spcBef>
                <a:spcPts val="1000"/>
              </a:spcBef>
              <a:buClr>
                <a:srgbClr val="666666"/>
              </a:buClr>
              <a:buFont typeface="Arial" panose="020B0604020202020204" pitchFamily="34" charset="0"/>
              <a:buChar char="•"/>
            </a:pPr>
            <a:r>
              <a:rPr lang="sv-SE" sz="2000" dirty="0" smtClean="0">
                <a:solidFill>
                  <a:srgbClr val="666666"/>
                </a:solidFill>
              </a:rPr>
              <a:t> </a:t>
            </a:r>
            <a:r>
              <a:rPr lang="sv-SE" sz="2000" dirty="0" err="1" smtClean="0">
                <a:solidFill>
                  <a:srgbClr val="666666"/>
                </a:solidFill>
              </a:rPr>
              <a:t>Isrc</a:t>
            </a:r>
            <a:r>
              <a:rPr lang="sv-SE" sz="2000" dirty="0" smtClean="0">
                <a:solidFill>
                  <a:srgbClr val="666666"/>
                </a:solidFill>
              </a:rPr>
              <a:t> </a:t>
            </a:r>
            <a:r>
              <a:rPr lang="sv-SE" sz="2000" dirty="0">
                <a:solidFill>
                  <a:srgbClr val="666666"/>
                </a:solidFill>
              </a:rPr>
              <a:t>HVPS </a:t>
            </a:r>
            <a:r>
              <a:rPr lang="sv-SE" sz="2000" dirty="0" smtClean="0">
                <a:solidFill>
                  <a:srgbClr val="666666"/>
                </a:solidFill>
              </a:rPr>
              <a:t>status</a:t>
            </a:r>
            <a:endParaRPr lang="sv-SE" sz="2000" dirty="0">
              <a:solidFill>
                <a:srgbClr val="666666"/>
              </a:solidFill>
            </a:endParaRPr>
          </a:p>
        </p:txBody>
      </p:sp>
    </p:spTree>
    <p:extLst>
      <p:ext uri="{BB962C8B-B14F-4D97-AF65-F5344CB8AC3E}">
        <p14:creationId xmlns:p14="http://schemas.microsoft.com/office/powerpoint/2010/main" val="23232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Equipment Under Control</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15</a:t>
            </a:fld>
            <a:endParaRPr lang="sv-SE" dirty="0"/>
          </a:p>
        </p:txBody>
      </p:sp>
      <p:sp>
        <p:nvSpPr>
          <p:cNvPr id="5" name="Text Placeholder 4"/>
          <p:cNvSpPr>
            <a:spLocks noGrp="1"/>
          </p:cNvSpPr>
          <p:nvPr>
            <p:ph type="body" sz="quarter" idx="14"/>
          </p:nvPr>
        </p:nvSpPr>
        <p:spPr/>
        <p:txBody>
          <a:bodyPr/>
          <a:lstStyle/>
          <a:p>
            <a:r>
              <a:rPr lang="sv-SE" dirty="0"/>
              <a:t>Proton </a:t>
            </a:r>
            <a:r>
              <a:rPr lang="sv-SE" dirty="0" err="1"/>
              <a:t>Beam</a:t>
            </a:r>
            <a:r>
              <a:rPr lang="sv-SE" dirty="0"/>
              <a:t> </a:t>
            </a:r>
            <a:r>
              <a:rPr lang="sv-SE" dirty="0" err="1"/>
              <a:t>Actuators</a:t>
            </a: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54" t="28738" r="54740" b="37518"/>
          <a:stretch/>
        </p:blipFill>
        <p:spPr>
          <a:xfrm>
            <a:off x="1627632" y="1749552"/>
            <a:ext cx="7601712" cy="1237488"/>
          </a:xfrm>
          <a:prstGeom prst="rect">
            <a:avLst/>
          </a:prstGeom>
        </p:spPr>
      </p:pic>
      <p:sp>
        <p:nvSpPr>
          <p:cNvPr id="11" name="TextBox 10"/>
          <p:cNvSpPr txBox="1"/>
          <p:nvPr/>
        </p:nvSpPr>
        <p:spPr>
          <a:xfrm>
            <a:off x="1103709" y="4897670"/>
            <a:ext cx="8134723" cy="1477328"/>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dirty="0" smtClean="0">
                <a:solidFill>
                  <a:srgbClr val="666666"/>
                </a:solidFill>
              </a:rPr>
              <a:t>The controlled area is ready for operation if:</a:t>
            </a:r>
          </a:p>
          <a:p>
            <a:pPr marL="285750" indent="-285750" algn="l">
              <a:buFontTx/>
              <a:buChar char="-"/>
            </a:pPr>
            <a:r>
              <a:rPr lang="en-US" dirty="0" smtClean="0">
                <a:solidFill>
                  <a:srgbClr val="666666"/>
                </a:solidFill>
              </a:rPr>
              <a:t>TSPSS_SIF1, 2, 3, and 5 are reset</a:t>
            </a:r>
          </a:p>
          <a:p>
            <a:pPr marL="285750" indent="-285750" algn="l">
              <a:buFontTx/>
              <a:buChar char="-"/>
            </a:pPr>
            <a:r>
              <a:rPr lang="en-US" dirty="0" smtClean="0">
                <a:solidFill>
                  <a:srgbClr val="666666"/>
                </a:solidFill>
              </a:rPr>
              <a:t>All zone gates (including lead bunker door) are closed and error free</a:t>
            </a:r>
          </a:p>
          <a:p>
            <a:pPr marL="285750" indent="-285750" algn="l">
              <a:buFontTx/>
              <a:buChar char="-"/>
            </a:pPr>
            <a:r>
              <a:rPr lang="en-US" dirty="0" smtClean="0">
                <a:solidFill>
                  <a:srgbClr val="666666"/>
                </a:solidFill>
              </a:rPr>
              <a:t>The controlled area is searched and locked</a:t>
            </a:r>
          </a:p>
          <a:p>
            <a:pPr marL="285750" indent="-285750" algn="l">
              <a:buFontTx/>
              <a:buChar char="-"/>
            </a:pPr>
            <a:r>
              <a:rPr lang="en-US" dirty="0" smtClean="0">
                <a:solidFill>
                  <a:srgbClr val="666666"/>
                </a:solidFill>
              </a:rPr>
              <a:t>No SIS diagnostic alarms </a:t>
            </a:r>
          </a:p>
        </p:txBody>
      </p:sp>
      <p:sp>
        <p:nvSpPr>
          <p:cNvPr id="8" name="TextBox 7"/>
          <p:cNvSpPr txBox="1"/>
          <p:nvPr/>
        </p:nvSpPr>
        <p:spPr>
          <a:xfrm>
            <a:off x="1115568" y="3438144"/>
            <a:ext cx="5394960" cy="1200329"/>
          </a:xfrm>
          <a:prstGeom prst="rect">
            <a:avLst/>
          </a:prstGeom>
          <a:noFill/>
        </p:spPr>
        <p:txBody>
          <a:bodyPr wrap="square" rtlCol="0">
            <a:spAutoFit/>
          </a:bodyPr>
          <a:lstStyle/>
          <a:p>
            <a:pPr algn="l"/>
            <a:r>
              <a:rPr lang="en-US" dirty="0" smtClean="0">
                <a:solidFill>
                  <a:srgbClr val="666666"/>
                </a:solidFill>
              </a:rPr>
              <a:t>TSPSS_SIF1: Emergency Stop Buttons</a:t>
            </a:r>
          </a:p>
          <a:p>
            <a:pPr algn="l"/>
            <a:r>
              <a:rPr lang="en-US" dirty="0" smtClean="0">
                <a:solidFill>
                  <a:srgbClr val="666666"/>
                </a:solidFill>
              </a:rPr>
              <a:t>TSPSS_SIF2: E-Exit doors interlock</a:t>
            </a:r>
          </a:p>
          <a:p>
            <a:pPr algn="l"/>
            <a:r>
              <a:rPr lang="en-US" dirty="0" smtClean="0">
                <a:solidFill>
                  <a:srgbClr val="666666"/>
                </a:solidFill>
              </a:rPr>
              <a:t>TSPSS_SIF3: Access Doors Interlock</a:t>
            </a:r>
          </a:p>
          <a:p>
            <a:pPr algn="l"/>
            <a:r>
              <a:rPr lang="en-US" dirty="0" smtClean="0">
                <a:solidFill>
                  <a:srgbClr val="666666"/>
                </a:solidFill>
              </a:rPr>
              <a:t>TSPSS_SIF5: High Radiation Alarm</a:t>
            </a:r>
            <a:endParaRPr lang="sv-SE" dirty="0" smtClean="0">
              <a:solidFill>
                <a:srgbClr val="666666"/>
              </a:solidFill>
            </a:endParaRPr>
          </a:p>
        </p:txBody>
      </p:sp>
    </p:spTree>
    <p:extLst>
      <p:ext uri="{BB962C8B-B14F-4D97-AF65-F5344CB8AC3E}">
        <p14:creationId xmlns:p14="http://schemas.microsoft.com/office/powerpoint/2010/main" val="345539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Equipment Under Control</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16</a:t>
            </a:fld>
            <a:endParaRPr lang="sv-SE" dirty="0"/>
          </a:p>
        </p:txBody>
      </p:sp>
      <p:sp>
        <p:nvSpPr>
          <p:cNvPr id="5" name="Text Placeholder 4"/>
          <p:cNvSpPr>
            <a:spLocks noGrp="1"/>
          </p:cNvSpPr>
          <p:nvPr>
            <p:ph type="body" sz="quarter" idx="14"/>
          </p:nvPr>
        </p:nvSpPr>
        <p:spPr/>
        <p:txBody>
          <a:bodyPr/>
          <a:lstStyle/>
          <a:p>
            <a:r>
              <a:rPr lang="sv-SE" dirty="0"/>
              <a:t>Proton </a:t>
            </a:r>
            <a:r>
              <a:rPr lang="sv-SE" dirty="0" err="1"/>
              <a:t>Beam</a:t>
            </a:r>
            <a:r>
              <a:rPr lang="sv-SE" dirty="0"/>
              <a:t> </a:t>
            </a:r>
            <a:r>
              <a:rPr lang="sv-SE" dirty="0" err="1"/>
              <a:t>Actuators</a:t>
            </a:r>
            <a:endParaRPr lang="en-GB" dirty="0"/>
          </a:p>
          <a:p>
            <a:endParaRPr lang="en-GB" dirty="0"/>
          </a:p>
        </p:txBody>
      </p:sp>
      <p:pic>
        <p:nvPicPr>
          <p:cNvPr id="10" name="Picture 9"/>
          <p:cNvPicPr>
            <a:picLocks noChangeAspect="1"/>
          </p:cNvPicPr>
          <p:nvPr/>
        </p:nvPicPr>
        <p:blipFill>
          <a:blip r:embed="rId3"/>
          <a:stretch>
            <a:fillRect/>
          </a:stretch>
        </p:blipFill>
        <p:spPr>
          <a:xfrm>
            <a:off x="866287" y="1499756"/>
            <a:ext cx="10487025" cy="4847451"/>
          </a:xfrm>
          <a:prstGeom prst="rect">
            <a:avLst/>
          </a:prstGeom>
        </p:spPr>
      </p:pic>
    </p:spTree>
    <p:extLst>
      <p:ext uri="{BB962C8B-B14F-4D97-AF65-F5344CB8AC3E}">
        <p14:creationId xmlns:p14="http://schemas.microsoft.com/office/powerpoint/2010/main" val="31449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dirty="0" smtClean="0"/>
              <a:t>Equipment Under Control</a:t>
            </a:r>
            <a:endParaRPr lang="en-GB" dirty="0"/>
          </a:p>
        </p:txBody>
      </p:sp>
      <p:sp>
        <p:nvSpPr>
          <p:cNvPr id="13" name="Text Placeholder 4"/>
          <p:cNvSpPr>
            <a:spLocks noGrp="1"/>
          </p:cNvSpPr>
          <p:nvPr>
            <p:ph type="body" sz="quarter" idx="14"/>
          </p:nvPr>
        </p:nvSpPr>
        <p:spPr>
          <a:xfrm>
            <a:off x="1103709" y="931026"/>
            <a:ext cx="9360000" cy="507076"/>
          </a:xfrm>
        </p:spPr>
        <p:txBody>
          <a:bodyPr/>
          <a:lstStyle/>
          <a:p>
            <a:r>
              <a:rPr lang="en-US" dirty="0"/>
              <a:t>Connection Cell Shielding Door</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2" t="6666" b="14815"/>
          <a:stretch/>
        </p:blipFill>
        <p:spPr>
          <a:xfrm rot="5400000">
            <a:off x="723537" y="2400741"/>
            <a:ext cx="3682271" cy="217852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256" t="7407" b="14074"/>
          <a:stretch/>
        </p:blipFill>
        <p:spPr>
          <a:xfrm rot="5400000">
            <a:off x="3943283" y="2277457"/>
            <a:ext cx="3581327" cy="2324146"/>
          </a:xfrm>
          <a:prstGeom prst="rect">
            <a:avLst/>
          </a:prstGeom>
        </p:spPr>
      </p:pic>
      <p:pic>
        <p:nvPicPr>
          <p:cNvPr id="9" name="Picture 8"/>
          <p:cNvPicPr/>
          <p:nvPr/>
        </p:nvPicPr>
        <p:blipFill rotWithShape="1">
          <a:blip r:embed="rId5">
            <a:extLst>
              <a:ext uri="{28A0092B-C50C-407E-A947-70E740481C1C}">
                <a14:useLocalDpi xmlns:a14="http://schemas.microsoft.com/office/drawing/2010/main" val="0"/>
              </a:ext>
            </a:extLst>
          </a:blip>
          <a:srcRect l="28460" t="12933" r="27772" b="14539"/>
          <a:stretch/>
        </p:blipFill>
        <p:spPr bwMode="auto">
          <a:xfrm>
            <a:off x="7888390" y="2191437"/>
            <a:ext cx="2677795" cy="24961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168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Equipment </a:t>
            </a:r>
            <a:r>
              <a:rPr lang="sv-SE" dirty="0"/>
              <a:t>U</a:t>
            </a:r>
            <a:r>
              <a:rPr lang="sv-SE" dirty="0" smtClean="0"/>
              <a:t>nder Control</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18</a:t>
            </a:fld>
            <a:endParaRPr lang="sv-SE" dirty="0"/>
          </a:p>
        </p:txBody>
      </p:sp>
      <p:sp>
        <p:nvSpPr>
          <p:cNvPr id="5" name="Text Placeholder 4"/>
          <p:cNvSpPr>
            <a:spLocks noGrp="1"/>
          </p:cNvSpPr>
          <p:nvPr>
            <p:ph type="body" sz="quarter" idx="14"/>
          </p:nvPr>
        </p:nvSpPr>
        <p:spPr/>
        <p:txBody>
          <a:bodyPr/>
          <a:lstStyle/>
          <a:p>
            <a:r>
              <a:rPr lang="sv-SE" dirty="0" err="1"/>
              <a:t>Sliding</a:t>
            </a:r>
            <a:r>
              <a:rPr lang="sv-SE" dirty="0"/>
              <a:t> Concrete Doors</a:t>
            </a:r>
            <a:endParaRPr lang="en-GB" dirty="0"/>
          </a:p>
        </p:txBody>
      </p:sp>
      <p:pic>
        <p:nvPicPr>
          <p:cNvPr id="7" name="Picture 6"/>
          <p:cNvPicPr/>
          <p:nvPr/>
        </p:nvPicPr>
        <p:blipFill rotWithShape="1">
          <a:blip r:embed="rId3">
            <a:extLst>
              <a:ext uri="{28A0092B-C50C-407E-A947-70E740481C1C}">
                <a14:useLocalDpi xmlns:a14="http://schemas.microsoft.com/office/drawing/2010/main" val="0"/>
              </a:ext>
            </a:extLst>
          </a:blip>
          <a:srcRect l="8965" t="2309" r="9975" b="2524"/>
          <a:stretch/>
        </p:blipFill>
        <p:spPr bwMode="auto">
          <a:xfrm>
            <a:off x="1244630" y="2168344"/>
            <a:ext cx="4960620" cy="327533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a:srcRect l="1" r="37885"/>
          <a:stretch/>
        </p:blipFill>
        <p:spPr>
          <a:xfrm>
            <a:off x="7270072" y="2567773"/>
            <a:ext cx="3297132" cy="2610914"/>
          </a:xfrm>
          <a:prstGeom prst="rect">
            <a:avLst/>
          </a:prstGeom>
        </p:spPr>
      </p:pic>
    </p:spTree>
    <p:extLst>
      <p:ext uri="{BB962C8B-B14F-4D97-AF65-F5344CB8AC3E}">
        <p14:creationId xmlns:p14="http://schemas.microsoft.com/office/powerpoint/2010/main" val="400993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Equipment Under Control</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19</a:t>
            </a:fld>
            <a:endParaRPr lang="sv-SE" dirty="0"/>
          </a:p>
        </p:txBody>
      </p:sp>
      <p:sp>
        <p:nvSpPr>
          <p:cNvPr id="5" name="Text Placeholder 4"/>
          <p:cNvSpPr>
            <a:spLocks noGrp="1"/>
          </p:cNvSpPr>
          <p:nvPr>
            <p:ph type="body" sz="quarter" idx="14"/>
          </p:nvPr>
        </p:nvSpPr>
        <p:spPr/>
        <p:txBody>
          <a:bodyPr/>
          <a:lstStyle/>
          <a:p>
            <a:r>
              <a:rPr lang="sv-SE" dirty="0" err="1"/>
              <a:t>Emergency</a:t>
            </a:r>
            <a:r>
              <a:rPr lang="sv-SE" dirty="0"/>
              <a:t> Exit Doors</a:t>
            </a:r>
            <a:endParaRPr lang="en-GB" dirty="0"/>
          </a:p>
        </p:txBody>
      </p:sp>
      <p:pic>
        <p:nvPicPr>
          <p:cNvPr id="3" name="Picture 2"/>
          <p:cNvPicPr>
            <a:picLocks noChangeAspect="1"/>
          </p:cNvPicPr>
          <p:nvPr/>
        </p:nvPicPr>
        <p:blipFill>
          <a:blip r:embed="rId3"/>
          <a:stretch>
            <a:fillRect/>
          </a:stretch>
        </p:blipFill>
        <p:spPr>
          <a:xfrm>
            <a:off x="1103710" y="1736173"/>
            <a:ext cx="5482286" cy="4079141"/>
          </a:xfrm>
          <a:prstGeom prst="rect">
            <a:avLst/>
          </a:prstGeom>
        </p:spPr>
      </p:pic>
      <p:pic>
        <p:nvPicPr>
          <p:cNvPr id="7" name="Picture 6"/>
          <p:cNvPicPr>
            <a:picLocks noChangeAspect="1"/>
          </p:cNvPicPr>
          <p:nvPr/>
        </p:nvPicPr>
        <p:blipFill>
          <a:blip r:embed="rId4"/>
          <a:stretch>
            <a:fillRect/>
          </a:stretch>
        </p:blipFill>
        <p:spPr>
          <a:xfrm>
            <a:off x="7729986" y="1736173"/>
            <a:ext cx="3034665" cy="3994785"/>
          </a:xfrm>
          <a:prstGeom prst="rect">
            <a:avLst/>
          </a:prstGeom>
        </p:spPr>
      </p:pic>
      <p:sp>
        <p:nvSpPr>
          <p:cNvPr id="9" name="Oval 8"/>
          <p:cNvSpPr/>
          <p:nvPr/>
        </p:nvSpPr>
        <p:spPr>
          <a:xfrm>
            <a:off x="3844853" y="2322576"/>
            <a:ext cx="787966" cy="751985"/>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99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Overview of the </a:t>
            </a:r>
            <a:r>
              <a:rPr lang="en-GB" dirty="0" smtClean="0"/>
              <a:t>Target Station PSS (TS PSS)</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Concept of Operations and Interfaces</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t>
            </a:r>
            <a:r>
              <a:rPr lang="en-GB" dirty="0" smtClean="0"/>
              <a:t>Afshin </a:t>
            </a:r>
            <a:r>
              <a:rPr lang="en-GB" dirty="0" err="1" smtClean="0"/>
              <a:t>farshidfar</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en-GB" sz="1200" b="1" dirty="0" smtClean="0">
                <a:solidFill>
                  <a:schemeClr val="bg1"/>
                </a:solidFill>
              </a:rPr>
              <a:t>2024-04-29</a:t>
            </a:r>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20</a:t>
            </a:fld>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2024-04-28</a:t>
            </a:fld>
            <a:endParaRPr lang="sv-SE"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440" y="1572261"/>
            <a:ext cx="2942534" cy="4768850"/>
          </a:xfrm>
        </p:spPr>
      </p:pic>
      <p:sp>
        <p:nvSpPr>
          <p:cNvPr id="10" name="Donut 9">
            <a:extLst>
              <a:ext uri="{FF2B5EF4-FFF2-40B4-BE49-F238E27FC236}">
                <a16:creationId xmlns:a16="http://schemas.microsoft.com/office/drawing/2014/main" id="{74A4E278-A872-6343-881E-0E59B07A8648}"/>
              </a:ext>
            </a:extLst>
          </p:cNvPr>
          <p:cNvSpPr/>
          <p:nvPr/>
        </p:nvSpPr>
        <p:spPr>
          <a:xfrm rot="16200000">
            <a:off x="5175535" y="2976775"/>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Connector 10">
            <a:extLst>
              <a:ext uri="{FF2B5EF4-FFF2-40B4-BE49-F238E27FC236}">
                <a16:creationId xmlns:a16="http://schemas.microsoft.com/office/drawing/2014/main" id="{2480EC79-0CDF-1E45-99A9-2D7550E6C44F}"/>
              </a:ext>
            </a:extLst>
          </p:cNvPr>
          <p:cNvCxnSpPr>
            <a:cxnSpLocks/>
          </p:cNvCxnSpPr>
          <p:nvPr/>
        </p:nvCxnSpPr>
        <p:spPr>
          <a:xfrm rot="16200000">
            <a:off x="5355555" y="2911267"/>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848778" y="2477186"/>
            <a:ext cx="1026243" cy="338554"/>
          </a:xfrm>
          <a:prstGeom prst="rect">
            <a:avLst/>
          </a:prstGeom>
          <a:ln>
            <a:solidFill>
              <a:schemeClr val="tx1"/>
            </a:solidFill>
          </a:ln>
        </p:spPr>
        <p:txBody>
          <a:bodyPr wrap="none">
            <a:spAutoFit/>
          </a:bodyPr>
          <a:lstStyle/>
          <a:p>
            <a:pPr algn="ctr"/>
            <a:r>
              <a:rPr lang="en-GB" sz="1600" b="1" dirty="0" smtClean="0">
                <a:solidFill>
                  <a:srgbClr val="FFC000"/>
                </a:solidFill>
              </a:rPr>
              <a:t>Solenoid</a:t>
            </a:r>
            <a:endParaRPr lang="en-GB" sz="1600" b="1" dirty="0">
              <a:solidFill>
                <a:srgbClr val="FFC000"/>
              </a:solidFill>
            </a:endParaRPr>
          </a:p>
        </p:txBody>
      </p:sp>
      <p:sp>
        <p:nvSpPr>
          <p:cNvPr id="14" name="Rectangle 13"/>
          <p:cNvSpPr/>
          <p:nvPr/>
        </p:nvSpPr>
        <p:spPr>
          <a:xfrm>
            <a:off x="4768683" y="1883037"/>
            <a:ext cx="1230658" cy="189144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Box 14"/>
          <p:cNvSpPr txBox="1"/>
          <p:nvPr/>
        </p:nvSpPr>
        <p:spPr>
          <a:xfrm>
            <a:off x="4768683" y="1841558"/>
            <a:ext cx="1292928" cy="584775"/>
          </a:xfrm>
          <a:prstGeom prst="rect">
            <a:avLst/>
          </a:prstGeom>
          <a:noFill/>
        </p:spPr>
        <p:txBody>
          <a:bodyPr wrap="square" rtlCol="0">
            <a:spAutoFit/>
          </a:bodyPr>
          <a:lstStyle/>
          <a:p>
            <a:r>
              <a:rPr lang="en-US" sz="1600" dirty="0" smtClean="0">
                <a:solidFill>
                  <a:srgbClr val="666666"/>
                </a:solidFill>
              </a:rPr>
              <a:t>Key Exch. Unit</a:t>
            </a:r>
            <a:endParaRPr lang="sv-SE" sz="1600" dirty="0" smtClean="0">
              <a:solidFill>
                <a:srgbClr val="666666"/>
              </a:solidFill>
            </a:endParaRPr>
          </a:p>
        </p:txBody>
      </p:sp>
      <p:sp>
        <p:nvSpPr>
          <p:cNvPr id="17" name="Rectangle 16"/>
          <p:cNvSpPr/>
          <p:nvPr/>
        </p:nvSpPr>
        <p:spPr>
          <a:xfrm>
            <a:off x="4617428" y="1512541"/>
            <a:ext cx="1526291" cy="2413191"/>
          </a:xfrm>
          <a:prstGeom prst="rect">
            <a:avLst/>
          </a:prstGeom>
          <a:noFill/>
          <a:ln>
            <a:solidFill>
              <a:srgbClr val="006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a:off x="4617428" y="1513704"/>
            <a:ext cx="867545" cy="369332"/>
          </a:xfrm>
          <a:prstGeom prst="rect">
            <a:avLst/>
          </a:prstGeom>
          <a:noFill/>
        </p:spPr>
        <p:txBody>
          <a:bodyPr wrap="none" rtlCol="0">
            <a:spAutoFit/>
          </a:bodyPr>
          <a:lstStyle/>
          <a:p>
            <a:pPr algn="l"/>
            <a:r>
              <a:rPr lang="en-US" dirty="0" smtClean="0">
                <a:solidFill>
                  <a:srgbClr val="666666"/>
                </a:solidFill>
              </a:rPr>
              <a:t>TS PSS</a:t>
            </a:r>
            <a:endParaRPr lang="sv-SE" dirty="0" smtClean="0">
              <a:solidFill>
                <a:srgbClr val="666666"/>
              </a:solidFill>
            </a:endParaRPr>
          </a:p>
        </p:txBody>
      </p:sp>
      <p:sp>
        <p:nvSpPr>
          <p:cNvPr id="19" name="Rectangle 18"/>
          <p:cNvSpPr/>
          <p:nvPr/>
        </p:nvSpPr>
        <p:spPr>
          <a:xfrm>
            <a:off x="7169444" y="2494926"/>
            <a:ext cx="1072529" cy="10450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Bunker</a:t>
            </a:r>
          </a:p>
          <a:p>
            <a:pPr algn="ctr"/>
            <a:r>
              <a:rPr lang="en-US" dirty="0" smtClean="0">
                <a:solidFill>
                  <a:schemeClr val="tx1"/>
                </a:solidFill>
              </a:rPr>
              <a:t>PSS</a:t>
            </a:r>
            <a:endParaRPr lang="sv-SE" dirty="0">
              <a:solidFill>
                <a:schemeClr val="tx1"/>
              </a:solidFill>
            </a:endParaRPr>
          </a:p>
        </p:txBody>
      </p:sp>
      <p:sp>
        <p:nvSpPr>
          <p:cNvPr id="21" name="Rectangle 20"/>
          <p:cNvSpPr/>
          <p:nvPr/>
        </p:nvSpPr>
        <p:spPr>
          <a:xfrm>
            <a:off x="9403880" y="2489197"/>
            <a:ext cx="1072529" cy="10450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LSS</a:t>
            </a:r>
            <a:endParaRPr lang="sv-SE" dirty="0">
              <a:solidFill>
                <a:schemeClr val="tx1"/>
              </a:solidFill>
            </a:endParaRPr>
          </a:p>
        </p:txBody>
      </p:sp>
      <p:grpSp>
        <p:nvGrpSpPr>
          <p:cNvPr id="64" name="Group 63"/>
          <p:cNvGrpSpPr/>
          <p:nvPr/>
        </p:nvGrpSpPr>
        <p:grpSpPr>
          <a:xfrm>
            <a:off x="8241973" y="2286421"/>
            <a:ext cx="1161907" cy="369332"/>
            <a:chOff x="9680629" y="2286421"/>
            <a:chExt cx="1161907" cy="369332"/>
          </a:xfrm>
        </p:grpSpPr>
        <p:cxnSp>
          <p:nvCxnSpPr>
            <p:cNvPr id="23" name="Straight Arrow Connector 22"/>
            <p:cNvCxnSpPr/>
            <p:nvPr/>
          </p:nvCxnSpPr>
          <p:spPr>
            <a:xfrm flipH="1">
              <a:off x="9680629" y="2653823"/>
              <a:ext cx="1161907" cy="1"/>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884811" y="2286421"/>
              <a:ext cx="802399" cy="369332"/>
            </a:xfrm>
            <a:prstGeom prst="rect">
              <a:avLst/>
            </a:prstGeom>
            <a:noFill/>
          </p:spPr>
          <p:txBody>
            <a:bodyPr wrap="none" rtlCol="0">
              <a:spAutoFit/>
            </a:bodyPr>
            <a:lstStyle/>
            <a:p>
              <a:pPr algn="l"/>
              <a:r>
                <a:rPr lang="en-US" dirty="0" smtClean="0">
                  <a:solidFill>
                    <a:srgbClr val="666666"/>
                  </a:solidFill>
                </a:rPr>
                <a:t>Status</a:t>
              </a:r>
              <a:endParaRPr lang="sv-SE" dirty="0" smtClean="0">
                <a:solidFill>
                  <a:srgbClr val="666666"/>
                </a:solidFill>
              </a:endParaRPr>
            </a:p>
          </p:txBody>
        </p:sp>
      </p:grpSp>
      <p:grpSp>
        <p:nvGrpSpPr>
          <p:cNvPr id="65" name="Group 64"/>
          <p:cNvGrpSpPr/>
          <p:nvPr/>
        </p:nvGrpSpPr>
        <p:grpSpPr>
          <a:xfrm>
            <a:off x="8241973" y="2922140"/>
            <a:ext cx="1161907" cy="371261"/>
            <a:chOff x="9680629" y="2922140"/>
            <a:chExt cx="1161907" cy="371261"/>
          </a:xfrm>
        </p:grpSpPr>
        <p:cxnSp>
          <p:nvCxnSpPr>
            <p:cNvPr id="27" name="Straight Arrow Connector 26"/>
            <p:cNvCxnSpPr/>
            <p:nvPr/>
          </p:nvCxnSpPr>
          <p:spPr>
            <a:xfrm>
              <a:off x="9680629" y="3293401"/>
              <a:ext cx="1161907" cy="0"/>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863551" y="2922140"/>
              <a:ext cx="839269" cy="369332"/>
            </a:xfrm>
            <a:prstGeom prst="rect">
              <a:avLst/>
            </a:prstGeom>
            <a:noFill/>
          </p:spPr>
          <p:txBody>
            <a:bodyPr wrap="none" rtlCol="0">
              <a:spAutoFit/>
            </a:bodyPr>
            <a:lstStyle/>
            <a:p>
              <a:pPr algn="l"/>
              <a:r>
                <a:rPr lang="en-US" dirty="0" smtClean="0">
                  <a:solidFill>
                    <a:srgbClr val="666666"/>
                  </a:solidFill>
                </a:rPr>
                <a:t>Permit</a:t>
              </a:r>
              <a:endParaRPr lang="sv-SE" dirty="0" smtClean="0">
                <a:solidFill>
                  <a:srgbClr val="666666"/>
                </a:solidFill>
              </a:endParaRPr>
            </a:p>
          </p:txBody>
        </p:sp>
      </p:grpSp>
      <p:grpSp>
        <p:nvGrpSpPr>
          <p:cNvPr id="68" name="Group 67"/>
          <p:cNvGrpSpPr/>
          <p:nvPr/>
        </p:nvGrpSpPr>
        <p:grpSpPr>
          <a:xfrm>
            <a:off x="5875021" y="2262198"/>
            <a:ext cx="1286228" cy="386679"/>
            <a:chOff x="5100829" y="2262198"/>
            <a:chExt cx="1286228" cy="386679"/>
          </a:xfrm>
        </p:grpSpPr>
        <p:sp>
          <p:nvSpPr>
            <p:cNvPr id="47" name="TextBox 46"/>
            <p:cNvSpPr txBox="1"/>
            <p:nvPr/>
          </p:nvSpPr>
          <p:spPr>
            <a:xfrm>
              <a:off x="5449807" y="2262198"/>
              <a:ext cx="802399" cy="369332"/>
            </a:xfrm>
            <a:prstGeom prst="rect">
              <a:avLst/>
            </a:prstGeom>
            <a:noFill/>
          </p:spPr>
          <p:txBody>
            <a:bodyPr wrap="none" rtlCol="0">
              <a:spAutoFit/>
            </a:bodyPr>
            <a:lstStyle/>
            <a:p>
              <a:pPr algn="l"/>
              <a:r>
                <a:rPr lang="en-US" dirty="0" smtClean="0">
                  <a:solidFill>
                    <a:srgbClr val="666666"/>
                  </a:solidFill>
                </a:rPr>
                <a:t>Status</a:t>
              </a:r>
              <a:endParaRPr lang="sv-SE" dirty="0" smtClean="0">
                <a:solidFill>
                  <a:srgbClr val="666666"/>
                </a:solidFill>
              </a:endParaRPr>
            </a:p>
          </p:txBody>
        </p:sp>
        <p:cxnSp>
          <p:nvCxnSpPr>
            <p:cNvPr id="51" name="Straight Arrow Connector 50"/>
            <p:cNvCxnSpPr>
              <a:endCxn id="12" idx="3"/>
            </p:cNvCxnSpPr>
            <p:nvPr/>
          </p:nvCxnSpPr>
          <p:spPr>
            <a:xfrm flipH="1" flipV="1">
              <a:off x="5100829" y="2646463"/>
              <a:ext cx="1286228" cy="2414"/>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566561" y="2936410"/>
            <a:ext cx="1594688" cy="369332"/>
            <a:chOff x="4792369" y="2936410"/>
            <a:chExt cx="1594688" cy="369332"/>
          </a:xfrm>
        </p:grpSpPr>
        <p:sp>
          <p:nvSpPr>
            <p:cNvPr id="48" name="TextBox 47"/>
            <p:cNvSpPr txBox="1"/>
            <p:nvPr/>
          </p:nvSpPr>
          <p:spPr>
            <a:xfrm>
              <a:off x="5423495" y="2936410"/>
              <a:ext cx="839269" cy="369332"/>
            </a:xfrm>
            <a:prstGeom prst="rect">
              <a:avLst/>
            </a:prstGeom>
            <a:noFill/>
          </p:spPr>
          <p:txBody>
            <a:bodyPr wrap="none" rtlCol="0">
              <a:spAutoFit/>
            </a:bodyPr>
            <a:lstStyle/>
            <a:p>
              <a:pPr algn="l"/>
              <a:r>
                <a:rPr lang="en-US" dirty="0" smtClean="0">
                  <a:solidFill>
                    <a:srgbClr val="666666"/>
                  </a:solidFill>
                </a:rPr>
                <a:t>Permit</a:t>
              </a:r>
              <a:endParaRPr lang="sv-SE" dirty="0" smtClean="0">
                <a:solidFill>
                  <a:srgbClr val="666666"/>
                </a:solidFill>
              </a:endParaRPr>
            </a:p>
          </p:txBody>
        </p:sp>
        <p:cxnSp>
          <p:nvCxnSpPr>
            <p:cNvPr id="57" name="Straight Arrow Connector 56"/>
            <p:cNvCxnSpPr/>
            <p:nvPr/>
          </p:nvCxnSpPr>
          <p:spPr>
            <a:xfrm>
              <a:off x="4792369" y="3293401"/>
              <a:ext cx="1594688" cy="192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4797382" y="2951845"/>
            <a:ext cx="406028" cy="338554"/>
          </a:xfrm>
          <a:prstGeom prst="rect">
            <a:avLst/>
          </a:prstGeom>
          <a:noFill/>
        </p:spPr>
        <p:txBody>
          <a:bodyPr wrap="square" rtlCol="0">
            <a:spAutoFit/>
          </a:bodyPr>
          <a:lstStyle/>
          <a:p>
            <a:pPr algn="l"/>
            <a:r>
              <a:rPr lang="en-US" sz="1600" dirty="0" smtClean="0">
                <a:solidFill>
                  <a:srgbClr val="666666"/>
                </a:solidFill>
              </a:rPr>
              <a:t>EK</a:t>
            </a:r>
            <a:endParaRPr lang="sv-SE" sz="1600" dirty="0" smtClean="0">
              <a:solidFill>
                <a:srgbClr val="666666"/>
              </a:solidFill>
            </a:endParaRPr>
          </a:p>
        </p:txBody>
      </p:sp>
      <p:sp>
        <p:nvSpPr>
          <p:cNvPr id="71" name="TextBox 70"/>
          <p:cNvSpPr txBox="1"/>
          <p:nvPr/>
        </p:nvSpPr>
        <p:spPr>
          <a:xfrm>
            <a:off x="8436080" y="2591037"/>
            <a:ext cx="872355" cy="369332"/>
          </a:xfrm>
          <a:prstGeom prst="rect">
            <a:avLst/>
          </a:prstGeom>
          <a:noFill/>
        </p:spPr>
        <p:txBody>
          <a:bodyPr wrap="none" rtlCol="0">
            <a:spAutoFit/>
          </a:bodyPr>
          <a:lstStyle/>
          <a:p>
            <a:pPr algn="l"/>
            <a:r>
              <a:rPr lang="en-US" dirty="0" smtClean="0">
                <a:solidFill>
                  <a:srgbClr val="92D050"/>
                </a:solidFill>
              </a:rPr>
              <a:t>Closed</a:t>
            </a:r>
            <a:endParaRPr lang="sv-SE" dirty="0" smtClean="0">
              <a:solidFill>
                <a:srgbClr val="92D050"/>
              </a:solidFill>
            </a:endParaRPr>
          </a:p>
        </p:txBody>
      </p:sp>
      <p:sp>
        <p:nvSpPr>
          <p:cNvPr id="73" name="TextBox 72"/>
          <p:cNvSpPr txBox="1"/>
          <p:nvPr/>
        </p:nvSpPr>
        <p:spPr>
          <a:xfrm>
            <a:off x="6204171" y="2604281"/>
            <a:ext cx="872355" cy="369332"/>
          </a:xfrm>
          <a:prstGeom prst="rect">
            <a:avLst/>
          </a:prstGeom>
          <a:noFill/>
        </p:spPr>
        <p:txBody>
          <a:bodyPr wrap="none" rtlCol="0">
            <a:spAutoFit/>
          </a:bodyPr>
          <a:lstStyle/>
          <a:p>
            <a:pPr algn="l"/>
            <a:r>
              <a:rPr lang="en-US" dirty="0" smtClean="0">
                <a:solidFill>
                  <a:srgbClr val="92D050"/>
                </a:solidFill>
              </a:rPr>
              <a:t>Closed</a:t>
            </a:r>
            <a:endParaRPr lang="sv-SE" dirty="0" smtClean="0">
              <a:solidFill>
                <a:srgbClr val="92D050"/>
              </a:solidFill>
            </a:endParaRPr>
          </a:p>
        </p:txBody>
      </p:sp>
      <p:sp>
        <p:nvSpPr>
          <p:cNvPr id="74" name="TextBox 73"/>
          <p:cNvSpPr txBox="1"/>
          <p:nvPr/>
        </p:nvSpPr>
        <p:spPr>
          <a:xfrm>
            <a:off x="6089871" y="3270960"/>
            <a:ext cx="1066318" cy="369332"/>
          </a:xfrm>
          <a:prstGeom prst="rect">
            <a:avLst/>
          </a:prstGeom>
          <a:noFill/>
        </p:spPr>
        <p:txBody>
          <a:bodyPr wrap="none" rtlCol="0">
            <a:spAutoFit/>
          </a:bodyPr>
          <a:lstStyle/>
          <a:p>
            <a:pPr algn="l"/>
            <a:r>
              <a:rPr lang="en-US" dirty="0" smtClean="0">
                <a:solidFill>
                  <a:srgbClr val="FF0000"/>
                </a:solidFill>
              </a:rPr>
              <a:t>Disabled</a:t>
            </a:r>
            <a:endParaRPr lang="sv-SE" dirty="0" smtClean="0">
              <a:solidFill>
                <a:srgbClr val="FF0000"/>
              </a:solidFill>
            </a:endParaRPr>
          </a:p>
        </p:txBody>
      </p:sp>
      <p:sp>
        <p:nvSpPr>
          <p:cNvPr id="76" name="TextBox 75"/>
          <p:cNvSpPr txBox="1"/>
          <p:nvPr/>
        </p:nvSpPr>
        <p:spPr>
          <a:xfrm>
            <a:off x="8280733" y="3256630"/>
            <a:ext cx="1066318" cy="369332"/>
          </a:xfrm>
          <a:prstGeom prst="rect">
            <a:avLst/>
          </a:prstGeom>
          <a:noFill/>
        </p:spPr>
        <p:txBody>
          <a:bodyPr wrap="none" rtlCol="0">
            <a:spAutoFit/>
          </a:bodyPr>
          <a:lstStyle/>
          <a:p>
            <a:pPr algn="l"/>
            <a:r>
              <a:rPr lang="en-US" dirty="0" smtClean="0">
                <a:solidFill>
                  <a:srgbClr val="FF0000"/>
                </a:solidFill>
              </a:rPr>
              <a:t>Disabled</a:t>
            </a:r>
            <a:endParaRPr lang="sv-SE" dirty="0" smtClean="0">
              <a:solidFill>
                <a:srgbClr val="FF0000"/>
              </a:solidFill>
            </a:endParaRPr>
          </a:p>
        </p:txBody>
      </p:sp>
      <p:sp>
        <p:nvSpPr>
          <p:cNvPr id="6" name="Rectangle 5"/>
          <p:cNvSpPr/>
          <p:nvPr/>
        </p:nvSpPr>
        <p:spPr>
          <a:xfrm>
            <a:off x="4940702" y="4503571"/>
            <a:ext cx="5872078" cy="1631216"/>
          </a:xfrm>
          <a:prstGeom prst="rect">
            <a:avLst/>
          </a:prstGeom>
        </p:spPr>
        <p:txBody>
          <a:bodyPr wrap="square">
            <a:spAutoFit/>
          </a:bodyPr>
          <a:lstStyle/>
          <a:p>
            <a:pPr marL="285750" lvl="0" indent="-285750">
              <a:spcAft>
                <a:spcPts val="1200"/>
              </a:spcAft>
              <a:buFontTx/>
              <a:buChar char="-"/>
            </a:pPr>
            <a:r>
              <a:rPr lang="en-GB" dirty="0" smtClean="0"/>
              <a:t>Prevent </a:t>
            </a:r>
            <a:r>
              <a:rPr lang="en-GB" dirty="0"/>
              <a:t>access to TS PSS controlled area in the Target basement when the Light Shutters are not </a:t>
            </a:r>
            <a:r>
              <a:rPr lang="en-GB" dirty="0" smtClean="0"/>
              <a:t>closed,</a:t>
            </a:r>
          </a:p>
          <a:p>
            <a:pPr marL="285750" indent="-285750">
              <a:buFontTx/>
              <a:buChar char="-"/>
            </a:pPr>
            <a:r>
              <a:rPr lang="en-US" dirty="0"/>
              <a:t>Prevent inadvertent opening of the Light Shutters when </a:t>
            </a:r>
            <a:r>
              <a:rPr lang="en-US" dirty="0" smtClean="0"/>
              <a:t>access to the </a:t>
            </a:r>
            <a:r>
              <a:rPr lang="en-US" dirty="0"/>
              <a:t>Target basement is </a:t>
            </a:r>
            <a:r>
              <a:rPr lang="en-US" dirty="0" smtClean="0"/>
              <a:t>allowed</a:t>
            </a:r>
            <a:endParaRPr lang="en-US" dirty="0"/>
          </a:p>
          <a:p>
            <a:pPr lvl="0"/>
            <a:endParaRPr lang="en-US" dirty="0"/>
          </a:p>
        </p:txBody>
      </p:sp>
      <p:sp>
        <p:nvSpPr>
          <p:cNvPr id="50" name="TextBox 49"/>
          <p:cNvSpPr txBox="1"/>
          <p:nvPr/>
        </p:nvSpPr>
        <p:spPr>
          <a:xfrm>
            <a:off x="6888079" y="4141723"/>
            <a:ext cx="2200590" cy="369332"/>
          </a:xfrm>
          <a:prstGeom prst="rect">
            <a:avLst/>
          </a:prstGeom>
          <a:noFill/>
        </p:spPr>
        <p:txBody>
          <a:bodyPr wrap="square" rtlCol="0">
            <a:spAutoFit/>
          </a:bodyPr>
          <a:lstStyle/>
          <a:p>
            <a:pPr algn="ctr"/>
            <a:r>
              <a:rPr lang="en-US" b="1" dirty="0" smtClean="0">
                <a:solidFill>
                  <a:srgbClr val="666666"/>
                </a:solidFill>
              </a:rPr>
              <a:t>TS PSS Functions</a:t>
            </a:r>
            <a:endParaRPr lang="sv-SE" b="1" dirty="0" smtClean="0">
              <a:solidFill>
                <a:srgbClr val="666666"/>
              </a:solidFill>
            </a:endParaRPr>
          </a:p>
        </p:txBody>
      </p:sp>
      <p:sp>
        <p:nvSpPr>
          <p:cNvPr id="49" name="Title 1"/>
          <p:cNvSpPr>
            <a:spLocks noGrp="1"/>
          </p:cNvSpPr>
          <p:nvPr>
            <p:ph type="title"/>
          </p:nvPr>
        </p:nvSpPr>
        <p:spPr>
          <a:xfrm>
            <a:off x="1103709" y="265373"/>
            <a:ext cx="9360000" cy="657339"/>
          </a:xfrm>
        </p:spPr>
        <p:txBody>
          <a:bodyPr/>
          <a:lstStyle/>
          <a:p>
            <a:r>
              <a:rPr lang="sv-SE" dirty="0" smtClean="0"/>
              <a:t>Equipment Under Control</a:t>
            </a:r>
            <a:endParaRPr lang="en-GB" dirty="0"/>
          </a:p>
        </p:txBody>
      </p:sp>
      <p:sp>
        <p:nvSpPr>
          <p:cNvPr id="52" name="Text Placeholder 4"/>
          <p:cNvSpPr>
            <a:spLocks noGrp="1"/>
          </p:cNvSpPr>
          <p:nvPr>
            <p:ph type="body" sz="quarter" idx="14"/>
          </p:nvPr>
        </p:nvSpPr>
        <p:spPr>
          <a:xfrm>
            <a:off x="1103709" y="931026"/>
            <a:ext cx="9360000" cy="507076"/>
          </a:xfrm>
        </p:spPr>
        <p:txBody>
          <a:bodyPr/>
          <a:lstStyle/>
          <a:p>
            <a:r>
              <a:rPr lang="sv-SE" dirty="0" err="1"/>
              <a:t>Light</a:t>
            </a:r>
            <a:r>
              <a:rPr lang="sv-SE" dirty="0"/>
              <a:t> </a:t>
            </a:r>
            <a:r>
              <a:rPr lang="sv-SE" dirty="0" err="1"/>
              <a:t>Shutter</a:t>
            </a:r>
            <a:r>
              <a:rPr lang="sv-SE" dirty="0"/>
              <a:t> System</a:t>
            </a:r>
            <a:endParaRPr lang="en-GB" dirty="0"/>
          </a:p>
        </p:txBody>
      </p:sp>
    </p:spTree>
    <p:extLst>
      <p:ext uri="{BB962C8B-B14F-4D97-AF65-F5344CB8AC3E}">
        <p14:creationId xmlns:p14="http://schemas.microsoft.com/office/powerpoint/2010/main" val="254293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02605" y="2878737"/>
            <a:ext cx="4798695" cy="2898150"/>
          </a:xfrm>
          <a:prstGeom prst="rect">
            <a:avLst/>
          </a:prstGeom>
        </p:spPr>
      </p:pic>
      <p:sp>
        <p:nvSpPr>
          <p:cNvPr id="2" name="Title 1"/>
          <p:cNvSpPr>
            <a:spLocks noGrp="1"/>
          </p:cNvSpPr>
          <p:nvPr>
            <p:ph type="title"/>
          </p:nvPr>
        </p:nvSpPr>
        <p:spPr/>
        <p:txBody>
          <a:bodyPr/>
          <a:lstStyle/>
          <a:p>
            <a:r>
              <a:rPr lang="sv-SE" dirty="0" smtClean="0"/>
              <a:t>Interfaces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21</a:t>
            </a:fld>
            <a:endParaRPr lang="sv-SE" dirty="0"/>
          </a:p>
        </p:txBody>
      </p:sp>
      <p:sp>
        <p:nvSpPr>
          <p:cNvPr id="31" name="TextBox 30">
            <a:extLst>
              <a:ext uri="{FF2B5EF4-FFF2-40B4-BE49-F238E27FC236}">
                <a16:creationId xmlns:a16="http://schemas.microsoft.com/office/drawing/2014/main" id="{89D2E31D-3C04-4EDB-B621-07A99F805EC9}"/>
              </a:ext>
            </a:extLst>
          </p:cNvPr>
          <p:cNvSpPr txBox="1"/>
          <p:nvPr/>
        </p:nvSpPr>
        <p:spPr>
          <a:xfrm>
            <a:off x="1214397" y="1378477"/>
            <a:ext cx="8303976" cy="1051570"/>
          </a:xfrm>
          <a:prstGeom prst="rect">
            <a:avLst/>
          </a:prstGeom>
          <a:noFill/>
        </p:spPr>
        <p:txBody>
          <a:bodyPr wrap="square">
            <a:spAutoFit/>
          </a:bodyPr>
          <a:lstStyle/>
          <a:p>
            <a:pPr marL="315913" lvl="1" indent="-233363">
              <a:spcBef>
                <a:spcPts val="1000"/>
              </a:spcBef>
              <a:buClr>
                <a:srgbClr val="666666"/>
              </a:buClr>
              <a:buFont typeface="Arial" panose="020B0604020202020204" pitchFamily="34" charset="0"/>
              <a:buChar char="•"/>
            </a:pPr>
            <a:r>
              <a:rPr lang="en-GB" dirty="0">
                <a:solidFill>
                  <a:srgbClr val="666666"/>
                </a:solidFill>
              </a:rPr>
              <a:t>The </a:t>
            </a:r>
            <a:r>
              <a:rPr lang="en-GB" dirty="0" smtClean="0">
                <a:solidFill>
                  <a:srgbClr val="666666"/>
                </a:solidFill>
              </a:rPr>
              <a:t>TS </a:t>
            </a:r>
            <a:r>
              <a:rPr lang="en-GB" dirty="0">
                <a:solidFill>
                  <a:srgbClr val="666666"/>
                </a:solidFill>
              </a:rPr>
              <a:t>PSS contributes to the shielding configuration management of removable shielding blocks.</a:t>
            </a:r>
          </a:p>
          <a:p>
            <a:pPr marL="315913" lvl="1" indent="-233363">
              <a:spcBef>
                <a:spcPts val="1000"/>
              </a:spcBef>
              <a:buClr>
                <a:srgbClr val="666666"/>
              </a:buClr>
              <a:buFont typeface="Arial" panose="020B0604020202020204" pitchFamily="34" charset="0"/>
              <a:buChar char="•"/>
            </a:pPr>
            <a:r>
              <a:rPr lang="en-GB" dirty="0" smtClean="0">
                <a:solidFill>
                  <a:srgbClr val="666666"/>
                </a:solidFill>
              </a:rPr>
              <a:t>Lifting </a:t>
            </a:r>
            <a:r>
              <a:rPr lang="en-GB" dirty="0">
                <a:solidFill>
                  <a:srgbClr val="666666"/>
                </a:solidFill>
              </a:rPr>
              <a:t>the shielding blocks requires the use of a crane.</a:t>
            </a:r>
          </a:p>
        </p:txBody>
      </p:sp>
      <p:pic>
        <p:nvPicPr>
          <p:cNvPr id="1026"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47" y="2500396"/>
            <a:ext cx="4026565" cy="349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p:cNvSpPr/>
          <p:nvPr/>
        </p:nvSpPr>
        <p:spPr>
          <a:xfrm>
            <a:off x="8191325" y="4559808"/>
            <a:ext cx="300403" cy="28476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7701549" y="4702188"/>
            <a:ext cx="300403" cy="28476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4"/>
          <p:cNvSpPr>
            <a:spLocks noGrp="1"/>
          </p:cNvSpPr>
          <p:nvPr>
            <p:ph type="body" sz="quarter" idx="14"/>
          </p:nvPr>
        </p:nvSpPr>
        <p:spPr>
          <a:xfrm>
            <a:off x="1103709" y="931026"/>
            <a:ext cx="9360000" cy="507076"/>
          </a:xfrm>
        </p:spPr>
        <p:txBody>
          <a:bodyPr/>
          <a:lstStyle/>
          <a:p>
            <a:r>
              <a:rPr lang="sv-SE" dirty="0" err="1"/>
              <a:t>Removable</a:t>
            </a:r>
            <a:r>
              <a:rPr lang="sv-SE" dirty="0"/>
              <a:t> </a:t>
            </a:r>
            <a:r>
              <a:rPr lang="sv-SE" dirty="0" err="1"/>
              <a:t>Shielding</a:t>
            </a:r>
            <a:r>
              <a:rPr lang="sv-SE" dirty="0"/>
              <a:t> Blocks</a:t>
            </a:r>
            <a:endParaRPr lang="en-GB" dirty="0"/>
          </a:p>
        </p:txBody>
      </p:sp>
    </p:spTree>
    <p:extLst>
      <p:ext uri="{BB962C8B-B14F-4D97-AF65-F5344CB8AC3E}">
        <p14:creationId xmlns:p14="http://schemas.microsoft.com/office/powerpoint/2010/main" val="62299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Interfaces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22</a:t>
            </a:fld>
            <a:endParaRPr lang="sv-SE"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723326" y="3133978"/>
            <a:ext cx="6120765" cy="3442970"/>
          </a:xfrm>
          <a:prstGeom prst="rect">
            <a:avLst/>
          </a:prstGeom>
        </p:spPr>
      </p:pic>
      <p:sp>
        <p:nvSpPr>
          <p:cNvPr id="3" name="Rectangle 2"/>
          <p:cNvSpPr/>
          <p:nvPr/>
        </p:nvSpPr>
        <p:spPr>
          <a:xfrm>
            <a:off x="1022430" y="1471456"/>
            <a:ext cx="9811474"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GB" dirty="0" smtClean="0">
                <a:solidFill>
                  <a:srgbClr val="666666"/>
                </a:solidFill>
              </a:rPr>
              <a:t>TS PSS interfaces with the door through position monitoring switches to ensure that the lead bunker sliding door is closed before allowing the </a:t>
            </a:r>
            <a:r>
              <a:rPr lang="en-GB" dirty="0" err="1" smtClean="0">
                <a:solidFill>
                  <a:srgbClr val="666666"/>
                </a:solidFill>
              </a:rPr>
              <a:t>BoT.</a:t>
            </a:r>
            <a:endParaRPr lang="en-GB" dirty="0" smtClean="0">
              <a:solidFill>
                <a:srgbClr val="666666"/>
              </a:solidFill>
            </a:endParaRPr>
          </a:p>
          <a:p>
            <a:pPr marL="285750" indent="-285750">
              <a:buFont typeface="Arial" panose="020B0604020202020204" pitchFamily="34" charset="0"/>
              <a:buChar char="•"/>
            </a:pPr>
            <a:r>
              <a:rPr lang="en-GB" dirty="0" smtClean="0">
                <a:solidFill>
                  <a:srgbClr val="666666"/>
                </a:solidFill>
              </a:rPr>
              <a:t> If the door is detected open after D02.115.4003 is searched and locked, an alarm shall appear on TS PSS HMI and OPI.</a:t>
            </a:r>
            <a:endParaRPr lang="sv-SE" dirty="0">
              <a:solidFill>
                <a:srgbClr val="666666"/>
              </a:solidFill>
            </a:endParaRPr>
          </a:p>
        </p:txBody>
      </p:sp>
      <p:sp>
        <p:nvSpPr>
          <p:cNvPr id="9" name="Text Placeholder 4"/>
          <p:cNvSpPr>
            <a:spLocks noGrp="1"/>
          </p:cNvSpPr>
          <p:nvPr>
            <p:ph type="body" sz="quarter" idx="14"/>
          </p:nvPr>
        </p:nvSpPr>
        <p:spPr>
          <a:xfrm>
            <a:off x="1103709" y="931026"/>
            <a:ext cx="9360000" cy="507076"/>
          </a:xfrm>
        </p:spPr>
        <p:txBody>
          <a:bodyPr/>
          <a:lstStyle/>
          <a:p>
            <a:r>
              <a:rPr lang="sv-SE" dirty="0" err="1"/>
              <a:t>Lead</a:t>
            </a:r>
            <a:r>
              <a:rPr lang="sv-SE" dirty="0"/>
              <a:t> Bunker </a:t>
            </a:r>
            <a:r>
              <a:rPr lang="sv-SE" dirty="0" err="1"/>
              <a:t>Shielding</a:t>
            </a:r>
            <a:r>
              <a:rPr lang="sv-SE" dirty="0"/>
              <a:t> Door</a:t>
            </a:r>
            <a:endParaRPr lang="en-GB" dirty="0"/>
          </a:p>
        </p:txBody>
      </p:sp>
    </p:spTree>
    <p:extLst>
      <p:ext uri="{BB962C8B-B14F-4D97-AF65-F5344CB8AC3E}">
        <p14:creationId xmlns:p14="http://schemas.microsoft.com/office/powerpoint/2010/main" val="332257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Interface Points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23</a:t>
            </a:fld>
            <a:endParaRPr lang="sv-SE" dirty="0"/>
          </a:p>
        </p:txBody>
      </p:sp>
      <p:graphicFrame>
        <p:nvGraphicFramePr>
          <p:cNvPr id="7" name="Table 6"/>
          <p:cNvGraphicFramePr>
            <a:graphicFrameLocks noGrp="1"/>
          </p:cNvGraphicFramePr>
          <p:nvPr>
            <p:extLst>
              <p:ext uri="{D42A27DB-BD31-4B8C-83A1-F6EECF244321}">
                <p14:modId xmlns:p14="http://schemas.microsoft.com/office/powerpoint/2010/main" val="2283960312"/>
              </p:ext>
            </p:extLst>
          </p:nvPr>
        </p:nvGraphicFramePr>
        <p:xfrm>
          <a:off x="1572097" y="4853997"/>
          <a:ext cx="8604173" cy="1066800"/>
        </p:xfrm>
        <a:graphic>
          <a:graphicData uri="http://schemas.openxmlformats.org/drawingml/2006/table">
            <a:tbl>
              <a:tblPr firstRow="1" firstCol="1" bandRow="1">
                <a:tableStyleId>{5C22544A-7EE6-4342-B048-85BDC9FD1C3A}</a:tableStyleId>
              </a:tblPr>
              <a:tblGrid>
                <a:gridCol w="1716386">
                  <a:extLst>
                    <a:ext uri="{9D8B030D-6E8A-4147-A177-3AD203B41FA5}">
                      <a16:colId xmlns:a16="http://schemas.microsoft.com/office/drawing/2014/main" val="1231176458"/>
                    </a:ext>
                  </a:extLst>
                </a:gridCol>
                <a:gridCol w="3542563">
                  <a:extLst>
                    <a:ext uri="{9D8B030D-6E8A-4147-A177-3AD203B41FA5}">
                      <a16:colId xmlns:a16="http://schemas.microsoft.com/office/drawing/2014/main" val="823113436"/>
                    </a:ext>
                  </a:extLst>
                </a:gridCol>
                <a:gridCol w="1672612">
                  <a:extLst>
                    <a:ext uri="{9D8B030D-6E8A-4147-A177-3AD203B41FA5}">
                      <a16:colId xmlns:a16="http://schemas.microsoft.com/office/drawing/2014/main" val="2154540563"/>
                    </a:ext>
                  </a:extLst>
                </a:gridCol>
                <a:gridCol w="1672612">
                  <a:extLst>
                    <a:ext uri="{9D8B030D-6E8A-4147-A177-3AD203B41FA5}">
                      <a16:colId xmlns:a16="http://schemas.microsoft.com/office/drawing/2014/main" val="18398214"/>
                    </a:ext>
                  </a:extLst>
                </a:gridCol>
              </a:tblGrid>
              <a:tr h="121164">
                <a:tc>
                  <a:txBody>
                    <a:bodyPr/>
                    <a:lstStyle/>
                    <a:p>
                      <a:pPr marL="0" marR="0">
                        <a:lnSpc>
                          <a:spcPts val="1400"/>
                        </a:lnSpc>
                        <a:spcBef>
                          <a:spcPts val="0"/>
                        </a:spcBef>
                        <a:spcAft>
                          <a:spcPts val="0"/>
                        </a:spcAft>
                      </a:pPr>
                      <a:r>
                        <a:rPr lang="en-GB" sz="1200" dirty="0">
                          <a:effectLst/>
                        </a:rPr>
                        <a:t>Signal name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dirty="0">
                          <a:effectLst/>
                        </a:rPr>
                        <a:t>Signal status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dirty="0">
                          <a:effectLst/>
                        </a:rPr>
                        <a:t>NO contact status (Relay)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ACC PSS permit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1330672"/>
                  </a:ext>
                </a:extLst>
              </a:tr>
              <a:tr h="0">
                <a:tc rowSpan="2">
                  <a:txBody>
                    <a:bodyPr/>
                    <a:lstStyle/>
                    <a:p>
                      <a:pPr marL="0" marR="0">
                        <a:lnSpc>
                          <a:spcPts val="1400"/>
                        </a:lnSpc>
                        <a:spcBef>
                          <a:spcPts val="0"/>
                        </a:spcBef>
                        <a:spcAft>
                          <a:spcPts val="0"/>
                        </a:spcAft>
                      </a:pPr>
                      <a:r>
                        <a:rPr lang="en-GB" sz="1200">
                          <a:effectLst/>
                        </a:rPr>
                        <a:t>Radiation alarm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TRUE (the radiation level is below set threshold)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Closed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Enabled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3889194"/>
                  </a:ext>
                </a:extLst>
              </a:tr>
              <a:tr h="0">
                <a:tc vMerge="1">
                  <a:txBody>
                    <a:bodyPr/>
                    <a:lstStyle/>
                    <a:p>
                      <a:endParaRPr lang="en-US"/>
                    </a:p>
                  </a:txBody>
                  <a:tcPr/>
                </a:tc>
                <a:tc>
                  <a:txBody>
                    <a:bodyPr/>
                    <a:lstStyle/>
                    <a:p>
                      <a:pPr marL="0" marR="0">
                        <a:lnSpc>
                          <a:spcPts val="1400"/>
                        </a:lnSpc>
                        <a:spcBef>
                          <a:spcPts val="0"/>
                        </a:spcBef>
                        <a:spcAft>
                          <a:spcPts val="0"/>
                        </a:spcAft>
                      </a:pPr>
                      <a:r>
                        <a:rPr lang="en-GB" sz="1200">
                          <a:effectLst/>
                        </a:rPr>
                        <a:t>FALSE (the radiation level is above set threshold)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dirty="0">
                          <a:effectLst/>
                        </a:rPr>
                        <a:t>Open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Disabled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6602619"/>
                  </a:ext>
                </a:extLst>
              </a:tr>
              <a:tr h="0">
                <a:tc rowSpan="2">
                  <a:txBody>
                    <a:bodyPr/>
                    <a:lstStyle/>
                    <a:p>
                      <a:pPr marL="0" marR="0">
                        <a:lnSpc>
                          <a:spcPts val="1400"/>
                        </a:lnSpc>
                        <a:spcBef>
                          <a:spcPts val="0"/>
                        </a:spcBef>
                        <a:spcAft>
                          <a:spcPts val="0"/>
                        </a:spcAft>
                      </a:pPr>
                      <a:r>
                        <a:rPr lang="en-GB" sz="1200" dirty="0">
                          <a:effectLst/>
                        </a:rPr>
                        <a:t>Major fault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dirty="0">
                          <a:effectLst/>
                        </a:rPr>
                        <a:t>TRUE (there is no fault in AMM)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Closed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Enabled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737068"/>
                  </a:ext>
                </a:extLst>
              </a:tr>
              <a:tr h="0">
                <a:tc vMerge="1">
                  <a:txBody>
                    <a:bodyPr/>
                    <a:lstStyle/>
                    <a:p>
                      <a:endParaRPr lang="en-US"/>
                    </a:p>
                  </a:txBody>
                  <a:tcPr/>
                </a:tc>
                <a:tc>
                  <a:txBody>
                    <a:bodyPr/>
                    <a:lstStyle/>
                    <a:p>
                      <a:pPr marL="0" marR="0">
                        <a:lnSpc>
                          <a:spcPts val="1400"/>
                        </a:lnSpc>
                        <a:spcBef>
                          <a:spcPts val="0"/>
                        </a:spcBef>
                        <a:spcAft>
                          <a:spcPts val="0"/>
                        </a:spcAft>
                      </a:pPr>
                      <a:r>
                        <a:rPr lang="en-GB" sz="1200" dirty="0">
                          <a:effectLst/>
                        </a:rPr>
                        <a:t>FALSE (the AMM is faulty)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a:effectLst/>
                        </a:rPr>
                        <a:t>Open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0"/>
                        </a:spcBef>
                        <a:spcAft>
                          <a:spcPts val="0"/>
                        </a:spcAft>
                      </a:pPr>
                      <a:r>
                        <a:rPr lang="en-GB" sz="1200" dirty="0">
                          <a:effectLst/>
                        </a:rPr>
                        <a:t>Disabled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8557723"/>
                  </a:ext>
                </a:extLst>
              </a:tr>
            </a:tbl>
          </a:graphicData>
        </a:graphic>
      </p:graphicFrame>
      <p:pic>
        <p:nvPicPr>
          <p:cNvPr id="3" name="Picture 2"/>
          <p:cNvPicPr>
            <a:picLocks noChangeAspect="1"/>
          </p:cNvPicPr>
          <p:nvPr/>
        </p:nvPicPr>
        <p:blipFill>
          <a:blip r:embed="rId3"/>
          <a:stretch>
            <a:fillRect/>
          </a:stretch>
        </p:blipFill>
        <p:spPr>
          <a:xfrm>
            <a:off x="3014662" y="1273111"/>
            <a:ext cx="6162675" cy="3324225"/>
          </a:xfrm>
          <a:prstGeom prst="rect">
            <a:avLst/>
          </a:prstGeom>
        </p:spPr>
      </p:pic>
      <p:sp>
        <p:nvSpPr>
          <p:cNvPr id="5" name="Right Arrow 4"/>
          <p:cNvSpPr/>
          <p:nvPr/>
        </p:nvSpPr>
        <p:spPr>
          <a:xfrm rot="10800000">
            <a:off x="8394192" y="2135498"/>
            <a:ext cx="969264" cy="40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Picture 9"/>
          <p:cNvPicPr>
            <a:picLocks noChangeAspect="1"/>
          </p:cNvPicPr>
          <p:nvPr/>
        </p:nvPicPr>
        <p:blipFill rotWithShape="1">
          <a:blip r:embed="rId4"/>
          <a:srcRect t="43573"/>
          <a:stretch/>
        </p:blipFill>
        <p:spPr>
          <a:xfrm>
            <a:off x="9454185" y="2105018"/>
            <a:ext cx="722085" cy="475737"/>
          </a:xfrm>
          <a:prstGeom prst="rect">
            <a:avLst/>
          </a:prstGeom>
        </p:spPr>
      </p:pic>
      <p:sp>
        <p:nvSpPr>
          <p:cNvPr id="11" name="Text Placeholder 4"/>
          <p:cNvSpPr>
            <a:spLocks noGrp="1"/>
          </p:cNvSpPr>
          <p:nvPr>
            <p:ph type="body" sz="quarter" idx="14"/>
          </p:nvPr>
        </p:nvSpPr>
        <p:spPr>
          <a:xfrm>
            <a:off x="1103709" y="931026"/>
            <a:ext cx="9360000" cy="507076"/>
          </a:xfrm>
        </p:spPr>
        <p:txBody>
          <a:bodyPr/>
          <a:lstStyle/>
          <a:p>
            <a:r>
              <a:rPr lang="sv-SE" dirty="0" err="1"/>
              <a:t>Radiation</a:t>
            </a:r>
            <a:r>
              <a:rPr lang="sv-SE" dirty="0"/>
              <a:t> Monitors</a:t>
            </a:r>
            <a:endParaRPr lang="en-GB" dirty="0"/>
          </a:p>
        </p:txBody>
      </p:sp>
    </p:spTree>
    <p:extLst>
      <p:ext uri="{BB962C8B-B14F-4D97-AF65-F5344CB8AC3E}">
        <p14:creationId xmlns:p14="http://schemas.microsoft.com/office/powerpoint/2010/main" val="3604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13121" y="3843836"/>
            <a:ext cx="4938149" cy="3006169"/>
            <a:chOff x="8027370" y="4075613"/>
            <a:chExt cx="3303417" cy="2011003"/>
          </a:xfrm>
        </p:grpSpPr>
        <p:grpSp>
          <p:nvGrpSpPr>
            <p:cNvPr id="24" name="Group 23">
              <a:extLst>
                <a:ext uri="{FF2B5EF4-FFF2-40B4-BE49-F238E27FC236}">
                  <a16:creationId xmlns:a16="http://schemas.microsoft.com/office/drawing/2014/main" id="{76DA6AA4-1055-4610-8F59-B08E33524355}"/>
                </a:ext>
              </a:extLst>
            </p:cNvPr>
            <p:cNvGrpSpPr/>
            <p:nvPr/>
          </p:nvGrpSpPr>
          <p:grpSpPr>
            <a:xfrm>
              <a:off x="8027370" y="4075613"/>
              <a:ext cx="1944190" cy="2011003"/>
              <a:chOff x="8238308" y="4075611"/>
              <a:chExt cx="1944190" cy="2011002"/>
            </a:xfrm>
          </p:grpSpPr>
          <p:pic>
            <p:nvPicPr>
              <p:cNvPr id="10" name="Picture 9">
                <a:extLst>
                  <a:ext uri="{FF2B5EF4-FFF2-40B4-BE49-F238E27FC236}">
                    <a16:creationId xmlns:a16="http://schemas.microsoft.com/office/drawing/2014/main" id="{6CC2B942-889E-4BE4-87C2-C84D684C559E}"/>
                  </a:ext>
                </a:extLst>
              </p:cNvPr>
              <p:cNvPicPr>
                <a:picLocks noChangeAspect="1"/>
              </p:cNvPicPr>
              <p:nvPr/>
            </p:nvPicPr>
            <p:blipFill>
              <a:blip r:embed="rId3"/>
              <a:stretch>
                <a:fillRect/>
              </a:stretch>
            </p:blipFill>
            <p:spPr>
              <a:xfrm>
                <a:off x="8481812" y="4234482"/>
                <a:ext cx="1394091" cy="1682922"/>
              </a:xfrm>
              <a:prstGeom prst="rect">
                <a:avLst/>
              </a:prstGeom>
            </p:spPr>
          </p:pic>
          <p:sp>
            <p:nvSpPr>
              <p:cNvPr id="23" name="Rectangle 22">
                <a:extLst>
                  <a:ext uri="{FF2B5EF4-FFF2-40B4-BE49-F238E27FC236}">
                    <a16:creationId xmlns:a16="http://schemas.microsoft.com/office/drawing/2014/main" id="{856E9E2F-8259-4C9E-947E-90A218576372}"/>
                  </a:ext>
                </a:extLst>
              </p:cNvPr>
              <p:cNvSpPr/>
              <p:nvPr/>
            </p:nvSpPr>
            <p:spPr>
              <a:xfrm>
                <a:off x="8307977" y="4075611"/>
                <a:ext cx="444137" cy="330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ctangle 25">
                <a:extLst>
                  <a:ext uri="{FF2B5EF4-FFF2-40B4-BE49-F238E27FC236}">
                    <a16:creationId xmlns:a16="http://schemas.microsoft.com/office/drawing/2014/main" id="{79D895E9-C46F-4326-9F67-E82E7C7715B7}"/>
                  </a:ext>
                </a:extLst>
              </p:cNvPr>
              <p:cNvSpPr/>
              <p:nvPr/>
            </p:nvSpPr>
            <p:spPr>
              <a:xfrm>
                <a:off x="9675269" y="4099499"/>
                <a:ext cx="444137" cy="330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ctangle 27">
                <a:extLst>
                  <a:ext uri="{FF2B5EF4-FFF2-40B4-BE49-F238E27FC236}">
                    <a16:creationId xmlns:a16="http://schemas.microsoft.com/office/drawing/2014/main" id="{DAD7FE03-BD5C-48E9-85C2-5400810F9A77}"/>
                  </a:ext>
                </a:extLst>
              </p:cNvPr>
              <p:cNvSpPr/>
              <p:nvPr/>
            </p:nvSpPr>
            <p:spPr>
              <a:xfrm>
                <a:off x="8238308" y="5751941"/>
                <a:ext cx="444137" cy="330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ctangle 28">
                <a:extLst>
                  <a:ext uri="{FF2B5EF4-FFF2-40B4-BE49-F238E27FC236}">
                    <a16:creationId xmlns:a16="http://schemas.microsoft.com/office/drawing/2014/main" id="{21C4AC20-483C-4BD0-94DA-87BF86883DB2}"/>
                  </a:ext>
                </a:extLst>
              </p:cNvPr>
              <p:cNvSpPr/>
              <p:nvPr/>
            </p:nvSpPr>
            <p:spPr>
              <a:xfrm>
                <a:off x="9738361" y="5755687"/>
                <a:ext cx="444137" cy="330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0" name="Picture 29">
              <a:extLst>
                <a:ext uri="{FF2B5EF4-FFF2-40B4-BE49-F238E27FC236}">
                  <a16:creationId xmlns:a16="http://schemas.microsoft.com/office/drawing/2014/main" id="{981418B3-4C13-4B67-AE00-413D665777BE}"/>
                </a:ext>
              </a:extLst>
            </p:cNvPr>
            <p:cNvPicPr>
              <a:picLocks noChangeAspect="1"/>
            </p:cNvPicPr>
            <p:nvPr/>
          </p:nvPicPr>
          <p:blipFill>
            <a:blip r:embed="rId4"/>
            <a:stretch>
              <a:fillRect/>
            </a:stretch>
          </p:blipFill>
          <p:spPr>
            <a:xfrm>
              <a:off x="10238519" y="5089028"/>
              <a:ext cx="529565" cy="782000"/>
            </a:xfrm>
            <a:prstGeom prst="rect">
              <a:avLst/>
            </a:prstGeom>
          </p:spPr>
        </p:pic>
        <p:pic>
          <p:nvPicPr>
            <p:cNvPr id="22" name="Picture 21">
              <a:extLst>
                <a:ext uri="{FF2B5EF4-FFF2-40B4-BE49-F238E27FC236}">
                  <a16:creationId xmlns:a16="http://schemas.microsoft.com/office/drawing/2014/main" id="{AA50452E-710A-49C6-BDE9-DE938CC9EA2B}"/>
                </a:ext>
              </a:extLst>
            </p:cNvPr>
            <p:cNvPicPr>
              <a:picLocks noChangeAspect="1"/>
            </p:cNvPicPr>
            <p:nvPr/>
          </p:nvPicPr>
          <p:blipFill>
            <a:blip r:embed="rId5"/>
            <a:stretch>
              <a:fillRect/>
            </a:stretch>
          </p:blipFill>
          <p:spPr>
            <a:xfrm>
              <a:off x="9664966" y="4315087"/>
              <a:ext cx="1665821" cy="681190"/>
            </a:xfrm>
            <a:prstGeom prst="rect">
              <a:avLst/>
            </a:prstGeom>
          </p:spPr>
        </p:pic>
      </p:grpSp>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GB" dirty="0"/>
              <a:t>Other Interfaces</a:t>
            </a:r>
          </a:p>
        </p:txBody>
      </p:sp>
      <p:sp>
        <p:nvSpPr>
          <p:cNvPr id="12" name="TextBox 11">
            <a:extLst>
              <a:ext uri="{FF2B5EF4-FFF2-40B4-BE49-F238E27FC236}">
                <a16:creationId xmlns:a16="http://schemas.microsoft.com/office/drawing/2014/main" id="{09F749FB-D401-43A8-A467-4AABA9CABFE6}"/>
              </a:ext>
            </a:extLst>
          </p:cNvPr>
          <p:cNvSpPr txBox="1"/>
          <p:nvPr/>
        </p:nvSpPr>
        <p:spPr>
          <a:xfrm>
            <a:off x="815799" y="1427361"/>
            <a:ext cx="4902789" cy="2246769"/>
          </a:xfrm>
          <a:prstGeom prst="rect">
            <a:avLst/>
          </a:prstGeom>
          <a:noFill/>
        </p:spPr>
        <p:txBody>
          <a:bodyPr wrap="square">
            <a:spAutoFit/>
          </a:bodyPr>
          <a:lstStyle/>
          <a:p>
            <a:r>
              <a:rPr lang="en-GB" sz="2000" b="1" dirty="0">
                <a:solidFill>
                  <a:srgbClr val="666666"/>
                </a:solidFill>
              </a:rPr>
              <a:t>Blue </a:t>
            </a:r>
            <a:r>
              <a:rPr lang="en-GB" sz="2000" b="1" dirty="0" smtClean="0">
                <a:solidFill>
                  <a:srgbClr val="666666"/>
                </a:solidFill>
              </a:rPr>
              <a:t>Lights</a:t>
            </a:r>
            <a:endParaRPr lang="en-GB" sz="2000" b="1" dirty="0">
              <a:solidFill>
                <a:srgbClr val="666666"/>
              </a:solidFill>
            </a:endParaRPr>
          </a:p>
          <a:p>
            <a:pPr marL="285750" indent="-285750">
              <a:buFont typeface="Arial" panose="020B0604020202020204" pitchFamily="34" charset="0"/>
              <a:buChar char="•"/>
            </a:pPr>
            <a:r>
              <a:rPr lang="en-US" sz="2000" dirty="0">
                <a:solidFill>
                  <a:srgbClr val="666666"/>
                </a:solidFill>
              </a:rPr>
              <a:t>Indicate that ionizing radiation is imminent or exists.</a:t>
            </a:r>
          </a:p>
          <a:p>
            <a:pPr marL="285750" indent="-285750">
              <a:buFont typeface="Arial" panose="020B0604020202020204" pitchFamily="34" charset="0"/>
              <a:buChar char="•"/>
            </a:pPr>
            <a:r>
              <a:rPr lang="en-US" sz="2000" dirty="0">
                <a:solidFill>
                  <a:srgbClr val="666666"/>
                </a:solidFill>
              </a:rPr>
              <a:t>Turn </a:t>
            </a:r>
            <a:r>
              <a:rPr lang="en-US" sz="2000" dirty="0">
                <a:solidFill>
                  <a:schemeClr val="accent3"/>
                </a:solidFill>
              </a:rPr>
              <a:t>ON</a:t>
            </a:r>
            <a:r>
              <a:rPr lang="en-US" sz="2000" dirty="0">
                <a:solidFill>
                  <a:srgbClr val="666666"/>
                </a:solidFill>
              </a:rPr>
              <a:t> when the </a:t>
            </a:r>
            <a:r>
              <a:rPr lang="en-US" sz="2000" dirty="0" smtClean="0">
                <a:solidFill>
                  <a:srgbClr val="666666"/>
                </a:solidFill>
              </a:rPr>
              <a:t>beam on target is </a:t>
            </a:r>
            <a:r>
              <a:rPr lang="en-US" sz="2000" dirty="0" smtClean="0">
                <a:solidFill>
                  <a:schemeClr val="accent3"/>
                </a:solidFill>
              </a:rPr>
              <a:t>ALLOWED</a:t>
            </a:r>
            <a:r>
              <a:rPr lang="en-US" sz="2000" dirty="0" smtClean="0">
                <a:solidFill>
                  <a:srgbClr val="666666"/>
                </a:solidFill>
              </a:rPr>
              <a:t>.</a:t>
            </a:r>
            <a:endParaRPr lang="en-US" sz="2000" dirty="0">
              <a:solidFill>
                <a:srgbClr val="666666"/>
              </a:solidFill>
            </a:endParaRPr>
          </a:p>
          <a:p>
            <a:pPr marL="285750" indent="-285750">
              <a:buFont typeface="Arial" panose="020B0604020202020204" pitchFamily="34" charset="0"/>
              <a:buChar char="•"/>
            </a:pPr>
            <a:r>
              <a:rPr lang="en-US" sz="2000" dirty="0">
                <a:solidFill>
                  <a:srgbClr val="666666"/>
                </a:solidFill>
              </a:rPr>
              <a:t>Installed in the </a:t>
            </a:r>
            <a:r>
              <a:rPr lang="en-US" sz="2000" dirty="0" smtClean="0">
                <a:solidFill>
                  <a:srgbClr val="666666"/>
                </a:solidFill>
              </a:rPr>
              <a:t>controlled </a:t>
            </a:r>
            <a:r>
              <a:rPr lang="en-US" sz="2000" dirty="0">
                <a:solidFill>
                  <a:srgbClr val="666666"/>
                </a:solidFill>
              </a:rPr>
              <a:t>area</a:t>
            </a:r>
            <a:r>
              <a:rPr lang="en-US" sz="2000" dirty="0" smtClean="0">
                <a:solidFill>
                  <a:srgbClr val="666666"/>
                </a:solidFill>
              </a:rPr>
              <a:t>.</a:t>
            </a:r>
            <a:endParaRPr lang="sv-SE" sz="2000" dirty="0">
              <a:solidFill>
                <a:srgbClr val="666666"/>
              </a:solidFill>
            </a:endParaRPr>
          </a:p>
          <a:p>
            <a:endParaRPr lang="sv-SE" sz="2000" dirty="0">
              <a:solidFill>
                <a:srgbClr val="666666"/>
              </a:solidFill>
            </a:endParaRPr>
          </a:p>
        </p:txBody>
      </p:sp>
      <p:sp>
        <p:nvSpPr>
          <p:cNvPr id="13" name="TextBox 12">
            <a:extLst>
              <a:ext uri="{FF2B5EF4-FFF2-40B4-BE49-F238E27FC236}">
                <a16:creationId xmlns:a16="http://schemas.microsoft.com/office/drawing/2014/main" id="{49293615-2170-4EA8-92F1-A0C8650F9004}"/>
              </a:ext>
            </a:extLst>
          </p:cNvPr>
          <p:cNvSpPr txBox="1"/>
          <p:nvPr/>
        </p:nvSpPr>
        <p:spPr>
          <a:xfrm>
            <a:off x="5876544" y="1428138"/>
            <a:ext cx="5899306" cy="2554545"/>
          </a:xfrm>
          <a:prstGeom prst="rect">
            <a:avLst/>
          </a:prstGeom>
          <a:noFill/>
        </p:spPr>
        <p:txBody>
          <a:bodyPr wrap="square">
            <a:spAutoFit/>
          </a:bodyPr>
          <a:lstStyle/>
          <a:p>
            <a:r>
              <a:rPr lang="en-GB" sz="2000" b="1" dirty="0" smtClean="0">
                <a:solidFill>
                  <a:srgbClr val="666666"/>
                </a:solidFill>
              </a:rPr>
              <a:t>Gas </a:t>
            </a:r>
            <a:r>
              <a:rPr lang="en-GB" sz="2000" b="1" dirty="0">
                <a:solidFill>
                  <a:srgbClr val="666666"/>
                </a:solidFill>
              </a:rPr>
              <a:t>Detection </a:t>
            </a:r>
            <a:r>
              <a:rPr lang="en-GB" sz="2000" b="1" dirty="0" smtClean="0">
                <a:solidFill>
                  <a:srgbClr val="666666"/>
                </a:solidFill>
              </a:rPr>
              <a:t>System</a:t>
            </a:r>
          </a:p>
          <a:p>
            <a:pPr marL="285750" indent="-285750">
              <a:buFont typeface="Arial" panose="020B0604020202020204" pitchFamily="34" charset="0"/>
              <a:buChar char="•"/>
            </a:pP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ODH monitors </a:t>
            </a:r>
            <a:r>
              <a:rPr lang="sv-SE" sz="2000" dirty="0" err="1">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measure</a:t>
            </a: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 and display the O</a:t>
            </a:r>
            <a:r>
              <a:rPr lang="sv-SE" sz="2000" baseline="-25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2</a:t>
            </a: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 </a:t>
            </a:r>
            <a:r>
              <a:rPr lang="sv-SE" sz="2000" dirty="0" err="1">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level</a:t>
            </a: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a:t>
            </a:r>
          </a:p>
          <a:p>
            <a:pPr marL="285750" indent="-285750">
              <a:buFont typeface="Arial" panose="020B0604020202020204" pitchFamily="34" charset="0"/>
              <a:buChar char="•"/>
            </a:pP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ODH alarm </a:t>
            </a:r>
            <a:r>
              <a:rPr lang="sv-SE" sz="2000" dirty="0" err="1">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devices</a:t>
            </a: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 alarm in </a:t>
            </a:r>
            <a:r>
              <a:rPr lang="sv-SE" sz="2000" dirty="0" err="1">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case</a:t>
            </a: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 </a:t>
            </a:r>
            <a:r>
              <a:rPr lang="sv-SE" sz="2000" dirty="0" err="1">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of</a:t>
            </a:r>
            <a:r>
              <a:rPr lang="sv-SE" sz="2000" dirty="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 oxygen </a:t>
            </a:r>
            <a:r>
              <a:rPr lang="sv-SE" sz="2000" dirty="0" err="1">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deficiency</a:t>
            </a:r>
            <a:r>
              <a:rPr lang="sv-SE" sz="2000" dirty="0" smtClean="0">
                <a:solidFill>
                  <a:srgbClr val="666666"/>
                </a:solidFill>
                <a:latin typeface="Segoe UI Historic" panose="020B0502040204020203" pitchFamily="34" charset="0"/>
                <a:ea typeface="MS Mincho" panose="02020609040205080304" pitchFamily="49" charset="-128"/>
                <a:cs typeface="Segoe UI Historic" panose="020B0502040204020203" pitchFamily="34" charset="0"/>
              </a:rPr>
              <a:t>.</a:t>
            </a:r>
          </a:p>
          <a:p>
            <a:pPr marL="285750" indent="-285750">
              <a:buFont typeface="Arial" panose="020B0604020202020204" pitchFamily="34" charset="0"/>
              <a:buChar char="•"/>
            </a:pPr>
            <a:r>
              <a:rPr lang="en-US" sz="2000" dirty="0">
                <a:solidFill>
                  <a:srgbClr val="666666"/>
                </a:solidFill>
              </a:rPr>
              <a:t>The message display above the access door to </a:t>
            </a:r>
            <a:r>
              <a:rPr lang="en-US" sz="2000" dirty="0" smtClean="0">
                <a:solidFill>
                  <a:srgbClr val="666666"/>
                </a:solidFill>
              </a:rPr>
              <a:t>D02.115.4003 will </a:t>
            </a:r>
            <a:r>
              <a:rPr lang="en-US" sz="2000" dirty="0">
                <a:solidFill>
                  <a:srgbClr val="666666"/>
                </a:solidFill>
              </a:rPr>
              <a:t>display “</a:t>
            </a:r>
            <a:r>
              <a:rPr lang="en-GB" sz="2000" dirty="0">
                <a:solidFill>
                  <a:srgbClr val="FF0000"/>
                </a:solidFill>
              </a:rPr>
              <a:t>ACCESS PROHIBITED</a:t>
            </a:r>
            <a:r>
              <a:rPr lang="en-US" sz="2000" dirty="0">
                <a:solidFill>
                  <a:srgbClr val="666666"/>
                </a:solidFill>
              </a:rPr>
              <a:t>” if a </a:t>
            </a:r>
            <a:r>
              <a:rPr lang="en-US" sz="2000" dirty="0" smtClean="0">
                <a:solidFill>
                  <a:srgbClr val="666666"/>
                </a:solidFill>
              </a:rPr>
              <a:t>ODH </a:t>
            </a:r>
            <a:r>
              <a:rPr lang="en-US" sz="2000" dirty="0">
                <a:solidFill>
                  <a:srgbClr val="666666"/>
                </a:solidFill>
              </a:rPr>
              <a:t>evacuation alarm is triggered in the room.</a:t>
            </a:r>
            <a:endParaRPr lang="sv-SE" sz="2000" dirty="0">
              <a:solidFill>
                <a:srgbClr val="666666"/>
              </a:solidFill>
            </a:endParaRPr>
          </a:p>
        </p:txBody>
      </p:sp>
      <p:pic>
        <p:nvPicPr>
          <p:cNvPr id="32" name="Picture 31">
            <a:extLst>
              <a:ext uri="{FF2B5EF4-FFF2-40B4-BE49-F238E27FC236}">
                <a16:creationId xmlns:a16="http://schemas.microsoft.com/office/drawing/2014/main" id="{89B23874-3313-4D65-90EE-D1219A5CD601}"/>
              </a:ext>
            </a:extLst>
          </p:cNvPr>
          <p:cNvPicPr>
            <a:picLocks noChangeAspect="1"/>
          </p:cNvPicPr>
          <p:nvPr/>
        </p:nvPicPr>
        <p:blipFill>
          <a:blip r:embed="rId6"/>
          <a:stretch>
            <a:fillRect/>
          </a:stretch>
        </p:blipFill>
        <p:spPr>
          <a:xfrm>
            <a:off x="862258" y="3992657"/>
            <a:ext cx="4365622" cy="2334557"/>
          </a:xfrm>
          <a:prstGeom prst="rect">
            <a:avLst/>
          </a:prstGeom>
        </p:spPr>
      </p:pic>
    </p:spTree>
    <p:extLst>
      <p:ext uri="{BB962C8B-B14F-4D97-AF65-F5344CB8AC3E}">
        <p14:creationId xmlns:p14="http://schemas.microsoft.com/office/powerpoint/2010/main" val="125760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en-GB" dirty="0"/>
              <a:t>Operational Activities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4</a:t>
            </a:r>
          </a:p>
        </p:txBody>
      </p:sp>
    </p:spTree>
    <p:extLst>
      <p:ext uri="{BB962C8B-B14F-4D97-AF65-F5344CB8AC3E}">
        <p14:creationId xmlns:p14="http://schemas.microsoft.com/office/powerpoint/2010/main" val="74178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TS PSS Operational Activities</a:t>
            </a:r>
            <a:endParaRPr lang="sv-SE" dirty="0"/>
          </a:p>
        </p:txBody>
      </p:sp>
      <p:sp>
        <p:nvSpPr>
          <p:cNvPr id="9" name="Text Placeholder 8"/>
          <p:cNvSpPr>
            <a:spLocks noGrp="1"/>
          </p:cNvSpPr>
          <p:nvPr>
            <p:ph type="body" sz="quarter" idx="14"/>
          </p:nvPr>
        </p:nvSpPr>
        <p:spPr/>
        <p:txBody>
          <a:bodyPr/>
          <a:lstStyle/>
          <a:p>
            <a:r>
              <a:rPr lang="en-US" dirty="0" smtClean="0"/>
              <a:t>Principles of Operation</a:t>
            </a:r>
            <a:endParaRPr lang="sv-SE" dirty="0"/>
          </a:p>
        </p:txBody>
      </p:sp>
      <p:sp>
        <p:nvSpPr>
          <p:cNvPr id="8" name="Content Placeholder 7"/>
          <p:cNvSpPr>
            <a:spLocks noGrp="1"/>
          </p:cNvSpPr>
          <p:nvPr>
            <p:ph idx="1"/>
          </p:nvPr>
        </p:nvSpPr>
        <p:spPr/>
        <p:txBody>
          <a:bodyPr/>
          <a:lstStyle/>
          <a:p>
            <a:pPr>
              <a:buFont typeface="Wingdings" panose="05000000000000000000" pitchFamily="2" charset="2"/>
              <a:buChar char="§"/>
            </a:pPr>
            <a:r>
              <a:rPr lang="en-GB" dirty="0"/>
              <a:t>Prior to enabling TS PSS permit to allow the </a:t>
            </a:r>
            <a:r>
              <a:rPr lang="en-GB" dirty="0" err="1"/>
              <a:t>BoT</a:t>
            </a:r>
            <a:r>
              <a:rPr lang="en-GB" dirty="0"/>
              <a:t>: </a:t>
            </a:r>
            <a:endParaRPr lang="en-GB" dirty="0" smtClean="0"/>
          </a:p>
          <a:p>
            <a:pPr marL="0" indent="0">
              <a:buNone/>
            </a:pPr>
            <a:endParaRPr lang="en-GB" dirty="0"/>
          </a:p>
          <a:p>
            <a:pPr lvl="2">
              <a:spcAft>
                <a:spcPts val="1000"/>
              </a:spcAft>
              <a:buFont typeface="Arial" panose="020B0604020202020204" pitchFamily="34" charset="0"/>
              <a:buChar char="•"/>
            </a:pPr>
            <a:r>
              <a:rPr lang="en-GB" dirty="0" smtClean="0"/>
              <a:t>Trained </a:t>
            </a:r>
            <a:r>
              <a:rPr lang="en-GB" dirty="0"/>
              <a:t>operators carry out a formalised search in TS PSS controlled </a:t>
            </a:r>
            <a:r>
              <a:rPr lang="en-GB" dirty="0" smtClean="0"/>
              <a:t>area,</a:t>
            </a:r>
          </a:p>
          <a:p>
            <a:pPr lvl="2">
              <a:buFont typeface="Arial" panose="020B0604020202020204" pitchFamily="34" charset="0"/>
              <a:buChar char="•"/>
            </a:pPr>
            <a:r>
              <a:rPr lang="en-GB" dirty="0" smtClean="0"/>
              <a:t>TS </a:t>
            </a:r>
            <a:r>
              <a:rPr lang="en-GB" dirty="0"/>
              <a:t>PSS locks the access points to TS PSS controlled area. </a:t>
            </a:r>
          </a:p>
          <a:p>
            <a:endParaRPr lang="en-GB" dirty="0" smtClean="0"/>
          </a:p>
        </p:txBody>
      </p:sp>
    </p:spTree>
    <p:extLst>
      <p:ext uri="{BB962C8B-B14F-4D97-AF65-F5344CB8AC3E}">
        <p14:creationId xmlns:p14="http://schemas.microsoft.com/office/powerpoint/2010/main" val="11101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TS PSS Operational Activities</a:t>
            </a:r>
            <a:endParaRPr lang="sv-SE" dirty="0"/>
          </a:p>
        </p:txBody>
      </p:sp>
      <p:sp>
        <p:nvSpPr>
          <p:cNvPr id="9" name="Text Placeholder 8"/>
          <p:cNvSpPr>
            <a:spLocks noGrp="1"/>
          </p:cNvSpPr>
          <p:nvPr>
            <p:ph type="body" sz="quarter" idx="14"/>
          </p:nvPr>
        </p:nvSpPr>
        <p:spPr/>
        <p:txBody>
          <a:bodyPr/>
          <a:lstStyle/>
          <a:p>
            <a:r>
              <a:rPr lang="en-US" dirty="0" smtClean="0"/>
              <a:t>Principles of Operation</a:t>
            </a:r>
            <a:endParaRPr lang="sv-SE" dirty="0"/>
          </a:p>
        </p:txBody>
      </p:sp>
      <p:sp>
        <p:nvSpPr>
          <p:cNvPr id="8" name="Content Placeholder 7"/>
          <p:cNvSpPr>
            <a:spLocks noGrp="1"/>
          </p:cNvSpPr>
          <p:nvPr>
            <p:ph idx="1"/>
          </p:nvPr>
        </p:nvSpPr>
        <p:spPr>
          <a:xfrm>
            <a:off x="1094400" y="1373423"/>
            <a:ext cx="9365782" cy="4981077"/>
          </a:xfrm>
        </p:spPr>
        <p:txBody>
          <a:bodyPr/>
          <a:lstStyle/>
          <a:p>
            <a:pPr marL="0" indent="0">
              <a:buNone/>
            </a:pPr>
            <a:r>
              <a:rPr lang="en-GB" dirty="0" smtClean="0"/>
              <a:t>Prior to granting access to TS PSS controlled area: </a:t>
            </a:r>
          </a:p>
          <a:p>
            <a:pPr lvl="1">
              <a:buFont typeface="Arial" panose="020B0604020202020204" pitchFamily="34" charset="0"/>
              <a:buChar char="•"/>
            </a:pPr>
            <a:r>
              <a:rPr lang="en-GB" dirty="0" smtClean="0"/>
              <a:t>The </a:t>
            </a:r>
            <a:r>
              <a:rPr lang="en-GB" dirty="0"/>
              <a:t>operator stops the proton beam on the target through the control system,</a:t>
            </a:r>
            <a:endParaRPr lang="sv-SE" dirty="0"/>
          </a:p>
          <a:p>
            <a:pPr lvl="0"/>
            <a:r>
              <a:rPr lang="en-GB" dirty="0"/>
              <a:t>The cool down time has to be elapsed before TS PSS allows access to the PSS controlled area,</a:t>
            </a:r>
            <a:endParaRPr lang="sv-SE" dirty="0"/>
          </a:p>
          <a:p>
            <a:pPr lvl="1">
              <a:buFont typeface="Arial" panose="020B0604020202020204" pitchFamily="34" charset="0"/>
              <a:buChar char="•"/>
            </a:pPr>
            <a:r>
              <a:rPr lang="en-GB" dirty="0"/>
              <a:t>The operator closes the light shutters through the control system if access to the target basement is required, </a:t>
            </a:r>
            <a:endParaRPr lang="sv-SE" dirty="0"/>
          </a:p>
          <a:p>
            <a:pPr lvl="1">
              <a:buFont typeface="Arial" panose="020B0604020202020204" pitchFamily="34" charset="0"/>
              <a:buChar char="•"/>
            </a:pPr>
            <a:r>
              <a:rPr lang="en-GB" dirty="0"/>
              <a:t>Upon initiating access to TS PSS controlled area, TS PSS interlocks the bending magnets, to prevent their inadvertent energisation. The bending magnets are secured against re-energisation until the TS PSS controlled area is searched and locked,</a:t>
            </a:r>
            <a:endParaRPr lang="sv-SE" dirty="0"/>
          </a:p>
          <a:p>
            <a:pPr lvl="1">
              <a:buFont typeface="Arial" panose="020B0604020202020204" pitchFamily="34" charset="0"/>
              <a:buChar char="•"/>
            </a:pPr>
            <a:r>
              <a:rPr lang="en-GB" dirty="0"/>
              <a:t>Upon initiating access to the TS PSS controlled area in the target basement TS PSS interlocks the light shutters, to prevent their inadvertent operation. The light shutters are interlocked in the closed position until the TS PSS controlled area in the target basement is searched and locked,</a:t>
            </a:r>
            <a:endParaRPr lang="sv-SE" dirty="0"/>
          </a:p>
        </p:txBody>
      </p:sp>
    </p:spTree>
    <p:extLst>
      <p:ext uri="{BB962C8B-B14F-4D97-AF65-F5344CB8AC3E}">
        <p14:creationId xmlns:p14="http://schemas.microsoft.com/office/powerpoint/2010/main" val="384428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8" y="265373"/>
            <a:ext cx="8623823" cy="657339"/>
          </a:xfrm>
        </p:spPr>
        <p:txBody>
          <a:bodyPr>
            <a:normAutofit/>
          </a:bodyPr>
          <a:lstStyle/>
          <a:p>
            <a:r>
              <a:rPr lang="en-US" dirty="0" smtClean="0"/>
              <a:t>Target Station PSS </a:t>
            </a:r>
            <a:r>
              <a:rPr lang="en-US" smtClean="0"/>
              <a:t>Mode Transitions</a:t>
            </a:r>
            <a:endParaRPr lang="sv-SE" dirty="0"/>
          </a:p>
        </p:txBody>
      </p:sp>
      <p:grpSp>
        <p:nvGrpSpPr>
          <p:cNvPr id="101" name="Group 100"/>
          <p:cNvGrpSpPr/>
          <p:nvPr/>
        </p:nvGrpSpPr>
        <p:grpSpPr>
          <a:xfrm>
            <a:off x="1806076" y="1830650"/>
            <a:ext cx="1318423" cy="1276350"/>
            <a:chOff x="2909885" y="1695450"/>
            <a:chExt cx="1318423" cy="1276350"/>
          </a:xfrm>
          <a:solidFill>
            <a:srgbClr val="00B050"/>
          </a:solidFill>
        </p:grpSpPr>
        <p:sp>
          <p:nvSpPr>
            <p:cNvPr id="13" name="Oval 12"/>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TextBox 97"/>
            <p:cNvSpPr txBox="1"/>
            <p:nvPr/>
          </p:nvSpPr>
          <p:spPr>
            <a:xfrm>
              <a:off x="3137395" y="2000250"/>
              <a:ext cx="863404" cy="646331"/>
            </a:xfrm>
            <a:prstGeom prst="rect">
              <a:avLst/>
            </a:prstGeom>
            <a:grpFill/>
            <a:ln>
              <a:solidFill>
                <a:srgbClr val="00B050"/>
              </a:solid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102" name="Group 101"/>
          <p:cNvGrpSpPr/>
          <p:nvPr/>
        </p:nvGrpSpPr>
        <p:grpSpPr>
          <a:xfrm>
            <a:off x="9137252" y="1830650"/>
            <a:ext cx="1318423" cy="1276350"/>
            <a:chOff x="8260952" y="1946555"/>
            <a:chExt cx="1318423" cy="1276350"/>
          </a:xfrm>
          <a:solidFill>
            <a:srgbClr val="0070C0"/>
          </a:solidFill>
        </p:grpSpPr>
        <p:sp>
          <p:nvSpPr>
            <p:cNvPr id="99" name="Oval 98"/>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TextBox 99"/>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grpSp>
        <p:nvGrpSpPr>
          <p:cNvPr id="103" name="Group 102"/>
          <p:cNvGrpSpPr/>
          <p:nvPr/>
        </p:nvGrpSpPr>
        <p:grpSpPr>
          <a:xfrm>
            <a:off x="5471665" y="5508905"/>
            <a:ext cx="1318423" cy="1276350"/>
            <a:chOff x="8260952" y="1946555"/>
            <a:chExt cx="1318423" cy="1276350"/>
          </a:xfrm>
          <a:solidFill>
            <a:srgbClr val="990000"/>
          </a:solidFill>
        </p:grpSpPr>
        <p:sp>
          <p:nvSpPr>
            <p:cNvPr id="104" name="Oval 103"/>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5" name="TextBox 104"/>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smtClean="0">
                  <a:solidFill>
                    <a:srgbClr val="FFFFFF"/>
                  </a:solidFill>
                </a:rPr>
                <a:t>Alarm Mode</a:t>
              </a:r>
              <a:endParaRPr lang="sv-SE" dirty="0" smtClean="0">
                <a:solidFill>
                  <a:srgbClr val="FFFFFF"/>
                </a:solidFill>
              </a:endParaRPr>
            </a:p>
          </p:txBody>
        </p:sp>
      </p:grpSp>
      <p:grpSp>
        <p:nvGrpSpPr>
          <p:cNvPr id="106" name="Group 105"/>
          <p:cNvGrpSpPr/>
          <p:nvPr/>
        </p:nvGrpSpPr>
        <p:grpSpPr>
          <a:xfrm>
            <a:off x="5471664" y="1830650"/>
            <a:ext cx="1318423" cy="1276350"/>
            <a:chOff x="8260952" y="1946555"/>
            <a:chExt cx="1318423" cy="1276350"/>
          </a:xfrm>
          <a:solidFill>
            <a:srgbClr val="666666"/>
          </a:solidFill>
        </p:grpSpPr>
        <p:sp>
          <p:nvSpPr>
            <p:cNvPr id="107" name="Oval 106"/>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8" name="TextBox 107"/>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cxnSp>
        <p:nvCxnSpPr>
          <p:cNvPr id="115" name="Curved Connector 114"/>
          <p:cNvCxnSpPr>
            <a:stCxn id="99" idx="4"/>
            <a:endCxn id="104" idx="6"/>
          </p:cNvCxnSpPr>
          <p:nvPr/>
        </p:nvCxnSpPr>
        <p:spPr>
          <a:xfrm rot="5400000">
            <a:off x="6773236" y="3123852"/>
            <a:ext cx="3040080" cy="3006376"/>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99" idx="3"/>
            <a:endCxn id="25" idx="7"/>
          </p:cNvCxnSpPr>
          <p:nvPr/>
        </p:nvCxnSpPr>
        <p:spPr>
          <a:xfrm flipH="1">
            <a:off x="8568861" y="2920083"/>
            <a:ext cx="761470" cy="818742"/>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99" idx="2"/>
            <a:endCxn id="107" idx="6"/>
          </p:cNvCxnSpPr>
          <p:nvPr/>
        </p:nvCxnSpPr>
        <p:spPr>
          <a:xfrm flipH="1">
            <a:off x="6790087" y="2468825"/>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07" idx="2"/>
            <a:endCxn id="13" idx="6"/>
          </p:cNvCxnSpPr>
          <p:nvPr/>
        </p:nvCxnSpPr>
        <p:spPr>
          <a:xfrm flipH="1">
            <a:off x="3124499" y="2468825"/>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13" idx="7"/>
            <a:endCxn id="107" idx="1"/>
          </p:cNvCxnSpPr>
          <p:nvPr/>
        </p:nvCxnSpPr>
        <p:spPr>
          <a:xfrm rot="5400000" flipH="1" flipV="1">
            <a:off x="4298081" y="650906"/>
            <a:ext cx="12700" cy="2733323"/>
          </a:xfrm>
          <a:prstGeom prst="curvedConnector3">
            <a:avLst>
              <a:gd name="adj1" fmla="val 327178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a:stCxn id="107" idx="7"/>
            <a:endCxn id="99" idx="1"/>
          </p:cNvCxnSpPr>
          <p:nvPr/>
        </p:nvCxnSpPr>
        <p:spPr>
          <a:xfrm rot="5400000" flipH="1" flipV="1">
            <a:off x="7963669" y="650906"/>
            <a:ext cx="12700" cy="2733323"/>
          </a:xfrm>
          <a:prstGeom prst="curvedConnector3">
            <a:avLst>
              <a:gd name="adj1" fmla="val 327178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13" idx="4"/>
            <a:endCxn id="104" idx="2"/>
          </p:cNvCxnSpPr>
          <p:nvPr/>
        </p:nvCxnSpPr>
        <p:spPr>
          <a:xfrm rot="16200000" flipH="1">
            <a:off x="2448436" y="3123851"/>
            <a:ext cx="3040080" cy="3006377"/>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07" idx="4"/>
            <a:endCxn id="104" idx="0"/>
          </p:cNvCxnSpPr>
          <p:nvPr/>
        </p:nvCxnSpPr>
        <p:spPr>
          <a:xfrm>
            <a:off x="6130876" y="3107000"/>
            <a:ext cx="1" cy="2401905"/>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43517" y="3551908"/>
            <a:ext cx="1318423" cy="1276350"/>
            <a:chOff x="8260952" y="1946555"/>
            <a:chExt cx="1318423" cy="1276350"/>
          </a:xfrm>
          <a:solidFill>
            <a:srgbClr val="0070C0"/>
          </a:solidFill>
        </p:grpSpPr>
        <p:sp>
          <p:nvSpPr>
            <p:cNvPr id="25" name="Oval 24"/>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Box 25"/>
            <p:cNvSpPr txBox="1"/>
            <p:nvPr/>
          </p:nvSpPr>
          <p:spPr>
            <a:xfrm>
              <a:off x="8431018" y="2168424"/>
              <a:ext cx="987873" cy="847167"/>
            </a:xfrm>
            <a:prstGeom prst="rect">
              <a:avLst/>
            </a:prstGeom>
            <a:grpFill/>
            <a:ln>
              <a:solidFill>
                <a:srgbClr val="0070C0"/>
              </a:solidFill>
            </a:ln>
          </p:spPr>
          <p:txBody>
            <a:bodyPr wrap="square" rtlCol="0">
              <a:spAutoFit/>
            </a:bodyPr>
            <a:lstStyle/>
            <a:p>
              <a:pPr algn="ctr"/>
              <a:r>
                <a:rPr lang="en-US" sz="1600" dirty="0" smtClean="0">
                  <a:solidFill>
                    <a:srgbClr val="FFFFFF"/>
                  </a:solidFill>
                </a:rPr>
                <a:t>PB Interlock Mode</a:t>
              </a:r>
              <a:endParaRPr lang="sv-SE" sz="1600" dirty="0" smtClean="0">
                <a:solidFill>
                  <a:srgbClr val="FFFFFF"/>
                </a:solidFill>
              </a:endParaRPr>
            </a:p>
          </p:txBody>
        </p:sp>
      </p:grpSp>
      <p:cxnSp>
        <p:nvCxnSpPr>
          <p:cNvPr id="4" name="Straight Arrow Connector 3"/>
          <p:cNvCxnSpPr>
            <a:stCxn id="25" idx="3"/>
            <a:endCxn id="104" idx="7"/>
          </p:cNvCxnSpPr>
          <p:nvPr/>
        </p:nvCxnSpPr>
        <p:spPr>
          <a:xfrm flipH="1">
            <a:off x="6597009" y="4641341"/>
            <a:ext cx="1039587" cy="1054481"/>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25" idx="0"/>
          </p:cNvCxnSpPr>
          <p:nvPr/>
        </p:nvCxnSpPr>
        <p:spPr>
          <a:xfrm rot="5400000" flipH="1" flipV="1">
            <a:off x="8166705" y="2581360"/>
            <a:ext cx="906572" cy="1034525"/>
          </a:xfrm>
          <a:prstGeom prst="curved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04" idx="1"/>
            <a:endCxn id="13" idx="5"/>
          </p:cNvCxnSpPr>
          <p:nvPr/>
        </p:nvCxnSpPr>
        <p:spPr>
          <a:xfrm flipH="1" flipV="1">
            <a:off x="2931420" y="2920083"/>
            <a:ext cx="2733324" cy="277573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5" idx="1"/>
            <a:endCxn id="107" idx="5"/>
          </p:cNvCxnSpPr>
          <p:nvPr/>
        </p:nvCxnSpPr>
        <p:spPr>
          <a:xfrm flipH="1" flipV="1">
            <a:off x="6597008" y="2920083"/>
            <a:ext cx="1039588" cy="818742"/>
          </a:xfrm>
          <a:prstGeom prst="straightConnector1">
            <a:avLst/>
          </a:prstGeom>
          <a:ln>
            <a:solidFill>
              <a:srgbClr val="666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18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9" y="265373"/>
            <a:ext cx="8145066" cy="657339"/>
          </a:xfrm>
        </p:spPr>
        <p:txBody>
          <a:bodyPr/>
          <a:lstStyle/>
          <a:p>
            <a:r>
              <a:rPr lang="en-US" dirty="0" smtClean="0"/>
              <a:t>TS PSS Modes of Operations</a:t>
            </a:r>
            <a:endParaRPr lang="sv-SE" dirty="0"/>
          </a:p>
        </p:txBody>
      </p:sp>
      <p:grpSp>
        <p:nvGrpSpPr>
          <p:cNvPr id="101" name="Group 100"/>
          <p:cNvGrpSpPr/>
          <p:nvPr/>
        </p:nvGrpSpPr>
        <p:grpSpPr>
          <a:xfrm>
            <a:off x="2657639" y="962355"/>
            <a:ext cx="1318423" cy="1276350"/>
            <a:chOff x="2909885" y="1695450"/>
            <a:chExt cx="1318423" cy="1276350"/>
          </a:xfrm>
          <a:solidFill>
            <a:srgbClr val="00B050"/>
          </a:solidFill>
        </p:grpSpPr>
        <p:sp>
          <p:nvSpPr>
            <p:cNvPr id="13" name="Oval 12"/>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TextBox 97"/>
            <p:cNvSpPr txBox="1"/>
            <p:nvPr/>
          </p:nvSpPr>
          <p:spPr>
            <a:xfrm>
              <a:off x="3137395" y="2000250"/>
              <a:ext cx="863404" cy="646331"/>
            </a:xfrm>
            <a:prstGeom prst="rect">
              <a:avLst/>
            </a:prstGeom>
            <a:grpFill/>
            <a:ln>
              <a:solidFill>
                <a:srgbClr val="00B050"/>
              </a:solid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102" name="Group 101"/>
          <p:cNvGrpSpPr/>
          <p:nvPr/>
        </p:nvGrpSpPr>
        <p:grpSpPr>
          <a:xfrm>
            <a:off x="8052293" y="962355"/>
            <a:ext cx="1318423" cy="1276350"/>
            <a:chOff x="8260952" y="1946555"/>
            <a:chExt cx="1318423" cy="1276350"/>
          </a:xfrm>
          <a:solidFill>
            <a:srgbClr val="0070C0"/>
          </a:solidFill>
        </p:grpSpPr>
        <p:sp>
          <p:nvSpPr>
            <p:cNvPr id="99" name="Oval 98"/>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TextBox 99"/>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grpSp>
        <p:nvGrpSpPr>
          <p:cNvPr id="106" name="Group 105"/>
          <p:cNvGrpSpPr/>
          <p:nvPr/>
        </p:nvGrpSpPr>
        <p:grpSpPr>
          <a:xfrm>
            <a:off x="5257430" y="962355"/>
            <a:ext cx="1318423" cy="1276350"/>
            <a:chOff x="8229433" y="1899615"/>
            <a:chExt cx="1318423" cy="1276350"/>
          </a:xfrm>
          <a:solidFill>
            <a:srgbClr val="666666"/>
          </a:solidFill>
        </p:grpSpPr>
        <p:sp>
          <p:nvSpPr>
            <p:cNvPr id="107" name="Oval 106"/>
            <p:cNvSpPr/>
            <p:nvPr/>
          </p:nvSpPr>
          <p:spPr>
            <a:xfrm>
              <a:off x="8229433" y="189961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8" name="TextBox 107"/>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sp>
        <p:nvSpPr>
          <p:cNvPr id="24" name="TextBox 23"/>
          <p:cNvSpPr txBox="1"/>
          <p:nvPr/>
        </p:nvSpPr>
        <p:spPr>
          <a:xfrm>
            <a:off x="2341556" y="2398116"/>
            <a:ext cx="1950028" cy="523220"/>
          </a:xfrm>
          <a:prstGeom prst="rect">
            <a:avLst/>
          </a:prstGeom>
          <a:solidFill>
            <a:srgbClr val="FF0000"/>
          </a:solidFill>
        </p:spPr>
        <p:txBody>
          <a:bodyPr wrap="square" rtlCol="0">
            <a:spAutoFit/>
          </a:bodyPr>
          <a:lstStyle/>
          <a:p>
            <a:pPr algn="ctr"/>
            <a:r>
              <a:rPr lang="en-US" sz="1400" dirty="0" smtClean="0">
                <a:solidFill>
                  <a:schemeClr val="bg1"/>
                </a:solidFill>
              </a:rPr>
              <a:t>TS PSS Ready for </a:t>
            </a:r>
            <a:r>
              <a:rPr lang="en-US" sz="1400" dirty="0" err="1" smtClean="0">
                <a:solidFill>
                  <a:schemeClr val="bg1"/>
                </a:solidFill>
              </a:rPr>
              <a:t>BoT</a:t>
            </a:r>
            <a:r>
              <a:rPr lang="en-US" sz="1400" dirty="0" smtClean="0">
                <a:solidFill>
                  <a:schemeClr val="bg1"/>
                </a:solidFill>
              </a:rPr>
              <a:t> </a:t>
            </a:r>
            <a:r>
              <a:rPr lang="en-US" sz="1400" dirty="0">
                <a:solidFill>
                  <a:schemeClr val="bg1"/>
                </a:solidFill>
              </a:rPr>
              <a:t>:</a:t>
            </a:r>
            <a:r>
              <a:rPr lang="en-US" sz="1400" dirty="0" smtClean="0">
                <a:solidFill>
                  <a:schemeClr val="bg1"/>
                </a:solidFill>
              </a:rPr>
              <a:t>disabled</a:t>
            </a:r>
            <a:endParaRPr lang="sv-SE" sz="1400" dirty="0" smtClean="0">
              <a:solidFill>
                <a:schemeClr val="bg1"/>
              </a:solidFill>
            </a:endParaRPr>
          </a:p>
        </p:txBody>
      </p:sp>
      <p:sp>
        <p:nvSpPr>
          <p:cNvPr id="32" name="TextBox 31"/>
          <p:cNvSpPr txBox="1"/>
          <p:nvPr/>
        </p:nvSpPr>
        <p:spPr>
          <a:xfrm>
            <a:off x="7993269" y="6099079"/>
            <a:ext cx="1255506" cy="523220"/>
          </a:xfrm>
          <a:prstGeom prst="rect">
            <a:avLst/>
          </a:prstGeom>
          <a:solidFill>
            <a:srgbClr val="97D077"/>
          </a:solidFill>
        </p:spPr>
        <p:txBody>
          <a:bodyPr wrap="square" rtlCol="0">
            <a:spAutoFit/>
          </a:bodyPr>
          <a:lstStyle/>
          <a:p>
            <a:pPr algn="ctr"/>
            <a:r>
              <a:rPr lang="en-US" sz="1400" dirty="0" err="1" smtClean="0">
                <a:solidFill>
                  <a:schemeClr val="bg1"/>
                </a:solidFill>
              </a:rPr>
              <a:t>BoT</a:t>
            </a:r>
            <a:r>
              <a:rPr lang="en-US" sz="1400" dirty="0" smtClean="0">
                <a:solidFill>
                  <a:schemeClr val="bg1"/>
                </a:solidFill>
              </a:rPr>
              <a:t> is Allowed</a:t>
            </a:r>
            <a:endParaRPr lang="sv-SE" sz="1400" dirty="0" smtClean="0">
              <a:solidFill>
                <a:schemeClr val="bg1"/>
              </a:solidFill>
            </a:endParaRPr>
          </a:p>
        </p:txBody>
      </p:sp>
      <p:sp>
        <p:nvSpPr>
          <p:cNvPr id="2" name="TextBox 1"/>
          <p:cNvSpPr txBox="1"/>
          <p:nvPr/>
        </p:nvSpPr>
        <p:spPr>
          <a:xfrm>
            <a:off x="435907" y="1294801"/>
            <a:ext cx="1607127" cy="1477328"/>
          </a:xfrm>
          <a:prstGeom prst="rect">
            <a:avLst/>
          </a:prstGeom>
          <a:noFill/>
          <a:ln>
            <a:solidFill>
              <a:schemeClr val="tx1"/>
            </a:solidFill>
          </a:ln>
        </p:spPr>
        <p:txBody>
          <a:bodyPr wrap="square" rtlCol="0">
            <a:spAutoFit/>
          </a:bodyPr>
          <a:lstStyle/>
          <a:p>
            <a:pPr algn="l"/>
            <a:r>
              <a:rPr lang="en-US" dirty="0" err="1" smtClean="0">
                <a:solidFill>
                  <a:srgbClr val="666666"/>
                </a:solidFill>
              </a:rPr>
              <a:t>Formalised</a:t>
            </a:r>
            <a:r>
              <a:rPr lang="en-US" dirty="0" smtClean="0">
                <a:solidFill>
                  <a:srgbClr val="666666"/>
                </a:solidFill>
              </a:rPr>
              <a:t> Search can be carried out only in this mode </a:t>
            </a:r>
            <a:endParaRPr lang="sv-SE" dirty="0" smtClean="0">
              <a:solidFill>
                <a:srgbClr val="666666"/>
              </a:solidFill>
            </a:endParaRPr>
          </a:p>
        </p:txBody>
      </p:sp>
      <p:sp>
        <p:nvSpPr>
          <p:cNvPr id="26" name="TextBox 25"/>
          <p:cNvSpPr txBox="1"/>
          <p:nvPr/>
        </p:nvSpPr>
        <p:spPr>
          <a:xfrm>
            <a:off x="10592839" y="6112230"/>
            <a:ext cx="1183109" cy="523220"/>
          </a:xfrm>
          <a:prstGeom prst="rect">
            <a:avLst/>
          </a:prstGeom>
          <a:noFill/>
          <a:ln>
            <a:solidFill>
              <a:schemeClr val="tx1"/>
            </a:solidFill>
          </a:ln>
        </p:spPr>
        <p:txBody>
          <a:bodyPr wrap="square" rtlCol="0">
            <a:spAutoFit/>
          </a:bodyPr>
          <a:lstStyle/>
          <a:p>
            <a:pPr algn="l"/>
            <a:r>
              <a:rPr lang="en-US" sz="1400" dirty="0" smtClean="0">
                <a:solidFill>
                  <a:srgbClr val="666666"/>
                </a:solidFill>
              </a:rPr>
              <a:t>Feedback From Nexus</a:t>
            </a:r>
            <a:endParaRPr lang="sv-SE" sz="1400" dirty="0" smtClean="0">
              <a:solidFill>
                <a:srgbClr val="666666"/>
              </a:solidFill>
            </a:endParaRPr>
          </a:p>
        </p:txBody>
      </p:sp>
      <p:cxnSp>
        <p:nvCxnSpPr>
          <p:cNvPr id="5" name="Straight Connector 4"/>
          <p:cNvCxnSpPr/>
          <p:nvPr/>
        </p:nvCxnSpPr>
        <p:spPr>
          <a:xfrm>
            <a:off x="1030557" y="6061800"/>
            <a:ext cx="946523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45326" y="3040933"/>
            <a:ext cx="1950028" cy="307777"/>
          </a:xfrm>
          <a:prstGeom prst="rect">
            <a:avLst/>
          </a:prstGeom>
          <a:solidFill>
            <a:srgbClr val="FF0000"/>
          </a:solidFill>
        </p:spPr>
        <p:txBody>
          <a:bodyPr wrap="square" rtlCol="0">
            <a:spAutoFit/>
          </a:bodyPr>
          <a:lstStyle/>
          <a:p>
            <a:pPr algn="ctr"/>
            <a:r>
              <a:rPr lang="en-US" sz="1400" dirty="0" smtClean="0">
                <a:solidFill>
                  <a:schemeClr val="bg1"/>
                </a:solidFill>
              </a:rPr>
              <a:t>Blue Lights: OFF</a:t>
            </a:r>
            <a:endParaRPr lang="sv-SE" sz="1400" dirty="0" smtClean="0">
              <a:solidFill>
                <a:schemeClr val="bg1"/>
              </a:solidFill>
            </a:endParaRPr>
          </a:p>
        </p:txBody>
      </p:sp>
      <p:sp>
        <p:nvSpPr>
          <p:cNvPr id="35" name="TextBox 34"/>
          <p:cNvSpPr txBox="1"/>
          <p:nvPr/>
        </p:nvSpPr>
        <p:spPr>
          <a:xfrm>
            <a:off x="2346743" y="3468307"/>
            <a:ext cx="1950028" cy="523220"/>
          </a:xfrm>
          <a:prstGeom prst="rect">
            <a:avLst/>
          </a:prstGeom>
          <a:solidFill>
            <a:srgbClr val="97D077"/>
          </a:solidFill>
        </p:spPr>
        <p:txBody>
          <a:bodyPr wrap="square" rtlCol="0">
            <a:spAutoFit/>
          </a:bodyPr>
          <a:lstStyle/>
          <a:p>
            <a:pPr algn="ctr"/>
            <a:r>
              <a:rPr lang="en-US" sz="1400" dirty="0" smtClean="0">
                <a:solidFill>
                  <a:schemeClr val="bg1"/>
                </a:solidFill>
              </a:rPr>
              <a:t>Access doors: can be unlocked</a:t>
            </a:r>
            <a:endParaRPr lang="sv-SE" sz="1400" dirty="0" smtClean="0">
              <a:solidFill>
                <a:schemeClr val="bg1"/>
              </a:solidFill>
            </a:endParaRPr>
          </a:p>
        </p:txBody>
      </p:sp>
      <p:sp>
        <p:nvSpPr>
          <p:cNvPr id="36" name="TextBox 35"/>
          <p:cNvSpPr txBox="1"/>
          <p:nvPr/>
        </p:nvSpPr>
        <p:spPr>
          <a:xfrm>
            <a:off x="2341069" y="4123316"/>
            <a:ext cx="1950028" cy="523220"/>
          </a:xfrm>
          <a:prstGeom prst="rect">
            <a:avLst/>
          </a:prstGeom>
          <a:solidFill>
            <a:srgbClr val="97D077"/>
          </a:solidFill>
        </p:spPr>
        <p:txBody>
          <a:bodyPr wrap="square" rtlCol="0">
            <a:spAutoFit/>
          </a:bodyPr>
          <a:lstStyle/>
          <a:p>
            <a:pPr algn="ctr"/>
            <a:r>
              <a:rPr lang="en-US" sz="1400" dirty="0" smtClean="0">
                <a:solidFill>
                  <a:schemeClr val="bg1"/>
                </a:solidFill>
              </a:rPr>
              <a:t>Shielding blocks: can be unlocked</a:t>
            </a:r>
            <a:endParaRPr lang="sv-SE" sz="1400" dirty="0" smtClean="0">
              <a:solidFill>
                <a:schemeClr val="bg1"/>
              </a:solidFill>
            </a:endParaRPr>
          </a:p>
        </p:txBody>
      </p:sp>
      <p:sp>
        <p:nvSpPr>
          <p:cNvPr id="37" name="TextBox 36"/>
          <p:cNvSpPr txBox="1"/>
          <p:nvPr/>
        </p:nvSpPr>
        <p:spPr>
          <a:xfrm>
            <a:off x="2342488" y="4766133"/>
            <a:ext cx="1950028" cy="523220"/>
          </a:xfrm>
          <a:prstGeom prst="rect">
            <a:avLst/>
          </a:prstGeom>
          <a:solidFill>
            <a:srgbClr val="FF0000"/>
          </a:solidFill>
        </p:spPr>
        <p:txBody>
          <a:bodyPr wrap="square" rtlCol="0">
            <a:spAutoFit/>
          </a:bodyPr>
          <a:lstStyle/>
          <a:p>
            <a:pPr algn="ctr"/>
            <a:r>
              <a:rPr lang="en-US" sz="1400" dirty="0" smtClean="0">
                <a:solidFill>
                  <a:schemeClr val="bg1"/>
                </a:solidFill>
              </a:rPr>
              <a:t>Light Shutters: can be interlocked</a:t>
            </a:r>
            <a:endParaRPr lang="sv-SE" sz="1400" dirty="0" smtClean="0">
              <a:solidFill>
                <a:schemeClr val="bg1"/>
              </a:solidFill>
            </a:endParaRPr>
          </a:p>
        </p:txBody>
      </p:sp>
      <p:sp>
        <p:nvSpPr>
          <p:cNvPr id="38" name="TextBox 37"/>
          <p:cNvSpPr txBox="1"/>
          <p:nvPr/>
        </p:nvSpPr>
        <p:spPr>
          <a:xfrm>
            <a:off x="2341069" y="5440369"/>
            <a:ext cx="1950028" cy="523220"/>
          </a:xfrm>
          <a:prstGeom prst="rect">
            <a:avLst/>
          </a:prstGeom>
          <a:solidFill>
            <a:schemeClr val="bg1">
              <a:lumMod val="65000"/>
            </a:schemeClr>
          </a:solidFill>
        </p:spPr>
        <p:txBody>
          <a:bodyPr wrap="square" rtlCol="0">
            <a:spAutoFit/>
          </a:bodyPr>
          <a:lstStyle/>
          <a:p>
            <a:pPr algn="ctr"/>
            <a:r>
              <a:rPr lang="en-US" sz="1400" dirty="0" smtClean="0">
                <a:solidFill>
                  <a:schemeClr val="bg1"/>
                </a:solidFill>
              </a:rPr>
              <a:t>Search: broken upon first access</a:t>
            </a:r>
            <a:endParaRPr lang="sv-SE" sz="1400" dirty="0" smtClean="0">
              <a:solidFill>
                <a:schemeClr val="bg1"/>
              </a:solidFill>
            </a:endParaRPr>
          </a:p>
        </p:txBody>
      </p:sp>
      <p:sp>
        <p:nvSpPr>
          <p:cNvPr id="39" name="TextBox 38"/>
          <p:cNvSpPr txBox="1"/>
          <p:nvPr/>
        </p:nvSpPr>
        <p:spPr>
          <a:xfrm>
            <a:off x="4914993" y="2392958"/>
            <a:ext cx="1950028" cy="523220"/>
          </a:xfrm>
          <a:prstGeom prst="rect">
            <a:avLst/>
          </a:prstGeom>
          <a:solidFill>
            <a:srgbClr val="97D077"/>
          </a:solidFill>
        </p:spPr>
        <p:txBody>
          <a:bodyPr wrap="square" rtlCol="0">
            <a:spAutoFit/>
          </a:bodyPr>
          <a:lstStyle/>
          <a:p>
            <a:pPr algn="ctr"/>
            <a:r>
              <a:rPr lang="en-US" sz="1400" dirty="0" smtClean="0">
                <a:solidFill>
                  <a:schemeClr val="bg1"/>
                </a:solidFill>
              </a:rPr>
              <a:t>TS PSS Ready for </a:t>
            </a:r>
            <a:r>
              <a:rPr lang="en-US" sz="1400" dirty="0" err="1" smtClean="0">
                <a:solidFill>
                  <a:schemeClr val="bg1"/>
                </a:solidFill>
              </a:rPr>
              <a:t>BoT</a:t>
            </a:r>
            <a:r>
              <a:rPr lang="en-US" sz="1400" dirty="0" smtClean="0">
                <a:solidFill>
                  <a:schemeClr val="bg1"/>
                </a:solidFill>
              </a:rPr>
              <a:t>: can be enabled</a:t>
            </a:r>
            <a:endParaRPr lang="sv-SE" sz="1400" dirty="0" smtClean="0">
              <a:solidFill>
                <a:schemeClr val="bg1"/>
              </a:solidFill>
            </a:endParaRPr>
          </a:p>
        </p:txBody>
      </p:sp>
      <p:sp>
        <p:nvSpPr>
          <p:cNvPr id="40" name="TextBox 39"/>
          <p:cNvSpPr txBox="1"/>
          <p:nvPr/>
        </p:nvSpPr>
        <p:spPr>
          <a:xfrm>
            <a:off x="4918763" y="3035775"/>
            <a:ext cx="1950028" cy="307777"/>
          </a:xfrm>
          <a:prstGeom prst="rect">
            <a:avLst/>
          </a:prstGeom>
          <a:solidFill>
            <a:srgbClr val="FF0000"/>
          </a:solidFill>
        </p:spPr>
        <p:txBody>
          <a:bodyPr wrap="square" rtlCol="0">
            <a:spAutoFit/>
          </a:bodyPr>
          <a:lstStyle/>
          <a:p>
            <a:pPr algn="ctr"/>
            <a:r>
              <a:rPr lang="en-US" sz="1400" dirty="0" smtClean="0">
                <a:solidFill>
                  <a:schemeClr val="bg1"/>
                </a:solidFill>
              </a:rPr>
              <a:t>Blue Lights: OFF</a:t>
            </a:r>
            <a:endParaRPr lang="sv-SE" sz="1400" dirty="0" smtClean="0">
              <a:solidFill>
                <a:schemeClr val="bg1"/>
              </a:solidFill>
            </a:endParaRPr>
          </a:p>
        </p:txBody>
      </p:sp>
      <p:sp>
        <p:nvSpPr>
          <p:cNvPr id="41" name="TextBox 40"/>
          <p:cNvSpPr txBox="1"/>
          <p:nvPr/>
        </p:nvSpPr>
        <p:spPr>
          <a:xfrm>
            <a:off x="4920180" y="3463149"/>
            <a:ext cx="1950028" cy="523220"/>
          </a:xfrm>
          <a:prstGeom prst="rect">
            <a:avLst/>
          </a:prstGeom>
          <a:solidFill>
            <a:srgbClr val="FF0000"/>
          </a:solidFill>
        </p:spPr>
        <p:txBody>
          <a:bodyPr wrap="square" rtlCol="0">
            <a:spAutoFit/>
          </a:bodyPr>
          <a:lstStyle/>
          <a:p>
            <a:pPr algn="ctr"/>
            <a:r>
              <a:rPr lang="en-US" sz="1400" dirty="0" smtClean="0">
                <a:solidFill>
                  <a:schemeClr val="bg1"/>
                </a:solidFill>
              </a:rPr>
              <a:t>Access doors: closed and locked </a:t>
            </a:r>
            <a:endParaRPr lang="sv-SE" sz="1400" dirty="0" smtClean="0">
              <a:solidFill>
                <a:schemeClr val="bg1"/>
              </a:solidFill>
            </a:endParaRPr>
          </a:p>
        </p:txBody>
      </p:sp>
      <p:sp>
        <p:nvSpPr>
          <p:cNvPr id="42" name="TextBox 41"/>
          <p:cNvSpPr txBox="1"/>
          <p:nvPr/>
        </p:nvSpPr>
        <p:spPr>
          <a:xfrm>
            <a:off x="4914506" y="4118158"/>
            <a:ext cx="1950028" cy="523220"/>
          </a:xfrm>
          <a:prstGeom prst="rect">
            <a:avLst/>
          </a:prstGeom>
          <a:solidFill>
            <a:srgbClr val="FF0000"/>
          </a:solidFill>
        </p:spPr>
        <p:txBody>
          <a:bodyPr wrap="square" rtlCol="0">
            <a:spAutoFit/>
          </a:bodyPr>
          <a:lstStyle/>
          <a:p>
            <a:pPr algn="ctr"/>
            <a:r>
              <a:rPr lang="en-US" sz="1400" dirty="0" smtClean="0">
                <a:solidFill>
                  <a:schemeClr val="bg1"/>
                </a:solidFill>
              </a:rPr>
              <a:t>Shielding blocks: locked</a:t>
            </a:r>
            <a:endParaRPr lang="sv-SE" sz="1400" dirty="0" smtClean="0">
              <a:solidFill>
                <a:schemeClr val="bg1"/>
              </a:solidFill>
            </a:endParaRPr>
          </a:p>
        </p:txBody>
      </p:sp>
      <p:sp>
        <p:nvSpPr>
          <p:cNvPr id="43" name="TextBox 42"/>
          <p:cNvSpPr txBox="1"/>
          <p:nvPr/>
        </p:nvSpPr>
        <p:spPr>
          <a:xfrm>
            <a:off x="4915925" y="4760975"/>
            <a:ext cx="1950028" cy="523220"/>
          </a:xfrm>
          <a:prstGeom prst="rect">
            <a:avLst/>
          </a:prstGeom>
          <a:solidFill>
            <a:srgbClr val="97D077"/>
          </a:solidFill>
        </p:spPr>
        <p:txBody>
          <a:bodyPr wrap="square" rtlCol="0">
            <a:spAutoFit/>
          </a:bodyPr>
          <a:lstStyle/>
          <a:p>
            <a:pPr algn="ctr"/>
            <a:r>
              <a:rPr lang="en-US" sz="1400" dirty="0" smtClean="0">
                <a:solidFill>
                  <a:schemeClr val="bg1"/>
                </a:solidFill>
              </a:rPr>
              <a:t>Light Shutters: not interlocked</a:t>
            </a:r>
            <a:endParaRPr lang="sv-SE" sz="1400" dirty="0" smtClean="0">
              <a:solidFill>
                <a:schemeClr val="bg1"/>
              </a:solidFill>
            </a:endParaRPr>
          </a:p>
        </p:txBody>
      </p:sp>
      <p:sp>
        <p:nvSpPr>
          <p:cNvPr id="44" name="TextBox 43"/>
          <p:cNvSpPr txBox="1"/>
          <p:nvPr/>
        </p:nvSpPr>
        <p:spPr>
          <a:xfrm>
            <a:off x="4917344" y="5434273"/>
            <a:ext cx="1950028" cy="307777"/>
          </a:xfrm>
          <a:prstGeom prst="rect">
            <a:avLst/>
          </a:prstGeom>
          <a:solidFill>
            <a:srgbClr val="97CBFF"/>
          </a:solidFill>
        </p:spPr>
        <p:txBody>
          <a:bodyPr wrap="square" rtlCol="0">
            <a:spAutoFit/>
          </a:bodyPr>
          <a:lstStyle/>
          <a:p>
            <a:pPr algn="ctr"/>
            <a:r>
              <a:rPr lang="en-US" sz="1400" dirty="0" smtClean="0">
                <a:solidFill>
                  <a:schemeClr val="bg1"/>
                </a:solidFill>
              </a:rPr>
              <a:t>Search is completed</a:t>
            </a:r>
            <a:endParaRPr lang="sv-SE" sz="1400" dirty="0" smtClean="0">
              <a:solidFill>
                <a:schemeClr val="bg1"/>
              </a:solidFill>
            </a:endParaRPr>
          </a:p>
        </p:txBody>
      </p:sp>
      <p:sp>
        <p:nvSpPr>
          <p:cNvPr id="45" name="TextBox 44"/>
          <p:cNvSpPr txBox="1"/>
          <p:nvPr/>
        </p:nvSpPr>
        <p:spPr>
          <a:xfrm>
            <a:off x="7619483" y="2399054"/>
            <a:ext cx="1950028" cy="523220"/>
          </a:xfrm>
          <a:prstGeom prst="rect">
            <a:avLst/>
          </a:prstGeom>
          <a:solidFill>
            <a:srgbClr val="97D077"/>
          </a:solidFill>
        </p:spPr>
        <p:txBody>
          <a:bodyPr wrap="square" rtlCol="0">
            <a:spAutoFit/>
          </a:bodyPr>
          <a:lstStyle/>
          <a:p>
            <a:pPr algn="ctr"/>
            <a:r>
              <a:rPr lang="en-US" sz="1400" dirty="0" smtClean="0">
                <a:solidFill>
                  <a:schemeClr val="bg1"/>
                </a:solidFill>
              </a:rPr>
              <a:t>TS PSS Ready for </a:t>
            </a:r>
            <a:r>
              <a:rPr lang="en-US" sz="1400" dirty="0" err="1" smtClean="0">
                <a:solidFill>
                  <a:schemeClr val="bg1"/>
                </a:solidFill>
              </a:rPr>
              <a:t>BoT</a:t>
            </a:r>
            <a:r>
              <a:rPr lang="en-US" sz="1400" dirty="0" smtClean="0">
                <a:solidFill>
                  <a:schemeClr val="bg1"/>
                </a:solidFill>
              </a:rPr>
              <a:t>: enabled</a:t>
            </a:r>
            <a:endParaRPr lang="sv-SE" sz="1400" dirty="0" smtClean="0">
              <a:solidFill>
                <a:schemeClr val="bg1"/>
              </a:solidFill>
            </a:endParaRPr>
          </a:p>
        </p:txBody>
      </p:sp>
      <p:sp>
        <p:nvSpPr>
          <p:cNvPr id="46" name="TextBox 45"/>
          <p:cNvSpPr txBox="1"/>
          <p:nvPr/>
        </p:nvSpPr>
        <p:spPr>
          <a:xfrm>
            <a:off x="7623253" y="3041871"/>
            <a:ext cx="1950028" cy="307777"/>
          </a:xfrm>
          <a:prstGeom prst="rect">
            <a:avLst/>
          </a:prstGeom>
          <a:solidFill>
            <a:srgbClr val="97D077"/>
          </a:solidFill>
        </p:spPr>
        <p:txBody>
          <a:bodyPr wrap="square" rtlCol="0">
            <a:spAutoFit/>
          </a:bodyPr>
          <a:lstStyle/>
          <a:p>
            <a:pPr algn="ctr"/>
            <a:r>
              <a:rPr lang="en-US" sz="1400" dirty="0" smtClean="0">
                <a:solidFill>
                  <a:schemeClr val="bg1"/>
                </a:solidFill>
              </a:rPr>
              <a:t>Blue Lights: ON</a:t>
            </a:r>
            <a:endParaRPr lang="sv-SE" sz="1400" dirty="0" smtClean="0">
              <a:solidFill>
                <a:schemeClr val="bg1"/>
              </a:solidFill>
            </a:endParaRPr>
          </a:p>
        </p:txBody>
      </p:sp>
      <p:sp>
        <p:nvSpPr>
          <p:cNvPr id="47" name="TextBox 46"/>
          <p:cNvSpPr txBox="1"/>
          <p:nvPr/>
        </p:nvSpPr>
        <p:spPr>
          <a:xfrm>
            <a:off x="7624670" y="3469245"/>
            <a:ext cx="1950028" cy="523220"/>
          </a:xfrm>
          <a:prstGeom prst="rect">
            <a:avLst/>
          </a:prstGeom>
          <a:solidFill>
            <a:srgbClr val="FF0000"/>
          </a:solidFill>
        </p:spPr>
        <p:txBody>
          <a:bodyPr wrap="square" rtlCol="0">
            <a:spAutoFit/>
          </a:bodyPr>
          <a:lstStyle/>
          <a:p>
            <a:pPr algn="ctr"/>
            <a:r>
              <a:rPr lang="en-US" sz="1400" dirty="0" smtClean="0">
                <a:solidFill>
                  <a:schemeClr val="bg1"/>
                </a:solidFill>
              </a:rPr>
              <a:t>Access doors: closed and locked </a:t>
            </a:r>
            <a:endParaRPr lang="sv-SE" sz="1400" dirty="0" smtClean="0">
              <a:solidFill>
                <a:schemeClr val="bg1"/>
              </a:solidFill>
            </a:endParaRPr>
          </a:p>
        </p:txBody>
      </p:sp>
      <p:sp>
        <p:nvSpPr>
          <p:cNvPr id="48" name="TextBox 47"/>
          <p:cNvSpPr txBox="1"/>
          <p:nvPr/>
        </p:nvSpPr>
        <p:spPr>
          <a:xfrm>
            <a:off x="7618996" y="4124254"/>
            <a:ext cx="1950028" cy="523220"/>
          </a:xfrm>
          <a:prstGeom prst="rect">
            <a:avLst/>
          </a:prstGeom>
          <a:solidFill>
            <a:srgbClr val="FF0000"/>
          </a:solidFill>
        </p:spPr>
        <p:txBody>
          <a:bodyPr wrap="square" rtlCol="0">
            <a:spAutoFit/>
          </a:bodyPr>
          <a:lstStyle/>
          <a:p>
            <a:pPr algn="ctr"/>
            <a:r>
              <a:rPr lang="en-US" sz="1400" dirty="0" smtClean="0">
                <a:solidFill>
                  <a:schemeClr val="bg1"/>
                </a:solidFill>
              </a:rPr>
              <a:t>Shielding blocks: locked</a:t>
            </a:r>
            <a:endParaRPr lang="sv-SE" sz="1400" dirty="0" smtClean="0">
              <a:solidFill>
                <a:schemeClr val="bg1"/>
              </a:solidFill>
            </a:endParaRPr>
          </a:p>
        </p:txBody>
      </p:sp>
      <p:sp>
        <p:nvSpPr>
          <p:cNvPr id="49" name="TextBox 48"/>
          <p:cNvSpPr txBox="1"/>
          <p:nvPr/>
        </p:nvSpPr>
        <p:spPr>
          <a:xfrm>
            <a:off x="7620415" y="4767071"/>
            <a:ext cx="1950028" cy="523220"/>
          </a:xfrm>
          <a:prstGeom prst="rect">
            <a:avLst/>
          </a:prstGeom>
          <a:solidFill>
            <a:srgbClr val="97D077"/>
          </a:solidFill>
        </p:spPr>
        <p:txBody>
          <a:bodyPr wrap="square" rtlCol="0">
            <a:spAutoFit/>
          </a:bodyPr>
          <a:lstStyle/>
          <a:p>
            <a:pPr algn="ctr"/>
            <a:r>
              <a:rPr lang="en-US" sz="1400" dirty="0" smtClean="0">
                <a:solidFill>
                  <a:schemeClr val="bg1"/>
                </a:solidFill>
              </a:rPr>
              <a:t>Light Shutters: not interlocked</a:t>
            </a:r>
            <a:endParaRPr lang="sv-SE" sz="1400" dirty="0" smtClean="0">
              <a:solidFill>
                <a:schemeClr val="bg1"/>
              </a:solidFill>
            </a:endParaRPr>
          </a:p>
        </p:txBody>
      </p:sp>
      <p:sp>
        <p:nvSpPr>
          <p:cNvPr id="50" name="TextBox 49"/>
          <p:cNvSpPr txBox="1"/>
          <p:nvPr/>
        </p:nvSpPr>
        <p:spPr>
          <a:xfrm>
            <a:off x="7621834" y="5440369"/>
            <a:ext cx="1950028" cy="307777"/>
          </a:xfrm>
          <a:prstGeom prst="rect">
            <a:avLst/>
          </a:prstGeom>
          <a:solidFill>
            <a:srgbClr val="97CBFF"/>
          </a:solidFill>
        </p:spPr>
        <p:txBody>
          <a:bodyPr wrap="square" rtlCol="0">
            <a:spAutoFit/>
          </a:bodyPr>
          <a:lstStyle/>
          <a:p>
            <a:pPr algn="ctr"/>
            <a:r>
              <a:rPr lang="en-US" sz="1400" dirty="0" smtClean="0">
                <a:solidFill>
                  <a:schemeClr val="bg1"/>
                </a:solidFill>
              </a:rPr>
              <a:t>Search is completed</a:t>
            </a:r>
            <a:endParaRPr lang="sv-SE" sz="1400" dirty="0" smtClean="0">
              <a:solidFill>
                <a:schemeClr val="bg1"/>
              </a:solidFill>
            </a:endParaRPr>
          </a:p>
        </p:txBody>
      </p:sp>
    </p:spTree>
    <p:extLst>
      <p:ext uri="{BB962C8B-B14F-4D97-AF65-F5344CB8AC3E}">
        <p14:creationId xmlns:p14="http://schemas.microsoft.com/office/powerpoint/2010/main" val="20617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3857286164"/>
              </p:ext>
            </p:extLst>
          </p:nvPr>
        </p:nvGraphicFramePr>
        <p:xfrm>
          <a:off x="1195647" y="1633448"/>
          <a:ext cx="10134600" cy="1831176"/>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a:t>
                      </a:r>
                      <a:r>
                        <a:rPr lang="en-GB" sz="2000" b="0" noProof="0" dirty="0" smtClean="0">
                          <a:solidFill>
                            <a:schemeClr val="bg1"/>
                          </a:solidFill>
                        </a:rPr>
                        <a:t>Target Station</a:t>
                      </a:r>
                      <a:r>
                        <a:rPr lang="en-GB" sz="2000" b="0" baseline="0" noProof="0" dirty="0" smtClean="0">
                          <a:solidFill>
                            <a:schemeClr val="bg1"/>
                          </a:solidFill>
                        </a:rPr>
                        <a:t> Utility Block</a:t>
                      </a:r>
                      <a:endParaRPr lang="en-GB" sz="2000" b="0" noProof="0" dirty="0">
                        <a:solidFill>
                          <a:schemeClr val="bg1"/>
                        </a:solidFill>
                      </a:endParaRP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a:t>
                      </a:r>
                      <a:r>
                        <a:rPr lang="en-GB" sz="2000" b="0" noProof="0" dirty="0" smtClean="0">
                          <a:solidFill>
                            <a:schemeClr val="bg1"/>
                          </a:solidFill>
                        </a:rPr>
                        <a:t>TS PSS</a:t>
                      </a:r>
                      <a:r>
                        <a:rPr lang="en-GB" sz="2000" b="0" baseline="0" noProof="0" dirty="0" smtClean="0">
                          <a:solidFill>
                            <a:schemeClr val="bg1"/>
                          </a:solidFill>
                        </a:rPr>
                        <a:t> </a:t>
                      </a:r>
                      <a:r>
                        <a:rPr lang="en-GB" sz="2000" b="0" noProof="0" dirty="0" smtClean="0">
                          <a:solidFill>
                            <a:schemeClr val="bg1"/>
                          </a:solidFill>
                        </a:rPr>
                        <a:t>Controlled </a:t>
                      </a:r>
                      <a:r>
                        <a:rPr lang="en-GB" sz="2000" b="0" noProof="0" dirty="0">
                          <a:solidFill>
                            <a:schemeClr val="bg1"/>
                          </a:solidFill>
                        </a:rPr>
                        <a:t>Area and Main Functions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System Interfaces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11895582"/>
                  </a:ext>
                </a:extLst>
              </a:tr>
              <a:tr h="457794">
                <a:tc>
                  <a:txBody>
                    <a:bodyPr/>
                    <a:lstStyle/>
                    <a:p>
                      <a:pPr>
                        <a:tabLst>
                          <a:tab pos="357188" algn="l"/>
                        </a:tabLst>
                      </a:pPr>
                      <a:r>
                        <a:rPr lang="en-GB" sz="2000" b="0" noProof="0" dirty="0">
                          <a:solidFill>
                            <a:schemeClr val="bg1"/>
                          </a:solidFill>
                        </a:rPr>
                        <a:t>4	Operational Activities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71055484"/>
                  </a:ext>
                </a:extLst>
              </a:tr>
            </a:tbl>
          </a:graphicData>
        </a:graphic>
      </p:graphicFrame>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9" y="265373"/>
            <a:ext cx="8145066" cy="657339"/>
          </a:xfrm>
        </p:spPr>
        <p:txBody>
          <a:bodyPr/>
          <a:lstStyle/>
          <a:p>
            <a:r>
              <a:rPr lang="en-US" dirty="0" smtClean="0"/>
              <a:t>TS PSS Modes of Operations</a:t>
            </a:r>
            <a:endParaRPr lang="sv-SE" dirty="0"/>
          </a:p>
        </p:txBody>
      </p:sp>
      <p:sp>
        <p:nvSpPr>
          <p:cNvPr id="22" name="TextBox 21"/>
          <p:cNvSpPr txBox="1"/>
          <p:nvPr/>
        </p:nvSpPr>
        <p:spPr>
          <a:xfrm>
            <a:off x="4754110" y="4383968"/>
            <a:ext cx="1877716" cy="584775"/>
          </a:xfrm>
          <a:prstGeom prst="rect">
            <a:avLst/>
          </a:prstGeom>
          <a:solidFill>
            <a:srgbClr val="FF0000"/>
          </a:solidFill>
        </p:spPr>
        <p:txBody>
          <a:bodyPr wrap="square" rtlCol="0">
            <a:spAutoFit/>
          </a:bodyPr>
          <a:lstStyle/>
          <a:p>
            <a:pPr algn="ctr"/>
            <a:r>
              <a:rPr lang="en-US" sz="1600" dirty="0" smtClean="0">
                <a:solidFill>
                  <a:schemeClr val="bg1"/>
                </a:solidFill>
              </a:rPr>
              <a:t>TS PSS Ready for </a:t>
            </a:r>
            <a:r>
              <a:rPr lang="en-US" sz="1600" dirty="0" err="1" smtClean="0">
                <a:solidFill>
                  <a:schemeClr val="bg1"/>
                </a:solidFill>
              </a:rPr>
              <a:t>BoT</a:t>
            </a:r>
            <a:r>
              <a:rPr lang="en-US" sz="1600" dirty="0" smtClean="0">
                <a:solidFill>
                  <a:schemeClr val="bg1"/>
                </a:solidFill>
              </a:rPr>
              <a:t> is disabled</a:t>
            </a:r>
            <a:endParaRPr lang="sv-SE" sz="1600" dirty="0" smtClean="0">
              <a:solidFill>
                <a:schemeClr val="bg1"/>
              </a:solidFill>
            </a:endParaRPr>
          </a:p>
        </p:txBody>
      </p:sp>
      <p:grpSp>
        <p:nvGrpSpPr>
          <p:cNvPr id="26" name="Group 25"/>
          <p:cNvGrpSpPr/>
          <p:nvPr/>
        </p:nvGrpSpPr>
        <p:grpSpPr>
          <a:xfrm>
            <a:off x="5100813" y="2911952"/>
            <a:ext cx="1318423" cy="1276350"/>
            <a:chOff x="8260952" y="1946555"/>
            <a:chExt cx="1318423" cy="1276350"/>
          </a:xfrm>
          <a:solidFill>
            <a:srgbClr val="990000"/>
          </a:solidFill>
        </p:grpSpPr>
        <p:sp>
          <p:nvSpPr>
            <p:cNvPr id="27" name="Oval 26"/>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Box 32"/>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smtClean="0">
                  <a:solidFill>
                    <a:srgbClr val="FFFFFF"/>
                  </a:solidFill>
                </a:rPr>
                <a:t>Alarm Mode</a:t>
              </a:r>
              <a:endParaRPr lang="sv-SE" dirty="0" smtClean="0">
                <a:solidFill>
                  <a:srgbClr val="FFFFFF"/>
                </a:solidFill>
              </a:endParaRPr>
            </a:p>
          </p:txBody>
        </p:sp>
      </p:grpSp>
      <p:sp>
        <p:nvSpPr>
          <p:cNvPr id="34" name="TextBox 33"/>
          <p:cNvSpPr txBox="1"/>
          <p:nvPr/>
        </p:nvSpPr>
        <p:spPr>
          <a:xfrm>
            <a:off x="2061965" y="3215483"/>
            <a:ext cx="2125987" cy="338554"/>
          </a:xfrm>
          <a:prstGeom prst="rect">
            <a:avLst/>
          </a:prstGeom>
          <a:solidFill>
            <a:srgbClr val="990000"/>
          </a:solidFill>
        </p:spPr>
        <p:txBody>
          <a:bodyPr wrap="square" rtlCol="0">
            <a:spAutoFit/>
          </a:bodyPr>
          <a:lstStyle/>
          <a:p>
            <a:pPr algn="ctr"/>
            <a:r>
              <a:rPr lang="en-US" sz="1600" dirty="0" smtClean="0">
                <a:solidFill>
                  <a:schemeClr val="bg1"/>
                </a:solidFill>
              </a:rPr>
              <a:t>TSPSS_SIF2(Intrusion)</a:t>
            </a:r>
            <a:endParaRPr lang="sv-SE" sz="1600" dirty="0" smtClean="0">
              <a:solidFill>
                <a:schemeClr val="bg1"/>
              </a:solidFill>
            </a:endParaRPr>
          </a:p>
        </p:txBody>
      </p:sp>
      <p:sp>
        <p:nvSpPr>
          <p:cNvPr id="35" name="TextBox 34"/>
          <p:cNvSpPr txBox="1"/>
          <p:nvPr/>
        </p:nvSpPr>
        <p:spPr>
          <a:xfrm>
            <a:off x="2061965" y="2011669"/>
            <a:ext cx="2125987" cy="338554"/>
          </a:xfrm>
          <a:prstGeom prst="rect">
            <a:avLst/>
          </a:prstGeom>
          <a:solidFill>
            <a:srgbClr val="990000"/>
          </a:solidFill>
        </p:spPr>
        <p:txBody>
          <a:bodyPr wrap="square" rtlCol="0">
            <a:spAutoFit/>
          </a:bodyPr>
          <a:lstStyle/>
          <a:p>
            <a:pPr algn="ctr"/>
            <a:r>
              <a:rPr lang="en-US" sz="1600" dirty="0" smtClean="0">
                <a:solidFill>
                  <a:schemeClr val="bg1"/>
                </a:solidFill>
              </a:rPr>
              <a:t>TSPSS_SIF1(ESOB)</a:t>
            </a:r>
            <a:endParaRPr lang="sv-SE" sz="1600" dirty="0" smtClean="0">
              <a:solidFill>
                <a:schemeClr val="bg1"/>
              </a:solidFill>
            </a:endParaRPr>
          </a:p>
        </p:txBody>
      </p:sp>
      <p:sp>
        <p:nvSpPr>
          <p:cNvPr id="37" name="Left Brace 36"/>
          <p:cNvSpPr/>
          <p:nvPr/>
        </p:nvSpPr>
        <p:spPr>
          <a:xfrm>
            <a:off x="1432970" y="2011669"/>
            <a:ext cx="304800" cy="9138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8" name="TextBox 37"/>
          <p:cNvSpPr txBox="1"/>
          <p:nvPr/>
        </p:nvSpPr>
        <p:spPr>
          <a:xfrm>
            <a:off x="339348" y="1905267"/>
            <a:ext cx="974667" cy="830997"/>
          </a:xfrm>
          <a:prstGeom prst="rect">
            <a:avLst/>
          </a:prstGeom>
          <a:noFill/>
        </p:spPr>
        <p:txBody>
          <a:bodyPr wrap="square" rtlCol="0">
            <a:spAutoFit/>
          </a:bodyPr>
          <a:lstStyle/>
          <a:p>
            <a:pPr algn="ctr"/>
            <a:r>
              <a:rPr lang="en-US" sz="1600" dirty="0" smtClean="0">
                <a:solidFill>
                  <a:srgbClr val="666666"/>
                </a:solidFill>
              </a:rPr>
              <a:t>In any TS PSS mode</a:t>
            </a:r>
            <a:endParaRPr lang="sv-SE" sz="1600" dirty="0" smtClean="0">
              <a:solidFill>
                <a:srgbClr val="666666"/>
              </a:solidFill>
            </a:endParaRPr>
          </a:p>
        </p:txBody>
      </p:sp>
      <p:sp>
        <p:nvSpPr>
          <p:cNvPr id="39" name="Left Brace 38"/>
          <p:cNvSpPr/>
          <p:nvPr/>
        </p:nvSpPr>
        <p:spPr>
          <a:xfrm>
            <a:off x="1414460" y="3153633"/>
            <a:ext cx="304800" cy="9920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0" name="TextBox 39"/>
          <p:cNvSpPr txBox="1"/>
          <p:nvPr/>
        </p:nvSpPr>
        <p:spPr>
          <a:xfrm>
            <a:off x="170767" y="3117092"/>
            <a:ext cx="1241861" cy="1077218"/>
          </a:xfrm>
          <a:prstGeom prst="rect">
            <a:avLst/>
          </a:prstGeom>
          <a:noFill/>
        </p:spPr>
        <p:txBody>
          <a:bodyPr wrap="square" rtlCol="0">
            <a:spAutoFit/>
          </a:bodyPr>
          <a:lstStyle/>
          <a:p>
            <a:pPr algn="ctr"/>
            <a:r>
              <a:rPr lang="en-US" sz="1600" dirty="0" smtClean="0">
                <a:solidFill>
                  <a:srgbClr val="666666"/>
                </a:solidFill>
              </a:rPr>
              <a:t>In Beam ON or Transition modes</a:t>
            </a:r>
            <a:endParaRPr lang="sv-SE" sz="1600" dirty="0" smtClean="0">
              <a:solidFill>
                <a:srgbClr val="666666"/>
              </a:solidFill>
            </a:endParaRPr>
          </a:p>
        </p:txBody>
      </p:sp>
      <p:sp>
        <p:nvSpPr>
          <p:cNvPr id="41" name="Right Arrow 40"/>
          <p:cNvSpPr/>
          <p:nvPr/>
        </p:nvSpPr>
        <p:spPr>
          <a:xfrm>
            <a:off x="4370386" y="3361790"/>
            <a:ext cx="689294" cy="376673"/>
          </a:xfrm>
          <a:prstGeom prst="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 Placeholder 6"/>
          <p:cNvSpPr>
            <a:spLocks noGrp="1"/>
          </p:cNvSpPr>
          <p:nvPr>
            <p:ph type="body" sz="quarter" idx="14"/>
          </p:nvPr>
        </p:nvSpPr>
        <p:spPr>
          <a:xfrm>
            <a:off x="1103709" y="931026"/>
            <a:ext cx="9360000" cy="507076"/>
          </a:xfrm>
        </p:spPr>
        <p:txBody>
          <a:bodyPr/>
          <a:lstStyle/>
          <a:p>
            <a:r>
              <a:rPr lang="sv-SE" dirty="0" smtClean="0"/>
              <a:t>Alarm Mode</a:t>
            </a:r>
            <a:endParaRPr lang="en-GB" dirty="0"/>
          </a:p>
        </p:txBody>
      </p:sp>
      <p:sp>
        <p:nvSpPr>
          <p:cNvPr id="20" name="TextBox 19"/>
          <p:cNvSpPr txBox="1"/>
          <p:nvPr/>
        </p:nvSpPr>
        <p:spPr>
          <a:xfrm>
            <a:off x="2061965" y="4670480"/>
            <a:ext cx="2125987" cy="584775"/>
          </a:xfrm>
          <a:prstGeom prst="rect">
            <a:avLst/>
          </a:prstGeom>
          <a:solidFill>
            <a:srgbClr val="990000"/>
          </a:solidFill>
        </p:spPr>
        <p:txBody>
          <a:bodyPr wrap="square" rtlCol="0">
            <a:spAutoFit/>
          </a:bodyPr>
          <a:lstStyle/>
          <a:p>
            <a:pPr algn="ctr"/>
            <a:r>
              <a:rPr lang="en-US" sz="1600" dirty="0" smtClean="0">
                <a:solidFill>
                  <a:schemeClr val="bg1"/>
                </a:solidFill>
              </a:rPr>
              <a:t>PB actuator feedback error</a:t>
            </a:r>
            <a:endParaRPr lang="sv-SE" sz="1600" dirty="0" smtClean="0">
              <a:solidFill>
                <a:schemeClr val="bg1"/>
              </a:solidFill>
            </a:endParaRPr>
          </a:p>
        </p:txBody>
      </p:sp>
      <p:sp>
        <p:nvSpPr>
          <p:cNvPr id="21" name="Left Brace 20"/>
          <p:cNvSpPr/>
          <p:nvPr/>
        </p:nvSpPr>
        <p:spPr>
          <a:xfrm>
            <a:off x="1414460" y="4670480"/>
            <a:ext cx="304800" cy="10948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TextBox 23"/>
          <p:cNvSpPr txBox="1"/>
          <p:nvPr/>
        </p:nvSpPr>
        <p:spPr>
          <a:xfrm>
            <a:off x="170767" y="4809833"/>
            <a:ext cx="1241861" cy="584775"/>
          </a:xfrm>
          <a:prstGeom prst="rect">
            <a:avLst/>
          </a:prstGeom>
          <a:noFill/>
        </p:spPr>
        <p:txBody>
          <a:bodyPr wrap="square" rtlCol="0">
            <a:spAutoFit/>
          </a:bodyPr>
          <a:lstStyle/>
          <a:p>
            <a:pPr algn="ctr"/>
            <a:r>
              <a:rPr lang="en-US" sz="1600" dirty="0" smtClean="0">
                <a:solidFill>
                  <a:srgbClr val="666666"/>
                </a:solidFill>
              </a:rPr>
              <a:t>In Access mode</a:t>
            </a:r>
            <a:endParaRPr lang="sv-SE" sz="1600" dirty="0" smtClean="0">
              <a:solidFill>
                <a:srgbClr val="666666"/>
              </a:solidFill>
            </a:endParaRPr>
          </a:p>
        </p:txBody>
      </p:sp>
      <p:sp>
        <p:nvSpPr>
          <p:cNvPr id="25" name="TextBox 24"/>
          <p:cNvSpPr txBox="1"/>
          <p:nvPr/>
        </p:nvSpPr>
        <p:spPr>
          <a:xfrm>
            <a:off x="2061965" y="5426745"/>
            <a:ext cx="2125987" cy="338554"/>
          </a:xfrm>
          <a:prstGeom prst="rect">
            <a:avLst/>
          </a:prstGeom>
          <a:solidFill>
            <a:srgbClr val="990000"/>
          </a:solidFill>
        </p:spPr>
        <p:txBody>
          <a:bodyPr wrap="square" rtlCol="0">
            <a:spAutoFit/>
          </a:bodyPr>
          <a:lstStyle/>
          <a:p>
            <a:pPr algn="ctr"/>
            <a:r>
              <a:rPr lang="en-US" sz="1600" dirty="0" smtClean="0">
                <a:solidFill>
                  <a:schemeClr val="bg1"/>
                </a:solidFill>
              </a:rPr>
              <a:t>Bad key </a:t>
            </a:r>
            <a:r>
              <a:rPr lang="en-US" sz="1600" dirty="0">
                <a:solidFill>
                  <a:schemeClr val="bg1"/>
                </a:solidFill>
              </a:rPr>
              <a:t>c</a:t>
            </a:r>
            <a:r>
              <a:rPr lang="en-US" sz="1600" dirty="0" smtClean="0">
                <a:solidFill>
                  <a:schemeClr val="bg1"/>
                </a:solidFill>
              </a:rPr>
              <a:t>ombination</a:t>
            </a:r>
            <a:endParaRPr lang="sv-SE" sz="1600" dirty="0" smtClean="0">
              <a:solidFill>
                <a:schemeClr val="bg1"/>
              </a:solidFill>
            </a:endParaRPr>
          </a:p>
        </p:txBody>
      </p:sp>
      <p:sp>
        <p:nvSpPr>
          <p:cNvPr id="28" name="TextBox 27"/>
          <p:cNvSpPr txBox="1"/>
          <p:nvPr/>
        </p:nvSpPr>
        <p:spPr>
          <a:xfrm>
            <a:off x="2066931" y="2556182"/>
            <a:ext cx="2121021" cy="338554"/>
          </a:xfrm>
          <a:prstGeom prst="rect">
            <a:avLst/>
          </a:prstGeom>
          <a:solidFill>
            <a:srgbClr val="990000"/>
          </a:solidFill>
        </p:spPr>
        <p:txBody>
          <a:bodyPr wrap="square" rtlCol="0">
            <a:spAutoFit/>
          </a:bodyPr>
          <a:lstStyle/>
          <a:p>
            <a:pPr algn="ctr"/>
            <a:r>
              <a:rPr lang="en-US" sz="1600" dirty="0" smtClean="0">
                <a:solidFill>
                  <a:schemeClr val="bg1"/>
                </a:solidFill>
              </a:rPr>
              <a:t>SIS startup</a:t>
            </a:r>
            <a:endParaRPr lang="sv-SE" sz="1600" dirty="0" smtClean="0">
              <a:solidFill>
                <a:schemeClr val="bg1"/>
              </a:solidFill>
            </a:endParaRPr>
          </a:p>
        </p:txBody>
      </p:sp>
      <p:sp>
        <p:nvSpPr>
          <p:cNvPr id="29" name="Right Arrow 28"/>
          <p:cNvSpPr/>
          <p:nvPr/>
        </p:nvSpPr>
        <p:spPr>
          <a:xfrm>
            <a:off x="9528049" y="3399642"/>
            <a:ext cx="841248" cy="37667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1" name="Group 30"/>
          <p:cNvGrpSpPr/>
          <p:nvPr/>
        </p:nvGrpSpPr>
        <p:grpSpPr>
          <a:xfrm>
            <a:off x="10455265" y="2900217"/>
            <a:ext cx="1318423" cy="1276350"/>
            <a:chOff x="2909885" y="1695450"/>
            <a:chExt cx="1318423" cy="1276350"/>
          </a:xfrm>
          <a:solidFill>
            <a:srgbClr val="00B050"/>
          </a:solidFill>
        </p:grpSpPr>
        <p:sp>
          <p:nvSpPr>
            <p:cNvPr id="32" name="Oval 31"/>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TextBox 44"/>
            <p:cNvSpPr txBox="1"/>
            <p:nvPr/>
          </p:nvSpPr>
          <p:spPr>
            <a:xfrm>
              <a:off x="3137395" y="2000250"/>
              <a:ext cx="863404" cy="646331"/>
            </a:xfrm>
            <a:prstGeom prst="rect">
              <a:avLst/>
            </a:prstGeom>
            <a:noFill/>
            <a:ln>
              <a:no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sp>
        <p:nvSpPr>
          <p:cNvPr id="46" name="TextBox 45"/>
          <p:cNvSpPr txBox="1"/>
          <p:nvPr/>
        </p:nvSpPr>
        <p:spPr>
          <a:xfrm>
            <a:off x="2061965" y="3776315"/>
            <a:ext cx="2125987" cy="338554"/>
          </a:xfrm>
          <a:prstGeom prst="rect">
            <a:avLst/>
          </a:prstGeom>
          <a:solidFill>
            <a:srgbClr val="990000"/>
          </a:solidFill>
        </p:spPr>
        <p:txBody>
          <a:bodyPr wrap="square" rtlCol="0">
            <a:spAutoFit/>
          </a:bodyPr>
          <a:lstStyle/>
          <a:p>
            <a:pPr algn="ctr"/>
            <a:r>
              <a:rPr lang="en-US" sz="1600" dirty="0" smtClean="0">
                <a:solidFill>
                  <a:schemeClr val="bg1"/>
                </a:solidFill>
              </a:rPr>
              <a:t>TSPSS_SIF3(Intrusion)</a:t>
            </a:r>
            <a:endParaRPr lang="sv-SE" sz="1600" dirty="0" smtClean="0">
              <a:solidFill>
                <a:schemeClr val="bg1"/>
              </a:solidFill>
            </a:endParaRPr>
          </a:p>
        </p:txBody>
      </p:sp>
      <p:sp>
        <p:nvSpPr>
          <p:cNvPr id="48" name="TextBox 47"/>
          <p:cNvSpPr txBox="1"/>
          <p:nvPr/>
        </p:nvSpPr>
        <p:spPr>
          <a:xfrm>
            <a:off x="6749092" y="2185246"/>
            <a:ext cx="2687516" cy="369332"/>
          </a:xfrm>
          <a:prstGeom prst="rect">
            <a:avLst/>
          </a:prstGeom>
          <a:solidFill>
            <a:srgbClr val="97D077"/>
          </a:solidFill>
        </p:spPr>
        <p:txBody>
          <a:bodyPr wrap="square" rtlCol="0">
            <a:spAutoFit/>
          </a:bodyPr>
          <a:lstStyle/>
          <a:p>
            <a:pPr algn="ctr"/>
            <a:r>
              <a:rPr lang="en-US" dirty="0" smtClean="0">
                <a:solidFill>
                  <a:schemeClr val="bg1"/>
                </a:solidFill>
              </a:rPr>
              <a:t>TSPSS_SIF1 is reset</a:t>
            </a:r>
            <a:endParaRPr lang="sv-SE" dirty="0" smtClean="0">
              <a:solidFill>
                <a:schemeClr val="bg1"/>
              </a:solidFill>
            </a:endParaRPr>
          </a:p>
        </p:txBody>
      </p:sp>
      <p:sp>
        <p:nvSpPr>
          <p:cNvPr id="49" name="TextBox 48"/>
          <p:cNvSpPr txBox="1"/>
          <p:nvPr/>
        </p:nvSpPr>
        <p:spPr>
          <a:xfrm>
            <a:off x="6749092" y="2663951"/>
            <a:ext cx="2687516" cy="369332"/>
          </a:xfrm>
          <a:prstGeom prst="rect">
            <a:avLst/>
          </a:prstGeom>
          <a:solidFill>
            <a:srgbClr val="97D077"/>
          </a:solidFill>
        </p:spPr>
        <p:txBody>
          <a:bodyPr wrap="square" rtlCol="0">
            <a:spAutoFit/>
          </a:bodyPr>
          <a:lstStyle/>
          <a:p>
            <a:pPr algn="ctr"/>
            <a:r>
              <a:rPr lang="en-US" dirty="0" smtClean="0">
                <a:solidFill>
                  <a:schemeClr val="bg1"/>
                </a:solidFill>
              </a:rPr>
              <a:t>TSPSS_SIF2 is reset</a:t>
            </a:r>
            <a:endParaRPr lang="sv-SE" dirty="0" smtClean="0">
              <a:solidFill>
                <a:schemeClr val="bg1"/>
              </a:solidFill>
            </a:endParaRPr>
          </a:p>
        </p:txBody>
      </p:sp>
      <p:sp>
        <p:nvSpPr>
          <p:cNvPr id="50" name="TextBox 49"/>
          <p:cNvSpPr txBox="1"/>
          <p:nvPr/>
        </p:nvSpPr>
        <p:spPr>
          <a:xfrm>
            <a:off x="6749092" y="3160516"/>
            <a:ext cx="2687516" cy="646331"/>
          </a:xfrm>
          <a:prstGeom prst="rect">
            <a:avLst/>
          </a:prstGeom>
          <a:solidFill>
            <a:srgbClr val="97D077"/>
          </a:solidFill>
        </p:spPr>
        <p:txBody>
          <a:bodyPr wrap="square" rtlCol="0">
            <a:spAutoFit/>
          </a:bodyPr>
          <a:lstStyle/>
          <a:p>
            <a:pPr algn="ctr"/>
            <a:r>
              <a:rPr lang="en-US" dirty="0" smtClean="0">
                <a:solidFill>
                  <a:schemeClr val="bg1"/>
                </a:solidFill>
              </a:rPr>
              <a:t>PB is interlocked OFF the target</a:t>
            </a:r>
            <a:endParaRPr lang="sv-SE" dirty="0" smtClean="0">
              <a:solidFill>
                <a:schemeClr val="bg1"/>
              </a:solidFill>
            </a:endParaRPr>
          </a:p>
        </p:txBody>
      </p:sp>
      <p:sp>
        <p:nvSpPr>
          <p:cNvPr id="51" name="TextBox 50"/>
          <p:cNvSpPr txBox="1"/>
          <p:nvPr/>
        </p:nvSpPr>
        <p:spPr>
          <a:xfrm>
            <a:off x="6749092" y="3927080"/>
            <a:ext cx="2687516" cy="369332"/>
          </a:xfrm>
          <a:prstGeom prst="rect">
            <a:avLst/>
          </a:prstGeom>
          <a:solidFill>
            <a:srgbClr val="97D077"/>
          </a:solidFill>
        </p:spPr>
        <p:txBody>
          <a:bodyPr wrap="square" rtlCol="0">
            <a:spAutoFit/>
          </a:bodyPr>
          <a:lstStyle/>
          <a:p>
            <a:pPr algn="ctr"/>
            <a:r>
              <a:rPr lang="en-US" dirty="0" smtClean="0">
                <a:solidFill>
                  <a:schemeClr val="bg1"/>
                </a:solidFill>
              </a:rPr>
              <a:t>No PB feedback error</a:t>
            </a:r>
            <a:endParaRPr lang="sv-SE" dirty="0" smtClean="0">
              <a:solidFill>
                <a:schemeClr val="bg1"/>
              </a:solidFill>
            </a:endParaRPr>
          </a:p>
        </p:txBody>
      </p:sp>
      <p:sp>
        <p:nvSpPr>
          <p:cNvPr id="52" name="TextBox 51"/>
          <p:cNvSpPr txBox="1"/>
          <p:nvPr/>
        </p:nvSpPr>
        <p:spPr>
          <a:xfrm>
            <a:off x="6749092" y="4408885"/>
            <a:ext cx="2687516" cy="646331"/>
          </a:xfrm>
          <a:prstGeom prst="rect">
            <a:avLst/>
          </a:prstGeom>
          <a:solidFill>
            <a:srgbClr val="97D077"/>
          </a:solidFill>
        </p:spPr>
        <p:txBody>
          <a:bodyPr wrap="square" rtlCol="0">
            <a:spAutoFit/>
          </a:bodyPr>
          <a:lstStyle/>
          <a:p>
            <a:pPr algn="ctr"/>
            <a:r>
              <a:rPr lang="en-US" dirty="0" smtClean="0">
                <a:solidFill>
                  <a:schemeClr val="bg1"/>
                </a:solidFill>
              </a:rPr>
              <a:t>System is not in startup mode</a:t>
            </a:r>
            <a:endParaRPr lang="sv-SE" dirty="0" smtClean="0">
              <a:solidFill>
                <a:schemeClr val="bg1"/>
              </a:solidFill>
            </a:endParaRPr>
          </a:p>
        </p:txBody>
      </p:sp>
      <p:sp>
        <p:nvSpPr>
          <p:cNvPr id="53" name="TextBox 52"/>
          <p:cNvSpPr txBox="1"/>
          <p:nvPr/>
        </p:nvSpPr>
        <p:spPr>
          <a:xfrm>
            <a:off x="4754110" y="5103164"/>
            <a:ext cx="1877716" cy="584775"/>
          </a:xfrm>
          <a:prstGeom prst="rect">
            <a:avLst/>
          </a:prstGeom>
          <a:solidFill>
            <a:schemeClr val="bg1">
              <a:lumMod val="65000"/>
            </a:schemeClr>
          </a:solidFill>
        </p:spPr>
        <p:txBody>
          <a:bodyPr wrap="square" rtlCol="0">
            <a:spAutoFit/>
          </a:bodyPr>
          <a:lstStyle/>
          <a:p>
            <a:pPr algn="ctr"/>
            <a:r>
              <a:rPr lang="en-US" sz="1600" dirty="0" smtClean="0">
                <a:solidFill>
                  <a:schemeClr val="bg1"/>
                </a:solidFill>
              </a:rPr>
              <a:t>Search is broken for certain triggers</a:t>
            </a:r>
            <a:endParaRPr lang="sv-SE" sz="1600" dirty="0" smtClean="0">
              <a:solidFill>
                <a:schemeClr val="bg1"/>
              </a:solidFill>
            </a:endParaRPr>
          </a:p>
        </p:txBody>
      </p:sp>
    </p:spTree>
    <p:extLst>
      <p:ext uri="{BB962C8B-B14F-4D97-AF65-F5344CB8AC3E}">
        <p14:creationId xmlns:p14="http://schemas.microsoft.com/office/powerpoint/2010/main" val="20393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down)">
                                      <p:cBhvr>
                                        <p:cTn id="80" dur="500"/>
                                        <p:tgtEl>
                                          <p:spTgt spid="29"/>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500"/>
                                        <p:tgtEl>
                                          <p:spTgt spid="31"/>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5" grpId="0" animBg="1"/>
      <p:bldP spid="37" grpId="0" animBg="1"/>
      <p:bldP spid="38" grpId="0"/>
      <p:bldP spid="39" grpId="0" animBg="1"/>
      <p:bldP spid="40" grpId="0"/>
      <p:bldP spid="41" grpId="0" animBg="1"/>
      <p:bldP spid="20" grpId="0" animBg="1"/>
      <p:bldP spid="21" grpId="0" animBg="1"/>
      <p:bldP spid="24" grpId="0"/>
      <p:bldP spid="25" grpId="0" animBg="1"/>
      <p:bldP spid="28" grpId="0" animBg="1"/>
      <p:bldP spid="29" grpId="0" animBg="1"/>
      <p:bldP spid="46" grpId="0" animBg="1"/>
      <p:bldP spid="48" grpId="0" animBg="1"/>
      <p:bldP spid="49" grpId="0" animBg="1"/>
      <p:bldP spid="50" grpId="0" animBg="1"/>
      <p:bldP spid="51" grpId="0" animBg="1"/>
      <p:bldP spid="52" grpId="0" animBg="1"/>
      <p:bldP spid="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9" y="265373"/>
            <a:ext cx="8145066" cy="657339"/>
          </a:xfrm>
        </p:spPr>
        <p:txBody>
          <a:bodyPr/>
          <a:lstStyle/>
          <a:p>
            <a:r>
              <a:rPr lang="en-US" dirty="0" smtClean="0"/>
              <a:t>TS PSS Modes of Operations</a:t>
            </a:r>
            <a:endParaRPr lang="sv-SE" dirty="0"/>
          </a:p>
        </p:txBody>
      </p:sp>
      <p:grpSp>
        <p:nvGrpSpPr>
          <p:cNvPr id="26" name="Group 25"/>
          <p:cNvGrpSpPr/>
          <p:nvPr/>
        </p:nvGrpSpPr>
        <p:grpSpPr>
          <a:xfrm>
            <a:off x="9422418" y="1635327"/>
            <a:ext cx="1318423" cy="1276350"/>
            <a:chOff x="8260952" y="1946555"/>
            <a:chExt cx="1318423" cy="1276350"/>
          </a:xfrm>
          <a:solidFill>
            <a:srgbClr val="990000"/>
          </a:solidFill>
        </p:grpSpPr>
        <p:sp>
          <p:nvSpPr>
            <p:cNvPr id="27" name="Oval 26"/>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Box 32"/>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smtClean="0">
                  <a:solidFill>
                    <a:srgbClr val="FFFFFF"/>
                  </a:solidFill>
                </a:rPr>
                <a:t>Alarm Mode</a:t>
              </a:r>
              <a:endParaRPr lang="sv-SE" dirty="0" smtClean="0">
                <a:solidFill>
                  <a:srgbClr val="FFFFFF"/>
                </a:solidFill>
              </a:endParaRPr>
            </a:p>
          </p:txBody>
        </p:sp>
      </p:grpSp>
      <p:sp>
        <p:nvSpPr>
          <p:cNvPr id="41" name="Right Arrow 40"/>
          <p:cNvSpPr/>
          <p:nvPr/>
        </p:nvSpPr>
        <p:spPr>
          <a:xfrm>
            <a:off x="2391457" y="2996030"/>
            <a:ext cx="929640" cy="376673"/>
          </a:xfrm>
          <a:prstGeom prst="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 Placeholder 6"/>
          <p:cNvSpPr>
            <a:spLocks noGrp="1"/>
          </p:cNvSpPr>
          <p:nvPr>
            <p:ph type="body" sz="quarter" idx="14"/>
          </p:nvPr>
        </p:nvSpPr>
        <p:spPr>
          <a:xfrm>
            <a:off x="1103709" y="931026"/>
            <a:ext cx="9360000" cy="507076"/>
          </a:xfrm>
        </p:spPr>
        <p:txBody>
          <a:bodyPr/>
          <a:lstStyle/>
          <a:p>
            <a:r>
              <a:rPr lang="sv-SE" dirty="0" smtClean="0"/>
              <a:t>PB Interlock Mode</a:t>
            </a:r>
            <a:endParaRPr lang="en-GB" dirty="0"/>
          </a:p>
        </p:txBody>
      </p:sp>
      <p:sp>
        <p:nvSpPr>
          <p:cNvPr id="29" name="Right Arrow 28"/>
          <p:cNvSpPr/>
          <p:nvPr/>
        </p:nvSpPr>
        <p:spPr>
          <a:xfrm rot="20955879">
            <a:off x="6591229" y="2668475"/>
            <a:ext cx="2090379" cy="376673"/>
          </a:xfrm>
          <a:prstGeom prst="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2" name="Group 41"/>
          <p:cNvGrpSpPr/>
          <p:nvPr/>
        </p:nvGrpSpPr>
        <p:grpSpPr>
          <a:xfrm>
            <a:off x="585549" y="2814415"/>
            <a:ext cx="1318423" cy="1276350"/>
            <a:chOff x="8260952" y="1946555"/>
            <a:chExt cx="1318423" cy="1276350"/>
          </a:xfrm>
          <a:solidFill>
            <a:srgbClr val="0070C0"/>
          </a:solidFill>
        </p:grpSpPr>
        <p:sp>
          <p:nvSpPr>
            <p:cNvPr id="43" name="Oval 42"/>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TextBox 43"/>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sp>
        <p:nvSpPr>
          <p:cNvPr id="47" name="TextBox 46"/>
          <p:cNvSpPr txBox="1"/>
          <p:nvPr/>
        </p:nvSpPr>
        <p:spPr>
          <a:xfrm>
            <a:off x="1804436" y="2085749"/>
            <a:ext cx="2125987" cy="584775"/>
          </a:xfrm>
          <a:prstGeom prst="rect">
            <a:avLst/>
          </a:prstGeom>
          <a:solidFill>
            <a:srgbClr val="990000"/>
          </a:solidFill>
        </p:spPr>
        <p:txBody>
          <a:bodyPr wrap="square" rtlCol="0">
            <a:spAutoFit/>
          </a:bodyPr>
          <a:lstStyle/>
          <a:p>
            <a:pPr algn="ctr"/>
            <a:r>
              <a:rPr lang="en-US" sz="1600" dirty="0" smtClean="0">
                <a:solidFill>
                  <a:schemeClr val="bg1"/>
                </a:solidFill>
              </a:rPr>
              <a:t>TSPSS_SIF5(High Radiation)</a:t>
            </a:r>
            <a:endParaRPr lang="sv-SE" sz="1600" dirty="0" smtClean="0">
              <a:solidFill>
                <a:schemeClr val="bg1"/>
              </a:solidFill>
            </a:endParaRPr>
          </a:p>
        </p:txBody>
      </p:sp>
      <p:grpSp>
        <p:nvGrpSpPr>
          <p:cNvPr id="51" name="Group 50"/>
          <p:cNvGrpSpPr/>
          <p:nvPr/>
        </p:nvGrpSpPr>
        <p:grpSpPr>
          <a:xfrm>
            <a:off x="4519734" y="2814415"/>
            <a:ext cx="1318423" cy="1276350"/>
            <a:chOff x="8260952" y="1946555"/>
            <a:chExt cx="1318423" cy="1276350"/>
          </a:xfrm>
          <a:solidFill>
            <a:srgbClr val="0070C0"/>
          </a:solidFill>
        </p:grpSpPr>
        <p:sp>
          <p:nvSpPr>
            <p:cNvPr id="52" name="Oval 51"/>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extBox 52"/>
            <p:cNvSpPr txBox="1"/>
            <p:nvPr/>
          </p:nvSpPr>
          <p:spPr>
            <a:xfrm>
              <a:off x="8431018" y="2168424"/>
              <a:ext cx="987873" cy="847167"/>
            </a:xfrm>
            <a:prstGeom prst="rect">
              <a:avLst/>
            </a:prstGeom>
            <a:grpFill/>
            <a:ln>
              <a:solidFill>
                <a:srgbClr val="0070C0"/>
              </a:solidFill>
            </a:ln>
          </p:spPr>
          <p:txBody>
            <a:bodyPr wrap="square" rtlCol="0">
              <a:spAutoFit/>
            </a:bodyPr>
            <a:lstStyle/>
            <a:p>
              <a:pPr algn="ctr"/>
              <a:r>
                <a:rPr lang="en-US" sz="1600" dirty="0" smtClean="0">
                  <a:solidFill>
                    <a:srgbClr val="FFFFFF"/>
                  </a:solidFill>
                </a:rPr>
                <a:t>PB Interlock Mode</a:t>
              </a:r>
              <a:endParaRPr lang="sv-SE" sz="1600" dirty="0" smtClean="0">
                <a:solidFill>
                  <a:srgbClr val="FFFFFF"/>
                </a:solidFill>
              </a:endParaRPr>
            </a:p>
          </p:txBody>
        </p:sp>
      </p:grpSp>
      <p:sp>
        <p:nvSpPr>
          <p:cNvPr id="54" name="Right Arrow 53"/>
          <p:cNvSpPr/>
          <p:nvPr/>
        </p:nvSpPr>
        <p:spPr>
          <a:xfrm rot="10800000">
            <a:off x="2310479" y="3579340"/>
            <a:ext cx="929640" cy="376673"/>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TextBox 54"/>
          <p:cNvSpPr txBox="1"/>
          <p:nvPr/>
        </p:nvSpPr>
        <p:spPr>
          <a:xfrm>
            <a:off x="1787187" y="4236872"/>
            <a:ext cx="2125987" cy="338554"/>
          </a:xfrm>
          <a:prstGeom prst="rect">
            <a:avLst/>
          </a:prstGeom>
          <a:solidFill>
            <a:srgbClr val="97D077"/>
          </a:solidFill>
        </p:spPr>
        <p:txBody>
          <a:bodyPr wrap="square" rtlCol="0">
            <a:spAutoFit/>
          </a:bodyPr>
          <a:lstStyle/>
          <a:p>
            <a:pPr algn="ctr"/>
            <a:r>
              <a:rPr lang="en-US" sz="1600" dirty="0" smtClean="0">
                <a:solidFill>
                  <a:schemeClr val="bg1"/>
                </a:solidFill>
              </a:rPr>
              <a:t>TSPSS_SIF5 is reset</a:t>
            </a:r>
            <a:endParaRPr lang="sv-SE" sz="1600" dirty="0" smtClean="0">
              <a:solidFill>
                <a:schemeClr val="bg1"/>
              </a:solidFill>
            </a:endParaRPr>
          </a:p>
        </p:txBody>
      </p:sp>
      <p:sp>
        <p:nvSpPr>
          <p:cNvPr id="57" name="TextBox 56"/>
          <p:cNvSpPr txBox="1"/>
          <p:nvPr/>
        </p:nvSpPr>
        <p:spPr>
          <a:xfrm>
            <a:off x="4199374" y="4161283"/>
            <a:ext cx="1877716" cy="584775"/>
          </a:xfrm>
          <a:prstGeom prst="rect">
            <a:avLst/>
          </a:prstGeom>
          <a:solidFill>
            <a:srgbClr val="FF0000"/>
          </a:solidFill>
        </p:spPr>
        <p:txBody>
          <a:bodyPr wrap="square" rtlCol="0">
            <a:spAutoFit/>
          </a:bodyPr>
          <a:lstStyle/>
          <a:p>
            <a:pPr algn="ctr"/>
            <a:r>
              <a:rPr lang="en-US" sz="1600" dirty="0" smtClean="0">
                <a:solidFill>
                  <a:schemeClr val="bg1"/>
                </a:solidFill>
              </a:rPr>
              <a:t>TS PSS Ready for </a:t>
            </a:r>
            <a:r>
              <a:rPr lang="en-US" sz="1600" dirty="0" err="1" smtClean="0">
                <a:solidFill>
                  <a:schemeClr val="bg1"/>
                </a:solidFill>
              </a:rPr>
              <a:t>BoT</a:t>
            </a:r>
            <a:r>
              <a:rPr lang="en-US" sz="1600" dirty="0" smtClean="0">
                <a:solidFill>
                  <a:schemeClr val="bg1"/>
                </a:solidFill>
              </a:rPr>
              <a:t> is disabled</a:t>
            </a:r>
            <a:endParaRPr lang="sv-SE" sz="1600" dirty="0" smtClean="0">
              <a:solidFill>
                <a:schemeClr val="bg1"/>
              </a:solidFill>
            </a:endParaRPr>
          </a:p>
        </p:txBody>
      </p:sp>
      <p:sp>
        <p:nvSpPr>
          <p:cNvPr id="58" name="TextBox 57"/>
          <p:cNvSpPr txBox="1"/>
          <p:nvPr/>
        </p:nvSpPr>
        <p:spPr>
          <a:xfrm>
            <a:off x="4199374" y="4880479"/>
            <a:ext cx="1877716" cy="584775"/>
          </a:xfrm>
          <a:prstGeom prst="rect">
            <a:avLst/>
          </a:prstGeom>
          <a:solidFill>
            <a:srgbClr val="97CBFF"/>
          </a:solidFill>
          <a:ln>
            <a:solidFill>
              <a:srgbClr val="97CBFF"/>
            </a:solidFill>
          </a:ln>
        </p:spPr>
        <p:txBody>
          <a:bodyPr wrap="square" rtlCol="0">
            <a:spAutoFit/>
          </a:bodyPr>
          <a:lstStyle/>
          <a:p>
            <a:pPr algn="ctr"/>
            <a:r>
              <a:rPr lang="en-US" sz="1600" dirty="0" smtClean="0">
                <a:solidFill>
                  <a:schemeClr val="bg1"/>
                </a:solidFill>
              </a:rPr>
              <a:t>Search is not broken</a:t>
            </a:r>
            <a:endParaRPr lang="sv-SE" sz="1600" dirty="0" smtClean="0">
              <a:solidFill>
                <a:schemeClr val="bg1"/>
              </a:solidFill>
            </a:endParaRPr>
          </a:p>
        </p:txBody>
      </p:sp>
      <p:grpSp>
        <p:nvGrpSpPr>
          <p:cNvPr id="59" name="Group 58"/>
          <p:cNvGrpSpPr/>
          <p:nvPr/>
        </p:nvGrpSpPr>
        <p:grpSpPr>
          <a:xfrm>
            <a:off x="9422418" y="3968845"/>
            <a:ext cx="1318423" cy="1276350"/>
            <a:chOff x="8260952" y="1946555"/>
            <a:chExt cx="1318423" cy="1276350"/>
          </a:xfrm>
          <a:solidFill>
            <a:srgbClr val="666666"/>
          </a:solidFill>
        </p:grpSpPr>
        <p:sp>
          <p:nvSpPr>
            <p:cNvPr id="60" name="Oval 59"/>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TextBox 60"/>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sp>
        <p:nvSpPr>
          <p:cNvPr id="62" name="Right Arrow 61"/>
          <p:cNvSpPr/>
          <p:nvPr/>
        </p:nvSpPr>
        <p:spPr>
          <a:xfrm rot="668847">
            <a:off x="6698864" y="3998779"/>
            <a:ext cx="1994120" cy="376673"/>
          </a:xfrm>
          <a:prstGeom prst="rightArrow">
            <a:avLst/>
          </a:prstGeom>
          <a:solidFill>
            <a:srgbClr val="66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TextBox 62"/>
          <p:cNvSpPr txBox="1"/>
          <p:nvPr/>
        </p:nvSpPr>
        <p:spPr>
          <a:xfrm>
            <a:off x="6491618" y="1425201"/>
            <a:ext cx="2125987" cy="338554"/>
          </a:xfrm>
          <a:prstGeom prst="rect">
            <a:avLst/>
          </a:prstGeom>
          <a:solidFill>
            <a:srgbClr val="990000"/>
          </a:solidFill>
        </p:spPr>
        <p:txBody>
          <a:bodyPr wrap="square" rtlCol="0">
            <a:spAutoFit/>
          </a:bodyPr>
          <a:lstStyle/>
          <a:p>
            <a:pPr algn="ctr"/>
            <a:r>
              <a:rPr lang="en-US" sz="1600" dirty="0" smtClean="0">
                <a:solidFill>
                  <a:schemeClr val="bg1"/>
                </a:solidFill>
              </a:rPr>
              <a:t>TSPSS_SIF1(ESOB)</a:t>
            </a:r>
            <a:endParaRPr lang="sv-SE" sz="1600" dirty="0" smtClean="0">
              <a:solidFill>
                <a:schemeClr val="bg1"/>
              </a:solidFill>
            </a:endParaRPr>
          </a:p>
        </p:txBody>
      </p:sp>
      <p:sp>
        <p:nvSpPr>
          <p:cNvPr id="64" name="TextBox 63"/>
          <p:cNvSpPr txBox="1"/>
          <p:nvPr/>
        </p:nvSpPr>
        <p:spPr>
          <a:xfrm>
            <a:off x="6496584" y="1969714"/>
            <a:ext cx="2121021" cy="338554"/>
          </a:xfrm>
          <a:prstGeom prst="rect">
            <a:avLst/>
          </a:prstGeom>
          <a:solidFill>
            <a:srgbClr val="990000"/>
          </a:solidFill>
        </p:spPr>
        <p:txBody>
          <a:bodyPr wrap="square" rtlCol="0">
            <a:spAutoFit/>
          </a:bodyPr>
          <a:lstStyle/>
          <a:p>
            <a:pPr algn="ctr"/>
            <a:r>
              <a:rPr lang="en-US" sz="1600" dirty="0" smtClean="0">
                <a:solidFill>
                  <a:schemeClr val="bg1"/>
                </a:solidFill>
              </a:rPr>
              <a:t>SIS startup</a:t>
            </a:r>
            <a:endParaRPr lang="sv-SE" sz="1600" dirty="0" smtClean="0">
              <a:solidFill>
                <a:schemeClr val="bg1"/>
              </a:solidFill>
            </a:endParaRPr>
          </a:p>
        </p:txBody>
      </p:sp>
      <p:sp>
        <p:nvSpPr>
          <p:cNvPr id="65" name="TextBox 64"/>
          <p:cNvSpPr txBox="1"/>
          <p:nvPr/>
        </p:nvSpPr>
        <p:spPr>
          <a:xfrm>
            <a:off x="6681336" y="4830013"/>
            <a:ext cx="2121021" cy="584775"/>
          </a:xfrm>
          <a:prstGeom prst="rect">
            <a:avLst/>
          </a:prstGeom>
          <a:solidFill>
            <a:srgbClr val="666666"/>
          </a:solidFill>
        </p:spPr>
        <p:txBody>
          <a:bodyPr wrap="square" rtlCol="0">
            <a:spAutoFit/>
          </a:bodyPr>
          <a:lstStyle/>
          <a:p>
            <a:pPr algn="ctr"/>
            <a:r>
              <a:rPr lang="en-US" sz="1600" dirty="0" smtClean="0">
                <a:solidFill>
                  <a:schemeClr val="bg1"/>
                </a:solidFill>
              </a:rPr>
              <a:t>PB is interlocked OFF the target</a:t>
            </a:r>
            <a:endParaRPr lang="sv-SE" sz="1600" dirty="0" smtClean="0">
              <a:solidFill>
                <a:schemeClr val="bg1"/>
              </a:solidFill>
            </a:endParaRPr>
          </a:p>
        </p:txBody>
      </p:sp>
    </p:spTree>
    <p:extLst>
      <p:ext uri="{BB962C8B-B14F-4D97-AF65-F5344CB8AC3E}">
        <p14:creationId xmlns:p14="http://schemas.microsoft.com/office/powerpoint/2010/main" val="308842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down)">
                                      <p:cBhvr>
                                        <p:cTn id="14" dur="500"/>
                                        <p:tgtEl>
                                          <p:spTgt spid="51"/>
                                        </p:tgtEl>
                                      </p:cBhvr>
                                    </p:animEffect>
                                  </p:childTnLst>
                                </p:cTn>
                              </p:par>
                            </p:childTnLst>
                          </p:cTn>
                        </p:par>
                        <p:par>
                          <p:cTn id="15" fill="hold">
                            <p:stCondLst>
                              <p:cond delay="1000"/>
                            </p:stCondLst>
                            <p:childTnLst>
                              <p:par>
                                <p:cTn id="16" presetID="22" presetClass="entr" presetSubtype="4" fill="hold" grpId="0" nodeType="afterEffect">
                                  <p:stCondLst>
                                    <p:cond delay="50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down)">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right)">
                                      <p:cBhvr>
                                        <p:cTn id="27" dur="500"/>
                                        <p:tgtEl>
                                          <p:spTgt spid="5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right)">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down)">
                                      <p:cBhvr>
                                        <p:cTn id="47" dur="500"/>
                                        <p:tgtEl>
                                          <p:spTgt spid="6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9" grpId="0" animBg="1"/>
      <p:bldP spid="47" grpId="0" animBg="1"/>
      <p:bldP spid="54" grpId="0" animBg="1"/>
      <p:bldP spid="55" grpId="0" animBg="1"/>
      <p:bldP spid="57" grpId="0" animBg="1"/>
      <p:bldP spid="58" grpId="0" animBg="1"/>
      <p:bldP spid="62" grpId="0" animBg="1"/>
      <p:bldP spid="63" grpId="0" animBg="1"/>
      <p:bldP spid="64" grpId="0" animBg="1"/>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79" y="1351332"/>
            <a:ext cx="10972800" cy="5210708"/>
          </a:xfrm>
          <a:prstGeom prst="rect">
            <a:avLst/>
          </a:prstGeom>
          <a:ln>
            <a:solidFill>
              <a:schemeClr val="bg1">
                <a:lumMod val="50000"/>
              </a:schemeClr>
            </a:solidFill>
          </a:ln>
        </p:spPr>
      </p:pic>
      <p:pic>
        <p:nvPicPr>
          <p:cNvPr id="6" name="Picture 5"/>
          <p:cNvPicPr>
            <a:picLocks noChangeAspect="1"/>
          </p:cNvPicPr>
          <p:nvPr/>
        </p:nvPicPr>
        <p:blipFill>
          <a:blip r:embed="rId4"/>
          <a:stretch>
            <a:fillRect/>
          </a:stretch>
        </p:blipFill>
        <p:spPr>
          <a:xfrm>
            <a:off x="684506" y="1548732"/>
            <a:ext cx="8311597" cy="4171787"/>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smtClean="0">
                <a:solidFill>
                  <a:schemeClr val="tx1">
                    <a:lumMod val="75000"/>
                    <a:lumOff val="25000"/>
                  </a:schemeClr>
                </a:solidFill>
              </a:rPr>
              <a:t>TS PSS </a:t>
            </a:r>
            <a:r>
              <a:rPr lang="en-GB" dirty="0">
                <a:solidFill>
                  <a:schemeClr val="tx1">
                    <a:lumMod val="75000"/>
                    <a:lumOff val="25000"/>
                  </a:schemeClr>
                </a:solidFill>
              </a:rPr>
              <a:t>key </a:t>
            </a:r>
            <a:r>
              <a:rPr lang="en-GB" dirty="0" smtClean="0">
                <a:solidFill>
                  <a:schemeClr val="tx1">
                    <a:lumMod val="75000"/>
                    <a:lumOff val="25000"/>
                  </a:schemeClr>
                </a:solidFill>
              </a:rPr>
              <a:t>Exchange </a:t>
            </a:r>
            <a:r>
              <a:rPr lang="en-GB" dirty="0">
                <a:solidFill>
                  <a:schemeClr val="tx1">
                    <a:lumMod val="75000"/>
                    <a:lumOff val="25000"/>
                  </a:schemeClr>
                </a:solidFill>
              </a:rPr>
              <a:t>S</a:t>
            </a:r>
            <a:r>
              <a:rPr lang="en-GB" dirty="0" smtClean="0">
                <a:solidFill>
                  <a:schemeClr val="tx1">
                    <a:lumMod val="75000"/>
                    <a:lumOff val="25000"/>
                  </a:schemeClr>
                </a:solidFill>
              </a:rPr>
              <a:t>ystem</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32</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
        <p:nvSpPr>
          <p:cNvPr id="34" name="Rectangle 33"/>
          <p:cNvSpPr/>
          <p:nvPr/>
        </p:nvSpPr>
        <p:spPr>
          <a:xfrm>
            <a:off x="3633384" y="3913689"/>
            <a:ext cx="191856" cy="295953"/>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1" name="Straight Arrow Connector 40"/>
          <p:cNvCxnSpPr>
            <a:stCxn id="57" idx="3"/>
            <a:endCxn id="34" idx="1"/>
          </p:cNvCxnSpPr>
          <p:nvPr/>
        </p:nvCxnSpPr>
        <p:spPr>
          <a:xfrm>
            <a:off x="3242756" y="4056549"/>
            <a:ext cx="390628" cy="5117"/>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429038" y="3733383"/>
            <a:ext cx="1813718" cy="646331"/>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Integrated ACC – Target - Bunker PSS key exchange unit #1 (MCR)</a:t>
            </a:r>
            <a:endParaRPr lang="sv-SE" sz="1200" dirty="0"/>
          </a:p>
        </p:txBody>
      </p:sp>
      <p:sp>
        <p:nvSpPr>
          <p:cNvPr id="22" name="Rectangle 21"/>
          <p:cNvSpPr/>
          <p:nvPr/>
        </p:nvSpPr>
        <p:spPr>
          <a:xfrm>
            <a:off x="4411465" y="4084933"/>
            <a:ext cx="124540" cy="86607"/>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p:cNvSpPr txBox="1"/>
          <p:nvPr/>
        </p:nvSpPr>
        <p:spPr>
          <a:xfrm>
            <a:off x="2111203" y="5101252"/>
            <a:ext cx="1628051" cy="646331"/>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Target PSS key exchange unit #</a:t>
            </a:r>
            <a:r>
              <a:rPr lang="en-US" sz="1200" dirty="0" smtClean="0"/>
              <a:t>2 and HMI</a:t>
            </a:r>
            <a:endParaRPr lang="sv-SE" sz="1200" dirty="0"/>
          </a:p>
        </p:txBody>
      </p:sp>
      <p:cxnSp>
        <p:nvCxnSpPr>
          <p:cNvPr id="50" name="Straight Arrow Connector 49"/>
          <p:cNvCxnSpPr>
            <a:stCxn id="46" idx="0"/>
            <a:endCxn id="22" idx="2"/>
          </p:cNvCxnSpPr>
          <p:nvPr/>
        </p:nvCxnSpPr>
        <p:spPr>
          <a:xfrm flipV="1">
            <a:off x="2925229" y="4171540"/>
            <a:ext cx="1548506" cy="929712"/>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602" t="986" r="18193" b="1836"/>
          <a:stretch/>
        </p:blipFill>
        <p:spPr>
          <a:xfrm>
            <a:off x="3987288" y="1258432"/>
            <a:ext cx="2316951" cy="28650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55513" t="18326" r="15306" b="8299"/>
          <a:stretch/>
        </p:blipFill>
        <p:spPr>
          <a:xfrm>
            <a:off x="6238538" y="866607"/>
            <a:ext cx="1957034" cy="2768018"/>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8019" t="1812" r="27569" b="1664"/>
          <a:stretch/>
        </p:blipFill>
        <p:spPr>
          <a:xfrm>
            <a:off x="3981282" y="1278988"/>
            <a:ext cx="2328672" cy="2846832"/>
          </a:xfrm>
          <a:prstGeom prst="rect">
            <a:avLst/>
          </a:prstGeom>
        </p:spPr>
      </p:pic>
    </p:spTree>
    <p:extLst>
      <p:ext uri="{BB962C8B-B14F-4D97-AF65-F5344CB8AC3E}">
        <p14:creationId xmlns:p14="http://schemas.microsoft.com/office/powerpoint/2010/main" val="94962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8"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7"/>
                                        </p:tgtEl>
                                      </p:cBhvr>
                                    </p:animEffect>
                                    <p:set>
                                      <p:cBhvr>
                                        <p:cTn id="26" dur="1" fill="hold">
                                          <p:stCondLst>
                                            <p:cond delay="499"/>
                                          </p:stCondLst>
                                        </p:cTn>
                                        <p:tgtEl>
                                          <p:spTgt spid="5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50"/>
                                        </p:tgtEl>
                                      </p:cBhvr>
                                    </p:animEffect>
                                    <p:set>
                                      <p:cBhvr>
                                        <p:cTn id="53" dur="1" fill="hold">
                                          <p:stCondLst>
                                            <p:cond delay="499"/>
                                          </p:stCondLst>
                                        </p:cTn>
                                        <p:tgtEl>
                                          <p:spTgt spid="5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46"/>
                                        </p:tgtEl>
                                      </p:cBhvr>
                                    </p:animEffect>
                                    <p:set>
                                      <p:cBhvr>
                                        <p:cTn id="59" dur="1" fill="hold">
                                          <p:stCondLst>
                                            <p:cond delay="499"/>
                                          </p:stCondLst>
                                        </p:cTn>
                                        <p:tgtEl>
                                          <p:spTgt spid="46"/>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par>
                          <p:cTn id="68" fill="hold">
                            <p:stCondLst>
                              <p:cond delay="1500"/>
                            </p:stCondLst>
                            <p:childTnLst>
                              <p:par>
                                <p:cTn id="69" presetID="10" presetClass="entr" presetSubtype="0" fill="hold" nodeType="afterEffect">
                                  <p:stCondLst>
                                    <p:cond delay="200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57" grpId="0" animBg="1"/>
      <p:bldP spid="57" grpId="1" animBg="1"/>
      <p:bldP spid="22" grpId="0" animBg="1"/>
      <p:bldP spid="22" grpId="1" animBg="1"/>
      <p:bldP spid="46" grpId="0" animBg="1"/>
      <p:bldP spid="4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extBox 855">
            <a:extLst>
              <a:ext uri="{FF2B5EF4-FFF2-40B4-BE49-F238E27FC236}">
                <a16:creationId xmlns:a16="http://schemas.microsoft.com/office/drawing/2014/main" id="{A5BAFCB4-9C19-3C4C-940C-8F2C462100F1}"/>
              </a:ext>
            </a:extLst>
          </p:cNvPr>
          <p:cNvSpPr txBox="1"/>
          <p:nvPr/>
        </p:nvSpPr>
        <p:spPr>
          <a:xfrm>
            <a:off x="9369577" y="5525280"/>
            <a:ext cx="1088236" cy="400110"/>
          </a:xfrm>
          <a:prstGeom prst="rect">
            <a:avLst/>
          </a:prstGeom>
          <a:noFill/>
        </p:spPr>
        <p:txBody>
          <a:bodyPr wrap="square" rtlCol="0">
            <a:spAutoFit/>
          </a:bodyPr>
          <a:lstStyle/>
          <a:p>
            <a:pPr algn="ctr"/>
            <a:r>
              <a:rPr lang="en-US" sz="1000" b="1" dirty="0" smtClean="0">
                <a:solidFill>
                  <a:srgbClr val="FF7D00"/>
                </a:solidFill>
              </a:rPr>
              <a:t>Spare</a:t>
            </a:r>
            <a:endParaRPr lang="en-US" sz="1000" b="1" dirty="0">
              <a:solidFill>
                <a:srgbClr val="FF7D00"/>
              </a:solidFill>
            </a:endParaRPr>
          </a:p>
          <a:p>
            <a:pPr algn="ctr"/>
            <a:r>
              <a:rPr lang="en-US" sz="1000" b="1" dirty="0">
                <a:solidFill>
                  <a:srgbClr val="FF7D00"/>
                </a:solidFill>
              </a:rPr>
              <a:t> SCMK7</a:t>
            </a:r>
            <a:endParaRPr lang="en-GB" sz="1000" b="1" dirty="0">
              <a:solidFill>
                <a:srgbClr val="FF7D00"/>
              </a:solidFill>
            </a:endParaRPr>
          </a:p>
        </p:txBody>
      </p:sp>
      <p:sp>
        <p:nvSpPr>
          <p:cNvPr id="855" name="TextBox 854">
            <a:extLst>
              <a:ext uri="{FF2B5EF4-FFF2-40B4-BE49-F238E27FC236}">
                <a16:creationId xmlns:a16="http://schemas.microsoft.com/office/drawing/2014/main" id="{A5BAFCB4-9C19-3C4C-940C-8F2C462100F1}"/>
              </a:ext>
            </a:extLst>
          </p:cNvPr>
          <p:cNvSpPr txBox="1"/>
          <p:nvPr/>
        </p:nvSpPr>
        <p:spPr>
          <a:xfrm>
            <a:off x="9369577" y="4441490"/>
            <a:ext cx="1088236" cy="400110"/>
          </a:xfrm>
          <a:prstGeom prst="rect">
            <a:avLst/>
          </a:prstGeom>
          <a:noFill/>
        </p:spPr>
        <p:txBody>
          <a:bodyPr wrap="square" rtlCol="0">
            <a:spAutoFit/>
          </a:bodyPr>
          <a:lstStyle/>
          <a:p>
            <a:pPr algn="ctr"/>
            <a:r>
              <a:rPr lang="en-US" sz="1000" b="1" dirty="0" smtClean="0">
                <a:solidFill>
                  <a:srgbClr val="FF7D00"/>
                </a:solidFill>
              </a:rPr>
              <a:t>LVL103</a:t>
            </a:r>
            <a:endParaRPr lang="en-US" sz="1000" b="1" dirty="0">
              <a:solidFill>
                <a:srgbClr val="FF7D00"/>
              </a:solidFill>
            </a:endParaRPr>
          </a:p>
          <a:p>
            <a:pPr algn="ctr"/>
            <a:r>
              <a:rPr lang="en-US" sz="1000" b="1" dirty="0">
                <a:solidFill>
                  <a:srgbClr val="FF7D00"/>
                </a:solidFill>
              </a:rPr>
              <a:t> </a:t>
            </a:r>
            <a:r>
              <a:rPr lang="en-US" sz="1000" b="1" dirty="0" smtClean="0">
                <a:solidFill>
                  <a:srgbClr val="FF7D00"/>
                </a:solidFill>
              </a:rPr>
              <a:t>SCMK5</a:t>
            </a:r>
            <a:endParaRPr lang="en-GB" sz="1000" b="1" dirty="0">
              <a:solidFill>
                <a:srgbClr val="FF7D00"/>
              </a:solidFill>
            </a:endParaRPr>
          </a:p>
        </p:txBody>
      </p:sp>
      <p:sp>
        <p:nvSpPr>
          <p:cNvPr id="854" name="TextBox 853">
            <a:extLst>
              <a:ext uri="{FF2B5EF4-FFF2-40B4-BE49-F238E27FC236}">
                <a16:creationId xmlns:a16="http://schemas.microsoft.com/office/drawing/2014/main" id="{A5BAFCB4-9C19-3C4C-940C-8F2C462100F1}"/>
              </a:ext>
            </a:extLst>
          </p:cNvPr>
          <p:cNvSpPr txBox="1"/>
          <p:nvPr/>
        </p:nvSpPr>
        <p:spPr>
          <a:xfrm>
            <a:off x="9381854" y="3939391"/>
            <a:ext cx="1088236" cy="400110"/>
          </a:xfrm>
          <a:prstGeom prst="rect">
            <a:avLst/>
          </a:prstGeom>
          <a:noFill/>
        </p:spPr>
        <p:txBody>
          <a:bodyPr wrap="square" rtlCol="0">
            <a:spAutoFit/>
          </a:bodyPr>
          <a:lstStyle/>
          <a:p>
            <a:pPr algn="ctr"/>
            <a:r>
              <a:rPr lang="en-US" sz="1000" b="1" dirty="0">
                <a:solidFill>
                  <a:srgbClr val="FF7D00"/>
                </a:solidFill>
              </a:rPr>
              <a:t>LVL115</a:t>
            </a:r>
          </a:p>
          <a:p>
            <a:pPr algn="ctr"/>
            <a:r>
              <a:rPr lang="en-US" sz="1000" b="1" dirty="0">
                <a:solidFill>
                  <a:srgbClr val="FF7D00"/>
                </a:solidFill>
              </a:rPr>
              <a:t> </a:t>
            </a:r>
            <a:r>
              <a:rPr lang="en-US" sz="1000" b="1" dirty="0" smtClean="0">
                <a:solidFill>
                  <a:srgbClr val="FF7D00"/>
                </a:solidFill>
              </a:rPr>
              <a:t>SCMK4</a:t>
            </a:r>
            <a:endParaRPr lang="en-GB" sz="1000" b="1" dirty="0">
              <a:solidFill>
                <a:srgbClr val="FF7D00"/>
              </a:solidFill>
            </a:endParaRPr>
          </a:p>
        </p:txBody>
      </p:sp>
      <p:sp>
        <p:nvSpPr>
          <p:cNvPr id="853" name="TextBox 852">
            <a:extLst>
              <a:ext uri="{FF2B5EF4-FFF2-40B4-BE49-F238E27FC236}">
                <a16:creationId xmlns:a16="http://schemas.microsoft.com/office/drawing/2014/main" id="{A5BAFCB4-9C19-3C4C-940C-8F2C462100F1}"/>
              </a:ext>
            </a:extLst>
          </p:cNvPr>
          <p:cNvSpPr txBox="1"/>
          <p:nvPr/>
        </p:nvSpPr>
        <p:spPr>
          <a:xfrm>
            <a:off x="9375793" y="3392712"/>
            <a:ext cx="1088236" cy="400110"/>
          </a:xfrm>
          <a:prstGeom prst="rect">
            <a:avLst/>
          </a:prstGeom>
          <a:noFill/>
        </p:spPr>
        <p:txBody>
          <a:bodyPr wrap="square" rtlCol="0">
            <a:spAutoFit/>
          </a:bodyPr>
          <a:lstStyle/>
          <a:p>
            <a:pPr algn="ctr"/>
            <a:r>
              <a:rPr lang="en-US" sz="1000" b="1" dirty="0">
                <a:solidFill>
                  <a:srgbClr val="FF7D00"/>
                </a:solidFill>
              </a:rPr>
              <a:t>LVL115</a:t>
            </a:r>
          </a:p>
          <a:p>
            <a:pPr algn="ctr"/>
            <a:r>
              <a:rPr lang="en-US" sz="1000" b="1" dirty="0">
                <a:solidFill>
                  <a:srgbClr val="FF7D00"/>
                </a:solidFill>
              </a:rPr>
              <a:t> </a:t>
            </a:r>
            <a:r>
              <a:rPr lang="en-US" sz="1000" b="1" dirty="0" smtClean="0">
                <a:solidFill>
                  <a:srgbClr val="FF7D00"/>
                </a:solidFill>
              </a:rPr>
              <a:t>SCMK3</a:t>
            </a:r>
            <a:endParaRPr lang="en-GB" sz="1000" b="1" dirty="0">
              <a:solidFill>
                <a:srgbClr val="FF7D00"/>
              </a:solidFill>
            </a:endParaRPr>
          </a:p>
        </p:txBody>
      </p:sp>
      <p:grpSp>
        <p:nvGrpSpPr>
          <p:cNvPr id="129" name="Group 128"/>
          <p:cNvGrpSpPr/>
          <p:nvPr/>
        </p:nvGrpSpPr>
        <p:grpSpPr>
          <a:xfrm rot="5400000">
            <a:off x="3151173" y="3424182"/>
            <a:ext cx="147908" cy="937603"/>
            <a:chOff x="3986195" y="2946494"/>
            <a:chExt cx="147908" cy="992093"/>
          </a:xfrm>
        </p:grpSpPr>
        <p:sp>
          <p:nvSpPr>
            <p:cNvPr id="130" name="Rounded Rectangle 129"/>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Hexagon 130"/>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Hexagon 131"/>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Hexagon 132"/>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Hexagon 133"/>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Hexagon 134"/>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03708" y="265373"/>
            <a:ext cx="9500791" cy="657339"/>
          </a:xfrm>
        </p:spPr>
        <p:txBody>
          <a:bodyPr/>
          <a:lstStyle/>
          <a:p>
            <a:r>
              <a:rPr lang="sv-SE" dirty="0"/>
              <a:t>Target PSS </a:t>
            </a:r>
            <a:r>
              <a:rPr lang="sv-SE" dirty="0" err="1"/>
              <a:t>Key</a:t>
            </a:r>
            <a:r>
              <a:rPr lang="sv-SE" dirty="0"/>
              <a:t> Exchange System</a:t>
            </a:r>
            <a:endParaRPr lang="en-US" dirty="0"/>
          </a:p>
        </p:txBody>
      </p:sp>
      <p:sp>
        <p:nvSpPr>
          <p:cNvPr id="3" name="Footer Placeholder 2"/>
          <p:cNvSpPr>
            <a:spLocks noGrp="1"/>
          </p:cNvSpPr>
          <p:nvPr>
            <p:ph type="ftr" sz="quarter" idx="11"/>
          </p:nvPr>
        </p:nvSpPr>
        <p:spPr/>
        <p:txBody>
          <a:bodyPr/>
          <a:lstStyle/>
          <a:p>
            <a:r>
              <a:rPr lang="sv-SE"/>
              <a:t>PRESENTATION TITLE/FOOTER</a:t>
            </a:r>
            <a:endParaRPr lang="sv-SE" dirty="0"/>
          </a:p>
        </p:txBody>
      </p:sp>
      <p:sp>
        <p:nvSpPr>
          <p:cNvPr id="4" name="Slide Number Placeholder 3"/>
          <p:cNvSpPr>
            <a:spLocks noGrp="1"/>
          </p:cNvSpPr>
          <p:nvPr>
            <p:ph type="sldNum" sz="quarter" idx="12"/>
          </p:nvPr>
        </p:nvSpPr>
        <p:spPr>
          <a:xfrm>
            <a:off x="8708814" y="6529655"/>
            <a:ext cx="2743200" cy="365125"/>
          </a:xfrm>
        </p:spPr>
        <p:txBody>
          <a:bodyPr/>
          <a:lstStyle/>
          <a:p>
            <a:fld id="{F7283078-D760-1647-8B80-66BA8B52336D}" type="slidenum">
              <a:rPr lang="sv-SE" smtClean="0"/>
              <a:t>33</a:t>
            </a:fld>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2024-04-28</a:t>
            </a:fld>
            <a:endParaRPr lang="sv-SE" dirty="0"/>
          </a:p>
        </p:txBody>
      </p:sp>
      <p:grpSp>
        <p:nvGrpSpPr>
          <p:cNvPr id="19" name="Group 18"/>
          <p:cNvGrpSpPr/>
          <p:nvPr/>
        </p:nvGrpSpPr>
        <p:grpSpPr>
          <a:xfrm>
            <a:off x="2778618" y="2708817"/>
            <a:ext cx="937603" cy="147908"/>
            <a:chOff x="2710038" y="2708817"/>
            <a:chExt cx="937603" cy="147908"/>
          </a:xfrm>
        </p:grpSpPr>
        <p:sp>
          <p:nvSpPr>
            <p:cNvPr id="417" name="Hexagon 416"/>
            <p:cNvSpPr/>
            <p:nvPr/>
          </p:nvSpPr>
          <p:spPr>
            <a:xfrm rot="10800000">
              <a:off x="2780897" y="2721614"/>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rot="5400000">
              <a:off x="3104886" y="2313969"/>
              <a:ext cx="147908" cy="937603"/>
              <a:chOff x="3986195" y="2946494"/>
              <a:chExt cx="147908" cy="992093"/>
            </a:xfrm>
          </p:grpSpPr>
          <p:sp>
            <p:nvSpPr>
              <p:cNvPr id="10" name="Rounded Rectangle 9"/>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exagon 10"/>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exagon 12"/>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Hexagon 13"/>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23" name="Group 22"/>
          <p:cNvGrpSpPr/>
          <p:nvPr/>
        </p:nvGrpSpPr>
        <p:grpSpPr>
          <a:xfrm rot="5400000">
            <a:off x="3151914" y="5387510"/>
            <a:ext cx="147908" cy="944316"/>
            <a:chOff x="3986195" y="2946494"/>
            <a:chExt cx="147908" cy="992093"/>
          </a:xfrm>
        </p:grpSpPr>
        <p:sp>
          <p:nvSpPr>
            <p:cNvPr id="24" name="Rounded Rectangle 23"/>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Hexagon 26"/>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exagon 27"/>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0" name="Group 29"/>
          <p:cNvGrpSpPr/>
          <p:nvPr/>
        </p:nvGrpSpPr>
        <p:grpSpPr>
          <a:xfrm rot="5400000">
            <a:off x="3136545" y="4385858"/>
            <a:ext cx="147908" cy="944315"/>
            <a:chOff x="3986195" y="2946494"/>
            <a:chExt cx="147908" cy="992093"/>
          </a:xfrm>
        </p:grpSpPr>
        <p:sp>
          <p:nvSpPr>
            <p:cNvPr id="31" name="Rounded Rectangle 30"/>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 32"/>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Hexagon 33"/>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Hexagon 34"/>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5" name="Group 124"/>
          <p:cNvGrpSpPr/>
          <p:nvPr/>
        </p:nvGrpSpPr>
        <p:grpSpPr>
          <a:xfrm rot="5400000">
            <a:off x="2006367" y="4251760"/>
            <a:ext cx="3307337" cy="147910"/>
            <a:chOff x="2162175" y="2787358"/>
            <a:chExt cx="3307337" cy="147910"/>
          </a:xfrm>
        </p:grpSpPr>
        <p:sp>
          <p:nvSpPr>
            <p:cNvPr id="123" name="Hexagon 122"/>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Hexagon 121"/>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xagon 41"/>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Hexagon 42"/>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Hexagon 43"/>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Hexagon 44"/>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 45"/>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Hexagon 46"/>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Hexagon 47"/>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xagon 48"/>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Hexagon 49"/>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Hexagon 50"/>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exagon 51"/>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Hexagon 52"/>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Hexagon 53"/>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xagon 54"/>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Hexagon 55"/>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Hexagon 56"/>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exagon 57"/>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Hexagon 58"/>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Hexagon 59"/>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Hexagon 60"/>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Hexagon 61"/>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Hexagon 62"/>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Hexagon 63"/>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Hexagon 64"/>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Hexagon 65"/>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Hexagon 66"/>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Hexagon 67"/>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Hexagon 68"/>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0" name="Donut 69">
            <a:extLst>
              <a:ext uri="{FF2B5EF4-FFF2-40B4-BE49-F238E27FC236}">
                <a16:creationId xmlns:a16="http://schemas.microsoft.com/office/drawing/2014/main" id="{56A96956-B091-9940-BFEA-3BE735DFD0E3}"/>
              </a:ext>
            </a:extLst>
          </p:cNvPr>
          <p:cNvSpPr/>
          <p:nvPr/>
        </p:nvSpPr>
        <p:spPr>
          <a:xfrm>
            <a:off x="3498721" y="1885231"/>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1" name="Oval 70">
            <a:extLst>
              <a:ext uri="{FF2B5EF4-FFF2-40B4-BE49-F238E27FC236}">
                <a16:creationId xmlns:a16="http://schemas.microsoft.com/office/drawing/2014/main" id="{C9D900FC-A804-A64E-981F-B3DFCC49A919}"/>
              </a:ext>
            </a:extLst>
          </p:cNvPr>
          <p:cNvSpPr/>
          <p:nvPr/>
        </p:nvSpPr>
        <p:spPr>
          <a:xfrm>
            <a:off x="3640594" y="2029239"/>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A1D8EE98-043E-9841-A820-B3ABBFD8873F}"/>
              </a:ext>
            </a:extLst>
          </p:cNvPr>
          <p:cNvSpPr txBox="1"/>
          <p:nvPr/>
        </p:nvSpPr>
        <p:spPr>
          <a:xfrm>
            <a:off x="2194839" y="3051765"/>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a:t>BOT </a:t>
            </a:r>
          </a:p>
          <a:p>
            <a:r>
              <a:rPr lang="en-GB" dirty="0"/>
              <a:t>OVK</a:t>
            </a:r>
          </a:p>
        </p:txBody>
      </p:sp>
      <p:sp>
        <p:nvSpPr>
          <p:cNvPr id="75" name="Donut 74">
            <a:extLst>
              <a:ext uri="{FF2B5EF4-FFF2-40B4-BE49-F238E27FC236}">
                <a16:creationId xmlns:a16="http://schemas.microsoft.com/office/drawing/2014/main" id="{74A4E278-A872-6343-881E-0E59B07A8648}"/>
              </a:ext>
            </a:extLst>
          </p:cNvPr>
          <p:cNvSpPr/>
          <p:nvPr/>
        </p:nvSpPr>
        <p:spPr>
          <a:xfrm rot="16200000">
            <a:off x="3490232" y="467262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76" name="Straight Connector 75">
            <a:extLst>
              <a:ext uri="{FF2B5EF4-FFF2-40B4-BE49-F238E27FC236}">
                <a16:creationId xmlns:a16="http://schemas.microsoft.com/office/drawing/2014/main" id="{2480EC79-0CDF-1E45-99A9-2D7550E6C44F}"/>
              </a:ext>
            </a:extLst>
          </p:cNvPr>
          <p:cNvCxnSpPr>
            <a:cxnSpLocks/>
          </p:cNvCxnSpPr>
          <p:nvPr/>
        </p:nvCxnSpPr>
        <p:spPr>
          <a:xfrm rot="16200000">
            <a:off x="3670260" y="4600635"/>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7" name="Oval 76">
            <a:extLst>
              <a:ext uri="{FF2B5EF4-FFF2-40B4-BE49-F238E27FC236}">
                <a16:creationId xmlns:a16="http://schemas.microsoft.com/office/drawing/2014/main" id="{4252E364-AB3F-1B4B-81BE-1733715962C1}"/>
              </a:ext>
            </a:extLst>
          </p:cNvPr>
          <p:cNvSpPr/>
          <p:nvPr/>
        </p:nvSpPr>
        <p:spPr>
          <a:xfrm rot="16200000">
            <a:off x="3634232" y="4816655"/>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8" name="Donut 77">
            <a:extLst>
              <a:ext uri="{FF2B5EF4-FFF2-40B4-BE49-F238E27FC236}">
                <a16:creationId xmlns:a16="http://schemas.microsoft.com/office/drawing/2014/main" id="{C5C862A8-A7BA-C743-B9E4-CB379F91D9EE}"/>
              </a:ext>
            </a:extLst>
          </p:cNvPr>
          <p:cNvSpPr/>
          <p:nvPr/>
        </p:nvSpPr>
        <p:spPr>
          <a:xfrm rot="16200000">
            <a:off x="3477921" y="2622234"/>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9" name="Oval 78">
            <a:extLst>
              <a:ext uri="{FF2B5EF4-FFF2-40B4-BE49-F238E27FC236}">
                <a16:creationId xmlns:a16="http://schemas.microsoft.com/office/drawing/2014/main" id="{77ACBE20-9D2E-2244-8A52-661EC074ECDB}"/>
              </a:ext>
            </a:extLst>
          </p:cNvPr>
          <p:cNvSpPr/>
          <p:nvPr/>
        </p:nvSpPr>
        <p:spPr>
          <a:xfrm rot="16200000">
            <a:off x="3621921" y="2766266"/>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Donut 79">
            <a:extLst>
              <a:ext uri="{FF2B5EF4-FFF2-40B4-BE49-F238E27FC236}">
                <a16:creationId xmlns:a16="http://schemas.microsoft.com/office/drawing/2014/main" id="{74A4E278-A872-6343-881E-0E59B07A8648}"/>
              </a:ext>
            </a:extLst>
          </p:cNvPr>
          <p:cNvSpPr/>
          <p:nvPr/>
        </p:nvSpPr>
        <p:spPr>
          <a:xfrm rot="16200000">
            <a:off x="3477022" y="370236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1" name="Straight Connector 80">
            <a:extLst>
              <a:ext uri="{FF2B5EF4-FFF2-40B4-BE49-F238E27FC236}">
                <a16:creationId xmlns:a16="http://schemas.microsoft.com/office/drawing/2014/main" id="{2480EC79-0CDF-1E45-99A9-2D7550E6C44F}"/>
              </a:ext>
            </a:extLst>
          </p:cNvPr>
          <p:cNvCxnSpPr>
            <a:cxnSpLocks/>
          </p:cNvCxnSpPr>
          <p:nvPr/>
        </p:nvCxnSpPr>
        <p:spPr>
          <a:xfrm rot="16200000">
            <a:off x="3657050" y="363037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4252E364-AB3F-1B4B-81BE-1733715962C1}"/>
              </a:ext>
            </a:extLst>
          </p:cNvPr>
          <p:cNvSpPr/>
          <p:nvPr/>
        </p:nvSpPr>
        <p:spPr>
          <a:xfrm rot="16200000">
            <a:off x="3621022" y="3846394"/>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4" name="Straight Connector 83">
            <a:extLst>
              <a:ext uri="{FF2B5EF4-FFF2-40B4-BE49-F238E27FC236}">
                <a16:creationId xmlns:a16="http://schemas.microsoft.com/office/drawing/2014/main" id="{46A40D69-B0C4-DB47-B1BA-DED9C011F0EA}"/>
              </a:ext>
            </a:extLst>
          </p:cNvPr>
          <p:cNvCxnSpPr>
            <a:cxnSpLocks/>
          </p:cNvCxnSpPr>
          <p:nvPr/>
        </p:nvCxnSpPr>
        <p:spPr>
          <a:xfrm rot="16200000" flipV="1">
            <a:off x="3395214" y="2810944"/>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3519499" y="4677585"/>
            <a:ext cx="300082" cy="338554"/>
          </a:xfrm>
          <a:prstGeom prst="rect">
            <a:avLst/>
          </a:prstGeom>
        </p:spPr>
        <p:txBody>
          <a:bodyPr wrap="none">
            <a:spAutoFit/>
          </a:bodyPr>
          <a:lstStyle/>
          <a:p>
            <a:pPr algn="ctr"/>
            <a:r>
              <a:rPr lang="en-GB" sz="1600" b="1" dirty="0">
                <a:solidFill>
                  <a:srgbClr val="FFC000"/>
                </a:solidFill>
              </a:rPr>
              <a:t>S</a:t>
            </a:r>
          </a:p>
        </p:txBody>
      </p:sp>
      <p:sp>
        <p:nvSpPr>
          <p:cNvPr id="86" name="Donut 85">
            <a:extLst>
              <a:ext uri="{FF2B5EF4-FFF2-40B4-BE49-F238E27FC236}">
                <a16:creationId xmlns:a16="http://schemas.microsoft.com/office/drawing/2014/main" id="{74A4E278-A872-6343-881E-0E59B07A8648}"/>
              </a:ext>
            </a:extLst>
          </p:cNvPr>
          <p:cNvSpPr/>
          <p:nvPr/>
        </p:nvSpPr>
        <p:spPr>
          <a:xfrm rot="16200000">
            <a:off x="3490232" y="5675319"/>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7" name="Oval 86">
            <a:extLst>
              <a:ext uri="{FF2B5EF4-FFF2-40B4-BE49-F238E27FC236}">
                <a16:creationId xmlns:a16="http://schemas.microsoft.com/office/drawing/2014/main" id="{4252E364-AB3F-1B4B-81BE-1733715962C1}"/>
              </a:ext>
            </a:extLst>
          </p:cNvPr>
          <p:cNvSpPr/>
          <p:nvPr/>
        </p:nvSpPr>
        <p:spPr>
          <a:xfrm rot="16200000">
            <a:off x="3634232" y="5819351"/>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2480EC79-0CDF-1E45-99A9-2D7550E6C44F}"/>
              </a:ext>
            </a:extLst>
          </p:cNvPr>
          <p:cNvCxnSpPr>
            <a:cxnSpLocks/>
          </p:cNvCxnSpPr>
          <p:nvPr/>
        </p:nvCxnSpPr>
        <p:spPr>
          <a:xfrm rot="16200000">
            <a:off x="3664455" y="5605732"/>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4252E364-AB3F-1B4B-81BE-1733715962C1}"/>
              </a:ext>
            </a:extLst>
          </p:cNvPr>
          <p:cNvSpPr/>
          <p:nvPr/>
        </p:nvSpPr>
        <p:spPr>
          <a:xfrm>
            <a:off x="2703012" y="2772900"/>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90" name="Straight Connector 89">
            <a:extLst>
              <a:ext uri="{FF2B5EF4-FFF2-40B4-BE49-F238E27FC236}">
                <a16:creationId xmlns:a16="http://schemas.microsoft.com/office/drawing/2014/main" id="{2480EC79-0CDF-1E45-99A9-2D7550E6C44F}"/>
              </a:ext>
            </a:extLst>
          </p:cNvPr>
          <p:cNvCxnSpPr>
            <a:cxnSpLocks/>
          </p:cNvCxnSpPr>
          <p:nvPr/>
        </p:nvCxnSpPr>
        <p:spPr>
          <a:xfrm>
            <a:off x="2743590" y="2557777"/>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1" name="Donut 90">
            <a:extLst>
              <a:ext uri="{FF2B5EF4-FFF2-40B4-BE49-F238E27FC236}">
                <a16:creationId xmlns:a16="http://schemas.microsoft.com/office/drawing/2014/main" id="{74A4E278-A872-6343-881E-0E59B07A8648}"/>
              </a:ext>
            </a:extLst>
          </p:cNvPr>
          <p:cNvSpPr/>
          <p:nvPr/>
        </p:nvSpPr>
        <p:spPr>
          <a:xfrm>
            <a:off x="2559012" y="2628900"/>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93" name="Straight Connector 92">
            <a:extLst>
              <a:ext uri="{FF2B5EF4-FFF2-40B4-BE49-F238E27FC236}">
                <a16:creationId xmlns:a16="http://schemas.microsoft.com/office/drawing/2014/main" id="{2480EC79-0CDF-1E45-99A9-2D7550E6C44F}"/>
              </a:ext>
            </a:extLst>
          </p:cNvPr>
          <p:cNvCxnSpPr>
            <a:cxnSpLocks/>
          </p:cNvCxnSpPr>
          <p:nvPr/>
        </p:nvCxnSpPr>
        <p:spPr>
          <a:xfrm>
            <a:off x="2743590" y="3638893"/>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4" name="Donut 93">
            <a:extLst>
              <a:ext uri="{FF2B5EF4-FFF2-40B4-BE49-F238E27FC236}">
                <a16:creationId xmlns:a16="http://schemas.microsoft.com/office/drawing/2014/main" id="{74A4E278-A872-6343-881E-0E59B07A8648}"/>
              </a:ext>
            </a:extLst>
          </p:cNvPr>
          <p:cNvSpPr/>
          <p:nvPr/>
        </p:nvSpPr>
        <p:spPr>
          <a:xfrm>
            <a:off x="2559012" y="3733920"/>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6" name="Donut 95">
            <a:extLst>
              <a:ext uri="{FF2B5EF4-FFF2-40B4-BE49-F238E27FC236}">
                <a16:creationId xmlns:a16="http://schemas.microsoft.com/office/drawing/2014/main" id="{74A4E278-A872-6343-881E-0E59B07A8648}"/>
              </a:ext>
            </a:extLst>
          </p:cNvPr>
          <p:cNvSpPr/>
          <p:nvPr/>
        </p:nvSpPr>
        <p:spPr>
          <a:xfrm>
            <a:off x="2563570" y="46852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8" name="Donut 97">
            <a:extLst>
              <a:ext uri="{FF2B5EF4-FFF2-40B4-BE49-F238E27FC236}">
                <a16:creationId xmlns:a16="http://schemas.microsoft.com/office/drawing/2014/main" id="{74A4E278-A872-6343-881E-0E59B07A8648}"/>
              </a:ext>
            </a:extLst>
          </p:cNvPr>
          <p:cNvSpPr/>
          <p:nvPr/>
        </p:nvSpPr>
        <p:spPr>
          <a:xfrm>
            <a:off x="2576922" y="5693411"/>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9" name="Rectangle 98"/>
          <p:cNvSpPr/>
          <p:nvPr/>
        </p:nvSpPr>
        <p:spPr>
          <a:xfrm>
            <a:off x="3520816" y="5682322"/>
            <a:ext cx="300082" cy="338554"/>
          </a:xfrm>
          <a:prstGeom prst="rect">
            <a:avLst/>
          </a:prstGeom>
        </p:spPr>
        <p:txBody>
          <a:bodyPr wrap="none">
            <a:spAutoFit/>
          </a:bodyPr>
          <a:lstStyle/>
          <a:p>
            <a:pPr algn="ctr"/>
            <a:r>
              <a:rPr lang="en-GB" sz="1600" b="1" dirty="0">
                <a:solidFill>
                  <a:srgbClr val="FFC000"/>
                </a:solidFill>
              </a:rPr>
              <a:t>S</a:t>
            </a:r>
          </a:p>
        </p:txBody>
      </p:sp>
      <p:cxnSp>
        <p:nvCxnSpPr>
          <p:cNvPr id="101" name="Straight Connector 100">
            <a:extLst>
              <a:ext uri="{FF2B5EF4-FFF2-40B4-BE49-F238E27FC236}">
                <a16:creationId xmlns:a16="http://schemas.microsoft.com/office/drawing/2014/main" id="{2480EC79-0CDF-1E45-99A9-2D7550E6C44F}"/>
              </a:ext>
            </a:extLst>
          </p:cNvPr>
          <p:cNvCxnSpPr>
            <a:cxnSpLocks/>
          </p:cNvCxnSpPr>
          <p:nvPr/>
        </p:nvCxnSpPr>
        <p:spPr>
          <a:xfrm>
            <a:off x="2743570" y="4612938"/>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480EC79-0CDF-1E45-99A9-2D7550E6C44F}"/>
              </a:ext>
            </a:extLst>
          </p:cNvPr>
          <p:cNvCxnSpPr>
            <a:cxnSpLocks/>
          </p:cNvCxnSpPr>
          <p:nvPr/>
        </p:nvCxnSpPr>
        <p:spPr>
          <a:xfrm>
            <a:off x="2739631" y="5618603"/>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588991" y="2638753"/>
            <a:ext cx="300082" cy="338554"/>
          </a:xfrm>
          <a:prstGeom prst="rect">
            <a:avLst/>
          </a:prstGeom>
        </p:spPr>
        <p:txBody>
          <a:bodyPr wrap="none">
            <a:spAutoFit/>
          </a:bodyPr>
          <a:lstStyle/>
          <a:p>
            <a:pPr algn="ctr"/>
            <a:r>
              <a:rPr lang="en-GB" sz="1600" b="1" dirty="0">
                <a:solidFill>
                  <a:srgbClr val="FFC000"/>
                </a:solidFill>
              </a:rPr>
              <a:t>S</a:t>
            </a:r>
          </a:p>
        </p:txBody>
      </p:sp>
      <p:sp>
        <p:nvSpPr>
          <p:cNvPr id="104" name="Rectangle 103"/>
          <p:cNvSpPr/>
          <p:nvPr/>
        </p:nvSpPr>
        <p:spPr>
          <a:xfrm>
            <a:off x="2588971" y="3740701"/>
            <a:ext cx="300082" cy="338554"/>
          </a:xfrm>
          <a:prstGeom prst="rect">
            <a:avLst/>
          </a:prstGeom>
        </p:spPr>
        <p:txBody>
          <a:bodyPr wrap="none">
            <a:spAutoFit/>
          </a:bodyPr>
          <a:lstStyle/>
          <a:p>
            <a:pPr algn="ctr"/>
            <a:r>
              <a:rPr lang="en-GB" sz="1600" b="1" dirty="0">
                <a:solidFill>
                  <a:srgbClr val="FFC000"/>
                </a:solidFill>
              </a:rPr>
              <a:t>S</a:t>
            </a:r>
          </a:p>
        </p:txBody>
      </p:sp>
      <p:sp>
        <p:nvSpPr>
          <p:cNvPr id="105" name="Rectangle 104"/>
          <p:cNvSpPr/>
          <p:nvPr/>
        </p:nvSpPr>
        <p:spPr>
          <a:xfrm>
            <a:off x="2593529" y="4691986"/>
            <a:ext cx="300082" cy="338554"/>
          </a:xfrm>
          <a:prstGeom prst="rect">
            <a:avLst/>
          </a:prstGeom>
        </p:spPr>
        <p:txBody>
          <a:bodyPr wrap="none">
            <a:spAutoFit/>
          </a:bodyPr>
          <a:lstStyle/>
          <a:p>
            <a:pPr algn="ctr"/>
            <a:r>
              <a:rPr lang="en-GB" sz="1600" b="1" dirty="0">
                <a:solidFill>
                  <a:srgbClr val="FFC000"/>
                </a:solidFill>
              </a:rPr>
              <a:t>S</a:t>
            </a:r>
          </a:p>
        </p:txBody>
      </p:sp>
      <p:sp>
        <p:nvSpPr>
          <p:cNvPr id="106" name="Rectangle 105"/>
          <p:cNvSpPr/>
          <p:nvPr/>
        </p:nvSpPr>
        <p:spPr>
          <a:xfrm>
            <a:off x="2606881" y="5700192"/>
            <a:ext cx="300082" cy="338554"/>
          </a:xfrm>
          <a:prstGeom prst="rect">
            <a:avLst/>
          </a:prstGeom>
        </p:spPr>
        <p:txBody>
          <a:bodyPr wrap="none">
            <a:spAutoFit/>
          </a:bodyPr>
          <a:lstStyle/>
          <a:p>
            <a:pPr algn="ctr"/>
            <a:r>
              <a:rPr lang="en-GB" sz="1600" b="1" dirty="0">
                <a:solidFill>
                  <a:srgbClr val="FFC000"/>
                </a:solidFill>
              </a:rPr>
              <a:t>S</a:t>
            </a:r>
          </a:p>
        </p:txBody>
      </p:sp>
      <p:sp>
        <p:nvSpPr>
          <p:cNvPr id="107" name="TextBox 106">
            <a:extLst>
              <a:ext uri="{FF2B5EF4-FFF2-40B4-BE49-F238E27FC236}">
                <a16:creationId xmlns:a16="http://schemas.microsoft.com/office/drawing/2014/main" id="{66C31103-BE75-2047-895B-B1CF197A7D37}"/>
              </a:ext>
            </a:extLst>
          </p:cNvPr>
          <p:cNvSpPr txBox="1"/>
          <p:nvPr/>
        </p:nvSpPr>
        <p:spPr>
          <a:xfrm>
            <a:off x="3675182" y="2674560"/>
            <a:ext cx="890154" cy="246221"/>
          </a:xfrm>
          <a:prstGeom prst="rect">
            <a:avLst/>
          </a:prstGeom>
          <a:noFill/>
        </p:spPr>
        <p:txBody>
          <a:bodyPr wrap="square" rtlCol="0">
            <a:spAutoFit/>
          </a:bodyPr>
          <a:lstStyle/>
          <a:p>
            <a:pPr algn="ctr"/>
            <a:r>
              <a:rPr lang="en-GB" sz="1000" b="1" dirty="0">
                <a:solidFill>
                  <a:srgbClr val="FF0000"/>
                </a:solidFill>
              </a:rPr>
              <a:t>BOT MK</a:t>
            </a:r>
          </a:p>
        </p:txBody>
      </p:sp>
      <p:sp>
        <p:nvSpPr>
          <p:cNvPr id="108" name="TextBox 107"/>
          <p:cNvSpPr txBox="1"/>
          <p:nvPr/>
        </p:nvSpPr>
        <p:spPr>
          <a:xfrm>
            <a:off x="3796168" y="2094452"/>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109" name="TextBox 108"/>
          <p:cNvSpPr txBox="1"/>
          <p:nvPr/>
        </p:nvSpPr>
        <p:spPr>
          <a:xfrm>
            <a:off x="3975089" y="2851537"/>
            <a:ext cx="1377468" cy="169277"/>
          </a:xfrm>
          <a:prstGeom prst="rect">
            <a:avLst/>
          </a:prstGeom>
          <a:noFill/>
        </p:spPr>
        <p:txBody>
          <a:bodyPr wrap="square" rtlCol="0">
            <a:spAutoFit/>
          </a:bodyPr>
          <a:lstStyle/>
          <a:p>
            <a:pPr algn="l"/>
            <a:r>
              <a:rPr lang="sv-SE" sz="500" dirty="0">
                <a:solidFill>
                  <a:srgbClr val="666666"/>
                </a:solidFill>
              </a:rPr>
              <a:t>SLOT 14</a:t>
            </a:r>
            <a:endParaRPr lang="en-US" sz="500" dirty="0">
              <a:solidFill>
                <a:srgbClr val="666666"/>
              </a:solidFill>
            </a:endParaRPr>
          </a:p>
        </p:txBody>
      </p:sp>
      <p:sp>
        <p:nvSpPr>
          <p:cNvPr id="110" name="TextBox 109"/>
          <p:cNvSpPr txBox="1"/>
          <p:nvPr/>
        </p:nvSpPr>
        <p:spPr>
          <a:xfrm>
            <a:off x="3777017" y="3952746"/>
            <a:ext cx="418704" cy="169277"/>
          </a:xfrm>
          <a:prstGeom prst="rect">
            <a:avLst/>
          </a:prstGeom>
          <a:noFill/>
        </p:spPr>
        <p:txBody>
          <a:bodyPr wrap="none" rtlCol="0">
            <a:spAutoFit/>
          </a:bodyPr>
          <a:lstStyle/>
          <a:p>
            <a:pPr algn="l"/>
            <a:r>
              <a:rPr lang="sv-SE" sz="500" dirty="0">
                <a:solidFill>
                  <a:srgbClr val="666666"/>
                </a:solidFill>
              </a:rPr>
              <a:t>SLOT 16</a:t>
            </a:r>
            <a:endParaRPr lang="en-US" sz="500" dirty="0">
              <a:solidFill>
                <a:srgbClr val="666666"/>
              </a:solidFill>
            </a:endParaRPr>
          </a:p>
        </p:txBody>
      </p:sp>
      <p:sp>
        <p:nvSpPr>
          <p:cNvPr id="111" name="TextBox 110"/>
          <p:cNvSpPr txBox="1"/>
          <p:nvPr/>
        </p:nvSpPr>
        <p:spPr>
          <a:xfrm>
            <a:off x="3791968" y="4911609"/>
            <a:ext cx="418704" cy="169277"/>
          </a:xfrm>
          <a:prstGeom prst="rect">
            <a:avLst/>
          </a:prstGeom>
          <a:noFill/>
        </p:spPr>
        <p:txBody>
          <a:bodyPr wrap="none" rtlCol="0">
            <a:spAutoFit/>
          </a:bodyPr>
          <a:lstStyle/>
          <a:p>
            <a:pPr algn="l"/>
            <a:r>
              <a:rPr lang="sv-SE" sz="500" dirty="0">
                <a:solidFill>
                  <a:srgbClr val="666666"/>
                </a:solidFill>
              </a:rPr>
              <a:t>SLOT 18</a:t>
            </a:r>
            <a:endParaRPr lang="en-US" sz="500" dirty="0">
              <a:solidFill>
                <a:srgbClr val="666666"/>
              </a:solidFill>
            </a:endParaRPr>
          </a:p>
        </p:txBody>
      </p:sp>
      <p:sp>
        <p:nvSpPr>
          <p:cNvPr id="112" name="TextBox 111"/>
          <p:cNvSpPr txBox="1"/>
          <p:nvPr/>
        </p:nvSpPr>
        <p:spPr>
          <a:xfrm>
            <a:off x="3779695" y="5911626"/>
            <a:ext cx="418704" cy="169277"/>
          </a:xfrm>
          <a:prstGeom prst="rect">
            <a:avLst/>
          </a:prstGeom>
          <a:noFill/>
        </p:spPr>
        <p:txBody>
          <a:bodyPr wrap="none" rtlCol="0">
            <a:spAutoFit/>
          </a:bodyPr>
          <a:lstStyle/>
          <a:p>
            <a:pPr algn="l"/>
            <a:r>
              <a:rPr lang="sv-SE" sz="500" dirty="0">
                <a:solidFill>
                  <a:srgbClr val="666666"/>
                </a:solidFill>
              </a:rPr>
              <a:t>SLOT 20</a:t>
            </a:r>
            <a:endParaRPr lang="en-US" sz="500" dirty="0">
              <a:solidFill>
                <a:srgbClr val="666666"/>
              </a:solidFill>
            </a:endParaRPr>
          </a:p>
        </p:txBody>
      </p:sp>
      <p:sp>
        <p:nvSpPr>
          <p:cNvPr id="113" name="TextBox 112"/>
          <p:cNvSpPr txBox="1"/>
          <p:nvPr/>
        </p:nvSpPr>
        <p:spPr>
          <a:xfrm>
            <a:off x="2835771" y="2874174"/>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114" name="TextBox 113"/>
          <p:cNvSpPr txBox="1"/>
          <p:nvPr/>
        </p:nvSpPr>
        <p:spPr>
          <a:xfrm>
            <a:off x="2845193" y="3938522"/>
            <a:ext cx="418704" cy="169277"/>
          </a:xfrm>
          <a:prstGeom prst="rect">
            <a:avLst/>
          </a:prstGeom>
          <a:noFill/>
        </p:spPr>
        <p:txBody>
          <a:bodyPr wrap="none" rtlCol="0">
            <a:spAutoFit/>
          </a:bodyPr>
          <a:lstStyle/>
          <a:p>
            <a:pPr algn="l"/>
            <a:r>
              <a:rPr lang="sv-SE" sz="500" dirty="0">
                <a:solidFill>
                  <a:srgbClr val="666666"/>
                </a:solidFill>
              </a:rPr>
              <a:t>SLOT 15</a:t>
            </a:r>
            <a:endParaRPr lang="en-US" sz="500" dirty="0">
              <a:solidFill>
                <a:srgbClr val="666666"/>
              </a:solidFill>
            </a:endParaRPr>
          </a:p>
        </p:txBody>
      </p:sp>
      <p:sp>
        <p:nvSpPr>
          <p:cNvPr id="115" name="TextBox 114"/>
          <p:cNvSpPr txBox="1"/>
          <p:nvPr/>
        </p:nvSpPr>
        <p:spPr>
          <a:xfrm>
            <a:off x="2849957" y="4906748"/>
            <a:ext cx="418704" cy="169277"/>
          </a:xfrm>
          <a:prstGeom prst="rect">
            <a:avLst/>
          </a:prstGeom>
          <a:noFill/>
        </p:spPr>
        <p:txBody>
          <a:bodyPr wrap="none" rtlCol="0">
            <a:spAutoFit/>
          </a:bodyPr>
          <a:lstStyle/>
          <a:p>
            <a:pPr algn="l"/>
            <a:r>
              <a:rPr lang="sv-SE" sz="500" dirty="0">
                <a:solidFill>
                  <a:srgbClr val="666666"/>
                </a:solidFill>
              </a:rPr>
              <a:t>SLOT 17</a:t>
            </a:r>
            <a:endParaRPr lang="en-US" sz="500" dirty="0">
              <a:solidFill>
                <a:srgbClr val="666666"/>
              </a:solidFill>
            </a:endParaRPr>
          </a:p>
        </p:txBody>
      </p:sp>
      <p:sp>
        <p:nvSpPr>
          <p:cNvPr id="116" name="TextBox 115"/>
          <p:cNvSpPr txBox="1"/>
          <p:nvPr/>
        </p:nvSpPr>
        <p:spPr>
          <a:xfrm>
            <a:off x="2836016" y="5910855"/>
            <a:ext cx="418704" cy="169277"/>
          </a:xfrm>
          <a:prstGeom prst="rect">
            <a:avLst/>
          </a:prstGeom>
          <a:noFill/>
        </p:spPr>
        <p:txBody>
          <a:bodyPr wrap="none" rtlCol="0">
            <a:spAutoFit/>
          </a:bodyPr>
          <a:lstStyle/>
          <a:p>
            <a:pPr algn="l"/>
            <a:r>
              <a:rPr lang="sv-SE" sz="500" dirty="0">
                <a:solidFill>
                  <a:srgbClr val="666666"/>
                </a:solidFill>
              </a:rPr>
              <a:t>SLOT 19</a:t>
            </a:r>
            <a:endParaRPr lang="en-US" sz="500" dirty="0">
              <a:solidFill>
                <a:srgbClr val="666666"/>
              </a:solidFill>
            </a:endParaRPr>
          </a:p>
        </p:txBody>
      </p:sp>
      <p:cxnSp>
        <p:nvCxnSpPr>
          <p:cNvPr id="117" name="Straight Connector 116">
            <a:extLst>
              <a:ext uri="{FF2B5EF4-FFF2-40B4-BE49-F238E27FC236}">
                <a16:creationId xmlns:a16="http://schemas.microsoft.com/office/drawing/2014/main" id="{46A40D69-B0C4-DB47-B1BA-DED9C011F0EA}"/>
              </a:ext>
            </a:extLst>
          </p:cNvPr>
          <p:cNvCxnSpPr>
            <a:cxnSpLocks/>
          </p:cNvCxnSpPr>
          <p:nvPr/>
        </p:nvCxnSpPr>
        <p:spPr>
          <a:xfrm>
            <a:off x="3675182" y="1817274"/>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18" name="Group 117"/>
          <p:cNvGrpSpPr/>
          <p:nvPr/>
        </p:nvGrpSpPr>
        <p:grpSpPr>
          <a:xfrm>
            <a:off x="4211015" y="1914502"/>
            <a:ext cx="530305" cy="530824"/>
            <a:chOff x="1765406" y="1215762"/>
            <a:chExt cx="530305" cy="530824"/>
          </a:xfrm>
        </p:grpSpPr>
        <p:pic>
          <p:nvPicPr>
            <p:cNvPr id="119" name="Picture 1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120" name="TextBox 119">
              <a:extLst>
                <a:ext uri="{FF2B5EF4-FFF2-40B4-BE49-F238E27FC236}">
                  <a16:creationId xmlns:a16="http://schemas.microsoft.com/office/drawing/2014/main" id="{66C31103-BE75-2047-895B-B1CF197A7D37}"/>
                </a:ext>
              </a:extLst>
            </p:cNvPr>
            <p:cNvSpPr txBox="1"/>
            <p:nvPr/>
          </p:nvSpPr>
          <p:spPr>
            <a:xfrm>
              <a:off x="1769263" y="1546531"/>
              <a:ext cx="526448" cy="200055"/>
            </a:xfrm>
            <a:prstGeom prst="rect">
              <a:avLst/>
            </a:prstGeom>
            <a:noFill/>
          </p:spPr>
          <p:txBody>
            <a:bodyPr wrap="square" rtlCol="0">
              <a:spAutoFit/>
            </a:bodyPr>
            <a:lstStyle/>
            <a:p>
              <a:pPr algn="ctr"/>
              <a:r>
                <a:rPr lang="en-GB" sz="700" b="1" dirty="0">
                  <a:solidFill>
                    <a:srgbClr val="FF0000"/>
                  </a:solidFill>
                </a:rPr>
                <a:t>BOT MK</a:t>
              </a:r>
            </a:p>
          </p:txBody>
        </p:sp>
      </p:grpSp>
      <p:sp>
        <p:nvSpPr>
          <p:cNvPr id="121" name="Rounded Rectangle 120"/>
          <p:cNvSpPr/>
          <p:nvPr/>
        </p:nvSpPr>
        <p:spPr>
          <a:xfrm>
            <a:off x="318488" y="1712296"/>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BOT MK is locked in slot 14 until </a:t>
            </a:r>
            <a:r>
              <a:rPr lang="en-GB" sz="700" dirty="0" err="1"/>
              <a:t>BoT</a:t>
            </a:r>
            <a:r>
              <a:rPr lang="en-GB" sz="700" dirty="0"/>
              <a:t> is permitted</a:t>
            </a:r>
          </a:p>
        </p:txBody>
      </p:sp>
      <p:sp>
        <p:nvSpPr>
          <p:cNvPr id="126" name="Rounded Rectangle 125"/>
          <p:cNvSpPr/>
          <p:nvPr/>
        </p:nvSpPr>
        <p:spPr>
          <a:xfrm>
            <a:off x="318488" y="1120518"/>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BOT MK not in Slot 12 = Bending Magnets are interlocked</a:t>
            </a:r>
          </a:p>
        </p:txBody>
      </p:sp>
      <p:sp>
        <p:nvSpPr>
          <p:cNvPr id="128" name="Rounded Rectangle 127"/>
          <p:cNvSpPr/>
          <p:nvPr/>
        </p:nvSpPr>
        <p:spPr>
          <a:xfrm>
            <a:off x="318488" y="2304074"/>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BOT OVK is managed by RP team. The solenoid is removed through HMI with RP credentials</a:t>
            </a:r>
          </a:p>
        </p:txBody>
      </p:sp>
      <p:sp>
        <p:nvSpPr>
          <p:cNvPr id="136" name="Rounded Rectangle 135"/>
          <p:cNvSpPr/>
          <p:nvPr/>
        </p:nvSpPr>
        <p:spPr>
          <a:xfrm>
            <a:off x="318488" y="3487630"/>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 AVK is managed by RP team. The solenoid is removed through HMI with RP credentials</a:t>
            </a:r>
          </a:p>
        </p:txBody>
      </p:sp>
      <p:sp>
        <p:nvSpPr>
          <p:cNvPr id="100" name="Rectangle 99"/>
          <p:cNvSpPr/>
          <p:nvPr/>
        </p:nvSpPr>
        <p:spPr>
          <a:xfrm>
            <a:off x="3514001" y="2628394"/>
            <a:ext cx="300082" cy="338554"/>
          </a:xfrm>
          <a:prstGeom prst="rect">
            <a:avLst/>
          </a:prstGeom>
        </p:spPr>
        <p:txBody>
          <a:bodyPr wrap="none">
            <a:spAutoFit/>
          </a:bodyPr>
          <a:lstStyle/>
          <a:p>
            <a:pPr algn="ctr"/>
            <a:r>
              <a:rPr lang="en-GB" sz="1600" b="1" dirty="0">
                <a:solidFill>
                  <a:srgbClr val="FFC000"/>
                </a:solidFill>
              </a:rPr>
              <a:t>S</a:t>
            </a:r>
          </a:p>
        </p:txBody>
      </p:sp>
      <p:sp>
        <p:nvSpPr>
          <p:cNvPr id="141" name="TextBox 140">
            <a:extLst>
              <a:ext uri="{FF2B5EF4-FFF2-40B4-BE49-F238E27FC236}">
                <a16:creationId xmlns:a16="http://schemas.microsoft.com/office/drawing/2014/main" id="{66C31103-BE75-2047-895B-B1CF197A7D37}"/>
              </a:ext>
            </a:extLst>
          </p:cNvPr>
          <p:cNvSpPr txBox="1"/>
          <p:nvPr/>
        </p:nvSpPr>
        <p:spPr>
          <a:xfrm>
            <a:off x="2198254" y="1860834"/>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142" name="Frame 141">
            <a:extLst>
              <a:ext uri="{FF2B5EF4-FFF2-40B4-BE49-F238E27FC236}">
                <a16:creationId xmlns:a16="http://schemas.microsoft.com/office/drawing/2014/main" id="{259F06B2-079F-994A-8FC1-3C4E98E80E32}"/>
              </a:ext>
            </a:extLst>
          </p:cNvPr>
          <p:cNvSpPr/>
          <p:nvPr/>
        </p:nvSpPr>
        <p:spPr>
          <a:xfrm>
            <a:off x="2205486" y="1140944"/>
            <a:ext cx="2785065" cy="5248818"/>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43" name="Platshållare för text 7">
            <a:extLst>
              <a:ext uri="{FF2B5EF4-FFF2-40B4-BE49-F238E27FC236}">
                <a16:creationId xmlns:a16="http://schemas.microsoft.com/office/drawing/2014/main" id="{4C2AF575-E0B9-46E1-9056-42B34ED44057}"/>
              </a:ext>
            </a:extLst>
          </p:cNvPr>
          <p:cNvSpPr txBox="1">
            <a:spLocks/>
          </p:cNvSpPr>
          <p:nvPr/>
        </p:nvSpPr>
        <p:spPr>
          <a:xfrm>
            <a:off x="2358102" y="1203597"/>
            <a:ext cx="2611879"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#1</a:t>
            </a:r>
          </a:p>
          <a:p>
            <a:pPr algn="r"/>
            <a:r>
              <a:rPr lang="en-GB" sz="1400" b="1" dirty="0">
                <a:solidFill>
                  <a:schemeClr val="tx1"/>
                </a:solidFill>
              </a:rPr>
              <a:t>(ACC - Target – Bunker Scope)</a:t>
            </a:r>
            <a:endParaRPr lang="sv-SE" dirty="0">
              <a:solidFill>
                <a:schemeClr val="tx1"/>
              </a:solidFill>
            </a:endParaRPr>
          </a:p>
        </p:txBody>
      </p:sp>
      <p:sp>
        <p:nvSpPr>
          <p:cNvPr id="391" name="Rounded Rectangle 390"/>
          <p:cNvSpPr/>
          <p:nvPr/>
        </p:nvSpPr>
        <p:spPr>
          <a:xfrm>
            <a:off x="5964395" y="5819831"/>
            <a:ext cx="1459926" cy="62377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The Solenoid on slot 6 is removed only when all Light Shutters (LS) are closed. The LS are interlocked in the closed position when EK3 is not in the home position.</a:t>
            </a:r>
          </a:p>
        </p:txBody>
      </p:sp>
      <p:sp>
        <p:nvSpPr>
          <p:cNvPr id="393" name="TextBox 392">
            <a:extLst>
              <a:ext uri="{FF2B5EF4-FFF2-40B4-BE49-F238E27FC236}">
                <a16:creationId xmlns:a16="http://schemas.microsoft.com/office/drawing/2014/main" id="{A5BAFCB4-9C19-3C4C-940C-8F2C462100F1}"/>
              </a:ext>
            </a:extLst>
          </p:cNvPr>
          <p:cNvSpPr txBox="1"/>
          <p:nvPr/>
        </p:nvSpPr>
        <p:spPr>
          <a:xfrm>
            <a:off x="3598879" y="4720325"/>
            <a:ext cx="1088236" cy="246221"/>
          </a:xfrm>
          <a:prstGeom prst="rect">
            <a:avLst/>
          </a:prstGeom>
          <a:noFill/>
        </p:spPr>
        <p:txBody>
          <a:bodyPr wrap="square" rtlCol="0">
            <a:spAutoFit/>
          </a:bodyPr>
          <a:lstStyle/>
          <a:p>
            <a:pPr algn="ctr"/>
            <a:r>
              <a:rPr lang="en-GB" sz="1000" b="1" dirty="0">
                <a:solidFill>
                  <a:srgbClr val="00B0F0"/>
                </a:solidFill>
              </a:rPr>
              <a:t>NWB AK</a:t>
            </a:r>
          </a:p>
        </p:txBody>
      </p:sp>
      <p:sp>
        <p:nvSpPr>
          <p:cNvPr id="394" name="TextBox 393">
            <a:extLst>
              <a:ext uri="{FF2B5EF4-FFF2-40B4-BE49-F238E27FC236}">
                <a16:creationId xmlns:a16="http://schemas.microsoft.com/office/drawing/2014/main" id="{A5BAFCB4-9C19-3C4C-940C-8F2C462100F1}"/>
              </a:ext>
            </a:extLst>
          </p:cNvPr>
          <p:cNvSpPr txBox="1"/>
          <p:nvPr/>
        </p:nvSpPr>
        <p:spPr>
          <a:xfrm>
            <a:off x="3561222" y="5728772"/>
            <a:ext cx="1088236" cy="246221"/>
          </a:xfrm>
          <a:prstGeom prst="rect">
            <a:avLst/>
          </a:prstGeom>
          <a:noFill/>
        </p:spPr>
        <p:txBody>
          <a:bodyPr wrap="square" rtlCol="0">
            <a:spAutoFit/>
          </a:bodyPr>
          <a:lstStyle/>
          <a:p>
            <a:pPr algn="ctr"/>
            <a:r>
              <a:rPr lang="en-GB" sz="1000" b="1" dirty="0">
                <a:solidFill>
                  <a:srgbClr val="00B0F0"/>
                </a:solidFill>
              </a:rPr>
              <a:t>SEB AK</a:t>
            </a:r>
          </a:p>
        </p:txBody>
      </p:sp>
      <p:sp>
        <p:nvSpPr>
          <p:cNvPr id="395" name="TextBox 394">
            <a:extLst>
              <a:ext uri="{FF2B5EF4-FFF2-40B4-BE49-F238E27FC236}">
                <a16:creationId xmlns:a16="http://schemas.microsoft.com/office/drawing/2014/main" id="{A5BAFCB4-9C19-3C4C-940C-8F2C462100F1}"/>
              </a:ext>
            </a:extLst>
          </p:cNvPr>
          <p:cNvSpPr txBox="1"/>
          <p:nvPr/>
        </p:nvSpPr>
        <p:spPr>
          <a:xfrm>
            <a:off x="3474546" y="3759291"/>
            <a:ext cx="1088236" cy="246221"/>
          </a:xfrm>
          <a:prstGeom prst="rect">
            <a:avLst/>
          </a:prstGeom>
          <a:noFill/>
        </p:spPr>
        <p:txBody>
          <a:bodyPr wrap="square" rtlCol="0">
            <a:spAutoFit/>
          </a:bodyPr>
          <a:lstStyle/>
          <a:p>
            <a:pPr algn="ctr"/>
            <a:r>
              <a:rPr lang="en-GB" sz="1000" b="1" dirty="0">
                <a:solidFill>
                  <a:srgbClr val="00B0F0"/>
                </a:solidFill>
              </a:rPr>
              <a:t>T AK</a:t>
            </a:r>
          </a:p>
        </p:txBody>
      </p:sp>
      <p:sp>
        <p:nvSpPr>
          <p:cNvPr id="396" name="TextBox 395">
            <a:extLst>
              <a:ext uri="{FF2B5EF4-FFF2-40B4-BE49-F238E27FC236}">
                <a16:creationId xmlns:a16="http://schemas.microsoft.com/office/drawing/2014/main" id="{A1D8EE98-043E-9841-A820-B3ABBFD8873F}"/>
              </a:ext>
            </a:extLst>
          </p:cNvPr>
          <p:cNvSpPr txBox="1"/>
          <p:nvPr/>
        </p:nvSpPr>
        <p:spPr>
          <a:xfrm>
            <a:off x="2342444" y="5050459"/>
            <a:ext cx="802440" cy="246221"/>
          </a:xfrm>
          <a:prstGeom prst="rect">
            <a:avLst/>
          </a:prstGeom>
          <a:noFill/>
        </p:spPr>
        <p:txBody>
          <a:bodyPr wrap="square" rtlCol="0">
            <a:spAutoFit/>
          </a:bodyPr>
          <a:lstStyle/>
          <a:p>
            <a:pPr algn="ctr"/>
            <a:r>
              <a:rPr lang="en-GB" sz="1000" b="1" dirty="0">
                <a:solidFill>
                  <a:schemeClr val="accent6">
                    <a:lumMod val="60000"/>
                    <a:lumOff val="40000"/>
                  </a:schemeClr>
                </a:solidFill>
              </a:rPr>
              <a:t>NWB AVK</a:t>
            </a:r>
          </a:p>
        </p:txBody>
      </p:sp>
      <p:sp>
        <p:nvSpPr>
          <p:cNvPr id="397" name="TextBox 396">
            <a:extLst>
              <a:ext uri="{FF2B5EF4-FFF2-40B4-BE49-F238E27FC236}">
                <a16:creationId xmlns:a16="http://schemas.microsoft.com/office/drawing/2014/main" id="{A1D8EE98-043E-9841-A820-B3ABBFD8873F}"/>
              </a:ext>
            </a:extLst>
          </p:cNvPr>
          <p:cNvSpPr txBox="1"/>
          <p:nvPr/>
        </p:nvSpPr>
        <p:spPr>
          <a:xfrm>
            <a:off x="2361818" y="6046576"/>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SEB AVK</a:t>
            </a:r>
          </a:p>
        </p:txBody>
      </p:sp>
      <p:sp>
        <p:nvSpPr>
          <p:cNvPr id="413" name="TextBox 412">
            <a:extLst>
              <a:ext uri="{FF2B5EF4-FFF2-40B4-BE49-F238E27FC236}">
                <a16:creationId xmlns:a16="http://schemas.microsoft.com/office/drawing/2014/main" id="{A1D8EE98-043E-9841-A820-B3ABBFD8873F}"/>
              </a:ext>
            </a:extLst>
          </p:cNvPr>
          <p:cNvSpPr txBox="1"/>
          <p:nvPr/>
        </p:nvSpPr>
        <p:spPr>
          <a:xfrm>
            <a:off x="2480654" y="4076125"/>
            <a:ext cx="585819" cy="246221"/>
          </a:xfrm>
          <a:prstGeom prst="rect">
            <a:avLst/>
          </a:prstGeom>
          <a:noFill/>
        </p:spPr>
        <p:txBody>
          <a:bodyPr wrap="square" rtlCol="0">
            <a:spAutoFit/>
          </a:bodyPr>
          <a:lstStyle/>
          <a:p>
            <a:pPr algn="ctr"/>
            <a:r>
              <a:rPr lang="en-GB" sz="1000" b="1" dirty="0">
                <a:solidFill>
                  <a:schemeClr val="accent6">
                    <a:lumMod val="60000"/>
                    <a:lumOff val="40000"/>
                  </a:schemeClr>
                </a:solidFill>
              </a:rPr>
              <a:t>T AVK</a:t>
            </a:r>
          </a:p>
        </p:txBody>
      </p:sp>
      <p:sp>
        <p:nvSpPr>
          <p:cNvPr id="445" name="Rectangle 444"/>
          <p:cNvSpPr/>
          <p:nvPr/>
        </p:nvSpPr>
        <p:spPr>
          <a:xfrm>
            <a:off x="3506334" y="3710184"/>
            <a:ext cx="300082" cy="338554"/>
          </a:xfrm>
          <a:prstGeom prst="rect">
            <a:avLst/>
          </a:prstGeom>
        </p:spPr>
        <p:txBody>
          <a:bodyPr wrap="none">
            <a:spAutoFit/>
          </a:bodyPr>
          <a:lstStyle/>
          <a:p>
            <a:pPr algn="ctr"/>
            <a:r>
              <a:rPr lang="en-GB" sz="1600" b="1" dirty="0">
                <a:solidFill>
                  <a:srgbClr val="FFC000"/>
                </a:solidFill>
              </a:rPr>
              <a:t>S</a:t>
            </a:r>
          </a:p>
        </p:txBody>
      </p:sp>
      <p:sp>
        <p:nvSpPr>
          <p:cNvPr id="449" name="Rounded Rectangle 448"/>
          <p:cNvSpPr/>
          <p:nvPr/>
        </p:nvSpPr>
        <p:spPr>
          <a:xfrm>
            <a:off x="318488" y="2895852"/>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 AK is locked in Slot 16 until </a:t>
            </a:r>
            <a:r>
              <a:rPr lang="en-GB" sz="700" dirty="0" smtClean="0"/>
              <a:t>cool down time </a:t>
            </a:r>
            <a:r>
              <a:rPr lang="en-GB" sz="700" dirty="0"/>
              <a:t>is </a:t>
            </a:r>
            <a:r>
              <a:rPr lang="en-GB" sz="700" dirty="0" smtClean="0"/>
              <a:t>elapsed</a:t>
            </a:r>
            <a:endParaRPr lang="en-GB" sz="700" dirty="0"/>
          </a:p>
        </p:txBody>
      </p:sp>
      <p:grpSp>
        <p:nvGrpSpPr>
          <p:cNvPr id="652" name="Group 651"/>
          <p:cNvGrpSpPr/>
          <p:nvPr/>
        </p:nvGrpSpPr>
        <p:grpSpPr>
          <a:xfrm>
            <a:off x="9335978" y="1918934"/>
            <a:ext cx="170516" cy="4179575"/>
            <a:chOff x="9233952" y="1901288"/>
            <a:chExt cx="147910" cy="3707031"/>
          </a:xfrm>
        </p:grpSpPr>
        <p:sp>
          <p:nvSpPr>
            <p:cNvPr id="653" name="Hexagon 652"/>
            <p:cNvSpPr/>
            <p:nvPr/>
          </p:nvSpPr>
          <p:spPr>
            <a:xfrm rot="16200000">
              <a:off x="9266174" y="188955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4" name="Hexagon 653"/>
            <p:cNvSpPr/>
            <p:nvPr/>
          </p:nvSpPr>
          <p:spPr>
            <a:xfrm rot="16200000">
              <a:off x="9265065" y="19839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5" name="Rounded Rectangle 654"/>
            <p:cNvSpPr/>
            <p:nvPr/>
          </p:nvSpPr>
          <p:spPr>
            <a:xfrm rot="16200000">
              <a:off x="7454391" y="3680849"/>
              <a:ext cx="3707031"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6" name="Hexagon 655"/>
            <p:cNvSpPr/>
            <p:nvPr/>
          </p:nvSpPr>
          <p:spPr>
            <a:xfrm rot="16200000">
              <a:off x="9266174" y="405153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7" name="Hexagon 656"/>
            <p:cNvSpPr/>
            <p:nvPr/>
          </p:nvSpPr>
          <p:spPr>
            <a:xfrm rot="16200000">
              <a:off x="9266174" y="395429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8" name="Hexagon 657"/>
            <p:cNvSpPr/>
            <p:nvPr/>
          </p:nvSpPr>
          <p:spPr>
            <a:xfrm rot="16200000">
              <a:off x="9266174" y="38570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9" name="Hexagon 658"/>
            <p:cNvSpPr/>
            <p:nvPr/>
          </p:nvSpPr>
          <p:spPr>
            <a:xfrm rot="16200000">
              <a:off x="9266174" y="375888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0" name="Hexagon 659"/>
            <p:cNvSpPr/>
            <p:nvPr/>
          </p:nvSpPr>
          <p:spPr>
            <a:xfrm rot="16200000">
              <a:off x="9266174" y="366428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1" name="Hexagon 660"/>
            <p:cNvSpPr/>
            <p:nvPr/>
          </p:nvSpPr>
          <p:spPr>
            <a:xfrm rot="16200000">
              <a:off x="9266174" y="356430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2" name="Hexagon 661"/>
            <p:cNvSpPr/>
            <p:nvPr/>
          </p:nvSpPr>
          <p:spPr>
            <a:xfrm rot="16200000">
              <a:off x="9266174" y="34688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3" name="Hexagon 662"/>
            <p:cNvSpPr/>
            <p:nvPr/>
          </p:nvSpPr>
          <p:spPr>
            <a:xfrm rot="16200000">
              <a:off x="9266174" y="337289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4" name="Hexagon 663"/>
            <p:cNvSpPr/>
            <p:nvPr/>
          </p:nvSpPr>
          <p:spPr>
            <a:xfrm rot="16200000">
              <a:off x="9266174" y="327576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5" name="Hexagon 664"/>
            <p:cNvSpPr/>
            <p:nvPr/>
          </p:nvSpPr>
          <p:spPr>
            <a:xfrm rot="16200000">
              <a:off x="9266174" y="317760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6" name="Hexagon 665"/>
            <p:cNvSpPr/>
            <p:nvPr/>
          </p:nvSpPr>
          <p:spPr>
            <a:xfrm rot="16200000">
              <a:off x="9266174" y="308300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7" name="Hexagon 666"/>
            <p:cNvSpPr/>
            <p:nvPr/>
          </p:nvSpPr>
          <p:spPr>
            <a:xfrm rot="16200000">
              <a:off x="9266174" y="29830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8" name="Hexagon 667"/>
            <p:cNvSpPr/>
            <p:nvPr/>
          </p:nvSpPr>
          <p:spPr>
            <a:xfrm rot="16200000">
              <a:off x="9266174" y="28875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9" name="Hexagon 668"/>
            <p:cNvSpPr/>
            <p:nvPr/>
          </p:nvSpPr>
          <p:spPr>
            <a:xfrm rot="16200000">
              <a:off x="9266174" y="277447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0" name="Hexagon 669"/>
            <p:cNvSpPr/>
            <p:nvPr/>
          </p:nvSpPr>
          <p:spPr>
            <a:xfrm rot="16200000">
              <a:off x="9266174" y="2676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1" name="Hexagon 670"/>
            <p:cNvSpPr/>
            <p:nvPr/>
          </p:nvSpPr>
          <p:spPr>
            <a:xfrm rot="16200000">
              <a:off x="9266174" y="25817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2" name="Hexagon 671"/>
            <p:cNvSpPr/>
            <p:nvPr/>
          </p:nvSpPr>
          <p:spPr>
            <a:xfrm rot="16200000">
              <a:off x="9266174" y="24817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3" name="Hexagon 672"/>
            <p:cNvSpPr/>
            <p:nvPr/>
          </p:nvSpPr>
          <p:spPr>
            <a:xfrm rot="16200000">
              <a:off x="9266174" y="23862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4" name="Hexagon 673"/>
            <p:cNvSpPr/>
            <p:nvPr/>
          </p:nvSpPr>
          <p:spPr>
            <a:xfrm rot="16200000">
              <a:off x="9266174" y="228561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5" name="Hexagon 674"/>
            <p:cNvSpPr/>
            <p:nvPr/>
          </p:nvSpPr>
          <p:spPr>
            <a:xfrm rot="16200000">
              <a:off x="9266174" y="218562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6" name="Hexagon 675"/>
            <p:cNvSpPr/>
            <p:nvPr/>
          </p:nvSpPr>
          <p:spPr>
            <a:xfrm rot="16200000">
              <a:off x="9266174" y="209014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7" name="Hexagon 676"/>
            <p:cNvSpPr/>
            <p:nvPr/>
          </p:nvSpPr>
          <p:spPr>
            <a:xfrm rot="16200000">
              <a:off x="9270937" y="50666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8" name="Hexagon 677"/>
            <p:cNvSpPr/>
            <p:nvPr/>
          </p:nvSpPr>
          <p:spPr>
            <a:xfrm rot="16200000">
              <a:off x="9266175" y="49711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9" name="Hexagon 678"/>
            <p:cNvSpPr/>
            <p:nvPr/>
          </p:nvSpPr>
          <p:spPr>
            <a:xfrm rot="16200000">
              <a:off x="9266175" y="48580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0" name="Hexagon 679"/>
            <p:cNvSpPr/>
            <p:nvPr/>
          </p:nvSpPr>
          <p:spPr>
            <a:xfrm rot="16200000">
              <a:off x="9266175" y="475990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1" name="Hexagon 680"/>
            <p:cNvSpPr/>
            <p:nvPr/>
          </p:nvSpPr>
          <p:spPr>
            <a:xfrm rot="16200000">
              <a:off x="9266175" y="46653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2" name="Hexagon 681"/>
            <p:cNvSpPr/>
            <p:nvPr/>
          </p:nvSpPr>
          <p:spPr>
            <a:xfrm rot="16200000">
              <a:off x="9266175" y="45653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3" name="Hexagon 682"/>
            <p:cNvSpPr/>
            <p:nvPr/>
          </p:nvSpPr>
          <p:spPr>
            <a:xfrm rot="16200000">
              <a:off x="9266175" y="44698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4" name="Hexagon 683"/>
            <p:cNvSpPr/>
            <p:nvPr/>
          </p:nvSpPr>
          <p:spPr>
            <a:xfrm rot="16200000">
              <a:off x="9266175" y="43692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5" name="Hexagon 684"/>
            <p:cNvSpPr/>
            <p:nvPr/>
          </p:nvSpPr>
          <p:spPr>
            <a:xfrm rot="16200000">
              <a:off x="9266175" y="426921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6" name="Hexagon 685"/>
            <p:cNvSpPr/>
            <p:nvPr/>
          </p:nvSpPr>
          <p:spPr>
            <a:xfrm rot="16200000">
              <a:off x="9266175" y="417373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7" name="Hexagon 686"/>
            <p:cNvSpPr/>
            <p:nvPr/>
          </p:nvSpPr>
          <p:spPr>
            <a:xfrm rot="16200000">
              <a:off x="9270937" y="547387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8" name="Hexagon 687"/>
            <p:cNvSpPr/>
            <p:nvPr/>
          </p:nvSpPr>
          <p:spPr>
            <a:xfrm rot="16200000">
              <a:off x="9270937" y="53608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9" name="Hexagon 688"/>
            <p:cNvSpPr/>
            <p:nvPr/>
          </p:nvSpPr>
          <p:spPr>
            <a:xfrm rot="16200000">
              <a:off x="9270937" y="526265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0" name="Hexagon 689"/>
            <p:cNvSpPr/>
            <p:nvPr/>
          </p:nvSpPr>
          <p:spPr>
            <a:xfrm rot="16200000">
              <a:off x="9270937" y="516806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691" name="Straight Connector 690">
            <a:extLst>
              <a:ext uri="{FF2B5EF4-FFF2-40B4-BE49-F238E27FC236}">
                <a16:creationId xmlns:a16="http://schemas.microsoft.com/office/drawing/2014/main" id="{2480EC79-0CDF-1E45-99A9-2D7550E6C44F}"/>
              </a:ext>
            </a:extLst>
          </p:cNvPr>
          <p:cNvCxnSpPr>
            <a:cxnSpLocks/>
          </p:cNvCxnSpPr>
          <p:nvPr/>
        </p:nvCxnSpPr>
        <p:spPr>
          <a:xfrm rot="16200000">
            <a:off x="9401898" y="1819831"/>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692" name="Group 691"/>
          <p:cNvGrpSpPr/>
          <p:nvPr/>
        </p:nvGrpSpPr>
        <p:grpSpPr>
          <a:xfrm rot="5400000">
            <a:off x="6900883" y="3457316"/>
            <a:ext cx="3307337" cy="147910"/>
            <a:chOff x="2162175" y="2787358"/>
            <a:chExt cx="3307337" cy="147910"/>
          </a:xfrm>
        </p:grpSpPr>
        <p:sp>
          <p:nvSpPr>
            <p:cNvPr id="693" name="Hexagon 692"/>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4" name="Hexagon 693"/>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5" name="Rounded Rectangle 694"/>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6" name="Hexagon 695"/>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7" name="Hexagon 696"/>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8" name="Hexagon 697"/>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9" name="Hexagon 698"/>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0" name="Hexagon 699"/>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1" name="Hexagon 700"/>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2" name="Hexagon 701"/>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3" name="Hexagon 702"/>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4" name="Hexagon 703"/>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5" name="Hexagon 704"/>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6" name="Hexagon 705"/>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7" name="Hexagon 706"/>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8" name="Hexagon 707"/>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9" name="Hexagon 708"/>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0" name="Hexagon 709"/>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1" name="Hexagon 710"/>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2" name="Hexagon 711"/>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3" name="Hexagon 712"/>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4" name="Hexagon 713"/>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5" name="Hexagon 714"/>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6" name="Hexagon 715"/>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7" name="Hexagon 716"/>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8" name="Hexagon 717"/>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9" name="Hexagon 718"/>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0" name="Hexagon 719"/>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1" name="Hexagon 720"/>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2" name="Hexagon 721"/>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3" name="Hexagon 722"/>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4" name="Hexagon 723"/>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5" name="Hexagon 724"/>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6" name="Hexagon 725"/>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27" name="Donut 726">
            <a:extLst>
              <a:ext uri="{FF2B5EF4-FFF2-40B4-BE49-F238E27FC236}">
                <a16:creationId xmlns:a16="http://schemas.microsoft.com/office/drawing/2014/main" id="{74A4E278-A872-6343-881E-0E59B07A8648}"/>
              </a:ext>
            </a:extLst>
          </p:cNvPr>
          <p:cNvSpPr/>
          <p:nvPr/>
        </p:nvSpPr>
        <p:spPr>
          <a:xfrm rot="16200000">
            <a:off x="8378070" y="1872549"/>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28" name="Oval 727">
            <a:extLst>
              <a:ext uri="{FF2B5EF4-FFF2-40B4-BE49-F238E27FC236}">
                <a16:creationId xmlns:a16="http://schemas.microsoft.com/office/drawing/2014/main" id="{4252E364-AB3F-1B4B-81BE-1733715962C1}"/>
              </a:ext>
            </a:extLst>
          </p:cNvPr>
          <p:cNvSpPr/>
          <p:nvPr/>
        </p:nvSpPr>
        <p:spPr>
          <a:xfrm rot="16200000">
            <a:off x="8522086" y="2016581"/>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29" name="Straight Connector 728">
            <a:extLst>
              <a:ext uri="{FF2B5EF4-FFF2-40B4-BE49-F238E27FC236}">
                <a16:creationId xmlns:a16="http://schemas.microsoft.com/office/drawing/2014/main" id="{2480EC79-0CDF-1E45-99A9-2D7550E6C44F}"/>
              </a:ext>
            </a:extLst>
          </p:cNvPr>
          <p:cNvCxnSpPr>
            <a:cxnSpLocks/>
          </p:cNvCxnSpPr>
          <p:nvPr/>
        </p:nvCxnSpPr>
        <p:spPr>
          <a:xfrm rot="16200000">
            <a:off x="8558090" y="1807041"/>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30" name="Donut 729">
            <a:extLst>
              <a:ext uri="{FF2B5EF4-FFF2-40B4-BE49-F238E27FC236}">
                <a16:creationId xmlns:a16="http://schemas.microsoft.com/office/drawing/2014/main" id="{74A4E278-A872-6343-881E-0E59B07A8648}"/>
              </a:ext>
            </a:extLst>
          </p:cNvPr>
          <p:cNvSpPr/>
          <p:nvPr/>
        </p:nvSpPr>
        <p:spPr>
          <a:xfrm>
            <a:off x="8378070" y="2337120"/>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31" name="Straight Connector 730">
            <a:extLst>
              <a:ext uri="{FF2B5EF4-FFF2-40B4-BE49-F238E27FC236}">
                <a16:creationId xmlns:a16="http://schemas.microsoft.com/office/drawing/2014/main" id="{2480EC79-0CDF-1E45-99A9-2D7550E6C44F}"/>
              </a:ext>
            </a:extLst>
          </p:cNvPr>
          <p:cNvCxnSpPr>
            <a:cxnSpLocks/>
          </p:cNvCxnSpPr>
          <p:nvPr/>
        </p:nvCxnSpPr>
        <p:spPr>
          <a:xfrm>
            <a:off x="8558090" y="2265120"/>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32" name="Oval 731">
            <a:extLst>
              <a:ext uri="{FF2B5EF4-FFF2-40B4-BE49-F238E27FC236}">
                <a16:creationId xmlns:a16="http://schemas.microsoft.com/office/drawing/2014/main" id="{4252E364-AB3F-1B4B-81BE-1733715962C1}"/>
              </a:ext>
            </a:extLst>
          </p:cNvPr>
          <p:cNvSpPr/>
          <p:nvPr/>
        </p:nvSpPr>
        <p:spPr>
          <a:xfrm>
            <a:off x="8522086" y="2481120"/>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3" name="Donut 732">
            <a:extLst>
              <a:ext uri="{FF2B5EF4-FFF2-40B4-BE49-F238E27FC236}">
                <a16:creationId xmlns:a16="http://schemas.microsoft.com/office/drawing/2014/main" id="{74A4E278-A872-6343-881E-0E59B07A8648}"/>
              </a:ext>
            </a:extLst>
          </p:cNvPr>
          <p:cNvSpPr/>
          <p:nvPr/>
        </p:nvSpPr>
        <p:spPr>
          <a:xfrm rot="16200000">
            <a:off x="8378070" y="4462871"/>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34" name="Oval 733">
            <a:extLst>
              <a:ext uri="{FF2B5EF4-FFF2-40B4-BE49-F238E27FC236}">
                <a16:creationId xmlns:a16="http://schemas.microsoft.com/office/drawing/2014/main" id="{4252E364-AB3F-1B4B-81BE-1733715962C1}"/>
              </a:ext>
            </a:extLst>
          </p:cNvPr>
          <p:cNvSpPr/>
          <p:nvPr/>
        </p:nvSpPr>
        <p:spPr>
          <a:xfrm rot="16200000">
            <a:off x="8522086" y="4606903"/>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35" name="Straight Connector 734">
            <a:extLst>
              <a:ext uri="{FF2B5EF4-FFF2-40B4-BE49-F238E27FC236}">
                <a16:creationId xmlns:a16="http://schemas.microsoft.com/office/drawing/2014/main" id="{2480EC79-0CDF-1E45-99A9-2D7550E6C44F}"/>
              </a:ext>
            </a:extLst>
          </p:cNvPr>
          <p:cNvCxnSpPr>
            <a:cxnSpLocks/>
          </p:cNvCxnSpPr>
          <p:nvPr/>
        </p:nvCxnSpPr>
        <p:spPr>
          <a:xfrm rot="16200000">
            <a:off x="8558090" y="4397363"/>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36" name="Donut 735">
            <a:extLst>
              <a:ext uri="{FF2B5EF4-FFF2-40B4-BE49-F238E27FC236}">
                <a16:creationId xmlns:a16="http://schemas.microsoft.com/office/drawing/2014/main" id="{74A4E278-A872-6343-881E-0E59B07A8648}"/>
              </a:ext>
            </a:extLst>
          </p:cNvPr>
          <p:cNvSpPr/>
          <p:nvPr/>
        </p:nvSpPr>
        <p:spPr>
          <a:xfrm rot="16200000">
            <a:off x="9221878" y="1885339"/>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37" name="Oval 736">
            <a:extLst>
              <a:ext uri="{FF2B5EF4-FFF2-40B4-BE49-F238E27FC236}">
                <a16:creationId xmlns:a16="http://schemas.microsoft.com/office/drawing/2014/main" id="{4252E364-AB3F-1B4B-81BE-1733715962C1}"/>
              </a:ext>
            </a:extLst>
          </p:cNvPr>
          <p:cNvSpPr/>
          <p:nvPr/>
        </p:nvSpPr>
        <p:spPr>
          <a:xfrm rot="16200000">
            <a:off x="9365894" y="2029371"/>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8" name="Donut 737">
            <a:extLst>
              <a:ext uri="{FF2B5EF4-FFF2-40B4-BE49-F238E27FC236}">
                <a16:creationId xmlns:a16="http://schemas.microsoft.com/office/drawing/2014/main" id="{74A4E278-A872-6343-881E-0E59B07A8648}"/>
              </a:ext>
            </a:extLst>
          </p:cNvPr>
          <p:cNvSpPr/>
          <p:nvPr/>
        </p:nvSpPr>
        <p:spPr>
          <a:xfrm>
            <a:off x="9221878" y="2416627"/>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39" name="Straight Connector 738">
            <a:extLst>
              <a:ext uri="{FF2B5EF4-FFF2-40B4-BE49-F238E27FC236}">
                <a16:creationId xmlns:a16="http://schemas.microsoft.com/office/drawing/2014/main" id="{2480EC79-0CDF-1E45-99A9-2D7550E6C44F}"/>
              </a:ext>
            </a:extLst>
          </p:cNvPr>
          <p:cNvCxnSpPr>
            <a:cxnSpLocks/>
          </p:cNvCxnSpPr>
          <p:nvPr/>
        </p:nvCxnSpPr>
        <p:spPr>
          <a:xfrm>
            <a:off x="9401898" y="2338277"/>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40" name="Oval 739">
            <a:extLst>
              <a:ext uri="{FF2B5EF4-FFF2-40B4-BE49-F238E27FC236}">
                <a16:creationId xmlns:a16="http://schemas.microsoft.com/office/drawing/2014/main" id="{4252E364-AB3F-1B4B-81BE-1733715962C1}"/>
              </a:ext>
            </a:extLst>
          </p:cNvPr>
          <p:cNvSpPr/>
          <p:nvPr/>
        </p:nvSpPr>
        <p:spPr>
          <a:xfrm>
            <a:off x="9365894" y="2560627"/>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1" name="Frame 740">
            <a:extLst>
              <a:ext uri="{FF2B5EF4-FFF2-40B4-BE49-F238E27FC236}">
                <a16:creationId xmlns:a16="http://schemas.microsoft.com/office/drawing/2014/main" id="{259F06B2-079F-994A-8FC1-3C4E98E80E32}"/>
              </a:ext>
            </a:extLst>
          </p:cNvPr>
          <p:cNvSpPr/>
          <p:nvPr/>
        </p:nvSpPr>
        <p:spPr>
          <a:xfrm>
            <a:off x="7506350" y="1302949"/>
            <a:ext cx="3493113" cy="4982026"/>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42" name="Rectangle 741"/>
          <p:cNvSpPr/>
          <p:nvPr/>
        </p:nvSpPr>
        <p:spPr>
          <a:xfrm>
            <a:off x="8615708" y="1457135"/>
            <a:ext cx="803425" cy="307777"/>
          </a:xfrm>
          <a:prstGeom prst="rect">
            <a:avLst/>
          </a:prstGeom>
        </p:spPr>
        <p:txBody>
          <a:bodyPr wrap="none">
            <a:spAutoFit/>
          </a:bodyPr>
          <a:lstStyle/>
          <a:p>
            <a:pPr algn="r"/>
            <a:r>
              <a:rPr lang="en-GB" sz="1400" b="1" dirty="0"/>
              <a:t>Unit #2</a:t>
            </a:r>
          </a:p>
        </p:txBody>
      </p:sp>
      <p:sp>
        <p:nvSpPr>
          <p:cNvPr id="743" name="TextBox 742"/>
          <p:cNvSpPr txBox="1"/>
          <p:nvPr/>
        </p:nvSpPr>
        <p:spPr>
          <a:xfrm>
            <a:off x="8708131" y="2063312"/>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pic>
        <p:nvPicPr>
          <p:cNvPr id="744" name="Picture 743">
            <a:extLst>
              <a:ext uri="{FF2B5EF4-FFF2-40B4-BE49-F238E27FC236}">
                <a16:creationId xmlns:a16="http://schemas.microsoft.com/office/drawing/2014/main" id="{96580D9A-FAA5-4C1C-9C1F-8F24DD795202}"/>
              </a:ext>
            </a:extLst>
          </p:cNvPr>
          <p:cNvPicPr>
            <a:picLocks noChangeAspect="1"/>
          </p:cNvPicPr>
          <p:nvPr/>
        </p:nvPicPr>
        <p:blipFill rotWithShape="1">
          <a:blip r:embed="rId3"/>
          <a:srcRect r="58887"/>
          <a:stretch/>
        </p:blipFill>
        <p:spPr>
          <a:xfrm>
            <a:off x="6267753" y="1860594"/>
            <a:ext cx="126951" cy="498470"/>
          </a:xfrm>
          <a:prstGeom prst="rect">
            <a:avLst/>
          </a:prstGeom>
        </p:spPr>
      </p:pic>
      <p:sp>
        <p:nvSpPr>
          <p:cNvPr id="748" name="TextBox 747"/>
          <p:cNvSpPr txBox="1"/>
          <p:nvPr/>
        </p:nvSpPr>
        <p:spPr>
          <a:xfrm>
            <a:off x="8704321" y="2646105"/>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749" name="TextBox 748"/>
          <p:cNvSpPr txBox="1"/>
          <p:nvPr/>
        </p:nvSpPr>
        <p:spPr>
          <a:xfrm>
            <a:off x="8708131" y="3069149"/>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750" name="TextBox 749"/>
          <p:cNvSpPr txBox="1"/>
          <p:nvPr/>
        </p:nvSpPr>
        <p:spPr>
          <a:xfrm>
            <a:off x="8708131" y="3576495"/>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751" name="TextBox 750"/>
          <p:cNvSpPr txBox="1"/>
          <p:nvPr/>
        </p:nvSpPr>
        <p:spPr>
          <a:xfrm>
            <a:off x="8708131" y="4154363"/>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752" name="TextBox 751"/>
          <p:cNvSpPr txBox="1"/>
          <p:nvPr/>
        </p:nvSpPr>
        <p:spPr>
          <a:xfrm>
            <a:off x="8708131" y="4693728"/>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753" name="TextBox 752"/>
          <p:cNvSpPr txBox="1"/>
          <p:nvPr/>
        </p:nvSpPr>
        <p:spPr>
          <a:xfrm>
            <a:off x="9581918" y="2078346"/>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754" name="TextBox 753"/>
          <p:cNvSpPr txBox="1"/>
          <p:nvPr/>
        </p:nvSpPr>
        <p:spPr>
          <a:xfrm>
            <a:off x="9581918" y="2691763"/>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755" name="TextBox 754"/>
          <p:cNvSpPr txBox="1"/>
          <p:nvPr/>
        </p:nvSpPr>
        <p:spPr>
          <a:xfrm>
            <a:off x="9581918" y="3192133"/>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sp>
        <p:nvSpPr>
          <p:cNvPr id="756" name="TextBox 755"/>
          <p:cNvSpPr txBox="1"/>
          <p:nvPr/>
        </p:nvSpPr>
        <p:spPr>
          <a:xfrm>
            <a:off x="9581918" y="3696939"/>
            <a:ext cx="418704" cy="169277"/>
          </a:xfrm>
          <a:prstGeom prst="rect">
            <a:avLst/>
          </a:prstGeom>
          <a:noFill/>
        </p:spPr>
        <p:txBody>
          <a:bodyPr wrap="none" rtlCol="0">
            <a:spAutoFit/>
          </a:bodyPr>
          <a:lstStyle/>
          <a:p>
            <a:pPr algn="l"/>
            <a:r>
              <a:rPr lang="sv-SE" sz="500" dirty="0">
                <a:solidFill>
                  <a:srgbClr val="666666"/>
                </a:solidFill>
              </a:rPr>
              <a:t>SLOT 10</a:t>
            </a:r>
            <a:endParaRPr lang="en-US" sz="500" dirty="0">
              <a:solidFill>
                <a:srgbClr val="666666"/>
              </a:solidFill>
            </a:endParaRPr>
          </a:p>
        </p:txBody>
      </p:sp>
      <p:sp>
        <p:nvSpPr>
          <p:cNvPr id="757" name="TextBox 756"/>
          <p:cNvSpPr txBox="1"/>
          <p:nvPr/>
        </p:nvSpPr>
        <p:spPr>
          <a:xfrm>
            <a:off x="9575341" y="4221118"/>
            <a:ext cx="418704" cy="169277"/>
          </a:xfrm>
          <a:prstGeom prst="rect">
            <a:avLst/>
          </a:prstGeom>
          <a:noFill/>
        </p:spPr>
        <p:txBody>
          <a:bodyPr wrap="none" rtlCol="0">
            <a:spAutoFit/>
          </a:bodyPr>
          <a:lstStyle/>
          <a:p>
            <a:pPr algn="l"/>
            <a:r>
              <a:rPr lang="sv-SE" sz="500" dirty="0">
                <a:solidFill>
                  <a:srgbClr val="666666"/>
                </a:solidFill>
              </a:rPr>
              <a:t>SLOT 11</a:t>
            </a:r>
            <a:endParaRPr lang="en-US" sz="500" dirty="0">
              <a:solidFill>
                <a:srgbClr val="666666"/>
              </a:solidFill>
            </a:endParaRPr>
          </a:p>
        </p:txBody>
      </p:sp>
      <p:sp>
        <p:nvSpPr>
          <p:cNvPr id="758" name="TextBox 757"/>
          <p:cNvSpPr txBox="1"/>
          <p:nvPr/>
        </p:nvSpPr>
        <p:spPr>
          <a:xfrm>
            <a:off x="9581918" y="4754867"/>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759" name="TextBox 758"/>
          <p:cNvSpPr txBox="1"/>
          <p:nvPr/>
        </p:nvSpPr>
        <p:spPr>
          <a:xfrm>
            <a:off x="9581918" y="5253798"/>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760" name="TextBox 759"/>
          <p:cNvSpPr txBox="1"/>
          <p:nvPr/>
        </p:nvSpPr>
        <p:spPr>
          <a:xfrm>
            <a:off x="9581918" y="5814377"/>
            <a:ext cx="418704" cy="169277"/>
          </a:xfrm>
          <a:prstGeom prst="rect">
            <a:avLst/>
          </a:prstGeom>
          <a:noFill/>
        </p:spPr>
        <p:txBody>
          <a:bodyPr wrap="none" rtlCol="0">
            <a:spAutoFit/>
          </a:bodyPr>
          <a:lstStyle/>
          <a:p>
            <a:pPr algn="l"/>
            <a:r>
              <a:rPr lang="sv-SE" sz="500" dirty="0">
                <a:solidFill>
                  <a:srgbClr val="666666"/>
                </a:solidFill>
              </a:rPr>
              <a:t>SLOT 14</a:t>
            </a:r>
            <a:endParaRPr lang="en-US" sz="500" dirty="0">
              <a:solidFill>
                <a:srgbClr val="666666"/>
              </a:solidFill>
            </a:endParaRPr>
          </a:p>
        </p:txBody>
      </p:sp>
      <p:sp>
        <p:nvSpPr>
          <p:cNvPr id="764" name="Donut 763">
            <a:extLst>
              <a:ext uri="{FF2B5EF4-FFF2-40B4-BE49-F238E27FC236}">
                <a16:creationId xmlns:a16="http://schemas.microsoft.com/office/drawing/2014/main" id="{74A4E278-A872-6343-881E-0E59B07A8648}"/>
              </a:ext>
            </a:extLst>
          </p:cNvPr>
          <p:cNvSpPr/>
          <p:nvPr/>
        </p:nvSpPr>
        <p:spPr>
          <a:xfrm rot="16200000">
            <a:off x="8374905" y="3897310"/>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65" name="Oval 764">
            <a:extLst>
              <a:ext uri="{FF2B5EF4-FFF2-40B4-BE49-F238E27FC236}">
                <a16:creationId xmlns:a16="http://schemas.microsoft.com/office/drawing/2014/main" id="{4252E364-AB3F-1B4B-81BE-1733715962C1}"/>
              </a:ext>
            </a:extLst>
          </p:cNvPr>
          <p:cNvSpPr/>
          <p:nvPr/>
        </p:nvSpPr>
        <p:spPr>
          <a:xfrm rot="16200000">
            <a:off x="8518921" y="4041342"/>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66" name="Straight Connector 765">
            <a:extLst>
              <a:ext uri="{FF2B5EF4-FFF2-40B4-BE49-F238E27FC236}">
                <a16:creationId xmlns:a16="http://schemas.microsoft.com/office/drawing/2014/main" id="{2480EC79-0CDF-1E45-99A9-2D7550E6C44F}"/>
              </a:ext>
            </a:extLst>
          </p:cNvPr>
          <p:cNvCxnSpPr>
            <a:cxnSpLocks/>
          </p:cNvCxnSpPr>
          <p:nvPr/>
        </p:nvCxnSpPr>
        <p:spPr>
          <a:xfrm rot="16200000">
            <a:off x="8554925" y="3831802"/>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70" name="Donut 769">
            <a:extLst>
              <a:ext uri="{FF2B5EF4-FFF2-40B4-BE49-F238E27FC236}">
                <a16:creationId xmlns:a16="http://schemas.microsoft.com/office/drawing/2014/main" id="{74A4E278-A872-6343-881E-0E59B07A8648}"/>
              </a:ext>
            </a:extLst>
          </p:cNvPr>
          <p:cNvSpPr/>
          <p:nvPr/>
        </p:nvSpPr>
        <p:spPr>
          <a:xfrm rot="16200000">
            <a:off x="8378071" y="3355972"/>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71" name="Oval 770">
            <a:extLst>
              <a:ext uri="{FF2B5EF4-FFF2-40B4-BE49-F238E27FC236}">
                <a16:creationId xmlns:a16="http://schemas.microsoft.com/office/drawing/2014/main" id="{4252E364-AB3F-1B4B-81BE-1733715962C1}"/>
              </a:ext>
            </a:extLst>
          </p:cNvPr>
          <p:cNvSpPr/>
          <p:nvPr/>
        </p:nvSpPr>
        <p:spPr>
          <a:xfrm rot="16200000">
            <a:off x="8522087" y="3500004"/>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72" name="Straight Connector 771">
            <a:extLst>
              <a:ext uri="{FF2B5EF4-FFF2-40B4-BE49-F238E27FC236}">
                <a16:creationId xmlns:a16="http://schemas.microsoft.com/office/drawing/2014/main" id="{2480EC79-0CDF-1E45-99A9-2D7550E6C44F}"/>
              </a:ext>
            </a:extLst>
          </p:cNvPr>
          <p:cNvCxnSpPr>
            <a:cxnSpLocks/>
          </p:cNvCxnSpPr>
          <p:nvPr/>
        </p:nvCxnSpPr>
        <p:spPr>
          <a:xfrm rot="16200000">
            <a:off x="8558091" y="3290464"/>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76" name="Donut 775">
            <a:extLst>
              <a:ext uri="{FF2B5EF4-FFF2-40B4-BE49-F238E27FC236}">
                <a16:creationId xmlns:a16="http://schemas.microsoft.com/office/drawing/2014/main" id="{74A4E278-A872-6343-881E-0E59B07A8648}"/>
              </a:ext>
            </a:extLst>
          </p:cNvPr>
          <p:cNvSpPr/>
          <p:nvPr/>
        </p:nvSpPr>
        <p:spPr>
          <a:xfrm rot="16200000">
            <a:off x="8371741" y="2828466"/>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77" name="Oval 776">
            <a:extLst>
              <a:ext uri="{FF2B5EF4-FFF2-40B4-BE49-F238E27FC236}">
                <a16:creationId xmlns:a16="http://schemas.microsoft.com/office/drawing/2014/main" id="{4252E364-AB3F-1B4B-81BE-1733715962C1}"/>
              </a:ext>
            </a:extLst>
          </p:cNvPr>
          <p:cNvSpPr/>
          <p:nvPr/>
        </p:nvSpPr>
        <p:spPr>
          <a:xfrm rot="16200000">
            <a:off x="8515757" y="2972498"/>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78" name="Straight Connector 777">
            <a:extLst>
              <a:ext uri="{FF2B5EF4-FFF2-40B4-BE49-F238E27FC236}">
                <a16:creationId xmlns:a16="http://schemas.microsoft.com/office/drawing/2014/main" id="{2480EC79-0CDF-1E45-99A9-2D7550E6C44F}"/>
              </a:ext>
            </a:extLst>
          </p:cNvPr>
          <p:cNvCxnSpPr>
            <a:cxnSpLocks/>
          </p:cNvCxnSpPr>
          <p:nvPr/>
        </p:nvCxnSpPr>
        <p:spPr>
          <a:xfrm rot="16200000">
            <a:off x="8551761" y="2762958"/>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82" name="Rectangle 781"/>
          <p:cNvSpPr/>
          <p:nvPr/>
        </p:nvSpPr>
        <p:spPr>
          <a:xfrm>
            <a:off x="8410335" y="4466601"/>
            <a:ext cx="300082" cy="338554"/>
          </a:xfrm>
          <a:prstGeom prst="rect">
            <a:avLst/>
          </a:prstGeom>
        </p:spPr>
        <p:txBody>
          <a:bodyPr wrap="none">
            <a:spAutoFit/>
          </a:bodyPr>
          <a:lstStyle/>
          <a:p>
            <a:pPr algn="ctr"/>
            <a:r>
              <a:rPr lang="en-GB" sz="1600" b="1" dirty="0">
                <a:solidFill>
                  <a:srgbClr val="FFC000"/>
                </a:solidFill>
              </a:rPr>
              <a:t>S</a:t>
            </a:r>
          </a:p>
        </p:txBody>
      </p:sp>
      <p:pic>
        <p:nvPicPr>
          <p:cNvPr id="783" name="Picture 782"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307100" y="2224690"/>
            <a:ext cx="161362" cy="753531"/>
          </a:xfrm>
          <a:prstGeom prst="rect">
            <a:avLst/>
          </a:prstGeom>
        </p:spPr>
      </p:pic>
      <p:sp>
        <p:nvSpPr>
          <p:cNvPr id="784" name="Rectangle 783"/>
          <p:cNvSpPr/>
          <p:nvPr/>
        </p:nvSpPr>
        <p:spPr>
          <a:xfrm>
            <a:off x="10964909" y="2080455"/>
            <a:ext cx="1103215" cy="430887"/>
          </a:xfrm>
          <a:prstGeom prst="rect">
            <a:avLst/>
          </a:prstGeom>
        </p:spPr>
        <p:txBody>
          <a:bodyPr wrap="square">
            <a:spAutoFit/>
          </a:bodyPr>
          <a:lstStyle/>
          <a:p>
            <a:r>
              <a:rPr lang="en-US" sz="1100" dirty="0">
                <a:solidFill>
                  <a:prstClr val="black"/>
                </a:solidFill>
                <a:latin typeface="Calibri" panose="020F0502020204030204"/>
              </a:rPr>
              <a:t>Connection Cell Shielding Block</a:t>
            </a:r>
          </a:p>
        </p:txBody>
      </p:sp>
      <p:sp>
        <p:nvSpPr>
          <p:cNvPr id="785" name="TextBox 784">
            <a:extLst>
              <a:ext uri="{FF2B5EF4-FFF2-40B4-BE49-F238E27FC236}">
                <a16:creationId xmlns:a16="http://schemas.microsoft.com/office/drawing/2014/main" id="{3F5293CB-EFA4-40BA-9E2A-05B1198DB2D6}"/>
              </a:ext>
            </a:extLst>
          </p:cNvPr>
          <p:cNvSpPr txBox="1"/>
          <p:nvPr/>
        </p:nvSpPr>
        <p:spPr>
          <a:xfrm>
            <a:off x="11020813" y="2658730"/>
            <a:ext cx="1050206" cy="430887"/>
          </a:xfrm>
          <a:prstGeom prst="rect">
            <a:avLst/>
          </a:prstGeom>
        </p:spPr>
        <p:txBody>
          <a:bodyPr wrap="square">
            <a:spAutoFit/>
          </a:bodyPr>
          <a:lstStyle>
            <a:defPPr>
              <a:defRPr lang="sv-SE"/>
            </a:defPPr>
            <a:lvl1pPr lvl="0">
              <a:defRPr sz="1100">
                <a:solidFill>
                  <a:prstClr val="black"/>
                </a:solidFill>
                <a:latin typeface="Calibri" panose="020F0502020204030204"/>
              </a:defRPr>
            </a:lvl1pPr>
          </a:lstStyle>
          <a:p>
            <a:r>
              <a:rPr lang="en-US" dirty="0"/>
              <a:t>Hatch Door Slab1 in HB</a:t>
            </a:r>
          </a:p>
        </p:txBody>
      </p:sp>
      <p:pic>
        <p:nvPicPr>
          <p:cNvPr id="787" name="Picture 786"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307100" y="2750119"/>
            <a:ext cx="161362" cy="753531"/>
          </a:xfrm>
          <a:prstGeom prst="rect">
            <a:avLst/>
          </a:prstGeom>
        </p:spPr>
      </p:pic>
      <p:pic>
        <p:nvPicPr>
          <p:cNvPr id="788" name="Picture 787"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307100" y="3262848"/>
            <a:ext cx="161362" cy="753531"/>
          </a:xfrm>
          <a:prstGeom prst="rect">
            <a:avLst/>
          </a:prstGeom>
        </p:spPr>
      </p:pic>
      <p:pic>
        <p:nvPicPr>
          <p:cNvPr id="789" name="Picture 78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307100" y="3781927"/>
            <a:ext cx="161362" cy="753531"/>
          </a:xfrm>
          <a:prstGeom prst="rect">
            <a:avLst/>
          </a:prstGeom>
        </p:spPr>
      </p:pic>
      <p:pic>
        <p:nvPicPr>
          <p:cNvPr id="790" name="Picture 789"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307100" y="4307356"/>
            <a:ext cx="161362" cy="753531"/>
          </a:xfrm>
          <a:prstGeom prst="rect">
            <a:avLst/>
          </a:prstGeom>
        </p:spPr>
      </p:pic>
      <p:pic>
        <p:nvPicPr>
          <p:cNvPr id="791" name="Picture 790"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307100" y="4826436"/>
            <a:ext cx="161362" cy="753531"/>
          </a:xfrm>
          <a:prstGeom prst="rect">
            <a:avLst/>
          </a:prstGeom>
        </p:spPr>
      </p:pic>
      <p:sp>
        <p:nvSpPr>
          <p:cNvPr id="796" name="Donut 795">
            <a:extLst>
              <a:ext uri="{FF2B5EF4-FFF2-40B4-BE49-F238E27FC236}">
                <a16:creationId xmlns:a16="http://schemas.microsoft.com/office/drawing/2014/main" id="{74A4E278-A872-6343-881E-0E59B07A8648}"/>
              </a:ext>
            </a:extLst>
          </p:cNvPr>
          <p:cNvSpPr/>
          <p:nvPr/>
        </p:nvSpPr>
        <p:spPr>
          <a:xfrm>
            <a:off x="9221878" y="2929570"/>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97" name="Straight Connector 796">
            <a:extLst>
              <a:ext uri="{FF2B5EF4-FFF2-40B4-BE49-F238E27FC236}">
                <a16:creationId xmlns:a16="http://schemas.microsoft.com/office/drawing/2014/main" id="{2480EC79-0CDF-1E45-99A9-2D7550E6C44F}"/>
              </a:ext>
            </a:extLst>
          </p:cNvPr>
          <p:cNvCxnSpPr>
            <a:cxnSpLocks/>
          </p:cNvCxnSpPr>
          <p:nvPr/>
        </p:nvCxnSpPr>
        <p:spPr>
          <a:xfrm>
            <a:off x="9401898" y="2851220"/>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98" name="Oval 797">
            <a:extLst>
              <a:ext uri="{FF2B5EF4-FFF2-40B4-BE49-F238E27FC236}">
                <a16:creationId xmlns:a16="http://schemas.microsoft.com/office/drawing/2014/main" id="{4252E364-AB3F-1B4B-81BE-1733715962C1}"/>
              </a:ext>
            </a:extLst>
          </p:cNvPr>
          <p:cNvSpPr/>
          <p:nvPr/>
        </p:nvSpPr>
        <p:spPr>
          <a:xfrm>
            <a:off x="9365894" y="3073570"/>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9" name="Donut 798">
            <a:extLst>
              <a:ext uri="{FF2B5EF4-FFF2-40B4-BE49-F238E27FC236}">
                <a16:creationId xmlns:a16="http://schemas.microsoft.com/office/drawing/2014/main" id="{74A4E278-A872-6343-881E-0E59B07A8648}"/>
              </a:ext>
            </a:extLst>
          </p:cNvPr>
          <p:cNvSpPr/>
          <p:nvPr/>
        </p:nvSpPr>
        <p:spPr>
          <a:xfrm>
            <a:off x="9230262" y="3448980"/>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00" name="Straight Connector 799">
            <a:extLst>
              <a:ext uri="{FF2B5EF4-FFF2-40B4-BE49-F238E27FC236}">
                <a16:creationId xmlns:a16="http://schemas.microsoft.com/office/drawing/2014/main" id="{2480EC79-0CDF-1E45-99A9-2D7550E6C44F}"/>
              </a:ext>
            </a:extLst>
          </p:cNvPr>
          <p:cNvCxnSpPr>
            <a:cxnSpLocks/>
          </p:cNvCxnSpPr>
          <p:nvPr/>
        </p:nvCxnSpPr>
        <p:spPr>
          <a:xfrm>
            <a:off x="9410282" y="3370630"/>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01" name="Oval 800">
            <a:extLst>
              <a:ext uri="{FF2B5EF4-FFF2-40B4-BE49-F238E27FC236}">
                <a16:creationId xmlns:a16="http://schemas.microsoft.com/office/drawing/2014/main" id="{4252E364-AB3F-1B4B-81BE-1733715962C1}"/>
              </a:ext>
            </a:extLst>
          </p:cNvPr>
          <p:cNvSpPr/>
          <p:nvPr/>
        </p:nvSpPr>
        <p:spPr>
          <a:xfrm>
            <a:off x="9374278" y="3592980"/>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2" name="Donut 801">
            <a:extLst>
              <a:ext uri="{FF2B5EF4-FFF2-40B4-BE49-F238E27FC236}">
                <a16:creationId xmlns:a16="http://schemas.microsoft.com/office/drawing/2014/main" id="{74A4E278-A872-6343-881E-0E59B07A8648}"/>
              </a:ext>
            </a:extLst>
          </p:cNvPr>
          <p:cNvSpPr/>
          <p:nvPr/>
        </p:nvSpPr>
        <p:spPr>
          <a:xfrm>
            <a:off x="9230262" y="3950327"/>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03" name="Straight Connector 802">
            <a:extLst>
              <a:ext uri="{FF2B5EF4-FFF2-40B4-BE49-F238E27FC236}">
                <a16:creationId xmlns:a16="http://schemas.microsoft.com/office/drawing/2014/main" id="{2480EC79-0CDF-1E45-99A9-2D7550E6C44F}"/>
              </a:ext>
            </a:extLst>
          </p:cNvPr>
          <p:cNvCxnSpPr>
            <a:cxnSpLocks/>
          </p:cNvCxnSpPr>
          <p:nvPr/>
        </p:nvCxnSpPr>
        <p:spPr>
          <a:xfrm>
            <a:off x="9410282" y="3871977"/>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04" name="Oval 803">
            <a:extLst>
              <a:ext uri="{FF2B5EF4-FFF2-40B4-BE49-F238E27FC236}">
                <a16:creationId xmlns:a16="http://schemas.microsoft.com/office/drawing/2014/main" id="{4252E364-AB3F-1B4B-81BE-1733715962C1}"/>
              </a:ext>
            </a:extLst>
          </p:cNvPr>
          <p:cNvSpPr/>
          <p:nvPr/>
        </p:nvSpPr>
        <p:spPr>
          <a:xfrm>
            <a:off x="9374278" y="4094327"/>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5" name="Donut 804">
            <a:extLst>
              <a:ext uri="{FF2B5EF4-FFF2-40B4-BE49-F238E27FC236}">
                <a16:creationId xmlns:a16="http://schemas.microsoft.com/office/drawing/2014/main" id="{74A4E278-A872-6343-881E-0E59B07A8648}"/>
              </a:ext>
            </a:extLst>
          </p:cNvPr>
          <p:cNvSpPr/>
          <p:nvPr/>
        </p:nvSpPr>
        <p:spPr>
          <a:xfrm>
            <a:off x="9221878" y="4487538"/>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06" name="Straight Connector 805">
            <a:extLst>
              <a:ext uri="{FF2B5EF4-FFF2-40B4-BE49-F238E27FC236}">
                <a16:creationId xmlns:a16="http://schemas.microsoft.com/office/drawing/2014/main" id="{2480EC79-0CDF-1E45-99A9-2D7550E6C44F}"/>
              </a:ext>
            </a:extLst>
          </p:cNvPr>
          <p:cNvCxnSpPr>
            <a:cxnSpLocks/>
          </p:cNvCxnSpPr>
          <p:nvPr/>
        </p:nvCxnSpPr>
        <p:spPr>
          <a:xfrm>
            <a:off x="9401898" y="4409188"/>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07" name="Oval 806">
            <a:extLst>
              <a:ext uri="{FF2B5EF4-FFF2-40B4-BE49-F238E27FC236}">
                <a16:creationId xmlns:a16="http://schemas.microsoft.com/office/drawing/2014/main" id="{4252E364-AB3F-1B4B-81BE-1733715962C1}"/>
              </a:ext>
            </a:extLst>
          </p:cNvPr>
          <p:cNvSpPr/>
          <p:nvPr/>
        </p:nvSpPr>
        <p:spPr>
          <a:xfrm>
            <a:off x="9365894" y="4631538"/>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8" name="Donut 807">
            <a:extLst>
              <a:ext uri="{FF2B5EF4-FFF2-40B4-BE49-F238E27FC236}">
                <a16:creationId xmlns:a16="http://schemas.microsoft.com/office/drawing/2014/main" id="{74A4E278-A872-6343-881E-0E59B07A8648}"/>
              </a:ext>
            </a:extLst>
          </p:cNvPr>
          <p:cNvSpPr/>
          <p:nvPr/>
        </p:nvSpPr>
        <p:spPr>
          <a:xfrm>
            <a:off x="9227245" y="4999574"/>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09" name="Straight Connector 808">
            <a:extLst>
              <a:ext uri="{FF2B5EF4-FFF2-40B4-BE49-F238E27FC236}">
                <a16:creationId xmlns:a16="http://schemas.microsoft.com/office/drawing/2014/main" id="{2480EC79-0CDF-1E45-99A9-2D7550E6C44F}"/>
              </a:ext>
            </a:extLst>
          </p:cNvPr>
          <p:cNvCxnSpPr>
            <a:cxnSpLocks/>
          </p:cNvCxnSpPr>
          <p:nvPr/>
        </p:nvCxnSpPr>
        <p:spPr>
          <a:xfrm>
            <a:off x="9407265" y="4927574"/>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10" name="Oval 809">
            <a:extLst>
              <a:ext uri="{FF2B5EF4-FFF2-40B4-BE49-F238E27FC236}">
                <a16:creationId xmlns:a16="http://schemas.microsoft.com/office/drawing/2014/main" id="{4252E364-AB3F-1B4B-81BE-1733715962C1}"/>
              </a:ext>
            </a:extLst>
          </p:cNvPr>
          <p:cNvSpPr/>
          <p:nvPr/>
        </p:nvSpPr>
        <p:spPr>
          <a:xfrm>
            <a:off x="9371261" y="5143574"/>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1" name="Donut 810">
            <a:extLst>
              <a:ext uri="{FF2B5EF4-FFF2-40B4-BE49-F238E27FC236}">
                <a16:creationId xmlns:a16="http://schemas.microsoft.com/office/drawing/2014/main" id="{74A4E278-A872-6343-881E-0E59B07A8648}"/>
              </a:ext>
            </a:extLst>
          </p:cNvPr>
          <p:cNvSpPr/>
          <p:nvPr/>
        </p:nvSpPr>
        <p:spPr>
          <a:xfrm>
            <a:off x="9235629" y="5536788"/>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12" name="Straight Connector 811">
            <a:extLst>
              <a:ext uri="{FF2B5EF4-FFF2-40B4-BE49-F238E27FC236}">
                <a16:creationId xmlns:a16="http://schemas.microsoft.com/office/drawing/2014/main" id="{2480EC79-0CDF-1E45-99A9-2D7550E6C44F}"/>
              </a:ext>
            </a:extLst>
          </p:cNvPr>
          <p:cNvCxnSpPr>
            <a:cxnSpLocks/>
          </p:cNvCxnSpPr>
          <p:nvPr/>
        </p:nvCxnSpPr>
        <p:spPr>
          <a:xfrm>
            <a:off x="9415649" y="5458438"/>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13" name="Oval 812">
            <a:extLst>
              <a:ext uri="{FF2B5EF4-FFF2-40B4-BE49-F238E27FC236}">
                <a16:creationId xmlns:a16="http://schemas.microsoft.com/office/drawing/2014/main" id="{4252E364-AB3F-1B4B-81BE-1733715962C1}"/>
              </a:ext>
            </a:extLst>
          </p:cNvPr>
          <p:cNvSpPr/>
          <p:nvPr/>
        </p:nvSpPr>
        <p:spPr>
          <a:xfrm>
            <a:off x="9379645" y="5680788"/>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4" name="Rectangle 813"/>
          <p:cNvSpPr/>
          <p:nvPr/>
        </p:nvSpPr>
        <p:spPr>
          <a:xfrm>
            <a:off x="5931901" y="2256766"/>
            <a:ext cx="984894" cy="261610"/>
          </a:xfrm>
          <a:prstGeom prst="rect">
            <a:avLst/>
          </a:prstGeom>
        </p:spPr>
        <p:txBody>
          <a:bodyPr wrap="square">
            <a:spAutoFit/>
          </a:bodyPr>
          <a:lstStyle/>
          <a:p>
            <a:r>
              <a:rPr lang="en-US" sz="1100" dirty="0">
                <a:solidFill>
                  <a:prstClr val="black"/>
                </a:solidFill>
                <a:latin typeface="Calibri" panose="020F0502020204030204"/>
              </a:rPr>
              <a:t>D02.115.4001</a:t>
            </a:r>
          </a:p>
        </p:txBody>
      </p:sp>
      <p:sp>
        <p:nvSpPr>
          <p:cNvPr id="815" name="Rectangle 814"/>
          <p:cNvSpPr/>
          <p:nvPr/>
        </p:nvSpPr>
        <p:spPr>
          <a:xfrm>
            <a:off x="5943055" y="3297093"/>
            <a:ext cx="984894" cy="261610"/>
          </a:xfrm>
          <a:prstGeom prst="rect">
            <a:avLst/>
          </a:prstGeom>
        </p:spPr>
        <p:txBody>
          <a:bodyPr wrap="square">
            <a:spAutoFit/>
          </a:bodyPr>
          <a:lstStyle/>
          <a:p>
            <a:r>
              <a:rPr lang="en-US" sz="1100" dirty="0">
                <a:solidFill>
                  <a:prstClr val="black"/>
                </a:solidFill>
                <a:latin typeface="Calibri" panose="020F0502020204030204"/>
              </a:rPr>
              <a:t>D02.115.4003</a:t>
            </a:r>
          </a:p>
        </p:txBody>
      </p:sp>
      <p:sp>
        <p:nvSpPr>
          <p:cNvPr id="816" name="Rectangle 815"/>
          <p:cNvSpPr/>
          <p:nvPr/>
        </p:nvSpPr>
        <p:spPr>
          <a:xfrm>
            <a:off x="5931478" y="4300100"/>
            <a:ext cx="984894" cy="261610"/>
          </a:xfrm>
          <a:prstGeom prst="rect">
            <a:avLst/>
          </a:prstGeom>
        </p:spPr>
        <p:txBody>
          <a:bodyPr wrap="square">
            <a:spAutoFit/>
          </a:bodyPr>
          <a:lstStyle/>
          <a:p>
            <a:r>
              <a:rPr lang="en-US" sz="1100" dirty="0">
                <a:solidFill>
                  <a:prstClr val="black"/>
                </a:solidFill>
                <a:latin typeface="Calibri" panose="020F0502020204030204"/>
              </a:rPr>
              <a:t>D02.103.4003</a:t>
            </a:r>
          </a:p>
        </p:txBody>
      </p:sp>
      <p:sp>
        <p:nvSpPr>
          <p:cNvPr id="817" name="Rectangle 816"/>
          <p:cNvSpPr/>
          <p:nvPr/>
        </p:nvSpPr>
        <p:spPr>
          <a:xfrm>
            <a:off x="5911764" y="5362736"/>
            <a:ext cx="984894" cy="261610"/>
          </a:xfrm>
          <a:prstGeom prst="rect">
            <a:avLst/>
          </a:prstGeom>
        </p:spPr>
        <p:txBody>
          <a:bodyPr wrap="square">
            <a:spAutoFit/>
          </a:bodyPr>
          <a:lstStyle/>
          <a:p>
            <a:r>
              <a:rPr lang="en-US" sz="1100" dirty="0">
                <a:solidFill>
                  <a:prstClr val="black"/>
                </a:solidFill>
                <a:latin typeface="Calibri" panose="020F0502020204030204"/>
              </a:rPr>
              <a:t>D02.091.4003</a:t>
            </a:r>
          </a:p>
        </p:txBody>
      </p:sp>
      <p:sp>
        <p:nvSpPr>
          <p:cNvPr id="839" name="TextBox 838">
            <a:extLst>
              <a:ext uri="{FF2B5EF4-FFF2-40B4-BE49-F238E27FC236}">
                <a16:creationId xmlns:a16="http://schemas.microsoft.com/office/drawing/2014/main" id="{A5BAFCB4-9C19-3C4C-940C-8F2C462100F1}"/>
              </a:ext>
            </a:extLst>
          </p:cNvPr>
          <p:cNvSpPr txBox="1"/>
          <p:nvPr/>
        </p:nvSpPr>
        <p:spPr>
          <a:xfrm>
            <a:off x="7458543" y="1908820"/>
            <a:ext cx="1088236" cy="246221"/>
          </a:xfrm>
          <a:prstGeom prst="rect">
            <a:avLst/>
          </a:prstGeom>
          <a:noFill/>
        </p:spPr>
        <p:txBody>
          <a:bodyPr wrap="square" rtlCol="0">
            <a:spAutoFit/>
          </a:bodyPr>
          <a:lstStyle/>
          <a:p>
            <a:pPr algn="ctr"/>
            <a:r>
              <a:rPr lang="en-GB" sz="1000" b="1" dirty="0">
                <a:solidFill>
                  <a:srgbClr val="00B0F0"/>
                </a:solidFill>
              </a:rPr>
              <a:t>T</a:t>
            </a:r>
            <a:r>
              <a:rPr lang="en-US" sz="1000" b="1" dirty="0">
                <a:solidFill>
                  <a:srgbClr val="00B0F0"/>
                </a:solidFill>
              </a:rPr>
              <a:t>S</a:t>
            </a:r>
            <a:r>
              <a:rPr lang="en-GB" sz="1000" b="1" dirty="0">
                <a:solidFill>
                  <a:srgbClr val="00B0F0"/>
                </a:solidFill>
              </a:rPr>
              <a:t> AK</a:t>
            </a:r>
          </a:p>
        </p:txBody>
      </p:sp>
      <p:sp>
        <p:nvSpPr>
          <p:cNvPr id="840" name="TextBox 839">
            <a:extLst>
              <a:ext uri="{FF2B5EF4-FFF2-40B4-BE49-F238E27FC236}">
                <a16:creationId xmlns:a16="http://schemas.microsoft.com/office/drawing/2014/main" id="{A5BAFCB4-9C19-3C4C-940C-8F2C462100F1}"/>
              </a:ext>
            </a:extLst>
          </p:cNvPr>
          <p:cNvSpPr txBox="1"/>
          <p:nvPr/>
        </p:nvSpPr>
        <p:spPr>
          <a:xfrm>
            <a:off x="7456243" y="2389724"/>
            <a:ext cx="1088236" cy="246221"/>
          </a:xfrm>
          <a:prstGeom prst="rect">
            <a:avLst/>
          </a:prstGeom>
          <a:noFill/>
        </p:spPr>
        <p:txBody>
          <a:bodyPr wrap="square" rtlCol="0">
            <a:spAutoFit/>
          </a:bodyPr>
          <a:lstStyle/>
          <a:p>
            <a:pPr algn="ctr"/>
            <a:r>
              <a:rPr lang="en-US" sz="1000" b="1" dirty="0">
                <a:solidFill>
                  <a:srgbClr val="FF7D00"/>
                </a:solidFill>
              </a:rPr>
              <a:t>TS SCMK</a:t>
            </a:r>
            <a:endParaRPr lang="en-GB" sz="1000" b="1" dirty="0">
              <a:solidFill>
                <a:srgbClr val="FF7D00"/>
              </a:solidFill>
            </a:endParaRPr>
          </a:p>
        </p:txBody>
      </p:sp>
      <p:sp>
        <p:nvSpPr>
          <p:cNvPr id="841" name="TextBox 840">
            <a:extLst>
              <a:ext uri="{FF2B5EF4-FFF2-40B4-BE49-F238E27FC236}">
                <a16:creationId xmlns:a16="http://schemas.microsoft.com/office/drawing/2014/main" id="{A5BAFCB4-9C19-3C4C-940C-8F2C462100F1}"/>
              </a:ext>
            </a:extLst>
          </p:cNvPr>
          <p:cNvSpPr txBox="1"/>
          <p:nvPr/>
        </p:nvSpPr>
        <p:spPr>
          <a:xfrm>
            <a:off x="7446591" y="2869993"/>
            <a:ext cx="1088236" cy="246221"/>
          </a:xfrm>
          <a:prstGeom prst="rect">
            <a:avLst/>
          </a:prstGeom>
          <a:noFill/>
        </p:spPr>
        <p:txBody>
          <a:bodyPr wrap="square" rtlCol="0">
            <a:spAutoFit/>
          </a:bodyPr>
          <a:lstStyle/>
          <a:p>
            <a:pPr algn="ctr"/>
            <a:r>
              <a:rPr lang="en-US" sz="1000" b="1" dirty="0"/>
              <a:t>EK1-CCELL</a:t>
            </a:r>
            <a:endParaRPr lang="en-GB" sz="1000" b="1" dirty="0"/>
          </a:p>
        </p:txBody>
      </p:sp>
      <p:sp>
        <p:nvSpPr>
          <p:cNvPr id="842" name="TextBox 841">
            <a:extLst>
              <a:ext uri="{FF2B5EF4-FFF2-40B4-BE49-F238E27FC236}">
                <a16:creationId xmlns:a16="http://schemas.microsoft.com/office/drawing/2014/main" id="{A5BAFCB4-9C19-3C4C-940C-8F2C462100F1}"/>
              </a:ext>
            </a:extLst>
          </p:cNvPr>
          <p:cNvSpPr txBox="1"/>
          <p:nvPr/>
        </p:nvSpPr>
        <p:spPr>
          <a:xfrm>
            <a:off x="7437524" y="3416864"/>
            <a:ext cx="1088236" cy="246221"/>
          </a:xfrm>
          <a:prstGeom prst="rect">
            <a:avLst/>
          </a:prstGeom>
          <a:noFill/>
        </p:spPr>
        <p:txBody>
          <a:bodyPr wrap="square" rtlCol="0">
            <a:spAutoFit/>
          </a:bodyPr>
          <a:lstStyle/>
          <a:p>
            <a:pPr algn="ctr"/>
            <a:r>
              <a:rPr lang="en-US" sz="1000" b="1" dirty="0"/>
              <a:t>EK2-LVL115</a:t>
            </a:r>
            <a:endParaRPr lang="en-GB" sz="1000" b="1" dirty="0"/>
          </a:p>
        </p:txBody>
      </p:sp>
      <p:sp>
        <p:nvSpPr>
          <p:cNvPr id="843" name="TextBox 842">
            <a:extLst>
              <a:ext uri="{FF2B5EF4-FFF2-40B4-BE49-F238E27FC236}">
                <a16:creationId xmlns:a16="http://schemas.microsoft.com/office/drawing/2014/main" id="{A5BAFCB4-9C19-3C4C-940C-8F2C462100F1}"/>
              </a:ext>
            </a:extLst>
          </p:cNvPr>
          <p:cNvSpPr txBox="1"/>
          <p:nvPr/>
        </p:nvSpPr>
        <p:spPr>
          <a:xfrm>
            <a:off x="7434565" y="3958486"/>
            <a:ext cx="1088236" cy="246221"/>
          </a:xfrm>
          <a:prstGeom prst="rect">
            <a:avLst/>
          </a:prstGeom>
          <a:noFill/>
        </p:spPr>
        <p:txBody>
          <a:bodyPr wrap="square" rtlCol="0">
            <a:spAutoFit/>
          </a:bodyPr>
          <a:lstStyle/>
          <a:p>
            <a:pPr algn="ctr"/>
            <a:r>
              <a:rPr lang="en-US" sz="1000" b="1" dirty="0"/>
              <a:t>EK3-LVL103</a:t>
            </a:r>
            <a:endParaRPr lang="en-GB" sz="1000" b="1" dirty="0"/>
          </a:p>
        </p:txBody>
      </p:sp>
      <p:sp>
        <p:nvSpPr>
          <p:cNvPr id="844" name="TextBox 843">
            <a:extLst>
              <a:ext uri="{FF2B5EF4-FFF2-40B4-BE49-F238E27FC236}">
                <a16:creationId xmlns:a16="http://schemas.microsoft.com/office/drawing/2014/main" id="{A5BAFCB4-9C19-3C4C-940C-8F2C462100F1}"/>
              </a:ext>
            </a:extLst>
          </p:cNvPr>
          <p:cNvSpPr txBox="1"/>
          <p:nvPr/>
        </p:nvSpPr>
        <p:spPr>
          <a:xfrm>
            <a:off x="7426288" y="4528877"/>
            <a:ext cx="1088236" cy="246221"/>
          </a:xfrm>
          <a:prstGeom prst="rect">
            <a:avLst/>
          </a:prstGeom>
          <a:noFill/>
        </p:spPr>
        <p:txBody>
          <a:bodyPr wrap="square" rtlCol="0">
            <a:spAutoFit/>
          </a:bodyPr>
          <a:lstStyle/>
          <a:p>
            <a:pPr algn="ctr"/>
            <a:r>
              <a:rPr lang="en-US" sz="1000" b="1" dirty="0"/>
              <a:t>EK3-LVL091</a:t>
            </a:r>
            <a:endParaRPr lang="en-GB" sz="1000" b="1" dirty="0"/>
          </a:p>
        </p:txBody>
      </p:sp>
      <p:sp>
        <p:nvSpPr>
          <p:cNvPr id="845" name="TextBox 844">
            <a:extLst>
              <a:ext uri="{FF2B5EF4-FFF2-40B4-BE49-F238E27FC236}">
                <a16:creationId xmlns:a16="http://schemas.microsoft.com/office/drawing/2014/main" id="{3F5293CB-EFA4-40BA-9E2A-05B1198DB2D6}"/>
              </a:ext>
            </a:extLst>
          </p:cNvPr>
          <p:cNvSpPr txBox="1"/>
          <p:nvPr/>
        </p:nvSpPr>
        <p:spPr>
          <a:xfrm>
            <a:off x="10975448" y="3189473"/>
            <a:ext cx="1201990" cy="430887"/>
          </a:xfrm>
          <a:prstGeom prst="rect">
            <a:avLst/>
          </a:prstGeom>
        </p:spPr>
        <p:txBody>
          <a:bodyPr wrap="square">
            <a:spAutoFit/>
          </a:bodyPr>
          <a:lstStyle>
            <a:defPPr>
              <a:defRPr lang="sv-SE"/>
            </a:defPPr>
            <a:lvl1pPr lvl="0">
              <a:defRPr sz="1100">
                <a:solidFill>
                  <a:prstClr val="black"/>
                </a:solidFill>
                <a:latin typeface="Calibri" panose="020F0502020204030204"/>
              </a:defRPr>
            </a:lvl1pPr>
          </a:lstStyle>
          <a:p>
            <a:r>
              <a:rPr lang="en-US" dirty="0"/>
              <a:t>Hatch Door Slab1 in 115.4003 Floor</a:t>
            </a:r>
          </a:p>
        </p:txBody>
      </p:sp>
      <p:sp>
        <p:nvSpPr>
          <p:cNvPr id="846" name="TextBox 845">
            <a:extLst>
              <a:ext uri="{FF2B5EF4-FFF2-40B4-BE49-F238E27FC236}">
                <a16:creationId xmlns:a16="http://schemas.microsoft.com/office/drawing/2014/main" id="{3F5293CB-EFA4-40BA-9E2A-05B1198DB2D6}"/>
              </a:ext>
            </a:extLst>
          </p:cNvPr>
          <p:cNvSpPr txBox="1"/>
          <p:nvPr/>
        </p:nvSpPr>
        <p:spPr>
          <a:xfrm>
            <a:off x="10946577" y="3685823"/>
            <a:ext cx="1223248" cy="430887"/>
          </a:xfrm>
          <a:prstGeom prst="rect">
            <a:avLst/>
          </a:prstGeom>
        </p:spPr>
        <p:txBody>
          <a:bodyPr wrap="square">
            <a:spAutoFit/>
          </a:bodyPr>
          <a:lstStyle>
            <a:defPPr>
              <a:defRPr lang="sv-SE"/>
            </a:defPPr>
            <a:lvl1pPr lvl="0">
              <a:defRPr sz="1100">
                <a:solidFill>
                  <a:prstClr val="black"/>
                </a:solidFill>
                <a:latin typeface="Calibri" panose="020F0502020204030204"/>
              </a:defRPr>
            </a:lvl1pPr>
          </a:lstStyle>
          <a:p>
            <a:r>
              <a:rPr lang="en-US" dirty="0"/>
              <a:t>Hatch Door Slab2 in 115.4003 Floor</a:t>
            </a:r>
          </a:p>
        </p:txBody>
      </p:sp>
      <p:sp>
        <p:nvSpPr>
          <p:cNvPr id="847" name="TextBox 846">
            <a:extLst>
              <a:ext uri="{FF2B5EF4-FFF2-40B4-BE49-F238E27FC236}">
                <a16:creationId xmlns:a16="http://schemas.microsoft.com/office/drawing/2014/main" id="{3F5293CB-EFA4-40BA-9E2A-05B1198DB2D6}"/>
              </a:ext>
            </a:extLst>
          </p:cNvPr>
          <p:cNvSpPr txBox="1"/>
          <p:nvPr/>
        </p:nvSpPr>
        <p:spPr>
          <a:xfrm>
            <a:off x="10946577" y="4196787"/>
            <a:ext cx="1207559" cy="430887"/>
          </a:xfrm>
          <a:prstGeom prst="rect">
            <a:avLst/>
          </a:prstGeom>
        </p:spPr>
        <p:txBody>
          <a:bodyPr wrap="square">
            <a:spAutoFit/>
          </a:bodyPr>
          <a:lstStyle>
            <a:defPPr>
              <a:defRPr lang="sv-SE"/>
            </a:defPPr>
            <a:lvl1pPr lvl="0">
              <a:defRPr sz="1100">
                <a:solidFill>
                  <a:prstClr val="black"/>
                </a:solidFill>
                <a:latin typeface="Calibri" panose="020F0502020204030204"/>
              </a:defRPr>
            </a:lvl1pPr>
          </a:lstStyle>
          <a:p>
            <a:r>
              <a:rPr lang="en-US" dirty="0"/>
              <a:t>Hatch Door Slab1 in 103.4003 Floor</a:t>
            </a:r>
          </a:p>
        </p:txBody>
      </p:sp>
      <p:sp>
        <p:nvSpPr>
          <p:cNvPr id="848" name="TextBox 847">
            <a:extLst>
              <a:ext uri="{FF2B5EF4-FFF2-40B4-BE49-F238E27FC236}">
                <a16:creationId xmlns:a16="http://schemas.microsoft.com/office/drawing/2014/main" id="{3F5293CB-EFA4-40BA-9E2A-05B1198DB2D6}"/>
              </a:ext>
            </a:extLst>
          </p:cNvPr>
          <p:cNvSpPr txBox="1"/>
          <p:nvPr/>
        </p:nvSpPr>
        <p:spPr>
          <a:xfrm>
            <a:off x="10946577" y="4725928"/>
            <a:ext cx="1223248" cy="430887"/>
          </a:xfrm>
          <a:prstGeom prst="rect">
            <a:avLst/>
          </a:prstGeom>
        </p:spPr>
        <p:txBody>
          <a:bodyPr wrap="square">
            <a:spAutoFit/>
          </a:bodyPr>
          <a:lstStyle>
            <a:defPPr>
              <a:defRPr lang="sv-SE"/>
            </a:defPPr>
            <a:lvl1pPr lvl="0">
              <a:defRPr sz="1100">
                <a:solidFill>
                  <a:prstClr val="black"/>
                </a:solidFill>
                <a:latin typeface="Calibri" panose="020F0502020204030204"/>
              </a:defRPr>
            </a:lvl1pPr>
          </a:lstStyle>
          <a:p>
            <a:r>
              <a:rPr lang="en-US" dirty="0"/>
              <a:t>Hatch Door Slab2 in 103.4003 Floor</a:t>
            </a:r>
          </a:p>
        </p:txBody>
      </p:sp>
      <p:sp>
        <p:nvSpPr>
          <p:cNvPr id="849" name="TextBox 848">
            <a:extLst>
              <a:ext uri="{FF2B5EF4-FFF2-40B4-BE49-F238E27FC236}">
                <a16:creationId xmlns:a16="http://schemas.microsoft.com/office/drawing/2014/main" id="{A5BAFCB4-9C19-3C4C-940C-8F2C462100F1}"/>
              </a:ext>
            </a:extLst>
          </p:cNvPr>
          <p:cNvSpPr txBox="1"/>
          <p:nvPr/>
        </p:nvSpPr>
        <p:spPr>
          <a:xfrm>
            <a:off x="9374278" y="1912405"/>
            <a:ext cx="1088236" cy="246221"/>
          </a:xfrm>
          <a:prstGeom prst="rect">
            <a:avLst/>
          </a:prstGeom>
          <a:noFill/>
        </p:spPr>
        <p:txBody>
          <a:bodyPr wrap="square" rtlCol="0">
            <a:spAutoFit/>
          </a:bodyPr>
          <a:lstStyle/>
          <a:p>
            <a:pPr algn="ctr"/>
            <a:r>
              <a:rPr lang="en-US" sz="1000" b="1" dirty="0">
                <a:solidFill>
                  <a:srgbClr val="FF7D00"/>
                </a:solidFill>
              </a:rPr>
              <a:t>TS SCMK</a:t>
            </a:r>
            <a:endParaRPr lang="en-GB" sz="1000" b="1" dirty="0">
              <a:solidFill>
                <a:srgbClr val="FF7D00"/>
              </a:solidFill>
            </a:endParaRPr>
          </a:p>
        </p:txBody>
      </p:sp>
      <p:sp>
        <p:nvSpPr>
          <p:cNvPr id="850" name="TextBox 849">
            <a:extLst>
              <a:ext uri="{FF2B5EF4-FFF2-40B4-BE49-F238E27FC236}">
                <a16:creationId xmlns:a16="http://schemas.microsoft.com/office/drawing/2014/main" id="{A5BAFCB4-9C19-3C4C-940C-8F2C462100F1}"/>
              </a:ext>
            </a:extLst>
          </p:cNvPr>
          <p:cNvSpPr txBox="1"/>
          <p:nvPr/>
        </p:nvSpPr>
        <p:spPr>
          <a:xfrm>
            <a:off x="9380548" y="2395234"/>
            <a:ext cx="1088236" cy="400110"/>
          </a:xfrm>
          <a:prstGeom prst="rect">
            <a:avLst/>
          </a:prstGeom>
          <a:noFill/>
        </p:spPr>
        <p:txBody>
          <a:bodyPr wrap="square" rtlCol="0">
            <a:spAutoFit/>
          </a:bodyPr>
          <a:lstStyle/>
          <a:p>
            <a:pPr algn="ctr"/>
            <a:r>
              <a:rPr lang="en-US" sz="1000" b="1" dirty="0" smtClean="0">
                <a:solidFill>
                  <a:srgbClr val="FF7D00"/>
                </a:solidFill>
              </a:rPr>
              <a:t>CCELL</a:t>
            </a:r>
          </a:p>
          <a:p>
            <a:pPr algn="ctr"/>
            <a:r>
              <a:rPr lang="en-US" sz="1000" b="1" dirty="0" smtClean="0">
                <a:solidFill>
                  <a:srgbClr val="FF7D00"/>
                </a:solidFill>
              </a:rPr>
              <a:t> SCMK1</a:t>
            </a:r>
            <a:endParaRPr lang="en-GB" sz="1000" b="1" dirty="0">
              <a:solidFill>
                <a:srgbClr val="FF7D00"/>
              </a:solidFill>
            </a:endParaRPr>
          </a:p>
        </p:txBody>
      </p:sp>
      <p:sp>
        <p:nvSpPr>
          <p:cNvPr id="851" name="TextBox 850">
            <a:extLst>
              <a:ext uri="{FF2B5EF4-FFF2-40B4-BE49-F238E27FC236}">
                <a16:creationId xmlns:a16="http://schemas.microsoft.com/office/drawing/2014/main" id="{A5BAFCB4-9C19-3C4C-940C-8F2C462100F1}"/>
              </a:ext>
            </a:extLst>
          </p:cNvPr>
          <p:cNvSpPr txBox="1"/>
          <p:nvPr/>
        </p:nvSpPr>
        <p:spPr>
          <a:xfrm>
            <a:off x="9374278" y="2909348"/>
            <a:ext cx="1088236" cy="400110"/>
          </a:xfrm>
          <a:prstGeom prst="rect">
            <a:avLst/>
          </a:prstGeom>
          <a:noFill/>
        </p:spPr>
        <p:txBody>
          <a:bodyPr wrap="square" rtlCol="0">
            <a:spAutoFit/>
          </a:bodyPr>
          <a:lstStyle/>
          <a:p>
            <a:pPr algn="ctr"/>
            <a:r>
              <a:rPr lang="en-US" sz="1000" b="1" dirty="0">
                <a:solidFill>
                  <a:srgbClr val="FF7D00"/>
                </a:solidFill>
              </a:rPr>
              <a:t>HBAY</a:t>
            </a:r>
          </a:p>
          <a:p>
            <a:pPr algn="ctr"/>
            <a:r>
              <a:rPr lang="en-US" sz="1000" b="1" dirty="0">
                <a:solidFill>
                  <a:srgbClr val="FF7D00"/>
                </a:solidFill>
              </a:rPr>
              <a:t> SCMK2</a:t>
            </a:r>
            <a:endParaRPr lang="en-GB" sz="1000" b="1" dirty="0">
              <a:solidFill>
                <a:srgbClr val="FF7D00"/>
              </a:solidFill>
            </a:endParaRPr>
          </a:p>
        </p:txBody>
      </p:sp>
      <p:sp>
        <p:nvSpPr>
          <p:cNvPr id="340" name="TextBox 339">
            <a:extLst>
              <a:ext uri="{FF2B5EF4-FFF2-40B4-BE49-F238E27FC236}">
                <a16:creationId xmlns:a16="http://schemas.microsoft.com/office/drawing/2014/main" id="{A5BAFCB4-9C19-3C4C-940C-8F2C462100F1}"/>
              </a:ext>
            </a:extLst>
          </p:cNvPr>
          <p:cNvSpPr txBox="1"/>
          <p:nvPr/>
        </p:nvSpPr>
        <p:spPr>
          <a:xfrm>
            <a:off x="9385958" y="4975199"/>
            <a:ext cx="1088236" cy="400110"/>
          </a:xfrm>
          <a:prstGeom prst="rect">
            <a:avLst/>
          </a:prstGeom>
          <a:noFill/>
        </p:spPr>
        <p:txBody>
          <a:bodyPr wrap="square" rtlCol="0">
            <a:spAutoFit/>
          </a:bodyPr>
          <a:lstStyle/>
          <a:p>
            <a:pPr algn="ctr"/>
            <a:r>
              <a:rPr lang="en-US" sz="1000" b="1" dirty="0" smtClean="0">
                <a:solidFill>
                  <a:srgbClr val="FF7D00"/>
                </a:solidFill>
              </a:rPr>
              <a:t>LVL103</a:t>
            </a:r>
            <a:endParaRPr lang="en-US" sz="1000" b="1" dirty="0">
              <a:solidFill>
                <a:srgbClr val="FF7D00"/>
              </a:solidFill>
            </a:endParaRPr>
          </a:p>
          <a:p>
            <a:pPr algn="ctr"/>
            <a:r>
              <a:rPr lang="en-US" sz="1000" b="1" dirty="0">
                <a:solidFill>
                  <a:srgbClr val="FF7D00"/>
                </a:solidFill>
              </a:rPr>
              <a:t> SCMK6</a:t>
            </a:r>
            <a:endParaRPr lang="en-GB" sz="1000" b="1" dirty="0">
              <a:solidFill>
                <a:srgbClr val="FF7D00"/>
              </a:solidFill>
            </a:endParaRPr>
          </a:p>
        </p:txBody>
      </p:sp>
      <p:grpSp>
        <p:nvGrpSpPr>
          <p:cNvPr id="335" name="Group 334"/>
          <p:cNvGrpSpPr/>
          <p:nvPr/>
        </p:nvGrpSpPr>
        <p:grpSpPr>
          <a:xfrm>
            <a:off x="439572" y="4419815"/>
            <a:ext cx="1318423" cy="1276350"/>
            <a:chOff x="8260952" y="1946555"/>
            <a:chExt cx="1318423" cy="1276350"/>
          </a:xfrm>
          <a:solidFill>
            <a:srgbClr val="0070C0"/>
          </a:solidFill>
        </p:grpSpPr>
        <p:sp>
          <p:nvSpPr>
            <p:cNvPr id="336" name="Oval 335"/>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7" name="TextBox 336"/>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grpSp>
        <p:nvGrpSpPr>
          <p:cNvPr id="338" name="Group 337"/>
          <p:cNvGrpSpPr/>
          <p:nvPr/>
        </p:nvGrpSpPr>
        <p:grpSpPr>
          <a:xfrm>
            <a:off x="438244" y="4420122"/>
            <a:ext cx="1318423" cy="1276350"/>
            <a:chOff x="8260952" y="1946555"/>
            <a:chExt cx="1318423" cy="1276350"/>
          </a:xfrm>
          <a:solidFill>
            <a:srgbClr val="666666"/>
          </a:solidFill>
        </p:grpSpPr>
        <p:sp>
          <p:nvSpPr>
            <p:cNvPr id="339" name="Oval 338"/>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1" name="TextBox 340"/>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grpSp>
        <p:nvGrpSpPr>
          <p:cNvPr id="343" name="Group 342"/>
          <p:cNvGrpSpPr/>
          <p:nvPr/>
        </p:nvGrpSpPr>
        <p:grpSpPr>
          <a:xfrm>
            <a:off x="438244" y="4414118"/>
            <a:ext cx="1318423" cy="1276350"/>
            <a:chOff x="2909885" y="1695450"/>
            <a:chExt cx="1318423" cy="1276350"/>
          </a:xfrm>
          <a:solidFill>
            <a:srgbClr val="00B050"/>
          </a:solidFill>
        </p:grpSpPr>
        <p:sp>
          <p:nvSpPr>
            <p:cNvPr id="344" name="Oval 343"/>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5" name="TextBox 344"/>
            <p:cNvSpPr txBox="1"/>
            <p:nvPr/>
          </p:nvSpPr>
          <p:spPr>
            <a:xfrm>
              <a:off x="3137395" y="2000250"/>
              <a:ext cx="863404" cy="646331"/>
            </a:xfrm>
            <a:prstGeom prst="rect">
              <a:avLst/>
            </a:prstGeom>
            <a:noFill/>
            <a:ln>
              <a:no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366" name="Group 365"/>
          <p:cNvGrpSpPr/>
          <p:nvPr/>
        </p:nvGrpSpPr>
        <p:grpSpPr>
          <a:xfrm>
            <a:off x="5032379" y="4669085"/>
            <a:ext cx="932016" cy="1006604"/>
            <a:chOff x="6531989" y="2488765"/>
            <a:chExt cx="1252804" cy="1040820"/>
          </a:xfrm>
        </p:grpSpPr>
        <p:pic>
          <p:nvPicPr>
            <p:cNvPr id="367" name="Picture 366">
              <a:extLst>
                <a:ext uri="{FF2B5EF4-FFF2-40B4-BE49-F238E27FC236}">
                  <a16:creationId xmlns:a16="http://schemas.microsoft.com/office/drawing/2014/main" id="{034C0A5C-B23A-E336-8174-81EB2DBD2B02}"/>
                </a:ext>
              </a:extLst>
            </p:cNvPr>
            <p:cNvPicPr>
              <a:picLocks noChangeAspect="1"/>
            </p:cNvPicPr>
            <p:nvPr/>
          </p:nvPicPr>
          <p:blipFill rotWithShape="1">
            <a:blip r:embed="rId5">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368" name="Rectangle 367">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9" name="Rectangle 368">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70" name="TextBox 369">
            <a:extLst>
              <a:ext uri="{FF2B5EF4-FFF2-40B4-BE49-F238E27FC236}">
                <a16:creationId xmlns:a16="http://schemas.microsoft.com/office/drawing/2014/main" id="{7FBE9EF6-8677-2464-A07A-00147672B9D6}"/>
              </a:ext>
            </a:extLst>
          </p:cNvPr>
          <p:cNvSpPr txBox="1"/>
          <p:nvPr/>
        </p:nvSpPr>
        <p:spPr>
          <a:xfrm>
            <a:off x="4957663" y="4791039"/>
            <a:ext cx="1112170" cy="220005"/>
          </a:xfrm>
          <a:prstGeom prst="rect">
            <a:avLst/>
          </a:prstGeom>
          <a:noFill/>
        </p:spPr>
        <p:txBody>
          <a:bodyPr wrap="square" rtlCol="0">
            <a:spAutoFit/>
          </a:bodyPr>
          <a:lstStyle/>
          <a:p>
            <a:pPr algn="ctr"/>
            <a:r>
              <a:rPr lang="en-US" sz="800" b="1" dirty="0" smtClean="0">
                <a:solidFill>
                  <a:srgbClr val="FF0000"/>
                </a:solidFill>
              </a:rPr>
              <a:t>Access Prohibited </a:t>
            </a:r>
            <a:endParaRPr lang="sv-SE" sz="800" b="1" dirty="0">
              <a:solidFill>
                <a:srgbClr val="FF0000"/>
              </a:solidFill>
            </a:endParaRPr>
          </a:p>
        </p:txBody>
      </p:sp>
      <p:grpSp>
        <p:nvGrpSpPr>
          <p:cNvPr id="387" name="Group 386"/>
          <p:cNvGrpSpPr/>
          <p:nvPr/>
        </p:nvGrpSpPr>
        <p:grpSpPr>
          <a:xfrm>
            <a:off x="5040225" y="3625094"/>
            <a:ext cx="932016" cy="1006604"/>
            <a:chOff x="6531989" y="2488765"/>
            <a:chExt cx="1252804" cy="1040820"/>
          </a:xfrm>
        </p:grpSpPr>
        <p:pic>
          <p:nvPicPr>
            <p:cNvPr id="388" name="Picture 387">
              <a:extLst>
                <a:ext uri="{FF2B5EF4-FFF2-40B4-BE49-F238E27FC236}">
                  <a16:creationId xmlns:a16="http://schemas.microsoft.com/office/drawing/2014/main" id="{034C0A5C-B23A-E336-8174-81EB2DBD2B02}"/>
                </a:ext>
              </a:extLst>
            </p:cNvPr>
            <p:cNvPicPr>
              <a:picLocks noChangeAspect="1"/>
            </p:cNvPicPr>
            <p:nvPr/>
          </p:nvPicPr>
          <p:blipFill rotWithShape="1">
            <a:blip r:embed="rId5">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389" name="Rectangle 388">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0" name="Rectangle 389">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92" name="TextBox 391">
            <a:extLst>
              <a:ext uri="{FF2B5EF4-FFF2-40B4-BE49-F238E27FC236}">
                <a16:creationId xmlns:a16="http://schemas.microsoft.com/office/drawing/2014/main" id="{7FBE9EF6-8677-2464-A07A-00147672B9D6}"/>
              </a:ext>
            </a:extLst>
          </p:cNvPr>
          <p:cNvSpPr txBox="1"/>
          <p:nvPr/>
        </p:nvSpPr>
        <p:spPr>
          <a:xfrm>
            <a:off x="4965509" y="3747048"/>
            <a:ext cx="1112170" cy="220005"/>
          </a:xfrm>
          <a:prstGeom prst="rect">
            <a:avLst/>
          </a:prstGeom>
          <a:noFill/>
        </p:spPr>
        <p:txBody>
          <a:bodyPr wrap="square" rtlCol="0">
            <a:spAutoFit/>
          </a:bodyPr>
          <a:lstStyle/>
          <a:p>
            <a:pPr algn="ctr"/>
            <a:r>
              <a:rPr lang="en-US" sz="800" b="1" dirty="0" smtClean="0">
                <a:solidFill>
                  <a:srgbClr val="FF0000"/>
                </a:solidFill>
              </a:rPr>
              <a:t>Access Prohibited </a:t>
            </a:r>
            <a:endParaRPr lang="sv-SE" sz="800" b="1" dirty="0">
              <a:solidFill>
                <a:srgbClr val="FF0000"/>
              </a:solidFill>
            </a:endParaRPr>
          </a:p>
        </p:txBody>
      </p:sp>
      <p:grpSp>
        <p:nvGrpSpPr>
          <p:cNvPr id="398" name="Group 397"/>
          <p:cNvGrpSpPr/>
          <p:nvPr/>
        </p:nvGrpSpPr>
        <p:grpSpPr>
          <a:xfrm>
            <a:off x="5044697" y="2583441"/>
            <a:ext cx="932016" cy="1006604"/>
            <a:chOff x="6531989" y="2488765"/>
            <a:chExt cx="1252804" cy="1040820"/>
          </a:xfrm>
        </p:grpSpPr>
        <p:pic>
          <p:nvPicPr>
            <p:cNvPr id="399" name="Picture 398">
              <a:extLst>
                <a:ext uri="{FF2B5EF4-FFF2-40B4-BE49-F238E27FC236}">
                  <a16:creationId xmlns:a16="http://schemas.microsoft.com/office/drawing/2014/main" id="{034C0A5C-B23A-E336-8174-81EB2DBD2B02}"/>
                </a:ext>
              </a:extLst>
            </p:cNvPr>
            <p:cNvPicPr>
              <a:picLocks noChangeAspect="1"/>
            </p:cNvPicPr>
            <p:nvPr/>
          </p:nvPicPr>
          <p:blipFill rotWithShape="1">
            <a:blip r:embed="rId5">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400" name="Rectangle 399">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1" name="Rectangle 400">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02" name="TextBox 401">
            <a:extLst>
              <a:ext uri="{FF2B5EF4-FFF2-40B4-BE49-F238E27FC236}">
                <a16:creationId xmlns:a16="http://schemas.microsoft.com/office/drawing/2014/main" id="{7FBE9EF6-8677-2464-A07A-00147672B9D6}"/>
              </a:ext>
            </a:extLst>
          </p:cNvPr>
          <p:cNvSpPr txBox="1"/>
          <p:nvPr/>
        </p:nvSpPr>
        <p:spPr>
          <a:xfrm>
            <a:off x="4969981" y="2705395"/>
            <a:ext cx="1112170" cy="220005"/>
          </a:xfrm>
          <a:prstGeom prst="rect">
            <a:avLst/>
          </a:prstGeom>
          <a:noFill/>
        </p:spPr>
        <p:txBody>
          <a:bodyPr wrap="square" rtlCol="0">
            <a:spAutoFit/>
          </a:bodyPr>
          <a:lstStyle/>
          <a:p>
            <a:pPr algn="ctr"/>
            <a:r>
              <a:rPr lang="en-US" sz="800" b="1" dirty="0" smtClean="0">
                <a:solidFill>
                  <a:srgbClr val="FF0000"/>
                </a:solidFill>
              </a:rPr>
              <a:t>Access Prohibited </a:t>
            </a:r>
            <a:endParaRPr lang="sv-SE" sz="800" b="1" dirty="0">
              <a:solidFill>
                <a:srgbClr val="FF0000"/>
              </a:solidFill>
            </a:endParaRPr>
          </a:p>
        </p:txBody>
      </p:sp>
      <p:grpSp>
        <p:nvGrpSpPr>
          <p:cNvPr id="403" name="Group 402"/>
          <p:cNvGrpSpPr/>
          <p:nvPr/>
        </p:nvGrpSpPr>
        <p:grpSpPr>
          <a:xfrm>
            <a:off x="5052010" y="1547408"/>
            <a:ext cx="932016" cy="1006604"/>
            <a:chOff x="6531989" y="2488765"/>
            <a:chExt cx="1252804" cy="1040820"/>
          </a:xfrm>
        </p:grpSpPr>
        <p:pic>
          <p:nvPicPr>
            <p:cNvPr id="404" name="Picture 403">
              <a:extLst>
                <a:ext uri="{FF2B5EF4-FFF2-40B4-BE49-F238E27FC236}">
                  <a16:creationId xmlns:a16="http://schemas.microsoft.com/office/drawing/2014/main" id="{034C0A5C-B23A-E336-8174-81EB2DBD2B02}"/>
                </a:ext>
              </a:extLst>
            </p:cNvPr>
            <p:cNvPicPr>
              <a:picLocks noChangeAspect="1"/>
            </p:cNvPicPr>
            <p:nvPr/>
          </p:nvPicPr>
          <p:blipFill rotWithShape="1">
            <a:blip r:embed="rId5">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405" name="Rectangle 404">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6" name="Rectangle 405">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07" name="TextBox 406">
            <a:extLst>
              <a:ext uri="{FF2B5EF4-FFF2-40B4-BE49-F238E27FC236}">
                <a16:creationId xmlns:a16="http://schemas.microsoft.com/office/drawing/2014/main" id="{7FBE9EF6-8677-2464-A07A-00147672B9D6}"/>
              </a:ext>
            </a:extLst>
          </p:cNvPr>
          <p:cNvSpPr txBox="1"/>
          <p:nvPr/>
        </p:nvSpPr>
        <p:spPr>
          <a:xfrm>
            <a:off x="4977294" y="1669362"/>
            <a:ext cx="1112170" cy="220005"/>
          </a:xfrm>
          <a:prstGeom prst="rect">
            <a:avLst/>
          </a:prstGeom>
          <a:noFill/>
        </p:spPr>
        <p:txBody>
          <a:bodyPr wrap="square" rtlCol="0">
            <a:spAutoFit/>
          </a:bodyPr>
          <a:lstStyle/>
          <a:p>
            <a:pPr algn="ctr"/>
            <a:r>
              <a:rPr lang="en-US" sz="800" b="1" dirty="0" smtClean="0">
                <a:solidFill>
                  <a:srgbClr val="FF0000"/>
                </a:solidFill>
              </a:rPr>
              <a:t>Access Prohibited </a:t>
            </a:r>
            <a:endParaRPr lang="sv-SE" sz="800" b="1" dirty="0">
              <a:solidFill>
                <a:srgbClr val="FF0000"/>
              </a:solidFill>
            </a:endParaRPr>
          </a:p>
        </p:txBody>
      </p:sp>
      <p:pic>
        <p:nvPicPr>
          <p:cNvPr id="408" name="Picture 407">
            <a:extLst>
              <a:ext uri="{FF2B5EF4-FFF2-40B4-BE49-F238E27FC236}">
                <a16:creationId xmlns:a16="http://schemas.microsoft.com/office/drawing/2014/main" id="{96580D9A-FAA5-4C1C-9C1F-8F24DD795202}"/>
              </a:ext>
            </a:extLst>
          </p:cNvPr>
          <p:cNvPicPr>
            <a:picLocks noChangeAspect="1"/>
          </p:cNvPicPr>
          <p:nvPr/>
        </p:nvPicPr>
        <p:blipFill rotWithShape="1">
          <a:blip r:embed="rId3"/>
          <a:srcRect r="58887"/>
          <a:stretch/>
        </p:blipFill>
        <p:spPr>
          <a:xfrm>
            <a:off x="6267753" y="2842130"/>
            <a:ext cx="126951" cy="498470"/>
          </a:xfrm>
          <a:prstGeom prst="rect">
            <a:avLst/>
          </a:prstGeom>
        </p:spPr>
      </p:pic>
      <p:pic>
        <p:nvPicPr>
          <p:cNvPr id="409" name="Picture 408">
            <a:extLst>
              <a:ext uri="{FF2B5EF4-FFF2-40B4-BE49-F238E27FC236}">
                <a16:creationId xmlns:a16="http://schemas.microsoft.com/office/drawing/2014/main" id="{96580D9A-FAA5-4C1C-9C1F-8F24DD795202}"/>
              </a:ext>
            </a:extLst>
          </p:cNvPr>
          <p:cNvPicPr>
            <a:picLocks noChangeAspect="1"/>
          </p:cNvPicPr>
          <p:nvPr/>
        </p:nvPicPr>
        <p:blipFill rotWithShape="1">
          <a:blip r:embed="rId3"/>
          <a:srcRect r="58887"/>
          <a:stretch/>
        </p:blipFill>
        <p:spPr>
          <a:xfrm>
            <a:off x="6267753" y="3792822"/>
            <a:ext cx="126951" cy="498470"/>
          </a:xfrm>
          <a:prstGeom prst="rect">
            <a:avLst/>
          </a:prstGeom>
        </p:spPr>
      </p:pic>
      <p:pic>
        <p:nvPicPr>
          <p:cNvPr id="410" name="Picture 409">
            <a:extLst>
              <a:ext uri="{FF2B5EF4-FFF2-40B4-BE49-F238E27FC236}">
                <a16:creationId xmlns:a16="http://schemas.microsoft.com/office/drawing/2014/main" id="{96580D9A-FAA5-4C1C-9C1F-8F24DD795202}"/>
              </a:ext>
            </a:extLst>
          </p:cNvPr>
          <p:cNvPicPr>
            <a:picLocks noChangeAspect="1"/>
          </p:cNvPicPr>
          <p:nvPr/>
        </p:nvPicPr>
        <p:blipFill rotWithShape="1">
          <a:blip r:embed="rId3"/>
          <a:srcRect r="58887"/>
          <a:stretch/>
        </p:blipFill>
        <p:spPr>
          <a:xfrm>
            <a:off x="6267753" y="4901682"/>
            <a:ext cx="126951" cy="498470"/>
          </a:xfrm>
          <a:prstGeom prst="rect">
            <a:avLst/>
          </a:prstGeom>
        </p:spPr>
      </p:pic>
      <p:sp>
        <p:nvSpPr>
          <p:cNvPr id="411" name="TextBox 410">
            <a:extLst>
              <a:ext uri="{FF2B5EF4-FFF2-40B4-BE49-F238E27FC236}">
                <a16:creationId xmlns:a16="http://schemas.microsoft.com/office/drawing/2014/main" id="{7FBE9EF6-8677-2464-A07A-00147672B9D6}"/>
              </a:ext>
            </a:extLst>
          </p:cNvPr>
          <p:cNvSpPr txBox="1"/>
          <p:nvPr/>
        </p:nvSpPr>
        <p:spPr>
          <a:xfrm>
            <a:off x="4940685" y="4791034"/>
            <a:ext cx="1112170" cy="220005"/>
          </a:xfrm>
          <a:prstGeom prst="rect">
            <a:avLst/>
          </a:prstGeom>
          <a:noFill/>
        </p:spPr>
        <p:txBody>
          <a:bodyPr wrap="square" rtlCol="0">
            <a:spAutoFit/>
          </a:bodyPr>
          <a:lstStyle/>
          <a:p>
            <a:pPr algn="ctr"/>
            <a:r>
              <a:rPr lang="en-US" sz="800" b="1" dirty="0" smtClean="0">
                <a:solidFill>
                  <a:srgbClr val="00B050"/>
                </a:solidFill>
              </a:rPr>
              <a:t>Access Allowed</a:t>
            </a:r>
            <a:endParaRPr lang="sv-SE" sz="800" b="1" dirty="0">
              <a:solidFill>
                <a:srgbClr val="00B050"/>
              </a:solidFill>
            </a:endParaRPr>
          </a:p>
        </p:txBody>
      </p:sp>
      <p:sp>
        <p:nvSpPr>
          <p:cNvPr id="414" name="TextBox 413">
            <a:extLst>
              <a:ext uri="{FF2B5EF4-FFF2-40B4-BE49-F238E27FC236}">
                <a16:creationId xmlns:a16="http://schemas.microsoft.com/office/drawing/2014/main" id="{7FBE9EF6-8677-2464-A07A-00147672B9D6}"/>
              </a:ext>
            </a:extLst>
          </p:cNvPr>
          <p:cNvSpPr txBox="1"/>
          <p:nvPr/>
        </p:nvSpPr>
        <p:spPr>
          <a:xfrm>
            <a:off x="4954574" y="3747047"/>
            <a:ext cx="1112170" cy="220005"/>
          </a:xfrm>
          <a:prstGeom prst="rect">
            <a:avLst/>
          </a:prstGeom>
          <a:noFill/>
        </p:spPr>
        <p:txBody>
          <a:bodyPr wrap="square" rtlCol="0">
            <a:spAutoFit/>
          </a:bodyPr>
          <a:lstStyle/>
          <a:p>
            <a:pPr algn="ctr"/>
            <a:r>
              <a:rPr lang="en-US" sz="800" b="1" dirty="0" smtClean="0">
                <a:solidFill>
                  <a:srgbClr val="00B050"/>
                </a:solidFill>
              </a:rPr>
              <a:t>Access Allowed</a:t>
            </a:r>
            <a:endParaRPr lang="sv-SE" sz="800" b="1" dirty="0">
              <a:solidFill>
                <a:srgbClr val="00B050"/>
              </a:solidFill>
            </a:endParaRPr>
          </a:p>
        </p:txBody>
      </p:sp>
      <p:sp>
        <p:nvSpPr>
          <p:cNvPr id="415" name="TextBox 414">
            <a:extLst>
              <a:ext uri="{FF2B5EF4-FFF2-40B4-BE49-F238E27FC236}">
                <a16:creationId xmlns:a16="http://schemas.microsoft.com/office/drawing/2014/main" id="{7FBE9EF6-8677-2464-A07A-00147672B9D6}"/>
              </a:ext>
            </a:extLst>
          </p:cNvPr>
          <p:cNvSpPr txBox="1"/>
          <p:nvPr/>
        </p:nvSpPr>
        <p:spPr>
          <a:xfrm>
            <a:off x="4950148" y="2705431"/>
            <a:ext cx="1112170" cy="220005"/>
          </a:xfrm>
          <a:prstGeom prst="rect">
            <a:avLst/>
          </a:prstGeom>
          <a:noFill/>
        </p:spPr>
        <p:txBody>
          <a:bodyPr wrap="square" rtlCol="0">
            <a:spAutoFit/>
          </a:bodyPr>
          <a:lstStyle/>
          <a:p>
            <a:pPr algn="ctr"/>
            <a:r>
              <a:rPr lang="en-US" sz="800" b="1" dirty="0" smtClean="0">
                <a:solidFill>
                  <a:srgbClr val="00B050"/>
                </a:solidFill>
              </a:rPr>
              <a:t>Access Allowed</a:t>
            </a:r>
            <a:endParaRPr lang="sv-SE" sz="800" b="1" dirty="0">
              <a:solidFill>
                <a:srgbClr val="00B050"/>
              </a:solidFill>
            </a:endParaRPr>
          </a:p>
        </p:txBody>
      </p:sp>
      <p:sp>
        <p:nvSpPr>
          <p:cNvPr id="416" name="TextBox 415">
            <a:extLst>
              <a:ext uri="{FF2B5EF4-FFF2-40B4-BE49-F238E27FC236}">
                <a16:creationId xmlns:a16="http://schemas.microsoft.com/office/drawing/2014/main" id="{7FBE9EF6-8677-2464-A07A-00147672B9D6}"/>
              </a:ext>
            </a:extLst>
          </p:cNvPr>
          <p:cNvSpPr txBox="1"/>
          <p:nvPr/>
        </p:nvSpPr>
        <p:spPr>
          <a:xfrm>
            <a:off x="4980489" y="1668662"/>
            <a:ext cx="1112170" cy="220005"/>
          </a:xfrm>
          <a:prstGeom prst="rect">
            <a:avLst/>
          </a:prstGeom>
          <a:noFill/>
        </p:spPr>
        <p:txBody>
          <a:bodyPr wrap="square" rtlCol="0">
            <a:spAutoFit/>
          </a:bodyPr>
          <a:lstStyle/>
          <a:p>
            <a:pPr algn="ctr"/>
            <a:r>
              <a:rPr lang="en-US" sz="800" b="1" dirty="0" smtClean="0">
                <a:solidFill>
                  <a:srgbClr val="00B050"/>
                </a:solidFill>
              </a:rPr>
              <a:t>Access Allowed</a:t>
            </a:r>
            <a:endParaRPr lang="sv-SE" sz="800" b="1" dirty="0">
              <a:solidFill>
                <a:srgbClr val="00B050"/>
              </a:solidFill>
            </a:endParaRPr>
          </a:p>
        </p:txBody>
      </p:sp>
      <p:grpSp>
        <p:nvGrpSpPr>
          <p:cNvPr id="22" name="Group 21"/>
          <p:cNvGrpSpPr/>
          <p:nvPr/>
        </p:nvGrpSpPr>
        <p:grpSpPr>
          <a:xfrm>
            <a:off x="4315958" y="3708646"/>
            <a:ext cx="504057" cy="530824"/>
            <a:chOff x="5144361" y="4807730"/>
            <a:chExt cx="504057" cy="530824"/>
          </a:xfrm>
        </p:grpSpPr>
        <p:pic>
          <p:nvPicPr>
            <p:cNvPr id="353" name="Picture 3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354" name="TextBox 353">
              <a:extLst>
                <a:ext uri="{FF2B5EF4-FFF2-40B4-BE49-F238E27FC236}">
                  <a16:creationId xmlns:a16="http://schemas.microsoft.com/office/drawing/2014/main" id="{66C31103-BE75-2047-895B-B1CF197A7D37}"/>
                </a:ext>
              </a:extLst>
            </p:cNvPr>
            <p:cNvSpPr txBox="1"/>
            <p:nvPr/>
          </p:nvSpPr>
          <p:spPr>
            <a:xfrm>
              <a:off x="5189501" y="5138499"/>
              <a:ext cx="404416" cy="200055"/>
            </a:xfrm>
            <a:prstGeom prst="rect">
              <a:avLst/>
            </a:prstGeom>
            <a:noFill/>
          </p:spPr>
          <p:txBody>
            <a:bodyPr wrap="square" rtlCol="0">
              <a:spAutoFit/>
            </a:bodyPr>
            <a:lstStyle/>
            <a:p>
              <a:pPr algn="ctr"/>
              <a:r>
                <a:rPr lang="en-GB" sz="700" b="1" dirty="0">
                  <a:solidFill>
                    <a:schemeClr val="accent1"/>
                  </a:solidFill>
                </a:rPr>
                <a:t>T AK</a:t>
              </a:r>
            </a:p>
          </p:txBody>
        </p:sp>
      </p:grpSp>
      <p:grpSp>
        <p:nvGrpSpPr>
          <p:cNvPr id="761" name="Group 760"/>
          <p:cNvGrpSpPr/>
          <p:nvPr/>
        </p:nvGrpSpPr>
        <p:grpSpPr>
          <a:xfrm>
            <a:off x="6841002" y="4479177"/>
            <a:ext cx="646626" cy="528989"/>
            <a:chOff x="7215804" y="5374387"/>
            <a:chExt cx="646626" cy="528989"/>
          </a:xfrm>
        </p:grpSpPr>
        <p:pic>
          <p:nvPicPr>
            <p:cNvPr id="762" name="Picture 761">
              <a:extLst>
                <a:ext uri="{FF2B5EF4-FFF2-40B4-BE49-F238E27FC236}">
                  <a16:creationId xmlns:a16="http://schemas.microsoft.com/office/drawing/2014/main" id="{C7172595-5615-4225-9383-89392C1EC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7089" y="5374387"/>
              <a:ext cx="504057" cy="303170"/>
            </a:xfrm>
            <a:prstGeom prst="rect">
              <a:avLst/>
            </a:prstGeom>
            <a:solidFill>
              <a:schemeClr val="tx2">
                <a:lumMod val="60000"/>
                <a:lumOff val="40000"/>
              </a:schemeClr>
            </a:solidFill>
            <a:effectLst>
              <a:glow rad="127000">
                <a:schemeClr val="tx1"/>
              </a:glow>
            </a:effectLst>
          </p:spPr>
        </p:pic>
        <p:sp>
          <p:nvSpPr>
            <p:cNvPr id="763" name="TextBox 762">
              <a:extLst>
                <a:ext uri="{FF2B5EF4-FFF2-40B4-BE49-F238E27FC236}">
                  <a16:creationId xmlns:a16="http://schemas.microsoft.com/office/drawing/2014/main" id="{9DDADEAD-D152-4DB0-9CF7-FEF104D86AE5}"/>
                </a:ext>
              </a:extLst>
            </p:cNvPr>
            <p:cNvSpPr txBox="1"/>
            <p:nvPr/>
          </p:nvSpPr>
          <p:spPr>
            <a:xfrm>
              <a:off x="7215804" y="5703321"/>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EK4</a:t>
              </a:r>
            </a:p>
          </p:txBody>
        </p:sp>
      </p:grpSp>
      <p:grpSp>
        <p:nvGrpSpPr>
          <p:cNvPr id="767" name="Group 766"/>
          <p:cNvGrpSpPr/>
          <p:nvPr/>
        </p:nvGrpSpPr>
        <p:grpSpPr>
          <a:xfrm>
            <a:off x="6837837" y="3913616"/>
            <a:ext cx="646626" cy="528989"/>
            <a:chOff x="7215804" y="5374387"/>
            <a:chExt cx="646626" cy="528989"/>
          </a:xfrm>
        </p:grpSpPr>
        <p:pic>
          <p:nvPicPr>
            <p:cNvPr id="768" name="Picture 767">
              <a:extLst>
                <a:ext uri="{FF2B5EF4-FFF2-40B4-BE49-F238E27FC236}">
                  <a16:creationId xmlns:a16="http://schemas.microsoft.com/office/drawing/2014/main" id="{C7172595-5615-4225-9383-89392C1EC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7089" y="5374387"/>
              <a:ext cx="504057" cy="303170"/>
            </a:xfrm>
            <a:prstGeom prst="rect">
              <a:avLst/>
            </a:prstGeom>
            <a:solidFill>
              <a:schemeClr val="tx2">
                <a:lumMod val="60000"/>
                <a:lumOff val="40000"/>
              </a:schemeClr>
            </a:solidFill>
            <a:effectLst>
              <a:glow rad="127000">
                <a:schemeClr val="tx1"/>
              </a:glow>
            </a:effectLst>
          </p:spPr>
        </p:pic>
        <p:sp>
          <p:nvSpPr>
            <p:cNvPr id="769" name="TextBox 768">
              <a:extLst>
                <a:ext uri="{FF2B5EF4-FFF2-40B4-BE49-F238E27FC236}">
                  <a16:creationId xmlns:a16="http://schemas.microsoft.com/office/drawing/2014/main" id="{9DDADEAD-D152-4DB0-9CF7-FEF104D86AE5}"/>
                </a:ext>
              </a:extLst>
            </p:cNvPr>
            <p:cNvSpPr txBox="1"/>
            <p:nvPr/>
          </p:nvSpPr>
          <p:spPr>
            <a:xfrm>
              <a:off x="7215804" y="5703321"/>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EK3</a:t>
              </a:r>
            </a:p>
          </p:txBody>
        </p:sp>
      </p:grpSp>
      <p:grpSp>
        <p:nvGrpSpPr>
          <p:cNvPr id="773" name="Group 772"/>
          <p:cNvGrpSpPr/>
          <p:nvPr/>
        </p:nvGrpSpPr>
        <p:grpSpPr>
          <a:xfrm>
            <a:off x="6841003" y="3372278"/>
            <a:ext cx="646626" cy="528989"/>
            <a:chOff x="7215804" y="5374387"/>
            <a:chExt cx="646626" cy="528989"/>
          </a:xfrm>
        </p:grpSpPr>
        <p:pic>
          <p:nvPicPr>
            <p:cNvPr id="774" name="Picture 773">
              <a:extLst>
                <a:ext uri="{FF2B5EF4-FFF2-40B4-BE49-F238E27FC236}">
                  <a16:creationId xmlns:a16="http://schemas.microsoft.com/office/drawing/2014/main" id="{C7172595-5615-4225-9383-89392C1EC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7089" y="5374387"/>
              <a:ext cx="504057" cy="303170"/>
            </a:xfrm>
            <a:prstGeom prst="rect">
              <a:avLst/>
            </a:prstGeom>
            <a:solidFill>
              <a:schemeClr val="tx2">
                <a:lumMod val="60000"/>
                <a:lumOff val="40000"/>
              </a:schemeClr>
            </a:solidFill>
            <a:effectLst>
              <a:glow rad="127000">
                <a:schemeClr val="tx1"/>
              </a:glow>
            </a:effectLst>
          </p:spPr>
        </p:pic>
        <p:sp>
          <p:nvSpPr>
            <p:cNvPr id="775" name="TextBox 774">
              <a:extLst>
                <a:ext uri="{FF2B5EF4-FFF2-40B4-BE49-F238E27FC236}">
                  <a16:creationId xmlns:a16="http://schemas.microsoft.com/office/drawing/2014/main" id="{9DDADEAD-D152-4DB0-9CF7-FEF104D86AE5}"/>
                </a:ext>
              </a:extLst>
            </p:cNvPr>
            <p:cNvSpPr txBox="1"/>
            <p:nvPr/>
          </p:nvSpPr>
          <p:spPr>
            <a:xfrm>
              <a:off x="7215804" y="5703321"/>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EK2</a:t>
              </a:r>
            </a:p>
          </p:txBody>
        </p:sp>
      </p:grpSp>
      <p:grpSp>
        <p:nvGrpSpPr>
          <p:cNvPr id="779" name="Group 778"/>
          <p:cNvGrpSpPr/>
          <p:nvPr/>
        </p:nvGrpSpPr>
        <p:grpSpPr>
          <a:xfrm>
            <a:off x="6834673" y="2844772"/>
            <a:ext cx="646626" cy="528989"/>
            <a:chOff x="7215804" y="5374387"/>
            <a:chExt cx="646626" cy="528989"/>
          </a:xfrm>
        </p:grpSpPr>
        <p:pic>
          <p:nvPicPr>
            <p:cNvPr id="780" name="Picture 779">
              <a:extLst>
                <a:ext uri="{FF2B5EF4-FFF2-40B4-BE49-F238E27FC236}">
                  <a16:creationId xmlns:a16="http://schemas.microsoft.com/office/drawing/2014/main" id="{C7172595-5615-4225-9383-89392C1EC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7089" y="5374387"/>
              <a:ext cx="504057" cy="303170"/>
            </a:xfrm>
            <a:prstGeom prst="rect">
              <a:avLst/>
            </a:prstGeom>
            <a:solidFill>
              <a:schemeClr val="tx2">
                <a:lumMod val="60000"/>
                <a:lumOff val="40000"/>
              </a:schemeClr>
            </a:solidFill>
            <a:effectLst>
              <a:glow rad="127000">
                <a:schemeClr val="tx1"/>
              </a:glow>
            </a:effectLst>
          </p:spPr>
        </p:pic>
        <p:sp>
          <p:nvSpPr>
            <p:cNvPr id="781" name="TextBox 780">
              <a:extLst>
                <a:ext uri="{FF2B5EF4-FFF2-40B4-BE49-F238E27FC236}">
                  <a16:creationId xmlns:a16="http://schemas.microsoft.com/office/drawing/2014/main" id="{9DDADEAD-D152-4DB0-9CF7-FEF104D86AE5}"/>
                </a:ext>
              </a:extLst>
            </p:cNvPr>
            <p:cNvSpPr txBox="1"/>
            <p:nvPr/>
          </p:nvSpPr>
          <p:spPr>
            <a:xfrm>
              <a:off x="7215804" y="5703321"/>
              <a:ext cx="6466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alibri" panose="020F0502020204030204"/>
                  <a:ea typeface="+mn-ea"/>
                  <a:cs typeface="+mn-cs"/>
                </a:rPr>
                <a:t>EK1</a:t>
              </a:r>
            </a:p>
          </p:txBody>
        </p:sp>
      </p:grpSp>
      <p:grpSp>
        <p:nvGrpSpPr>
          <p:cNvPr id="793" name="Group 792"/>
          <p:cNvGrpSpPr/>
          <p:nvPr/>
        </p:nvGrpSpPr>
        <p:grpSpPr>
          <a:xfrm>
            <a:off x="6888623" y="2182988"/>
            <a:ext cx="524362" cy="631246"/>
            <a:chOff x="2090578" y="2789813"/>
            <a:chExt cx="524362" cy="631246"/>
          </a:xfrm>
        </p:grpSpPr>
        <p:sp>
          <p:nvSpPr>
            <p:cNvPr id="794" name="TextBox 793">
              <a:extLst>
                <a:ext uri="{FF2B5EF4-FFF2-40B4-BE49-F238E27FC236}">
                  <a16:creationId xmlns:a16="http://schemas.microsoft.com/office/drawing/2014/main" id="{A5BAFCB4-9C19-3C4C-940C-8F2C462100F1}"/>
                </a:ext>
              </a:extLst>
            </p:cNvPr>
            <p:cNvSpPr txBox="1"/>
            <p:nvPr/>
          </p:nvSpPr>
          <p:spPr>
            <a:xfrm>
              <a:off x="2093249" y="3113282"/>
              <a:ext cx="521691" cy="307777"/>
            </a:xfrm>
            <a:prstGeom prst="rect">
              <a:avLst/>
            </a:prstGeom>
            <a:noFill/>
          </p:spPr>
          <p:txBody>
            <a:bodyPr wrap="square" rtlCol="0">
              <a:spAutoFit/>
            </a:bodyPr>
            <a:lstStyle/>
            <a:p>
              <a:pPr algn="ctr"/>
              <a:r>
                <a:rPr lang="en-GB" sz="700" b="1" dirty="0">
                  <a:solidFill>
                    <a:srgbClr val="FF7D00"/>
                  </a:solidFill>
                </a:rPr>
                <a:t>TS</a:t>
              </a:r>
            </a:p>
            <a:p>
              <a:pPr algn="ctr"/>
              <a:r>
                <a:rPr lang="en-GB" sz="700" b="1" dirty="0">
                  <a:solidFill>
                    <a:srgbClr val="FF7D00"/>
                  </a:solidFill>
                </a:rPr>
                <a:t>SCMK</a:t>
              </a:r>
            </a:p>
          </p:txBody>
        </p:sp>
        <p:pic>
          <p:nvPicPr>
            <p:cNvPr id="795" name="Picture 7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578" y="2789813"/>
              <a:ext cx="504057" cy="303170"/>
            </a:xfrm>
            <a:prstGeom prst="rect">
              <a:avLst/>
            </a:prstGeom>
            <a:solidFill>
              <a:schemeClr val="tx2">
                <a:lumMod val="60000"/>
                <a:lumOff val="40000"/>
              </a:schemeClr>
            </a:solidFill>
            <a:effectLst>
              <a:glow rad="127000">
                <a:srgbClr val="FF7D00"/>
              </a:glow>
            </a:effectLst>
          </p:spPr>
        </p:pic>
      </p:grpSp>
      <p:grpSp>
        <p:nvGrpSpPr>
          <p:cNvPr id="818" name="Group 817"/>
          <p:cNvGrpSpPr/>
          <p:nvPr/>
        </p:nvGrpSpPr>
        <p:grpSpPr>
          <a:xfrm>
            <a:off x="10323787" y="2392503"/>
            <a:ext cx="580745" cy="509473"/>
            <a:chOff x="2083140" y="2954924"/>
            <a:chExt cx="580745" cy="509473"/>
          </a:xfrm>
        </p:grpSpPr>
        <p:sp>
          <p:nvSpPr>
            <p:cNvPr id="819" name="TextBox 818">
              <a:extLst>
                <a:ext uri="{FF2B5EF4-FFF2-40B4-BE49-F238E27FC236}">
                  <a16:creationId xmlns:a16="http://schemas.microsoft.com/office/drawing/2014/main" id="{A5BAFCB4-9C19-3C4C-940C-8F2C462100F1}"/>
                </a:ext>
              </a:extLst>
            </p:cNvPr>
            <p:cNvSpPr txBox="1"/>
            <p:nvPr/>
          </p:nvSpPr>
          <p:spPr>
            <a:xfrm>
              <a:off x="2083140" y="3264342"/>
              <a:ext cx="580745" cy="200055"/>
            </a:xfrm>
            <a:prstGeom prst="rect">
              <a:avLst/>
            </a:prstGeom>
            <a:noFill/>
          </p:spPr>
          <p:txBody>
            <a:bodyPr wrap="square" rtlCol="0">
              <a:spAutoFit/>
            </a:bodyPr>
            <a:lstStyle/>
            <a:p>
              <a:pPr algn="ctr"/>
              <a:r>
                <a:rPr lang="en-GB" sz="700" b="1" dirty="0">
                  <a:solidFill>
                    <a:srgbClr val="FF7D00"/>
                  </a:solidFill>
                </a:rPr>
                <a:t>TSCMK1</a:t>
              </a:r>
            </a:p>
          </p:txBody>
        </p:sp>
        <p:pic>
          <p:nvPicPr>
            <p:cNvPr id="820" name="Picture 8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grpSp>
        <p:nvGrpSpPr>
          <p:cNvPr id="821" name="Group 820"/>
          <p:cNvGrpSpPr/>
          <p:nvPr/>
        </p:nvGrpSpPr>
        <p:grpSpPr>
          <a:xfrm>
            <a:off x="10311427" y="2951674"/>
            <a:ext cx="555906" cy="503225"/>
            <a:chOff x="2082270" y="2954924"/>
            <a:chExt cx="555906" cy="503225"/>
          </a:xfrm>
        </p:grpSpPr>
        <p:sp>
          <p:nvSpPr>
            <p:cNvPr id="822" name="TextBox 821">
              <a:extLst>
                <a:ext uri="{FF2B5EF4-FFF2-40B4-BE49-F238E27FC236}">
                  <a16:creationId xmlns:a16="http://schemas.microsoft.com/office/drawing/2014/main" id="{A5BAFCB4-9C19-3C4C-940C-8F2C462100F1}"/>
                </a:ext>
              </a:extLst>
            </p:cNvPr>
            <p:cNvSpPr txBox="1"/>
            <p:nvPr/>
          </p:nvSpPr>
          <p:spPr>
            <a:xfrm>
              <a:off x="2082270" y="3258094"/>
              <a:ext cx="555906" cy="200055"/>
            </a:xfrm>
            <a:prstGeom prst="rect">
              <a:avLst/>
            </a:prstGeom>
            <a:noFill/>
          </p:spPr>
          <p:txBody>
            <a:bodyPr wrap="square" rtlCol="0">
              <a:spAutoFit/>
            </a:bodyPr>
            <a:lstStyle/>
            <a:p>
              <a:pPr algn="ctr"/>
              <a:r>
                <a:rPr lang="en-GB" sz="700" b="1" dirty="0">
                  <a:solidFill>
                    <a:srgbClr val="FF7D00"/>
                  </a:solidFill>
                </a:rPr>
                <a:t>TSCMK2</a:t>
              </a:r>
            </a:p>
          </p:txBody>
        </p:sp>
        <p:pic>
          <p:nvPicPr>
            <p:cNvPr id="823" name="Picture 8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grpSp>
        <p:nvGrpSpPr>
          <p:cNvPr id="824" name="Group 823"/>
          <p:cNvGrpSpPr/>
          <p:nvPr/>
        </p:nvGrpSpPr>
        <p:grpSpPr>
          <a:xfrm>
            <a:off x="10291433" y="3469961"/>
            <a:ext cx="594654" cy="508233"/>
            <a:chOff x="2062276" y="2954924"/>
            <a:chExt cx="594654" cy="508233"/>
          </a:xfrm>
        </p:grpSpPr>
        <p:sp>
          <p:nvSpPr>
            <p:cNvPr id="825" name="TextBox 824">
              <a:extLst>
                <a:ext uri="{FF2B5EF4-FFF2-40B4-BE49-F238E27FC236}">
                  <a16:creationId xmlns:a16="http://schemas.microsoft.com/office/drawing/2014/main" id="{A5BAFCB4-9C19-3C4C-940C-8F2C462100F1}"/>
                </a:ext>
              </a:extLst>
            </p:cNvPr>
            <p:cNvSpPr txBox="1"/>
            <p:nvPr/>
          </p:nvSpPr>
          <p:spPr>
            <a:xfrm>
              <a:off x="2062276" y="3263102"/>
              <a:ext cx="594654" cy="200055"/>
            </a:xfrm>
            <a:prstGeom prst="rect">
              <a:avLst/>
            </a:prstGeom>
            <a:noFill/>
          </p:spPr>
          <p:txBody>
            <a:bodyPr wrap="square" rtlCol="0">
              <a:spAutoFit/>
            </a:bodyPr>
            <a:lstStyle/>
            <a:p>
              <a:pPr algn="ctr"/>
              <a:r>
                <a:rPr lang="en-GB" sz="700" b="1" dirty="0">
                  <a:solidFill>
                    <a:srgbClr val="FF7D00"/>
                  </a:solidFill>
                </a:rPr>
                <a:t>TSCMK3</a:t>
              </a:r>
            </a:p>
          </p:txBody>
        </p:sp>
        <p:pic>
          <p:nvPicPr>
            <p:cNvPr id="826" name="Picture 8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grpSp>
        <p:nvGrpSpPr>
          <p:cNvPr id="827" name="Group 826"/>
          <p:cNvGrpSpPr/>
          <p:nvPr/>
        </p:nvGrpSpPr>
        <p:grpSpPr>
          <a:xfrm>
            <a:off x="10311677" y="4012535"/>
            <a:ext cx="554166" cy="501450"/>
            <a:chOff x="2075493" y="2954924"/>
            <a:chExt cx="554166" cy="501450"/>
          </a:xfrm>
        </p:grpSpPr>
        <p:sp>
          <p:nvSpPr>
            <p:cNvPr id="828" name="TextBox 827">
              <a:extLst>
                <a:ext uri="{FF2B5EF4-FFF2-40B4-BE49-F238E27FC236}">
                  <a16:creationId xmlns:a16="http://schemas.microsoft.com/office/drawing/2014/main" id="{A5BAFCB4-9C19-3C4C-940C-8F2C462100F1}"/>
                </a:ext>
              </a:extLst>
            </p:cNvPr>
            <p:cNvSpPr txBox="1"/>
            <p:nvPr/>
          </p:nvSpPr>
          <p:spPr>
            <a:xfrm>
              <a:off x="2075493" y="3256319"/>
              <a:ext cx="554166" cy="200055"/>
            </a:xfrm>
            <a:prstGeom prst="rect">
              <a:avLst/>
            </a:prstGeom>
            <a:noFill/>
          </p:spPr>
          <p:txBody>
            <a:bodyPr wrap="square" rtlCol="0">
              <a:spAutoFit/>
            </a:bodyPr>
            <a:lstStyle/>
            <a:p>
              <a:pPr algn="ctr"/>
              <a:r>
                <a:rPr lang="en-GB" sz="700" b="1" dirty="0">
                  <a:solidFill>
                    <a:srgbClr val="FF7D00"/>
                  </a:solidFill>
                </a:rPr>
                <a:t>TSCMK4</a:t>
              </a:r>
            </a:p>
          </p:txBody>
        </p:sp>
        <p:pic>
          <p:nvPicPr>
            <p:cNvPr id="829" name="Picture 8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grpSp>
        <p:nvGrpSpPr>
          <p:cNvPr id="830" name="Group 829"/>
          <p:cNvGrpSpPr/>
          <p:nvPr/>
        </p:nvGrpSpPr>
        <p:grpSpPr>
          <a:xfrm>
            <a:off x="10322223" y="4550759"/>
            <a:ext cx="545110" cy="496476"/>
            <a:chOff x="2083938" y="2954924"/>
            <a:chExt cx="545110" cy="496476"/>
          </a:xfrm>
        </p:grpSpPr>
        <p:sp>
          <p:nvSpPr>
            <p:cNvPr id="831" name="TextBox 830">
              <a:extLst>
                <a:ext uri="{FF2B5EF4-FFF2-40B4-BE49-F238E27FC236}">
                  <a16:creationId xmlns:a16="http://schemas.microsoft.com/office/drawing/2014/main" id="{A5BAFCB4-9C19-3C4C-940C-8F2C462100F1}"/>
                </a:ext>
              </a:extLst>
            </p:cNvPr>
            <p:cNvSpPr txBox="1"/>
            <p:nvPr/>
          </p:nvSpPr>
          <p:spPr>
            <a:xfrm>
              <a:off x="2083938" y="3251345"/>
              <a:ext cx="545110" cy="200055"/>
            </a:xfrm>
            <a:prstGeom prst="rect">
              <a:avLst/>
            </a:prstGeom>
            <a:noFill/>
          </p:spPr>
          <p:txBody>
            <a:bodyPr wrap="square" rtlCol="0">
              <a:spAutoFit/>
            </a:bodyPr>
            <a:lstStyle/>
            <a:p>
              <a:pPr algn="ctr"/>
              <a:r>
                <a:rPr lang="en-GB" sz="700" b="1" dirty="0">
                  <a:solidFill>
                    <a:srgbClr val="FF7D00"/>
                  </a:solidFill>
                </a:rPr>
                <a:t>TSCMK5</a:t>
              </a:r>
            </a:p>
          </p:txBody>
        </p:sp>
        <p:pic>
          <p:nvPicPr>
            <p:cNvPr id="832" name="Picture 8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grpSp>
        <p:nvGrpSpPr>
          <p:cNvPr id="833" name="Group 832"/>
          <p:cNvGrpSpPr/>
          <p:nvPr/>
        </p:nvGrpSpPr>
        <p:grpSpPr>
          <a:xfrm>
            <a:off x="10299692" y="5083856"/>
            <a:ext cx="586095" cy="496640"/>
            <a:chOff x="2058166" y="2954924"/>
            <a:chExt cx="586095" cy="496640"/>
          </a:xfrm>
        </p:grpSpPr>
        <p:sp>
          <p:nvSpPr>
            <p:cNvPr id="834" name="TextBox 833">
              <a:extLst>
                <a:ext uri="{FF2B5EF4-FFF2-40B4-BE49-F238E27FC236}">
                  <a16:creationId xmlns:a16="http://schemas.microsoft.com/office/drawing/2014/main" id="{A5BAFCB4-9C19-3C4C-940C-8F2C462100F1}"/>
                </a:ext>
              </a:extLst>
            </p:cNvPr>
            <p:cNvSpPr txBox="1"/>
            <p:nvPr/>
          </p:nvSpPr>
          <p:spPr>
            <a:xfrm>
              <a:off x="2058166" y="3251509"/>
              <a:ext cx="586095" cy="200055"/>
            </a:xfrm>
            <a:prstGeom prst="rect">
              <a:avLst/>
            </a:prstGeom>
            <a:noFill/>
          </p:spPr>
          <p:txBody>
            <a:bodyPr wrap="square" rtlCol="0">
              <a:spAutoFit/>
            </a:bodyPr>
            <a:lstStyle/>
            <a:p>
              <a:pPr algn="ctr"/>
              <a:r>
                <a:rPr lang="en-GB" sz="700" b="1" dirty="0">
                  <a:solidFill>
                    <a:srgbClr val="FF7D00"/>
                  </a:solidFill>
                </a:rPr>
                <a:t>TSCMK6</a:t>
              </a:r>
            </a:p>
          </p:txBody>
        </p:sp>
        <p:pic>
          <p:nvPicPr>
            <p:cNvPr id="835" name="Picture 8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spTree>
    <p:extLst>
      <p:ext uri="{BB962C8B-B14F-4D97-AF65-F5344CB8AC3E}">
        <p14:creationId xmlns:p14="http://schemas.microsoft.com/office/powerpoint/2010/main" val="18539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117"/>
                                        </p:tgtEl>
                                        <p:attrNameLst>
                                          <p:attrName>r</p:attrName>
                                        </p:attrNameLst>
                                      </p:cBhvr>
                                    </p:animRot>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17"/>
                                        </p:tgtEl>
                                      </p:cBhvr>
                                    </p:animEffect>
                                    <p:set>
                                      <p:cBhvr>
                                        <p:cTn id="10" dur="1" fill="hold">
                                          <p:stCondLst>
                                            <p:cond delay="499"/>
                                          </p:stCondLst>
                                        </p:cTn>
                                        <p:tgtEl>
                                          <p:spTgt spid="117"/>
                                        </p:tgtEl>
                                        <p:attrNameLst>
                                          <p:attrName>style.visibility</p:attrName>
                                        </p:attrNameLst>
                                      </p:cBhvr>
                                      <p:to>
                                        <p:strVal val="hidden"/>
                                      </p:to>
                                    </p:se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1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6"/>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338"/>
                                        </p:tgtEl>
                                        <p:attrNameLst>
                                          <p:attrName>style.visibility</p:attrName>
                                        </p:attrNameLst>
                                      </p:cBhvr>
                                      <p:to>
                                        <p:strVal val="visible"/>
                                      </p:to>
                                    </p:set>
                                    <p:animEffect transition="in" filter="fade">
                                      <p:cBhvr>
                                        <p:cTn id="18" dur="500"/>
                                        <p:tgtEl>
                                          <p:spTgt spid="33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5E-6 -4.07407E-6 L -0.06433 0.09699 " pathEditMode="relative" rAng="0" ptsTypes="AA">
                                      <p:cBhvr>
                                        <p:cTn id="22" dur="2000" fill="hold"/>
                                        <p:tgtEl>
                                          <p:spTgt spid="118"/>
                                        </p:tgtEl>
                                        <p:attrNameLst>
                                          <p:attrName>ppt_x</p:attrName>
                                          <p:attrName>ppt_y</p:attrName>
                                        </p:attrNameLst>
                                      </p:cBhvr>
                                      <p:rCtr x="-3216" y="4838"/>
                                    </p:animMotion>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118"/>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nodeType="clickEffect">
                                  <p:stCondLst>
                                    <p:cond delay="0"/>
                                  </p:stCondLst>
                                  <p:childTnLst>
                                    <p:animRot by="5400000">
                                      <p:cBhvr>
                                        <p:cTn id="33" dur="2000" fill="hold"/>
                                        <p:tgtEl>
                                          <p:spTgt spid="84"/>
                                        </p:tgtEl>
                                        <p:attrNameLst>
                                          <p:attrName>r</p:attrName>
                                        </p:attrNameLst>
                                      </p:cBhvr>
                                    </p:animRot>
                                  </p:childTnLst>
                                </p:cTn>
                              </p:par>
                              <p:par>
                                <p:cTn id="34" presetID="42" presetClass="path" presetSubtype="0" accel="50000" decel="50000" fill="hold" nodeType="withEffect">
                                  <p:stCondLst>
                                    <p:cond delay="0"/>
                                  </p:stCondLst>
                                  <p:childTnLst>
                                    <p:animMotion origin="layout" path="M 3.95833E-6 2.96296E-6 L -0.00482 -0.00093 " pathEditMode="relative" rAng="0" ptsTypes="AA">
                                      <p:cBhvr>
                                        <p:cTn id="35" dur="2000" fill="hold"/>
                                        <p:tgtEl>
                                          <p:spTgt spid="19"/>
                                        </p:tgtEl>
                                        <p:attrNameLst>
                                          <p:attrName>ppt_x</p:attrName>
                                          <p:attrName>ppt_y</p:attrName>
                                        </p:attrNameLst>
                                      </p:cBhvr>
                                      <p:rCtr x="-247" y="-46"/>
                                    </p:animMotion>
                                  </p:childTnLst>
                                </p:cTn>
                              </p:par>
                              <p:par>
                                <p:cTn id="36" presetID="42" presetClass="path" presetSubtype="0" accel="50000" decel="50000" fill="hold" nodeType="withEffect">
                                  <p:stCondLst>
                                    <p:cond delay="0"/>
                                  </p:stCondLst>
                                  <p:childTnLst>
                                    <p:animMotion origin="layout" path="M -2.08333E-7 4.44444E-6 L 0.00026 0.00717 " pathEditMode="relative" rAng="0" ptsTypes="AA">
                                      <p:cBhvr>
                                        <p:cTn id="37" dur="2000" fill="hold"/>
                                        <p:tgtEl>
                                          <p:spTgt spid="125"/>
                                        </p:tgtEl>
                                        <p:attrNameLst>
                                          <p:attrName>ppt_x</p:attrName>
                                          <p:attrName>ppt_y</p:attrName>
                                        </p:attrNameLst>
                                      </p:cBhvr>
                                      <p:rCtr x="13" y="347"/>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4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3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445"/>
                                        </p:tgtEl>
                                      </p:cBhvr>
                                    </p:animEffect>
                                    <p:set>
                                      <p:cBhvr>
                                        <p:cTn id="60" dur="1" fill="hold">
                                          <p:stCondLst>
                                            <p:cond delay="499"/>
                                          </p:stCondLst>
                                        </p:cTn>
                                        <p:tgtEl>
                                          <p:spTgt spid="445"/>
                                        </p:tgtEl>
                                        <p:attrNameLst>
                                          <p:attrName>style.visibility</p:attrName>
                                        </p:attrNameLst>
                                      </p:cBhvr>
                                      <p:to>
                                        <p:strVal val="hidden"/>
                                      </p:to>
                                    </p:set>
                                  </p:childTnLst>
                                </p:cTn>
                              </p:par>
                            </p:childTnLst>
                          </p:cTn>
                        </p:par>
                        <p:par>
                          <p:cTn id="61" fill="hold">
                            <p:stCondLst>
                              <p:cond delay="500"/>
                            </p:stCondLst>
                            <p:childTnLst>
                              <p:par>
                                <p:cTn id="62" presetID="8" presetClass="emph" presetSubtype="0" fill="hold" nodeType="afterEffect">
                                  <p:stCondLst>
                                    <p:cond delay="0"/>
                                  </p:stCondLst>
                                  <p:childTnLst>
                                    <p:animRot by="5400000">
                                      <p:cBhvr>
                                        <p:cTn id="63" dur="2000" fill="hold"/>
                                        <p:tgtEl>
                                          <p:spTgt spid="81"/>
                                        </p:tgtEl>
                                        <p:attrNameLst>
                                          <p:attrName>r</p:attrName>
                                        </p:attrNameLst>
                                      </p:cBhvr>
                                    </p:animRot>
                                  </p:childTnLst>
                                </p:cTn>
                              </p:par>
                              <p:par>
                                <p:cTn id="64" presetID="10" presetClass="entr" presetSubtype="0" fill="hold" nodeType="withEffect">
                                  <p:stCondLst>
                                    <p:cond delay="0"/>
                                  </p:stCondLst>
                                  <p:childTnLst>
                                    <p:set>
                                      <p:cBhvr>
                                        <p:cTn id="65" dur="1" fill="hold">
                                          <p:stCondLst>
                                            <p:cond delay="0"/>
                                          </p:stCondLst>
                                        </p:cTn>
                                        <p:tgtEl>
                                          <p:spTgt spid="343"/>
                                        </p:tgtEl>
                                        <p:attrNameLst>
                                          <p:attrName>style.visibility</p:attrName>
                                        </p:attrNameLst>
                                      </p:cBhvr>
                                      <p:to>
                                        <p:strVal val="visible"/>
                                      </p:to>
                                    </p:set>
                                    <p:animEffect transition="in" filter="fade">
                                      <p:cBhvr>
                                        <p:cTn id="66" dur="500"/>
                                        <p:tgtEl>
                                          <p:spTgt spid="343"/>
                                        </p:tgtEl>
                                      </p:cBhvr>
                                    </p:animEffect>
                                  </p:childTnLst>
                                </p:cTn>
                              </p:par>
                              <p:par>
                                <p:cTn id="67" presetID="10" presetClass="exit" presetSubtype="0" fill="hold" grpId="0" nodeType="withEffect">
                                  <p:stCondLst>
                                    <p:cond delay="0"/>
                                  </p:stCondLst>
                                  <p:childTnLst>
                                    <p:animEffect transition="out" filter="fade">
                                      <p:cBhvr>
                                        <p:cTn id="68" dur="500"/>
                                        <p:tgtEl>
                                          <p:spTgt spid="407"/>
                                        </p:tgtEl>
                                      </p:cBhvr>
                                    </p:animEffect>
                                    <p:set>
                                      <p:cBhvr>
                                        <p:cTn id="69" dur="1" fill="hold">
                                          <p:stCondLst>
                                            <p:cond delay="499"/>
                                          </p:stCondLst>
                                        </p:cTn>
                                        <p:tgtEl>
                                          <p:spTgt spid="407"/>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416"/>
                                        </p:tgtEl>
                                        <p:attrNameLst>
                                          <p:attrName>style.visibility</p:attrName>
                                        </p:attrNameLst>
                                      </p:cBhvr>
                                      <p:to>
                                        <p:strVal val="visible"/>
                                      </p:to>
                                    </p:set>
                                    <p:animEffect transition="in" filter="fade">
                                      <p:cBhvr>
                                        <p:cTn id="72" dur="500"/>
                                        <p:tgtEl>
                                          <p:spTgt spid="416"/>
                                        </p:tgtEl>
                                      </p:cBhvr>
                                    </p:animEffect>
                                  </p:childTnLst>
                                </p:cTn>
                              </p:par>
                              <p:par>
                                <p:cTn id="73" presetID="10" presetClass="exit" presetSubtype="0" fill="hold" grpId="0" nodeType="withEffect">
                                  <p:stCondLst>
                                    <p:cond delay="0"/>
                                  </p:stCondLst>
                                  <p:childTnLst>
                                    <p:animEffect transition="out" filter="fade">
                                      <p:cBhvr>
                                        <p:cTn id="74" dur="500"/>
                                        <p:tgtEl>
                                          <p:spTgt spid="402"/>
                                        </p:tgtEl>
                                      </p:cBhvr>
                                    </p:animEffect>
                                    <p:set>
                                      <p:cBhvr>
                                        <p:cTn id="75" dur="1" fill="hold">
                                          <p:stCondLst>
                                            <p:cond delay="499"/>
                                          </p:stCondLst>
                                        </p:cTn>
                                        <p:tgtEl>
                                          <p:spTgt spid="402"/>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415"/>
                                        </p:tgtEl>
                                        <p:attrNameLst>
                                          <p:attrName>style.visibility</p:attrName>
                                        </p:attrNameLst>
                                      </p:cBhvr>
                                      <p:to>
                                        <p:strVal val="visible"/>
                                      </p:to>
                                    </p:set>
                                    <p:animEffect transition="in" filter="fade">
                                      <p:cBhvr>
                                        <p:cTn id="78" dur="500"/>
                                        <p:tgtEl>
                                          <p:spTgt spid="415"/>
                                        </p:tgtEl>
                                      </p:cBhvr>
                                    </p:animEffect>
                                  </p:childTnLst>
                                </p:cTn>
                              </p:par>
                              <p:par>
                                <p:cTn id="79" presetID="10" presetClass="exit" presetSubtype="0" fill="hold" grpId="0" nodeType="withEffect">
                                  <p:stCondLst>
                                    <p:cond delay="0"/>
                                  </p:stCondLst>
                                  <p:childTnLst>
                                    <p:animEffect transition="out" filter="fade">
                                      <p:cBhvr>
                                        <p:cTn id="80" dur="500"/>
                                        <p:tgtEl>
                                          <p:spTgt spid="392"/>
                                        </p:tgtEl>
                                      </p:cBhvr>
                                    </p:animEffect>
                                    <p:set>
                                      <p:cBhvr>
                                        <p:cTn id="81" dur="1" fill="hold">
                                          <p:stCondLst>
                                            <p:cond delay="499"/>
                                          </p:stCondLst>
                                        </p:cTn>
                                        <p:tgtEl>
                                          <p:spTgt spid="392"/>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414"/>
                                        </p:tgtEl>
                                        <p:attrNameLst>
                                          <p:attrName>style.visibility</p:attrName>
                                        </p:attrNameLst>
                                      </p:cBhvr>
                                      <p:to>
                                        <p:strVal val="visible"/>
                                      </p:to>
                                    </p:set>
                                    <p:animEffect transition="in" filter="fade">
                                      <p:cBhvr>
                                        <p:cTn id="84" dur="500"/>
                                        <p:tgtEl>
                                          <p:spTgt spid="414"/>
                                        </p:tgtEl>
                                      </p:cBhvr>
                                    </p:animEffect>
                                  </p:childTnLst>
                                </p:cTn>
                              </p:par>
                            </p:childTnLst>
                          </p:cTn>
                        </p:par>
                        <p:par>
                          <p:cTn id="85" fill="hold">
                            <p:stCondLst>
                              <p:cond delay="2500"/>
                            </p:stCondLst>
                            <p:childTnLst>
                              <p:par>
                                <p:cTn id="86" presetID="10" presetClass="exit" presetSubtype="0" fill="hold" nodeType="afterEffect">
                                  <p:stCondLst>
                                    <p:cond delay="0"/>
                                  </p:stCondLst>
                                  <p:childTnLst>
                                    <p:animEffect transition="out" filter="fade">
                                      <p:cBhvr>
                                        <p:cTn id="87" dur="500"/>
                                        <p:tgtEl>
                                          <p:spTgt spid="81"/>
                                        </p:tgtEl>
                                      </p:cBhvr>
                                    </p:animEffect>
                                    <p:set>
                                      <p:cBhvr>
                                        <p:cTn id="88" dur="1" fill="hold">
                                          <p:stCondLst>
                                            <p:cond delay="499"/>
                                          </p:stCondLst>
                                        </p:cTn>
                                        <p:tgtEl>
                                          <p:spTgt spid="81"/>
                                        </p:tgtEl>
                                        <p:attrNameLst>
                                          <p:attrName>style.visibility</p:attrName>
                                        </p:attrNameLst>
                                      </p:cBhvr>
                                      <p:to>
                                        <p:strVal val="hidden"/>
                                      </p:to>
                                    </p:set>
                                  </p:childTnLst>
                                </p:cTn>
                              </p:par>
                            </p:childTnLst>
                          </p:cTn>
                        </p:par>
                        <p:par>
                          <p:cTn id="89" fill="hold">
                            <p:stCondLst>
                              <p:cond delay="3000"/>
                            </p:stCondLst>
                            <p:childTnLst>
                              <p:par>
                                <p:cTn id="90" presetID="10" presetClass="entr" presetSubtype="0"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6.25E-7 1.85185E-6 L 0.32148 -0.27384 " pathEditMode="relative" rAng="0" ptsTypes="AA">
                                      <p:cBhvr>
                                        <p:cTn id="96" dur="2000" fill="hold"/>
                                        <p:tgtEl>
                                          <p:spTgt spid="22"/>
                                        </p:tgtEl>
                                        <p:attrNameLst>
                                          <p:attrName>ppt_x</p:attrName>
                                          <p:attrName>ppt_y</p:attrName>
                                        </p:attrNameLst>
                                      </p:cBhvr>
                                      <p:rCtr x="16068" y="-13704"/>
                                    </p:animMotion>
                                  </p:childTnLst>
                                </p:cTn>
                              </p:par>
                            </p:childTnLst>
                          </p:cTn>
                        </p:par>
                        <p:par>
                          <p:cTn id="97" fill="hold">
                            <p:stCondLst>
                              <p:cond delay="2000"/>
                            </p:stCondLst>
                            <p:childTnLst>
                              <p:par>
                                <p:cTn id="98" presetID="10" presetClass="exit" presetSubtype="0" fill="hold" nodeType="after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childTnLst>
                          </p:cTn>
                        </p:par>
                        <p:par>
                          <p:cTn id="101" fill="hold">
                            <p:stCondLst>
                              <p:cond delay="2500"/>
                            </p:stCondLst>
                            <p:childTnLst>
                              <p:par>
                                <p:cTn id="102" presetID="10" presetClass="entr" presetSubtype="0" fill="hold" nodeType="afterEffect">
                                  <p:stCondLst>
                                    <p:cond delay="0"/>
                                  </p:stCondLst>
                                  <p:childTnLst>
                                    <p:set>
                                      <p:cBhvr>
                                        <p:cTn id="103" dur="1" fill="hold">
                                          <p:stCondLst>
                                            <p:cond delay="0"/>
                                          </p:stCondLst>
                                        </p:cTn>
                                        <p:tgtEl>
                                          <p:spTgt spid="729"/>
                                        </p:tgtEl>
                                        <p:attrNameLst>
                                          <p:attrName>style.visibility</p:attrName>
                                        </p:attrNameLst>
                                      </p:cBhvr>
                                      <p:to>
                                        <p:strVal val="visible"/>
                                      </p:to>
                                    </p:set>
                                    <p:animEffect transition="in" filter="fade">
                                      <p:cBhvr>
                                        <p:cTn id="104" dur="500"/>
                                        <p:tgtEl>
                                          <p:spTgt spid="729"/>
                                        </p:tgtEl>
                                      </p:cBhvr>
                                    </p:animEffect>
                                  </p:childTnLst>
                                </p:cTn>
                              </p:par>
                            </p:childTnLst>
                          </p:cTn>
                        </p:par>
                      </p:childTnLst>
                    </p:cTn>
                  </p:par>
                  <p:par>
                    <p:cTn id="105" fill="hold">
                      <p:stCondLst>
                        <p:cond delay="indefinite"/>
                      </p:stCondLst>
                      <p:childTnLst>
                        <p:par>
                          <p:cTn id="106" fill="hold">
                            <p:stCondLst>
                              <p:cond delay="0"/>
                            </p:stCondLst>
                            <p:childTnLst>
                              <p:par>
                                <p:cTn id="107" presetID="8" presetClass="emph" presetSubtype="0" fill="hold" nodeType="clickEffect">
                                  <p:stCondLst>
                                    <p:cond delay="0"/>
                                  </p:stCondLst>
                                  <p:childTnLst>
                                    <p:animRot by="5400000">
                                      <p:cBhvr>
                                        <p:cTn id="108" dur="2000" fill="hold"/>
                                        <p:tgtEl>
                                          <p:spTgt spid="729"/>
                                        </p:tgtEl>
                                        <p:attrNameLst>
                                          <p:attrName>r</p:attrName>
                                        </p:attrNameLst>
                                      </p:cBhvr>
                                    </p:animRot>
                                  </p:childTnLst>
                                </p:cTn>
                              </p:par>
                              <p:par>
                                <p:cTn id="109" presetID="42" presetClass="path" presetSubtype="0" accel="50000" decel="50000" fill="hold" nodeType="withEffect">
                                  <p:stCondLst>
                                    <p:cond delay="0"/>
                                  </p:stCondLst>
                                  <p:childTnLst>
                                    <p:animMotion origin="layout" path="M -2.5E-6 -4.81481E-6 L -2.5E-6 0.00788 " pathEditMode="relative" rAng="0" ptsTypes="AA">
                                      <p:cBhvr>
                                        <p:cTn id="110" dur="2000" fill="hold"/>
                                        <p:tgtEl>
                                          <p:spTgt spid="692"/>
                                        </p:tgtEl>
                                        <p:attrNameLst>
                                          <p:attrName>ppt_x</p:attrName>
                                          <p:attrName>ppt_y</p:attrName>
                                        </p:attrNameLst>
                                      </p:cBhvr>
                                      <p:rCtr x="0" y="394"/>
                                    </p:animMotion>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9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782"/>
                                        </p:tgtEl>
                                      </p:cBhvr>
                                    </p:animEffect>
                                    <p:set>
                                      <p:cBhvr>
                                        <p:cTn id="119" dur="1" fill="hold">
                                          <p:stCondLst>
                                            <p:cond delay="499"/>
                                          </p:stCondLst>
                                        </p:cTn>
                                        <p:tgtEl>
                                          <p:spTgt spid="782"/>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500"/>
                                        <p:tgtEl>
                                          <p:spTgt spid="370"/>
                                        </p:tgtEl>
                                      </p:cBhvr>
                                    </p:animEffect>
                                    <p:set>
                                      <p:cBhvr>
                                        <p:cTn id="122" dur="1" fill="hold">
                                          <p:stCondLst>
                                            <p:cond delay="499"/>
                                          </p:stCondLst>
                                        </p:cTn>
                                        <p:tgtEl>
                                          <p:spTgt spid="370"/>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11"/>
                                        </p:tgtEl>
                                        <p:attrNameLst>
                                          <p:attrName>style.visibility</p:attrName>
                                        </p:attrNameLst>
                                      </p:cBhvr>
                                      <p:to>
                                        <p:strVal val="visible"/>
                                      </p:to>
                                    </p:set>
                                    <p:animEffect transition="in" filter="fade">
                                      <p:cBhvr>
                                        <p:cTn id="125" dur="500"/>
                                        <p:tgtEl>
                                          <p:spTgt spid="411"/>
                                        </p:tgtEl>
                                      </p:cBhvr>
                                    </p:animEffect>
                                  </p:childTnLst>
                                </p:cTn>
                              </p:par>
                            </p:childTnLst>
                          </p:cTn>
                        </p:par>
                        <p:par>
                          <p:cTn id="126" fill="hold">
                            <p:stCondLst>
                              <p:cond delay="500"/>
                            </p:stCondLst>
                            <p:childTnLst>
                              <p:par>
                                <p:cTn id="127" presetID="8" presetClass="emph" presetSubtype="0" fill="hold" nodeType="afterEffect">
                                  <p:stCondLst>
                                    <p:cond delay="0"/>
                                  </p:stCondLst>
                                  <p:childTnLst>
                                    <p:animRot by="-5400000">
                                      <p:cBhvr>
                                        <p:cTn id="128" dur="1000" fill="hold"/>
                                        <p:tgtEl>
                                          <p:spTgt spid="735"/>
                                        </p:tgtEl>
                                        <p:attrNameLst>
                                          <p:attrName>r</p:attrName>
                                        </p:attrNameLst>
                                      </p:cBhvr>
                                    </p:animRot>
                                  </p:childTnLst>
                                </p:cTn>
                              </p:par>
                            </p:childTnLst>
                          </p:cTn>
                        </p:par>
                        <p:par>
                          <p:cTn id="129" fill="hold">
                            <p:stCondLst>
                              <p:cond delay="1500"/>
                            </p:stCondLst>
                            <p:childTnLst>
                              <p:par>
                                <p:cTn id="130" presetID="10" presetClass="exit" presetSubtype="0" fill="hold" nodeType="afterEffect">
                                  <p:stCondLst>
                                    <p:cond delay="0"/>
                                  </p:stCondLst>
                                  <p:childTnLst>
                                    <p:animEffect transition="out" filter="fade">
                                      <p:cBhvr>
                                        <p:cTn id="131" dur="500"/>
                                        <p:tgtEl>
                                          <p:spTgt spid="735"/>
                                        </p:tgtEl>
                                      </p:cBhvr>
                                    </p:animEffect>
                                    <p:set>
                                      <p:cBhvr>
                                        <p:cTn id="132" dur="1" fill="hold">
                                          <p:stCondLst>
                                            <p:cond delay="499"/>
                                          </p:stCondLst>
                                        </p:cTn>
                                        <p:tgtEl>
                                          <p:spTgt spid="735"/>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761"/>
                                        </p:tgtEl>
                                        <p:attrNameLst>
                                          <p:attrName>style.visibility</p:attrName>
                                        </p:attrNameLst>
                                      </p:cBhvr>
                                      <p:to>
                                        <p:strVal val="visible"/>
                                      </p:to>
                                    </p:set>
                                    <p:animEffect transition="in" filter="fade">
                                      <p:cBhvr>
                                        <p:cTn id="135" dur="500"/>
                                        <p:tgtEl>
                                          <p:spTgt spid="761"/>
                                        </p:tgtEl>
                                      </p:cBhvr>
                                    </p:animEffect>
                                  </p:childTnLst>
                                </p:cTn>
                              </p:par>
                            </p:childTnLst>
                          </p:cTn>
                        </p:par>
                        <p:par>
                          <p:cTn id="136" fill="hold">
                            <p:stCondLst>
                              <p:cond delay="2000"/>
                            </p:stCondLst>
                            <p:childTnLst>
                              <p:par>
                                <p:cTn id="137" presetID="42" presetClass="path" presetSubtype="0" accel="50000" decel="50000" fill="hold" nodeType="afterEffect">
                                  <p:stCondLst>
                                    <p:cond delay="0"/>
                                  </p:stCondLst>
                                  <p:childTnLst>
                                    <p:animMotion origin="layout" path="M -2.08333E-7 3.33333E-6 L -0.08268 0.08495 " pathEditMode="relative" rAng="0" ptsTypes="AA">
                                      <p:cBhvr>
                                        <p:cTn id="138" dur="2000" fill="hold"/>
                                        <p:tgtEl>
                                          <p:spTgt spid="761"/>
                                        </p:tgtEl>
                                        <p:attrNameLst>
                                          <p:attrName>ppt_x</p:attrName>
                                          <p:attrName>ppt_y</p:attrName>
                                        </p:attrNameLst>
                                      </p:cBhvr>
                                      <p:rCtr x="-4141" y="4236"/>
                                    </p:animMotion>
                                  </p:childTnLst>
                                </p:cTn>
                              </p:par>
                            </p:childTnLst>
                          </p:cTn>
                        </p:par>
                        <p:par>
                          <p:cTn id="139" fill="hold">
                            <p:stCondLst>
                              <p:cond delay="4000"/>
                            </p:stCondLst>
                            <p:childTnLst>
                              <p:par>
                                <p:cTn id="140" presetID="10" presetClass="exit" presetSubtype="0" fill="hold" nodeType="afterEffect">
                                  <p:stCondLst>
                                    <p:cond delay="0"/>
                                  </p:stCondLst>
                                  <p:childTnLst>
                                    <p:animEffect transition="out" filter="fade">
                                      <p:cBhvr>
                                        <p:cTn id="141" dur="500"/>
                                        <p:tgtEl>
                                          <p:spTgt spid="761"/>
                                        </p:tgtEl>
                                      </p:cBhvr>
                                    </p:animEffect>
                                    <p:set>
                                      <p:cBhvr>
                                        <p:cTn id="142" dur="1" fill="hold">
                                          <p:stCondLst>
                                            <p:cond delay="499"/>
                                          </p:stCondLst>
                                        </p:cTn>
                                        <p:tgtEl>
                                          <p:spTgt spid="76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8" presetClass="emph" presetSubtype="0" fill="hold" nodeType="clickEffect">
                                  <p:stCondLst>
                                    <p:cond delay="0"/>
                                  </p:stCondLst>
                                  <p:childTnLst>
                                    <p:animRot by="-5400000">
                                      <p:cBhvr>
                                        <p:cTn id="146" dur="1000" fill="hold"/>
                                        <p:tgtEl>
                                          <p:spTgt spid="766"/>
                                        </p:tgtEl>
                                        <p:attrNameLst>
                                          <p:attrName>r</p:attrName>
                                        </p:attrNameLst>
                                      </p:cBhvr>
                                    </p:animRot>
                                  </p:childTnLst>
                                </p:cTn>
                              </p:par>
                            </p:childTnLst>
                          </p:cTn>
                        </p:par>
                        <p:par>
                          <p:cTn id="147" fill="hold">
                            <p:stCondLst>
                              <p:cond delay="1000"/>
                            </p:stCondLst>
                            <p:childTnLst>
                              <p:par>
                                <p:cTn id="148" presetID="10" presetClass="exit" presetSubtype="0" fill="hold" nodeType="afterEffect">
                                  <p:stCondLst>
                                    <p:cond delay="0"/>
                                  </p:stCondLst>
                                  <p:childTnLst>
                                    <p:animEffect transition="out" filter="fade">
                                      <p:cBhvr>
                                        <p:cTn id="149" dur="500"/>
                                        <p:tgtEl>
                                          <p:spTgt spid="766"/>
                                        </p:tgtEl>
                                      </p:cBhvr>
                                    </p:animEffect>
                                    <p:set>
                                      <p:cBhvr>
                                        <p:cTn id="150" dur="1" fill="hold">
                                          <p:stCondLst>
                                            <p:cond delay="499"/>
                                          </p:stCondLst>
                                        </p:cTn>
                                        <p:tgtEl>
                                          <p:spTgt spid="766"/>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767"/>
                                        </p:tgtEl>
                                        <p:attrNameLst>
                                          <p:attrName>style.visibility</p:attrName>
                                        </p:attrNameLst>
                                      </p:cBhvr>
                                      <p:to>
                                        <p:strVal val="visible"/>
                                      </p:to>
                                    </p:set>
                                    <p:animEffect transition="in" filter="fade">
                                      <p:cBhvr>
                                        <p:cTn id="153" dur="500"/>
                                        <p:tgtEl>
                                          <p:spTgt spid="767"/>
                                        </p:tgtEl>
                                      </p:cBhvr>
                                    </p:animEffect>
                                  </p:childTnLst>
                                </p:cTn>
                              </p:par>
                            </p:childTnLst>
                          </p:cTn>
                        </p:par>
                        <p:par>
                          <p:cTn id="154" fill="hold">
                            <p:stCondLst>
                              <p:cond delay="1500"/>
                            </p:stCondLst>
                            <p:childTnLst>
                              <p:par>
                                <p:cTn id="155" presetID="42" presetClass="path" presetSubtype="0" accel="50000" decel="50000" fill="hold" nodeType="afterEffect">
                                  <p:stCondLst>
                                    <p:cond delay="0"/>
                                  </p:stCondLst>
                                  <p:childTnLst>
                                    <p:animMotion origin="layout" path="M 2.08333E-7 2.22222E-6 L -0.05938 -0.00741 " pathEditMode="relative" rAng="0" ptsTypes="AA">
                                      <p:cBhvr>
                                        <p:cTn id="156" dur="2000" fill="hold"/>
                                        <p:tgtEl>
                                          <p:spTgt spid="767"/>
                                        </p:tgtEl>
                                        <p:attrNameLst>
                                          <p:attrName>ppt_x</p:attrName>
                                          <p:attrName>ppt_y</p:attrName>
                                        </p:attrNameLst>
                                      </p:cBhvr>
                                      <p:rCtr x="-2969" y="-370"/>
                                    </p:animMotion>
                                  </p:childTnLst>
                                </p:cTn>
                              </p:par>
                            </p:childTnLst>
                          </p:cTn>
                        </p:par>
                        <p:par>
                          <p:cTn id="157" fill="hold">
                            <p:stCondLst>
                              <p:cond delay="3500"/>
                            </p:stCondLst>
                            <p:childTnLst>
                              <p:par>
                                <p:cTn id="158" presetID="10" presetClass="exit" presetSubtype="0" fill="hold" nodeType="afterEffect">
                                  <p:stCondLst>
                                    <p:cond delay="0"/>
                                  </p:stCondLst>
                                  <p:childTnLst>
                                    <p:animEffect transition="out" filter="fade">
                                      <p:cBhvr>
                                        <p:cTn id="159" dur="500"/>
                                        <p:tgtEl>
                                          <p:spTgt spid="767"/>
                                        </p:tgtEl>
                                      </p:cBhvr>
                                    </p:animEffect>
                                    <p:set>
                                      <p:cBhvr>
                                        <p:cTn id="160" dur="1" fill="hold">
                                          <p:stCondLst>
                                            <p:cond delay="499"/>
                                          </p:stCondLst>
                                        </p:cTn>
                                        <p:tgtEl>
                                          <p:spTgt spid="767"/>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8" presetClass="emph" presetSubtype="0" fill="hold" nodeType="clickEffect">
                                  <p:stCondLst>
                                    <p:cond delay="0"/>
                                  </p:stCondLst>
                                  <p:childTnLst>
                                    <p:animRot by="-5400000">
                                      <p:cBhvr>
                                        <p:cTn id="164" dur="1000" fill="hold"/>
                                        <p:tgtEl>
                                          <p:spTgt spid="772"/>
                                        </p:tgtEl>
                                        <p:attrNameLst>
                                          <p:attrName>r</p:attrName>
                                        </p:attrNameLst>
                                      </p:cBhvr>
                                    </p:animRot>
                                  </p:childTnLst>
                                </p:cTn>
                              </p:par>
                            </p:childTnLst>
                          </p:cTn>
                        </p:par>
                        <p:par>
                          <p:cTn id="165" fill="hold">
                            <p:stCondLst>
                              <p:cond delay="1000"/>
                            </p:stCondLst>
                            <p:childTnLst>
                              <p:par>
                                <p:cTn id="166" presetID="10" presetClass="exit" presetSubtype="0" fill="hold" nodeType="afterEffect">
                                  <p:stCondLst>
                                    <p:cond delay="0"/>
                                  </p:stCondLst>
                                  <p:childTnLst>
                                    <p:animEffect transition="out" filter="fade">
                                      <p:cBhvr>
                                        <p:cTn id="167" dur="500"/>
                                        <p:tgtEl>
                                          <p:spTgt spid="772"/>
                                        </p:tgtEl>
                                      </p:cBhvr>
                                    </p:animEffect>
                                    <p:set>
                                      <p:cBhvr>
                                        <p:cTn id="168" dur="1" fill="hold">
                                          <p:stCondLst>
                                            <p:cond delay="499"/>
                                          </p:stCondLst>
                                        </p:cTn>
                                        <p:tgtEl>
                                          <p:spTgt spid="772"/>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773"/>
                                        </p:tgtEl>
                                        <p:attrNameLst>
                                          <p:attrName>style.visibility</p:attrName>
                                        </p:attrNameLst>
                                      </p:cBhvr>
                                      <p:to>
                                        <p:strVal val="visible"/>
                                      </p:to>
                                    </p:set>
                                    <p:animEffect transition="in" filter="fade">
                                      <p:cBhvr>
                                        <p:cTn id="171" dur="500"/>
                                        <p:tgtEl>
                                          <p:spTgt spid="773"/>
                                        </p:tgtEl>
                                      </p:cBhvr>
                                    </p:animEffect>
                                  </p:childTnLst>
                                </p:cTn>
                              </p:par>
                            </p:childTnLst>
                          </p:cTn>
                        </p:par>
                        <p:par>
                          <p:cTn id="172" fill="hold">
                            <p:stCondLst>
                              <p:cond delay="1500"/>
                            </p:stCondLst>
                            <p:childTnLst>
                              <p:par>
                                <p:cTn id="173" presetID="42" presetClass="path" presetSubtype="0" accel="50000" decel="50000" fill="hold" nodeType="afterEffect">
                                  <p:stCondLst>
                                    <p:cond delay="0"/>
                                  </p:stCondLst>
                                  <p:childTnLst>
                                    <p:animMotion origin="layout" path="M -2.08333E-7 -2.59259E-6 L -0.06146 -0.05625 " pathEditMode="relative" rAng="0" ptsTypes="AA">
                                      <p:cBhvr>
                                        <p:cTn id="174" dur="2000" fill="hold"/>
                                        <p:tgtEl>
                                          <p:spTgt spid="773"/>
                                        </p:tgtEl>
                                        <p:attrNameLst>
                                          <p:attrName>ppt_x</p:attrName>
                                          <p:attrName>ppt_y</p:attrName>
                                        </p:attrNameLst>
                                      </p:cBhvr>
                                      <p:rCtr x="-3073" y="-2824"/>
                                    </p:animMotion>
                                  </p:childTnLst>
                                </p:cTn>
                              </p:par>
                            </p:childTnLst>
                          </p:cTn>
                        </p:par>
                        <p:par>
                          <p:cTn id="175" fill="hold">
                            <p:stCondLst>
                              <p:cond delay="3500"/>
                            </p:stCondLst>
                            <p:childTnLst>
                              <p:par>
                                <p:cTn id="176" presetID="10" presetClass="exit" presetSubtype="0" fill="hold" nodeType="afterEffect">
                                  <p:stCondLst>
                                    <p:cond delay="0"/>
                                  </p:stCondLst>
                                  <p:childTnLst>
                                    <p:animEffect transition="out" filter="fade">
                                      <p:cBhvr>
                                        <p:cTn id="177" dur="500"/>
                                        <p:tgtEl>
                                          <p:spTgt spid="773"/>
                                        </p:tgtEl>
                                      </p:cBhvr>
                                    </p:animEffect>
                                    <p:set>
                                      <p:cBhvr>
                                        <p:cTn id="178" dur="1" fill="hold">
                                          <p:stCondLst>
                                            <p:cond delay="499"/>
                                          </p:stCondLst>
                                        </p:cTn>
                                        <p:tgtEl>
                                          <p:spTgt spid="77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5400000">
                                      <p:cBhvr>
                                        <p:cTn id="182" dur="1000" fill="hold"/>
                                        <p:tgtEl>
                                          <p:spTgt spid="778"/>
                                        </p:tgtEl>
                                        <p:attrNameLst>
                                          <p:attrName>r</p:attrName>
                                        </p:attrNameLst>
                                      </p:cBhvr>
                                    </p:animRot>
                                  </p:childTnLst>
                                </p:cTn>
                              </p:par>
                            </p:childTnLst>
                          </p:cTn>
                        </p:par>
                        <p:par>
                          <p:cTn id="183" fill="hold">
                            <p:stCondLst>
                              <p:cond delay="1000"/>
                            </p:stCondLst>
                            <p:childTnLst>
                              <p:par>
                                <p:cTn id="184" presetID="10" presetClass="exit" presetSubtype="0" fill="hold" nodeType="afterEffect">
                                  <p:stCondLst>
                                    <p:cond delay="0"/>
                                  </p:stCondLst>
                                  <p:childTnLst>
                                    <p:animEffect transition="out" filter="fade">
                                      <p:cBhvr>
                                        <p:cTn id="185" dur="500"/>
                                        <p:tgtEl>
                                          <p:spTgt spid="778"/>
                                        </p:tgtEl>
                                      </p:cBhvr>
                                    </p:animEffect>
                                    <p:set>
                                      <p:cBhvr>
                                        <p:cTn id="186" dur="1" fill="hold">
                                          <p:stCondLst>
                                            <p:cond delay="499"/>
                                          </p:stCondLst>
                                        </p:cTn>
                                        <p:tgtEl>
                                          <p:spTgt spid="77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779"/>
                                        </p:tgtEl>
                                        <p:attrNameLst>
                                          <p:attrName>style.visibility</p:attrName>
                                        </p:attrNameLst>
                                      </p:cBhvr>
                                      <p:to>
                                        <p:strVal val="visible"/>
                                      </p:to>
                                    </p:set>
                                    <p:animEffect transition="in" filter="fade">
                                      <p:cBhvr>
                                        <p:cTn id="189" dur="500"/>
                                        <p:tgtEl>
                                          <p:spTgt spid="779"/>
                                        </p:tgtEl>
                                      </p:cBhvr>
                                    </p:animEffect>
                                  </p:childTnLst>
                                </p:cTn>
                              </p:par>
                            </p:childTnLst>
                          </p:cTn>
                        </p:par>
                        <p:par>
                          <p:cTn id="190" fill="hold">
                            <p:stCondLst>
                              <p:cond delay="1500"/>
                            </p:stCondLst>
                            <p:childTnLst>
                              <p:par>
                                <p:cTn id="191" presetID="42" presetClass="path" presetSubtype="0" accel="50000" decel="50000" fill="hold" nodeType="afterEffect">
                                  <p:stCondLst>
                                    <p:cond delay="0"/>
                                  </p:stCondLst>
                                  <p:childTnLst>
                                    <p:animMotion origin="layout" path="M 6.25E-7 -7.40741E-7 L -0.05977 -0.14375 " pathEditMode="relative" rAng="0" ptsTypes="AA">
                                      <p:cBhvr>
                                        <p:cTn id="192" dur="2000" fill="hold"/>
                                        <p:tgtEl>
                                          <p:spTgt spid="779"/>
                                        </p:tgtEl>
                                        <p:attrNameLst>
                                          <p:attrName>ppt_x</p:attrName>
                                          <p:attrName>ppt_y</p:attrName>
                                        </p:attrNameLst>
                                      </p:cBhvr>
                                      <p:rCtr x="-2995" y="-7199"/>
                                    </p:animMotion>
                                  </p:childTnLst>
                                </p:cTn>
                              </p:par>
                            </p:childTnLst>
                          </p:cTn>
                        </p:par>
                        <p:par>
                          <p:cTn id="193" fill="hold">
                            <p:stCondLst>
                              <p:cond delay="3500"/>
                            </p:stCondLst>
                            <p:childTnLst>
                              <p:par>
                                <p:cTn id="194" presetID="10" presetClass="exit" presetSubtype="0" fill="hold" nodeType="afterEffect">
                                  <p:stCondLst>
                                    <p:cond delay="0"/>
                                  </p:stCondLst>
                                  <p:childTnLst>
                                    <p:animEffect transition="out" filter="fade">
                                      <p:cBhvr>
                                        <p:cTn id="195" dur="500"/>
                                        <p:tgtEl>
                                          <p:spTgt spid="779"/>
                                        </p:tgtEl>
                                      </p:cBhvr>
                                    </p:animEffect>
                                    <p:set>
                                      <p:cBhvr>
                                        <p:cTn id="196" dur="1" fill="hold">
                                          <p:stCondLst>
                                            <p:cond delay="499"/>
                                          </p:stCondLst>
                                        </p:cTn>
                                        <p:tgtEl>
                                          <p:spTgt spid="77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8" presetClass="emph" presetSubtype="0" fill="hold" nodeType="clickEffect">
                                  <p:stCondLst>
                                    <p:cond delay="0"/>
                                  </p:stCondLst>
                                  <p:childTnLst>
                                    <p:animRot by="-5400000">
                                      <p:cBhvr>
                                        <p:cTn id="200" dur="1000" fill="hold"/>
                                        <p:tgtEl>
                                          <p:spTgt spid="731"/>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500"/>
                                        <p:tgtEl>
                                          <p:spTgt spid="731"/>
                                        </p:tgtEl>
                                      </p:cBhvr>
                                    </p:animEffect>
                                    <p:set>
                                      <p:cBhvr>
                                        <p:cTn id="204" dur="1" fill="hold">
                                          <p:stCondLst>
                                            <p:cond delay="499"/>
                                          </p:stCondLst>
                                        </p:cTn>
                                        <p:tgtEl>
                                          <p:spTgt spid="731"/>
                                        </p:tgtEl>
                                        <p:attrNameLst>
                                          <p:attrName>style.visibility</p:attrName>
                                        </p:attrNameLst>
                                      </p:cBhvr>
                                      <p:to>
                                        <p:strVal val="hidden"/>
                                      </p:to>
                                    </p:set>
                                  </p:childTnLst>
                                </p:cTn>
                              </p:par>
                            </p:childTnLst>
                          </p:cTn>
                        </p:par>
                        <p:par>
                          <p:cTn id="205" fill="hold">
                            <p:stCondLst>
                              <p:cond delay="1500"/>
                            </p:stCondLst>
                            <p:childTnLst>
                              <p:par>
                                <p:cTn id="206" presetID="10" presetClass="entr" presetSubtype="0" fill="hold" nodeType="afterEffect">
                                  <p:stCondLst>
                                    <p:cond delay="0"/>
                                  </p:stCondLst>
                                  <p:childTnLst>
                                    <p:set>
                                      <p:cBhvr>
                                        <p:cTn id="207" dur="1" fill="hold">
                                          <p:stCondLst>
                                            <p:cond delay="0"/>
                                          </p:stCondLst>
                                        </p:cTn>
                                        <p:tgtEl>
                                          <p:spTgt spid="793"/>
                                        </p:tgtEl>
                                        <p:attrNameLst>
                                          <p:attrName>style.visibility</p:attrName>
                                        </p:attrNameLst>
                                      </p:cBhvr>
                                      <p:to>
                                        <p:strVal val="visible"/>
                                      </p:to>
                                    </p:set>
                                    <p:animEffect transition="in" filter="fade">
                                      <p:cBhvr>
                                        <p:cTn id="208" dur="500"/>
                                        <p:tgtEl>
                                          <p:spTgt spid="793"/>
                                        </p:tgtEl>
                                      </p:cBhvr>
                                    </p:animEffect>
                                  </p:childTnLst>
                                </p:cTn>
                              </p:par>
                            </p:childTnLst>
                          </p:cTn>
                        </p:par>
                        <p:par>
                          <p:cTn id="209" fill="hold">
                            <p:stCondLst>
                              <p:cond delay="2000"/>
                            </p:stCondLst>
                            <p:childTnLst>
                              <p:par>
                                <p:cTn id="210" presetID="42" presetClass="path" presetSubtype="0" accel="50000" decel="50000" fill="hold" nodeType="afterEffect">
                                  <p:stCondLst>
                                    <p:cond delay="0"/>
                                  </p:stCondLst>
                                  <p:childTnLst>
                                    <p:animMotion origin="layout" path="M 1.66667E-6 -1.85185E-6 L 0.18763 -0.05787 " pathEditMode="relative" rAng="0" ptsTypes="AA">
                                      <p:cBhvr>
                                        <p:cTn id="211" dur="2000" fill="hold"/>
                                        <p:tgtEl>
                                          <p:spTgt spid="793"/>
                                        </p:tgtEl>
                                        <p:attrNameLst>
                                          <p:attrName>ppt_x</p:attrName>
                                          <p:attrName>ppt_y</p:attrName>
                                        </p:attrNameLst>
                                      </p:cBhvr>
                                      <p:rCtr x="9375" y="-2894"/>
                                    </p:animMotion>
                                  </p:childTnLst>
                                </p:cTn>
                              </p:par>
                            </p:childTnLst>
                          </p:cTn>
                        </p:par>
                        <p:par>
                          <p:cTn id="212" fill="hold">
                            <p:stCondLst>
                              <p:cond delay="4000"/>
                            </p:stCondLst>
                            <p:childTnLst>
                              <p:par>
                                <p:cTn id="213" presetID="10" presetClass="exit" presetSubtype="0" fill="hold" nodeType="afterEffect">
                                  <p:stCondLst>
                                    <p:cond delay="0"/>
                                  </p:stCondLst>
                                  <p:childTnLst>
                                    <p:animEffect transition="out" filter="fade">
                                      <p:cBhvr>
                                        <p:cTn id="214" dur="500"/>
                                        <p:tgtEl>
                                          <p:spTgt spid="793"/>
                                        </p:tgtEl>
                                      </p:cBhvr>
                                    </p:animEffect>
                                    <p:set>
                                      <p:cBhvr>
                                        <p:cTn id="215" dur="1" fill="hold">
                                          <p:stCondLst>
                                            <p:cond delay="499"/>
                                          </p:stCondLst>
                                        </p:cTn>
                                        <p:tgtEl>
                                          <p:spTgt spid="793"/>
                                        </p:tgtEl>
                                        <p:attrNameLst>
                                          <p:attrName>style.visibility</p:attrName>
                                        </p:attrNameLst>
                                      </p:cBhvr>
                                      <p:to>
                                        <p:strVal val="hidden"/>
                                      </p:to>
                                    </p:set>
                                  </p:childTnLst>
                                </p:cTn>
                              </p:par>
                            </p:childTnLst>
                          </p:cTn>
                        </p:par>
                        <p:par>
                          <p:cTn id="216" fill="hold">
                            <p:stCondLst>
                              <p:cond delay="4500"/>
                            </p:stCondLst>
                            <p:childTnLst>
                              <p:par>
                                <p:cTn id="217" presetID="10" presetClass="entr" presetSubtype="0" fill="hold" nodeType="afterEffect">
                                  <p:stCondLst>
                                    <p:cond delay="0"/>
                                  </p:stCondLst>
                                  <p:childTnLst>
                                    <p:set>
                                      <p:cBhvr>
                                        <p:cTn id="218" dur="1" fill="hold">
                                          <p:stCondLst>
                                            <p:cond delay="0"/>
                                          </p:stCondLst>
                                        </p:cTn>
                                        <p:tgtEl>
                                          <p:spTgt spid="691"/>
                                        </p:tgtEl>
                                        <p:attrNameLst>
                                          <p:attrName>style.visibility</p:attrName>
                                        </p:attrNameLst>
                                      </p:cBhvr>
                                      <p:to>
                                        <p:strVal val="visible"/>
                                      </p:to>
                                    </p:set>
                                    <p:animEffect transition="in" filter="fade">
                                      <p:cBhvr>
                                        <p:cTn id="219" dur="500"/>
                                        <p:tgtEl>
                                          <p:spTgt spid="691"/>
                                        </p:tgtEl>
                                      </p:cBhvr>
                                    </p:animEffect>
                                  </p:childTnLst>
                                </p:cTn>
                              </p:par>
                            </p:childTnLst>
                          </p:cTn>
                        </p:par>
                      </p:childTnLst>
                    </p:cTn>
                  </p:par>
                  <p:par>
                    <p:cTn id="220" fill="hold">
                      <p:stCondLst>
                        <p:cond delay="indefinite"/>
                      </p:stCondLst>
                      <p:childTnLst>
                        <p:par>
                          <p:cTn id="221" fill="hold">
                            <p:stCondLst>
                              <p:cond delay="0"/>
                            </p:stCondLst>
                            <p:childTnLst>
                              <p:par>
                                <p:cTn id="222" presetID="8" presetClass="emph" presetSubtype="0" fill="hold" nodeType="clickEffect">
                                  <p:stCondLst>
                                    <p:cond delay="0"/>
                                  </p:stCondLst>
                                  <p:childTnLst>
                                    <p:animRot by="5400000">
                                      <p:cBhvr>
                                        <p:cTn id="223" dur="1000" fill="hold"/>
                                        <p:tgtEl>
                                          <p:spTgt spid="691"/>
                                        </p:tgtEl>
                                        <p:attrNameLst>
                                          <p:attrName>r</p:attrName>
                                        </p:attrNameLst>
                                      </p:cBhvr>
                                    </p:animRot>
                                  </p:childTnLst>
                                </p:cTn>
                              </p:par>
                              <p:par>
                                <p:cTn id="224" presetID="42" presetClass="path" presetSubtype="0" accel="50000" decel="50000" fill="hold" nodeType="withEffect">
                                  <p:stCondLst>
                                    <p:cond delay="0"/>
                                  </p:stCondLst>
                                  <p:childTnLst>
                                    <p:animMotion origin="layout" path="M 3.75E-6 -7.40741E-7 L 3.75E-6 0.01111 " pathEditMode="relative" rAng="0" ptsTypes="AA">
                                      <p:cBhvr>
                                        <p:cTn id="225" dur="2000" fill="hold"/>
                                        <p:tgtEl>
                                          <p:spTgt spid="652"/>
                                        </p:tgtEl>
                                        <p:attrNameLst>
                                          <p:attrName>ppt_x</p:attrName>
                                          <p:attrName>ppt_y</p:attrName>
                                        </p:attrNameLst>
                                      </p:cBhvr>
                                      <p:rCtr x="0" y="556"/>
                                    </p:animMotion>
                                  </p:childTnLst>
                                </p:cTn>
                              </p:par>
                            </p:childTnLst>
                          </p:cTn>
                        </p:par>
                      </p:childTnLst>
                    </p:cTn>
                  </p:par>
                  <p:par>
                    <p:cTn id="226" fill="hold">
                      <p:stCondLst>
                        <p:cond delay="indefinite"/>
                      </p:stCondLst>
                      <p:childTnLst>
                        <p:par>
                          <p:cTn id="227" fill="hold">
                            <p:stCondLst>
                              <p:cond delay="0"/>
                            </p:stCondLst>
                            <p:childTnLst>
                              <p:par>
                                <p:cTn id="228" presetID="8" presetClass="emph" presetSubtype="0" fill="hold" nodeType="clickEffect">
                                  <p:stCondLst>
                                    <p:cond delay="0"/>
                                  </p:stCondLst>
                                  <p:childTnLst>
                                    <p:animRot by="-5400000">
                                      <p:cBhvr>
                                        <p:cTn id="229" dur="1000" fill="hold"/>
                                        <p:tgtEl>
                                          <p:spTgt spid="739"/>
                                        </p:tgtEl>
                                        <p:attrNameLst>
                                          <p:attrName>r</p:attrName>
                                        </p:attrNameLst>
                                      </p:cBhvr>
                                    </p:animRot>
                                  </p:childTnLst>
                                </p:cTn>
                              </p:par>
                            </p:childTnLst>
                          </p:cTn>
                        </p:par>
                        <p:par>
                          <p:cTn id="230" fill="hold">
                            <p:stCondLst>
                              <p:cond delay="1000"/>
                            </p:stCondLst>
                            <p:childTnLst>
                              <p:par>
                                <p:cTn id="231" presetID="10" presetClass="exit" presetSubtype="0" fill="hold" nodeType="afterEffect">
                                  <p:stCondLst>
                                    <p:cond delay="0"/>
                                  </p:stCondLst>
                                  <p:childTnLst>
                                    <p:animEffect transition="out" filter="fade">
                                      <p:cBhvr>
                                        <p:cTn id="232" dur="500"/>
                                        <p:tgtEl>
                                          <p:spTgt spid="739"/>
                                        </p:tgtEl>
                                      </p:cBhvr>
                                    </p:animEffect>
                                    <p:set>
                                      <p:cBhvr>
                                        <p:cTn id="233" dur="1" fill="hold">
                                          <p:stCondLst>
                                            <p:cond delay="499"/>
                                          </p:stCondLst>
                                        </p:cTn>
                                        <p:tgtEl>
                                          <p:spTgt spid="739"/>
                                        </p:tgtEl>
                                        <p:attrNameLst>
                                          <p:attrName>style.visibility</p:attrName>
                                        </p:attrNameLst>
                                      </p:cBhvr>
                                      <p:to>
                                        <p:strVal val="hidden"/>
                                      </p:to>
                                    </p:set>
                                  </p:childTnLst>
                                </p:cTn>
                              </p:par>
                            </p:childTnLst>
                          </p:cTn>
                        </p:par>
                        <p:par>
                          <p:cTn id="234" fill="hold">
                            <p:stCondLst>
                              <p:cond delay="1500"/>
                            </p:stCondLst>
                            <p:childTnLst>
                              <p:par>
                                <p:cTn id="235" presetID="10" presetClass="entr" presetSubtype="0" fill="hold" nodeType="afterEffect">
                                  <p:stCondLst>
                                    <p:cond delay="0"/>
                                  </p:stCondLst>
                                  <p:childTnLst>
                                    <p:set>
                                      <p:cBhvr>
                                        <p:cTn id="236" dur="1" fill="hold">
                                          <p:stCondLst>
                                            <p:cond delay="0"/>
                                          </p:stCondLst>
                                        </p:cTn>
                                        <p:tgtEl>
                                          <p:spTgt spid="818"/>
                                        </p:tgtEl>
                                        <p:attrNameLst>
                                          <p:attrName>style.visibility</p:attrName>
                                        </p:attrNameLst>
                                      </p:cBhvr>
                                      <p:to>
                                        <p:strVal val="visible"/>
                                      </p:to>
                                    </p:set>
                                    <p:animEffect transition="in" filter="fade">
                                      <p:cBhvr>
                                        <p:cTn id="237" dur="500"/>
                                        <p:tgtEl>
                                          <p:spTgt spid="818"/>
                                        </p:tgtEl>
                                      </p:cBhvr>
                                    </p:animEffect>
                                  </p:childTnLst>
                                </p:cTn>
                              </p:par>
                            </p:childTnLst>
                          </p:cTn>
                        </p:par>
                        <p:par>
                          <p:cTn id="238" fill="hold">
                            <p:stCondLst>
                              <p:cond delay="2000"/>
                            </p:stCondLst>
                            <p:childTnLst>
                              <p:par>
                                <p:cTn id="239" presetID="42" presetClass="path" presetSubtype="0" accel="50000" decel="50000" fill="hold" nodeType="afterEffect">
                                  <p:stCondLst>
                                    <p:cond delay="0"/>
                                  </p:stCondLst>
                                  <p:childTnLst>
                                    <p:animMotion origin="layout" path="M -2.91667E-6 3.7037E-7 L 0.06589 -0.0081 " pathEditMode="relative" rAng="0" ptsTypes="AA">
                                      <p:cBhvr>
                                        <p:cTn id="240" dur="2000" fill="hold"/>
                                        <p:tgtEl>
                                          <p:spTgt spid="818"/>
                                        </p:tgtEl>
                                        <p:attrNameLst>
                                          <p:attrName>ppt_x</p:attrName>
                                          <p:attrName>ppt_y</p:attrName>
                                        </p:attrNameLst>
                                      </p:cBhvr>
                                      <p:rCtr x="3294" y="-417"/>
                                    </p:animMotion>
                                  </p:childTnLst>
                                </p:cTn>
                              </p:par>
                            </p:childTnLst>
                          </p:cTn>
                        </p:par>
                        <p:par>
                          <p:cTn id="241" fill="hold">
                            <p:stCondLst>
                              <p:cond delay="4000"/>
                            </p:stCondLst>
                            <p:childTnLst>
                              <p:par>
                                <p:cTn id="242" presetID="10" presetClass="exit" presetSubtype="0" fill="hold" nodeType="afterEffect">
                                  <p:stCondLst>
                                    <p:cond delay="0"/>
                                  </p:stCondLst>
                                  <p:childTnLst>
                                    <p:animEffect transition="out" filter="fade">
                                      <p:cBhvr>
                                        <p:cTn id="243" dur="500"/>
                                        <p:tgtEl>
                                          <p:spTgt spid="818"/>
                                        </p:tgtEl>
                                      </p:cBhvr>
                                    </p:animEffect>
                                    <p:set>
                                      <p:cBhvr>
                                        <p:cTn id="244" dur="1" fill="hold">
                                          <p:stCondLst>
                                            <p:cond delay="499"/>
                                          </p:stCondLst>
                                        </p:cTn>
                                        <p:tgtEl>
                                          <p:spTgt spid="818"/>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8" presetClass="emph" presetSubtype="0" fill="hold" nodeType="clickEffect">
                                  <p:stCondLst>
                                    <p:cond delay="0"/>
                                  </p:stCondLst>
                                  <p:childTnLst>
                                    <p:animRot by="-5400000">
                                      <p:cBhvr>
                                        <p:cTn id="248" dur="1000" fill="hold"/>
                                        <p:tgtEl>
                                          <p:spTgt spid="797"/>
                                        </p:tgtEl>
                                        <p:attrNameLst>
                                          <p:attrName>r</p:attrName>
                                        </p:attrNameLst>
                                      </p:cBhvr>
                                    </p:animRot>
                                  </p:childTnLst>
                                </p:cTn>
                              </p:par>
                            </p:childTnLst>
                          </p:cTn>
                        </p:par>
                        <p:par>
                          <p:cTn id="249" fill="hold">
                            <p:stCondLst>
                              <p:cond delay="1000"/>
                            </p:stCondLst>
                            <p:childTnLst>
                              <p:par>
                                <p:cTn id="250" presetID="10" presetClass="exit" presetSubtype="0" fill="hold" nodeType="afterEffect">
                                  <p:stCondLst>
                                    <p:cond delay="0"/>
                                  </p:stCondLst>
                                  <p:childTnLst>
                                    <p:animEffect transition="out" filter="fade">
                                      <p:cBhvr>
                                        <p:cTn id="251" dur="500"/>
                                        <p:tgtEl>
                                          <p:spTgt spid="797"/>
                                        </p:tgtEl>
                                      </p:cBhvr>
                                    </p:animEffect>
                                    <p:set>
                                      <p:cBhvr>
                                        <p:cTn id="252" dur="1" fill="hold">
                                          <p:stCondLst>
                                            <p:cond delay="499"/>
                                          </p:stCondLst>
                                        </p:cTn>
                                        <p:tgtEl>
                                          <p:spTgt spid="797"/>
                                        </p:tgtEl>
                                        <p:attrNameLst>
                                          <p:attrName>style.visibility</p:attrName>
                                        </p:attrNameLst>
                                      </p:cBhvr>
                                      <p:to>
                                        <p:strVal val="hidden"/>
                                      </p:to>
                                    </p:set>
                                  </p:childTnLst>
                                </p:cTn>
                              </p:par>
                            </p:childTnLst>
                          </p:cTn>
                        </p:par>
                        <p:par>
                          <p:cTn id="253" fill="hold">
                            <p:stCondLst>
                              <p:cond delay="1500"/>
                            </p:stCondLst>
                            <p:childTnLst>
                              <p:par>
                                <p:cTn id="254" presetID="10" presetClass="entr" presetSubtype="0" fill="hold" nodeType="afterEffect">
                                  <p:stCondLst>
                                    <p:cond delay="0"/>
                                  </p:stCondLst>
                                  <p:childTnLst>
                                    <p:set>
                                      <p:cBhvr>
                                        <p:cTn id="255" dur="1" fill="hold">
                                          <p:stCondLst>
                                            <p:cond delay="0"/>
                                          </p:stCondLst>
                                        </p:cTn>
                                        <p:tgtEl>
                                          <p:spTgt spid="821"/>
                                        </p:tgtEl>
                                        <p:attrNameLst>
                                          <p:attrName>style.visibility</p:attrName>
                                        </p:attrNameLst>
                                      </p:cBhvr>
                                      <p:to>
                                        <p:strVal val="visible"/>
                                      </p:to>
                                    </p:set>
                                    <p:animEffect transition="in" filter="fade">
                                      <p:cBhvr>
                                        <p:cTn id="256" dur="500"/>
                                        <p:tgtEl>
                                          <p:spTgt spid="821"/>
                                        </p:tgtEl>
                                      </p:cBhvr>
                                    </p:animEffect>
                                  </p:childTnLst>
                                </p:cTn>
                              </p:par>
                            </p:childTnLst>
                          </p:cTn>
                        </p:par>
                        <p:par>
                          <p:cTn id="257" fill="hold">
                            <p:stCondLst>
                              <p:cond delay="2000"/>
                            </p:stCondLst>
                            <p:childTnLst>
                              <p:par>
                                <p:cTn id="258" presetID="42" presetClass="path" presetSubtype="0" accel="50000" decel="50000" fill="hold" nodeType="afterEffect">
                                  <p:stCondLst>
                                    <p:cond delay="0"/>
                                  </p:stCondLst>
                                  <p:childTnLst>
                                    <p:animMotion origin="layout" path="M 4.16667E-7 1.85185E-6 L 0.06263 -0.00533 " pathEditMode="relative" rAng="0" ptsTypes="AA">
                                      <p:cBhvr>
                                        <p:cTn id="259" dur="2000" fill="hold"/>
                                        <p:tgtEl>
                                          <p:spTgt spid="821"/>
                                        </p:tgtEl>
                                        <p:attrNameLst>
                                          <p:attrName>ppt_x</p:attrName>
                                          <p:attrName>ppt_y</p:attrName>
                                        </p:attrNameLst>
                                      </p:cBhvr>
                                      <p:rCtr x="3125" y="-278"/>
                                    </p:animMotion>
                                  </p:childTnLst>
                                </p:cTn>
                              </p:par>
                            </p:childTnLst>
                          </p:cTn>
                        </p:par>
                        <p:par>
                          <p:cTn id="260" fill="hold">
                            <p:stCondLst>
                              <p:cond delay="4000"/>
                            </p:stCondLst>
                            <p:childTnLst>
                              <p:par>
                                <p:cTn id="261" presetID="10" presetClass="exit" presetSubtype="0" fill="hold" nodeType="afterEffect">
                                  <p:stCondLst>
                                    <p:cond delay="0"/>
                                  </p:stCondLst>
                                  <p:childTnLst>
                                    <p:animEffect transition="out" filter="fade">
                                      <p:cBhvr>
                                        <p:cTn id="262" dur="500"/>
                                        <p:tgtEl>
                                          <p:spTgt spid="821"/>
                                        </p:tgtEl>
                                      </p:cBhvr>
                                    </p:animEffect>
                                    <p:set>
                                      <p:cBhvr>
                                        <p:cTn id="263" dur="1" fill="hold">
                                          <p:stCondLst>
                                            <p:cond delay="499"/>
                                          </p:stCondLst>
                                        </p:cTn>
                                        <p:tgtEl>
                                          <p:spTgt spid="821"/>
                                        </p:tgtEl>
                                        <p:attrNameLst>
                                          <p:attrName>style.visibility</p:attrName>
                                        </p:attrNameLst>
                                      </p:cBhvr>
                                      <p:to>
                                        <p:strVal val="hidden"/>
                                      </p:to>
                                    </p:set>
                                  </p:childTnLst>
                                </p:cTn>
                              </p:par>
                            </p:childTnLst>
                          </p:cTn>
                        </p:par>
                      </p:childTnLst>
                    </p:cTn>
                  </p:par>
                  <p:par>
                    <p:cTn id="264" fill="hold">
                      <p:stCondLst>
                        <p:cond delay="indefinite"/>
                      </p:stCondLst>
                      <p:childTnLst>
                        <p:par>
                          <p:cTn id="265" fill="hold">
                            <p:stCondLst>
                              <p:cond delay="0"/>
                            </p:stCondLst>
                            <p:childTnLst>
                              <p:par>
                                <p:cTn id="266" presetID="8" presetClass="emph" presetSubtype="0" fill="hold" nodeType="clickEffect">
                                  <p:stCondLst>
                                    <p:cond delay="0"/>
                                  </p:stCondLst>
                                  <p:childTnLst>
                                    <p:animRot by="-5400000">
                                      <p:cBhvr>
                                        <p:cTn id="267" dur="1000" fill="hold"/>
                                        <p:tgtEl>
                                          <p:spTgt spid="800"/>
                                        </p:tgtEl>
                                        <p:attrNameLst>
                                          <p:attrName>r</p:attrName>
                                        </p:attrNameLst>
                                      </p:cBhvr>
                                    </p:animRot>
                                  </p:childTnLst>
                                </p:cTn>
                              </p:par>
                            </p:childTnLst>
                          </p:cTn>
                        </p:par>
                        <p:par>
                          <p:cTn id="268" fill="hold">
                            <p:stCondLst>
                              <p:cond delay="1000"/>
                            </p:stCondLst>
                            <p:childTnLst>
                              <p:par>
                                <p:cTn id="269" presetID="10" presetClass="exit" presetSubtype="0" fill="hold" nodeType="afterEffect">
                                  <p:stCondLst>
                                    <p:cond delay="0"/>
                                  </p:stCondLst>
                                  <p:childTnLst>
                                    <p:animEffect transition="out" filter="fade">
                                      <p:cBhvr>
                                        <p:cTn id="270" dur="500"/>
                                        <p:tgtEl>
                                          <p:spTgt spid="800"/>
                                        </p:tgtEl>
                                      </p:cBhvr>
                                    </p:animEffect>
                                    <p:set>
                                      <p:cBhvr>
                                        <p:cTn id="271" dur="1" fill="hold">
                                          <p:stCondLst>
                                            <p:cond delay="499"/>
                                          </p:stCondLst>
                                        </p:cTn>
                                        <p:tgtEl>
                                          <p:spTgt spid="800"/>
                                        </p:tgtEl>
                                        <p:attrNameLst>
                                          <p:attrName>style.visibility</p:attrName>
                                        </p:attrNameLst>
                                      </p:cBhvr>
                                      <p:to>
                                        <p:strVal val="hidden"/>
                                      </p:to>
                                    </p:set>
                                  </p:childTnLst>
                                </p:cTn>
                              </p:par>
                            </p:childTnLst>
                          </p:cTn>
                        </p:par>
                        <p:par>
                          <p:cTn id="272" fill="hold">
                            <p:stCondLst>
                              <p:cond delay="1500"/>
                            </p:stCondLst>
                            <p:childTnLst>
                              <p:par>
                                <p:cTn id="273" presetID="10" presetClass="entr" presetSubtype="0" fill="hold" nodeType="afterEffect">
                                  <p:stCondLst>
                                    <p:cond delay="0"/>
                                  </p:stCondLst>
                                  <p:childTnLst>
                                    <p:set>
                                      <p:cBhvr>
                                        <p:cTn id="274" dur="1" fill="hold">
                                          <p:stCondLst>
                                            <p:cond delay="0"/>
                                          </p:stCondLst>
                                        </p:cTn>
                                        <p:tgtEl>
                                          <p:spTgt spid="824"/>
                                        </p:tgtEl>
                                        <p:attrNameLst>
                                          <p:attrName>style.visibility</p:attrName>
                                        </p:attrNameLst>
                                      </p:cBhvr>
                                      <p:to>
                                        <p:strVal val="visible"/>
                                      </p:to>
                                    </p:set>
                                    <p:animEffect transition="in" filter="fade">
                                      <p:cBhvr>
                                        <p:cTn id="275" dur="500"/>
                                        <p:tgtEl>
                                          <p:spTgt spid="824"/>
                                        </p:tgtEl>
                                      </p:cBhvr>
                                    </p:animEffect>
                                  </p:childTnLst>
                                </p:cTn>
                              </p:par>
                            </p:childTnLst>
                          </p:cTn>
                        </p:par>
                        <p:par>
                          <p:cTn id="276" fill="hold">
                            <p:stCondLst>
                              <p:cond delay="2000"/>
                            </p:stCondLst>
                            <p:childTnLst>
                              <p:par>
                                <p:cTn id="277" presetID="42" presetClass="path" presetSubtype="0" accel="50000" decel="50000" fill="hold" nodeType="afterEffect">
                                  <p:stCondLst>
                                    <p:cond delay="0"/>
                                  </p:stCondLst>
                                  <p:childTnLst>
                                    <p:animMotion origin="layout" path="M 4.16667E-7 4.44444E-6 L 0.06432 -0.00926 " pathEditMode="relative" rAng="0" ptsTypes="AA">
                                      <p:cBhvr>
                                        <p:cTn id="278" dur="2000" fill="hold"/>
                                        <p:tgtEl>
                                          <p:spTgt spid="824"/>
                                        </p:tgtEl>
                                        <p:attrNameLst>
                                          <p:attrName>ppt_x</p:attrName>
                                          <p:attrName>ppt_y</p:attrName>
                                        </p:attrNameLst>
                                      </p:cBhvr>
                                      <p:rCtr x="3216" y="-463"/>
                                    </p:animMotion>
                                  </p:childTnLst>
                                </p:cTn>
                              </p:par>
                            </p:childTnLst>
                          </p:cTn>
                        </p:par>
                        <p:par>
                          <p:cTn id="279" fill="hold">
                            <p:stCondLst>
                              <p:cond delay="4000"/>
                            </p:stCondLst>
                            <p:childTnLst>
                              <p:par>
                                <p:cTn id="280" presetID="10" presetClass="exit" presetSubtype="0" fill="hold" nodeType="afterEffect">
                                  <p:stCondLst>
                                    <p:cond delay="0"/>
                                  </p:stCondLst>
                                  <p:childTnLst>
                                    <p:animEffect transition="out" filter="fade">
                                      <p:cBhvr>
                                        <p:cTn id="281" dur="500"/>
                                        <p:tgtEl>
                                          <p:spTgt spid="824"/>
                                        </p:tgtEl>
                                      </p:cBhvr>
                                    </p:animEffect>
                                    <p:set>
                                      <p:cBhvr>
                                        <p:cTn id="282" dur="1" fill="hold">
                                          <p:stCondLst>
                                            <p:cond delay="499"/>
                                          </p:stCondLst>
                                        </p:cTn>
                                        <p:tgtEl>
                                          <p:spTgt spid="824"/>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8" presetClass="emph" presetSubtype="0" fill="hold" nodeType="clickEffect">
                                  <p:stCondLst>
                                    <p:cond delay="0"/>
                                  </p:stCondLst>
                                  <p:childTnLst>
                                    <p:animRot by="-5400000">
                                      <p:cBhvr>
                                        <p:cTn id="286" dur="1000" fill="hold"/>
                                        <p:tgtEl>
                                          <p:spTgt spid="803"/>
                                        </p:tgtEl>
                                        <p:attrNameLst>
                                          <p:attrName>r</p:attrName>
                                        </p:attrNameLst>
                                      </p:cBhvr>
                                    </p:animRot>
                                  </p:childTnLst>
                                </p:cTn>
                              </p:par>
                            </p:childTnLst>
                          </p:cTn>
                        </p:par>
                        <p:par>
                          <p:cTn id="287" fill="hold">
                            <p:stCondLst>
                              <p:cond delay="1000"/>
                            </p:stCondLst>
                            <p:childTnLst>
                              <p:par>
                                <p:cTn id="288" presetID="10" presetClass="exit" presetSubtype="0" fill="hold" nodeType="afterEffect">
                                  <p:stCondLst>
                                    <p:cond delay="0"/>
                                  </p:stCondLst>
                                  <p:childTnLst>
                                    <p:animEffect transition="out" filter="fade">
                                      <p:cBhvr>
                                        <p:cTn id="289" dur="500"/>
                                        <p:tgtEl>
                                          <p:spTgt spid="803"/>
                                        </p:tgtEl>
                                      </p:cBhvr>
                                    </p:animEffect>
                                    <p:set>
                                      <p:cBhvr>
                                        <p:cTn id="290" dur="1" fill="hold">
                                          <p:stCondLst>
                                            <p:cond delay="499"/>
                                          </p:stCondLst>
                                        </p:cTn>
                                        <p:tgtEl>
                                          <p:spTgt spid="803"/>
                                        </p:tgtEl>
                                        <p:attrNameLst>
                                          <p:attrName>style.visibility</p:attrName>
                                        </p:attrNameLst>
                                      </p:cBhvr>
                                      <p:to>
                                        <p:strVal val="hidden"/>
                                      </p:to>
                                    </p:set>
                                  </p:childTnLst>
                                </p:cTn>
                              </p:par>
                            </p:childTnLst>
                          </p:cTn>
                        </p:par>
                        <p:par>
                          <p:cTn id="291" fill="hold">
                            <p:stCondLst>
                              <p:cond delay="1500"/>
                            </p:stCondLst>
                            <p:childTnLst>
                              <p:par>
                                <p:cTn id="292" presetID="10" presetClass="entr" presetSubtype="0" fill="hold" nodeType="afterEffect">
                                  <p:stCondLst>
                                    <p:cond delay="0"/>
                                  </p:stCondLst>
                                  <p:childTnLst>
                                    <p:set>
                                      <p:cBhvr>
                                        <p:cTn id="293" dur="1" fill="hold">
                                          <p:stCondLst>
                                            <p:cond delay="0"/>
                                          </p:stCondLst>
                                        </p:cTn>
                                        <p:tgtEl>
                                          <p:spTgt spid="827"/>
                                        </p:tgtEl>
                                        <p:attrNameLst>
                                          <p:attrName>style.visibility</p:attrName>
                                        </p:attrNameLst>
                                      </p:cBhvr>
                                      <p:to>
                                        <p:strVal val="visible"/>
                                      </p:to>
                                    </p:set>
                                    <p:animEffect transition="in" filter="fade">
                                      <p:cBhvr>
                                        <p:cTn id="294" dur="500"/>
                                        <p:tgtEl>
                                          <p:spTgt spid="827"/>
                                        </p:tgtEl>
                                      </p:cBhvr>
                                    </p:animEffect>
                                  </p:childTnLst>
                                </p:cTn>
                              </p:par>
                            </p:childTnLst>
                          </p:cTn>
                        </p:par>
                        <p:par>
                          <p:cTn id="295" fill="hold">
                            <p:stCondLst>
                              <p:cond delay="2000"/>
                            </p:stCondLst>
                            <p:childTnLst>
                              <p:par>
                                <p:cTn id="296" presetID="42" presetClass="path" presetSubtype="0" accel="50000" decel="50000" fill="hold" nodeType="afterEffect">
                                  <p:stCondLst>
                                    <p:cond delay="0"/>
                                  </p:stCondLst>
                                  <p:childTnLst>
                                    <p:animMotion origin="layout" path="M 4.16667E-7 2.22222E-6 L 0.06497 -0.00625 " pathEditMode="relative" rAng="0" ptsTypes="AA">
                                      <p:cBhvr>
                                        <p:cTn id="297" dur="2000" fill="hold"/>
                                        <p:tgtEl>
                                          <p:spTgt spid="827"/>
                                        </p:tgtEl>
                                        <p:attrNameLst>
                                          <p:attrName>ppt_x</p:attrName>
                                          <p:attrName>ppt_y</p:attrName>
                                        </p:attrNameLst>
                                      </p:cBhvr>
                                      <p:rCtr x="3242" y="-324"/>
                                    </p:animMotion>
                                  </p:childTnLst>
                                </p:cTn>
                              </p:par>
                            </p:childTnLst>
                          </p:cTn>
                        </p:par>
                        <p:par>
                          <p:cTn id="298" fill="hold">
                            <p:stCondLst>
                              <p:cond delay="4000"/>
                            </p:stCondLst>
                            <p:childTnLst>
                              <p:par>
                                <p:cTn id="299" presetID="10" presetClass="exit" presetSubtype="0" fill="hold" nodeType="afterEffect">
                                  <p:stCondLst>
                                    <p:cond delay="0"/>
                                  </p:stCondLst>
                                  <p:childTnLst>
                                    <p:animEffect transition="out" filter="fade">
                                      <p:cBhvr>
                                        <p:cTn id="300" dur="500"/>
                                        <p:tgtEl>
                                          <p:spTgt spid="827"/>
                                        </p:tgtEl>
                                      </p:cBhvr>
                                    </p:animEffect>
                                    <p:set>
                                      <p:cBhvr>
                                        <p:cTn id="301" dur="1" fill="hold">
                                          <p:stCondLst>
                                            <p:cond delay="499"/>
                                          </p:stCondLst>
                                        </p:cTn>
                                        <p:tgtEl>
                                          <p:spTgt spid="827"/>
                                        </p:tgtEl>
                                        <p:attrNameLst>
                                          <p:attrName>style.visibility</p:attrName>
                                        </p:attrNameLst>
                                      </p:cBhvr>
                                      <p:to>
                                        <p:strVal val="hidden"/>
                                      </p:to>
                                    </p:set>
                                  </p:childTnLst>
                                </p:cTn>
                              </p:par>
                            </p:childTnLst>
                          </p:cTn>
                        </p:par>
                      </p:childTnLst>
                    </p:cTn>
                  </p:par>
                  <p:par>
                    <p:cTn id="302" fill="hold">
                      <p:stCondLst>
                        <p:cond delay="indefinite"/>
                      </p:stCondLst>
                      <p:childTnLst>
                        <p:par>
                          <p:cTn id="303" fill="hold">
                            <p:stCondLst>
                              <p:cond delay="0"/>
                            </p:stCondLst>
                            <p:childTnLst>
                              <p:par>
                                <p:cTn id="304" presetID="8" presetClass="emph" presetSubtype="0" fill="hold" nodeType="clickEffect">
                                  <p:stCondLst>
                                    <p:cond delay="0"/>
                                  </p:stCondLst>
                                  <p:childTnLst>
                                    <p:animRot by="-5400000">
                                      <p:cBhvr>
                                        <p:cTn id="305" dur="1000" fill="hold"/>
                                        <p:tgtEl>
                                          <p:spTgt spid="806"/>
                                        </p:tgtEl>
                                        <p:attrNameLst>
                                          <p:attrName>r</p:attrName>
                                        </p:attrNameLst>
                                      </p:cBhvr>
                                    </p:animRot>
                                  </p:childTnLst>
                                </p:cTn>
                              </p:par>
                            </p:childTnLst>
                          </p:cTn>
                        </p:par>
                        <p:par>
                          <p:cTn id="306" fill="hold">
                            <p:stCondLst>
                              <p:cond delay="1000"/>
                            </p:stCondLst>
                            <p:childTnLst>
                              <p:par>
                                <p:cTn id="307" presetID="10" presetClass="exit" presetSubtype="0" fill="hold" nodeType="afterEffect">
                                  <p:stCondLst>
                                    <p:cond delay="0"/>
                                  </p:stCondLst>
                                  <p:childTnLst>
                                    <p:animEffect transition="out" filter="fade">
                                      <p:cBhvr>
                                        <p:cTn id="308" dur="500"/>
                                        <p:tgtEl>
                                          <p:spTgt spid="806"/>
                                        </p:tgtEl>
                                      </p:cBhvr>
                                    </p:animEffect>
                                    <p:set>
                                      <p:cBhvr>
                                        <p:cTn id="309" dur="1" fill="hold">
                                          <p:stCondLst>
                                            <p:cond delay="499"/>
                                          </p:stCondLst>
                                        </p:cTn>
                                        <p:tgtEl>
                                          <p:spTgt spid="806"/>
                                        </p:tgtEl>
                                        <p:attrNameLst>
                                          <p:attrName>style.visibility</p:attrName>
                                        </p:attrNameLst>
                                      </p:cBhvr>
                                      <p:to>
                                        <p:strVal val="hidden"/>
                                      </p:to>
                                    </p:set>
                                  </p:childTnLst>
                                </p:cTn>
                              </p:par>
                            </p:childTnLst>
                          </p:cTn>
                        </p:par>
                        <p:par>
                          <p:cTn id="310" fill="hold">
                            <p:stCondLst>
                              <p:cond delay="1500"/>
                            </p:stCondLst>
                            <p:childTnLst>
                              <p:par>
                                <p:cTn id="311" presetID="10" presetClass="entr" presetSubtype="0" fill="hold" nodeType="afterEffect">
                                  <p:stCondLst>
                                    <p:cond delay="0"/>
                                  </p:stCondLst>
                                  <p:childTnLst>
                                    <p:set>
                                      <p:cBhvr>
                                        <p:cTn id="312" dur="1" fill="hold">
                                          <p:stCondLst>
                                            <p:cond delay="0"/>
                                          </p:stCondLst>
                                        </p:cTn>
                                        <p:tgtEl>
                                          <p:spTgt spid="830"/>
                                        </p:tgtEl>
                                        <p:attrNameLst>
                                          <p:attrName>style.visibility</p:attrName>
                                        </p:attrNameLst>
                                      </p:cBhvr>
                                      <p:to>
                                        <p:strVal val="visible"/>
                                      </p:to>
                                    </p:set>
                                    <p:animEffect transition="in" filter="fade">
                                      <p:cBhvr>
                                        <p:cTn id="313" dur="500"/>
                                        <p:tgtEl>
                                          <p:spTgt spid="830"/>
                                        </p:tgtEl>
                                      </p:cBhvr>
                                    </p:animEffect>
                                  </p:childTnLst>
                                </p:cTn>
                              </p:par>
                            </p:childTnLst>
                          </p:cTn>
                        </p:par>
                        <p:par>
                          <p:cTn id="314" fill="hold">
                            <p:stCondLst>
                              <p:cond delay="2000"/>
                            </p:stCondLst>
                            <p:childTnLst>
                              <p:par>
                                <p:cTn id="315" presetID="42" presetClass="path" presetSubtype="0" accel="50000" decel="50000" fill="hold" nodeType="afterEffect">
                                  <p:stCondLst>
                                    <p:cond delay="0"/>
                                  </p:stCondLst>
                                  <p:childTnLst>
                                    <p:animMotion origin="layout" path="M -4.16667E-7 1.48148E-6 L 0.06406 -0.00903 " pathEditMode="relative" rAng="0" ptsTypes="AA">
                                      <p:cBhvr>
                                        <p:cTn id="316" dur="2000" fill="hold"/>
                                        <p:tgtEl>
                                          <p:spTgt spid="830"/>
                                        </p:tgtEl>
                                        <p:attrNameLst>
                                          <p:attrName>ppt_x</p:attrName>
                                          <p:attrName>ppt_y</p:attrName>
                                        </p:attrNameLst>
                                      </p:cBhvr>
                                      <p:rCtr x="3203" y="-463"/>
                                    </p:animMotion>
                                  </p:childTnLst>
                                </p:cTn>
                              </p:par>
                            </p:childTnLst>
                          </p:cTn>
                        </p:par>
                        <p:par>
                          <p:cTn id="317" fill="hold">
                            <p:stCondLst>
                              <p:cond delay="4000"/>
                            </p:stCondLst>
                            <p:childTnLst>
                              <p:par>
                                <p:cTn id="318" presetID="10" presetClass="exit" presetSubtype="0" fill="hold" nodeType="afterEffect">
                                  <p:stCondLst>
                                    <p:cond delay="0"/>
                                  </p:stCondLst>
                                  <p:childTnLst>
                                    <p:animEffect transition="out" filter="fade">
                                      <p:cBhvr>
                                        <p:cTn id="319" dur="500"/>
                                        <p:tgtEl>
                                          <p:spTgt spid="830"/>
                                        </p:tgtEl>
                                      </p:cBhvr>
                                    </p:animEffect>
                                    <p:set>
                                      <p:cBhvr>
                                        <p:cTn id="320" dur="1" fill="hold">
                                          <p:stCondLst>
                                            <p:cond delay="499"/>
                                          </p:stCondLst>
                                        </p:cTn>
                                        <p:tgtEl>
                                          <p:spTgt spid="830"/>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8" presetClass="emph" presetSubtype="0" fill="hold" nodeType="clickEffect">
                                  <p:stCondLst>
                                    <p:cond delay="0"/>
                                  </p:stCondLst>
                                  <p:childTnLst>
                                    <p:animRot by="-5400000">
                                      <p:cBhvr>
                                        <p:cTn id="324" dur="1000" fill="hold"/>
                                        <p:tgtEl>
                                          <p:spTgt spid="809"/>
                                        </p:tgtEl>
                                        <p:attrNameLst>
                                          <p:attrName>r</p:attrName>
                                        </p:attrNameLst>
                                      </p:cBhvr>
                                    </p:animRot>
                                  </p:childTnLst>
                                </p:cTn>
                              </p:par>
                            </p:childTnLst>
                          </p:cTn>
                        </p:par>
                        <p:par>
                          <p:cTn id="325" fill="hold">
                            <p:stCondLst>
                              <p:cond delay="1000"/>
                            </p:stCondLst>
                            <p:childTnLst>
                              <p:par>
                                <p:cTn id="326" presetID="10" presetClass="exit" presetSubtype="0" fill="hold" nodeType="afterEffect">
                                  <p:stCondLst>
                                    <p:cond delay="0"/>
                                  </p:stCondLst>
                                  <p:childTnLst>
                                    <p:animEffect transition="out" filter="fade">
                                      <p:cBhvr>
                                        <p:cTn id="327" dur="500"/>
                                        <p:tgtEl>
                                          <p:spTgt spid="809"/>
                                        </p:tgtEl>
                                      </p:cBhvr>
                                    </p:animEffect>
                                    <p:set>
                                      <p:cBhvr>
                                        <p:cTn id="328" dur="1" fill="hold">
                                          <p:stCondLst>
                                            <p:cond delay="499"/>
                                          </p:stCondLst>
                                        </p:cTn>
                                        <p:tgtEl>
                                          <p:spTgt spid="809"/>
                                        </p:tgtEl>
                                        <p:attrNameLst>
                                          <p:attrName>style.visibility</p:attrName>
                                        </p:attrNameLst>
                                      </p:cBhvr>
                                      <p:to>
                                        <p:strVal val="hidden"/>
                                      </p:to>
                                    </p:set>
                                  </p:childTnLst>
                                </p:cTn>
                              </p:par>
                            </p:childTnLst>
                          </p:cTn>
                        </p:par>
                        <p:par>
                          <p:cTn id="329" fill="hold">
                            <p:stCondLst>
                              <p:cond delay="1500"/>
                            </p:stCondLst>
                            <p:childTnLst>
                              <p:par>
                                <p:cTn id="330" presetID="10" presetClass="entr" presetSubtype="0" fill="hold" nodeType="afterEffect">
                                  <p:stCondLst>
                                    <p:cond delay="0"/>
                                  </p:stCondLst>
                                  <p:childTnLst>
                                    <p:set>
                                      <p:cBhvr>
                                        <p:cTn id="331" dur="1" fill="hold">
                                          <p:stCondLst>
                                            <p:cond delay="0"/>
                                          </p:stCondLst>
                                        </p:cTn>
                                        <p:tgtEl>
                                          <p:spTgt spid="833"/>
                                        </p:tgtEl>
                                        <p:attrNameLst>
                                          <p:attrName>style.visibility</p:attrName>
                                        </p:attrNameLst>
                                      </p:cBhvr>
                                      <p:to>
                                        <p:strVal val="visible"/>
                                      </p:to>
                                    </p:set>
                                    <p:animEffect transition="in" filter="fade">
                                      <p:cBhvr>
                                        <p:cTn id="332" dur="500"/>
                                        <p:tgtEl>
                                          <p:spTgt spid="833"/>
                                        </p:tgtEl>
                                      </p:cBhvr>
                                    </p:animEffect>
                                  </p:childTnLst>
                                </p:cTn>
                              </p:par>
                            </p:childTnLst>
                          </p:cTn>
                        </p:par>
                        <p:par>
                          <p:cTn id="333" fill="hold">
                            <p:stCondLst>
                              <p:cond delay="2000"/>
                            </p:stCondLst>
                            <p:childTnLst>
                              <p:par>
                                <p:cTn id="334" presetID="42" presetClass="path" presetSubtype="0" accel="50000" decel="50000" fill="hold" nodeType="afterEffect">
                                  <p:stCondLst>
                                    <p:cond delay="0"/>
                                  </p:stCondLst>
                                  <p:childTnLst>
                                    <p:animMotion origin="layout" path="M 1.11022E-16 -4.81481E-6 L 0.06068 -0.00486 " pathEditMode="relative" rAng="0" ptsTypes="AA">
                                      <p:cBhvr>
                                        <p:cTn id="335" dur="2000" fill="hold"/>
                                        <p:tgtEl>
                                          <p:spTgt spid="833"/>
                                        </p:tgtEl>
                                        <p:attrNameLst>
                                          <p:attrName>ppt_x</p:attrName>
                                          <p:attrName>ppt_y</p:attrName>
                                        </p:attrNameLst>
                                      </p:cBhvr>
                                      <p:rCtr x="3034" y="-255"/>
                                    </p:animMotion>
                                  </p:childTnLst>
                                </p:cTn>
                              </p:par>
                            </p:childTnLst>
                          </p:cTn>
                        </p:par>
                        <p:par>
                          <p:cTn id="336" fill="hold">
                            <p:stCondLst>
                              <p:cond delay="4000"/>
                            </p:stCondLst>
                            <p:childTnLst>
                              <p:par>
                                <p:cTn id="337" presetID="10" presetClass="exit" presetSubtype="0" fill="hold" nodeType="afterEffect">
                                  <p:stCondLst>
                                    <p:cond delay="0"/>
                                  </p:stCondLst>
                                  <p:childTnLst>
                                    <p:animEffect transition="out" filter="fade">
                                      <p:cBhvr>
                                        <p:cTn id="338" dur="500"/>
                                        <p:tgtEl>
                                          <p:spTgt spid="833"/>
                                        </p:tgtEl>
                                      </p:cBhvr>
                                    </p:animEffect>
                                    <p:set>
                                      <p:cBhvr>
                                        <p:cTn id="339" dur="1" fill="hold">
                                          <p:stCondLst>
                                            <p:cond delay="499"/>
                                          </p:stCondLst>
                                        </p:cTn>
                                        <p:tgtEl>
                                          <p:spTgt spid="8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6" grpId="0" animBg="1"/>
      <p:bldP spid="128" grpId="0" animBg="1"/>
      <p:bldP spid="136" grpId="0" animBg="1"/>
      <p:bldP spid="100" grpId="0"/>
      <p:bldP spid="391" grpId="0" animBg="1"/>
      <p:bldP spid="445" grpId="0"/>
      <p:bldP spid="449" grpId="0" animBg="1"/>
      <p:bldP spid="782" grpId="0"/>
      <p:bldP spid="370" grpId="0"/>
      <p:bldP spid="392" grpId="0"/>
      <p:bldP spid="402" grpId="0"/>
      <p:bldP spid="407" grpId="0"/>
      <p:bldP spid="411" grpId="0"/>
      <p:bldP spid="414" grpId="0"/>
      <p:bldP spid="415" grpId="0"/>
      <p:bldP spid="4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658318" y="3814788"/>
            <a:ext cx="1062874" cy="147908"/>
            <a:chOff x="2642274" y="3434559"/>
            <a:chExt cx="1062874" cy="147908"/>
          </a:xfrm>
        </p:grpSpPr>
        <p:sp>
          <p:nvSpPr>
            <p:cNvPr id="621" name="Hexagon 620"/>
            <p:cNvSpPr/>
            <p:nvPr/>
          </p:nvSpPr>
          <p:spPr>
            <a:xfrm rot="10800000">
              <a:off x="3512100" y="3447489"/>
              <a:ext cx="1011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p:cNvGrpSpPr/>
            <p:nvPr/>
          </p:nvGrpSpPr>
          <p:grpSpPr>
            <a:xfrm>
              <a:off x="2642274" y="3434559"/>
              <a:ext cx="1062874" cy="147908"/>
              <a:chOff x="2631054" y="3819029"/>
              <a:chExt cx="1062874" cy="147908"/>
            </a:xfrm>
          </p:grpSpPr>
          <p:sp>
            <p:nvSpPr>
              <p:cNvPr id="620" name="Rounded Rectangle 619"/>
              <p:cNvSpPr/>
              <p:nvPr/>
            </p:nvSpPr>
            <p:spPr>
              <a:xfrm rot="10800000">
                <a:off x="2631054" y="3819029"/>
                <a:ext cx="1062874"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2" name="Hexagon 621"/>
              <p:cNvSpPr/>
              <p:nvPr/>
            </p:nvSpPr>
            <p:spPr>
              <a:xfrm rot="10800000">
                <a:off x="3373407" y="3831827"/>
                <a:ext cx="1011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3" name="Hexagon 622"/>
              <p:cNvSpPr/>
              <p:nvPr/>
            </p:nvSpPr>
            <p:spPr>
              <a:xfrm rot="10800000">
                <a:off x="3240387" y="3831827"/>
                <a:ext cx="1011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4" name="Hexagon 623"/>
              <p:cNvSpPr/>
              <p:nvPr/>
            </p:nvSpPr>
            <p:spPr>
              <a:xfrm rot="10800000">
                <a:off x="3106116" y="3831827"/>
                <a:ext cx="1011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5" name="Hexagon 624"/>
              <p:cNvSpPr/>
              <p:nvPr/>
            </p:nvSpPr>
            <p:spPr>
              <a:xfrm rot="10800000">
                <a:off x="2976714" y="383182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44" name="Hexagon 743"/>
              <p:cNvSpPr/>
              <p:nvPr/>
            </p:nvSpPr>
            <p:spPr>
              <a:xfrm rot="10800000">
                <a:off x="2845193" y="3834605"/>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45" name="Hexagon 744"/>
              <p:cNvSpPr/>
              <p:nvPr/>
            </p:nvSpPr>
            <p:spPr>
              <a:xfrm rot="10800000">
                <a:off x="2702181" y="3833622"/>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733" name="TextBox 732">
            <a:extLst>
              <a:ext uri="{FF2B5EF4-FFF2-40B4-BE49-F238E27FC236}">
                <a16:creationId xmlns:a16="http://schemas.microsoft.com/office/drawing/2014/main" id="{A5BAFCB4-9C19-3C4C-940C-8F2C462100F1}"/>
              </a:ext>
            </a:extLst>
          </p:cNvPr>
          <p:cNvSpPr txBox="1"/>
          <p:nvPr/>
        </p:nvSpPr>
        <p:spPr>
          <a:xfrm>
            <a:off x="3474546" y="3759291"/>
            <a:ext cx="1088236" cy="246221"/>
          </a:xfrm>
          <a:prstGeom prst="rect">
            <a:avLst/>
          </a:prstGeom>
          <a:noFill/>
        </p:spPr>
        <p:txBody>
          <a:bodyPr wrap="square" rtlCol="0">
            <a:spAutoFit/>
          </a:bodyPr>
          <a:lstStyle/>
          <a:p>
            <a:pPr algn="ctr"/>
            <a:r>
              <a:rPr lang="en-GB" sz="1000" b="1" dirty="0">
                <a:solidFill>
                  <a:srgbClr val="00B0F0"/>
                </a:solidFill>
              </a:rPr>
              <a:t>T AK</a:t>
            </a:r>
          </a:p>
        </p:txBody>
      </p:sp>
      <p:sp>
        <p:nvSpPr>
          <p:cNvPr id="2" name="Title 1"/>
          <p:cNvSpPr>
            <a:spLocks noGrp="1"/>
          </p:cNvSpPr>
          <p:nvPr>
            <p:ph type="title"/>
          </p:nvPr>
        </p:nvSpPr>
        <p:spPr>
          <a:xfrm>
            <a:off x="1103708" y="265373"/>
            <a:ext cx="9500791" cy="657339"/>
          </a:xfrm>
        </p:spPr>
        <p:txBody>
          <a:bodyPr/>
          <a:lstStyle/>
          <a:p>
            <a:r>
              <a:rPr lang="sv-SE" dirty="0" smtClean="0"/>
              <a:t>TS PSS </a:t>
            </a:r>
            <a:r>
              <a:rPr lang="sv-SE" dirty="0" err="1"/>
              <a:t>Key</a:t>
            </a:r>
            <a:r>
              <a:rPr lang="sv-SE" dirty="0"/>
              <a:t> </a:t>
            </a:r>
            <a:r>
              <a:rPr lang="sv-SE" dirty="0" smtClean="0"/>
              <a:t>Exchange System</a:t>
            </a:r>
            <a:endParaRPr lang="en-US" dirty="0"/>
          </a:p>
        </p:txBody>
      </p:sp>
      <p:sp>
        <p:nvSpPr>
          <p:cNvPr id="3" name="Footer Placeholder 2"/>
          <p:cNvSpPr>
            <a:spLocks noGrp="1"/>
          </p:cNvSpPr>
          <p:nvPr>
            <p:ph type="ftr" sz="quarter" idx="11"/>
          </p:nvPr>
        </p:nvSpPr>
        <p:spPr/>
        <p:txBody>
          <a:bodyPr/>
          <a:lstStyle/>
          <a:p>
            <a:r>
              <a:rPr lang="sv-SE"/>
              <a:t>PRESENTATION TITLE/FOOTER</a:t>
            </a:r>
            <a:endParaRPr lang="sv-SE" dirty="0"/>
          </a:p>
        </p:txBody>
      </p:sp>
      <p:sp>
        <p:nvSpPr>
          <p:cNvPr id="4" name="Slide Number Placeholder 3"/>
          <p:cNvSpPr>
            <a:spLocks noGrp="1"/>
          </p:cNvSpPr>
          <p:nvPr>
            <p:ph type="sldNum" sz="quarter" idx="12"/>
          </p:nvPr>
        </p:nvSpPr>
        <p:spPr>
          <a:xfrm>
            <a:off x="8708814" y="6529655"/>
            <a:ext cx="2743200" cy="365125"/>
          </a:xfrm>
        </p:spPr>
        <p:txBody>
          <a:bodyPr/>
          <a:lstStyle/>
          <a:p>
            <a:fld id="{F7283078-D760-1647-8B80-66BA8B52336D}" type="slidenum">
              <a:rPr lang="sv-SE" smtClean="0"/>
              <a:t>34</a:t>
            </a:fld>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2024-04-28</a:t>
            </a:fld>
            <a:endParaRPr lang="sv-SE" dirty="0"/>
          </a:p>
        </p:txBody>
      </p:sp>
      <p:sp>
        <p:nvSpPr>
          <p:cNvPr id="489" name="Text Placeholder 6"/>
          <p:cNvSpPr>
            <a:spLocks noGrp="1"/>
          </p:cNvSpPr>
          <p:nvPr>
            <p:ph type="body" sz="quarter" idx="14"/>
          </p:nvPr>
        </p:nvSpPr>
        <p:spPr>
          <a:xfrm>
            <a:off x="1069833" y="800222"/>
            <a:ext cx="9360000" cy="507076"/>
          </a:xfrm>
        </p:spPr>
        <p:txBody>
          <a:bodyPr/>
          <a:lstStyle/>
          <a:p>
            <a:r>
              <a:rPr lang="en-US" dirty="0" smtClean="0"/>
              <a:t>Access Veto Procedure</a:t>
            </a:r>
            <a:endParaRPr lang="en-US" dirty="0"/>
          </a:p>
          <a:p>
            <a:endParaRPr lang="en-US" dirty="0"/>
          </a:p>
        </p:txBody>
      </p:sp>
      <p:sp>
        <p:nvSpPr>
          <p:cNvPr id="617" name="Rounded Rectangle 616"/>
          <p:cNvSpPr/>
          <p:nvPr/>
        </p:nvSpPr>
        <p:spPr>
          <a:xfrm>
            <a:off x="487219" y="4136184"/>
            <a:ext cx="1326278"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smtClean="0"/>
              <a:t>TAK is locked in slot 2 until TAVK is back</a:t>
            </a:r>
            <a:endParaRPr lang="en-GB" sz="700" dirty="0"/>
          </a:p>
        </p:txBody>
      </p:sp>
      <p:sp>
        <p:nvSpPr>
          <p:cNvPr id="260" name="Rounded Rectangle 259"/>
          <p:cNvSpPr/>
          <p:nvPr/>
        </p:nvSpPr>
        <p:spPr>
          <a:xfrm>
            <a:off x="318488" y="3487630"/>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 AVK is managed by RP team. The solenoid is removed through HMI with RP credentials</a:t>
            </a:r>
          </a:p>
        </p:txBody>
      </p:sp>
      <p:grpSp>
        <p:nvGrpSpPr>
          <p:cNvPr id="626" name="Group 625"/>
          <p:cNvGrpSpPr/>
          <p:nvPr/>
        </p:nvGrpSpPr>
        <p:grpSpPr>
          <a:xfrm>
            <a:off x="2778618" y="2708817"/>
            <a:ext cx="937603" cy="147908"/>
            <a:chOff x="2710038" y="2708817"/>
            <a:chExt cx="937603" cy="147908"/>
          </a:xfrm>
        </p:grpSpPr>
        <p:sp>
          <p:nvSpPr>
            <p:cNvPr id="627" name="Hexagon 626"/>
            <p:cNvSpPr/>
            <p:nvPr/>
          </p:nvSpPr>
          <p:spPr>
            <a:xfrm rot="10800000">
              <a:off x="2780897" y="2721614"/>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28" name="Group 627"/>
            <p:cNvGrpSpPr/>
            <p:nvPr/>
          </p:nvGrpSpPr>
          <p:grpSpPr>
            <a:xfrm rot="5400000">
              <a:off x="3104886" y="2313969"/>
              <a:ext cx="147908" cy="937603"/>
              <a:chOff x="3986195" y="2946494"/>
              <a:chExt cx="147908" cy="992093"/>
            </a:xfrm>
          </p:grpSpPr>
          <p:sp>
            <p:nvSpPr>
              <p:cNvPr id="629" name="Rounded Rectangle 628"/>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0" name="Hexagon 629"/>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1" name="Hexagon 630"/>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2" name="Hexagon 631"/>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3" name="Hexagon 632"/>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4" name="Hexagon 633"/>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635" name="Group 634"/>
          <p:cNvGrpSpPr/>
          <p:nvPr/>
        </p:nvGrpSpPr>
        <p:grpSpPr>
          <a:xfrm rot="5400000">
            <a:off x="3151914" y="5387510"/>
            <a:ext cx="147908" cy="944316"/>
            <a:chOff x="3986195" y="2946494"/>
            <a:chExt cx="147908" cy="992093"/>
          </a:xfrm>
        </p:grpSpPr>
        <p:sp>
          <p:nvSpPr>
            <p:cNvPr id="636" name="Rounded Rectangle 635"/>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7" name="Hexagon 636"/>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8" name="Hexagon 637"/>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9" name="Hexagon 638"/>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0" name="Hexagon 639"/>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1" name="Hexagon 640"/>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2" name="Group 641"/>
          <p:cNvGrpSpPr/>
          <p:nvPr/>
        </p:nvGrpSpPr>
        <p:grpSpPr>
          <a:xfrm rot="5400000">
            <a:off x="3136545" y="4385858"/>
            <a:ext cx="147908" cy="944315"/>
            <a:chOff x="3986195" y="2946494"/>
            <a:chExt cx="147908" cy="992093"/>
          </a:xfrm>
        </p:grpSpPr>
        <p:sp>
          <p:nvSpPr>
            <p:cNvPr id="643" name="Rounded Rectangle 642"/>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4" name="Hexagon 643"/>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5" name="Hexagon 644"/>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6" name="Hexagon 645"/>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7" name="Hexagon 646"/>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8" name="Hexagon 647"/>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9" name="Group 648"/>
          <p:cNvGrpSpPr/>
          <p:nvPr/>
        </p:nvGrpSpPr>
        <p:grpSpPr>
          <a:xfrm rot="5400000">
            <a:off x="2006367" y="4251760"/>
            <a:ext cx="3307337" cy="147910"/>
            <a:chOff x="2162175" y="2787358"/>
            <a:chExt cx="3307337" cy="147910"/>
          </a:xfrm>
        </p:grpSpPr>
        <p:sp>
          <p:nvSpPr>
            <p:cNvPr id="650" name="Hexagon 649"/>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1" name="Hexagon 650"/>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2" name="Rounded Rectangle 651"/>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3" name="Hexagon 652"/>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4" name="Hexagon 653"/>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5" name="Hexagon 654"/>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6" name="Hexagon 655"/>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7" name="Hexagon 656"/>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8" name="Hexagon 657"/>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9" name="Hexagon 658"/>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0" name="Hexagon 659"/>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1" name="Hexagon 660"/>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2" name="Hexagon 661"/>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3" name="Hexagon 662"/>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4" name="Hexagon 663"/>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5" name="Hexagon 664"/>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6" name="Hexagon 665"/>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7" name="Hexagon 666"/>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8" name="Hexagon 667"/>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9" name="Hexagon 668"/>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0" name="Hexagon 669"/>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1" name="Hexagon 670"/>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2" name="Hexagon 671"/>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3" name="Hexagon 672"/>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4" name="Hexagon 673"/>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5" name="Hexagon 674"/>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6" name="Hexagon 675"/>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7" name="Hexagon 676"/>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8" name="Hexagon 677"/>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9" name="Hexagon 678"/>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0" name="Hexagon 679"/>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1" name="Hexagon 680"/>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2" name="Hexagon 681"/>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3" name="Hexagon 682"/>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84" name="Donut 683">
            <a:extLst>
              <a:ext uri="{FF2B5EF4-FFF2-40B4-BE49-F238E27FC236}">
                <a16:creationId xmlns:a16="http://schemas.microsoft.com/office/drawing/2014/main" id="{56A96956-B091-9940-BFEA-3BE735DFD0E3}"/>
              </a:ext>
            </a:extLst>
          </p:cNvPr>
          <p:cNvSpPr/>
          <p:nvPr/>
        </p:nvSpPr>
        <p:spPr>
          <a:xfrm>
            <a:off x="3498721" y="1885231"/>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85" name="Oval 684">
            <a:extLst>
              <a:ext uri="{FF2B5EF4-FFF2-40B4-BE49-F238E27FC236}">
                <a16:creationId xmlns:a16="http://schemas.microsoft.com/office/drawing/2014/main" id="{C9D900FC-A804-A64E-981F-B3DFCC49A919}"/>
              </a:ext>
            </a:extLst>
          </p:cNvPr>
          <p:cNvSpPr/>
          <p:nvPr/>
        </p:nvSpPr>
        <p:spPr>
          <a:xfrm>
            <a:off x="3640594" y="2029239"/>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6" name="TextBox 685">
            <a:extLst>
              <a:ext uri="{FF2B5EF4-FFF2-40B4-BE49-F238E27FC236}">
                <a16:creationId xmlns:a16="http://schemas.microsoft.com/office/drawing/2014/main" id="{A1D8EE98-043E-9841-A820-B3ABBFD8873F}"/>
              </a:ext>
            </a:extLst>
          </p:cNvPr>
          <p:cNvSpPr txBox="1"/>
          <p:nvPr/>
        </p:nvSpPr>
        <p:spPr>
          <a:xfrm>
            <a:off x="2194839" y="3051765"/>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a:t>BOT </a:t>
            </a:r>
          </a:p>
          <a:p>
            <a:r>
              <a:rPr lang="en-GB" dirty="0"/>
              <a:t>OVK</a:t>
            </a:r>
          </a:p>
        </p:txBody>
      </p:sp>
      <p:sp>
        <p:nvSpPr>
          <p:cNvPr id="687" name="Donut 686">
            <a:extLst>
              <a:ext uri="{FF2B5EF4-FFF2-40B4-BE49-F238E27FC236}">
                <a16:creationId xmlns:a16="http://schemas.microsoft.com/office/drawing/2014/main" id="{74A4E278-A872-6343-881E-0E59B07A8648}"/>
              </a:ext>
            </a:extLst>
          </p:cNvPr>
          <p:cNvSpPr/>
          <p:nvPr/>
        </p:nvSpPr>
        <p:spPr>
          <a:xfrm rot="16200000">
            <a:off x="3490232" y="467262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688" name="Straight Connector 687">
            <a:extLst>
              <a:ext uri="{FF2B5EF4-FFF2-40B4-BE49-F238E27FC236}">
                <a16:creationId xmlns:a16="http://schemas.microsoft.com/office/drawing/2014/main" id="{2480EC79-0CDF-1E45-99A9-2D7550E6C44F}"/>
              </a:ext>
            </a:extLst>
          </p:cNvPr>
          <p:cNvCxnSpPr>
            <a:cxnSpLocks/>
          </p:cNvCxnSpPr>
          <p:nvPr/>
        </p:nvCxnSpPr>
        <p:spPr>
          <a:xfrm rot="16200000">
            <a:off x="3670260" y="4600635"/>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89" name="Oval 688">
            <a:extLst>
              <a:ext uri="{FF2B5EF4-FFF2-40B4-BE49-F238E27FC236}">
                <a16:creationId xmlns:a16="http://schemas.microsoft.com/office/drawing/2014/main" id="{4252E364-AB3F-1B4B-81BE-1733715962C1}"/>
              </a:ext>
            </a:extLst>
          </p:cNvPr>
          <p:cNvSpPr/>
          <p:nvPr/>
        </p:nvSpPr>
        <p:spPr>
          <a:xfrm rot="16200000">
            <a:off x="3634232" y="4816655"/>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90" name="Donut 689">
            <a:extLst>
              <a:ext uri="{FF2B5EF4-FFF2-40B4-BE49-F238E27FC236}">
                <a16:creationId xmlns:a16="http://schemas.microsoft.com/office/drawing/2014/main" id="{C5C862A8-A7BA-C743-B9E4-CB379F91D9EE}"/>
              </a:ext>
            </a:extLst>
          </p:cNvPr>
          <p:cNvSpPr/>
          <p:nvPr/>
        </p:nvSpPr>
        <p:spPr>
          <a:xfrm rot="16200000">
            <a:off x="3477921" y="2622234"/>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91" name="Oval 690">
            <a:extLst>
              <a:ext uri="{FF2B5EF4-FFF2-40B4-BE49-F238E27FC236}">
                <a16:creationId xmlns:a16="http://schemas.microsoft.com/office/drawing/2014/main" id="{77ACBE20-9D2E-2244-8A52-661EC074ECDB}"/>
              </a:ext>
            </a:extLst>
          </p:cNvPr>
          <p:cNvSpPr/>
          <p:nvPr/>
        </p:nvSpPr>
        <p:spPr>
          <a:xfrm rot="16200000">
            <a:off x="3621921" y="2766266"/>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2" name="Donut 691">
            <a:extLst>
              <a:ext uri="{FF2B5EF4-FFF2-40B4-BE49-F238E27FC236}">
                <a16:creationId xmlns:a16="http://schemas.microsoft.com/office/drawing/2014/main" id="{74A4E278-A872-6343-881E-0E59B07A8648}"/>
              </a:ext>
            </a:extLst>
          </p:cNvPr>
          <p:cNvSpPr/>
          <p:nvPr/>
        </p:nvSpPr>
        <p:spPr>
          <a:xfrm rot="16200000">
            <a:off x="3477022" y="370236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93" name="Straight Connector 692">
            <a:extLst>
              <a:ext uri="{FF2B5EF4-FFF2-40B4-BE49-F238E27FC236}">
                <a16:creationId xmlns:a16="http://schemas.microsoft.com/office/drawing/2014/main" id="{2480EC79-0CDF-1E45-99A9-2D7550E6C44F}"/>
              </a:ext>
            </a:extLst>
          </p:cNvPr>
          <p:cNvCxnSpPr>
            <a:cxnSpLocks/>
          </p:cNvCxnSpPr>
          <p:nvPr/>
        </p:nvCxnSpPr>
        <p:spPr>
          <a:xfrm rot="16200000">
            <a:off x="3657050" y="363037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94" name="Oval 693">
            <a:extLst>
              <a:ext uri="{FF2B5EF4-FFF2-40B4-BE49-F238E27FC236}">
                <a16:creationId xmlns:a16="http://schemas.microsoft.com/office/drawing/2014/main" id="{4252E364-AB3F-1B4B-81BE-1733715962C1}"/>
              </a:ext>
            </a:extLst>
          </p:cNvPr>
          <p:cNvSpPr/>
          <p:nvPr/>
        </p:nvSpPr>
        <p:spPr>
          <a:xfrm rot="16200000">
            <a:off x="3621022" y="3846394"/>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95" name="Straight Connector 694">
            <a:extLst>
              <a:ext uri="{FF2B5EF4-FFF2-40B4-BE49-F238E27FC236}">
                <a16:creationId xmlns:a16="http://schemas.microsoft.com/office/drawing/2014/main" id="{46A40D69-B0C4-DB47-B1BA-DED9C011F0EA}"/>
              </a:ext>
            </a:extLst>
          </p:cNvPr>
          <p:cNvCxnSpPr>
            <a:cxnSpLocks/>
          </p:cNvCxnSpPr>
          <p:nvPr/>
        </p:nvCxnSpPr>
        <p:spPr>
          <a:xfrm rot="16200000" flipV="1">
            <a:off x="3395214" y="2810944"/>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96" name="Rectangle 695"/>
          <p:cNvSpPr/>
          <p:nvPr/>
        </p:nvSpPr>
        <p:spPr>
          <a:xfrm>
            <a:off x="3519499" y="4677585"/>
            <a:ext cx="300082" cy="338554"/>
          </a:xfrm>
          <a:prstGeom prst="rect">
            <a:avLst/>
          </a:prstGeom>
        </p:spPr>
        <p:txBody>
          <a:bodyPr wrap="none">
            <a:spAutoFit/>
          </a:bodyPr>
          <a:lstStyle/>
          <a:p>
            <a:pPr algn="ctr"/>
            <a:r>
              <a:rPr lang="en-GB" sz="1600" b="1" dirty="0">
                <a:solidFill>
                  <a:srgbClr val="FFC000"/>
                </a:solidFill>
              </a:rPr>
              <a:t>S</a:t>
            </a:r>
          </a:p>
        </p:txBody>
      </p:sp>
      <p:sp>
        <p:nvSpPr>
          <p:cNvPr id="697" name="Donut 696">
            <a:extLst>
              <a:ext uri="{FF2B5EF4-FFF2-40B4-BE49-F238E27FC236}">
                <a16:creationId xmlns:a16="http://schemas.microsoft.com/office/drawing/2014/main" id="{74A4E278-A872-6343-881E-0E59B07A8648}"/>
              </a:ext>
            </a:extLst>
          </p:cNvPr>
          <p:cNvSpPr/>
          <p:nvPr/>
        </p:nvSpPr>
        <p:spPr>
          <a:xfrm rot="16200000">
            <a:off x="3490232" y="5675319"/>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98" name="Oval 697">
            <a:extLst>
              <a:ext uri="{FF2B5EF4-FFF2-40B4-BE49-F238E27FC236}">
                <a16:creationId xmlns:a16="http://schemas.microsoft.com/office/drawing/2014/main" id="{4252E364-AB3F-1B4B-81BE-1733715962C1}"/>
              </a:ext>
            </a:extLst>
          </p:cNvPr>
          <p:cNvSpPr/>
          <p:nvPr/>
        </p:nvSpPr>
        <p:spPr>
          <a:xfrm rot="16200000">
            <a:off x="3634232" y="5819351"/>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99" name="Straight Connector 698">
            <a:extLst>
              <a:ext uri="{FF2B5EF4-FFF2-40B4-BE49-F238E27FC236}">
                <a16:creationId xmlns:a16="http://schemas.microsoft.com/office/drawing/2014/main" id="{2480EC79-0CDF-1E45-99A9-2D7550E6C44F}"/>
              </a:ext>
            </a:extLst>
          </p:cNvPr>
          <p:cNvCxnSpPr>
            <a:cxnSpLocks/>
          </p:cNvCxnSpPr>
          <p:nvPr/>
        </p:nvCxnSpPr>
        <p:spPr>
          <a:xfrm rot="16200000">
            <a:off x="3664455" y="5605732"/>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00" name="Oval 699">
            <a:extLst>
              <a:ext uri="{FF2B5EF4-FFF2-40B4-BE49-F238E27FC236}">
                <a16:creationId xmlns:a16="http://schemas.microsoft.com/office/drawing/2014/main" id="{4252E364-AB3F-1B4B-81BE-1733715962C1}"/>
              </a:ext>
            </a:extLst>
          </p:cNvPr>
          <p:cNvSpPr/>
          <p:nvPr/>
        </p:nvSpPr>
        <p:spPr>
          <a:xfrm>
            <a:off x="2703012" y="2772900"/>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701" name="Straight Connector 700">
            <a:extLst>
              <a:ext uri="{FF2B5EF4-FFF2-40B4-BE49-F238E27FC236}">
                <a16:creationId xmlns:a16="http://schemas.microsoft.com/office/drawing/2014/main" id="{2480EC79-0CDF-1E45-99A9-2D7550E6C44F}"/>
              </a:ext>
            </a:extLst>
          </p:cNvPr>
          <p:cNvCxnSpPr>
            <a:cxnSpLocks/>
          </p:cNvCxnSpPr>
          <p:nvPr/>
        </p:nvCxnSpPr>
        <p:spPr>
          <a:xfrm>
            <a:off x="2743590" y="2557777"/>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02" name="Donut 701">
            <a:extLst>
              <a:ext uri="{FF2B5EF4-FFF2-40B4-BE49-F238E27FC236}">
                <a16:creationId xmlns:a16="http://schemas.microsoft.com/office/drawing/2014/main" id="{74A4E278-A872-6343-881E-0E59B07A8648}"/>
              </a:ext>
            </a:extLst>
          </p:cNvPr>
          <p:cNvSpPr/>
          <p:nvPr/>
        </p:nvSpPr>
        <p:spPr>
          <a:xfrm>
            <a:off x="2559012" y="2628900"/>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703" name="Straight Connector 702">
            <a:extLst>
              <a:ext uri="{FF2B5EF4-FFF2-40B4-BE49-F238E27FC236}">
                <a16:creationId xmlns:a16="http://schemas.microsoft.com/office/drawing/2014/main" id="{2480EC79-0CDF-1E45-99A9-2D7550E6C44F}"/>
              </a:ext>
            </a:extLst>
          </p:cNvPr>
          <p:cNvCxnSpPr>
            <a:cxnSpLocks/>
          </p:cNvCxnSpPr>
          <p:nvPr/>
        </p:nvCxnSpPr>
        <p:spPr>
          <a:xfrm>
            <a:off x="2743590" y="3638893"/>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04" name="Donut 703">
            <a:extLst>
              <a:ext uri="{FF2B5EF4-FFF2-40B4-BE49-F238E27FC236}">
                <a16:creationId xmlns:a16="http://schemas.microsoft.com/office/drawing/2014/main" id="{74A4E278-A872-6343-881E-0E59B07A8648}"/>
              </a:ext>
            </a:extLst>
          </p:cNvPr>
          <p:cNvSpPr/>
          <p:nvPr/>
        </p:nvSpPr>
        <p:spPr>
          <a:xfrm>
            <a:off x="2559012" y="3733920"/>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05" name="Donut 704">
            <a:extLst>
              <a:ext uri="{FF2B5EF4-FFF2-40B4-BE49-F238E27FC236}">
                <a16:creationId xmlns:a16="http://schemas.microsoft.com/office/drawing/2014/main" id="{74A4E278-A872-6343-881E-0E59B07A8648}"/>
              </a:ext>
            </a:extLst>
          </p:cNvPr>
          <p:cNvSpPr/>
          <p:nvPr/>
        </p:nvSpPr>
        <p:spPr>
          <a:xfrm>
            <a:off x="2563570" y="46852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06" name="Donut 705">
            <a:extLst>
              <a:ext uri="{FF2B5EF4-FFF2-40B4-BE49-F238E27FC236}">
                <a16:creationId xmlns:a16="http://schemas.microsoft.com/office/drawing/2014/main" id="{74A4E278-A872-6343-881E-0E59B07A8648}"/>
              </a:ext>
            </a:extLst>
          </p:cNvPr>
          <p:cNvSpPr/>
          <p:nvPr/>
        </p:nvSpPr>
        <p:spPr>
          <a:xfrm>
            <a:off x="2576922" y="5693411"/>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07" name="Rectangle 706"/>
          <p:cNvSpPr/>
          <p:nvPr/>
        </p:nvSpPr>
        <p:spPr>
          <a:xfrm>
            <a:off x="3520816" y="5682322"/>
            <a:ext cx="300082" cy="338554"/>
          </a:xfrm>
          <a:prstGeom prst="rect">
            <a:avLst/>
          </a:prstGeom>
        </p:spPr>
        <p:txBody>
          <a:bodyPr wrap="none">
            <a:spAutoFit/>
          </a:bodyPr>
          <a:lstStyle/>
          <a:p>
            <a:pPr algn="ctr"/>
            <a:r>
              <a:rPr lang="en-GB" sz="1600" b="1" dirty="0">
                <a:solidFill>
                  <a:srgbClr val="FFC000"/>
                </a:solidFill>
              </a:rPr>
              <a:t>S</a:t>
            </a:r>
          </a:p>
        </p:txBody>
      </p:sp>
      <p:cxnSp>
        <p:nvCxnSpPr>
          <p:cNvPr id="708" name="Straight Connector 707">
            <a:extLst>
              <a:ext uri="{FF2B5EF4-FFF2-40B4-BE49-F238E27FC236}">
                <a16:creationId xmlns:a16="http://schemas.microsoft.com/office/drawing/2014/main" id="{2480EC79-0CDF-1E45-99A9-2D7550E6C44F}"/>
              </a:ext>
            </a:extLst>
          </p:cNvPr>
          <p:cNvCxnSpPr>
            <a:cxnSpLocks/>
          </p:cNvCxnSpPr>
          <p:nvPr/>
        </p:nvCxnSpPr>
        <p:spPr>
          <a:xfrm>
            <a:off x="2743570" y="4612938"/>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709" name="Straight Connector 708">
            <a:extLst>
              <a:ext uri="{FF2B5EF4-FFF2-40B4-BE49-F238E27FC236}">
                <a16:creationId xmlns:a16="http://schemas.microsoft.com/office/drawing/2014/main" id="{2480EC79-0CDF-1E45-99A9-2D7550E6C44F}"/>
              </a:ext>
            </a:extLst>
          </p:cNvPr>
          <p:cNvCxnSpPr>
            <a:cxnSpLocks/>
          </p:cNvCxnSpPr>
          <p:nvPr/>
        </p:nvCxnSpPr>
        <p:spPr>
          <a:xfrm>
            <a:off x="2739631" y="5618603"/>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10" name="Rectangle 709"/>
          <p:cNvSpPr/>
          <p:nvPr/>
        </p:nvSpPr>
        <p:spPr>
          <a:xfrm>
            <a:off x="2588991" y="2638753"/>
            <a:ext cx="300082" cy="338554"/>
          </a:xfrm>
          <a:prstGeom prst="rect">
            <a:avLst/>
          </a:prstGeom>
        </p:spPr>
        <p:txBody>
          <a:bodyPr wrap="none">
            <a:spAutoFit/>
          </a:bodyPr>
          <a:lstStyle/>
          <a:p>
            <a:pPr algn="ctr"/>
            <a:r>
              <a:rPr lang="en-GB" sz="1600" b="1" dirty="0">
                <a:solidFill>
                  <a:srgbClr val="FFC000"/>
                </a:solidFill>
              </a:rPr>
              <a:t>S</a:t>
            </a:r>
          </a:p>
        </p:txBody>
      </p:sp>
      <p:sp>
        <p:nvSpPr>
          <p:cNvPr id="711" name="Rectangle 710"/>
          <p:cNvSpPr/>
          <p:nvPr/>
        </p:nvSpPr>
        <p:spPr>
          <a:xfrm>
            <a:off x="2588971" y="3740701"/>
            <a:ext cx="300082" cy="338554"/>
          </a:xfrm>
          <a:prstGeom prst="rect">
            <a:avLst/>
          </a:prstGeom>
        </p:spPr>
        <p:txBody>
          <a:bodyPr wrap="none">
            <a:spAutoFit/>
          </a:bodyPr>
          <a:lstStyle/>
          <a:p>
            <a:pPr algn="ctr"/>
            <a:r>
              <a:rPr lang="en-GB" sz="1600" b="1" dirty="0">
                <a:solidFill>
                  <a:srgbClr val="FFC000"/>
                </a:solidFill>
              </a:rPr>
              <a:t>S</a:t>
            </a:r>
          </a:p>
        </p:txBody>
      </p:sp>
      <p:sp>
        <p:nvSpPr>
          <p:cNvPr id="712" name="Rectangle 711"/>
          <p:cNvSpPr/>
          <p:nvPr/>
        </p:nvSpPr>
        <p:spPr>
          <a:xfrm>
            <a:off x="2593529" y="4691986"/>
            <a:ext cx="300082" cy="338554"/>
          </a:xfrm>
          <a:prstGeom prst="rect">
            <a:avLst/>
          </a:prstGeom>
        </p:spPr>
        <p:txBody>
          <a:bodyPr wrap="none">
            <a:spAutoFit/>
          </a:bodyPr>
          <a:lstStyle/>
          <a:p>
            <a:pPr algn="ctr"/>
            <a:r>
              <a:rPr lang="en-GB" sz="1600" b="1" dirty="0">
                <a:solidFill>
                  <a:srgbClr val="FFC000"/>
                </a:solidFill>
              </a:rPr>
              <a:t>S</a:t>
            </a:r>
          </a:p>
        </p:txBody>
      </p:sp>
      <p:sp>
        <p:nvSpPr>
          <p:cNvPr id="713" name="Rectangle 712"/>
          <p:cNvSpPr/>
          <p:nvPr/>
        </p:nvSpPr>
        <p:spPr>
          <a:xfrm>
            <a:off x="2606881" y="5700192"/>
            <a:ext cx="300082" cy="338554"/>
          </a:xfrm>
          <a:prstGeom prst="rect">
            <a:avLst/>
          </a:prstGeom>
        </p:spPr>
        <p:txBody>
          <a:bodyPr wrap="none">
            <a:spAutoFit/>
          </a:bodyPr>
          <a:lstStyle/>
          <a:p>
            <a:pPr algn="ctr"/>
            <a:r>
              <a:rPr lang="en-GB" sz="1600" b="1" dirty="0">
                <a:solidFill>
                  <a:srgbClr val="FFC000"/>
                </a:solidFill>
              </a:rPr>
              <a:t>S</a:t>
            </a:r>
          </a:p>
        </p:txBody>
      </p:sp>
      <p:sp>
        <p:nvSpPr>
          <p:cNvPr id="714" name="TextBox 713">
            <a:extLst>
              <a:ext uri="{FF2B5EF4-FFF2-40B4-BE49-F238E27FC236}">
                <a16:creationId xmlns:a16="http://schemas.microsoft.com/office/drawing/2014/main" id="{66C31103-BE75-2047-895B-B1CF197A7D37}"/>
              </a:ext>
            </a:extLst>
          </p:cNvPr>
          <p:cNvSpPr txBox="1"/>
          <p:nvPr/>
        </p:nvSpPr>
        <p:spPr>
          <a:xfrm>
            <a:off x="3675182" y="2674560"/>
            <a:ext cx="890154" cy="246221"/>
          </a:xfrm>
          <a:prstGeom prst="rect">
            <a:avLst/>
          </a:prstGeom>
          <a:noFill/>
        </p:spPr>
        <p:txBody>
          <a:bodyPr wrap="square" rtlCol="0">
            <a:spAutoFit/>
          </a:bodyPr>
          <a:lstStyle/>
          <a:p>
            <a:pPr algn="ctr"/>
            <a:r>
              <a:rPr lang="en-GB" sz="1000" b="1" dirty="0">
                <a:solidFill>
                  <a:srgbClr val="FF0000"/>
                </a:solidFill>
              </a:rPr>
              <a:t>BOT MK</a:t>
            </a:r>
          </a:p>
        </p:txBody>
      </p:sp>
      <p:sp>
        <p:nvSpPr>
          <p:cNvPr id="715" name="TextBox 714"/>
          <p:cNvSpPr txBox="1"/>
          <p:nvPr/>
        </p:nvSpPr>
        <p:spPr>
          <a:xfrm>
            <a:off x="3796168" y="2094452"/>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716" name="TextBox 715"/>
          <p:cNvSpPr txBox="1"/>
          <p:nvPr/>
        </p:nvSpPr>
        <p:spPr>
          <a:xfrm>
            <a:off x="3777017" y="3952746"/>
            <a:ext cx="418704" cy="169277"/>
          </a:xfrm>
          <a:prstGeom prst="rect">
            <a:avLst/>
          </a:prstGeom>
          <a:noFill/>
        </p:spPr>
        <p:txBody>
          <a:bodyPr wrap="none" rtlCol="0">
            <a:spAutoFit/>
          </a:bodyPr>
          <a:lstStyle/>
          <a:p>
            <a:pPr algn="l"/>
            <a:r>
              <a:rPr lang="sv-SE" sz="500" dirty="0">
                <a:solidFill>
                  <a:srgbClr val="666666"/>
                </a:solidFill>
              </a:rPr>
              <a:t>SLOT 16</a:t>
            </a:r>
            <a:endParaRPr lang="en-US" sz="500" dirty="0">
              <a:solidFill>
                <a:srgbClr val="666666"/>
              </a:solidFill>
            </a:endParaRPr>
          </a:p>
        </p:txBody>
      </p:sp>
      <p:sp>
        <p:nvSpPr>
          <p:cNvPr id="717" name="TextBox 716"/>
          <p:cNvSpPr txBox="1"/>
          <p:nvPr/>
        </p:nvSpPr>
        <p:spPr>
          <a:xfrm>
            <a:off x="3791968" y="4911609"/>
            <a:ext cx="418704" cy="169277"/>
          </a:xfrm>
          <a:prstGeom prst="rect">
            <a:avLst/>
          </a:prstGeom>
          <a:noFill/>
        </p:spPr>
        <p:txBody>
          <a:bodyPr wrap="none" rtlCol="0">
            <a:spAutoFit/>
          </a:bodyPr>
          <a:lstStyle/>
          <a:p>
            <a:pPr algn="l"/>
            <a:r>
              <a:rPr lang="sv-SE" sz="500" dirty="0">
                <a:solidFill>
                  <a:srgbClr val="666666"/>
                </a:solidFill>
              </a:rPr>
              <a:t>SLOT 18</a:t>
            </a:r>
            <a:endParaRPr lang="en-US" sz="500" dirty="0">
              <a:solidFill>
                <a:srgbClr val="666666"/>
              </a:solidFill>
            </a:endParaRPr>
          </a:p>
        </p:txBody>
      </p:sp>
      <p:sp>
        <p:nvSpPr>
          <p:cNvPr id="718" name="TextBox 717"/>
          <p:cNvSpPr txBox="1"/>
          <p:nvPr/>
        </p:nvSpPr>
        <p:spPr>
          <a:xfrm>
            <a:off x="3779695" y="5911626"/>
            <a:ext cx="418704" cy="169277"/>
          </a:xfrm>
          <a:prstGeom prst="rect">
            <a:avLst/>
          </a:prstGeom>
          <a:noFill/>
        </p:spPr>
        <p:txBody>
          <a:bodyPr wrap="none" rtlCol="0">
            <a:spAutoFit/>
          </a:bodyPr>
          <a:lstStyle/>
          <a:p>
            <a:pPr algn="l"/>
            <a:r>
              <a:rPr lang="sv-SE" sz="500" dirty="0">
                <a:solidFill>
                  <a:srgbClr val="666666"/>
                </a:solidFill>
              </a:rPr>
              <a:t>SLOT 20</a:t>
            </a:r>
            <a:endParaRPr lang="en-US" sz="500" dirty="0">
              <a:solidFill>
                <a:srgbClr val="666666"/>
              </a:solidFill>
            </a:endParaRPr>
          </a:p>
        </p:txBody>
      </p:sp>
      <p:sp>
        <p:nvSpPr>
          <p:cNvPr id="719" name="TextBox 718"/>
          <p:cNvSpPr txBox="1"/>
          <p:nvPr/>
        </p:nvSpPr>
        <p:spPr>
          <a:xfrm>
            <a:off x="2835771" y="2874174"/>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720" name="TextBox 719"/>
          <p:cNvSpPr txBox="1"/>
          <p:nvPr/>
        </p:nvSpPr>
        <p:spPr>
          <a:xfrm>
            <a:off x="2845193" y="3938522"/>
            <a:ext cx="418704" cy="169277"/>
          </a:xfrm>
          <a:prstGeom prst="rect">
            <a:avLst/>
          </a:prstGeom>
          <a:noFill/>
        </p:spPr>
        <p:txBody>
          <a:bodyPr wrap="none" rtlCol="0">
            <a:spAutoFit/>
          </a:bodyPr>
          <a:lstStyle/>
          <a:p>
            <a:pPr algn="l"/>
            <a:r>
              <a:rPr lang="sv-SE" sz="500" dirty="0">
                <a:solidFill>
                  <a:srgbClr val="666666"/>
                </a:solidFill>
              </a:rPr>
              <a:t>SLOT 15</a:t>
            </a:r>
            <a:endParaRPr lang="en-US" sz="500" dirty="0">
              <a:solidFill>
                <a:srgbClr val="666666"/>
              </a:solidFill>
            </a:endParaRPr>
          </a:p>
        </p:txBody>
      </p:sp>
      <p:sp>
        <p:nvSpPr>
          <p:cNvPr id="721" name="TextBox 720"/>
          <p:cNvSpPr txBox="1"/>
          <p:nvPr/>
        </p:nvSpPr>
        <p:spPr>
          <a:xfrm>
            <a:off x="2849957" y="4906748"/>
            <a:ext cx="418704" cy="169277"/>
          </a:xfrm>
          <a:prstGeom prst="rect">
            <a:avLst/>
          </a:prstGeom>
          <a:noFill/>
        </p:spPr>
        <p:txBody>
          <a:bodyPr wrap="none" rtlCol="0">
            <a:spAutoFit/>
          </a:bodyPr>
          <a:lstStyle/>
          <a:p>
            <a:pPr algn="l"/>
            <a:r>
              <a:rPr lang="sv-SE" sz="500" dirty="0">
                <a:solidFill>
                  <a:srgbClr val="666666"/>
                </a:solidFill>
              </a:rPr>
              <a:t>SLOT 17</a:t>
            </a:r>
            <a:endParaRPr lang="en-US" sz="500" dirty="0">
              <a:solidFill>
                <a:srgbClr val="666666"/>
              </a:solidFill>
            </a:endParaRPr>
          </a:p>
        </p:txBody>
      </p:sp>
      <p:sp>
        <p:nvSpPr>
          <p:cNvPr id="722" name="TextBox 721"/>
          <p:cNvSpPr txBox="1"/>
          <p:nvPr/>
        </p:nvSpPr>
        <p:spPr>
          <a:xfrm>
            <a:off x="2836016" y="5910855"/>
            <a:ext cx="418704" cy="169277"/>
          </a:xfrm>
          <a:prstGeom prst="rect">
            <a:avLst/>
          </a:prstGeom>
          <a:noFill/>
        </p:spPr>
        <p:txBody>
          <a:bodyPr wrap="none" rtlCol="0">
            <a:spAutoFit/>
          </a:bodyPr>
          <a:lstStyle/>
          <a:p>
            <a:pPr algn="l"/>
            <a:r>
              <a:rPr lang="sv-SE" sz="500" dirty="0">
                <a:solidFill>
                  <a:srgbClr val="666666"/>
                </a:solidFill>
              </a:rPr>
              <a:t>SLOT 19</a:t>
            </a:r>
            <a:endParaRPr lang="en-US" sz="500" dirty="0">
              <a:solidFill>
                <a:srgbClr val="666666"/>
              </a:solidFill>
            </a:endParaRPr>
          </a:p>
        </p:txBody>
      </p:sp>
      <p:cxnSp>
        <p:nvCxnSpPr>
          <p:cNvPr id="723" name="Straight Connector 722">
            <a:extLst>
              <a:ext uri="{FF2B5EF4-FFF2-40B4-BE49-F238E27FC236}">
                <a16:creationId xmlns:a16="http://schemas.microsoft.com/office/drawing/2014/main" id="{46A40D69-B0C4-DB47-B1BA-DED9C011F0EA}"/>
              </a:ext>
            </a:extLst>
          </p:cNvPr>
          <p:cNvCxnSpPr>
            <a:cxnSpLocks/>
          </p:cNvCxnSpPr>
          <p:nvPr/>
        </p:nvCxnSpPr>
        <p:spPr>
          <a:xfrm>
            <a:off x="3675182" y="1817274"/>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724" name="Group 723"/>
          <p:cNvGrpSpPr/>
          <p:nvPr/>
        </p:nvGrpSpPr>
        <p:grpSpPr>
          <a:xfrm>
            <a:off x="4211015" y="1914502"/>
            <a:ext cx="530305" cy="530824"/>
            <a:chOff x="1765406" y="1215762"/>
            <a:chExt cx="530305" cy="530824"/>
          </a:xfrm>
        </p:grpSpPr>
        <p:pic>
          <p:nvPicPr>
            <p:cNvPr id="725" name="Picture 7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726" name="TextBox 725">
              <a:extLst>
                <a:ext uri="{FF2B5EF4-FFF2-40B4-BE49-F238E27FC236}">
                  <a16:creationId xmlns:a16="http://schemas.microsoft.com/office/drawing/2014/main" id="{66C31103-BE75-2047-895B-B1CF197A7D37}"/>
                </a:ext>
              </a:extLst>
            </p:cNvPr>
            <p:cNvSpPr txBox="1"/>
            <p:nvPr/>
          </p:nvSpPr>
          <p:spPr>
            <a:xfrm>
              <a:off x="1769263" y="1546531"/>
              <a:ext cx="526448" cy="200055"/>
            </a:xfrm>
            <a:prstGeom prst="rect">
              <a:avLst/>
            </a:prstGeom>
            <a:noFill/>
          </p:spPr>
          <p:txBody>
            <a:bodyPr wrap="square" rtlCol="0">
              <a:spAutoFit/>
            </a:bodyPr>
            <a:lstStyle/>
            <a:p>
              <a:pPr algn="ctr"/>
              <a:r>
                <a:rPr lang="en-GB" sz="700" b="1" dirty="0">
                  <a:solidFill>
                    <a:srgbClr val="FF0000"/>
                  </a:solidFill>
                </a:rPr>
                <a:t>BOT MK</a:t>
              </a:r>
            </a:p>
          </p:txBody>
        </p:sp>
      </p:grpSp>
      <p:sp>
        <p:nvSpPr>
          <p:cNvPr id="727" name="Rectangle 726"/>
          <p:cNvSpPr/>
          <p:nvPr/>
        </p:nvSpPr>
        <p:spPr>
          <a:xfrm>
            <a:off x="3514001" y="2628394"/>
            <a:ext cx="300082" cy="338554"/>
          </a:xfrm>
          <a:prstGeom prst="rect">
            <a:avLst/>
          </a:prstGeom>
        </p:spPr>
        <p:txBody>
          <a:bodyPr wrap="none">
            <a:spAutoFit/>
          </a:bodyPr>
          <a:lstStyle/>
          <a:p>
            <a:pPr algn="ctr"/>
            <a:r>
              <a:rPr lang="en-GB" sz="1600" b="1" dirty="0">
                <a:solidFill>
                  <a:srgbClr val="FFC000"/>
                </a:solidFill>
              </a:rPr>
              <a:t>S</a:t>
            </a:r>
          </a:p>
        </p:txBody>
      </p:sp>
      <p:sp>
        <p:nvSpPr>
          <p:cNvPr id="728" name="TextBox 727">
            <a:extLst>
              <a:ext uri="{FF2B5EF4-FFF2-40B4-BE49-F238E27FC236}">
                <a16:creationId xmlns:a16="http://schemas.microsoft.com/office/drawing/2014/main" id="{66C31103-BE75-2047-895B-B1CF197A7D37}"/>
              </a:ext>
            </a:extLst>
          </p:cNvPr>
          <p:cNvSpPr txBox="1"/>
          <p:nvPr/>
        </p:nvSpPr>
        <p:spPr>
          <a:xfrm>
            <a:off x="2198254" y="1860834"/>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729" name="Frame 728">
            <a:extLst>
              <a:ext uri="{FF2B5EF4-FFF2-40B4-BE49-F238E27FC236}">
                <a16:creationId xmlns:a16="http://schemas.microsoft.com/office/drawing/2014/main" id="{259F06B2-079F-994A-8FC1-3C4E98E80E32}"/>
              </a:ext>
            </a:extLst>
          </p:cNvPr>
          <p:cNvSpPr/>
          <p:nvPr/>
        </p:nvSpPr>
        <p:spPr>
          <a:xfrm>
            <a:off x="2205486" y="1140944"/>
            <a:ext cx="2785065" cy="5248818"/>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30" name="Platshållare för text 7">
            <a:extLst>
              <a:ext uri="{FF2B5EF4-FFF2-40B4-BE49-F238E27FC236}">
                <a16:creationId xmlns:a16="http://schemas.microsoft.com/office/drawing/2014/main" id="{4C2AF575-E0B9-46E1-9056-42B34ED44057}"/>
              </a:ext>
            </a:extLst>
          </p:cNvPr>
          <p:cNvSpPr txBox="1">
            <a:spLocks/>
          </p:cNvSpPr>
          <p:nvPr/>
        </p:nvSpPr>
        <p:spPr>
          <a:xfrm>
            <a:off x="2358102" y="1203597"/>
            <a:ext cx="2611879"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#1</a:t>
            </a:r>
          </a:p>
          <a:p>
            <a:pPr algn="r"/>
            <a:r>
              <a:rPr lang="en-GB" sz="1400" b="1" dirty="0">
                <a:solidFill>
                  <a:schemeClr val="tx1"/>
                </a:solidFill>
              </a:rPr>
              <a:t>(ACC - Target – Bunker Scope)</a:t>
            </a:r>
            <a:endParaRPr lang="sv-SE" dirty="0">
              <a:solidFill>
                <a:schemeClr val="tx1"/>
              </a:solidFill>
            </a:endParaRPr>
          </a:p>
        </p:txBody>
      </p:sp>
      <p:sp>
        <p:nvSpPr>
          <p:cNvPr id="731" name="TextBox 730">
            <a:extLst>
              <a:ext uri="{FF2B5EF4-FFF2-40B4-BE49-F238E27FC236}">
                <a16:creationId xmlns:a16="http://schemas.microsoft.com/office/drawing/2014/main" id="{A5BAFCB4-9C19-3C4C-940C-8F2C462100F1}"/>
              </a:ext>
            </a:extLst>
          </p:cNvPr>
          <p:cNvSpPr txBox="1"/>
          <p:nvPr/>
        </p:nvSpPr>
        <p:spPr>
          <a:xfrm>
            <a:off x="3598879" y="4720325"/>
            <a:ext cx="1088236" cy="246221"/>
          </a:xfrm>
          <a:prstGeom prst="rect">
            <a:avLst/>
          </a:prstGeom>
          <a:noFill/>
        </p:spPr>
        <p:txBody>
          <a:bodyPr wrap="square" rtlCol="0">
            <a:spAutoFit/>
          </a:bodyPr>
          <a:lstStyle/>
          <a:p>
            <a:pPr algn="ctr"/>
            <a:r>
              <a:rPr lang="en-GB" sz="1000" b="1" dirty="0">
                <a:solidFill>
                  <a:srgbClr val="00B0F0"/>
                </a:solidFill>
              </a:rPr>
              <a:t>NWB AK</a:t>
            </a:r>
          </a:p>
        </p:txBody>
      </p:sp>
      <p:sp>
        <p:nvSpPr>
          <p:cNvPr id="732" name="TextBox 731">
            <a:extLst>
              <a:ext uri="{FF2B5EF4-FFF2-40B4-BE49-F238E27FC236}">
                <a16:creationId xmlns:a16="http://schemas.microsoft.com/office/drawing/2014/main" id="{A5BAFCB4-9C19-3C4C-940C-8F2C462100F1}"/>
              </a:ext>
            </a:extLst>
          </p:cNvPr>
          <p:cNvSpPr txBox="1"/>
          <p:nvPr/>
        </p:nvSpPr>
        <p:spPr>
          <a:xfrm>
            <a:off x="3561222" y="5728772"/>
            <a:ext cx="1088236" cy="246221"/>
          </a:xfrm>
          <a:prstGeom prst="rect">
            <a:avLst/>
          </a:prstGeom>
          <a:noFill/>
        </p:spPr>
        <p:txBody>
          <a:bodyPr wrap="square" rtlCol="0">
            <a:spAutoFit/>
          </a:bodyPr>
          <a:lstStyle/>
          <a:p>
            <a:pPr algn="ctr"/>
            <a:r>
              <a:rPr lang="en-GB" sz="1000" b="1" dirty="0">
                <a:solidFill>
                  <a:srgbClr val="00B0F0"/>
                </a:solidFill>
              </a:rPr>
              <a:t>SEB AK</a:t>
            </a:r>
          </a:p>
        </p:txBody>
      </p:sp>
      <p:sp>
        <p:nvSpPr>
          <p:cNvPr id="734" name="TextBox 733">
            <a:extLst>
              <a:ext uri="{FF2B5EF4-FFF2-40B4-BE49-F238E27FC236}">
                <a16:creationId xmlns:a16="http://schemas.microsoft.com/office/drawing/2014/main" id="{A1D8EE98-043E-9841-A820-B3ABBFD8873F}"/>
              </a:ext>
            </a:extLst>
          </p:cNvPr>
          <p:cNvSpPr txBox="1"/>
          <p:nvPr/>
        </p:nvSpPr>
        <p:spPr>
          <a:xfrm>
            <a:off x="2342444" y="5050459"/>
            <a:ext cx="802440" cy="246221"/>
          </a:xfrm>
          <a:prstGeom prst="rect">
            <a:avLst/>
          </a:prstGeom>
          <a:noFill/>
        </p:spPr>
        <p:txBody>
          <a:bodyPr wrap="square" rtlCol="0">
            <a:spAutoFit/>
          </a:bodyPr>
          <a:lstStyle/>
          <a:p>
            <a:pPr algn="ctr"/>
            <a:r>
              <a:rPr lang="en-GB" sz="1000" b="1" dirty="0">
                <a:solidFill>
                  <a:schemeClr val="accent6">
                    <a:lumMod val="60000"/>
                    <a:lumOff val="40000"/>
                  </a:schemeClr>
                </a:solidFill>
              </a:rPr>
              <a:t>NWB AVK</a:t>
            </a:r>
          </a:p>
        </p:txBody>
      </p:sp>
      <p:sp>
        <p:nvSpPr>
          <p:cNvPr id="735" name="TextBox 734">
            <a:extLst>
              <a:ext uri="{FF2B5EF4-FFF2-40B4-BE49-F238E27FC236}">
                <a16:creationId xmlns:a16="http://schemas.microsoft.com/office/drawing/2014/main" id="{A1D8EE98-043E-9841-A820-B3ABBFD8873F}"/>
              </a:ext>
            </a:extLst>
          </p:cNvPr>
          <p:cNvSpPr txBox="1"/>
          <p:nvPr/>
        </p:nvSpPr>
        <p:spPr>
          <a:xfrm>
            <a:off x="2361818" y="6046576"/>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SEB AVK</a:t>
            </a:r>
          </a:p>
        </p:txBody>
      </p:sp>
      <p:sp>
        <p:nvSpPr>
          <p:cNvPr id="736" name="TextBox 735">
            <a:extLst>
              <a:ext uri="{FF2B5EF4-FFF2-40B4-BE49-F238E27FC236}">
                <a16:creationId xmlns:a16="http://schemas.microsoft.com/office/drawing/2014/main" id="{A1D8EE98-043E-9841-A820-B3ABBFD8873F}"/>
              </a:ext>
            </a:extLst>
          </p:cNvPr>
          <p:cNvSpPr txBox="1"/>
          <p:nvPr/>
        </p:nvSpPr>
        <p:spPr>
          <a:xfrm>
            <a:off x="2480654" y="4076125"/>
            <a:ext cx="585819" cy="246221"/>
          </a:xfrm>
          <a:prstGeom prst="rect">
            <a:avLst/>
          </a:prstGeom>
          <a:noFill/>
        </p:spPr>
        <p:txBody>
          <a:bodyPr wrap="square" rtlCol="0">
            <a:spAutoFit/>
          </a:bodyPr>
          <a:lstStyle/>
          <a:p>
            <a:pPr algn="ctr"/>
            <a:r>
              <a:rPr lang="en-GB" sz="1000" b="1" dirty="0">
                <a:solidFill>
                  <a:schemeClr val="accent6">
                    <a:lumMod val="60000"/>
                    <a:lumOff val="40000"/>
                  </a:schemeClr>
                </a:solidFill>
              </a:rPr>
              <a:t>T AVK</a:t>
            </a:r>
          </a:p>
        </p:txBody>
      </p:sp>
      <p:sp>
        <p:nvSpPr>
          <p:cNvPr id="737" name="Rectangle 736"/>
          <p:cNvSpPr/>
          <p:nvPr/>
        </p:nvSpPr>
        <p:spPr>
          <a:xfrm>
            <a:off x="3506334" y="3710184"/>
            <a:ext cx="300082" cy="338554"/>
          </a:xfrm>
          <a:prstGeom prst="rect">
            <a:avLst/>
          </a:prstGeom>
        </p:spPr>
        <p:txBody>
          <a:bodyPr wrap="none">
            <a:spAutoFit/>
          </a:bodyPr>
          <a:lstStyle/>
          <a:p>
            <a:pPr algn="ctr"/>
            <a:r>
              <a:rPr lang="en-GB" sz="1600" b="1" dirty="0">
                <a:solidFill>
                  <a:srgbClr val="FFC000"/>
                </a:solidFill>
              </a:rPr>
              <a:t>S</a:t>
            </a:r>
          </a:p>
        </p:txBody>
      </p:sp>
      <p:grpSp>
        <p:nvGrpSpPr>
          <p:cNvPr id="27" name="Group 26"/>
          <p:cNvGrpSpPr/>
          <p:nvPr/>
        </p:nvGrpSpPr>
        <p:grpSpPr>
          <a:xfrm>
            <a:off x="5924663" y="2069302"/>
            <a:ext cx="2093922" cy="1758284"/>
            <a:chOff x="5924663" y="2069302"/>
            <a:chExt cx="2093922" cy="1758284"/>
          </a:xfrm>
        </p:grpSpPr>
        <p:sp>
          <p:nvSpPr>
            <p:cNvPr id="25" name="Rectangle 24"/>
            <p:cNvSpPr/>
            <p:nvPr/>
          </p:nvSpPr>
          <p:spPr>
            <a:xfrm>
              <a:off x="5924663" y="2069302"/>
              <a:ext cx="2093922" cy="17582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6" name="Platshållare för text 7">
              <a:extLst>
                <a:ext uri="{FF2B5EF4-FFF2-40B4-BE49-F238E27FC236}">
                  <a16:creationId xmlns:a16="http://schemas.microsoft.com/office/drawing/2014/main" id="{4C2AF575-E0B9-46E1-9056-42B34ED44057}"/>
                </a:ext>
              </a:extLst>
            </p:cNvPr>
            <p:cNvSpPr txBox="1">
              <a:spLocks/>
            </p:cNvSpPr>
            <p:nvPr/>
          </p:nvSpPr>
          <p:spPr>
            <a:xfrm>
              <a:off x="6260259" y="2181441"/>
              <a:ext cx="1422729" cy="253538"/>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smtClean="0">
                  <a:solidFill>
                    <a:schemeClr val="tx1"/>
                  </a:solidFill>
                </a:rPr>
                <a:t>Handled by RP</a:t>
              </a:r>
              <a:endParaRPr lang="en-GB" sz="1400" b="1" dirty="0">
                <a:solidFill>
                  <a:schemeClr val="tx1"/>
                </a:solidFill>
              </a:endParaRPr>
            </a:p>
          </p:txBody>
        </p:sp>
      </p:grpSp>
      <p:grpSp>
        <p:nvGrpSpPr>
          <p:cNvPr id="26" name="Group 25"/>
          <p:cNvGrpSpPr/>
          <p:nvPr/>
        </p:nvGrpSpPr>
        <p:grpSpPr>
          <a:xfrm>
            <a:off x="4339790" y="3735105"/>
            <a:ext cx="504057" cy="504365"/>
            <a:chOff x="4339790" y="3735105"/>
            <a:chExt cx="504057" cy="504365"/>
          </a:xfrm>
        </p:grpSpPr>
        <p:pic>
          <p:nvPicPr>
            <p:cNvPr id="742" name="Picture 7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9790" y="3735105"/>
              <a:ext cx="504057" cy="303170"/>
            </a:xfrm>
            <a:prstGeom prst="rect">
              <a:avLst/>
            </a:prstGeom>
            <a:solidFill>
              <a:schemeClr val="tx2">
                <a:lumMod val="60000"/>
                <a:lumOff val="40000"/>
              </a:schemeClr>
            </a:solidFill>
            <a:ln>
              <a:noFill/>
            </a:ln>
            <a:effectLst>
              <a:glow rad="101600">
                <a:srgbClr val="E244E2"/>
              </a:glow>
            </a:effectLst>
          </p:spPr>
        </p:pic>
        <p:sp>
          <p:nvSpPr>
            <p:cNvPr id="743" name="TextBox 742">
              <a:extLst>
                <a:ext uri="{FF2B5EF4-FFF2-40B4-BE49-F238E27FC236}">
                  <a16:creationId xmlns:a16="http://schemas.microsoft.com/office/drawing/2014/main" id="{66C31103-BE75-2047-895B-B1CF197A7D37}"/>
                </a:ext>
              </a:extLst>
            </p:cNvPr>
            <p:cNvSpPr txBox="1"/>
            <p:nvPr/>
          </p:nvSpPr>
          <p:spPr>
            <a:xfrm>
              <a:off x="4361098" y="4039415"/>
              <a:ext cx="404416" cy="200055"/>
            </a:xfrm>
            <a:prstGeom prst="rect">
              <a:avLst/>
            </a:prstGeom>
            <a:noFill/>
            <a:ln>
              <a:noFill/>
            </a:ln>
          </p:spPr>
          <p:txBody>
            <a:bodyPr wrap="square" rtlCol="0">
              <a:spAutoFit/>
            </a:bodyPr>
            <a:lstStyle/>
            <a:p>
              <a:pPr algn="ctr"/>
              <a:r>
                <a:rPr lang="en-GB" sz="700" b="1" dirty="0">
                  <a:solidFill>
                    <a:srgbClr val="E348E3"/>
                  </a:solidFill>
                </a:rPr>
                <a:t>T AK</a:t>
              </a:r>
            </a:p>
          </p:txBody>
        </p:sp>
      </p:grpSp>
    </p:spTree>
    <p:extLst>
      <p:ext uri="{BB962C8B-B14F-4D97-AF65-F5344CB8AC3E}">
        <p14:creationId xmlns:p14="http://schemas.microsoft.com/office/powerpoint/2010/main" val="297739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723"/>
                                        </p:tgtEl>
                                        <p:attrNameLst>
                                          <p:attrName>r</p:attrName>
                                        </p:attrNameLst>
                                      </p:cBhvr>
                                    </p:animRot>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723"/>
                                        </p:tgtEl>
                                      </p:cBhvr>
                                    </p:animEffect>
                                    <p:set>
                                      <p:cBhvr>
                                        <p:cTn id="10" dur="1" fill="hold">
                                          <p:stCondLst>
                                            <p:cond delay="499"/>
                                          </p:stCondLst>
                                        </p:cTn>
                                        <p:tgtEl>
                                          <p:spTgt spid="723"/>
                                        </p:tgtEl>
                                        <p:attrNameLst>
                                          <p:attrName>style.visibility</p:attrName>
                                        </p:attrNameLst>
                                      </p:cBhvr>
                                      <p:to>
                                        <p:strVal val="hidden"/>
                                      </p:to>
                                    </p:se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7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2.5E-6 -4.07407E-6 L -0.06433 0.09699 " pathEditMode="relative" rAng="0" ptsTypes="AA">
                                      <p:cBhvr>
                                        <p:cTn id="17" dur="2000" fill="hold"/>
                                        <p:tgtEl>
                                          <p:spTgt spid="724"/>
                                        </p:tgtEl>
                                        <p:attrNameLst>
                                          <p:attrName>ppt_x</p:attrName>
                                          <p:attrName>ppt_y</p:attrName>
                                        </p:attrNameLst>
                                      </p:cBhvr>
                                      <p:rCtr x="-3216" y="4838"/>
                                    </p:animMotion>
                                  </p:childTnLst>
                                </p:cTn>
                              </p:par>
                            </p:childTnLst>
                          </p:cTn>
                        </p:par>
                        <p:par>
                          <p:cTn id="18" fill="hold">
                            <p:stCondLst>
                              <p:cond delay="2000"/>
                            </p:stCondLst>
                            <p:childTnLst>
                              <p:par>
                                <p:cTn id="19" presetID="1" presetClass="exit" presetSubtype="0" fill="hold" nodeType="afterEffect">
                                  <p:stCondLst>
                                    <p:cond delay="0"/>
                                  </p:stCondLst>
                                  <p:childTnLst>
                                    <p:set>
                                      <p:cBhvr>
                                        <p:cTn id="20" dur="1" fill="hold">
                                          <p:stCondLst>
                                            <p:cond delay="0"/>
                                          </p:stCondLst>
                                        </p:cTn>
                                        <p:tgtEl>
                                          <p:spTgt spid="724"/>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95"/>
                                        </p:tgtEl>
                                        <p:attrNameLst>
                                          <p:attrName>style.visibility</p:attrName>
                                        </p:attrNameLst>
                                      </p:cBhvr>
                                      <p:to>
                                        <p:strVal val="visible"/>
                                      </p:to>
                                    </p:set>
                                    <p:animEffect transition="in" filter="fade">
                                      <p:cBhvr>
                                        <p:cTn id="24" dur="500"/>
                                        <p:tgtEl>
                                          <p:spTgt spid="695"/>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5400000">
                                      <p:cBhvr>
                                        <p:cTn id="28" dur="2000" fill="hold"/>
                                        <p:tgtEl>
                                          <p:spTgt spid="695"/>
                                        </p:tgtEl>
                                        <p:attrNameLst>
                                          <p:attrName>r</p:attrName>
                                        </p:attrNameLst>
                                      </p:cBhvr>
                                    </p:animRot>
                                  </p:childTnLst>
                                </p:cTn>
                              </p:par>
                              <p:par>
                                <p:cTn id="29" presetID="42" presetClass="path" presetSubtype="0" accel="50000" decel="50000" fill="hold" nodeType="withEffect">
                                  <p:stCondLst>
                                    <p:cond delay="0"/>
                                  </p:stCondLst>
                                  <p:childTnLst>
                                    <p:animMotion origin="layout" path="M 3.95833E-6 2.96296E-6 L -0.00482 -0.00093 " pathEditMode="relative" rAng="0" ptsTypes="AA">
                                      <p:cBhvr>
                                        <p:cTn id="30" dur="2000" fill="hold"/>
                                        <p:tgtEl>
                                          <p:spTgt spid="626"/>
                                        </p:tgtEl>
                                        <p:attrNameLst>
                                          <p:attrName>ppt_x</p:attrName>
                                          <p:attrName>ppt_y</p:attrName>
                                        </p:attrNameLst>
                                      </p:cBhvr>
                                      <p:rCtr x="-247" y="-46"/>
                                    </p:animMotion>
                                  </p:childTnLst>
                                </p:cTn>
                              </p:par>
                              <p:par>
                                <p:cTn id="31" presetID="42" presetClass="path" presetSubtype="0" accel="50000" decel="50000" fill="hold" nodeType="withEffect">
                                  <p:stCondLst>
                                    <p:cond delay="0"/>
                                  </p:stCondLst>
                                  <p:childTnLst>
                                    <p:animMotion origin="layout" path="M -2.08333E-7 4.44444E-6 L 0.00026 0.00717 " pathEditMode="relative" rAng="0" ptsTypes="AA">
                                      <p:cBhvr>
                                        <p:cTn id="32" dur="2000" fill="hold"/>
                                        <p:tgtEl>
                                          <p:spTgt spid="649"/>
                                        </p:tgtEl>
                                        <p:attrNameLst>
                                          <p:attrName>ppt_x</p:attrName>
                                          <p:attrName>ppt_y</p:attrName>
                                        </p:attrNameLst>
                                      </p:cBhvr>
                                      <p:rCtr x="13" y="347"/>
                                    </p:animMotion>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727"/>
                                        </p:tgtEl>
                                        <p:attrNameLst>
                                          <p:attrName>style.visibility</p:attrName>
                                        </p:attrNameLst>
                                      </p:cBhvr>
                                      <p:to>
                                        <p:strVal val="visible"/>
                                      </p:to>
                                    </p:set>
                                    <p:animEffect transition="in" filter="fade">
                                      <p:cBhvr>
                                        <p:cTn id="36" dur="500"/>
                                        <p:tgtEl>
                                          <p:spTgt spid="727"/>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60"/>
                                        </p:tgtEl>
                                        <p:attrNameLst>
                                          <p:attrName>style.visibility</p:attrName>
                                        </p:attrNameLst>
                                      </p:cBhvr>
                                      <p:to>
                                        <p:strVal val="visible"/>
                                      </p:to>
                                    </p:set>
                                    <p:animEffect transition="in" filter="fade">
                                      <p:cBhvr>
                                        <p:cTn id="40" dur="500"/>
                                        <p:tgtEl>
                                          <p:spTgt spid="2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711"/>
                                        </p:tgtEl>
                                      </p:cBhvr>
                                    </p:animEffect>
                                    <p:set>
                                      <p:cBhvr>
                                        <p:cTn id="45" dur="1" fill="hold">
                                          <p:stCondLst>
                                            <p:cond delay="499"/>
                                          </p:stCondLst>
                                        </p:cTn>
                                        <p:tgtEl>
                                          <p:spTgt spid="711"/>
                                        </p:tgtEl>
                                        <p:attrNameLst>
                                          <p:attrName>style.visibility</p:attrName>
                                        </p:attrNameLst>
                                      </p:cBhvr>
                                      <p:to>
                                        <p:strVal val="hidden"/>
                                      </p:to>
                                    </p:set>
                                  </p:childTnLst>
                                </p:cTn>
                              </p:par>
                            </p:childTnLst>
                          </p:cTn>
                        </p:par>
                        <p:par>
                          <p:cTn id="46" fill="hold">
                            <p:stCondLst>
                              <p:cond delay="500"/>
                            </p:stCondLst>
                            <p:childTnLst>
                              <p:par>
                                <p:cTn id="47" presetID="8" presetClass="emph" presetSubtype="0" fill="hold" nodeType="afterEffect">
                                  <p:stCondLst>
                                    <p:cond delay="0"/>
                                  </p:stCondLst>
                                  <p:childTnLst>
                                    <p:animRot by="-5400000">
                                      <p:cBhvr>
                                        <p:cTn id="48" dur="2000" fill="hold"/>
                                        <p:tgtEl>
                                          <p:spTgt spid="703"/>
                                        </p:tgtEl>
                                        <p:attrNameLst>
                                          <p:attrName>r</p:attrName>
                                        </p:attrNameLst>
                                      </p:cBhvr>
                                    </p:animRot>
                                  </p:childTnLst>
                                </p:cTn>
                              </p:par>
                              <p:par>
                                <p:cTn id="49" presetID="42" presetClass="path" presetSubtype="0" accel="50000" decel="50000" fill="hold" nodeType="withEffect">
                                  <p:stCondLst>
                                    <p:cond delay="0"/>
                                  </p:stCondLst>
                                  <p:childTnLst>
                                    <p:animMotion origin="layout" path="M 1.45833E-6 1.85185E-6 L -0.00456 -0.0007 " pathEditMode="relative" rAng="0" ptsTypes="AA">
                                      <p:cBhvr>
                                        <p:cTn id="50" dur="2000" fill="hold"/>
                                        <p:tgtEl>
                                          <p:spTgt spid="24"/>
                                        </p:tgtEl>
                                        <p:attrNameLst>
                                          <p:attrName>ppt_x</p:attrName>
                                          <p:attrName>ppt_y</p:attrName>
                                        </p:attrNameLst>
                                      </p:cBhvr>
                                      <p:rCtr x="-234" y="-46"/>
                                    </p:animMotion>
                                  </p:childTnLst>
                                </p:cTn>
                              </p:par>
                              <p:par>
                                <p:cTn id="51" presetID="10" presetClass="entr" presetSubtype="0" fill="hold" grpId="0" nodeType="withEffect">
                                  <p:stCondLst>
                                    <p:cond delay="0"/>
                                  </p:stCondLst>
                                  <p:childTnLst>
                                    <p:set>
                                      <p:cBhvr>
                                        <p:cTn id="52" dur="1" fill="hold">
                                          <p:stCondLst>
                                            <p:cond delay="0"/>
                                          </p:stCondLst>
                                        </p:cTn>
                                        <p:tgtEl>
                                          <p:spTgt spid="617"/>
                                        </p:tgtEl>
                                        <p:attrNameLst>
                                          <p:attrName>style.visibility</p:attrName>
                                        </p:attrNameLst>
                                      </p:cBhvr>
                                      <p:to>
                                        <p:strVal val="visible"/>
                                      </p:to>
                                    </p:set>
                                    <p:animEffect transition="in" filter="fade">
                                      <p:cBhvr>
                                        <p:cTn id="53" dur="500"/>
                                        <p:tgtEl>
                                          <p:spTgt spid="617"/>
                                        </p:tgtEl>
                                      </p:cBhvr>
                                    </p:animEffect>
                                  </p:childTnLst>
                                </p:cTn>
                              </p:par>
                            </p:childTnLst>
                          </p:cTn>
                        </p:par>
                        <p:par>
                          <p:cTn id="54" fill="hold">
                            <p:stCondLst>
                              <p:cond delay="2500"/>
                            </p:stCondLst>
                            <p:childTnLst>
                              <p:par>
                                <p:cTn id="55" presetID="10" presetClass="exit" presetSubtype="0" fill="hold" nodeType="afterEffect">
                                  <p:stCondLst>
                                    <p:cond delay="0"/>
                                  </p:stCondLst>
                                  <p:childTnLst>
                                    <p:animEffect transition="out" filter="fade">
                                      <p:cBhvr>
                                        <p:cTn id="56" dur="500"/>
                                        <p:tgtEl>
                                          <p:spTgt spid="703"/>
                                        </p:tgtEl>
                                      </p:cBhvr>
                                    </p:animEffect>
                                    <p:set>
                                      <p:cBhvr>
                                        <p:cTn id="57" dur="1" fill="hold">
                                          <p:stCondLst>
                                            <p:cond delay="499"/>
                                          </p:stCondLst>
                                        </p:cTn>
                                        <p:tgtEl>
                                          <p:spTgt spid="703"/>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par>
                          <p:cTn id="61" fill="hold">
                            <p:stCondLst>
                              <p:cond delay="3000"/>
                            </p:stCondLst>
                            <p:childTnLst>
                              <p:par>
                                <p:cTn id="62" presetID="42" presetClass="path" presetSubtype="0" accel="50000" decel="50000" fill="hold" nodeType="afterEffect">
                                  <p:stCondLst>
                                    <p:cond delay="0"/>
                                  </p:stCondLst>
                                  <p:childTnLst>
                                    <p:animMotion origin="layout" path="M -2.5E-6 -1.48148E-6 L 0.19727 -0.12546 " pathEditMode="relative" rAng="0" ptsTypes="AA">
                                      <p:cBhvr>
                                        <p:cTn id="63" dur="2000" fill="hold"/>
                                        <p:tgtEl>
                                          <p:spTgt spid="26"/>
                                        </p:tgtEl>
                                        <p:attrNameLst>
                                          <p:attrName>ppt_x</p:attrName>
                                          <p:attrName>ppt_y</p:attrName>
                                        </p:attrNameLst>
                                      </p:cBhvr>
                                      <p:rCtr x="9857" y="-6273"/>
                                    </p:animMotion>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0" animBg="1"/>
      <p:bldP spid="260" grpId="0" animBg="1"/>
      <p:bldP spid="711" grpId="0"/>
      <p:bldP spid="7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693" y="1715214"/>
            <a:ext cx="5225204" cy="1657377"/>
          </a:xfrm>
          <a:prstGeom prst="rect">
            <a:avLst/>
          </a:prstGeom>
        </p:spPr>
      </p:pic>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35</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2024-04-28</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TS PSS Search Zones</a:t>
            </a:r>
            <a:endParaRPr lang="en-US" dirty="0"/>
          </a:p>
          <a:p>
            <a:endParaRPr lang="en-US" dirty="0"/>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814" t="8777" r="3716" b="51889"/>
          <a:stretch/>
        </p:blipFill>
        <p:spPr>
          <a:xfrm>
            <a:off x="5699624" y="4236617"/>
            <a:ext cx="5868546" cy="1844766"/>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509" t="25891" r="35788" b="28473"/>
          <a:stretch/>
        </p:blipFill>
        <p:spPr>
          <a:xfrm>
            <a:off x="297180" y="4160520"/>
            <a:ext cx="5185380" cy="2711496"/>
          </a:xfrm>
          <a:prstGeom prst="rect">
            <a:avLst/>
          </a:prstGeom>
        </p:spPr>
      </p:pic>
      <p:sp>
        <p:nvSpPr>
          <p:cNvPr id="18" name="TextBox 17"/>
          <p:cNvSpPr txBox="1"/>
          <p:nvPr/>
        </p:nvSpPr>
        <p:spPr>
          <a:xfrm>
            <a:off x="5482560" y="1361902"/>
            <a:ext cx="1744980" cy="369332"/>
          </a:xfrm>
          <a:prstGeom prst="rect">
            <a:avLst/>
          </a:prstGeom>
          <a:noFill/>
        </p:spPr>
        <p:txBody>
          <a:bodyPr wrap="square" rtlCol="0">
            <a:spAutoFit/>
          </a:bodyPr>
          <a:lstStyle/>
          <a:p>
            <a:pPr algn="ctr"/>
            <a:r>
              <a:rPr lang="en-US" dirty="0" smtClean="0">
                <a:solidFill>
                  <a:srgbClr val="666666"/>
                </a:solidFill>
              </a:rPr>
              <a:t>LVL091</a:t>
            </a:r>
            <a:endParaRPr lang="sv-SE" dirty="0" smtClean="0">
              <a:solidFill>
                <a:srgbClr val="666666"/>
              </a:solidFill>
            </a:endParaRPr>
          </a:p>
        </p:txBody>
      </p:sp>
      <p:sp>
        <p:nvSpPr>
          <p:cNvPr id="20" name="TextBox 19"/>
          <p:cNvSpPr txBox="1"/>
          <p:nvPr/>
        </p:nvSpPr>
        <p:spPr>
          <a:xfrm>
            <a:off x="2468488" y="3568186"/>
            <a:ext cx="1744980" cy="369332"/>
          </a:xfrm>
          <a:prstGeom prst="rect">
            <a:avLst/>
          </a:prstGeom>
          <a:noFill/>
        </p:spPr>
        <p:txBody>
          <a:bodyPr wrap="square" rtlCol="0">
            <a:spAutoFit/>
          </a:bodyPr>
          <a:lstStyle/>
          <a:p>
            <a:pPr algn="ctr"/>
            <a:r>
              <a:rPr lang="en-US" dirty="0" smtClean="0">
                <a:solidFill>
                  <a:srgbClr val="666666"/>
                </a:solidFill>
              </a:rPr>
              <a:t>LVL103</a:t>
            </a:r>
            <a:endParaRPr lang="sv-SE" dirty="0" smtClean="0">
              <a:solidFill>
                <a:srgbClr val="666666"/>
              </a:solidFill>
            </a:endParaRPr>
          </a:p>
        </p:txBody>
      </p:sp>
      <p:sp>
        <p:nvSpPr>
          <p:cNvPr id="21" name="TextBox 20"/>
          <p:cNvSpPr txBox="1"/>
          <p:nvPr/>
        </p:nvSpPr>
        <p:spPr>
          <a:xfrm>
            <a:off x="8633897" y="3568186"/>
            <a:ext cx="1744980" cy="369332"/>
          </a:xfrm>
          <a:prstGeom prst="rect">
            <a:avLst/>
          </a:prstGeom>
          <a:noFill/>
        </p:spPr>
        <p:txBody>
          <a:bodyPr wrap="square" rtlCol="0">
            <a:spAutoFit/>
          </a:bodyPr>
          <a:lstStyle/>
          <a:p>
            <a:pPr algn="ctr"/>
            <a:r>
              <a:rPr lang="en-US" dirty="0" smtClean="0">
                <a:solidFill>
                  <a:srgbClr val="666666"/>
                </a:solidFill>
              </a:rPr>
              <a:t>LVL115</a:t>
            </a:r>
            <a:endParaRPr lang="sv-SE" dirty="0" smtClean="0">
              <a:solidFill>
                <a:srgbClr val="666666"/>
              </a:solidFill>
            </a:endParaRPr>
          </a:p>
        </p:txBody>
      </p:sp>
      <p:sp>
        <p:nvSpPr>
          <p:cNvPr id="22" name="TextBox 21"/>
          <p:cNvSpPr txBox="1"/>
          <p:nvPr/>
        </p:nvSpPr>
        <p:spPr>
          <a:xfrm>
            <a:off x="6621780" y="1945700"/>
            <a:ext cx="754380" cy="276999"/>
          </a:xfrm>
          <a:prstGeom prst="rect">
            <a:avLst/>
          </a:prstGeom>
          <a:noFill/>
        </p:spPr>
        <p:txBody>
          <a:bodyPr wrap="square" rtlCol="0">
            <a:spAutoFit/>
          </a:bodyPr>
          <a:lstStyle/>
          <a:p>
            <a:pPr algn="l"/>
            <a:r>
              <a:rPr lang="en-US" sz="1200" dirty="0" smtClean="0">
                <a:solidFill>
                  <a:srgbClr val="FF0000"/>
                </a:solidFill>
              </a:rPr>
              <a:t>Zone2</a:t>
            </a:r>
            <a:endParaRPr lang="sv-SE" sz="1400" dirty="0" smtClean="0">
              <a:solidFill>
                <a:srgbClr val="FF0000"/>
              </a:solidFill>
            </a:endParaRPr>
          </a:p>
        </p:txBody>
      </p:sp>
      <p:sp>
        <p:nvSpPr>
          <p:cNvPr id="23" name="TextBox 22"/>
          <p:cNvSpPr txBox="1"/>
          <p:nvPr/>
        </p:nvSpPr>
        <p:spPr>
          <a:xfrm>
            <a:off x="7258020" y="2375111"/>
            <a:ext cx="754380" cy="276999"/>
          </a:xfrm>
          <a:prstGeom prst="rect">
            <a:avLst/>
          </a:prstGeom>
          <a:noFill/>
        </p:spPr>
        <p:txBody>
          <a:bodyPr wrap="square" rtlCol="0">
            <a:spAutoFit/>
          </a:bodyPr>
          <a:lstStyle/>
          <a:p>
            <a:pPr algn="l"/>
            <a:r>
              <a:rPr lang="en-US" sz="1200" dirty="0" smtClean="0">
                <a:solidFill>
                  <a:srgbClr val="FF0000"/>
                </a:solidFill>
              </a:rPr>
              <a:t>Zone1</a:t>
            </a:r>
            <a:endParaRPr lang="sv-SE" sz="1200" dirty="0" smtClean="0">
              <a:solidFill>
                <a:srgbClr val="FF0000"/>
              </a:solidFill>
            </a:endParaRPr>
          </a:p>
        </p:txBody>
      </p:sp>
      <p:sp>
        <p:nvSpPr>
          <p:cNvPr id="24" name="TextBox 23"/>
          <p:cNvSpPr txBox="1"/>
          <p:nvPr/>
        </p:nvSpPr>
        <p:spPr>
          <a:xfrm>
            <a:off x="6621780" y="2850942"/>
            <a:ext cx="754380" cy="276999"/>
          </a:xfrm>
          <a:prstGeom prst="rect">
            <a:avLst/>
          </a:prstGeom>
          <a:noFill/>
        </p:spPr>
        <p:txBody>
          <a:bodyPr wrap="square" rtlCol="0">
            <a:spAutoFit/>
          </a:bodyPr>
          <a:lstStyle/>
          <a:p>
            <a:pPr algn="l"/>
            <a:r>
              <a:rPr lang="en-US" sz="1200" dirty="0" smtClean="0">
                <a:solidFill>
                  <a:srgbClr val="FF0000"/>
                </a:solidFill>
              </a:rPr>
              <a:t>Zone3</a:t>
            </a:r>
            <a:endParaRPr lang="sv-SE" sz="1200" dirty="0" smtClean="0">
              <a:solidFill>
                <a:srgbClr val="FF0000"/>
              </a:solidFill>
            </a:endParaRPr>
          </a:p>
        </p:txBody>
      </p:sp>
      <p:sp>
        <p:nvSpPr>
          <p:cNvPr id="25" name="TextBox 24"/>
          <p:cNvSpPr txBox="1"/>
          <p:nvPr/>
        </p:nvSpPr>
        <p:spPr>
          <a:xfrm>
            <a:off x="2135490" y="5314535"/>
            <a:ext cx="754380" cy="276999"/>
          </a:xfrm>
          <a:prstGeom prst="rect">
            <a:avLst/>
          </a:prstGeom>
          <a:noFill/>
        </p:spPr>
        <p:txBody>
          <a:bodyPr wrap="square" rtlCol="0">
            <a:spAutoFit/>
          </a:bodyPr>
          <a:lstStyle/>
          <a:p>
            <a:pPr algn="l"/>
            <a:r>
              <a:rPr lang="en-US" sz="1200" dirty="0" smtClean="0">
                <a:solidFill>
                  <a:srgbClr val="FF0000"/>
                </a:solidFill>
              </a:rPr>
              <a:t>Zone5</a:t>
            </a:r>
            <a:endParaRPr lang="sv-SE" sz="1200" dirty="0" smtClean="0">
              <a:solidFill>
                <a:srgbClr val="FF0000"/>
              </a:solidFill>
            </a:endParaRPr>
          </a:p>
        </p:txBody>
      </p:sp>
      <p:sp>
        <p:nvSpPr>
          <p:cNvPr id="26" name="TextBox 25"/>
          <p:cNvSpPr txBox="1"/>
          <p:nvPr/>
        </p:nvSpPr>
        <p:spPr>
          <a:xfrm>
            <a:off x="8423729" y="4931684"/>
            <a:ext cx="754380" cy="276999"/>
          </a:xfrm>
          <a:prstGeom prst="rect">
            <a:avLst/>
          </a:prstGeom>
          <a:noFill/>
        </p:spPr>
        <p:txBody>
          <a:bodyPr wrap="square" rtlCol="0">
            <a:spAutoFit/>
          </a:bodyPr>
          <a:lstStyle/>
          <a:p>
            <a:pPr algn="l"/>
            <a:r>
              <a:rPr lang="en-US" sz="1200" dirty="0" smtClean="0">
                <a:solidFill>
                  <a:srgbClr val="FF0000"/>
                </a:solidFill>
              </a:rPr>
              <a:t>Zone6</a:t>
            </a:r>
            <a:endParaRPr lang="sv-SE" sz="1200" dirty="0" smtClean="0">
              <a:solidFill>
                <a:srgbClr val="FF0000"/>
              </a:solidFill>
            </a:endParaRPr>
          </a:p>
        </p:txBody>
      </p:sp>
      <p:sp>
        <p:nvSpPr>
          <p:cNvPr id="27" name="TextBox 26"/>
          <p:cNvSpPr txBox="1"/>
          <p:nvPr/>
        </p:nvSpPr>
        <p:spPr>
          <a:xfrm>
            <a:off x="9352511" y="4745995"/>
            <a:ext cx="754380" cy="276999"/>
          </a:xfrm>
          <a:prstGeom prst="rect">
            <a:avLst/>
          </a:prstGeom>
          <a:noFill/>
        </p:spPr>
        <p:txBody>
          <a:bodyPr wrap="square" rtlCol="0">
            <a:spAutoFit/>
          </a:bodyPr>
          <a:lstStyle/>
          <a:p>
            <a:pPr algn="l"/>
            <a:r>
              <a:rPr lang="en-US" sz="1200" dirty="0" smtClean="0">
                <a:solidFill>
                  <a:srgbClr val="FF0000"/>
                </a:solidFill>
              </a:rPr>
              <a:t>Zone7</a:t>
            </a:r>
            <a:endParaRPr lang="sv-SE" sz="1200" dirty="0" smtClean="0">
              <a:solidFill>
                <a:srgbClr val="FF0000"/>
              </a:solidFill>
            </a:endParaRPr>
          </a:p>
        </p:txBody>
      </p:sp>
      <p:cxnSp>
        <p:nvCxnSpPr>
          <p:cNvPr id="29" name="Straight Arrow Connector 28"/>
          <p:cNvCxnSpPr/>
          <p:nvPr/>
        </p:nvCxnSpPr>
        <p:spPr>
          <a:xfrm flipH="1" flipV="1">
            <a:off x="5082540" y="4107180"/>
            <a:ext cx="253282" cy="46848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728180" y="3851900"/>
            <a:ext cx="754380" cy="276999"/>
          </a:xfrm>
          <a:prstGeom prst="rect">
            <a:avLst/>
          </a:prstGeom>
          <a:noFill/>
        </p:spPr>
        <p:txBody>
          <a:bodyPr wrap="square" rtlCol="0">
            <a:spAutoFit/>
          </a:bodyPr>
          <a:lstStyle/>
          <a:p>
            <a:pPr algn="l"/>
            <a:r>
              <a:rPr lang="en-US" sz="1200" dirty="0" smtClean="0">
                <a:solidFill>
                  <a:srgbClr val="FF0000"/>
                </a:solidFill>
              </a:rPr>
              <a:t>Zone1</a:t>
            </a:r>
            <a:endParaRPr lang="sv-SE" sz="1200" dirty="0" smtClean="0">
              <a:solidFill>
                <a:srgbClr val="FF0000"/>
              </a:solidFill>
            </a:endParaRPr>
          </a:p>
        </p:txBody>
      </p:sp>
      <p:pic>
        <p:nvPicPr>
          <p:cNvPr id="28" name="Graphic 121"/>
          <p:cNvPicPr/>
          <p:nvPr/>
        </p:nvPicPr>
        <p:blipFill rotWithShape="1">
          <a:blip r:embed="rId6">
            <a:extLst>
              <a:ext uri="{28A0092B-C50C-407E-A947-70E740481C1C}">
                <a14:useLocalDpi xmlns:a14="http://schemas.microsoft.com/office/drawing/2010/main" val="0"/>
              </a:ext>
            </a:extLst>
          </a:blip>
          <a:srcRect r="53646"/>
          <a:stretch/>
        </p:blipFill>
        <p:spPr>
          <a:xfrm>
            <a:off x="5753979" y="2200626"/>
            <a:ext cx="239240" cy="516115"/>
          </a:xfrm>
          <a:prstGeom prst="rect">
            <a:avLst/>
          </a:prstGeom>
        </p:spPr>
      </p:pic>
      <p:pic>
        <p:nvPicPr>
          <p:cNvPr id="30" name="Graphic 121"/>
          <p:cNvPicPr/>
          <p:nvPr/>
        </p:nvPicPr>
        <p:blipFill rotWithShape="1">
          <a:blip r:embed="rId6">
            <a:extLst>
              <a:ext uri="{28A0092B-C50C-407E-A947-70E740481C1C}">
                <a14:useLocalDpi xmlns:a14="http://schemas.microsoft.com/office/drawing/2010/main" val="0"/>
              </a:ext>
            </a:extLst>
          </a:blip>
          <a:srcRect r="53646"/>
          <a:stretch/>
        </p:blipFill>
        <p:spPr>
          <a:xfrm>
            <a:off x="2134121" y="4766800"/>
            <a:ext cx="239240" cy="516115"/>
          </a:xfrm>
          <a:prstGeom prst="rect">
            <a:avLst/>
          </a:prstGeom>
        </p:spPr>
      </p:pic>
      <p:pic>
        <p:nvPicPr>
          <p:cNvPr id="31" name="Graphic 121"/>
          <p:cNvPicPr/>
          <p:nvPr/>
        </p:nvPicPr>
        <p:blipFill rotWithShape="1">
          <a:blip r:embed="rId6">
            <a:extLst>
              <a:ext uri="{28A0092B-C50C-407E-A947-70E740481C1C}">
                <a14:useLocalDpi xmlns:a14="http://schemas.microsoft.com/office/drawing/2010/main" val="0"/>
              </a:ext>
            </a:extLst>
          </a:blip>
          <a:srcRect r="53646"/>
          <a:stretch/>
        </p:blipFill>
        <p:spPr>
          <a:xfrm>
            <a:off x="2320951" y="4766799"/>
            <a:ext cx="239240" cy="516115"/>
          </a:xfrm>
          <a:prstGeom prst="rect">
            <a:avLst/>
          </a:prstGeom>
        </p:spPr>
      </p:pic>
      <p:pic>
        <p:nvPicPr>
          <p:cNvPr id="33" name="Graphic 121"/>
          <p:cNvPicPr/>
          <p:nvPr/>
        </p:nvPicPr>
        <p:blipFill rotWithShape="1">
          <a:blip r:embed="rId6">
            <a:extLst>
              <a:ext uri="{28A0092B-C50C-407E-A947-70E740481C1C}">
                <a14:useLocalDpi xmlns:a14="http://schemas.microsoft.com/office/drawing/2010/main" val="0"/>
              </a:ext>
            </a:extLst>
          </a:blip>
          <a:srcRect r="53646"/>
          <a:stretch/>
        </p:blipFill>
        <p:spPr>
          <a:xfrm>
            <a:off x="7950257" y="4898395"/>
            <a:ext cx="239240" cy="516115"/>
          </a:xfrm>
          <a:prstGeom prst="rect">
            <a:avLst/>
          </a:prstGeom>
        </p:spPr>
      </p:pic>
      <p:pic>
        <p:nvPicPr>
          <p:cNvPr id="34" name="Graphic 121"/>
          <p:cNvPicPr/>
          <p:nvPr/>
        </p:nvPicPr>
        <p:blipFill rotWithShape="1">
          <a:blip r:embed="rId6">
            <a:extLst>
              <a:ext uri="{28A0092B-C50C-407E-A947-70E740481C1C}">
                <a14:useLocalDpi xmlns:a14="http://schemas.microsoft.com/office/drawing/2010/main" val="0"/>
              </a:ext>
            </a:extLst>
          </a:blip>
          <a:srcRect r="53646"/>
          <a:stretch/>
        </p:blipFill>
        <p:spPr>
          <a:xfrm>
            <a:off x="8137087" y="4898394"/>
            <a:ext cx="239240" cy="516115"/>
          </a:xfrm>
          <a:prstGeom prst="rect">
            <a:avLst/>
          </a:prstGeom>
        </p:spPr>
      </p:pic>
      <p:pic>
        <p:nvPicPr>
          <p:cNvPr id="35" name="Graphic 121"/>
          <p:cNvPicPr/>
          <p:nvPr/>
        </p:nvPicPr>
        <p:blipFill rotWithShape="1">
          <a:blip r:embed="rId6">
            <a:extLst>
              <a:ext uri="{28A0092B-C50C-407E-A947-70E740481C1C}">
                <a14:useLocalDpi xmlns:a14="http://schemas.microsoft.com/office/drawing/2010/main" val="0"/>
              </a:ext>
            </a:extLst>
          </a:blip>
          <a:srcRect r="53646"/>
          <a:stretch/>
        </p:blipFill>
        <p:spPr>
          <a:xfrm>
            <a:off x="9385553" y="4961881"/>
            <a:ext cx="239240" cy="516115"/>
          </a:xfrm>
          <a:prstGeom prst="rect">
            <a:avLst/>
          </a:prstGeom>
        </p:spPr>
      </p:pic>
      <p:pic>
        <p:nvPicPr>
          <p:cNvPr id="36" name="Graphic 121"/>
          <p:cNvPicPr/>
          <p:nvPr/>
        </p:nvPicPr>
        <p:blipFill rotWithShape="1">
          <a:blip r:embed="rId6">
            <a:extLst>
              <a:ext uri="{28A0092B-C50C-407E-A947-70E740481C1C}">
                <a14:useLocalDpi xmlns:a14="http://schemas.microsoft.com/office/drawing/2010/main" val="0"/>
              </a:ext>
            </a:extLst>
          </a:blip>
          <a:srcRect r="53646"/>
          <a:stretch/>
        </p:blipFill>
        <p:spPr>
          <a:xfrm>
            <a:off x="9572383" y="4961880"/>
            <a:ext cx="239240" cy="516115"/>
          </a:xfrm>
          <a:prstGeom prst="rect">
            <a:avLst/>
          </a:prstGeom>
        </p:spPr>
      </p:pic>
      <p:pic>
        <p:nvPicPr>
          <p:cNvPr id="37" name="Graphic 121"/>
          <p:cNvPicPr/>
          <p:nvPr/>
        </p:nvPicPr>
        <p:blipFill rotWithShape="1">
          <a:blip r:embed="rId6">
            <a:extLst>
              <a:ext uri="{28A0092B-C50C-407E-A947-70E740481C1C}">
                <a14:useLocalDpi xmlns:a14="http://schemas.microsoft.com/office/drawing/2010/main" val="0"/>
              </a:ext>
            </a:extLst>
          </a:blip>
          <a:srcRect r="53646"/>
          <a:stretch/>
        </p:blipFill>
        <p:spPr>
          <a:xfrm>
            <a:off x="5951534" y="2208816"/>
            <a:ext cx="239240" cy="516115"/>
          </a:xfrm>
          <a:prstGeom prst="rect">
            <a:avLst/>
          </a:prstGeom>
        </p:spPr>
      </p:pic>
      <p:sp>
        <p:nvSpPr>
          <p:cNvPr id="38" name="TextBox 37"/>
          <p:cNvSpPr txBox="1"/>
          <p:nvPr/>
        </p:nvSpPr>
        <p:spPr>
          <a:xfrm>
            <a:off x="5369953" y="2644875"/>
            <a:ext cx="754380" cy="276999"/>
          </a:xfrm>
          <a:prstGeom prst="rect">
            <a:avLst/>
          </a:prstGeom>
          <a:noFill/>
        </p:spPr>
        <p:txBody>
          <a:bodyPr wrap="square" rtlCol="0">
            <a:spAutoFit/>
          </a:bodyPr>
          <a:lstStyle/>
          <a:p>
            <a:pPr algn="l"/>
            <a:r>
              <a:rPr lang="en-US" sz="1200" dirty="0" smtClean="0">
                <a:solidFill>
                  <a:srgbClr val="FF0000"/>
                </a:solidFill>
              </a:rPr>
              <a:t>Zone4</a:t>
            </a:r>
            <a:endParaRPr lang="sv-SE" sz="1200" dirty="0" smtClean="0">
              <a:solidFill>
                <a:srgbClr val="FF0000"/>
              </a:solidFill>
            </a:endParaRPr>
          </a:p>
        </p:txBody>
      </p:sp>
    </p:spTree>
    <p:extLst>
      <p:ext uri="{BB962C8B-B14F-4D97-AF65-F5344CB8AC3E}">
        <p14:creationId xmlns:p14="http://schemas.microsoft.com/office/powerpoint/2010/main" val="309462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32" grpId="0"/>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p:nvPr/>
        </p:nvPicPr>
        <p:blipFill rotWithShape="1">
          <a:blip r:embed="rId3">
            <a:extLst>
              <a:ext uri="{28A0092B-C50C-407E-A947-70E740481C1C}">
                <a14:useLocalDpi xmlns:a14="http://schemas.microsoft.com/office/drawing/2010/main" val="0"/>
              </a:ext>
            </a:extLst>
          </a:blip>
          <a:srcRect l="14396" t="16821" r="6849" b="38454"/>
          <a:stretch/>
        </p:blipFill>
        <p:spPr bwMode="auto">
          <a:xfrm>
            <a:off x="6466800" y="1090206"/>
            <a:ext cx="4818420" cy="1539240"/>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4"/>
          <a:srcRect b="1486"/>
          <a:stretch/>
        </p:blipFill>
        <p:spPr>
          <a:xfrm>
            <a:off x="349567" y="1479419"/>
            <a:ext cx="6035993" cy="3930781"/>
          </a:xfrm>
          <a:prstGeom prst="rect">
            <a:avLst/>
          </a:prstGeom>
        </p:spPr>
      </p:pic>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36</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2024-04-28</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Target basement</a:t>
            </a:r>
            <a:endParaRPr lang="en-US" dirty="0"/>
          </a:p>
          <a:p>
            <a:endParaRPr lang="en-US" dirty="0"/>
          </a:p>
        </p:txBody>
      </p:sp>
      <p:graphicFrame>
        <p:nvGraphicFramePr>
          <p:cNvPr id="44" name="Table 43"/>
          <p:cNvGraphicFramePr>
            <a:graphicFrameLocks noGrp="1"/>
          </p:cNvGraphicFramePr>
          <p:nvPr>
            <p:extLst>
              <p:ext uri="{D42A27DB-BD31-4B8C-83A1-F6EECF244321}">
                <p14:modId xmlns:p14="http://schemas.microsoft.com/office/powerpoint/2010/main" val="1888355553"/>
              </p:ext>
            </p:extLst>
          </p:nvPr>
        </p:nvGraphicFramePr>
        <p:xfrm>
          <a:off x="4674455" y="5480314"/>
          <a:ext cx="3640687" cy="1259840"/>
        </p:xfrm>
        <a:graphic>
          <a:graphicData uri="http://schemas.openxmlformats.org/drawingml/2006/table">
            <a:tbl>
              <a:tblPr firstRow="1" bandRow="1">
                <a:tableStyleId>{5C22544A-7EE6-4342-B048-85BDC9FD1C3A}</a:tableStyleId>
              </a:tblPr>
              <a:tblGrid>
                <a:gridCol w="722227">
                  <a:extLst>
                    <a:ext uri="{9D8B030D-6E8A-4147-A177-3AD203B41FA5}">
                      <a16:colId xmlns:a16="http://schemas.microsoft.com/office/drawing/2014/main" val="3903984687"/>
                    </a:ext>
                  </a:extLst>
                </a:gridCol>
                <a:gridCol w="2918460">
                  <a:extLst>
                    <a:ext uri="{9D8B030D-6E8A-4147-A177-3AD203B41FA5}">
                      <a16:colId xmlns:a16="http://schemas.microsoft.com/office/drawing/2014/main" val="1072295638"/>
                    </a:ext>
                  </a:extLst>
                </a:gridCol>
              </a:tblGrid>
              <a:tr h="370840">
                <a:tc>
                  <a:txBody>
                    <a:bodyPr/>
                    <a:lstStyle/>
                    <a:p>
                      <a:pPr algn="ctr"/>
                      <a:r>
                        <a:rPr lang="en-US" sz="1400" dirty="0" smtClean="0"/>
                        <a:t>Zone No.</a:t>
                      </a:r>
                      <a:endParaRPr lang="sv-SE" sz="1400" dirty="0"/>
                    </a:p>
                  </a:txBody>
                  <a:tcPr/>
                </a:tc>
                <a:tc>
                  <a:txBody>
                    <a:bodyPr/>
                    <a:lstStyle/>
                    <a:p>
                      <a:pPr algn="ctr"/>
                      <a:r>
                        <a:rPr lang="en-US" sz="1400" dirty="0" smtClean="0"/>
                        <a:t>Search Time</a:t>
                      </a:r>
                      <a:endParaRPr lang="sv-SE" sz="1400" dirty="0"/>
                    </a:p>
                  </a:txBody>
                  <a:tcPr/>
                </a:tc>
                <a:extLst>
                  <a:ext uri="{0D108BD9-81ED-4DB2-BD59-A6C34878D82A}">
                    <a16:rowId xmlns:a16="http://schemas.microsoft.com/office/drawing/2014/main" val="3793309461"/>
                  </a:ext>
                </a:extLst>
              </a:tr>
              <a:tr h="370840">
                <a:tc>
                  <a:txBody>
                    <a:bodyPr/>
                    <a:lstStyle/>
                    <a:p>
                      <a:pPr algn="ctr"/>
                      <a:r>
                        <a:rPr lang="en-US" sz="1400" dirty="0" smtClean="0"/>
                        <a:t>1, 2, 3</a:t>
                      </a:r>
                      <a:endParaRPr lang="sv-SE" sz="1400" dirty="0"/>
                    </a:p>
                  </a:txBody>
                  <a:tcPr/>
                </a:tc>
                <a:tc>
                  <a:txBody>
                    <a:bodyPr/>
                    <a:lstStyle/>
                    <a:p>
                      <a:r>
                        <a:rPr lang="en-US" sz="1400" dirty="0" smtClean="0"/>
                        <a:t>3 min</a:t>
                      </a:r>
                      <a:endParaRPr lang="sv-SE" sz="1400" dirty="0"/>
                    </a:p>
                  </a:txBody>
                  <a:tcPr/>
                </a:tc>
                <a:extLst>
                  <a:ext uri="{0D108BD9-81ED-4DB2-BD59-A6C34878D82A}">
                    <a16:rowId xmlns:a16="http://schemas.microsoft.com/office/drawing/2014/main" val="4225659730"/>
                  </a:ext>
                </a:extLst>
              </a:tr>
              <a:tr h="370840">
                <a:tc>
                  <a:txBody>
                    <a:bodyPr/>
                    <a:lstStyle/>
                    <a:p>
                      <a:pPr algn="ctr"/>
                      <a:r>
                        <a:rPr lang="en-US" sz="1400" dirty="0" smtClean="0"/>
                        <a:t>4</a:t>
                      </a:r>
                      <a:endParaRPr lang="sv-SE" sz="1400" dirty="0"/>
                    </a:p>
                  </a:txBody>
                  <a:tcPr/>
                </a:tc>
                <a:tc>
                  <a:txBody>
                    <a:bodyPr/>
                    <a:lstStyle/>
                    <a:p>
                      <a:r>
                        <a:rPr lang="en-US" sz="1400" dirty="0" smtClean="0"/>
                        <a:t>3 min search + 4</a:t>
                      </a:r>
                      <a:r>
                        <a:rPr lang="en-US" sz="1400" baseline="0" dirty="0" smtClean="0"/>
                        <a:t> min door closing</a:t>
                      </a:r>
                      <a:endParaRPr lang="sv-SE" sz="1400" dirty="0"/>
                    </a:p>
                  </a:txBody>
                  <a:tcPr/>
                </a:tc>
                <a:extLst>
                  <a:ext uri="{0D108BD9-81ED-4DB2-BD59-A6C34878D82A}">
                    <a16:rowId xmlns:a16="http://schemas.microsoft.com/office/drawing/2014/main" val="2751145322"/>
                  </a:ext>
                </a:extLst>
              </a:tr>
            </a:tbl>
          </a:graphicData>
        </a:graphic>
      </p:graphicFrame>
      <p:pic>
        <p:nvPicPr>
          <p:cNvPr id="47" name="Picture 46"/>
          <p:cNvPicPr/>
          <p:nvPr/>
        </p:nvPicPr>
        <p:blipFill rotWithShape="1">
          <a:blip r:embed="rId5">
            <a:extLst>
              <a:ext uri="{28A0092B-C50C-407E-A947-70E740481C1C}">
                <a14:useLocalDpi xmlns:a14="http://schemas.microsoft.com/office/drawing/2010/main" val="0"/>
              </a:ext>
            </a:extLst>
          </a:blip>
          <a:srcRect l="24600" t="8962" b="10710"/>
          <a:stretch/>
        </p:blipFill>
        <p:spPr bwMode="auto">
          <a:xfrm>
            <a:off x="6553795" y="2699684"/>
            <a:ext cx="4614545" cy="2765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641758" y="2175740"/>
            <a:ext cx="5213803" cy="2532888"/>
            <a:chOff x="641758" y="2175740"/>
            <a:chExt cx="5213803" cy="2532888"/>
          </a:xfrm>
        </p:grpSpPr>
        <p:pic>
          <p:nvPicPr>
            <p:cNvPr id="68" name="Picture 67"/>
            <p:cNvPicPr>
              <a:picLocks noChangeAspect="1"/>
            </p:cNvPicPr>
            <p:nvPr/>
          </p:nvPicPr>
          <p:blipFill rotWithShape="1">
            <a:blip r:embed="rId3">
              <a:extLst>
                <a:ext uri="{28A0092B-C50C-407E-A947-70E740481C1C}">
                  <a14:useLocalDpi xmlns:a14="http://schemas.microsoft.com/office/drawing/2010/main" val="0"/>
                </a:ext>
              </a:extLst>
            </a:blip>
            <a:srcRect l="34144" t="16054" r="12287" b="47139"/>
            <a:stretch/>
          </p:blipFill>
          <p:spPr>
            <a:xfrm>
              <a:off x="641758" y="2175740"/>
              <a:ext cx="5213803" cy="2532888"/>
            </a:xfrm>
            <a:prstGeom prst="rect">
              <a:avLst/>
            </a:prstGeom>
          </p:spPr>
        </p:pic>
        <p:sp>
          <p:nvSpPr>
            <p:cNvPr id="8" name="TextBox 7"/>
            <p:cNvSpPr txBox="1"/>
            <p:nvPr/>
          </p:nvSpPr>
          <p:spPr>
            <a:xfrm>
              <a:off x="3801960" y="3249896"/>
              <a:ext cx="862148" cy="369332"/>
            </a:xfrm>
            <a:prstGeom prst="rect">
              <a:avLst/>
            </a:prstGeom>
            <a:noFill/>
          </p:spPr>
          <p:txBody>
            <a:bodyPr wrap="square" rtlCol="0">
              <a:spAutoFit/>
            </a:bodyPr>
            <a:lstStyle/>
            <a:p>
              <a:pPr algn="l"/>
              <a:r>
                <a:rPr lang="en-US" dirty="0" smtClean="0">
                  <a:solidFill>
                    <a:srgbClr val="FF0000"/>
                  </a:solidFill>
                </a:rPr>
                <a:t>Zone1</a:t>
              </a:r>
              <a:endParaRPr lang="sv-SE" dirty="0" smtClean="0">
                <a:solidFill>
                  <a:srgbClr val="FF0000"/>
                </a:solidFill>
              </a:endParaRPr>
            </a:p>
          </p:txBody>
        </p:sp>
        <p:sp>
          <p:nvSpPr>
            <p:cNvPr id="11" name="TextBox 10"/>
            <p:cNvSpPr txBox="1"/>
            <p:nvPr/>
          </p:nvSpPr>
          <p:spPr>
            <a:xfrm>
              <a:off x="2720402" y="2534809"/>
              <a:ext cx="862148" cy="369332"/>
            </a:xfrm>
            <a:prstGeom prst="rect">
              <a:avLst/>
            </a:prstGeom>
            <a:noFill/>
          </p:spPr>
          <p:txBody>
            <a:bodyPr wrap="square" rtlCol="0">
              <a:spAutoFit/>
            </a:bodyPr>
            <a:lstStyle/>
            <a:p>
              <a:pPr algn="l"/>
              <a:r>
                <a:rPr lang="en-US" dirty="0" smtClean="0">
                  <a:solidFill>
                    <a:srgbClr val="FF0000"/>
                  </a:solidFill>
                </a:rPr>
                <a:t>Zone2</a:t>
              </a:r>
              <a:endParaRPr lang="sv-SE" dirty="0" smtClean="0">
                <a:solidFill>
                  <a:srgbClr val="FF0000"/>
                </a:solidFill>
              </a:endParaRPr>
            </a:p>
          </p:txBody>
        </p:sp>
        <p:sp>
          <p:nvSpPr>
            <p:cNvPr id="12" name="TextBox 11"/>
            <p:cNvSpPr txBox="1"/>
            <p:nvPr/>
          </p:nvSpPr>
          <p:spPr>
            <a:xfrm>
              <a:off x="2720402" y="3959755"/>
              <a:ext cx="862148" cy="369332"/>
            </a:xfrm>
            <a:prstGeom prst="rect">
              <a:avLst/>
            </a:prstGeom>
            <a:noFill/>
          </p:spPr>
          <p:txBody>
            <a:bodyPr wrap="square" rtlCol="0">
              <a:spAutoFit/>
            </a:bodyPr>
            <a:lstStyle/>
            <a:p>
              <a:pPr algn="l"/>
              <a:r>
                <a:rPr lang="en-US" dirty="0" smtClean="0">
                  <a:solidFill>
                    <a:srgbClr val="FF0000"/>
                  </a:solidFill>
                </a:rPr>
                <a:t>Zone3</a:t>
              </a:r>
              <a:endParaRPr lang="sv-SE" dirty="0" smtClean="0">
                <a:solidFill>
                  <a:srgbClr val="FF0000"/>
                </a:solidFill>
              </a:endParaRPr>
            </a:p>
          </p:txBody>
        </p:sp>
      </p:grpSp>
      <p:grpSp>
        <p:nvGrpSpPr>
          <p:cNvPr id="65" name="Group 64"/>
          <p:cNvGrpSpPr/>
          <p:nvPr/>
        </p:nvGrpSpPr>
        <p:grpSpPr>
          <a:xfrm>
            <a:off x="3689695" y="2205927"/>
            <a:ext cx="5163821" cy="2532888"/>
            <a:chOff x="3689695" y="2205927"/>
            <a:chExt cx="5163821" cy="2532888"/>
          </a:xfrm>
        </p:grpSpPr>
        <p:pic>
          <p:nvPicPr>
            <p:cNvPr id="64" name="Picture 63"/>
            <p:cNvPicPr>
              <a:picLocks noChangeAspect="1"/>
            </p:cNvPicPr>
            <p:nvPr/>
          </p:nvPicPr>
          <p:blipFill rotWithShape="1">
            <a:blip r:embed="rId4">
              <a:extLst>
                <a:ext uri="{28A0092B-C50C-407E-A947-70E740481C1C}">
                  <a14:useLocalDpi xmlns:a14="http://schemas.microsoft.com/office/drawing/2010/main" val="0"/>
                </a:ext>
              </a:extLst>
            </a:blip>
            <a:srcRect l="33966" t="15873" r="12433" b="46940"/>
            <a:stretch/>
          </p:blipFill>
          <p:spPr>
            <a:xfrm>
              <a:off x="3689695" y="2205927"/>
              <a:ext cx="5163821" cy="2532888"/>
            </a:xfrm>
            <a:prstGeom prst="rect">
              <a:avLst/>
            </a:prstGeom>
          </p:spPr>
        </p:pic>
        <p:sp>
          <p:nvSpPr>
            <p:cNvPr id="20" name="TextBox 19"/>
            <p:cNvSpPr txBox="1"/>
            <p:nvPr/>
          </p:nvSpPr>
          <p:spPr>
            <a:xfrm>
              <a:off x="6883737" y="3269262"/>
              <a:ext cx="862148" cy="369332"/>
            </a:xfrm>
            <a:prstGeom prst="rect">
              <a:avLst/>
            </a:prstGeom>
            <a:noFill/>
          </p:spPr>
          <p:txBody>
            <a:bodyPr wrap="square" rtlCol="0">
              <a:spAutoFit/>
            </a:bodyPr>
            <a:lstStyle/>
            <a:p>
              <a:pPr algn="l"/>
              <a:r>
                <a:rPr lang="en-US" dirty="0" smtClean="0">
                  <a:solidFill>
                    <a:srgbClr val="FF0000"/>
                  </a:solidFill>
                </a:rPr>
                <a:t>Zone1</a:t>
              </a:r>
              <a:endParaRPr lang="sv-SE" dirty="0" smtClean="0">
                <a:solidFill>
                  <a:srgbClr val="FF0000"/>
                </a:solidFill>
              </a:endParaRPr>
            </a:p>
          </p:txBody>
        </p:sp>
        <p:sp>
          <p:nvSpPr>
            <p:cNvPr id="21" name="TextBox 20"/>
            <p:cNvSpPr txBox="1"/>
            <p:nvPr/>
          </p:nvSpPr>
          <p:spPr>
            <a:xfrm>
              <a:off x="5802179" y="2554175"/>
              <a:ext cx="862148" cy="369332"/>
            </a:xfrm>
            <a:prstGeom prst="rect">
              <a:avLst/>
            </a:prstGeom>
            <a:noFill/>
          </p:spPr>
          <p:txBody>
            <a:bodyPr wrap="square" rtlCol="0">
              <a:spAutoFit/>
            </a:bodyPr>
            <a:lstStyle/>
            <a:p>
              <a:pPr algn="l"/>
              <a:r>
                <a:rPr lang="en-US" dirty="0" smtClean="0">
                  <a:solidFill>
                    <a:srgbClr val="FF0000"/>
                  </a:solidFill>
                </a:rPr>
                <a:t>Zone2</a:t>
              </a:r>
              <a:endParaRPr lang="sv-SE" dirty="0" smtClean="0">
                <a:solidFill>
                  <a:srgbClr val="FF0000"/>
                </a:solidFill>
              </a:endParaRPr>
            </a:p>
          </p:txBody>
        </p:sp>
        <p:sp>
          <p:nvSpPr>
            <p:cNvPr id="22" name="TextBox 21"/>
            <p:cNvSpPr txBox="1"/>
            <p:nvPr/>
          </p:nvSpPr>
          <p:spPr>
            <a:xfrm>
              <a:off x="5802179" y="3960071"/>
              <a:ext cx="862148" cy="369332"/>
            </a:xfrm>
            <a:prstGeom prst="rect">
              <a:avLst/>
            </a:prstGeom>
            <a:noFill/>
          </p:spPr>
          <p:txBody>
            <a:bodyPr wrap="square" rtlCol="0">
              <a:spAutoFit/>
            </a:bodyPr>
            <a:lstStyle/>
            <a:p>
              <a:pPr algn="l"/>
              <a:r>
                <a:rPr lang="en-US" dirty="0" smtClean="0">
                  <a:solidFill>
                    <a:srgbClr val="FF0000"/>
                  </a:solidFill>
                </a:rPr>
                <a:t>Zone3</a:t>
              </a:r>
              <a:endParaRPr lang="sv-SE" dirty="0" smtClean="0">
                <a:solidFill>
                  <a:srgbClr val="FF0000"/>
                </a:solidFill>
              </a:endParaRPr>
            </a:p>
          </p:txBody>
        </p:sp>
      </p:grpSp>
      <p:grpSp>
        <p:nvGrpSpPr>
          <p:cNvPr id="67" name="Group 66"/>
          <p:cNvGrpSpPr/>
          <p:nvPr/>
        </p:nvGrpSpPr>
        <p:grpSpPr>
          <a:xfrm>
            <a:off x="6201838" y="2187139"/>
            <a:ext cx="5299066" cy="2532888"/>
            <a:chOff x="6201838" y="2187139"/>
            <a:chExt cx="5299066" cy="2532888"/>
          </a:xfrm>
        </p:grpSpPr>
        <p:pic>
          <p:nvPicPr>
            <p:cNvPr id="66" name="Picture 65"/>
            <p:cNvPicPr>
              <a:picLocks noChangeAspect="1"/>
            </p:cNvPicPr>
            <p:nvPr/>
          </p:nvPicPr>
          <p:blipFill rotWithShape="1">
            <a:blip r:embed="rId5">
              <a:extLst>
                <a:ext uri="{28A0092B-C50C-407E-A947-70E740481C1C}">
                  <a14:useLocalDpi xmlns:a14="http://schemas.microsoft.com/office/drawing/2010/main" val="0"/>
                </a:ext>
              </a:extLst>
            </a:blip>
            <a:srcRect l="33974" t="16150" r="12288" b="47521"/>
            <a:stretch/>
          </p:blipFill>
          <p:spPr>
            <a:xfrm>
              <a:off x="6201838" y="2187139"/>
              <a:ext cx="5299066" cy="2532888"/>
            </a:xfrm>
            <a:prstGeom prst="rect">
              <a:avLst/>
            </a:prstGeom>
          </p:spPr>
        </p:pic>
        <p:sp>
          <p:nvSpPr>
            <p:cNvPr id="17" name="TextBox 16"/>
            <p:cNvSpPr txBox="1"/>
            <p:nvPr/>
          </p:nvSpPr>
          <p:spPr>
            <a:xfrm>
              <a:off x="9459810" y="3249896"/>
              <a:ext cx="862148" cy="369332"/>
            </a:xfrm>
            <a:prstGeom prst="rect">
              <a:avLst/>
            </a:prstGeom>
            <a:noFill/>
          </p:spPr>
          <p:txBody>
            <a:bodyPr wrap="square" rtlCol="0">
              <a:spAutoFit/>
            </a:bodyPr>
            <a:lstStyle/>
            <a:p>
              <a:pPr algn="l"/>
              <a:r>
                <a:rPr lang="en-US" dirty="0" smtClean="0">
                  <a:solidFill>
                    <a:srgbClr val="FF0000"/>
                  </a:solidFill>
                </a:rPr>
                <a:t>Zone1</a:t>
              </a:r>
              <a:endParaRPr lang="sv-SE" dirty="0" smtClean="0">
                <a:solidFill>
                  <a:srgbClr val="FF0000"/>
                </a:solidFill>
              </a:endParaRPr>
            </a:p>
          </p:txBody>
        </p:sp>
        <p:sp>
          <p:nvSpPr>
            <p:cNvPr id="18" name="TextBox 17"/>
            <p:cNvSpPr txBox="1"/>
            <p:nvPr/>
          </p:nvSpPr>
          <p:spPr>
            <a:xfrm>
              <a:off x="8378252" y="2534809"/>
              <a:ext cx="862148" cy="369332"/>
            </a:xfrm>
            <a:prstGeom prst="rect">
              <a:avLst/>
            </a:prstGeom>
            <a:noFill/>
          </p:spPr>
          <p:txBody>
            <a:bodyPr wrap="square" rtlCol="0">
              <a:spAutoFit/>
            </a:bodyPr>
            <a:lstStyle/>
            <a:p>
              <a:pPr algn="l"/>
              <a:r>
                <a:rPr lang="en-US" dirty="0" smtClean="0">
                  <a:solidFill>
                    <a:srgbClr val="FF0000"/>
                  </a:solidFill>
                </a:rPr>
                <a:t>Zone2</a:t>
              </a:r>
              <a:endParaRPr lang="sv-SE" dirty="0" smtClean="0">
                <a:solidFill>
                  <a:srgbClr val="FF0000"/>
                </a:solidFill>
              </a:endParaRPr>
            </a:p>
          </p:txBody>
        </p:sp>
        <p:sp>
          <p:nvSpPr>
            <p:cNvPr id="19" name="TextBox 18"/>
            <p:cNvSpPr txBox="1"/>
            <p:nvPr/>
          </p:nvSpPr>
          <p:spPr>
            <a:xfrm>
              <a:off x="8378252" y="3978805"/>
              <a:ext cx="862148" cy="369332"/>
            </a:xfrm>
            <a:prstGeom prst="rect">
              <a:avLst/>
            </a:prstGeom>
            <a:noFill/>
          </p:spPr>
          <p:txBody>
            <a:bodyPr wrap="square" rtlCol="0">
              <a:spAutoFit/>
            </a:bodyPr>
            <a:lstStyle/>
            <a:p>
              <a:pPr algn="l"/>
              <a:r>
                <a:rPr lang="en-US" dirty="0" smtClean="0">
                  <a:solidFill>
                    <a:srgbClr val="FF0000"/>
                  </a:solidFill>
                </a:rPr>
                <a:t>Zone3</a:t>
              </a:r>
              <a:endParaRPr lang="sv-SE" dirty="0" smtClean="0">
                <a:solidFill>
                  <a:srgbClr val="FF0000"/>
                </a:solidFill>
              </a:endParaRPr>
            </a:p>
          </p:txBody>
        </p:sp>
      </p:grpSp>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37</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2024-04-28</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Target basement</a:t>
            </a:r>
            <a:endParaRPr lang="en-US" dirty="0"/>
          </a:p>
          <a:p>
            <a:endParaRPr lang="en-US" dirty="0"/>
          </a:p>
        </p:txBody>
      </p:sp>
      <p:grpSp>
        <p:nvGrpSpPr>
          <p:cNvPr id="28" name="Group 27"/>
          <p:cNvGrpSpPr/>
          <p:nvPr/>
        </p:nvGrpSpPr>
        <p:grpSpPr>
          <a:xfrm>
            <a:off x="9983066" y="1239760"/>
            <a:ext cx="2019301" cy="827135"/>
            <a:chOff x="7725641" y="306770"/>
            <a:chExt cx="2019301" cy="827135"/>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48527" t="27639" r="30655" b="60417"/>
            <a:stretch/>
          </p:blipFill>
          <p:spPr>
            <a:xfrm>
              <a:off x="7725641" y="314754"/>
              <a:ext cx="2019301" cy="81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p:cNvSpPr txBox="1"/>
            <p:nvPr/>
          </p:nvSpPr>
          <p:spPr>
            <a:xfrm>
              <a:off x="7908101" y="306770"/>
              <a:ext cx="862148" cy="369332"/>
            </a:xfrm>
            <a:prstGeom prst="rect">
              <a:avLst/>
            </a:prstGeom>
            <a:noFill/>
          </p:spPr>
          <p:txBody>
            <a:bodyPr wrap="square" rtlCol="0">
              <a:spAutoFit/>
            </a:bodyPr>
            <a:lstStyle/>
            <a:p>
              <a:pPr algn="l"/>
              <a:r>
                <a:rPr lang="en-US" dirty="0" smtClean="0">
                  <a:solidFill>
                    <a:srgbClr val="FF0000"/>
                  </a:solidFill>
                </a:rPr>
                <a:t>Zone1</a:t>
              </a:r>
              <a:endParaRPr lang="sv-SE" dirty="0" smtClean="0">
                <a:solidFill>
                  <a:srgbClr val="FF0000"/>
                </a:solidFill>
              </a:endParaRPr>
            </a:p>
          </p:txBody>
        </p:sp>
      </p:grpSp>
      <p:graphicFrame>
        <p:nvGraphicFramePr>
          <p:cNvPr id="24" name="Table 23"/>
          <p:cNvGraphicFramePr>
            <a:graphicFrameLocks noGrp="1"/>
          </p:cNvGraphicFramePr>
          <p:nvPr>
            <p:extLst/>
          </p:nvPr>
        </p:nvGraphicFramePr>
        <p:xfrm>
          <a:off x="590550" y="4824111"/>
          <a:ext cx="1915843" cy="1635760"/>
        </p:xfrm>
        <a:graphic>
          <a:graphicData uri="http://schemas.openxmlformats.org/drawingml/2006/table">
            <a:tbl>
              <a:tblPr firstRow="1" bandRow="1">
                <a:tableStyleId>{69012ECD-51FC-41F1-AA8D-1B2483CD663E}</a:tableStyleId>
              </a:tblPr>
              <a:tblGrid>
                <a:gridCol w="771150">
                  <a:extLst>
                    <a:ext uri="{9D8B030D-6E8A-4147-A177-3AD203B41FA5}">
                      <a16:colId xmlns:a16="http://schemas.microsoft.com/office/drawing/2014/main" val="1074616277"/>
                    </a:ext>
                  </a:extLst>
                </a:gridCol>
                <a:gridCol w="1144693">
                  <a:extLst>
                    <a:ext uri="{9D8B030D-6E8A-4147-A177-3AD203B41FA5}">
                      <a16:colId xmlns:a16="http://schemas.microsoft.com/office/drawing/2014/main" val="1872155988"/>
                    </a:ext>
                  </a:extLst>
                </a:gridCol>
              </a:tblGrid>
              <a:tr h="524120">
                <a:tc>
                  <a:txBody>
                    <a:bodyPr/>
                    <a:lstStyle/>
                    <a:p>
                      <a:r>
                        <a:rPr lang="en-US" sz="1600" dirty="0" smtClean="0"/>
                        <a:t>Color Code</a:t>
                      </a:r>
                      <a:endParaRPr lang="sv-SE" sz="1600" dirty="0"/>
                    </a:p>
                  </a:txBody>
                  <a:tcPr anchor="ctr"/>
                </a:tc>
                <a:tc>
                  <a:txBody>
                    <a:bodyPr/>
                    <a:lstStyle/>
                    <a:p>
                      <a:r>
                        <a:rPr lang="en-US" sz="1600" dirty="0" smtClean="0"/>
                        <a:t>Definition</a:t>
                      </a:r>
                      <a:endParaRPr lang="sv-SE" sz="1600" dirty="0"/>
                    </a:p>
                  </a:txBody>
                  <a:tcPr anchor="ctr"/>
                </a:tc>
                <a:extLst>
                  <a:ext uri="{0D108BD9-81ED-4DB2-BD59-A6C34878D82A}">
                    <a16:rowId xmlns:a16="http://schemas.microsoft.com/office/drawing/2014/main" val="2588367866"/>
                  </a:ext>
                </a:extLst>
              </a:tr>
              <a:tr h="477520">
                <a:tc>
                  <a:txBody>
                    <a:bodyPr/>
                    <a:lstStyle/>
                    <a:p>
                      <a:endParaRPr lang="sv-SE" sz="1600" dirty="0"/>
                    </a:p>
                  </a:txBody>
                  <a:tcPr>
                    <a:solidFill>
                      <a:srgbClr val="00FFFF"/>
                    </a:solidFill>
                  </a:tcPr>
                </a:tc>
                <a:tc>
                  <a:txBody>
                    <a:bodyPr/>
                    <a:lstStyle/>
                    <a:p>
                      <a:pPr algn="ctr"/>
                      <a:r>
                        <a:rPr lang="en-US" sz="1600" dirty="0" smtClean="0"/>
                        <a:t>Searched</a:t>
                      </a:r>
                      <a:endParaRPr lang="sv-SE" sz="1600" dirty="0"/>
                    </a:p>
                  </a:txBody>
                  <a:tcPr anchor="ctr"/>
                </a:tc>
                <a:extLst>
                  <a:ext uri="{0D108BD9-81ED-4DB2-BD59-A6C34878D82A}">
                    <a16:rowId xmlns:a16="http://schemas.microsoft.com/office/drawing/2014/main" val="4090198481"/>
                  </a:ext>
                </a:extLst>
              </a:tr>
              <a:tr h="495069">
                <a:tc>
                  <a:txBody>
                    <a:bodyPr/>
                    <a:lstStyle/>
                    <a:p>
                      <a:endParaRPr lang="sv-SE" sz="1600" dirty="0"/>
                    </a:p>
                  </a:txBody>
                  <a:tcPr>
                    <a:solidFill>
                      <a:srgbClr val="BFBFBF"/>
                    </a:solidFill>
                  </a:tcPr>
                </a:tc>
                <a:tc>
                  <a:txBody>
                    <a:bodyPr/>
                    <a:lstStyle/>
                    <a:p>
                      <a:pPr algn="ctr"/>
                      <a:r>
                        <a:rPr lang="en-US" sz="1600" dirty="0" smtClean="0"/>
                        <a:t>Not Searched</a:t>
                      </a:r>
                      <a:endParaRPr lang="sv-SE" sz="1600" dirty="0"/>
                    </a:p>
                  </a:txBody>
                  <a:tcPr anchor="ctr"/>
                </a:tc>
                <a:extLst>
                  <a:ext uri="{0D108BD9-81ED-4DB2-BD59-A6C34878D82A}">
                    <a16:rowId xmlns:a16="http://schemas.microsoft.com/office/drawing/2014/main" val="1784036747"/>
                  </a:ext>
                </a:extLst>
              </a:tr>
            </a:tbl>
          </a:graphicData>
        </a:graphic>
      </p:graphicFrame>
      <p:grpSp>
        <p:nvGrpSpPr>
          <p:cNvPr id="54" name="Group 53"/>
          <p:cNvGrpSpPr/>
          <p:nvPr/>
        </p:nvGrpSpPr>
        <p:grpSpPr>
          <a:xfrm>
            <a:off x="2422226" y="1297377"/>
            <a:ext cx="1836315" cy="1451985"/>
            <a:chOff x="10067924" y="3616456"/>
            <a:chExt cx="1836315" cy="1451985"/>
          </a:xfrm>
        </p:grpSpPr>
        <p:grpSp>
          <p:nvGrpSpPr>
            <p:cNvPr id="55" name="Group 54"/>
            <p:cNvGrpSpPr/>
            <p:nvPr/>
          </p:nvGrpSpPr>
          <p:grpSpPr>
            <a:xfrm>
              <a:off x="10067924" y="3616456"/>
              <a:ext cx="660956" cy="680460"/>
              <a:chOff x="10067924" y="3616456"/>
              <a:chExt cx="660956" cy="680460"/>
            </a:xfrm>
          </p:grpSpPr>
          <p:pic>
            <p:nvPicPr>
              <p:cNvPr id="57" name="Picture 56"/>
              <p:cNvPicPr>
                <a:picLocks noChangeAspect="1"/>
              </p:cNvPicPr>
              <p:nvPr/>
            </p:nvPicPr>
            <p:blipFill rotWithShape="1">
              <a:blip r:embed="rId7"/>
              <a:srcRect l="6515"/>
              <a:stretch/>
            </p:blipFill>
            <p:spPr>
              <a:xfrm>
                <a:off x="10396540" y="3616456"/>
                <a:ext cx="332340" cy="680460"/>
              </a:xfrm>
              <a:prstGeom prst="rect">
                <a:avLst/>
              </a:prstGeom>
            </p:spPr>
          </p:pic>
          <p:pic>
            <p:nvPicPr>
              <p:cNvPr id="58" name="Picture 57"/>
              <p:cNvPicPr>
                <a:picLocks noChangeAspect="1"/>
              </p:cNvPicPr>
              <p:nvPr/>
            </p:nvPicPr>
            <p:blipFill rotWithShape="1">
              <a:blip r:embed="rId7"/>
              <a:srcRect l="867" r="6699"/>
              <a:stretch/>
            </p:blipFill>
            <p:spPr>
              <a:xfrm>
                <a:off x="10067924" y="3616456"/>
                <a:ext cx="328612" cy="680460"/>
              </a:xfrm>
              <a:prstGeom prst="rect">
                <a:avLst/>
              </a:prstGeom>
            </p:spPr>
          </p:pic>
          <p:sp>
            <p:nvSpPr>
              <p:cNvPr id="59" name="Rectangle 58"/>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56" name="Straight Arrow Connector 55"/>
            <p:cNvCxnSpPr>
              <a:stCxn id="57" idx="3"/>
            </p:cNvCxnSpPr>
            <p:nvPr/>
          </p:nvCxnSpPr>
          <p:spPr>
            <a:xfrm>
              <a:off x="10728880" y="3956686"/>
              <a:ext cx="1175359" cy="111175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5745029" y="4111761"/>
            <a:ext cx="1646732" cy="1697261"/>
            <a:chOff x="10067924" y="2599655"/>
            <a:chExt cx="1646732" cy="1697261"/>
          </a:xfrm>
        </p:grpSpPr>
        <p:grpSp>
          <p:nvGrpSpPr>
            <p:cNvPr id="31" name="Group 30"/>
            <p:cNvGrpSpPr/>
            <p:nvPr/>
          </p:nvGrpSpPr>
          <p:grpSpPr>
            <a:xfrm>
              <a:off x="10067924" y="3616456"/>
              <a:ext cx="660956" cy="680460"/>
              <a:chOff x="10067924" y="3616456"/>
              <a:chExt cx="660956" cy="680460"/>
            </a:xfrm>
          </p:grpSpPr>
          <p:pic>
            <p:nvPicPr>
              <p:cNvPr id="33" name="Picture 32"/>
              <p:cNvPicPr>
                <a:picLocks noChangeAspect="1"/>
              </p:cNvPicPr>
              <p:nvPr/>
            </p:nvPicPr>
            <p:blipFill rotWithShape="1">
              <a:blip r:embed="rId7"/>
              <a:srcRect l="6515"/>
              <a:stretch/>
            </p:blipFill>
            <p:spPr>
              <a:xfrm>
                <a:off x="10396540" y="3616456"/>
                <a:ext cx="332340" cy="680460"/>
              </a:xfrm>
              <a:prstGeom prst="rect">
                <a:avLst/>
              </a:prstGeom>
            </p:spPr>
          </p:pic>
          <p:pic>
            <p:nvPicPr>
              <p:cNvPr id="34" name="Picture 33"/>
              <p:cNvPicPr>
                <a:picLocks noChangeAspect="1"/>
              </p:cNvPicPr>
              <p:nvPr/>
            </p:nvPicPr>
            <p:blipFill rotWithShape="1">
              <a:blip r:embed="rId7"/>
              <a:srcRect l="867" r="6699"/>
              <a:stretch/>
            </p:blipFill>
            <p:spPr>
              <a:xfrm>
                <a:off x="10067924" y="3616456"/>
                <a:ext cx="328612" cy="680460"/>
              </a:xfrm>
              <a:prstGeom prst="rect">
                <a:avLst/>
              </a:prstGeom>
            </p:spPr>
          </p:pic>
          <p:sp>
            <p:nvSpPr>
              <p:cNvPr id="35" name="Rectangle 34"/>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32" name="Straight Arrow Connector 31"/>
            <p:cNvCxnSpPr>
              <a:stCxn id="33" idx="3"/>
            </p:cNvCxnSpPr>
            <p:nvPr/>
          </p:nvCxnSpPr>
          <p:spPr>
            <a:xfrm flipV="1">
              <a:off x="10728880" y="2599655"/>
              <a:ext cx="985776" cy="135703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7810879" y="1299675"/>
            <a:ext cx="2080005" cy="1523477"/>
            <a:chOff x="10067924" y="3616456"/>
            <a:chExt cx="2080005" cy="1523477"/>
          </a:xfrm>
        </p:grpSpPr>
        <p:grpSp>
          <p:nvGrpSpPr>
            <p:cNvPr id="37" name="Group 36"/>
            <p:cNvGrpSpPr/>
            <p:nvPr/>
          </p:nvGrpSpPr>
          <p:grpSpPr>
            <a:xfrm>
              <a:off x="10067924" y="3616456"/>
              <a:ext cx="660956" cy="680460"/>
              <a:chOff x="10067924" y="3616456"/>
              <a:chExt cx="660956" cy="680460"/>
            </a:xfrm>
          </p:grpSpPr>
          <p:pic>
            <p:nvPicPr>
              <p:cNvPr id="39" name="Picture 38"/>
              <p:cNvPicPr>
                <a:picLocks noChangeAspect="1"/>
              </p:cNvPicPr>
              <p:nvPr/>
            </p:nvPicPr>
            <p:blipFill rotWithShape="1">
              <a:blip r:embed="rId7"/>
              <a:srcRect l="6515"/>
              <a:stretch/>
            </p:blipFill>
            <p:spPr>
              <a:xfrm>
                <a:off x="10396540" y="3616456"/>
                <a:ext cx="332340" cy="680460"/>
              </a:xfrm>
              <a:prstGeom prst="rect">
                <a:avLst/>
              </a:prstGeom>
            </p:spPr>
          </p:pic>
          <p:pic>
            <p:nvPicPr>
              <p:cNvPr id="40" name="Picture 39"/>
              <p:cNvPicPr>
                <a:picLocks noChangeAspect="1"/>
              </p:cNvPicPr>
              <p:nvPr/>
            </p:nvPicPr>
            <p:blipFill rotWithShape="1">
              <a:blip r:embed="rId7"/>
              <a:srcRect l="867" r="6699"/>
              <a:stretch/>
            </p:blipFill>
            <p:spPr>
              <a:xfrm>
                <a:off x="10067924" y="3616456"/>
                <a:ext cx="328612" cy="680460"/>
              </a:xfrm>
              <a:prstGeom prst="rect">
                <a:avLst/>
              </a:prstGeom>
            </p:spPr>
          </p:pic>
          <p:sp>
            <p:nvSpPr>
              <p:cNvPr id="41" name="Rectangle 40"/>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38" name="Straight Arrow Connector 37"/>
            <p:cNvCxnSpPr>
              <a:stCxn id="39" idx="3"/>
            </p:cNvCxnSpPr>
            <p:nvPr/>
          </p:nvCxnSpPr>
          <p:spPr>
            <a:xfrm>
              <a:off x="10728880" y="3956686"/>
              <a:ext cx="1419049" cy="118324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7186884" y="3257518"/>
            <a:ext cx="862148" cy="369332"/>
          </a:xfrm>
          <a:prstGeom prst="rect">
            <a:avLst/>
          </a:prstGeom>
          <a:noFill/>
        </p:spPr>
        <p:txBody>
          <a:bodyPr wrap="square" rtlCol="0">
            <a:spAutoFit/>
          </a:bodyPr>
          <a:lstStyle/>
          <a:p>
            <a:pPr algn="l"/>
            <a:r>
              <a:rPr lang="en-US" dirty="0" smtClean="0">
                <a:solidFill>
                  <a:srgbClr val="FF0000"/>
                </a:solidFill>
              </a:rPr>
              <a:t>Zone4</a:t>
            </a:r>
            <a:endParaRPr lang="sv-SE" dirty="0" smtClean="0">
              <a:solidFill>
                <a:srgbClr val="FF0000"/>
              </a:solidFill>
            </a:endParaRPr>
          </a:p>
        </p:txBody>
      </p:sp>
      <p:sp>
        <p:nvSpPr>
          <p:cNvPr id="46" name="TextBox 45"/>
          <p:cNvSpPr txBox="1"/>
          <p:nvPr/>
        </p:nvSpPr>
        <p:spPr>
          <a:xfrm>
            <a:off x="1571476" y="3233119"/>
            <a:ext cx="862148" cy="369332"/>
          </a:xfrm>
          <a:prstGeom prst="rect">
            <a:avLst/>
          </a:prstGeom>
          <a:noFill/>
        </p:spPr>
        <p:txBody>
          <a:bodyPr wrap="square" rtlCol="0">
            <a:spAutoFit/>
          </a:bodyPr>
          <a:lstStyle/>
          <a:p>
            <a:pPr algn="l"/>
            <a:r>
              <a:rPr lang="en-US" dirty="0" smtClean="0">
                <a:solidFill>
                  <a:srgbClr val="FF0000"/>
                </a:solidFill>
              </a:rPr>
              <a:t>Zone4</a:t>
            </a:r>
            <a:endParaRPr lang="sv-SE" dirty="0" smtClean="0">
              <a:solidFill>
                <a:srgbClr val="FF0000"/>
              </a:solidFill>
            </a:endParaRPr>
          </a:p>
        </p:txBody>
      </p:sp>
      <p:sp>
        <p:nvSpPr>
          <p:cNvPr id="47" name="TextBox 46"/>
          <p:cNvSpPr txBox="1"/>
          <p:nvPr/>
        </p:nvSpPr>
        <p:spPr>
          <a:xfrm>
            <a:off x="4567667" y="3219709"/>
            <a:ext cx="862148" cy="369332"/>
          </a:xfrm>
          <a:prstGeom prst="rect">
            <a:avLst/>
          </a:prstGeom>
          <a:noFill/>
        </p:spPr>
        <p:txBody>
          <a:bodyPr wrap="square" rtlCol="0">
            <a:spAutoFit/>
          </a:bodyPr>
          <a:lstStyle/>
          <a:p>
            <a:pPr algn="l"/>
            <a:r>
              <a:rPr lang="en-US" dirty="0" smtClean="0">
                <a:solidFill>
                  <a:srgbClr val="FF0000"/>
                </a:solidFill>
              </a:rPr>
              <a:t>Zone4</a:t>
            </a:r>
            <a:endParaRPr lang="sv-SE" dirty="0" smtClean="0">
              <a:solidFill>
                <a:srgbClr val="FF0000"/>
              </a:solidFill>
            </a:endParaRPr>
          </a:p>
        </p:txBody>
      </p:sp>
    </p:spTree>
    <p:extLst>
      <p:ext uri="{BB962C8B-B14F-4D97-AF65-F5344CB8AC3E}">
        <p14:creationId xmlns:p14="http://schemas.microsoft.com/office/powerpoint/2010/main" val="38282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65"/>
                                        </p:tgtEl>
                                      </p:cBhvr>
                                    </p:animEffect>
                                    <p:set>
                                      <p:cBhvr>
                                        <p:cTn id="16" dur="1" fill="hold">
                                          <p:stCondLst>
                                            <p:cond delay="499"/>
                                          </p:stCondLst>
                                        </p:cTn>
                                        <p:tgtEl>
                                          <p:spTgt spid="6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10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nodeType="withEffect">
                                  <p:stCondLst>
                                    <p:cond delay="100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par>
                          <p:cTn id="33" fill="hold">
                            <p:stCondLst>
                              <p:cond delay="2500"/>
                            </p:stCondLst>
                            <p:childTnLst>
                              <p:par>
                                <p:cTn id="34" presetID="10" presetClass="entr" presetSubtype="0" fill="hold" nodeType="afterEffect">
                                  <p:stCondLst>
                                    <p:cond delay="10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100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rotWithShape="1">
          <a:blip r:embed="rId3">
            <a:extLst>
              <a:ext uri="{28A0092B-C50C-407E-A947-70E740481C1C}">
                <a14:useLocalDpi xmlns:a14="http://schemas.microsoft.com/office/drawing/2010/main" val="0"/>
              </a:ext>
            </a:extLst>
          </a:blip>
          <a:srcRect l="5117" t="15764" r="12342" b="47484"/>
          <a:stretch/>
        </p:blipFill>
        <p:spPr>
          <a:xfrm>
            <a:off x="1168693" y="2676699"/>
            <a:ext cx="8045647" cy="2532888"/>
          </a:xfrm>
          <a:prstGeom prst="rect">
            <a:avLst/>
          </a:prstGeom>
        </p:spPr>
      </p:pic>
      <p:pic>
        <p:nvPicPr>
          <p:cNvPr id="86" name="Picture 85"/>
          <p:cNvPicPr>
            <a:picLocks noChangeAspect="1"/>
          </p:cNvPicPr>
          <p:nvPr/>
        </p:nvPicPr>
        <p:blipFill rotWithShape="1">
          <a:blip r:embed="rId4">
            <a:extLst>
              <a:ext uri="{28A0092B-C50C-407E-A947-70E740481C1C}">
                <a14:useLocalDpi xmlns:a14="http://schemas.microsoft.com/office/drawing/2010/main" val="0"/>
              </a:ext>
            </a:extLst>
          </a:blip>
          <a:srcRect l="5179" t="15709" r="12695" b="47245"/>
          <a:stretch/>
        </p:blipFill>
        <p:spPr>
          <a:xfrm>
            <a:off x="1254823" y="2666738"/>
            <a:ext cx="7941826" cy="2532888"/>
          </a:xfrm>
          <a:prstGeom prst="rect">
            <a:avLst/>
          </a:prstGeom>
        </p:spPr>
      </p:pic>
      <p:pic>
        <p:nvPicPr>
          <p:cNvPr id="47" name="Picture 46"/>
          <p:cNvPicPr>
            <a:picLocks noChangeAspect="1"/>
          </p:cNvPicPr>
          <p:nvPr/>
        </p:nvPicPr>
        <p:blipFill rotWithShape="1">
          <a:blip r:embed="rId5">
            <a:extLst>
              <a:ext uri="{28A0092B-C50C-407E-A947-70E740481C1C}">
                <a14:useLocalDpi xmlns:a14="http://schemas.microsoft.com/office/drawing/2010/main" val="0"/>
              </a:ext>
            </a:extLst>
          </a:blip>
          <a:srcRect l="4447" t="15878" r="12343" b="47277"/>
          <a:stretch/>
        </p:blipFill>
        <p:spPr>
          <a:xfrm>
            <a:off x="1130932" y="2681578"/>
            <a:ext cx="8090343" cy="2532888"/>
          </a:xfrm>
          <a:prstGeom prst="rect">
            <a:avLst/>
          </a:prstGeom>
        </p:spPr>
      </p:pic>
      <p:pic>
        <p:nvPicPr>
          <p:cNvPr id="39" name="Picture 38"/>
          <p:cNvPicPr>
            <a:picLocks noChangeAspect="1"/>
          </p:cNvPicPr>
          <p:nvPr/>
        </p:nvPicPr>
        <p:blipFill>
          <a:blip r:embed="rId6"/>
          <a:stretch>
            <a:fillRect/>
          </a:stretch>
        </p:blipFill>
        <p:spPr>
          <a:xfrm>
            <a:off x="9262614" y="67449"/>
            <a:ext cx="723265" cy="1125796"/>
          </a:xfrm>
          <a:prstGeom prst="rect">
            <a:avLst/>
          </a:prstGeom>
        </p:spPr>
      </p:pic>
      <p:sp>
        <p:nvSpPr>
          <p:cNvPr id="8" name="TextBox 7"/>
          <p:cNvSpPr txBox="1"/>
          <p:nvPr/>
        </p:nvSpPr>
        <p:spPr>
          <a:xfrm>
            <a:off x="7228073" y="3759229"/>
            <a:ext cx="862148" cy="369332"/>
          </a:xfrm>
          <a:prstGeom prst="rect">
            <a:avLst/>
          </a:prstGeom>
          <a:noFill/>
        </p:spPr>
        <p:txBody>
          <a:bodyPr wrap="square" rtlCol="0">
            <a:spAutoFit/>
          </a:bodyPr>
          <a:lstStyle/>
          <a:p>
            <a:pPr algn="l"/>
            <a:r>
              <a:rPr lang="en-US" dirty="0" smtClean="0">
                <a:solidFill>
                  <a:srgbClr val="FF0000"/>
                </a:solidFill>
              </a:rPr>
              <a:t>Zone1</a:t>
            </a:r>
            <a:endParaRPr lang="sv-SE" dirty="0" smtClean="0">
              <a:solidFill>
                <a:srgbClr val="FF0000"/>
              </a:solidFill>
            </a:endParaRPr>
          </a:p>
        </p:txBody>
      </p:sp>
      <p:sp>
        <p:nvSpPr>
          <p:cNvPr id="11" name="TextBox 10"/>
          <p:cNvSpPr txBox="1"/>
          <p:nvPr/>
        </p:nvSpPr>
        <p:spPr>
          <a:xfrm>
            <a:off x="6135064" y="3047717"/>
            <a:ext cx="862148" cy="369332"/>
          </a:xfrm>
          <a:prstGeom prst="rect">
            <a:avLst/>
          </a:prstGeom>
          <a:noFill/>
        </p:spPr>
        <p:txBody>
          <a:bodyPr wrap="square" rtlCol="0">
            <a:spAutoFit/>
          </a:bodyPr>
          <a:lstStyle/>
          <a:p>
            <a:pPr algn="l"/>
            <a:r>
              <a:rPr lang="en-US" dirty="0" smtClean="0">
                <a:solidFill>
                  <a:srgbClr val="FF0000"/>
                </a:solidFill>
              </a:rPr>
              <a:t>Zone2</a:t>
            </a:r>
            <a:endParaRPr lang="sv-SE" dirty="0" smtClean="0">
              <a:solidFill>
                <a:srgbClr val="FF0000"/>
              </a:solidFill>
            </a:endParaRPr>
          </a:p>
        </p:txBody>
      </p:sp>
      <p:sp>
        <p:nvSpPr>
          <p:cNvPr id="12" name="TextBox 11"/>
          <p:cNvSpPr txBox="1"/>
          <p:nvPr/>
        </p:nvSpPr>
        <p:spPr>
          <a:xfrm>
            <a:off x="6124354" y="4435076"/>
            <a:ext cx="862148" cy="369332"/>
          </a:xfrm>
          <a:prstGeom prst="rect">
            <a:avLst/>
          </a:prstGeom>
          <a:noFill/>
        </p:spPr>
        <p:txBody>
          <a:bodyPr wrap="square" rtlCol="0">
            <a:spAutoFit/>
          </a:bodyPr>
          <a:lstStyle/>
          <a:p>
            <a:pPr algn="l"/>
            <a:r>
              <a:rPr lang="en-US" dirty="0" smtClean="0">
                <a:solidFill>
                  <a:srgbClr val="FF0000"/>
                </a:solidFill>
              </a:rPr>
              <a:t>Zone3</a:t>
            </a:r>
            <a:endParaRPr lang="sv-SE" dirty="0" smtClean="0">
              <a:solidFill>
                <a:srgbClr val="FF0000"/>
              </a:solidFill>
            </a:endParaRPr>
          </a:p>
        </p:txBody>
      </p:sp>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38</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2024-04-28</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Target basement</a:t>
            </a:r>
            <a:endParaRPr lang="en-US" dirty="0"/>
          </a:p>
          <a:p>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053046554"/>
              </p:ext>
            </p:extLst>
          </p:nvPr>
        </p:nvGraphicFramePr>
        <p:xfrm>
          <a:off x="329073" y="5241216"/>
          <a:ext cx="1520579" cy="1296838"/>
        </p:xfrm>
        <a:graphic>
          <a:graphicData uri="http://schemas.openxmlformats.org/drawingml/2006/table">
            <a:tbl>
              <a:tblPr firstRow="1" bandRow="1">
                <a:tableStyleId>{69012ECD-51FC-41F1-AA8D-1B2483CD663E}</a:tableStyleId>
              </a:tblPr>
              <a:tblGrid>
                <a:gridCol w="612051">
                  <a:extLst>
                    <a:ext uri="{9D8B030D-6E8A-4147-A177-3AD203B41FA5}">
                      <a16:colId xmlns:a16="http://schemas.microsoft.com/office/drawing/2014/main" val="1074616277"/>
                    </a:ext>
                  </a:extLst>
                </a:gridCol>
                <a:gridCol w="908528">
                  <a:extLst>
                    <a:ext uri="{9D8B030D-6E8A-4147-A177-3AD203B41FA5}">
                      <a16:colId xmlns:a16="http://schemas.microsoft.com/office/drawing/2014/main" val="1872155988"/>
                    </a:ext>
                  </a:extLst>
                </a:gridCol>
              </a:tblGrid>
              <a:tr h="459129">
                <a:tc>
                  <a:txBody>
                    <a:bodyPr/>
                    <a:lstStyle/>
                    <a:p>
                      <a:r>
                        <a:rPr lang="en-US" sz="1200" dirty="0" smtClean="0"/>
                        <a:t>Color Code</a:t>
                      </a:r>
                      <a:endParaRPr lang="sv-SE" sz="1200" dirty="0"/>
                    </a:p>
                  </a:txBody>
                  <a:tcPr anchor="ctr"/>
                </a:tc>
                <a:tc>
                  <a:txBody>
                    <a:bodyPr/>
                    <a:lstStyle/>
                    <a:p>
                      <a:r>
                        <a:rPr lang="en-US" sz="1200" dirty="0" smtClean="0"/>
                        <a:t>Definition</a:t>
                      </a:r>
                      <a:endParaRPr lang="sv-SE" sz="1200" dirty="0"/>
                    </a:p>
                  </a:txBody>
                  <a:tcPr anchor="ctr"/>
                </a:tc>
                <a:extLst>
                  <a:ext uri="{0D108BD9-81ED-4DB2-BD59-A6C34878D82A}">
                    <a16:rowId xmlns:a16="http://schemas.microsoft.com/office/drawing/2014/main" val="2588367866"/>
                  </a:ext>
                </a:extLst>
              </a:tr>
              <a:tr h="378580">
                <a:tc>
                  <a:txBody>
                    <a:bodyPr/>
                    <a:lstStyle/>
                    <a:p>
                      <a:endParaRPr lang="sv-SE" sz="1200" dirty="0"/>
                    </a:p>
                  </a:txBody>
                  <a:tcPr>
                    <a:solidFill>
                      <a:srgbClr val="00FFFF"/>
                    </a:solidFill>
                  </a:tcPr>
                </a:tc>
                <a:tc>
                  <a:txBody>
                    <a:bodyPr/>
                    <a:lstStyle/>
                    <a:p>
                      <a:pPr algn="ctr"/>
                      <a:r>
                        <a:rPr lang="en-US" sz="1200" dirty="0" smtClean="0"/>
                        <a:t>Searched</a:t>
                      </a:r>
                      <a:endParaRPr lang="sv-SE" sz="1200" dirty="0"/>
                    </a:p>
                  </a:txBody>
                  <a:tcPr anchor="ctr"/>
                </a:tc>
                <a:extLst>
                  <a:ext uri="{0D108BD9-81ED-4DB2-BD59-A6C34878D82A}">
                    <a16:rowId xmlns:a16="http://schemas.microsoft.com/office/drawing/2014/main" val="4090198481"/>
                  </a:ext>
                </a:extLst>
              </a:tr>
              <a:tr h="459129">
                <a:tc>
                  <a:txBody>
                    <a:bodyPr/>
                    <a:lstStyle/>
                    <a:p>
                      <a:endParaRPr lang="sv-SE" sz="1200" dirty="0"/>
                    </a:p>
                  </a:txBody>
                  <a:tcPr>
                    <a:solidFill>
                      <a:srgbClr val="BFBFBF"/>
                    </a:solidFill>
                  </a:tcPr>
                </a:tc>
                <a:tc>
                  <a:txBody>
                    <a:bodyPr/>
                    <a:lstStyle/>
                    <a:p>
                      <a:pPr algn="ctr"/>
                      <a:r>
                        <a:rPr lang="en-US" sz="1200" dirty="0" smtClean="0"/>
                        <a:t>Not Searched</a:t>
                      </a:r>
                      <a:endParaRPr lang="sv-SE" sz="1200" dirty="0"/>
                    </a:p>
                  </a:txBody>
                  <a:tcPr anchor="ctr"/>
                </a:tc>
                <a:extLst>
                  <a:ext uri="{0D108BD9-81ED-4DB2-BD59-A6C34878D82A}">
                    <a16:rowId xmlns:a16="http://schemas.microsoft.com/office/drawing/2014/main" val="1784036747"/>
                  </a:ext>
                </a:extLst>
              </a:tr>
            </a:tbl>
          </a:graphicData>
        </a:graphic>
      </p:graphicFrame>
      <p:grpSp>
        <p:nvGrpSpPr>
          <p:cNvPr id="16" name="Group 15"/>
          <p:cNvGrpSpPr/>
          <p:nvPr/>
        </p:nvGrpSpPr>
        <p:grpSpPr>
          <a:xfrm>
            <a:off x="8563021" y="1930322"/>
            <a:ext cx="341667" cy="566148"/>
            <a:chOff x="9272083" y="1907351"/>
            <a:chExt cx="341667" cy="566148"/>
          </a:xfrm>
        </p:grpSpPr>
        <p:sp>
          <p:nvSpPr>
            <p:cNvPr id="17" name="7-Point Star 16"/>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0"/>
            <p:cNvPicPr>
              <a:picLocks noChangeAspect="1"/>
            </p:cNvPicPr>
            <p:nvPr/>
          </p:nvPicPr>
          <p:blipFill>
            <a:blip r:embed="rId7"/>
            <a:stretch>
              <a:fillRect/>
            </a:stretch>
          </p:blipFill>
          <p:spPr>
            <a:xfrm>
              <a:off x="9340663" y="2008679"/>
              <a:ext cx="207314" cy="464820"/>
            </a:xfrm>
            <a:prstGeom prst="rect">
              <a:avLst/>
            </a:prstGeom>
          </p:spPr>
        </p:pic>
      </p:grpSp>
      <p:pic>
        <p:nvPicPr>
          <p:cNvPr id="19" name="Picture 18"/>
          <p:cNvPicPr>
            <a:picLocks noChangeAspect="1"/>
          </p:cNvPicPr>
          <p:nvPr/>
        </p:nvPicPr>
        <p:blipFill>
          <a:blip r:embed="rId6"/>
          <a:stretch>
            <a:fillRect/>
          </a:stretch>
        </p:blipFill>
        <p:spPr>
          <a:xfrm>
            <a:off x="7592755" y="1152735"/>
            <a:ext cx="723265" cy="1125796"/>
          </a:xfrm>
          <a:prstGeom prst="rect">
            <a:avLst/>
          </a:prstGeom>
        </p:spPr>
      </p:pic>
      <p:sp>
        <p:nvSpPr>
          <p:cNvPr id="20" name="Oval 19"/>
          <p:cNvSpPr/>
          <p:nvPr/>
        </p:nvSpPr>
        <p:spPr>
          <a:xfrm>
            <a:off x="7285437" y="1102901"/>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7-Point Star 20"/>
          <p:cNvSpPr/>
          <p:nvPr/>
        </p:nvSpPr>
        <p:spPr>
          <a:xfrm>
            <a:off x="8148022" y="1639745"/>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0" idx="4"/>
            <a:endCxn id="24" idx="0"/>
          </p:cNvCxnSpPr>
          <p:nvPr/>
        </p:nvCxnSpPr>
        <p:spPr>
          <a:xfrm>
            <a:off x="7941404" y="2374443"/>
            <a:ext cx="219276" cy="87371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1"/>
          </p:cNvCxnSpPr>
          <p:nvPr/>
        </p:nvCxnSpPr>
        <p:spPr>
          <a:xfrm flipH="1">
            <a:off x="7941404" y="2264060"/>
            <a:ext cx="690197" cy="93285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9847737">
            <a:off x="8098432" y="3243346"/>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rot="1912063" flipV="1">
            <a:off x="8115389" y="4587847"/>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Picture 29"/>
          <p:cNvPicPr>
            <a:picLocks noChangeAspect="1"/>
          </p:cNvPicPr>
          <p:nvPr/>
        </p:nvPicPr>
        <p:blipFill>
          <a:blip r:embed="rId6"/>
          <a:stretch>
            <a:fillRect/>
          </a:stretch>
        </p:blipFill>
        <p:spPr>
          <a:xfrm>
            <a:off x="8143109" y="5543573"/>
            <a:ext cx="723265" cy="1125796"/>
          </a:xfrm>
          <a:prstGeom prst="rect">
            <a:avLst/>
          </a:prstGeom>
        </p:spPr>
      </p:pic>
      <p:sp>
        <p:nvSpPr>
          <p:cNvPr id="31" name="Oval 30"/>
          <p:cNvSpPr/>
          <p:nvPr/>
        </p:nvSpPr>
        <p:spPr>
          <a:xfrm>
            <a:off x="7835791" y="5493739"/>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7-Point Star 31"/>
          <p:cNvSpPr/>
          <p:nvPr/>
        </p:nvSpPr>
        <p:spPr>
          <a:xfrm>
            <a:off x="8698376" y="6030583"/>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31" idx="0"/>
            <a:endCxn id="25" idx="3"/>
          </p:cNvCxnSpPr>
          <p:nvPr/>
        </p:nvCxnSpPr>
        <p:spPr>
          <a:xfrm flipH="1" flipV="1">
            <a:off x="8258324" y="4666510"/>
            <a:ext cx="233434" cy="82722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l="54190" t="26853" r="31277" b="58332"/>
          <a:stretch/>
        </p:blipFill>
        <p:spPr>
          <a:xfrm>
            <a:off x="10075101" y="1899365"/>
            <a:ext cx="1409700" cy="101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Oval 39"/>
          <p:cNvSpPr/>
          <p:nvPr/>
        </p:nvSpPr>
        <p:spPr>
          <a:xfrm>
            <a:off x="8955296" y="17615"/>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7-Point Star 40"/>
          <p:cNvSpPr/>
          <p:nvPr/>
        </p:nvSpPr>
        <p:spPr>
          <a:xfrm>
            <a:off x="9493524" y="894764"/>
            <a:ext cx="261444" cy="193014"/>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9847737">
            <a:off x="10748868" y="2148430"/>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2" name="Straight Arrow Connector 41"/>
          <p:cNvCxnSpPr>
            <a:endCxn id="45" idx="0"/>
          </p:cNvCxnSpPr>
          <p:nvPr/>
        </p:nvCxnSpPr>
        <p:spPr>
          <a:xfrm>
            <a:off x="10035807" y="1112472"/>
            <a:ext cx="775309" cy="104077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rot="19847737">
            <a:off x="7416362" y="3418079"/>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ctangle 50"/>
          <p:cNvSpPr/>
          <p:nvPr/>
        </p:nvSpPr>
        <p:spPr>
          <a:xfrm rot="19847737">
            <a:off x="4688057" y="4878042"/>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ctangle 51"/>
          <p:cNvSpPr/>
          <p:nvPr/>
        </p:nvSpPr>
        <p:spPr>
          <a:xfrm rot="1912063" flipV="1">
            <a:off x="4696394" y="2952756"/>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ctangle 52"/>
          <p:cNvSpPr/>
          <p:nvPr/>
        </p:nvSpPr>
        <p:spPr>
          <a:xfrm rot="1912063" flipV="1">
            <a:off x="8005200" y="4753912"/>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74" name="Group 73"/>
          <p:cNvGrpSpPr/>
          <p:nvPr/>
        </p:nvGrpSpPr>
        <p:grpSpPr>
          <a:xfrm>
            <a:off x="5948304" y="1065395"/>
            <a:ext cx="1530306" cy="2364371"/>
            <a:chOff x="6506690" y="931026"/>
            <a:chExt cx="1530306" cy="2364371"/>
          </a:xfrm>
        </p:grpSpPr>
        <p:pic>
          <p:nvPicPr>
            <p:cNvPr id="65" name="Picture 64"/>
            <p:cNvPicPr>
              <a:picLocks noChangeAspect="1"/>
            </p:cNvPicPr>
            <p:nvPr/>
          </p:nvPicPr>
          <p:blipFill>
            <a:blip r:embed="rId6"/>
            <a:stretch>
              <a:fillRect/>
            </a:stretch>
          </p:blipFill>
          <p:spPr>
            <a:xfrm>
              <a:off x="6814008" y="980860"/>
              <a:ext cx="723265" cy="1125796"/>
            </a:xfrm>
            <a:prstGeom prst="rect">
              <a:avLst/>
            </a:prstGeom>
          </p:spPr>
        </p:pic>
        <p:sp>
          <p:nvSpPr>
            <p:cNvPr id="66" name="Oval 65"/>
            <p:cNvSpPr/>
            <p:nvPr/>
          </p:nvSpPr>
          <p:spPr>
            <a:xfrm>
              <a:off x="6506690" y="931026"/>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6" idx="4"/>
              <a:endCxn id="50" idx="0"/>
            </p:cNvCxnSpPr>
            <p:nvPr/>
          </p:nvCxnSpPr>
          <p:spPr>
            <a:xfrm>
              <a:off x="7162657" y="2202568"/>
              <a:ext cx="874339" cy="109282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79" name="7-Point Star 78"/>
          <p:cNvSpPr/>
          <p:nvPr/>
        </p:nvSpPr>
        <p:spPr>
          <a:xfrm>
            <a:off x="6512542" y="1923656"/>
            <a:ext cx="221464" cy="199837"/>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4609796" y="1401733"/>
            <a:ext cx="1311933" cy="1563604"/>
            <a:chOff x="6506690" y="931026"/>
            <a:chExt cx="1311933" cy="1563604"/>
          </a:xfrm>
        </p:grpSpPr>
        <p:pic>
          <p:nvPicPr>
            <p:cNvPr id="81" name="Picture 80"/>
            <p:cNvPicPr>
              <a:picLocks noChangeAspect="1"/>
            </p:cNvPicPr>
            <p:nvPr/>
          </p:nvPicPr>
          <p:blipFill>
            <a:blip r:embed="rId6"/>
            <a:stretch>
              <a:fillRect/>
            </a:stretch>
          </p:blipFill>
          <p:spPr>
            <a:xfrm>
              <a:off x="6814008" y="980860"/>
              <a:ext cx="723265" cy="1125796"/>
            </a:xfrm>
            <a:prstGeom prst="rect">
              <a:avLst/>
            </a:prstGeom>
          </p:spPr>
        </p:pic>
        <p:sp>
          <p:nvSpPr>
            <p:cNvPr id="82" name="Oval 81"/>
            <p:cNvSpPr/>
            <p:nvPr/>
          </p:nvSpPr>
          <p:spPr>
            <a:xfrm>
              <a:off x="6506690" y="931026"/>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p:cNvCxnSpPr>
              <a:stCxn id="82" idx="4"/>
              <a:endCxn id="52" idx="2"/>
            </p:cNvCxnSpPr>
            <p:nvPr/>
          </p:nvCxnSpPr>
          <p:spPr>
            <a:xfrm flipH="1">
              <a:off x="6690568" y="2202568"/>
              <a:ext cx="472089" cy="29206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85" name="7-Point Star 84"/>
          <p:cNvSpPr/>
          <p:nvPr/>
        </p:nvSpPr>
        <p:spPr>
          <a:xfrm>
            <a:off x="5475275" y="1952180"/>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121"/>
          <p:cNvPicPr/>
          <p:nvPr/>
        </p:nvPicPr>
        <p:blipFill rotWithShape="1">
          <a:blip r:embed="rId9">
            <a:extLst>
              <a:ext uri="{28A0092B-C50C-407E-A947-70E740481C1C}">
                <a14:useLocalDpi xmlns:a14="http://schemas.microsoft.com/office/drawing/2010/main" val="0"/>
              </a:ext>
            </a:extLst>
          </a:blip>
          <a:srcRect r="53646"/>
          <a:stretch/>
        </p:blipFill>
        <p:spPr>
          <a:xfrm>
            <a:off x="8122464" y="3537146"/>
            <a:ext cx="239240" cy="516115"/>
          </a:xfrm>
          <a:prstGeom prst="rect">
            <a:avLst/>
          </a:prstGeom>
        </p:spPr>
      </p:pic>
      <p:grpSp>
        <p:nvGrpSpPr>
          <p:cNvPr id="95" name="Group 94"/>
          <p:cNvGrpSpPr/>
          <p:nvPr/>
        </p:nvGrpSpPr>
        <p:grpSpPr>
          <a:xfrm>
            <a:off x="6089730" y="4562701"/>
            <a:ext cx="1646732" cy="1697261"/>
            <a:chOff x="10067924" y="2599655"/>
            <a:chExt cx="1646732" cy="1697261"/>
          </a:xfrm>
        </p:grpSpPr>
        <p:grpSp>
          <p:nvGrpSpPr>
            <p:cNvPr id="92" name="Group 91"/>
            <p:cNvGrpSpPr/>
            <p:nvPr/>
          </p:nvGrpSpPr>
          <p:grpSpPr>
            <a:xfrm>
              <a:off x="10067924" y="3616456"/>
              <a:ext cx="660956" cy="680460"/>
              <a:chOff x="10067924" y="3616456"/>
              <a:chExt cx="660956" cy="680460"/>
            </a:xfrm>
          </p:grpSpPr>
          <p:pic>
            <p:nvPicPr>
              <p:cNvPr id="89" name="Picture 88"/>
              <p:cNvPicPr>
                <a:picLocks noChangeAspect="1"/>
              </p:cNvPicPr>
              <p:nvPr/>
            </p:nvPicPr>
            <p:blipFill rotWithShape="1">
              <a:blip r:embed="rId10"/>
              <a:srcRect l="6515"/>
              <a:stretch/>
            </p:blipFill>
            <p:spPr>
              <a:xfrm>
                <a:off x="10396540" y="3616456"/>
                <a:ext cx="332340" cy="680460"/>
              </a:xfrm>
              <a:prstGeom prst="rect">
                <a:avLst/>
              </a:prstGeom>
            </p:spPr>
          </p:pic>
          <p:pic>
            <p:nvPicPr>
              <p:cNvPr id="90" name="Picture 89"/>
              <p:cNvPicPr>
                <a:picLocks noChangeAspect="1"/>
              </p:cNvPicPr>
              <p:nvPr/>
            </p:nvPicPr>
            <p:blipFill rotWithShape="1">
              <a:blip r:embed="rId10"/>
              <a:srcRect l="867" r="6699"/>
              <a:stretch/>
            </p:blipFill>
            <p:spPr>
              <a:xfrm>
                <a:off x="10067924" y="3616456"/>
                <a:ext cx="328612" cy="680460"/>
              </a:xfrm>
              <a:prstGeom prst="rect">
                <a:avLst/>
              </a:prstGeom>
            </p:spPr>
          </p:pic>
          <p:sp>
            <p:nvSpPr>
              <p:cNvPr id="91" name="Rectangle 90"/>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94" name="Straight Arrow Connector 93"/>
            <p:cNvCxnSpPr>
              <a:stCxn id="89" idx="3"/>
            </p:cNvCxnSpPr>
            <p:nvPr/>
          </p:nvCxnSpPr>
          <p:spPr>
            <a:xfrm flipV="1">
              <a:off x="10728880" y="2599655"/>
              <a:ext cx="985776" cy="135703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9033696" y="3738525"/>
            <a:ext cx="1008360" cy="910638"/>
            <a:chOff x="9624246" y="3566650"/>
            <a:chExt cx="1008360" cy="910638"/>
          </a:xfrm>
        </p:grpSpPr>
        <p:pic>
          <p:nvPicPr>
            <p:cNvPr id="99" name="Picture 98"/>
            <p:cNvPicPr>
              <a:picLocks noChangeAspect="1"/>
            </p:cNvPicPr>
            <p:nvPr/>
          </p:nvPicPr>
          <p:blipFill>
            <a:blip r:embed="rId10"/>
            <a:stretch>
              <a:fillRect/>
            </a:stretch>
          </p:blipFill>
          <p:spPr>
            <a:xfrm>
              <a:off x="10277104" y="3796828"/>
              <a:ext cx="355502" cy="680460"/>
            </a:xfrm>
            <a:prstGeom prst="rect">
              <a:avLst/>
            </a:prstGeom>
          </p:spPr>
        </p:pic>
        <p:cxnSp>
          <p:nvCxnSpPr>
            <p:cNvPr id="100" name="Straight Arrow Connector 99"/>
            <p:cNvCxnSpPr>
              <a:stCxn id="99" idx="1"/>
            </p:cNvCxnSpPr>
            <p:nvPr/>
          </p:nvCxnSpPr>
          <p:spPr>
            <a:xfrm flipH="1" flipV="1">
              <a:off x="9624246" y="3566650"/>
              <a:ext cx="652858" cy="57040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11148060" y="2202568"/>
            <a:ext cx="692243" cy="1954170"/>
            <a:chOff x="11148060" y="2202568"/>
            <a:chExt cx="692243" cy="1954170"/>
          </a:xfrm>
        </p:grpSpPr>
        <p:cxnSp>
          <p:nvCxnSpPr>
            <p:cNvPr id="103" name="Straight Arrow Connector 102"/>
            <p:cNvCxnSpPr>
              <a:stCxn id="107" idx="0"/>
            </p:cNvCxnSpPr>
            <p:nvPr/>
          </p:nvCxnSpPr>
          <p:spPr>
            <a:xfrm flipH="1" flipV="1">
              <a:off x="11148060" y="2202568"/>
              <a:ext cx="514492" cy="127371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7" name="Picture 106"/>
            <p:cNvPicPr>
              <a:picLocks noChangeAspect="1"/>
            </p:cNvPicPr>
            <p:nvPr/>
          </p:nvPicPr>
          <p:blipFill>
            <a:blip r:embed="rId10"/>
            <a:stretch>
              <a:fillRect/>
            </a:stretch>
          </p:blipFill>
          <p:spPr>
            <a:xfrm>
              <a:off x="11484801" y="3476278"/>
              <a:ext cx="355502" cy="680460"/>
            </a:xfrm>
            <a:prstGeom prst="rect">
              <a:avLst/>
            </a:prstGeom>
          </p:spPr>
        </p:pic>
      </p:grpSp>
      <p:grpSp>
        <p:nvGrpSpPr>
          <p:cNvPr id="128" name="Group 127"/>
          <p:cNvGrpSpPr/>
          <p:nvPr/>
        </p:nvGrpSpPr>
        <p:grpSpPr>
          <a:xfrm>
            <a:off x="7384119" y="1406976"/>
            <a:ext cx="660956" cy="1908752"/>
            <a:chOff x="10067924" y="3616456"/>
            <a:chExt cx="660956" cy="1908752"/>
          </a:xfrm>
        </p:grpSpPr>
        <p:grpSp>
          <p:nvGrpSpPr>
            <p:cNvPr id="129" name="Group 128"/>
            <p:cNvGrpSpPr/>
            <p:nvPr/>
          </p:nvGrpSpPr>
          <p:grpSpPr>
            <a:xfrm>
              <a:off x="10067924" y="3616456"/>
              <a:ext cx="660956" cy="680460"/>
              <a:chOff x="10067924" y="3616456"/>
              <a:chExt cx="660956" cy="680460"/>
            </a:xfrm>
          </p:grpSpPr>
          <p:pic>
            <p:nvPicPr>
              <p:cNvPr id="131" name="Picture 130"/>
              <p:cNvPicPr>
                <a:picLocks noChangeAspect="1"/>
              </p:cNvPicPr>
              <p:nvPr/>
            </p:nvPicPr>
            <p:blipFill rotWithShape="1">
              <a:blip r:embed="rId10"/>
              <a:srcRect l="6515"/>
              <a:stretch/>
            </p:blipFill>
            <p:spPr>
              <a:xfrm>
                <a:off x="10396540" y="3616456"/>
                <a:ext cx="332340" cy="680460"/>
              </a:xfrm>
              <a:prstGeom prst="rect">
                <a:avLst/>
              </a:prstGeom>
            </p:spPr>
          </p:pic>
          <p:pic>
            <p:nvPicPr>
              <p:cNvPr id="132" name="Picture 131"/>
              <p:cNvPicPr>
                <a:picLocks noChangeAspect="1"/>
              </p:cNvPicPr>
              <p:nvPr/>
            </p:nvPicPr>
            <p:blipFill rotWithShape="1">
              <a:blip r:embed="rId10"/>
              <a:srcRect l="867" r="6699"/>
              <a:stretch/>
            </p:blipFill>
            <p:spPr>
              <a:xfrm>
                <a:off x="10067924" y="3616456"/>
                <a:ext cx="328612" cy="680460"/>
              </a:xfrm>
              <a:prstGeom prst="rect">
                <a:avLst/>
              </a:prstGeom>
            </p:spPr>
          </p:pic>
          <p:sp>
            <p:nvSpPr>
              <p:cNvPr id="133" name="Rectangle 132"/>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130" name="Straight Arrow Connector 129"/>
            <p:cNvCxnSpPr>
              <a:stCxn id="131" idx="2"/>
            </p:cNvCxnSpPr>
            <p:nvPr/>
          </p:nvCxnSpPr>
          <p:spPr>
            <a:xfrm flipH="1">
              <a:off x="10445262" y="4296916"/>
              <a:ext cx="117448" cy="122829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2816934" y="1896903"/>
            <a:ext cx="2034407" cy="1335480"/>
            <a:chOff x="10067924" y="3616456"/>
            <a:chExt cx="2034407" cy="1335480"/>
          </a:xfrm>
        </p:grpSpPr>
        <p:grpSp>
          <p:nvGrpSpPr>
            <p:cNvPr id="137" name="Group 136"/>
            <p:cNvGrpSpPr/>
            <p:nvPr/>
          </p:nvGrpSpPr>
          <p:grpSpPr>
            <a:xfrm>
              <a:off x="10067924" y="3616456"/>
              <a:ext cx="660956" cy="680460"/>
              <a:chOff x="10067924" y="3616456"/>
              <a:chExt cx="660956" cy="680460"/>
            </a:xfrm>
          </p:grpSpPr>
          <p:pic>
            <p:nvPicPr>
              <p:cNvPr id="139" name="Picture 138"/>
              <p:cNvPicPr>
                <a:picLocks noChangeAspect="1"/>
              </p:cNvPicPr>
              <p:nvPr/>
            </p:nvPicPr>
            <p:blipFill rotWithShape="1">
              <a:blip r:embed="rId10"/>
              <a:srcRect l="6515"/>
              <a:stretch/>
            </p:blipFill>
            <p:spPr>
              <a:xfrm>
                <a:off x="10396540" y="3616456"/>
                <a:ext cx="332340" cy="680460"/>
              </a:xfrm>
              <a:prstGeom prst="rect">
                <a:avLst/>
              </a:prstGeom>
            </p:spPr>
          </p:pic>
          <p:pic>
            <p:nvPicPr>
              <p:cNvPr id="140" name="Picture 139"/>
              <p:cNvPicPr>
                <a:picLocks noChangeAspect="1"/>
              </p:cNvPicPr>
              <p:nvPr/>
            </p:nvPicPr>
            <p:blipFill rotWithShape="1">
              <a:blip r:embed="rId10"/>
              <a:srcRect l="867" r="6699"/>
              <a:stretch/>
            </p:blipFill>
            <p:spPr>
              <a:xfrm>
                <a:off x="10067924" y="3616456"/>
                <a:ext cx="328612" cy="680460"/>
              </a:xfrm>
              <a:prstGeom prst="rect">
                <a:avLst/>
              </a:prstGeom>
            </p:spPr>
          </p:pic>
          <p:sp>
            <p:nvSpPr>
              <p:cNvPr id="141" name="Rectangle 140"/>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138" name="Straight Arrow Connector 137"/>
            <p:cNvCxnSpPr>
              <a:stCxn id="139" idx="3"/>
            </p:cNvCxnSpPr>
            <p:nvPr/>
          </p:nvCxnSpPr>
          <p:spPr>
            <a:xfrm>
              <a:off x="10728880" y="3956686"/>
              <a:ext cx="1373451" cy="99525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76" name="Graphic 121"/>
          <p:cNvPicPr/>
          <p:nvPr/>
        </p:nvPicPr>
        <p:blipFill rotWithShape="1">
          <a:blip r:embed="rId9">
            <a:extLst>
              <a:ext uri="{28A0092B-C50C-407E-A947-70E740481C1C}">
                <a14:useLocalDpi xmlns:a14="http://schemas.microsoft.com/office/drawing/2010/main" val="0"/>
              </a:ext>
            </a:extLst>
          </a:blip>
          <a:srcRect r="53646"/>
          <a:stretch/>
        </p:blipFill>
        <p:spPr>
          <a:xfrm>
            <a:off x="3500113" y="3612446"/>
            <a:ext cx="239240" cy="516115"/>
          </a:xfrm>
          <a:prstGeom prst="rect">
            <a:avLst/>
          </a:prstGeom>
        </p:spPr>
      </p:pic>
      <p:pic>
        <p:nvPicPr>
          <p:cNvPr id="75" name="Graphic 121"/>
          <p:cNvPicPr/>
          <p:nvPr/>
        </p:nvPicPr>
        <p:blipFill rotWithShape="1">
          <a:blip r:embed="rId9">
            <a:extLst>
              <a:ext uri="{28A0092B-C50C-407E-A947-70E740481C1C}">
                <a14:useLocalDpi xmlns:a14="http://schemas.microsoft.com/office/drawing/2010/main" val="0"/>
              </a:ext>
            </a:extLst>
          </a:blip>
          <a:srcRect r="53646"/>
          <a:stretch/>
        </p:blipFill>
        <p:spPr>
          <a:xfrm>
            <a:off x="3310850" y="3612445"/>
            <a:ext cx="239240" cy="516115"/>
          </a:xfrm>
          <a:prstGeom prst="rect">
            <a:avLst/>
          </a:prstGeom>
        </p:spPr>
      </p:pic>
      <p:grpSp>
        <p:nvGrpSpPr>
          <p:cNvPr id="77" name="Group 76"/>
          <p:cNvGrpSpPr/>
          <p:nvPr/>
        </p:nvGrpSpPr>
        <p:grpSpPr>
          <a:xfrm>
            <a:off x="4974625" y="3423264"/>
            <a:ext cx="341667" cy="566148"/>
            <a:chOff x="9272083" y="1907351"/>
            <a:chExt cx="341667" cy="566148"/>
          </a:xfrm>
        </p:grpSpPr>
        <p:sp>
          <p:nvSpPr>
            <p:cNvPr id="78" name="7-Point Star 77"/>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Content Placeholder 10"/>
            <p:cNvPicPr>
              <a:picLocks noChangeAspect="1"/>
            </p:cNvPicPr>
            <p:nvPr/>
          </p:nvPicPr>
          <p:blipFill>
            <a:blip r:embed="rId7"/>
            <a:stretch>
              <a:fillRect/>
            </a:stretch>
          </p:blipFill>
          <p:spPr>
            <a:xfrm>
              <a:off x="9340663" y="2008679"/>
              <a:ext cx="207314" cy="464820"/>
            </a:xfrm>
            <a:prstGeom prst="rect">
              <a:avLst/>
            </a:prstGeom>
          </p:spPr>
        </p:pic>
      </p:grpSp>
      <p:grpSp>
        <p:nvGrpSpPr>
          <p:cNvPr id="93" name="Group 92"/>
          <p:cNvGrpSpPr/>
          <p:nvPr/>
        </p:nvGrpSpPr>
        <p:grpSpPr>
          <a:xfrm>
            <a:off x="7326246" y="5430490"/>
            <a:ext cx="341667" cy="566148"/>
            <a:chOff x="9272083" y="1907351"/>
            <a:chExt cx="341667" cy="566148"/>
          </a:xfrm>
        </p:grpSpPr>
        <p:sp>
          <p:nvSpPr>
            <p:cNvPr id="96" name="7-Point Star 95"/>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Content Placeholder 10"/>
            <p:cNvPicPr>
              <a:picLocks noChangeAspect="1"/>
            </p:cNvPicPr>
            <p:nvPr/>
          </p:nvPicPr>
          <p:blipFill>
            <a:blip r:embed="rId7"/>
            <a:stretch>
              <a:fillRect/>
            </a:stretch>
          </p:blipFill>
          <p:spPr>
            <a:xfrm>
              <a:off x="9340663" y="2008679"/>
              <a:ext cx="207314" cy="464820"/>
            </a:xfrm>
            <a:prstGeom prst="rect">
              <a:avLst/>
            </a:prstGeom>
          </p:spPr>
        </p:pic>
      </p:grpSp>
      <p:cxnSp>
        <p:nvCxnSpPr>
          <p:cNvPr id="98" name="Straight Arrow Connector 97"/>
          <p:cNvCxnSpPr/>
          <p:nvPr/>
        </p:nvCxnSpPr>
        <p:spPr>
          <a:xfrm flipV="1">
            <a:off x="7641773" y="4668084"/>
            <a:ext cx="279454" cy="74756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415810" y="4145861"/>
            <a:ext cx="932016" cy="1006604"/>
            <a:chOff x="6531989" y="2488765"/>
            <a:chExt cx="1252804" cy="1040820"/>
          </a:xfrm>
        </p:grpSpPr>
        <p:pic>
          <p:nvPicPr>
            <p:cNvPr id="102" name="Picture 101">
              <a:extLst>
                <a:ext uri="{FF2B5EF4-FFF2-40B4-BE49-F238E27FC236}">
                  <a16:creationId xmlns:a16="http://schemas.microsoft.com/office/drawing/2014/main" id="{034C0A5C-B23A-E336-8174-81EB2DBD2B02}"/>
                </a:ext>
              </a:extLst>
            </p:cNvPr>
            <p:cNvPicPr>
              <a:picLocks noChangeAspect="1"/>
            </p:cNvPicPr>
            <p:nvPr/>
          </p:nvPicPr>
          <p:blipFill rotWithShape="1">
            <a:blip r:embed="rId11">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104" name="Rectangle 103">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5" name="Rectangle 104">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6" name="TextBox 105">
            <a:extLst>
              <a:ext uri="{FF2B5EF4-FFF2-40B4-BE49-F238E27FC236}">
                <a16:creationId xmlns:a16="http://schemas.microsoft.com/office/drawing/2014/main" id="{7FBE9EF6-8677-2464-A07A-00147672B9D6}"/>
              </a:ext>
            </a:extLst>
          </p:cNvPr>
          <p:cNvSpPr txBox="1"/>
          <p:nvPr/>
        </p:nvSpPr>
        <p:spPr>
          <a:xfrm>
            <a:off x="327346" y="4741691"/>
            <a:ext cx="1112170" cy="246221"/>
          </a:xfrm>
          <a:prstGeom prst="rect">
            <a:avLst/>
          </a:prstGeom>
          <a:noFill/>
        </p:spPr>
        <p:txBody>
          <a:bodyPr wrap="square" rtlCol="0">
            <a:spAutoFit/>
          </a:bodyPr>
          <a:lstStyle/>
          <a:p>
            <a:pPr algn="ctr"/>
            <a:r>
              <a:rPr lang="en-US" sz="1000" b="1" dirty="0" smtClean="0">
                <a:solidFill>
                  <a:schemeClr val="bg1"/>
                </a:solidFill>
              </a:rPr>
              <a:t>Searching</a:t>
            </a:r>
            <a:endParaRPr lang="sv-SE" sz="1000" b="1" dirty="0">
              <a:solidFill>
                <a:schemeClr val="bg1"/>
              </a:solidFill>
            </a:endParaRPr>
          </a:p>
        </p:txBody>
      </p:sp>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222340" y="3697570"/>
            <a:ext cx="237290" cy="267908"/>
          </a:xfrm>
          <a:prstGeom prst="rect">
            <a:avLst/>
          </a:prstGeom>
        </p:spPr>
      </p:pic>
      <p:sp>
        <p:nvSpPr>
          <p:cNvPr id="108" name="Rectangle 107"/>
          <p:cNvSpPr/>
          <p:nvPr/>
        </p:nvSpPr>
        <p:spPr>
          <a:xfrm rot="19847737">
            <a:off x="4600293" y="4676857"/>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9" name="Rectangle 108"/>
          <p:cNvSpPr/>
          <p:nvPr/>
        </p:nvSpPr>
        <p:spPr>
          <a:xfrm rot="1912063" flipV="1">
            <a:off x="4563976" y="3124008"/>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Rectangle 111"/>
          <p:cNvSpPr/>
          <p:nvPr/>
        </p:nvSpPr>
        <p:spPr>
          <a:xfrm rot="5400000" flipV="1">
            <a:off x="4101617" y="4152367"/>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4430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85185E-6 L 0.08698 -0.00555 " pathEditMode="relative" rAng="0" ptsTypes="AA">
                                      <p:cBhvr>
                                        <p:cTn id="6" dur="2000" fill="hold"/>
                                        <p:tgtEl>
                                          <p:spTgt spid="76"/>
                                        </p:tgtEl>
                                        <p:attrNameLst>
                                          <p:attrName>ppt_x</p:attrName>
                                          <p:attrName>ppt_y</p:attrName>
                                        </p:attrNameLst>
                                      </p:cBhvr>
                                      <p:rCtr x="4349" y="-278"/>
                                    </p:animMotion>
                                  </p:childTnLst>
                                </p:cTn>
                              </p:par>
                              <p:par>
                                <p:cTn id="7" presetID="42" presetClass="path" presetSubtype="0" accel="50000" decel="50000" fill="hold" nodeType="withEffect">
                                  <p:stCondLst>
                                    <p:cond delay="0"/>
                                  </p:stCondLst>
                                  <p:childTnLst>
                                    <p:animMotion origin="layout" path="M -2.08333E-7 -1.85185E-6 L 0.07904 0.00255 " pathEditMode="relative" rAng="0" ptsTypes="AA">
                                      <p:cBhvr>
                                        <p:cTn id="8" dur="2000" fill="hold"/>
                                        <p:tgtEl>
                                          <p:spTgt spid="75"/>
                                        </p:tgtEl>
                                        <p:attrNameLst>
                                          <p:attrName>ppt_x</p:attrName>
                                          <p:attrName>ppt_y</p:attrName>
                                        </p:attrNameLst>
                                      </p:cBhvr>
                                      <p:rCtr x="3945" y="116"/>
                                    </p:animMotion>
                                  </p:childTnLst>
                                </p:cTn>
                              </p:par>
                            </p:childTnLst>
                          </p:cTn>
                        </p:par>
                        <p:par>
                          <p:cTn id="9" fill="hold">
                            <p:stCondLst>
                              <p:cond delay="2000"/>
                            </p:stCondLst>
                            <p:childTnLst>
                              <p:par>
                                <p:cTn id="10" presetID="0" presetClass="path" presetSubtype="0" accel="50000" decel="50000" fill="hold" nodeType="afterEffect">
                                  <p:stCondLst>
                                    <p:cond delay="0"/>
                                  </p:stCondLst>
                                  <p:childTnLst>
                                    <p:animMotion origin="layout" path="M 0.08698 -0.00556 L 0.08698 -0.00532 C 0.0879 -0.00856 0.08881 -0.01181 0.08998 -0.01458 C 0.09037 -0.01574 0.09128 -0.01667 0.0918 -0.01782 C 0.09232 -0.01921 0.09258 -0.02083 0.0931 -0.02222 C 0.09336 -0.02338 0.09402 -0.02454 0.09428 -0.02569 C 0.09454 -0.02662 0.09454 -0.02801 0.09493 -0.02893 C 0.09545 -0.03009 0.09623 -0.03056 0.09675 -0.03125 C 0.09766 -0.03565 0.09727 -0.03472 0.09922 -0.03889 C 0.09974 -0.04028 0.10053 -0.04097 0.10105 -0.04236 C 0.10209 -0.04514 0.10248 -0.04861 0.10352 -0.05116 C 0.10391 -0.05231 0.10626 -0.05741 0.10665 -0.05903 C 0.10821 -0.06435 0.10599 -0.06088 0.10912 -0.06458 C 0.10938 -0.06597 0.10977 -0.0706 0.11029 -0.07222 C 0.11055 -0.07338 0.1112 -0.07454 0.11159 -0.07569 C 0.11185 -0.07662 0.11185 -0.07778 0.11211 -0.07893 C 0.11251 -0.08056 0.1129 -0.08194 0.11342 -0.08333 C 0.11394 -0.08518 0.11472 -0.08704 0.11524 -0.08889 C 0.11654 -0.09352 0.11667 -0.09676 0.11836 -0.10116 C 0.11928 -0.10347 0.12396 -0.11088 0.12514 -0.11227 C 0.12605 -0.11343 0.12722 -0.11366 0.12826 -0.11458 C 0.12891 -0.11597 0.1293 -0.11806 0.13021 -0.11898 C 0.13126 -0.12014 0.13711 -0.125 0.13998 -0.12569 C 0.14506 -0.12685 0.15027 -0.12778 0.15534 -0.12893 C 0.15639 -0.12917 0.15743 -0.12986 0.15847 -0.13009 C 0.16303 -0.13056 0.16758 -0.13079 0.17214 -0.13079 C 0.17722 -0.13032 0.18243 -0.12986 0.18764 -0.12893 C 0.18998 -0.12847 0.19063 -0.12685 0.1931 -0.12569 C 0.19415 -0.125 0.19519 -0.12454 0.19623 -0.12454 C 0.20378 -0.12338 0.22227 -0.12245 0.22774 -0.12222 C 0.24532 -0.11782 0.22891 -0.1213 0.25795 -0.11898 C 0.25964 -0.11875 0.26133 -0.11806 0.26303 -0.11782 C 0.26602 -0.11736 0.26902 -0.1169 0.27227 -0.11667 L 0.31732 -0.11458 C 0.31836 -0.11412 0.31941 -0.11389 0.32045 -0.11343 C 0.32396 -0.11204 0.32735 -0.10995 0.33099 -0.10903 C 0.33438 -0.1081 0.3379 -0.1081 0.34141 -0.10787 C 0.34206 -0.10602 0.34258 -0.10393 0.34336 -0.10231 C 0.34597 -0.09583 0.34935 -0.09005 0.35261 -0.08449 L 0.35756 -0.07569 L 0.35873 -0.07222 C 0.35821 -0.07106 0.35756 -0.07037 0.35756 -0.06898 C 0.35756 -0.06736 0.35834 -0.06597 0.35873 -0.06458 C 0.35912 -0.06227 0.35964 -0.06018 0.3599 -0.05787 C 0.36016 -0.05648 0.36016 -0.05486 0.36055 -0.05347 C 0.36055 -0.05324 0.36316 -0.0456 0.36368 -0.04444 C 0.36498 -0.0419 0.36693 -0.03981 0.3681 -0.03681 C 0.36849 -0.03565 0.36876 -0.03449 0.36915 -0.03333 C 0.36967 -0.03218 0.37058 -0.03148 0.3711 -0.03009 C 0.37162 -0.0287 0.37188 -0.02708 0.37227 -0.02569 C 0.37253 -0.02454 0.37253 -0.02315 0.37292 -0.02222 C 0.37344 -0.0213 0.37422 -0.02083 0.37474 -0.02014 C 0.37722 -0.00926 0.37448 -0.01852 0.37787 -0.01227 C 0.38073 -0.00694 0.37761 -0.01042 0.38047 -0.00787 " pathEditMode="relative" rAng="0" ptsTypes="AAAAAAAAAAAAAAAAAAAAAAAAAAAAAAAAAAAAAAAAAAAAAAAAAAAAAA">
                                      <p:cBhvr>
                                        <p:cTn id="11" dur="3000" fill="hold"/>
                                        <p:tgtEl>
                                          <p:spTgt spid="76"/>
                                        </p:tgtEl>
                                        <p:attrNameLst>
                                          <p:attrName>ppt_x</p:attrName>
                                          <p:attrName>ppt_y</p:attrName>
                                        </p:attrNameLst>
                                      </p:cBhvr>
                                      <p:rCtr x="14674" y="-6250"/>
                                    </p:animMotion>
                                  </p:childTnLst>
                                </p:cTn>
                              </p:par>
                            </p:childTnLst>
                          </p:cTn>
                        </p:par>
                        <p:par>
                          <p:cTn id="12" fill="hold">
                            <p:stCondLst>
                              <p:cond delay="5000"/>
                            </p:stCondLst>
                            <p:childTnLst>
                              <p:par>
                                <p:cTn id="13" presetID="1" presetClass="exit" presetSubtype="0" fill="hold" nodeType="afterEffect">
                                  <p:stCondLst>
                                    <p:cond delay="0"/>
                                  </p:stCondLst>
                                  <p:childTnLst>
                                    <p:set>
                                      <p:cBhvr>
                                        <p:cTn id="14" dur="1" fill="hold">
                                          <p:stCondLst>
                                            <p:cond delay="0"/>
                                          </p:stCondLst>
                                        </p:cTn>
                                        <p:tgtEl>
                                          <p:spTgt spid="76"/>
                                        </p:tgtEl>
                                        <p:attrNameLst>
                                          <p:attrName>style.visibility</p:attrName>
                                        </p:attrNameLst>
                                      </p:cBhvr>
                                      <p:to>
                                        <p:strVal val="hidden"/>
                                      </p:to>
                                    </p:set>
                                  </p:childTnLst>
                                </p:cTn>
                              </p:par>
                            </p:childTnLst>
                          </p:cTn>
                        </p:par>
                        <p:par>
                          <p:cTn id="15" fill="hold">
                            <p:stCondLst>
                              <p:cond delay="5000"/>
                            </p:stCondLst>
                            <p:childTnLst>
                              <p:par>
                                <p:cTn id="16" presetID="1" presetClass="entr" presetSubtype="0" fill="hold" nodeType="after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500"/>
                                        <p:tgtEl>
                                          <p:spTgt spid="1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1000"/>
                                  </p:stCondLst>
                                  <p:childTnLst>
                                    <p:set>
                                      <p:cBhvr>
                                        <p:cTn id="65" dur="1" fill="hold">
                                          <p:stCondLst>
                                            <p:cond delay="0"/>
                                          </p:stCondLst>
                                        </p:cTn>
                                        <p:tgtEl>
                                          <p:spTgt spid="111"/>
                                        </p:tgtEl>
                                        <p:attrNameLst>
                                          <p:attrName>style.visibility</p:attrName>
                                        </p:attrNameLst>
                                      </p:cBhvr>
                                      <p:to>
                                        <p:strVal val="visible"/>
                                      </p:to>
                                    </p:set>
                                  </p:childTnLst>
                                </p:cTn>
                              </p:par>
                            </p:childTnLst>
                          </p:cTn>
                        </p:par>
                        <p:par>
                          <p:cTn id="66" fill="hold">
                            <p:stCondLst>
                              <p:cond delay="1000"/>
                            </p:stCondLst>
                            <p:childTnLst>
                              <p:par>
                                <p:cTn id="67" presetID="1" presetClass="entr" presetSubtype="0" fill="hold" nodeType="afterEffect">
                                  <p:stCondLst>
                                    <p:cond delay="1000"/>
                                  </p:stCondLst>
                                  <p:childTnLst>
                                    <p:set>
                                      <p:cBhvr>
                                        <p:cTn id="68" dur="1" fill="hold">
                                          <p:stCondLst>
                                            <p:cond delay="0"/>
                                          </p:stCondLst>
                                        </p:cTn>
                                        <p:tgtEl>
                                          <p:spTgt spid="110"/>
                                        </p:tgtEl>
                                        <p:attrNameLst>
                                          <p:attrName>style.visibility</p:attrName>
                                        </p:attrNameLst>
                                      </p:cBhvr>
                                      <p:to>
                                        <p:strVal val="visible"/>
                                      </p:to>
                                    </p:set>
                                  </p:childTnLst>
                                </p:cTn>
                              </p:par>
                              <p:par>
                                <p:cTn id="69" presetID="1" presetClass="entr" presetSubtype="0" fill="hold" nodeType="withEffect">
                                  <p:stCondLst>
                                    <p:cond delay="1000"/>
                                  </p:stCondLst>
                                  <p:childTnLst>
                                    <p:set>
                                      <p:cBhvr>
                                        <p:cTn id="70" dur="1" fill="hold">
                                          <p:stCondLst>
                                            <p:cond delay="0"/>
                                          </p:stCondLst>
                                        </p:cTn>
                                        <p:tgtEl>
                                          <p:spTgt spid="15"/>
                                        </p:tgtEl>
                                        <p:attrNameLst>
                                          <p:attrName>style.visibility</p:attrName>
                                        </p:attrNameLst>
                                      </p:cBhvr>
                                      <p:to>
                                        <p:strVal val="visible"/>
                                      </p:to>
                                    </p:set>
                                  </p:childTnLst>
                                </p:cTn>
                              </p:par>
                            </p:childTnLst>
                          </p:cTn>
                        </p:par>
                        <p:par>
                          <p:cTn id="71" fill="hold">
                            <p:stCondLst>
                              <p:cond delay="2000"/>
                            </p:stCondLst>
                            <p:childTnLst>
                              <p:par>
                                <p:cTn id="72" presetID="10" presetClass="entr" presetSubtype="0" fill="hold" nodeType="afterEffect">
                                  <p:stCondLst>
                                    <p:cond delay="200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200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nodeType="withEffect">
                                  <p:stCondLst>
                                    <p:cond delay="200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childTnLst>
                          </p:cTn>
                        </p:par>
                        <p:par>
                          <p:cTn id="81" fill="hold">
                            <p:stCondLst>
                              <p:cond delay="4500"/>
                            </p:stCondLst>
                            <p:childTnLst>
                              <p:par>
                                <p:cTn id="82" presetID="10" presetClass="entr" presetSubtype="0" fill="hold" grpId="0" nodeType="after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1000" tmFilter="0, 0; .2, .5; .8, .5; 1, 0"/>
                                        <p:tgtEl>
                                          <p:spTgt spid="41"/>
                                        </p:tgtEl>
                                      </p:cBhvr>
                                    </p:animEffect>
                                    <p:animScale>
                                      <p:cBhvr>
                                        <p:cTn id="87" dur="500" autoRev="1" fill="hold"/>
                                        <p:tgtEl>
                                          <p:spTgt spid="41"/>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1.66667E-6 -7.40741E-7 L 0.03412 -0.08542 " pathEditMode="relative" rAng="0" ptsTypes="AA">
                                      <p:cBhvr>
                                        <p:cTn id="91" dur="2000" fill="hold"/>
                                        <p:tgtEl>
                                          <p:spTgt spid="88"/>
                                        </p:tgtEl>
                                        <p:attrNameLst>
                                          <p:attrName>ppt_x</p:attrName>
                                          <p:attrName>ppt_y</p:attrName>
                                        </p:attrNameLst>
                                      </p:cBhvr>
                                      <p:rCtr x="1706" y="-4282"/>
                                    </p:animMotion>
                                  </p:childTnLst>
                                </p:cTn>
                              </p:par>
                            </p:childTnLst>
                          </p:cTn>
                        </p:par>
                        <p:par>
                          <p:cTn id="92" fill="hold">
                            <p:stCondLst>
                              <p:cond delay="2000"/>
                            </p:stCondLst>
                            <p:childTnLst>
                              <p:par>
                                <p:cTn id="93" presetID="10" presetClass="exit" presetSubtype="0" fill="hold" grpId="2" nodeType="afterEffect">
                                  <p:stCondLst>
                                    <p:cond delay="2000"/>
                                  </p:stCondLst>
                                  <p:childTnLst>
                                    <p:animEffect transition="out" filter="fade">
                                      <p:cBhvr>
                                        <p:cTn id="94" dur="500"/>
                                        <p:tgtEl>
                                          <p:spTgt spid="41"/>
                                        </p:tgtEl>
                                      </p:cBhvr>
                                    </p:animEffect>
                                    <p:set>
                                      <p:cBhvr>
                                        <p:cTn id="95" dur="1" fill="hold">
                                          <p:stCondLst>
                                            <p:cond delay="499"/>
                                          </p:stCondLst>
                                        </p:cTn>
                                        <p:tgtEl>
                                          <p:spTgt spid="41"/>
                                        </p:tgtEl>
                                        <p:attrNameLst>
                                          <p:attrName>style.visibility</p:attrName>
                                        </p:attrNameLst>
                                      </p:cBhvr>
                                      <p:to>
                                        <p:strVal val="hidden"/>
                                      </p:to>
                                    </p:set>
                                  </p:childTnLst>
                                </p:cTn>
                              </p:par>
                              <p:par>
                                <p:cTn id="96" presetID="1" presetClass="entr" presetSubtype="0" fill="hold" grpId="0" nodeType="withEffect">
                                  <p:stCondLst>
                                    <p:cond delay="2000"/>
                                  </p:stCondLst>
                                  <p:childTnLst>
                                    <p:set>
                                      <p:cBhvr>
                                        <p:cTn id="97" dur="1" fill="hold">
                                          <p:stCondLst>
                                            <p:cond delay="0"/>
                                          </p:stCondLst>
                                        </p:cTn>
                                        <p:tgtEl>
                                          <p:spTgt spid="10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39"/>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4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2"/>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childTnLst>
                                </p:cTn>
                              </p:par>
                            </p:childTnLst>
                          </p:cTn>
                        </p:par>
                        <p:par>
                          <p:cTn id="112" fill="hold">
                            <p:stCondLst>
                              <p:cond delay="0"/>
                            </p:stCondLst>
                            <p:childTnLst>
                              <p:par>
                                <p:cTn id="113" presetID="10" presetClass="entr" presetSubtype="0" fill="hold" grpId="0" nodeType="after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par>
                                <p:cTn id="116" presetID="26" presetClass="emph" presetSubtype="0" repeatCount="indefinite" fill="hold" grpId="1" nodeType="withEffect">
                                  <p:stCondLst>
                                    <p:cond delay="0"/>
                                  </p:stCondLst>
                                  <p:endCondLst>
                                    <p:cond evt="onNext" delay="0">
                                      <p:tgtEl>
                                        <p:sldTgt/>
                                      </p:tgtEl>
                                    </p:cond>
                                  </p:endCondLst>
                                  <p:childTnLst>
                                    <p:animEffect transition="out" filter="fade">
                                      <p:cBhvr>
                                        <p:cTn id="117" dur="1000" tmFilter="0, 0; .2, .5; .8, .5; 1, 0"/>
                                        <p:tgtEl>
                                          <p:spTgt spid="32"/>
                                        </p:tgtEl>
                                      </p:cBhvr>
                                    </p:animEffect>
                                    <p:animScale>
                                      <p:cBhvr>
                                        <p:cTn id="118" dur="500" autoRev="1" fill="hold"/>
                                        <p:tgtEl>
                                          <p:spTgt spid="32"/>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nodeType="clickEffect">
                                  <p:stCondLst>
                                    <p:cond delay="0"/>
                                  </p:stCondLst>
                                  <p:childTnLst>
                                    <p:animMotion origin="layout" path="M 0.03412 -0.08542 L -0.01406 0.06528 " pathEditMode="relative" rAng="0" ptsTypes="AA">
                                      <p:cBhvr>
                                        <p:cTn id="122" dur="2000" fill="hold"/>
                                        <p:tgtEl>
                                          <p:spTgt spid="88"/>
                                        </p:tgtEl>
                                        <p:attrNameLst>
                                          <p:attrName>ppt_x</p:attrName>
                                          <p:attrName>ppt_y</p:attrName>
                                        </p:attrNameLst>
                                      </p:cBhvr>
                                      <p:rCtr x="-2409" y="7523"/>
                                    </p:animMotion>
                                  </p:childTnLst>
                                </p:cTn>
                              </p:par>
                            </p:childTnLst>
                          </p:cTn>
                        </p:par>
                        <p:par>
                          <p:cTn id="123" fill="hold">
                            <p:stCondLst>
                              <p:cond delay="2000"/>
                            </p:stCondLst>
                            <p:childTnLst>
                              <p:par>
                                <p:cTn id="124" presetID="10" presetClass="exit" presetSubtype="0" fill="hold" grpId="2" nodeType="afterEffect">
                                  <p:stCondLst>
                                    <p:cond delay="2000"/>
                                  </p:stCondLst>
                                  <p:childTnLst>
                                    <p:animEffect transition="out" filter="fade">
                                      <p:cBhvr>
                                        <p:cTn id="125" dur="500"/>
                                        <p:tgtEl>
                                          <p:spTgt spid="32"/>
                                        </p:tgtEl>
                                      </p:cBhvr>
                                    </p:animEffect>
                                    <p:set>
                                      <p:cBhvr>
                                        <p:cTn id="126" dur="1" fill="hold">
                                          <p:stCondLst>
                                            <p:cond delay="499"/>
                                          </p:stCondLst>
                                        </p:cTn>
                                        <p:tgtEl>
                                          <p:spTgt spid="3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1"/>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childTnLst>
                          </p:cTn>
                        </p:par>
                        <p:par>
                          <p:cTn id="135" fill="hold">
                            <p:stCondLst>
                              <p:cond delay="0"/>
                            </p:stCondLst>
                            <p:childTnLst>
                              <p:par>
                                <p:cTn id="136" presetID="1" presetClass="entr" presetSubtype="0" fill="hold" nodeType="afterEffect">
                                  <p:stCondLst>
                                    <p:cond delay="0"/>
                                  </p:stCondLst>
                                  <p:childTnLst>
                                    <p:set>
                                      <p:cBhvr>
                                        <p:cTn id="137" dur="1" fill="hold">
                                          <p:stCondLst>
                                            <p:cond delay="0"/>
                                          </p:stCondLst>
                                        </p:cTn>
                                        <p:tgtEl>
                                          <p:spTgt spid="19"/>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0"/>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22"/>
                                        </p:tgtEl>
                                        <p:attrNameLst>
                                          <p:attrName>style.visibility</p:attrName>
                                        </p:attrNameLst>
                                      </p:cBhvr>
                                      <p:to>
                                        <p:strVal val="visible"/>
                                      </p:to>
                                    </p:set>
                                  </p:childTnLst>
                                </p:cTn>
                              </p:par>
                            </p:childTnLst>
                          </p:cTn>
                        </p:par>
                        <p:par>
                          <p:cTn id="142" fill="hold">
                            <p:stCondLst>
                              <p:cond delay="0"/>
                            </p:stCondLst>
                            <p:childTnLst>
                              <p:par>
                                <p:cTn id="143" presetID="10" presetClass="entr" presetSubtype="0" fill="hold" grpId="0" nodeType="after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fade">
                                      <p:cBhvr>
                                        <p:cTn id="145" dur="500"/>
                                        <p:tgtEl>
                                          <p:spTgt spid="21"/>
                                        </p:tgtEl>
                                      </p:cBhvr>
                                    </p:animEffect>
                                  </p:childTnLst>
                                </p:cTn>
                              </p:par>
                              <p:par>
                                <p:cTn id="146" presetID="26" presetClass="emph" presetSubtype="0" repeatCount="indefinite" fill="hold" grpId="1" nodeType="withEffect">
                                  <p:stCondLst>
                                    <p:cond delay="0"/>
                                  </p:stCondLst>
                                  <p:endCondLst>
                                    <p:cond evt="onNext" delay="0">
                                      <p:tgtEl>
                                        <p:sldTgt/>
                                      </p:tgtEl>
                                    </p:cond>
                                  </p:endCondLst>
                                  <p:childTnLst>
                                    <p:animEffect transition="out" filter="fade">
                                      <p:cBhvr>
                                        <p:cTn id="147" dur="1000" tmFilter="0, 0; .2, .5; .8, .5; 1, 0"/>
                                        <p:tgtEl>
                                          <p:spTgt spid="21"/>
                                        </p:tgtEl>
                                      </p:cBhvr>
                                    </p:animEffect>
                                    <p:animScale>
                                      <p:cBhvr>
                                        <p:cTn id="148" dur="500" autoRev="1" fill="hold"/>
                                        <p:tgtEl>
                                          <p:spTgt spid="21"/>
                                        </p:tgtEl>
                                      </p:cBhvr>
                                      <p:by x="105000" y="105000"/>
                                    </p:animScale>
                                  </p:childTnLst>
                                </p:cTn>
                              </p:par>
                            </p:childTnLst>
                          </p:cTn>
                        </p:par>
                      </p:childTnLst>
                    </p:cTn>
                  </p:par>
                  <p:par>
                    <p:cTn id="149" fill="hold">
                      <p:stCondLst>
                        <p:cond delay="indefinite"/>
                      </p:stCondLst>
                      <p:childTnLst>
                        <p:par>
                          <p:cTn id="150" fill="hold">
                            <p:stCondLst>
                              <p:cond delay="0"/>
                            </p:stCondLst>
                            <p:childTnLst>
                              <p:par>
                                <p:cTn id="151" presetID="42" presetClass="path" presetSubtype="0" accel="50000" decel="50000" fill="hold" nodeType="clickEffect">
                                  <p:stCondLst>
                                    <p:cond delay="0"/>
                                  </p:stCondLst>
                                  <p:childTnLst>
                                    <p:animMotion origin="layout" path="M -0.01406 0.06528 L -0.02122 -0.00509 " pathEditMode="relative" rAng="0" ptsTypes="AA">
                                      <p:cBhvr>
                                        <p:cTn id="152" dur="2000" fill="hold"/>
                                        <p:tgtEl>
                                          <p:spTgt spid="88"/>
                                        </p:tgtEl>
                                        <p:attrNameLst>
                                          <p:attrName>ppt_x</p:attrName>
                                          <p:attrName>ppt_y</p:attrName>
                                        </p:attrNameLst>
                                      </p:cBhvr>
                                      <p:rCtr x="-365" y="-3519"/>
                                    </p:animMotion>
                                  </p:childTnLst>
                                </p:cTn>
                              </p:par>
                            </p:childTnLst>
                          </p:cTn>
                        </p:par>
                        <p:par>
                          <p:cTn id="153" fill="hold">
                            <p:stCondLst>
                              <p:cond delay="2000"/>
                            </p:stCondLst>
                            <p:childTnLst>
                              <p:par>
                                <p:cTn id="154" presetID="10" presetClass="exit" presetSubtype="0" fill="hold" grpId="2" nodeType="afterEffect">
                                  <p:stCondLst>
                                    <p:cond delay="0"/>
                                  </p:stCondLst>
                                  <p:childTnLst>
                                    <p:animEffect transition="out" filter="fade">
                                      <p:cBhvr>
                                        <p:cTn id="155" dur="500"/>
                                        <p:tgtEl>
                                          <p:spTgt spid="21"/>
                                        </p:tgtEl>
                                      </p:cBhvr>
                                    </p:animEffect>
                                    <p:set>
                                      <p:cBhvr>
                                        <p:cTn id="156" dur="1" fill="hold">
                                          <p:stCondLst>
                                            <p:cond delay="499"/>
                                          </p:stCondLst>
                                        </p:cTn>
                                        <p:tgtEl>
                                          <p:spTgt spid="2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2" presetClass="path" presetSubtype="0" accel="50000" decel="50000" fill="hold" nodeType="clickEffect">
                                  <p:stCondLst>
                                    <p:cond delay="0"/>
                                  </p:stCondLst>
                                  <p:childTnLst>
                                    <p:animMotion origin="layout" path="M -0.02122 -0.00509 L -0.06068 -0.12199 " pathEditMode="relative" rAng="0" ptsTypes="AA">
                                      <p:cBhvr>
                                        <p:cTn id="160" dur="2000" fill="hold"/>
                                        <p:tgtEl>
                                          <p:spTgt spid="88"/>
                                        </p:tgtEl>
                                        <p:attrNameLst>
                                          <p:attrName>ppt_x</p:attrName>
                                          <p:attrName>ppt_y</p:attrName>
                                        </p:attrNameLst>
                                      </p:cBhvr>
                                      <p:rCtr x="-1979" y="-5856"/>
                                    </p:animMotion>
                                  </p:childTnLst>
                                </p:cTn>
                              </p:par>
                              <p:par>
                                <p:cTn id="161" presetID="1" presetClass="exit" presetSubtype="0" fill="hold" nodeType="withEffect">
                                  <p:stCondLst>
                                    <p:cond delay="0"/>
                                  </p:stCondLst>
                                  <p:childTnLst>
                                    <p:set>
                                      <p:cBhvr>
                                        <p:cTn id="162" dur="1" fill="hold">
                                          <p:stCondLst>
                                            <p:cond delay="0"/>
                                          </p:stCondLst>
                                        </p:cTn>
                                        <p:tgtEl>
                                          <p:spTgt spid="19"/>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20"/>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22"/>
                                        </p:tgtEl>
                                        <p:attrNameLst>
                                          <p:attrName>style.visibility</p:attrName>
                                        </p:attrNameLst>
                                      </p:cBhvr>
                                      <p:to>
                                        <p:strVal val="hidden"/>
                                      </p:to>
                                    </p:set>
                                  </p:childTnLst>
                                </p:cTn>
                              </p:par>
                            </p:childTnLst>
                          </p:cTn>
                        </p:par>
                        <p:par>
                          <p:cTn id="167" fill="hold">
                            <p:stCondLst>
                              <p:cond delay="2000"/>
                            </p:stCondLst>
                            <p:childTnLst>
                              <p:par>
                                <p:cTn id="168" presetID="1" presetClass="entr" presetSubtype="0" fill="hold" nodeType="afterEffect">
                                  <p:stCondLst>
                                    <p:cond delay="2000"/>
                                  </p:stCondLst>
                                  <p:childTnLst>
                                    <p:set>
                                      <p:cBhvr>
                                        <p:cTn id="169" dur="1" fill="hold">
                                          <p:stCondLst>
                                            <p:cond delay="0"/>
                                          </p:stCondLst>
                                        </p:cTn>
                                        <p:tgtEl>
                                          <p:spTgt spid="128"/>
                                        </p:tgtEl>
                                        <p:attrNameLst>
                                          <p:attrName>style.visibility</p:attrName>
                                        </p:attrNameLst>
                                      </p:cBhvr>
                                      <p:to>
                                        <p:strVal val="visible"/>
                                      </p:to>
                                    </p:set>
                                  </p:childTnLst>
                                </p:cTn>
                              </p:par>
                            </p:childTnLst>
                          </p:cTn>
                        </p:par>
                        <p:par>
                          <p:cTn id="170" fill="hold">
                            <p:stCondLst>
                              <p:cond delay="4000"/>
                            </p:stCondLst>
                            <p:childTnLst>
                              <p:par>
                                <p:cTn id="171" presetID="1" presetClass="entr" presetSubtype="0" fill="hold" nodeType="afterEffect">
                                  <p:stCondLst>
                                    <p:cond delay="2000"/>
                                  </p:stCondLst>
                                  <p:childTnLst>
                                    <p:set>
                                      <p:cBhvr>
                                        <p:cTn id="172" dur="1" fill="hold">
                                          <p:stCondLst>
                                            <p:cond delay="0"/>
                                          </p:stCondLst>
                                        </p:cTn>
                                        <p:tgtEl>
                                          <p:spTgt spid="16"/>
                                        </p:tgtEl>
                                        <p:attrNameLst>
                                          <p:attrName>style.visibility</p:attrName>
                                        </p:attrNameLst>
                                      </p:cBhvr>
                                      <p:to>
                                        <p:strVal val="visible"/>
                                      </p:to>
                                    </p:set>
                                  </p:childTnLst>
                                </p:cTn>
                              </p:par>
                              <p:par>
                                <p:cTn id="173" presetID="1" presetClass="exit" presetSubtype="0" fill="hold" grpId="1" nodeType="withEffect">
                                  <p:stCondLst>
                                    <p:cond delay="2000"/>
                                  </p:stCondLst>
                                  <p:childTnLst>
                                    <p:set>
                                      <p:cBhvr>
                                        <p:cTn id="174" dur="1" fill="hold">
                                          <p:stCondLst>
                                            <p:cond delay="0"/>
                                          </p:stCondLst>
                                        </p:cTn>
                                        <p:tgtEl>
                                          <p:spTgt spid="106"/>
                                        </p:tgtEl>
                                        <p:attrNameLst>
                                          <p:attrName>style.visibility</p:attrName>
                                        </p:attrNameLst>
                                      </p:cBhvr>
                                      <p:to>
                                        <p:strVal val="hidden"/>
                                      </p:to>
                                    </p:set>
                                  </p:childTnLst>
                                </p:cTn>
                              </p:par>
                              <p:par>
                                <p:cTn id="175" presetID="1" presetClass="entr" presetSubtype="0" fill="hold" nodeType="withEffect">
                                  <p:stCondLst>
                                    <p:cond delay="2000"/>
                                  </p:stCondLst>
                                  <p:childTnLst>
                                    <p:set>
                                      <p:cBhvr>
                                        <p:cTn id="176" dur="1" fill="hold">
                                          <p:stCondLst>
                                            <p:cond delay="0"/>
                                          </p:stCondLst>
                                        </p:cTn>
                                        <p:tgtEl>
                                          <p:spTgt spid="23"/>
                                        </p:tgtEl>
                                        <p:attrNameLst>
                                          <p:attrName>style.visibility</p:attrName>
                                        </p:attrNameLst>
                                      </p:cBhvr>
                                      <p:to>
                                        <p:strVal val="visible"/>
                                      </p:to>
                                    </p:set>
                                  </p:childTnLst>
                                </p:cTn>
                              </p:par>
                              <p:par>
                                <p:cTn id="177" presetID="1" presetClass="entr" presetSubtype="0" fill="hold" nodeType="withEffect">
                                  <p:stCondLst>
                                    <p:cond delay="2000"/>
                                  </p:stCondLst>
                                  <p:childTnLst>
                                    <p:set>
                                      <p:cBhvr>
                                        <p:cTn id="178" dur="1" fill="hold">
                                          <p:stCondLst>
                                            <p:cond delay="0"/>
                                          </p:stCondLst>
                                        </p:cTn>
                                        <p:tgtEl>
                                          <p:spTgt spid="93"/>
                                        </p:tgtEl>
                                        <p:attrNameLst>
                                          <p:attrName>style.visibility</p:attrName>
                                        </p:attrNameLst>
                                      </p:cBhvr>
                                      <p:to>
                                        <p:strVal val="visible"/>
                                      </p:to>
                                    </p:set>
                                  </p:childTnLst>
                                </p:cTn>
                              </p:par>
                              <p:par>
                                <p:cTn id="179" presetID="1" presetClass="entr" presetSubtype="0" fill="hold" nodeType="withEffect">
                                  <p:stCondLst>
                                    <p:cond delay="2000"/>
                                  </p:stCondLst>
                                  <p:childTnLst>
                                    <p:set>
                                      <p:cBhvr>
                                        <p:cTn id="180" dur="1" fill="hold">
                                          <p:stCondLst>
                                            <p:cond delay="0"/>
                                          </p:stCondLst>
                                        </p:cTn>
                                        <p:tgtEl>
                                          <p:spTgt spid="98"/>
                                        </p:tgtEl>
                                        <p:attrNameLst>
                                          <p:attrName>style.visibility</p:attrName>
                                        </p:attrNameLst>
                                      </p:cBhvr>
                                      <p:to>
                                        <p:strVal val="visible"/>
                                      </p:to>
                                    </p:set>
                                  </p:childTnLst>
                                </p:cTn>
                              </p:par>
                              <p:par>
                                <p:cTn id="181" presetID="1" presetClass="exit" presetSubtype="0" fill="hold" nodeType="withEffect">
                                  <p:stCondLst>
                                    <p:cond delay="2000"/>
                                  </p:stCondLst>
                                  <p:childTnLst>
                                    <p:set>
                                      <p:cBhvr>
                                        <p:cTn id="182" dur="1" fill="hold">
                                          <p:stCondLst>
                                            <p:cond delay="0"/>
                                          </p:stCondLst>
                                        </p:cTn>
                                        <p:tgtEl>
                                          <p:spTgt spid="47"/>
                                        </p:tgtEl>
                                        <p:attrNameLst>
                                          <p:attrName>style.visibility</p:attrName>
                                        </p:attrNameLst>
                                      </p:cBhvr>
                                      <p:to>
                                        <p:strVal val="hidden"/>
                                      </p:to>
                                    </p:set>
                                  </p:childTnLst>
                                </p:cTn>
                              </p:par>
                              <p:par>
                                <p:cTn id="183" presetID="1" presetClass="entr" presetSubtype="0" fill="hold" nodeType="withEffect">
                                  <p:stCondLst>
                                    <p:cond delay="2000"/>
                                  </p:stCondLst>
                                  <p:childTnLst>
                                    <p:set>
                                      <p:cBhvr>
                                        <p:cTn id="184" dur="1" fill="hold">
                                          <p:stCondLst>
                                            <p:cond delay="0"/>
                                          </p:stCondLst>
                                        </p:cTn>
                                        <p:tgtEl>
                                          <p:spTgt spid="86"/>
                                        </p:tgtEl>
                                        <p:attrNameLst>
                                          <p:attrName>style.visibility</p:attrName>
                                        </p:attrNameLst>
                                      </p:cBhvr>
                                      <p:to>
                                        <p:strVal val="visible"/>
                                      </p:to>
                                    </p:set>
                                  </p:childTnLst>
                                </p:cTn>
                              </p:par>
                              <p:par>
                                <p:cTn id="185" presetID="1" presetClass="exit" presetSubtype="0" fill="hold" nodeType="withEffect">
                                  <p:stCondLst>
                                    <p:cond delay="2000"/>
                                  </p:stCondLst>
                                  <p:childTnLst>
                                    <p:set>
                                      <p:cBhvr>
                                        <p:cTn id="186" dur="1" fill="hold">
                                          <p:stCondLst>
                                            <p:cond delay="0"/>
                                          </p:stCondLst>
                                        </p:cTn>
                                        <p:tgtEl>
                                          <p:spTgt spid="95"/>
                                        </p:tgtEl>
                                        <p:attrNameLst>
                                          <p:attrName>style.visibility</p:attrName>
                                        </p:attrNameLst>
                                      </p:cBhvr>
                                      <p:to>
                                        <p:strVal val="hidden"/>
                                      </p:to>
                                    </p:set>
                                  </p:childTnLst>
                                </p:cTn>
                              </p:par>
                              <p:par>
                                <p:cTn id="187" presetID="1" presetClass="exit" presetSubtype="0" fill="hold" nodeType="withEffect">
                                  <p:stCondLst>
                                    <p:cond delay="2000"/>
                                  </p:stCondLst>
                                  <p:childTnLst>
                                    <p:set>
                                      <p:cBhvr>
                                        <p:cTn id="188" dur="1" fill="hold">
                                          <p:stCondLst>
                                            <p:cond delay="0"/>
                                          </p:stCondLst>
                                        </p:cTn>
                                        <p:tgtEl>
                                          <p:spTgt spid="111"/>
                                        </p:tgtEl>
                                        <p:attrNameLst>
                                          <p:attrName>style.visibility</p:attrName>
                                        </p:attrNameLst>
                                      </p:cBhvr>
                                      <p:to>
                                        <p:strVal val="hidden"/>
                                      </p:to>
                                    </p:set>
                                  </p:childTnLst>
                                </p:cTn>
                              </p:par>
                              <p:par>
                                <p:cTn id="189" presetID="1" presetClass="exit" presetSubtype="0" fill="hold" nodeType="withEffect">
                                  <p:stCondLst>
                                    <p:cond delay="2000"/>
                                  </p:stCondLst>
                                  <p:childTnLst>
                                    <p:set>
                                      <p:cBhvr>
                                        <p:cTn id="190" dur="1" fill="hold">
                                          <p:stCondLst>
                                            <p:cond delay="0"/>
                                          </p:stCondLst>
                                        </p:cTn>
                                        <p:tgtEl>
                                          <p:spTgt spid="110"/>
                                        </p:tgtEl>
                                        <p:attrNameLst>
                                          <p:attrName>style.visibility</p:attrName>
                                        </p:attrNameLst>
                                      </p:cBhvr>
                                      <p:to>
                                        <p:strVal val="hidden"/>
                                      </p:to>
                                    </p:set>
                                  </p:childTnLst>
                                </p:cTn>
                              </p:par>
                              <p:par>
                                <p:cTn id="191" presetID="1" presetClass="exit" presetSubtype="0" fill="hold" nodeType="withEffect">
                                  <p:stCondLst>
                                    <p:cond delay="2000"/>
                                  </p:stCondLst>
                                  <p:childTnLst>
                                    <p:set>
                                      <p:cBhvr>
                                        <p:cTn id="192" dur="1" fill="hold">
                                          <p:stCondLst>
                                            <p:cond delay="0"/>
                                          </p:stCondLst>
                                        </p:cTn>
                                        <p:tgtEl>
                                          <p:spTgt spid="15"/>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0"/>
                                          </p:stCondLst>
                                        </p:cTn>
                                        <p:tgtEl>
                                          <p:spTgt spid="74"/>
                                        </p:tgtEl>
                                        <p:attrNameLst>
                                          <p:attrName>style.visibility</p:attrName>
                                        </p:attrNameLst>
                                      </p:cBhvr>
                                      <p:to>
                                        <p:strVal val="visible"/>
                                      </p:to>
                                    </p:set>
                                  </p:childTnLst>
                                </p:cTn>
                              </p:par>
                            </p:childTnLst>
                          </p:cTn>
                        </p:par>
                        <p:par>
                          <p:cTn id="197" fill="hold">
                            <p:stCondLst>
                              <p:cond delay="0"/>
                            </p:stCondLst>
                            <p:childTnLst>
                              <p:par>
                                <p:cTn id="198" presetID="1" presetClass="entr" presetSubtype="0" fill="hold" grpId="3" nodeType="afterEffect">
                                  <p:stCondLst>
                                    <p:cond delay="0"/>
                                  </p:stCondLst>
                                  <p:childTnLst>
                                    <p:set>
                                      <p:cBhvr>
                                        <p:cTn id="199" dur="1" fill="hold">
                                          <p:stCondLst>
                                            <p:cond delay="0"/>
                                          </p:stCondLst>
                                        </p:cTn>
                                        <p:tgtEl>
                                          <p:spTgt spid="79"/>
                                        </p:tgtEl>
                                        <p:attrNameLst>
                                          <p:attrName>style.visibility</p:attrName>
                                        </p:attrNameLst>
                                      </p:cBhvr>
                                      <p:to>
                                        <p:strVal val="visible"/>
                                      </p:to>
                                    </p:set>
                                  </p:childTnLst>
                                </p:cTn>
                              </p:par>
                            </p:childTnLst>
                          </p:cTn>
                        </p:par>
                        <p:par>
                          <p:cTn id="200" fill="hold">
                            <p:stCondLst>
                              <p:cond delay="0"/>
                            </p:stCondLst>
                            <p:childTnLst>
                              <p:par>
                                <p:cTn id="201" presetID="10" presetClass="entr" presetSubtype="0" fill="hold" grpId="0" nodeType="afterEffect">
                                  <p:stCondLst>
                                    <p:cond delay="0"/>
                                  </p:stCondLst>
                                  <p:childTnLst>
                                    <p:set>
                                      <p:cBhvr>
                                        <p:cTn id="202" dur="1" fill="hold">
                                          <p:stCondLst>
                                            <p:cond delay="0"/>
                                          </p:stCondLst>
                                        </p:cTn>
                                        <p:tgtEl>
                                          <p:spTgt spid="79"/>
                                        </p:tgtEl>
                                        <p:attrNameLst>
                                          <p:attrName>style.visibility</p:attrName>
                                        </p:attrNameLst>
                                      </p:cBhvr>
                                      <p:to>
                                        <p:strVal val="visible"/>
                                      </p:to>
                                    </p:set>
                                    <p:animEffect transition="in" filter="fade">
                                      <p:cBhvr>
                                        <p:cTn id="203" dur="500"/>
                                        <p:tgtEl>
                                          <p:spTgt spid="79"/>
                                        </p:tgtEl>
                                      </p:cBhvr>
                                    </p:animEffect>
                                  </p:childTnLst>
                                </p:cTn>
                              </p:par>
                              <p:par>
                                <p:cTn id="204" presetID="26" presetClass="emph" presetSubtype="0" repeatCount="indefinite" fill="hold" grpId="1" nodeType="withEffect">
                                  <p:stCondLst>
                                    <p:cond delay="0"/>
                                  </p:stCondLst>
                                  <p:endCondLst>
                                    <p:cond evt="onNext" delay="0">
                                      <p:tgtEl>
                                        <p:sldTgt/>
                                      </p:tgtEl>
                                    </p:cond>
                                  </p:endCondLst>
                                  <p:childTnLst>
                                    <p:animEffect transition="out" filter="fade">
                                      <p:cBhvr>
                                        <p:cTn id="205" dur="1000" tmFilter="0, 0; .2, .5; .8, .5; 1, 0"/>
                                        <p:tgtEl>
                                          <p:spTgt spid="79"/>
                                        </p:tgtEl>
                                      </p:cBhvr>
                                    </p:animEffect>
                                    <p:animScale>
                                      <p:cBhvr>
                                        <p:cTn id="206" dur="500" autoRev="1" fill="hold"/>
                                        <p:tgtEl>
                                          <p:spTgt spid="79"/>
                                        </p:tgtEl>
                                      </p:cBhvr>
                                      <p:by x="105000" y="105000"/>
                                    </p:animScale>
                                  </p:childTnLst>
                                </p:cTn>
                              </p:par>
                            </p:childTnLst>
                          </p:cTn>
                        </p:par>
                      </p:childTnLst>
                    </p:cTn>
                  </p:par>
                  <p:par>
                    <p:cTn id="207" fill="hold">
                      <p:stCondLst>
                        <p:cond delay="indefinite"/>
                      </p:stCondLst>
                      <p:childTnLst>
                        <p:par>
                          <p:cTn id="208" fill="hold">
                            <p:stCondLst>
                              <p:cond delay="0"/>
                            </p:stCondLst>
                            <p:childTnLst>
                              <p:par>
                                <p:cTn id="209" presetID="42" presetClass="path" presetSubtype="0" accel="50000" decel="50000" fill="hold" nodeType="clickEffect">
                                  <p:stCondLst>
                                    <p:cond delay="0"/>
                                  </p:stCondLst>
                                  <p:childTnLst>
                                    <p:animMotion origin="layout" path="M -0.06068 -0.12199 L -0.0832 -0.07153 " pathEditMode="relative" rAng="0" ptsTypes="AA">
                                      <p:cBhvr>
                                        <p:cTn id="210" dur="2000" fill="hold"/>
                                        <p:tgtEl>
                                          <p:spTgt spid="88"/>
                                        </p:tgtEl>
                                        <p:attrNameLst>
                                          <p:attrName>ppt_x</p:attrName>
                                          <p:attrName>ppt_y</p:attrName>
                                        </p:attrNameLst>
                                      </p:cBhvr>
                                      <p:rCtr x="-1133" y="2523"/>
                                    </p:animMotion>
                                  </p:childTnLst>
                                </p:cTn>
                              </p:par>
                            </p:childTnLst>
                          </p:cTn>
                        </p:par>
                        <p:par>
                          <p:cTn id="211" fill="hold">
                            <p:stCondLst>
                              <p:cond delay="2000"/>
                            </p:stCondLst>
                            <p:childTnLst>
                              <p:par>
                                <p:cTn id="212" presetID="10" presetClass="exit" presetSubtype="0" fill="hold" grpId="2" nodeType="afterEffect">
                                  <p:stCondLst>
                                    <p:cond delay="2000"/>
                                  </p:stCondLst>
                                  <p:childTnLst>
                                    <p:animEffect transition="out" filter="fade">
                                      <p:cBhvr>
                                        <p:cTn id="213" dur="500"/>
                                        <p:tgtEl>
                                          <p:spTgt spid="79"/>
                                        </p:tgtEl>
                                      </p:cBhvr>
                                    </p:animEffect>
                                    <p:set>
                                      <p:cBhvr>
                                        <p:cTn id="214" dur="1" fill="hold">
                                          <p:stCondLst>
                                            <p:cond delay="499"/>
                                          </p:stCondLst>
                                        </p:cTn>
                                        <p:tgtEl>
                                          <p:spTgt spid="79"/>
                                        </p:tgtEl>
                                        <p:attrNameLst>
                                          <p:attrName>style.visibility</p:attrName>
                                        </p:attrNameLst>
                                      </p:cBhvr>
                                      <p:to>
                                        <p:strVal val="hidden"/>
                                      </p:to>
                                    </p:set>
                                  </p:childTnLst>
                                </p:cTn>
                              </p:par>
                              <p:par>
                                <p:cTn id="215" presetID="1" presetClass="entr" presetSubtype="0" fill="hold" grpId="2" nodeType="withEffect">
                                  <p:stCondLst>
                                    <p:cond delay="2000"/>
                                  </p:stCondLst>
                                  <p:childTnLst>
                                    <p:set>
                                      <p:cBhvr>
                                        <p:cTn id="216" dur="1" fill="hold">
                                          <p:stCondLst>
                                            <p:cond delay="0"/>
                                          </p:stCondLst>
                                        </p:cTn>
                                        <p:tgtEl>
                                          <p:spTgt spid="106"/>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xit" presetSubtype="0" fill="hold" nodeType="clickEffect">
                                  <p:stCondLst>
                                    <p:cond delay="0"/>
                                  </p:stCondLst>
                                  <p:childTnLst>
                                    <p:set>
                                      <p:cBhvr>
                                        <p:cTn id="220" dur="1" fill="hold">
                                          <p:stCondLst>
                                            <p:cond delay="0"/>
                                          </p:stCondLst>
                                        </p:cTn>
                                        <p:tgtEl>
                                          <p:spTgt spid="74"/>
                                        </p:tgtEl>
                                        <p:attrNameLst>
                                          <p:attrName>style.visibility</p:attrName>
                                        </p:attrNameLst>
                                      </p:cBhvr>
                                      <p:to>
                                        <p:strVal val="hidden"/>
                                      </p:to>
                                    </p:set>
                                  </p:childTnLst>
                                </p:cTn>
                              </p:par>
                              <p:par>
                                <p:cTn id="221" presetID="1" presetClass="entr" presetSubtype="0" fill="hold" nodeType="withEffect">
                                  <p:stCondLst>
                                    <p:cond delay="0"/>
                                  </p:stCondLst>
                                  <p:childTnLst>
                                    <p:set>
                                      <p:cBhvr>
                                        <p:cTn id="222" dur="1" fill="hold">
                                          <p:stCondLst>
                                            <p:cond delay="0"/>
                                          </p:stCondLst>
                                        </p:cTn>
                                        <p:tgtEl>
                                          <p:spTgt spid="80"/>
                                        </p:tgtEl>
                                        <p:attrNameLst>
                                          <p:attrName>style.visibility</p:attrName>
                                        </p:attrNameLst>
                                      </p:cBhvr>
                                      <p:to>
                                        <p:strVal val="visible"/>
                                      </p:to>
                                    </p:set>
                                  </p:childTnLst>
                                </p:cTn>
                              </p:par>
                            </p:childTnLst>
                          </p:cTn>
                        </p:par>
                        <p:par>
                          <p:cTn id="223" fill="hold">
                            <p:stCondLst>
                              <p:cond delay="0"/>
                            </p:stCondLst>
                            <p:childTnLst>
                              <p:par>
                                <p:cTn id="224" presetID="1" presetClass="entr" presetSubtype="0" fill="hold" grpId="3" nodeType="afterEffect">
                                  <p:stCondLst>
                                    <p:cond delay="0"/>
                                  </p:stCondLst>
                                  <p:childTnLst>
                                    <p:set>
                                      <p:cBhvr>
                                        <p:cTn id="225" dur="1" fill="hold">
                                          <p:stCondLst>
                                            <p:cond delay="0"/>
                                          </p:stCondLst>
                                        </p:cTn>
                                        <p:tgtEl>
                                          <p:spTgt spid="85"/>
                                        </p:tgtEl>
                                        <p:attrNameLst>
                                          <p:attrName>style.visibility</p:attrName>
                                        </p:attrNameLst>
                                      </p:cBhvr>
                                      <p:to>
                                        <p:strVal val="visible"/>
                                      </p:to>
                                    </p:set>
                                  </p:childTnLst>
                                </p:cTn>
                              </p:par>
                            </p:childTnLst>
                          </p:cTn>
                        </p:par>
                        <p:par>
                          <p:cTn id="226" fill="hold">
                            <p:stCondLst>
                              <p:cond delay="0"/>
                            </p:stCondLst>
                            <p:childTnLst>
                              <p:par>
                                <p:cTn id="227" presetID="10" presetClass="entr" presetSubtype="0" fill="hold" grpId="0" nodeType="afterEffect">
                                  <p:stCondLst>
                                    <p:cond delay="0"/>
                                  </p:stCondLst>
                                  <p:childTnLst>
                                    <p:set>
                                      <p:cBhvr>
                                        <p:cTn id="228" dur="1" fill="hold">
                                          <p:stCondLst>
                                            <p:cond delay="0"/>
                                          </p:stCondLst>
                                        </p:cTn>
                                        <p:tgtEl>
                                          <p:spTgt spid="85"/>
                                        </p:tgtEl>
                                        <p:attrNameLst>
                                          <p:attrName>style.visibility</p:attrName>
                                        </p:attrNameLst>
                                      </p:cBhvr>
                                      <p:to>
                                        <p:strVal val="visible"/>
                                      </p:to>
                                    </p:set>
                                    <p:animEffect transition="in" filter="fade">
                                      <p:cBhvr>
                                        <p:cTn id="229" dur="500"/>
                                        <p:tgtEl>
                                          <p:spTgt spid="85"/>
                                        </p:tgtEl>
                                      </p:cBhvr>
                                    </p:animEffect>
                                  </p:childTnLst>
                                </p:cTn>
                              </p:par>
                              <p:par>
                                <p:cTn id="230" presetID="26" presetClass="emph" presetSubtype="0" repeatCount="indefinite" fill="hold" grpId="1" nodeType="withEffect">
                                  <p:stCondLst>
                                    <p:cond delay="0"/>
                                  </p:stCondLst>
                                  <p:endCondLst>
                                    <p:cond evt="onNext" delay="0">
                                      <p:tgtEl>
                                        <p:sldTgt/>
                                      </p:tgtEl>
                                    </p:cond>
                                  </p:endCondLst>
                                  <p:childTnLst>
                                    <p:animEffect transition="out" filter="fade">
                                      <p:cBhvr>
                                        <p:cTn id="231" dur="1000" tmFilter="0, 0; .2, .5; .8, .5; 1, 0"/>
                                        <p:tgtEl>
                                          <p:spTgt spid="85"/>
                                        </p:tgtEl>
                                      </p:cBhvr>
                                    </p:animEffect>
                                    <p:animScale>
                                      <p:cBhvr>
                                        <p:cTn id="232" dur="500" autoRev="1" fill="hold"/>
                                        <p:tgtEl>
                                          <p:spTgt spid="85"/>
                                        </p:tgtEl>
                                      </p:cBhvr>
                                      <p:by x="105000" y="105000"/>
                                    </p:animScale>
                                  </p:childTnLst>
                                </p:cTn>
                              </p:par>
                            </p:childTnLst>
                          </p:cTn>
                        </p:par>
                      </p:childTnLst>
                    </p:cTn>
                  </p:par>
                  <p:par>
                    <p:cTn id="233" fill="hold">
                      <p:stCondLst>
                        <p:cond delay="indefinite"/>
                      </p:stCondLst>
                      <p:childTnLst>
                        <p:par>
                          <p:cTn id="234" fill="hold">
                            <p:stCondLst>
                              <p:cond delay="0"/>
                            </p:stCondLst>
                            <p:childTnLst>
                              <p:par>
                                <p:cTn id="235" presetID="42" presetClass="path" presetSubtype="0" accel="50000" decel="50000" fill="hold" nodeType="clickEffect">
                                  <p:stCondLst>
                                    <p:cond delay="0"/>
                                  </p:stCondLst>
                                  <p:childTnLst>
                                    <p:animMotion origin="layout" path="M -0.0832 -0.07153 L -0.24883 -0.12014 " pathEditMode="relative" rAng="0" ptsTypes="AA">
                                      <p:cBhvr>
                                        <p:cTn id="236" dur="2000" fill="hold"/>
                                        <p:tgtEl>
                                          <p:spTgt spid="88"/>
                                        </p:tgtEl>
                                        <p:attrNameLst>
                                          <p:attrName>ppt_x</p:attrName>
                                          <p:attrName>ppt_y</p:attrName>
                                        </p:attrNameLst>
                                      </p:cBhvr>
                                      <p:rCtr x="-8281" y="-2431"/>
                                    </p:animMotion>
                                  </p:childTnLst>
                                </p:cTn>
                              </p:par>
                            </p:childTnLst>
                          </p:cTn>
                        </p:par>
                        <p:par>
                          <p:cTn id="237" fill="hold">
                            <p:stCondLst>
                              <p:cond delay="2000"/>
                            </p:stCondLst>
                            <p:childTnLst>
                              <p:par>
                                <p:cTn id="238" presetID="10" presetClass="exit" presetSubtype="0" fill="hold" grpId="2" nodeType="afterEffect">
                                  <p:stCondLst>
                                    <p:cond delay="2000"/>
                                  </p:stCondLst>
                                  <p:childTnLst>
                                    <p:animEffect transition="out" filter="fade">
                                      <p:cBhvr>
                                        <p:cTn id="239" dur="500"/>
                                        <p:tgtEl>
                                          <p:spTgt spid="85"/>
                                        </p:tgtEl>
                                      </p:cBhvr>
                                    </p:animEffect>
                                    <p:set>
                                      <p:cBhvr>
                                        <p:cTn id="240" dur="1" fill="hold">
                                          <p:stCondLst>
                                            <p:cond delay="499"/>
                                          </p:stCondLst>
                                        </p:cTn>
                                        <p:tgtEl>
                                          <p:spTgt spid="85"/>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42" presetClass="path" presetSubtype="0" accel="50000" decel="50000" fill="hold" nodeType="clickEffect">
                                  <p:stCondLst>
                                    <p:cond delay="0"/>
                                  </p:stCondLst>
                                  <p:childTnLst>
                                    <p:animMotion origin="layout" path="M -0.24883 -0.12014 L -0.28281 -0.02616 " pathEditMode="relative" rAng="0" ptsTypes="AA">
                                      <p:cBhvr>
                                        <p:cTn id="244" dur="2000" fill="hold"/>
                                        <p:tgtEl>
                                          <p:spTgt spid="88"/>
                                        </p:tgtEl>
                                        <p:attrNameLst>
                                          <p:attrName>ppt_x</p:attrName>
                                          <p:attrName>ppt_y</p:attrName>
                                        </p:attrNameLst>
                                      </p:cBhvr>
                                      <p:rCtr x="-1706" y="4699"/>
                                    </p:animMotion>
                                  </p:childTnLst>
                                </p:cTn>
                              </p:par>
                              <p:par>
                                <p:cTn id="245" presetID="1" presetClass="exit" presetSubtype="0" fill="hold" nodeType="withEffect">
                                  <p:stCondLst>
                                    <p:cond delay="0"/>
                                  </p:stCondLst>
                                  <p:childTnLst>
                                    <p:set>
                                      <p:cBhvr>
                                        <p:cTn id="246" dur="1" fill="hold">
                                          <p:stCondLst>
                                            <p:cond delay="0"/>
                                          </p:stCondLst>
                                        </p:cTn>
                                        <p:tgtEl>
                                          <p:spTgt spid="80"/>
                                        </p:tgtEl>
                                        <p:attrNameLst>
                                          <p:attrName>style.visibility</p:attrName>
                                        </p:attrNameLst>
                                      </p:cBhvr>
                                      <p:to>
                                        <p:strVal val="hidden"/>
                                      </p:to>
                                    </p:set>
                                  </p:childTnLst>
                                </p:cTn>
                              </p:par>
                            </p:childTnLst>
                          </p:cTn>
                        </p:par>
                        <p:par>
                          <p:cTn id="247" fill="hold">
                            <p:stCondLst>
                              <p:cond delay="2000"/>
                            </p:stCondLst>
                            <p:childTnLst>
                              <p:par>
                                <p:cTn id="248" presetID="1" presetClass="entr" presetSubtype="0" fill="hold" nodeType="afterEffect">
                                  <p:stCondLst>
                                    <p:cond delay="0"/>
                                  </p:stCondLst>
                                  <p:childTnLst>
                                    <p:set>
                                      <p:cBhvr>
                                        <p:cTn id="249" dur="1" fill="hold">
                                          <p:stCondLst>
                                            <p:cond delay="0"/>
                                          </p:stCondLst>
                                        </p:cTn>
                                        <p:tgtEl>
                                          <p:spTgt spid="136"/>
                                        </p:tgtEl>
                                        <p:attrNameLst>
                                          <p:attrName>style.visibility</p:attrName>
                                        </p:attrNameLst>
                                      </p:cBhvr>
                                      <p:to>
                                        <p:strVal val="visible"/>
                                      </p:to>
                                    </p:set>
                                  </p:childTnLst>
                                </p:cTn>
                              </p:par>
                            </p:childTnLst>
                          </p:cTn>
                        </p:par>
                        <p:par>
                          <p:cTn id="250" fill="hold">
                            <p:stCondLst>
                              <p:cond delay="2000"/>
                            </p:stCondLst>
                            <p:childTnLst>
                              <p:par>
                                <p:cTn id="251" presetID="1" presetClass="entr" presetSubtype="0" fill="hold" nodeType="afterEffect">
                                  <p:stCondLst>
                                    <p:cond delay="500"/>
                                  </p:stCondLst>
                                  <p:childTnLst>
                                    <p:set>
                                      <p:cBhvr>
                                        <p:cTn id="252" dur="1" fill="hold">
                                          <p:stCondLst>
                                            <p:cond delay="0"/>
                                          </p:stCondLst>
                                        </p:cTn>
                                        <p:tgtEl>
                                          <p:spTgt spid="77"/>
                                        </p:tgtEl>
                                        <p:attrNameLst>
                                          <p:attrName>style.visibility</p:attrName>
                                        </p:attrNameLst>
                                      </p:cBhvr>
                                      <p:to>
                                        <p:strVal val="visible"/>
                                      </p:to>
                                    </p:set>
                                  </p:childTnLst>
                                </p:cTn>
                              </p:par>
                              <p:par>
                                <p:cTn id="253" presetID="1" presetClass="exit" presetSubtype="0" fill="hold" grpId="3" nodeType="withEffect">
                                  <p:stCondLst>
                                    <p:cond delay="500"/>
                                  </p:stCondLst>
                                  <p:childTnLst>
                                    <p:set>
                                      <p:cBhvr>
                                        <p:cTn id="254" dur="1" fill="hold">
                                          <p:stCondLst>
                                            <p:cond delay="0"/>
                                          </p:stCondLst>
                                        </p:cTn>
                                        <p:tgtEl>
                                          <p:spTgt spid="106"/>
                                        </p:tgtEl>
                                        <p:attrNameLst>
                                          <p:attrName>style.visibility</p:attrName>
                                        </p:attrNameLst>
                                      </p:cBhvr>
                                      <p:to>
                                        <p:strVal val="hidden"/>
                                      </p:to>
                                    </p:set>
                                  </p:childTnLst>
                                </p:cTn>
                              </p:par>
                            </p:childTnLst>
                          </p:cTn>
                        </p:par>
                        <p:par>
                          <p:cTn id="255" fill="hold">
                            <p:stCondLst>
                              <p:cond delay="2500"/>
                            </p:stCondLst>
                            <p:childTnLst>
                              <p:par>
                                <p:cTn id="256" presetID="1" presetClass="exit" presetSubtype="0" fill="hold" nodeType="afterEffect">
                                  <p:stCondLst>
                                    <p:cond delay="0"/>
                                  </p:stCondLst>
                                  <p:childTnLst>
                                    <p:set>
                                      <p:cBhvr>
                                        <p:cTn id="257" dur="1" fill="hold">
                                          <p:stCondLst>
                                            <p:cond delay="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20" grpId="0" animBg="1"/>
      <p:bldP spid="20" grpId="1" animBg="1"/>
      <p:bldP spid="21" grpId="0" animBg="1"/>
      <p:bldP spid="21" grpId="1" animBg="1"/>
      <p:bldP spid="21" grpId="2" animBg="1"/>
      <p:bldP spid="24" grpId="0" animBg="1"/>
      <p:bldP spid="25" grpId="0" animBg="1"/>
      <p:bldP spid="31" grpId="0" animBg="1"/>
      <p:bldP spid="31" grpId="1" animBg="1"/>
      <p:bldP spid="32" grpId="0" animBg="1"/>
      <p:bldP spid="32" grpId="1" animBg="1"/>
      <p:bldP spid="32" grpId="2" animBg="1"/>
      <p:bldP spid="40" grpId="0" animBg="1"/>
      <p:bldP spid="40" grpId="1" animBg="1"/>
      <p:bldP spid="41" grpId="0" animBg="1"/>
      <p:bldP spid="41" grpId="1" animBg="1"/>
      <p:bldP spid="41" grpId="2" animBg="1"/>
      <p:bldP spid="45" grpId="0" animBg="1"/>
      <p:bldP spid="50" grpId="0" animBg="1"/>
      <p:bldP spid="51" grpId="0" animBg="1"/>
      <p:bldP spid="52" grpId="0" animBg="1"/>
      <p:bldP spid="53" grpId="0" animBg="1"/>
      <p:bldP spid="79" grpId="0" animBg="1"/>
      <p:bldP spid="79" grpId="1" animBg="1"/>
      <p:bldP spid="79" grpId="2" animBg="1"/>
      <p:bldP spid="79" grpId="3" animBg="1"/>
      <p:bldP spid="85" grpId="0" animBg="1"/>
      <p:bldP spid="85" grpId="1" animBg="1"/>
      <p:bldP spid="85" grpId="2" animBg="1"/>
      <p:bldP spid="85" grpId="3" animBg="1"/>
      <p:bldP spid="106" grpId="0"/>
      <p:bldP spid="106" grpId="1"/>
      <p:bldP spid="106" grpId="2"/>
      <p:bldP spid="106" grpId="3"/>
      <p:bldP spid="108" grpId="0" animBg="1"/>
      <p:bldP spid="109" grpId="0" animBg="1"/>
      <p:bldP spid="1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p:cNvPicPr>
            <a:picLocks noChangeAspect="1"/>
          </p:cNvPicPr>
          <p:nvPr/>
        </p:nvPicPr>
        <p:blipFill rotWithShape="1">
          <a:blip r:embed="rId3">
            <a:extLst>
              <a:ext uri="{28A0092B-C50C-407E-A947-70E740481C1C}">
                <a14:useLocalDpi xmlns:a14="http://schemas.microsoft.com/office/drawing/2010/main" val="0"/>
              </a:ext>
            </a:extLst>
          </a:blip>
          <a:srcRect l="4799" t="15323" r="12496" b="47438"/>
          <a:stretch/>
        </p:blipFill>
        <p:spPr>
          <a:xfrm>
            <a:off x="1923668" y="2504247"/>
            <a:ext cx="8071304" cy="2569464"/>
          </a:xfrm>
          <a:prstGeom prst="rect">
            <a:avLst/>
          </a:prstGeom>
        </p:spPr>
      </p:pic>
      <p:pic>
        <p:nvPicPr>
          <p:cNvPr id="98" name="Picture 97"/>
          <p:cNvPicPr>
            <a:picLocks noChangeAspect="1"/>
          </p:cNvPicPr>
          <p:nvPr/>
        </p:nvPicPr>
        <p:blipFill rotWithShape="1">
          <a:blip r:embed="rId4">
            <a:extLst>
              <a:ext uri="{28A0092B-C50C-407E-A947-70E740481C1C}">
                <a14:useLocalDpi xmlns:a14="http://schemas.microsoft.com/office/drawing/2010/main" val="0"/>
              </a:ext>
            </a:extLst>
          </a:blip>
          <a:srcRect l="5139" t="15443" r="12147" b="46969"/>
          <a:stretch/>
        </p:blipFill>
        <p:spPr>
          <a:xfrm>
            <a:off x="2017483" y="2531812"/>
            <a:ext cx="7997098" cy="2569464"/>
          </a:xfrm>
          <a:prstGeom prst="rect">
            <a:avLst/>
          </a:prstGeom>
        </p:spPr>
      </p:pic>
      <p:pic>
        <p:nvPicPr>
          <p:cNvPr id="248" name="Picture 247"/>
          <p:cNvPicPr>
            <a:picLocks noChangeAspect="1"/>
          </p:cNvPicPr>
          <p:nvPr/>
        </p:nvPicPr>
        <p:blipFill rotWithShape="1">
          <a:blip r:embed="rId5">
            <a:extLst>
              <a:ext uri="{28A0092B-C50C-407E-A947-70E740481C1C}">
                <a14:useLocalDpi xmlns:a14="http://schemas.microsoft.com/office/drawing/2010/main" val="0"/>
              </a:ext>
            </a:extLst>
          </a:blip>
          <a:srcRect l="5207" t="16000" r="12520" b="47555"/>
          <a:stretch/>
        </p:blipFill>
        <p:spPr>
          <a:xfrm>
            <a:off x="1968256" y="2567040"/>
            <a:ext cx="8001000" cy="2505869"/>
          </a:xfrm>
          <a:prstGeom prst="rect">
            <a:avLst/>
          </a:prstGeom>
        </p:spPr>
      </p:pic>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39</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2024-04-28</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Target basement</a:t>
            </a:r>
            <a:endParaRPr lang="en-US" dirty="0"/>
          </a:p>
          <a:p>
            <a:endParaRPr lang="en-US" dirty="0"/>
          </a:p>
        </p:txBody>
      </p:sp>
      <p:grpSp>
        <p:nvGrpSpPr>
          <p:cNvPr id="6" name="Group 5"/>
          <p:cNvGrpSpPr/>
          <p:nvPr/>
        </p:nvGrpSpPr>
        <p:grpSpPr>
          <a:xfrm>
            <a:off x="7598918" y="1540713"/>
            <a:ext cx="341667" cy="566148"/>
            <a:chOff x="9272083" y="1907351"/>
            <a:chExt cx="341667" cy="566148"/>
          </a:xfrm>
        </p:grpSpPr>
        <p:sp>
          <p:nvSpPr>
            <p:cNvPr id="14" name="7-Point Star 13"/>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0"/>
            <p:cNvPicPr>
              <a:picLocks noChangeAspect="1"/>
            </p:cNvPicPr>
            <p:nvPr/>
          </p:nvPicPr>
          <p:blipFill>
            <a:blip r:embed="rId6"/>
            <a:stretch>
              <a:fillRect/>
            </a:stretch>
          </p:blipFill>
          <p:spPr>
            <a:xfrm>
              <a:off x="9340663" y="2008679"/>
              <a:ext cx="207314" cy="464820"/>
            </a:xfrm>
            <a:prstGeom prst="rect">
              <a:avLst/>
            </a:prstGeom>
          </p:spPr>
        </p:pic>
      </p:grpSp>
      <p:pic>
        <p:nvPicPr>
          <p:cNvPr id="21" name="Picture 20"/>
          <p:cNvPicPr>
            <a:picLocks noChangeAspect="1"/>
          </p:cNvPicPr>
          <p:nvPr/>
        </p:nvPicPr>
        <p:blipFill>
          <a:blip r:embed="rId7"/>
          <a:stretch>
            <a:fillRect/>
          </a:stretch>
        </p:blipFill>
        <p:spPr>
          <a:xfrm>
            <a:off x="8316371" y="5415925"/>
            <a:ext cx="723265" cy="1125796"/>
          </a:xfrm>
          <a:prstGeom prst="rect">
            <a:avLst/>
          </a:prstGeom>
        </p:spPr>
      </p:pic>
      <p:sp>
        <p:nvSpPr>
          <p:cNvPr id="22" name="Oval 21"/>
          <p:cNvSpPr/>
          <p:nvPr/>
        </p:nvSpPr>
        <p:spPr>
          <a:xfrm>
            <a:off x="8009053" y="5366091"/>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7-Point Star 22"/>
          <p:cNvSpPr/>
          <p:nvPr/>
        </p:nvSpPr>
        <p:spPr>
          <a:xfrm>
            <a:off x="8584311" y="6211792"/>
            <a:ext cx="242335" cy="213644"/>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2" idx="0"/>
            <a:endCxn id="37" idx="0"/>
          </p:cNvCxnSpPr>
          <p:nvPr/>
        </p:nvCxnSpPr>
        <p:spPr>
          <a:xfrm flipV="1">
            <a:off x="8665020" y="4675359"/>
            <a:ext cx="161626" cy="69073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rot="19847737">
            <a:off x="5474902" y="4750739"/>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7" name="Straight Arrow Connector 26"/>
          <p:cNvCxnSpPr>
            <a:stCxn id="15" idx="2"/>
          </p:cNvCxnSpPr>
          <p:nvPr/>
        </p:nvCxnSpPr>
        <p:spPr>
          <a:xfrm>
            <a:off x="7771155" y="2106861"/>
            <a:ext cx="562499" cy="230036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7"/>
          <a:stretch>
            <a:fillRect/>
          </a:stretch>
        </p:blipFill>
        <p:spPr>
          <a:xfrm>
            <a:off x="5282917" y="5438053"/>
            <a:ext cx="723265" cy="1125796"/>
          </a:xfrm>
          <a:prstGeom prst="rect">
            <a:avLst/>
          </a:prstGeom>
        </p:spPr>
      </p:pic>
      <p:sp>
        <p:nvSpPr>
          <p:cNvPr id="31" name="Oval 30"/>
          <p:cNvSpPr/>
          <p:nvPr/>
        </p:nvSpPr>
        <p:spPr>
          <a:xfrm>
            <a:off x="4975599" y="5388219"/>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7-Point Star 31"/>
          <p:cNvSpPr/>
          <p:nvPr/>
        </p:nvSpPr>
        <p:spPr>
          <a:xfrm>
            <a:off x="5831949" y="5925063"/>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31" idx="0"/>
            <a:endCxn id="26" idx="2"/>
          </p:cNvCxnSpPr>
          <p:nvPr/>
        </p:nvCxnSpPr>
        <p:spPr>
          <a:xfrm flipH="1" flipV="1">
            <a:off x="5574092" y="4821640"/>
            <a:ext cx="57474" cy="56657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1912063" flipV="1">
            <a:off x="8769340" y="4605352"/>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5" name="Graphic 121"/>
          <p:cNvPicPr/>
          <p:nvPr/>
        </p:nvPicPr>
        <p:blipFill rotWithShape="1">
          <a:blip r:embed="rId8">
            <a:extLst>
              <a:ext uri="{28A0092B-C50C-407E-A947-70E740481C1C}">
                <a14:useLocalDpi xmlns:a14="http://schemas.microsoft.com/office/drawing/2010/main" val="0"/>
              </a:ext>
            </a:extLst>
          </a:blip>
          <a:srcRect r="53646"/>
          <a:stretch/>
        </p:blipFill>
        <p:spPr>
          <a:xfrm>
            <a:off x="5520550" y="3815685"/>
            <a:ext cx="239240" cy="516115"/>
          </a:xfrm>
          <a:prstGeom prst="rect">
            <a:avLst/>
          </a:prstGeom>
        </p:spPr>
      </p:pic>
      <p:grpSp>
        <p:nvGrpSpPr>
          <p:cNvPr id="67" name="Group 66"/>
          <p:cNvGrpSpPr/>
          <p:nvPr/>
        </p:nvGrpSpPr>
        <p:grpSpPr>
          <a:xfrm>
            <a:off x="8735292" y="4358042"/>
            <a:ext cx="2166083" cy="1284786"/>
            <a:chOff x="8562797" y="3012130"/>
            <a:chExt cx="2166083" cy="1284786"/>
          </a:xfrm>
        </p:grpSpPr>
        <p:grpSp>
          <p:nvGrpSpPr>
            <p:cNvPr id="68" name="Group 67"/>
            <p:cNvGrpSpPr/>
            <p:nvPr/>
          </p:nvGrpSpPr>
          <p:grpSpPr>
            <a:xfrm>
              <a:off x="10067924" y="3616456"/>
              <a:ext cx="660956" cy="680460"/>
              <a:chOff x="10067924" y="3616456"/>
              <a:chExt cx="660956" cy="680460"/>
            </a:xfrm>
          </p:grpSpPr>
          <p:pic>
            <p:nvPicPr>
              <p:cNvPr id="70" name="Picture 69"/>
              <p:cNvPicPr>
                <a:picLocks noChangeAspect="1"/>
              </p:cNvPicPr>
              <p:nvPr/>
            </p:nvPicPr>
            <p:blipFill rotWithShape="1">
              <a:blip r:embed="rId9"/>
              <a:srcRect l="6515"/>
              <a:stretch/>
            </p:blipFill>
            <p:spPr>
              <a:xfrm>
                <a:off x="10396540" y="3616456"/>
                <a:ext cx="332340" cy="680460"/>
              </a:xfrm>
              <a:prstGeom prst="rect">
                <a:avLst/>
              </a:prstGeom>
            </p:spPr>
          </p:pic>
          <p:pic>
            <p:nvPicPr>
              <p:cNvPr id="71" name="Picture 70"/>
              <p:cNvPicPr>
                <a:picLocks noChangeAspect="1"/>
              </p:cNvPicPr>
              <p:nvPr/>
            </p:nvPicPr>
            <p:blipFill rotWithShape="1">
              <a:blip r:embed="rId9"/>
              <a:srcRect l="867" r="6699"/>
              <a:stretch/>
            </p:blipFill>
            <p:spPr>
              <a:xfrm>
                <a:off x="10067924" y="3616456"/>
                <a:ext cx="328612" cy="680460"/>
              </a:xfrm>
              <a:prstGeom prst="rect">
                <a:avLst/>
              </a:prstGeom>
            </p:spPr>
          </p:pic>
          <p:sp>
            <p:nvSpPr>
              <p:cNvPr id="72" name="Rectangle 71"/>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69" name="Straight Arrow Connector 68"/>
            <p:cNvCxnSpPr>
              <a:stCxn id="71" idx="1"/>
            </p:cNvCxnSpPr>
            <p:nvPr/>
          </p:nvCxnSpPr>
          <p:spPr>
            <a:xfrm flipH="1" flipV="1">
              <a:off x="8562797" y="3012130"/>
              <a:ext cx="1505127" cy="94455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5879154" y="4623651"/>
            <a:ext cx="1223928" cy="1277126"/>
            <a:chOff x="9504952" y="3019790"/>
            <a:chExt cx="1223928" cy="1277126"/>
          </a:xfrm>
        </p:grpSpPr>
        <p:grpSp>
          <p:nvGrpSpPr>
            <p:cNvPr id="76" name="Group 75"/>
            <p:cNvGrpSpPr/>
            <p:nvPr/>
          </p:nvGrpSpPr>
          <p:grpSpPr>
            <a:xfrm>
              <a:off x="10067924" y="3616456"/>
              <a:ext cx="660956" cy="680460"/>
              <a:chOff x="10067924" y="3616456"/>
              <a:chExt cx="660956" cy="680460"/>
            </a:xfrm>
          </p:grpSpPr>
          <p:pic>
            <p:nvPicPr>
              <p:cNvPr id="78" name="Picture 77"/>
              <p:cNvPicPr>
                <a:picLocks noChangeAspect="1"/>
              </p:cNvPicPr>
              <p:nvPr/>
            </p:nvPicPr>
            <p:blipFill rotWithShape="1">
              <a:blip r:embed="rId9"/>
              <a:srcRect l="6515"/>
              <a:stretch/>
            </p:blipFill>
            <p:spPr>
              <a:xfrm>
                <a:off x="10396540" y="3616456"/>
                <a:ext cx="332340" cy="680460"/>
              </a:xfrm>
              <a:prstGeom prst="rect">
                <a:avLst/>
              </a:prstGeom>
            </p:spPr>
          </p:pic>
          <p:pic>
            <p:nvPicPr>
              <p:cNvPr id="79" name="Picture 78"/>
              <p:cNvPicPr>
                <a:picLocks noChangeAspect="1"/>
              </p:cNvPicPr>
              <p:nvPr/>
            </p:nvPicPr>
            <p:blipFill rotWithShape="1">
              <a:blip r:embed="rId9"/>
              <a:srcRect l="867" r="6699"/>
              <a:stretch/>
            </p:blipFill>
            <p:spPr>
              <a:xfrm>
                <a:off x="10067924" y="3616456"/>
                <a:ext cx="328612" cy="680460"/>
              </a:xfrm>
              <a:prstGeom prst="rect">
                <a:avLst/>
              </a:prstGeom>
            </p:spPr>
          </p:pic>
          <p:sp>
            <p:nvSpPr>
              <p:cNvPr id="80" name="Rectangle 79"/>
              <p:cNvSpPr/>
              <p:nvPr/>
            </p:nvSpPr>
            <p:spPr>
              <a:xfrm>
                <a:off x="10117368" y="3899842"/>
                <a:ext cx="64770" cy="1136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77" name="Straight Arrow Connector 76"/>
            <p:cNvCxnSpPr/>
            <p:nvPr/>
          </p:nvCxnSpPr>
          <p:spPr>
            <a:xfrm flipH="1" flipV="1">
              <a:off x="9504952" y="3019790"/>
              <a:ext cx="562972" cy="59666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38" name="Graphic 121"/>
          <p:cNvPicPr/>
          <p:nvPr/>
        </p:nvPicPr>
        <p:blipFill rotWithShape="1">
          <a:blip r:embed="rId8">
            <a:extLst>
              <a:ext uri="{28A0092B-C50C-407E-A947-70E740481C1C}">
                <a14:useLocalDpi xmlns:a14="http://schemas.microsoft.com/office/drawing/2010/main" val="0"/>
              </a:ext>
            </a:extLst>
          </a:blip>
          <a:srcRect r="53646"/>
          <a:stretch/>
        </p:blipFill>
        <p:spPr>
          <a:xfrm>
            <a:off x="4924187" y="3530921"/>
            <a:ext cx="239240" cy="516115"/>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800160101"/>
              </p:ext>
            </p:extLst>
          </p:nvPr>
        </p:nvGraphicFramePr>
        <p:xfrm>
          <a:off x="329073" y="5241216"/>
          <a:ext cx="1520579" cy="1296838"/>
        </p:xfrm>
        <a:graphic>
          <a:graphicData uri="http://schemas.openxmlformats.org/drawingml/2006/table">
            <a:tbl>
              <a:tblPr firstRow="1" bandRow="1">
                <a:tableStyleId>{69012ECD-51FC-41F1-AA8D-1B2483CD663E}</a:tableStyleId>
              </a:tblPr>
              <a:tblGrid>
                <a:gridCol w="612051">
                  <a:extLst>
                    <a:ext uri="{9D8B030D-6E8A-4147-A177-3AD203B41FA5}">
                      <a16:colId xmlns:a16="http://schemas.microsoft.com/office/drawing/2014/main" val="1074616277"/>
                    </a:ext>
                  </a:extLst>
                </a:gridCol>
                <a:gridCol w="908528">
                  <a:extLst>
                    <a:ext uri="{9D8B030D-6E8A-4147-A177-3AD203B41FA5}">
                      <a16:colId xmlns:a16="http://schemas.microsoft.com/office/drawing/2014/main" val="1872155988"/>
                    </a:ext>
                  </a:extLst>
                </a:gridCol>
              </a:tblGrid>
              <a:tr h="459129">
                <a:tc>
                  <a:txBody>
                    <a:bodyPr/>
                    <a:lstStyle/>
                    <a:p>
                      <a:r>
                        <a:rPr lang="en-US" sz="1200" dirty="0" smtClean="0"/>
                        <a:t>Color Code</a:t>
                      </a:r>
                      <a:endParaRPr lang="sv-SE" sz="1200" dirty="0"/>
                    </a:p>
                  </a:txBody>
                  <a:tcPr anchor="ctr"/>
                </a:tc>
                <a:tc>
                  <a:txBody>
                    <a:bodyPr/>
                    <a:lstStyle/>
                    <a:p>
                      <a:r>
                        <a:rPr lang="en-US" sz="1200" dirty="0" smtClean="0"/>
                        <a:t>Definition</a:t>
                      </a:r>
                      <a:endParaRPr lang="sv-SE" sz="1200" dirty="0"/>
                    </a:p>
                  </a:txBody>
                  <a:tcPr anchor="ctr"/>
                </a:tc>
                <a:extLst>
                  <a:ext uri="{0D108BD9-81ED-4DB2-BD59-A6C34878D82A}">
                    <a16:rowId xmlns:a16="http://schemas.microsoft.com/office/drawing/2014/main" val="2588367866"/>
                  </a:ext>
                </a:extLst>
              </a:tr>
              <a:tr h="378580">
                <a:tc>
                  <a:txBody>
                    <a:bodyPr/>
                    <a:lstStyle/>
                    <a:p>
                      <a:endParaRPr lang="sv-SE" sz="1200" dirty="0"/>
                    </a:p>
                  </a:txBody>
                  <a:tcPr>
                    <a:solidFill>
                      <a:srgbClr val="00FFFF"/>
                    </a:solidFill>
                  </a:tcPr>
                </a:tc>
                <a:tc>
                  <a:txBody>
                    <a:bodyPr/>
                    <a:lstStyle/>
                    <a:p>
                      <a:pPr algn="ctr"/>
                      <a:r>
                        <a:rPr lang="en-US" sz="1200" dirty="0" smtClean="0"/>
                        <a:t>Searched</a:t>
                      </a:r>
                      <a:endParaRPr lang="sv-SE" sz="1200" dirty="0"/>
                    </a:p>
                  </a:txBody>
                  <a:tcPr anchor="ctr"/>
                </a:tc>
                <a:extLst>
                  <a:ext uri="{0D108BD9-81ED-4DB2-BD59-A6C34878D82A}">
                    <a16:rowId xmlns:a16="http://schemas.microsoft.com/office/drawing/2014/main" val="4090198481"/>
                  </a:ext>
                </a:extLst>
              </a:tr>
              <a:tr h="459129">
                <a:tc>
                  <a:txBody>
                    <a:bodyPr/>
                    <a:lstStyle/>
                    <a:p>
                      <a:endParaRPr lang="sv-SE" sz="1200" dirty="0"/>
                    </a:p>
                  </a:txBody>
                  <a:tcPr>
                    <a:solidFill>
                      <a:srgbClr val="BFBFBF"/>
                    </a:solidFill>
                  </a:tcPr>
                </a:tc>
                <a:tc>
                  <a:txBody>
                    <a:bodyPr/>
                    <a:lstStyle/>
                    <a:p>
                      <a:pPr algn="ctr"/>
                      <a:r>
                        <a:rPr lang="en-US" sz="1200" dirty="0" smtClean="0"/>
                        <a:t>Not Searched</a:t>
                      </a:r>
                      <a:endParaRPr lang="sv-SE" sz="1200" dirty="0"/>
                    </a:p>
                  </a:txBody>
                  <a:tcPr anchor="ctr"/>
                </a:tc>
                <a:extLst>
                  <a:ext uri="{0D108BD9-81ED-4DB2-BD59-A6C34878D82A}">
                    <a16:rowId xmlns:a16="http://schemas.microsoft.com/office/drawing/2014/main" val="1784036747"/>
                  </a:ext>
                </a:extLst>
              </a:tr>
            </a:tbl>
          </a:graphicData>
        </a:graphic>
      </p:graphicFrame>
      <p:grpSp>
        <p:nvGrpSpPr>
          <p:cNvPr id="40" name="Group 39"/>
          <p:cNvGrpSpPr/>
          <p:nvPr/>
        </p:nvGrpSpPr>
        <p:grpSpPr>
          <a:xfrm>
            <a:off x="587546" y="4065334"/>
            <a:ext cx="932016" cy="1006604"/>
            <a:chOff x="6531989" y="2488765"/>
            <a:chExt cx="1252804" cy="1040820"/>
          </a:xfrm>
        </p:grpSpPr>
        <p:pic>
          <p:nvPicPr>
            <p:cNvPr id="41" name="Picture 40">
              <a:extLst>
                <a:ext uri="{FF2B5EF4-FFF2-40B4-BE49-F238E27FC236}">
                  <a16:creationId xmlns:a16="http://schemas.microsoft.com/office/drawing/2014/main" id="{034C0A5C-B23A-E336-8174-81EB2DBD2B02}"/>
                </a:ext>
              </a:extLst>
            </p:cNvPr>
            <p:cNvPicPr>
              <a:picLocks noChangeAspect="1"/>
            </p:cNvPicPr>
            <p:nvPr/>
          </p:nvPicPr>
          <p:blipFill rotWithShape="1">
            <a:blip r:embed="rId10">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42" name="Rectangle 41">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ctangle 42">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4" name="TextBox 43">
            <a:extLst>
              <a:ext uri="{FF2B5EF4-FFF2-40B4-BE49-F238E27FC236}">
                <a16:creationId xmlns:a16="http://schemas.microsoft.com/office/drawing/2014/main" id="{7FBE9EF6-8677-2464-A07A-00147672B9D6}"/>
              </a:ext>
            </a:extLst>
          </p:cNvPr>
          <p:cNvSpPr txBox="1"/>
          <p:nvPr/>
        </p:nvSpPr>
        <p:spPr>
          <a:xfrm>
            <a:off x="499082" y="4661164"/>
            <a:ext cx="1112170" cy="246221"/>
          </a:xfrm>
          <a:prstGeom prst="rect">
            <a:avLst/>
          </a:prstGeom>
          <a:noFill/>
        </p:spPr>
        <p:txBody>
          <a:bodyPr wrap="square" rtlCol="0">
            <a:spAutoFit/>
          </a:bodyPr>
          <a:lstStyle/>
          <a:p>
            <a:pPr algn="ctr"/>
            <a:r>
              <a:rPr lang="en-US" sz="1000" b="1" dirty="0" smtClean="0">
                <a:solidFill>
                  <a:schemeClr val="bg1"/>
                </a:solidFill>
              </a:rPr>
              <a:t>Searching</a:t>
            </a:r>
            <a:endParaRPr lang="sv-SE" sz="1000" b="1" dirty="0">
              <a:solidFill>
                <a:schemeClr val="bg1"/>
              </a:solidFill>
            </a:endParaRPr>
          </a:p>
        </p:txBody>
      </p:sp>
      <p:grpSp>
        <p:nvGrpSpPr>
          <p:cNvPr id="46" name="Group 45"/>
          <p:cNvGrpSpPr/>
          <p:nvPr/>
        </p:nvGrpSpPr>
        <p:grpSpPr>
          <a:xfrm>
            <a:off x="5756501" y="1540713"/>
            <a:ext cx="341667" cy="566148"/>
            <a:chOff x="9272083" y="1907351"/>
            <a:chExt cx="341667" cy="566148"/>
          </a:xfrm>
        </p:grpSpPr>
        <p:sp>
          <p:nvSpPr>
            <p:cNvPr id="47" name="7-Point Star 46"/>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Content Placeholder 10"/>
            <p:cNvPicPr>
              <a:picLocks noChangeAspect="1"/>
            </p:cNvPicPr>
            <p:nvPr/>
          </p:nvPicPr>
          <p:blipFill>
            <a:blip r:embed="rId6"/>
            <a:stretch>
              <a:fillRect/>
            </a:stretch>
          </p:blipFill>
          <p:spPr>
            <a:xfrm>
              <a:off x="9340663" y="2008679"/>
              <a:ext cx="207314" cy="464820"/>
            </a:xfrm>
            <a:prstGeom prst="rect">
              <a:avLst/>
            </a:prstGeom>
          </p:spPr>
        </p:pic>
      </p:grpSp>
      <p:cxnSp>
        <p:nvCxnSpPr>
          <p:cNvPr id="50" name="Straight Arrow Connector 49"/>
          <p:cNvCxnSpPr/>
          <p:nvPr/>
        </p:nvCxnSpPr>
        <p:spPr>
          <a:xfrm>
            <a:off x="5956409" y="2152787"/>
            <a:ext cx="0" cy="122112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7146345" y="5220629"/>
            <a:ext cx="341667" cy="566148"/>
            <a:chOff x="9272083" y="1907351"/>
            <a:chExt cx="341667" cy="566148"/>
          </a:xfrm>
        </p:grpSpPr>
        <p:sp>
          <p:nvSpPr>
            <p:cNvPr id="52" name="7-Point Star 51"/>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Content Placeholder 10"/>
            <p:cNvPicPr>
              <a:picLocks noChangeAspect="1"/>
            </p:cNvPicPr>
            <p:nvPr/>
          </p:nvPicPr>
          <p:blipFill>
            <a:blip r:embed="rId6"/>
            <a:stretch>
              <a:fillRect/>
            </a:stretch>
          </p:blipFill>
          <p:spPr>
            <a:xfrm>
              <a:off x="9340663" y="2008679"/>
              <a:ext cx="207314" cy="464820"/>
            </a:xfrm>
            <a:prstGeom prst="rect">
              <a:avLst/>
            </a:prstGeom>
          </p:spPr>
        </p:pic>
      </p:grpSp>
      <p:cxnSp>
        <p:nvCxnSpPr>
          <p:cNvPr id="54" name="Straight Arrow Connector 53"/>
          <p:cNvCxnSpPr>
            <a:stCxn id="52" idx="5"/>
          </p:cNvCxnSpPr>
          <p:nvPr/>
        </p:nvCxnSpPr>
        <p:spPr>
          <a:xfrm flipH="1" flipV="1">
            <a:off x="5927336" y="4331800"/>
            <a:ext cx="1252845" cy="95650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rot="19847737">
            <a:off x="5353483" y="4563712"/>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ctangle 61"/>
          <p:cNvSpPr/>
          <p:nvPr/>
        </p:nvSpPr>
        <p:spPr>
          <a:xfrm rot="1912063" flipV="1">
            <a:off x="5406855" y="3025095"/>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3" name="Picture 62"/>
          <p:cNvPicPr>
            <a:picLocks noChangeAspect="1"/>
          </p:cNvPicPr>
          <p:nvPr/>
        </p:nvPicPr>
        <p:blipFill>
          <a:blip r:embed="rId7"/>
          <a:stretch>
            <a:fillRect/>
          </a:stretch>
        </p:blipFill>
        <p:spPr>
          <a:xfrm>
            <a:off x="3893687" y="5370725"/>
            <a:ext cx="723265" cy="1125796"/>
          </a:xfrm>
          <a:prstGeom prst="rect">
            <a:avLst/>
          </a:prstGeom>
        </p:spPr>
      </p:pic>
      <p:sp>
        <p:nvSpPr>
          <p:cNvPr id="64" name="Oval 63"/>
          <p:cNvSpPr/>
          <p:nvPr/>
        </p:nvSpPr>
        <p:spPr>
          <a:xfrm>
            <a:off x="3586369" y="5320891"/>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7-Point Star 64"/>
          <p:cNvSpPr/>
          <p:nvPr/>
        </p:nvSpPr>
        <p:spPr>
          <a:xfrm>
            <a:off x="4166875" y="6162036"/>
            <a:ext cx="214266" cy="198668"/>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p:nvPr/>
        </p:nvCxnSpPr>
        <p:spPr>
          <a:xfrm flipV="1">
            <a:off x="4521126" y="4643208"/>
            <a:ext cx="799517" cy="74135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8932262" y="1387138"/>
            <a:ext cx="546516" cy="396872"/>
            <a:chOff x="2575544" y="2954924"/>
            <a:chExt cx="551495" cy="483194"/>
          </a:xfrm>
        </p:grpSpPr>
        <p:sp>
          <p:nvSpPr>
            <p:cNvPr id="74" name="TextBox 73">
              <a:extLst>
                <a:ext uri="{FF2B5EF4-FFF2-40B4-BE49-F238E27FC236}">
                  <a16:creationId xmlns:a16="http://schemas.microsoft.com/office/drawing/2014/main" id="{A5BAFCB4-9C19-3C4C-940C-8F2C462100F1}"/>
                </a:ext>
              </a:extLst>
            </p:cNvPr>
            <p:cNvSpPr txBox="1"/>
            <p:nvPr/>
          </p:nvSpPr>
          <p:spPr>
            <a:xfrm>
              <a:off x="2575544" y="3238063"/>
              <a:ext cx="551495" cy="200055"/>
            </a:xfrm>
            <a:prstGeom prst="rect">
              <a:avLst/>
            </a:prstGeom>
            <a:noFill/>
          </p:spPr>
          <p:txBody>
            <a:bodyPr wrap="square" rtlCol="0">
              <a:spAutoFit/>
            </a:bodyPr>
            <a:lstStyle/>
            <a:p>
              <a:pPr algn="ctr"/>
              <a:r>
                <a:rPr lang="en-GB" sz="700" b="1" dirty="0" smtClean="0">
                  <a:solidFill>
                    <a:srgbClr val="FF7D00"/>
                  </a:solidFill>
                </a:rPr>
                <a:t>TSCMK5</a:t>
              </a:r>
              <a:endParaRPr lang="en-GB" sz="700" b="1" dirty="0">
                <a:solidFill>
                  <a:srgbClr val="FF7D00"/>
                </a:solidFill>
              </a:endParaRPr>
            </a:p>
          </p:txBody>
        </p:sp>
        <p:pic>
          <p:nvPicPr>
            <p:cNvPr id="81" name="Picture 8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0398" y="2954924"/>
              <a:ext cx="504057" cy="303170"/>
            </a:xfrm>
            <a:prstGeom prst="rect">
              <a:avLst/>
            </a:prstGeom>
            <a:solidFill>
              <a:schemeClr val="tx2">
                <a:lumMod val="60000"/>
                <a:lumOff val="40000"/>
              </a:schemeClr>
            </a:solidFill>
            <a:effectLst>
              <a:glow rad="127000">
                <a:srgbClr val="FF7D00"/>
              </a:glow>
            </a:effectLst>
          </p:spPr>
        </p:pic>
      </p:grpSp>
      <p:pic>
        <p:nvPicPr>
          <p:cNvPr id="19" name="Picture 18"/>
          <p:cNvPicPr>
            <a:picLocks noChangeAspect="1"/>
          </p:cNvPicPr>
          <p:nvPr/>
        </p:nvPicPr>
        <p:blipFill>
          <a:blip r:embed="rId12"/>
          <a:stretch>
            <a:fillRect/>
          </a:stretch>
        </p:blipFill>
        <p:spPr>
          <a:xfrm>
            <a:off x="10053086" y="1377383"/>
            <a:ext cx="2032360" cy="3517053"/>
          </a:xfrm>
          <a:prstGeom prst="rect">
            <a:avLst/>
          </a:prstGeom>
        </p:spPr>
      </p:pic>
      <p:grpSp>
        <p:nvGrpSpPr>
          <p:cNvPr id="223" name="Group 222"/>
          <p:cNvGrpSpPr/>
          <p:nvPr/>
        </p:nvGrpSpPr>
        <p:grpSpPr>
          <a:xfrm>
            <a:off x="8932262" y="1850387"/>
            <a:ext cx="546516" cy="432612"/>
            <a:chOff x="2575544" y="2954924"/>
            <a:chExt cx="551495" cy="526708"/>
          </a:xfrm>
        </p:grpSpPr>
        <p:sp>
          <p:nvSpPr>
            <p:cNvPr id="224" name="TextBox 223">
              <a:extLst>
                <a:ext uri="{FF2B5EF4-FFF2-40B4-BE49-F238E27FC236}">
                  <a16:creationId xmlns:a16="http://schemas.microsoft.com/office/drawing/2014/main" id="{A5BAFCB4-9C19-3C4C-940C-8F2C462100F1}"/>
                </a:ext>
              </a:extLst>
            </p:cNvPr>
            <p:cNvSpPr txBox="1"/>
            <p:nvPr/>
          </p:nvSpPr>
          <p:spPr>
            <a:xfrm>
              <a:off x="2575544" y="3238064"/>
              <a:ext cx="551495" cy="243568"/>
            </a:xfrm>
            <a:prstGeom prst="rect">
              <a:avLst/>
            </a:prstGeom>
            <a:noFill/>
          </p:spPr>
          <p:txBody>
            <a:bodyPr wrap="square" rtlCol="0">
              <a:spAutoFit/>
            </a:bodyPr>
            <a:lstStyle/>
            <a:p>
              <a:pPr algn="ctr"/>
              <a:r>
                <a:rPr lang="en-GB" sz="700" b="1" dirty="0" smtClean="0">
                  <a:solidFill>
                    <a:srgbClr val="FF7D00"/>
                  </a:solidFill>
                </a:rPr>
                <a:t>TSCMK6</a:t>
              </a:r>
              <a:endParaRPr lang="en-GB" sz="700" b="1" dirty="0">
                <a:solidFill>
                  <a:srgbClr val="FF7D00"/>
                </a:solidFill>
              </a:endParaRPr>
            </a:p>
          </p:txBody>
        </p:sp>
        <p:pic>
          <p:nvPicPr>
            <p:cNvPr id="225" name="Picture 2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0398" y="2954924"/>
              <a:ext cx="504057" cy="303170"/>
            </a:xfrm>
            <a:prstGeom prst="rect">
              <a:avLst/>
            </a:prstGeom>
            <a:solidFill>
              <a:schemeClr val="tx2">
                <a:lumMod val="60000"/>
                <a:lumOff val="40000"/>
              </a:schemeClr>
            </a:solidFill>
            <a:effectLst>
              <a:glow rad="127000">
                <a:srgbClr val="FF7D00"/>
              </a:glow>
            </a:effectLst>
          </p:spPr>
        </p:pic>
      </p:grpSp>
      <p:sp>
        <p:nvSpPr>
          <p:cNvPr id="28" name="TextBox 27"/>
          <p:cNvSpPr txBox="1"/>
          <p:nvPr/>
        </p:nvSpPr>
        <p:spPr>
          <a:xfrm>
            <a:off x="8561617" y="974271"/>
            <a:ext cx="1240969" cy="307777"/>
          </a:xfrm>
          <a:prstGeom prst="rect">
            <a:avLst/>
          </a:prstGeom>
          <a:noFill/>
          <a:ln>
            <a:solidFill>
              <a:schemeClr val="tx1"/>
            </a:solidFill>
          </a:ln>
        </p:spPr>
        <p:txBody>
          <a:bodyPr wrap="square" rtlCol="0">
            <a:spAutoFit/>
          </a:bodyPr>
          <a:lstStyle/>
          <a:p>
            <a:pPr algn="l"/>
            <a:r>
              <a:rPr lang="en-US" sz="1400" dirty="0" smtClean="0">
                <a:solidFill>
                  <a:srgbClr val="666666"/>
                </a:solidFill>
              </a:rPr>
              <a:t>From LVL103</a:t>
            </a:r>
            <a:endParaRPr lang="sv-SE" sz="1400" dirty="0" smtClean="0">
              <a:solidFill>
                <a:srgbClr val="666666"/>
              </a:solidFill>
            </a:endParaRPr>
          </a:p>
        </p:txBody>
      </p:sp>
      <p:pic>
        <p:nvPicPr>
          <p:cNvPr id="226" name="Picture 225"/>
          <p:cNvPicPr>
            <a:picLocks noChangeAspect="1"/>
          </p:cNvPicPr>
          <p:nvPr/>
        </p:nvPicPr>
        <p:blipFill>
          <a:blip r:embed="rId7"/>
          <a:stretch>
            <a:fillRect/>
          </a:stretch>
        </p:blipFill>
        <p:spPr>
          <a:xfrm>
            <a:off x="4205705" y="1307425"/>
            <a:ext cx="723265" cy="1125796"/>
          </a:xfrm>
          <a:prstGeom prst="rect">
            <a:avLst/>
          </a:prstGeom>
        </p:spPr>
      </p:pic>
      <p:sp>
        <p:nvSpPr>
          <p:cNvPr id="227" name="Oval 226"/>
          <p:cNvSpPr/>
          <p:nvPr/>
        </p:nvSpPr>
        <p:spPr>
          <a:xfrm>
            <a:off x="3898387" y="1257591"/>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Arrow Connector 227"/>
          <p:cNvCxnSpPr>
            <a:endCxn id="62" idx="1"/>
          </p:cNvCxnSpPr>
          <p:nvPr/>
        </p:nvCxnSpPr>
        <p:spPr>
          <a:xfrm>
            <a:off x="4922637" y="2433221"/>
            <a:ext cx="495869" cy="58892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0" name="7-Point Star 229"/>
          <p:cNvSpPr/>
          <p:nvPr/>
        </p:nvSpPr>
        <p:spPr>
          <a:xfrm>
            <a:off x="4779665" y="1790260"/>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rot="5400000" flipV="1">
            <a:off x="4858866" y="4077997"/>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32" name="Picture 231"/>
          <p:cNvPicPr>
            <a:picLocks noChangeAspect="1"/>
          </p:cNvPicPr>
          <p:nvPr/>
        </p:nvPicPr>
        <p:blipFill>
          <a:blip r:embed="rId7"/>
          <a:stretch>
            <a:fillRect/>
          </a:stretch>
        </p:blipFill>
        <p:spPr>
          <a:xfrm>
            <a:off x="2373258" y="5374015"/>
            <a:ext cx="723265" cy="1125796"/>
          </a:xfrm>
          <a:prstGeom prst="rect">
            <a:avLst/>
          </a:prstGeom>
        </p:spPr>
      </p:pic>
      <p:sp>
        <p:nvSpPr>
          <p:cNvPr id="233" name="Oval 232"/>
          <p:cNvSpPr/>
          <p:nvPr/>
        </p:nvSpPr>
        <p:spPr>
          <a:xfrm>
            <a:off x="2065940" y="5324181"/>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7-Point Star 233"/>
          <p:cNvSpPr/>
          <p:nvPr/>
        </p:nvSpPr>
        <p:spPr>
          <a:xfrm>
            <a:off x="2947218" y="5856850"/>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Straight Arrow Connector 234"/>
          <p:cNvCxnSpPr>
            <a:stCxn id="233" idx="7"/>
          </p:cNvCxnSpPr>
          <p:nvPr/>
        </p:nvCxnSpPr>
        <p:spPr>
          <a:xfrm flipV="1">
            <a:off x="3185745" y="4121293"/>
            <a:ext cx="1698387" cy="138910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a:off x="3267949" y="2115865"/>
            <a:ext cx="1573946" cy="171848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42" name="Group 241"/>
          <p:cNvGrpSpPr/>
          <p:nvPr/>
        </p:nvGrpSpPr>
        <p:grpSpPr>
          <a:xfrm>
            <a:off x="3116104" y="4048726"/>
            <a:ext cx="341667" cy="566148"/>
            <a:chOff x="9272083" y="1907351"/>
            <a:chExt cx="341667" cy="566148"/>
          </a:xfrm>
        </p:grpSpPr>
        <p:sp>
          <p:nvSpPr>
            <p:cNvPr id="243" name="7-Point Star 242"/>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Content Placeholder 10"/>
            <p:cNvPicPr>
              <a:picLocks noChangeAspect="1"/>
            </p:cNvPicPr>
            <p:nvPr/>
          </p:nvPicPr>
          <p:blipFill>
            <a:blip r:embed="rId6"/>
            <a:stretch>
              <a:fillRect/>
            </a:stretch>
          </p:blipFill>
          <p:spPr>
            <a:xfrm>
              <a:off x="9340663" y="2008679"/>
              <a:ext cx="207314" cy="464820"/>
            </a:xfrm>
            <a:prstGeom prst="rect">
              <a:avLst/>
            </a:prstGeom>
          </p:spPr>
        </p:pic>
      </p:grpSp>
      <p:cxnSp>
        <p:nvCxnSpPr>
          <p:cNvPr id="245" name="Straight Arrow Connector 244"/>
          <p:cNvCxnSpPr/>
          <p:nvPr/>
        </p:nvCxnSpPr>
        <p:spPr>
          <a:xfrm flipV="1">
            <a:off x="3526971" y="4073742"/>
            <a:ext cx="1219693" cy="28430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9" name="Rounded Rectangle 248"/>
          <p:cNvSpPr/>
          <p:nvPr/>
        </p:nvSpPr>
        <p:spPr>
          <a:xfrm>
            <a:off x="1179969" y="1762803"/>
            <a:ext cx="1997971"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bg1"/>
                </a:solidFill>
              </a:rPr>
              <a:t>Sliding concrete door </a:t>
            </a:r>
            <a:r>
              <a:rPr lang="en-US" sz="800" dirty="0" smtClean="0">
                <a:solidFill>
                  <a:schemeClr val="bg1"/>
                </a:solidFill>
              </a:rPr>
              <a:t>detected closed</a:t>
            </a:r>
            <a:endParaRPr lang="sv-SE" sz="800" dirty="0">
              <a:solidFill>
                <a:schemeClr val="bg1"/>
              </a:solidFill>
            </a:endParaRPr>
          </a:p>
        </p:txBody>
      </p:sp>
    </p:spTree>
    <p:extLst>
      <p:ext uri="{BB962C8B-B14F-4D97-AF65-F5344CB8AC3E}">
        <p14:creationId xmlns:p14="http://schemas.microsoft.com/office/powerpoint/2010/main" val="362053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500"/>
                                        <p:tgtEl>
                                          <p:spTgt spid="2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500"/>
                            </p:stCondLst>
                            <p:childTnLst>
                              <p:par>
                                <p:cTn id="36" presetID="10" presetClass="entr" presetSubtype="0" fill="hold" grpId="2" nodeType="afterEffect">
                                  <p:stCondLst>
                                    <p:cond delay="2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2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20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20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26" presetClass="emph" presetSubtype="0" repeatCount="indefinite" fill="hold" grpId="0" nodeType="withEffect">
                                  <p:stCondLst>
                                    <p:cond delay="2000"/>
                                  </p:stCondLst>
                                  <p:endCondLst>
                                    <p:cond evt="onNext" delay="0">
                                      <p:tgtEl>
                                        <p:sldTgt/>
                                      </p:tgtEl>
                                    </p:cond>
                                  </p:endCondLst>
                                  <p:childTnLst>
                                    <p:animEffect transition="out" filter="fade">
                                      <p:cBhvr>
                                        <p:cTn id="49" dur="1000" tmFilter="0, 0; .2, .5; .8, .5; 1, 0"/>
                                        <p:tgtEl>
                                          <p:spTgt spid="23"/>
                                        </p:tgtEl>
                                      </p:cBhvr>
                                    </p:animEffect>
                                    <p:animScale>
                                      <p:cBhvr>
                                        <p:cTn id="50" dur="500" autoRev="1" fill="hold"/>
                                        <p:tgtEl>
                                          <p:spTgt spid="23"/>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08333E-7 -1.48148E-6 L 0.02487 0.11273 " pathEditMode="relative" rAng="0" ptsTypes="AA">
                                      <p:cBhvr>
                                        <p:cTn id="54" dur="2000" fill="hold"/>
                                        <p:tgtEl>
                                          <p:spTgt spid="45"/>
                                        </p:tgtEl>
                                        <p:attrNameLst>
                                          <p:attrName>ppt_x</p:attrName>
                                          <p:attrName>ppt_y</p:attrName>
                                        </p:attrNameLst>
                                      </p:cBhvr>
                                      <p:rCtr x="1237" y="5625"/>
                                    </p:animMotion>
                                  </p:childTnLst>
                                </p:cTn>
                              </p:par>
                            </p:childTnLst>
                          </p:cTn>
                        </p:par>
                        <p:par>
                          <p:cTn id="55" fill="hold">
                            <p:stCondLst>
                              <p:cond delay="2000"/>
                            </p:stCondLst>
                            <p:childTnLst>
                              <p:par>
                                <p:cTn id="56" presetID="42" presetClass="path" presetSubtype="0" accel="50000" decel="50000" fill="hold" nodeType="afterEffect">
                                  <p:stCondLst>
                                    <p:cond delay="0"/>
                                  </p:stCondLst>
                                  <p:childTnLst>
                                    <p:animMotion origin="layout" path="M 0.02487 0.11273 L 0.23151 0.08843 " pathEditMode="relative" rAng="0" ptsTypes="AA">
                                      <p:cBhvr>
                                        <p:cTn id="57" dur="2000" fill="hold"/>
                                        <p:tgtEl>
                                          <p:spTgt spid="45"/>
                                        </p:tgtEl>
                                        <p:attrNameLst>
                                          <p:attrName>ppt_x</p:attrName>
                                          <p:attrName>ppt_y</p:attrName>
                                        </p:attrNameLst>
                                      </p:cBhvr>
                                      <p:rCtr x="10326" y="-1227"/>
                                    </p:animMotion>
                                  </p:childTnLst>
                                </p:cTn>
                              </p:par>
                            </p:childTnLst>
                          </p:cTn>
                        </p:par>
                        <p:par>
                          <p:cTn id="58" fill="hold">
                            <p:stCondLst>
                              <p:cond delay="4000"/>
                            </p:stCondLst>
                            <p:childTnLst>
                              <p:par>
                                <p:cTn id="59" presetID="10" presetClass="exit" presetSubtype="0" fill="hold" grpId="1" nodeType="afterEffect">
                                  <p:stCondLst>
                                    <p:cond delay="200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1" presetClass="entr" presetSubtype="0" fill="hold" grpId="0" nodeType="withEffect">
                                  <p:stCondLst>
                                    <p:cond delay="2000"/>
                                  </p:stCondLst>
                                  <p:childTnLst>
                                    <p:set>
                                      <p:cBhvr>
                                        <p:cTn id="63" dur="1" fill="hold">
                                          <p:stCondLst>
                                            <p:cond delay="0"/>
                                          </p:stCondLst>
                                        </p:cTn>
                                        <p:tgtEl>
                                          <p:spTgt spid="4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childTnLst>
                          </p:cTn>
                        </p:par>
                        <p:par>
                          <p:cTn id="72" fill="hold">
                            <p:stCondLst>
                              <p:cond delay="0"/>
                            </p:stCondLst>
                            <p:childTnLst>
                              <p:par>
                                <p:cTn id="73" presetID="10" presetClass="entr" presetSubtype="0" fill="hold" grpId="3"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26" presetClass="emph" presetSubtype="0" repeatCount="indefinite" fill="hold" grpId="1" nodeType="withEffect">
                                  <p:stCondLst>
                                    <p:cond delay="0"/>
                                  </p:stCondLst>
                                  <p:endCondLst>
                                    <p:cond evt="onNext" delay="0">
                                      <p:tgtEl>
                                        <p:sldTgt/>
                                      </p:tgtEl>
                                    </p:cond>
                                  </p:endCondLst>
                                  <p:childTnLst>
                                    <p:animEffect transition="out" filter="fade">
                                      <p:cBhvr>
                                        <p:cTn id="90" dur="1000" tmFilter="0, 0; .2, .5; .8, .5; 1, 0"/>
                                        <p:tgtEl>
                                          <p:spTgt spid="32"/>
                                        </p:tgtEl>
                                      </p:cBhvr>
                                    </p:animEffect>
                                    <p:animScale>
                                      <p:cBhvr>
                                        <p:cTn id="91" dur="500" autoRev="1" fill="hold"/>
                                        <p:tgtEl>
                                          <p:spTgt spid="3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23151 0.08843 L 0.02487 0.11274 " pathEditMode="relative" rAng="0" ptsTypes="AA">
                                      <p:cBhvr>
                                        <p:cTn id="95" dur="2000" fill="hold"/>
                                        <p:tgtEl>
                                          <p:spTgt spid="45"/>
                                        </p:tgtEl>
                                        <p:attrNameLst>
                                          <p:attrName>ppt_x</p:attrName>
                                          <p:attrName>ppt_y</p:attrName>
                                        </p:attrNameLst>
                                      </p:cBhvr>
                                      <p:rCtr x="-10286" y="602"/>
                                    </p:animMotion>
                                  </p:childTnLst>
                                </p:cTn>
                              </p:par>
                            </p:childTnLst>
                          </p:cTn>
                        </p:par>
                        <p:par>
                          <p:cTn id="96" fill="hold">
                            <p:stCondLst>
                              <p:cond delay="2000"/>
                            </p:stCondLst>
                            <p:childTnLst>
                              <p:par>
                                <p:cTn id="97" presetID="10" presetClass="exit" presetSubtype="0" fill="hold" grpId="2" nodeType="afterEffect">
                                  <p:stCondLst>
                                    <p:cond delay="2000"/>
                                  </p:stCondLst>
                                  <p:childTnLst>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2487 0.11273 L 2.08333E-7 2.59259E-6 " pathEditMode="relative" rAng="0" ptsTypes="AA">
                                      <p:cBhvr>
                                        <p:cTn id="103" dur="2000" fill="hold"/>
                                        <p:tgtEl>
                                          <p:spTgt spid="45"/>
                                        </p:tgtEl>
                                        <p:attrNameLst>
                                          <p:attrName>ppt_x</p:attrName>
                                          <p:attrName>ppt_y</p:attrName>
                                        </p:attrNameLst>
                                      </p:cBhvr>
                                      <p:rCtr x="-1263" y="-5602"/>
                                    </p:animMotion>
                                  </p:childTnLst>
                                </p:cTn>
                              </p:par>
                              <p:par>
                                <p:cTn id="104" presetID="1" presetClass="exit" presetSubtype="0" fill="hold" nodeType="withEffect">
                                  <p:stCondLst>
                                    <p:cond delay="0"/>
                                  </p:stCondLst>
                                  <p:childTnLst>
                                    <p:set>
                                      <p:cBhvr>
                                        <p:cTn id="105" dur="1" fill="hold">
                                          <p:stCondLst>
                                            <p:cond delay="0"/>
                                          </p:stCondLst>
                                        </p:cTn>
                                        <p:tgtEl>
                                          <p:spTgt spid="30"/>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childTnLst>
                          </p:cTn>
                        </p:par>
                        <p:par>
                          <p:cTn id="110" fill="hold">
                            <p:stCondLst>
                              <p:cond delay="2000"/>
                            </p:stCondLst>
                            <p:childTnLst>
                              <p:par>
                                <p:cTn id="111" presetID="1" presetClass="entr" presetSubtype="0"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childTnLst>
                          </p:cTn>
                        </p:par>
                        <p:par>
                          <p:cTn id="113" fill="hold">
                            <p:stCondLst>
                              <p:cond delay="2000"/>
                            </p:stCondLst>
                            <p:childTnLst>
                              <p:par>
                                <p:cTn id="114" presetID="1" presetClass="exit" presetSubtype="0" fill="hold" nodeType="afterEffect">
                                  <p:stCondLst>
                                    <p:cond delay="2000"/>
                                  </p:stCondLst>
                                  <p:childTnLst>
                                    <p:set>
                                      <p:cBhvr>
                                        <p:cTn id="115" dur="1" fill="hold">
                                          <p:stCondLst>
                                            <p:cond delay="0"/>
                                          </p:stCondLst>
                                        </p:cTn>
                                        <p:tgtEl>
                                          <p:spTgt spid="97"/>
                                        </p:tgtEl>
                                        <p:attrNameLst>
                                          <p:attrName>style.visibility</p:attrName>
                                        </p:attrNameLst>
                                      </p:cBhvr>
                                      <p:to>
                                        <p:strVal val="hidden"/>
                                      </p:to>
                                    </p:set>
                                  </p:childTnLst>
                                </p:cTn>
                              </p:par>
                              <p:par>
                                <p:cTn id="116" presetID="1" presetClass="entr" presetSubtype="0" fill="hold" nodeType="withEffect">
                                  <p:stCondLst>
                                    <p:cond delay="2000"/>
                                  </p:stCondLst>
                                  <p:childTnLst>
                                    <p:set>
                                      <p:cBhvr>
                                        <p:cTn id="117" dur="1" fill="hold">
                                          <p:stCondLst>
                                            <p:cond delay="0"/>
                                          </p:stCondLst>
                                        </p:cTn>
                                        <p:tgtEl>
                                          <p:spTgt spid="98"/>
                                        </p:tgtEl>
                                        <p:attrNameLst>
                                          <p:attrName>style.visibility</p:attrName>
                                        </p:attrNameLst>
                                      </p:cBhvr>
                                      <p:to>
                                        <p:strVal val="visible"/>
                                      </p:to>
                                    </p:set>
                                  </p:childTnLst>
                                </p:cTn>
                              </p:par>
                            </p:childTnLst>
                          </p:cTn>
                        </p:par>
                        <p:par>
                          <p:cTn id="118" fill="hold">
                            <p:stCondLst>
                              <p:cond delay="4000"/>
                            </p:stCondLst>
                            <p:childTnLst>
                              <p:par>
                                <p:cTn id="119" presetID="10" presetClass="entr" presetSubtype="0" fill="hold" nodeType="after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fade">
                                      <p:cBhvr>
                                        <p:cTn id="124" dur="500"/>
                                        <p:tgtEl>
                                          <p:spTgt spid="54"/>
                                        </p:tgtEl>
                                      </p:cBhvr>
                                    </p:animEffect>
                                  </p:childTnLst>
                                </p:cTn>
                              </p:par>
                              <p:par>
                                <p:cTn id="125" presetID="1" presetClass="exit" presetSubtype="0" fill="hold" grpId="1" nodeType="withEffect">
                                  <p:stCondLst>
                                    <p:cond delay="0"/>
                                  </p:stCondLst>
                                  <p:childTnLst>
                                    <p:set>
                                      <p:cBhvr>
                                        <p:cTn id="126" dur="1" fill="hold">
                                          <p:stCondLst>
                                            <p:cond delay="0"/>
                                          </p:stCondLst>
                                        </p:cTn>
                                        <p:tgtEl>
                                          <p:spTgt spid="44"/>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63"/>
                                        </p:tgtEl>
                                        <p:attrNameLst>
                                          <p:attrName>style.visibility</p:attrName>
                                        </p:attrNameLst>
                                      </p:cBhvr>
                                      <p:to>
                                        <p:strVal val="visible"/>
                                      </p:to>
                                    </p:set>
                                    <p:animEffect transition="in" filter="fade">
                                      <p:cBhvr>
                                        <p:cTn id="129" dur="500"/>
                                        <p:tgtEl>
                                          <p:spTgt spid="6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4"/>
                                        </p:tgtEl>
                                        <p:attrNameLst>
                                          <p:attrName>style.visibility</p:attrName>
                                        </p:attrNameLst>
                                      </p:cBhvr>
                                      <p:to>
                                        <p:strVal val="visible"/>
                                      </p:to>
                                    </p:set>
                                    <p:animEffect transition="in" filter="fade">
                                      <p:cBhvr>
                                        <p:cTn id="132" dur="500"/>
                                        <p:tgtEl>
                                          <p:spTgt spid="64"/>
                                        </p:tgtEl>
                                      </p:cBhvr>
                                    </p:animEffect>
                                  </p:childTnLst>
                                </p:cTn>
                              </p:par>
                              <p:par>
                                <p:cTn id="133" presetID="1" presetClass="entr" presetSubtype="0" fill="hold" nodeType="withEffect">
                                  <p:stCondLst>
                                    <p:cond delay="0"/>
                                  </p:stCondLst>
                                  <p:childTnLst>
                                    <p:set>
                                      <p:cBhvr>
                                        <p:cTn id="134" dur="1" fill="hold">
                                          <p:stCondLst>
                                            <p:cond delay="0"/>
                                          </p:stCondLst>
                                        </p:cTn>
                                        <p:tgtEl>
                                          <p:spTgt spid="6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childTnLst>
                                </p:cTn>
                              </p:par>
                              <p:par>
                                <p:cTn id="139" presetID="10" presetClass="entr" presetSubtype="0" fill="hold" nodeType="withEffect">
                                  <p:stCondLst>
                                    <p:cond delay="0"/>
                                  </p:stCondLst>
                                  <p:childTnLst>
                                    <p:set>
                                      <p:cBhvr>
                                        <p:cTn id="140" dur="1" fill="hold">
                                          <p:stCondLst>
                                            <p:cond delay="0"/>
                                          </p:stCondLst>
                                        </p:cTn>
                                        <p:tgtEl>
                                          <p:spTgt spid="73"/>
                                        </p:tgtEl>
                                        <p:attrNameLst>
                                          <p:attrName>style.visibility</p:attrName>
                                        </p:attrNameLst>
                                      </p:cBhvr>
                                      <p:to>
                                        <p:strVal val="visible"/>
                                      </p:to>
                                    </p:set>
                                    <p:animEffect transition="in" filter="fade">
                                      <p:cBhvr>
                                        <p:cTn id="141" dur="500"/>
                                        <p:tgtEl>
                                          <p:spTgt spid="73"/>
                                        </p:tgtEl>
                                      </p:cBhvr>
                                    </p:animEffect>
                                  </p:childTnLst>
                                </p:cTn>
                              </p:par>
                              <p:par>
                                <p:cTn id="142" presetID="10" presetClass="entr" presetSubtype="0" fill="hold" nodeType="withEffect">
                                  <p:stCondLst>
                                    <p:cond delay="0"/>
                                  </p:stCondLst>
                                  <p:childTnLst>
                                    <p:set>
                                      <p:cBhvr>
                                        <p:cTn id="143" dur="1" fill="hold">
                                          <p:stCondLst>
                                            <p:cond delay="0"/>
                                          </p:stCondLst>
                                        </p:cTn>
                                        <p:tgtEl>
                                          <p:spTgt spid="223"/>
                                        </p:tgtEl>
                                        <p:attrNameLst>
                                          <p:attrName>style.visibility</p:attrName>
                                        </p:attrNameLst>
                                      </p:cBhvr>
                                      <p:to>
                                        <p:strVal val="visible"/>
                                      </p:to>
                                    </p:set>
                                    <p:animEffect transition="in" filter="fade">
                                      <p:cBhvr>
                                        <p:cTn id="144" dur="500"/>
                                        <p:tgtEl>
                                          <p:spTgt spid="223"/>
                                        </p:tgtEl>
                                      </p:cBhvr>
                                    </p:animEffect>
                                  </p:childTnLst>
                                </p:cTn>
                              </p:par>
                            </p:childTnLst>
                          </p:cTn>
                        </p:par>
                        <p:par>
                          <p:cTn id="145" fill="hold">
                            <p:stCondLst>
                              <p:cond delay="500"/>
                            </p:stCondLst>
                            <p:childTnLst>
                              <p:par>
                                <p:cTn id="146" presetID="42" presetClass="path" presetSubtype="0" accel="50000" decel="50000" fill="hold" nodeType="afterEffect">
                                  <p:stCondLst>
                                    <p:cond delay="0"/>
                                  </p:stCondLst>
                                  <p:childTnLst>
                                    <p:animMotion origin="layout" path="M 1.875E-6 0 L 0.18646 0.31481 " pathEditMode="relative" rAng="0" ptsTypes="AA">
                                      <p:cBhvr>
                                        <p:cTn id="147" dur="2000" fill="hold"/>
                                        <p:tgtEl>
                                          <p:spTgt spid="73"/>
                                        </p:tgtEl>
                                        <p:attrNameLst>
                                          <p:attrName>ppt_x</p:attrName>
                                          <p:attrName>ppt_y</p:attrName>
                                        </p:attrNameLst>
                                      </p:cBhvr>
                                      <p:rCtr x="9323" y="15741"/>
                                    </p:animMotion>
                                  </p:childTnLst>
                                </p:cTn>
                              </p:par>
                            </p:childTnLst>
                          </p:cTn>
                        </p:par>
                        <p:par>
                          <p:cTn id="148" fill="hold">
                            <p:stCondLst>
                              <p:cond delay="2500"/>
                            </p:stCondLst>
                            <p:childTnLst>
                              <p:par>
                                <p:cTn id="149" presetID="10" presetClass="exit" presetSubtype="0" fill="hold" nodeType="afterEffect">
                                  <p:stCondLst>
                                    <p:cond delay="0"/>
                                  </p:stCondLst>
                                  <p:childTnLst>
                                    <p:animEffect transition="out" filter="fade">
                                      <p:cBhvr>
                                        <p:cTn id="150" dur="500"/>
                                        <p:tgtEl>
                                          <p:spTgt spid="73"/>
                                        </p:tgtEl>
                                      </p:cBhvr>
                                    </p:animEffect>
                                    <p:set>
                                      <p:cBhvr>
                                        <p:cTn id="151" dur="1" fill="hold">
                                          <p:stCondLst>
                                            <p:cond delay="499"/>
                                          </p:stCondLst>
                                        </p:cTn>
                                        <p:tgtEl>
                                          <p:spTgt spid="73"/>
                                        </p:tgtEl>
                                        <p:attrNameLst>
                                          <p:attrName>style.visibility</p:attrName>
                                        </p:attrNameLst>
                                      </p:cBhvr>
                                      <p:to>
                                        <p:strVal val="hidden"/>
                                      </p:to>
                                    </p:set>
                                  </p:childTnLst>
                                </p:cTn>
                              </p:par>
                            </p:childTnLst>
                          </p:cTn>
                        </p:par>
                        <p:par>
                          <p:cTn id="152" fill="hold">
                            <p:stCondLst>
                              <p:cond delay="3000"/>
                            </p:stCondLst>
                            <p:childTnLst>
                              <p:par>
                                <p:cTn id="153" presetID="42" presetClass="path" presetSubtype="0" accel="50000" decel="50000" fill="hold" nodeType="afterEffect">
                                  <p:stCondLst>
                                    <p:cond delay="0"/>
                                  </p:stCondLst>
                                  <p:childTnLst>
                                    <p:animMotion origin="layout" path="M 1.875E-6 1.11111E-6 L 0.1845 0.30208 " pathEditMode="relative" rAng="0" ptsTypes="AA">
                                      <p:cBhvr>
                                        <p:cTn id="154" dur="2000" fill="hold"/>
                                        <p:tgtEl>
                                          <p:spTgt spid="223"/>
                                        </p:tgtEl>
                                        <p:attrNameLst>
                                          <p:attrName>ppt_x</p:attrName>
                                          <p:attrName>ppt_y</p:attrName>
                                        </p:attrNameLst>
                                      </p:cBhvr>
                                      <p:rCtr x="9219" y="15093"/>
                                    </p:animMotion>
                                  </p:childTnLst>
                                </p:cTn>
                              </p:par>
                            </p:childTnLst>
                          </p:cTn>
                        </p:par>
                        <p:par>
                          <p:cTn id="155" fill="hold">
                            <p:stCondLst>
                              <p:cond delay="5000"/>
                            </p:stCondLst>
                            <p:childTnLst>
                              <p:par>
                                <p:cTn id="156" presetID="10" presetClass="exit" presetSubtype="0" fill="hold" nodeType="afterEffect">
                                  <p:stCondLst>
                                    <p:cond delay="0"/>
                                  </p:stCondLst>
                                  <p:childTnLst>
                                    <p:animEffect transition="out" filter="fade">
                                      <p:cBhvr>
                                        <p:cTn id="157" dur="500"/>
                                        <p:tgtEl>
                                          <p:spTgt spid="223"/>
                                        </p:tgtEl>
                                      </p:cBhvr>
                                    </p:animEffect>
                                    <p:set>
                                      <p:cBhvr>
                                        <p:cTn id="158" dur="1" fill="hold">
                                          <p:stCondLst>
                                            <p:cond delay="499"/>
                                          </p:stCondLst>
                                        </p:cTn>
                                        <p:tgtEl>
                                          <p:spTgt spid="223"/>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28"/>
                                        </p:tgtEl>
                                        <p:attrNameLst>
                                          <p:attrName>style.visibility</p:attrName>
                                        </p:attrNameLst>
                                      </p:cBhvr>
                                      <p:to>
                                        <p:strVal val="hidden"/>
                                      </p:to>
                                    </p:set>
                                  </p:childTnLst>
                                </p:cTn>
                              </p:par>
                            </p:childTnLst>
                          </p:cTn>
                        </p:par>
                        <p:par>
                          <p:cTn id="161" fill="hold">
                            <p:stCondLst>
                              <p:cond delay="5500"/>
                            </p:stCondLst>
                            <p:childTnLst>
                              <p:par>
                                <p:cTn id="162" presetID="10" presetClass="entr" presetSubtype="0" fill="hold" grpId="0" nodeType="afterEffect">
                                  <p:stCondLst>
                                    <p:cond delay="0"/>
                                  </p:stCondLst>
                                  <p:childTnLst>
                                    <p:set>
                                      <p:cBhvr>
                                        <p:cTn id="163" dur="1" fill="hold">
                                          <p:stCondLst>
                                            <p:cond delay="0"/>
                                          </p:stCondLst>
                                        </p:cTn>
                                        <p:tgtEl>
                                          <p:spTgt spid="65"/>
                                        </p:tgtEl>
                                        <p:attrNameLst>
                                          <p:attrName>style.visibility</p:attrName>
                                        </p:attrNameLst>
                                      </p:cBhvr>
                                      <p:to>
                                        <p:strVal val="visible"/>
                                      </p:to>
                                    </p:set>
                                    <p:animEffect transition="in" filter="fade">
                                      <p:cBhvr>
                                        <p:cTn id="164" dur="500"/>
                                        <p:tgtEl>
                                          <p:spTgt spid="65"/>
                                        </p:tgtEl>
                                      </p:cBhvr>
                                    </p:animEffect>
                                  </p:childTnLst>
                                </p:cTn>
                              </p:par>
                              <p:par>
                                <p:cTn id="165" presetID="26" presetClass="emph" presetSubtype="0" repeatCount="indefinite" fill="hold" grpId="1" nodeType="withEffect">
                                  <p:stCondLst>
                                    <p:cond delay="0"/>
                                  </p:stCondLst>
                                  <p:endCondLst>
                                    <p:cond evt="onNext" delay="0">
                                      <p:tgtEl>
                                        <p:sldTgt/>
                                      </p:tgtEl>
                                    </p:cond>
                                  </p:endCondLst>
                                  <p:childTnLst>
                                    <p:animEffect transition="out" filter="fade">
                                      <p:cBhvr>
                                        <p:cTn id="166" dur="1000" tmFilter="0, 0; .2, .5; .8, .5; 1, 0"/>
                                        <p:tgtEl>
                                          <p:spTgt spid="65"/>
                                        </p:tgtEl>
                                      </p:cBhvr>
                                    </p:animEffect>
                                    <p:animScale>
                                      <p:cBhvr>
                                        <p:cTn id="167" dur="500" autoRev="1" fill="hold"/>
                                        <p:tgtEl>
                                          <p:spTgt spid="65"/>
                                        </p:tgtEl>
                                      </p:cBhvr>
                                      <p:by x="105000" y="105000"/>
                                    </p:animScale>
                                  </p:childTnLst>
                                </p:cTn>
                              </p:par>
                            </p:childTnLst>
                          </p:cTn>
                        </p:par>
                      </p:childTnLst>
                    </p:cTn>
                  </p:par>
                  <p:par>
                    <p:cTn id="168" fill="hold">
                      <p:stCondLst>
                        <p:cond delay="indefinite"/>
                      </p:stCondLst>
                      <p:childTnLst>
                        <p:par>
                          <p:cTn id="169" fill="hold">
                            <p:stCondLst>
                              <p:cond delay="0"/>
                            </p:stCondLst>
                            <p:childTnLst>
                              <p:par>
                                <p:cTn id="170" presetID="42" presetClass="path" presetSubtype="0" accel="50000" decel="50000" fill="hold" nodeType="clickEffect">
                                  <p:stCondLst>
                                    <p:cond delay="0"/>
                                  </p:stCondLst>
                                  <p:childTnLst>
                                    <p:animMotion origin="layout" path="M -2.08333E-7 -1.48148E-6 L -0.01979 0.02708 " pathEditMode="relative" rAng="0" ptsTypes="AA">
                                      <p:cBhvr>
                                        <p:cTn id="171" dur="2000" fill="hold"/>
                                        <p:tgtEl>
                                          <p:spTgt spid="45"/>
                                        </p:tgtEl>
                                        <p:attrNameLst>
                                          <p:attrName>ppt_x</p:attrName>
                                          <p:attrName>ppt_y</p:attrName>
                                        </p:attrNameLst>
                                      </p:cBhvr>
                                      <p:rCtr x="-990" y="1343"/>
                                    </p:animMotion>
                                  </p:childTnLst>
                                </p:cTn>
                              </p:par>
                            </p:childTnLst>
                          </p:cTn>
                        </p:par>
                        <p:par>
                          <p:cTn id="172" fill="hold">
                            <p:stCondLst>
                              <p:cond delay="2000"/>
                            </p:stCondLst>
                            <p:childTnLst>
                              <p:par>
                                <p:cTn id="173" presetID="10" presetClass="exit" presetSubtype="0" fill="hold" grpId="2" nodeType="afterEffect">
                                  <p:stCondLst>
                                    <p:cond delay="0"/>
                                  </p:stCondLst>
                                  <p:childTnLst>
                                    <p:animEffect transition="out" filter="fade">
                                      <p:cBhvr>
                                        <p:cTn id="174" dur="500"/>
                                        <p:tgtEl>
                                          <p:spTgt spid="65"/>
                                        </p:tgtEl>
                                      </p:cBhvr>
                                    </p:animEffect>
                                    <p:set>
                                      <p:cBhvr>
                                        <p:cTn id="175" dur="1" fill="hold">
                                          <p:stCondLst>
                                            <p:cond delay="499"/>
                                          </p:stCondLst>
                                        </p:cTn>
                                        <p:tgtEl>
                                          <p:spTgt spid="65"/>
                                        </p:tgtEl>
                                        <p:attrNameLst>
                                          <p:attrName>style.visibility</p:attrName>
                                        </p:attrNameLst>
                                      </p:cBhvr>
                                      <p:to>
                                        <p:strVal val="hidden"/>
                                      </p:to>
                                    </p:set>
                                  </p:childTnLst>
                                </p:cTn>
                              </p:par>
                            </p:childTnLst>
                          </p:cTn>
                        </p:par>
                        <p:par>
                          <p:cTn id="176" fill="hold">
                            <p:stCondLst>
                              <p:cond delay="2500"/>
                            </p:stCondLst>
                            <p:childTnLst>
                              <p:par>
                                <p:cTn id="177" presetID="1" presetClass="entr" presetSubtype="0" fill="hold" grpId="2" nodeType="afterEffect">
                                  <p:stCondLst>
                                    <p:cond delay="0"/>
                                  </p:stCondLst>
                                  <p:childTnLst>
                                    <p:set>
                                      <p:cBhvr>
                                        <p:cTn id="178" dur="1" fill="hold">
                                          <p:stCondLst>
                                            <p:cond delay="0"/>
                                          </p:stCondLst>
                                        </p:cTn>
                                        <p:tgtEl>
                                          <p:spTgt spid="44"/>
                                        </p:tgtEl>
                                        <p:attrNameLst>
                                          <p:attrName>style.visibility</p:attrName>
                                        </p:attrNameLst>
                                      </p:cBhvr>
                                      <p:to>
                                        <p:strVal val="visible"/>
                                      </p:to>
                                    </p:set>
                                  </p:childTnLst>
                                </p:cTn>
                              </p:par>
                              <p:par>
                                <p:cTn id="179" presetID="1" presetClass="exit" presetSubtype="0" fill="hold" grpId="1" nodeType="withEffect">
                                  <p:stCondLst>
                                    <p:cond delay="500"/>
                                  </p:stCondLst>
                                  <p:childTnLst>
                                    <p:set>
                                      <p:cBhvr>
                                        <p:cTn id="180" dur="1" fill="hold">
                                          <p:stCondLst>
                                            <p:cond delay="0"/>
                                          </p:stCondLst>
                                        </p:cTn>
                                        <p:tgtEl>
                                          <p:spTgt spid="64"/>
                                        </p:tgtEl>
                                        <p:attrNameLst>
                                          <p:attrName>style.visibility</p:attrName>
                                        </p:attrNameLst>
                                      </p:cBhvr>
                                      <p:to>
                                        <p:strVal val="hidden"/>
                                      </p:to>
                                    </p:set>
                                  </p:childTnLst>
                                </p:cTn>
                              </p:par>
                              <p:par>
                                <p:cTn id="181" presetID="1" presetClass="exit" presetSubtype="0" fill="hold" nodeType="withEffect">
                                  <p:stCondLst>
                                    <p:cond delay="500"/>
                                  </p:stCondLst>
                                  <p:childTnLst>
                                    <p:set>
                                      <p:cBhvr>
                                        <p:cTn id="182" dur="1" fill="hold">
                                          <p:stCondLst>
                                            <p:cond delay="0"/>
                                          </p:stCondLst>
                                        </p:cTn>
                                        <p:tgtEl>
                                          <p:spTgt spid="63"/>
                                        </p:tgtEl>
                                        <p:attrNameLst>
                                          <p:attrName>style.visibility</p:attrName>
                                        </p:attrNameLst>
                                      </p:cBhvr>
                                      <p:to>
                                        <p:strVal val="hidden"/>
                                      </p:to>
                                    </p:set>
                                  </p:childTnLst>
                                </p:cTn>
                              </p:par>
                              <p:par>
                                <p:cTn id="183" presetID="1" presetClass="exit" presetSubtype="0" fill="hold" nodeType="withEffect">
                                  <p:stCondLst>
                                    <p:cond delay="500"/>
                                  </p:stCondLst>
                                  <p:childTnLst>
                                    <p:set>
                                      <p:cBhvr>
                                        <p:cTn id="184" dur="1" fill="hold">
                                          <p:stCondLst>
                                            <p:cond delay="0"/>
                                          </p:stCondLst>
                                        </p:cTn>
                                        <p:tgtEl>
                                          <p:spTgt spid="66"/>
                                        </p:tgtEl>
                                        <p:attrNameLst>
                                          <p:attrName>style.visibility</p:attrName>
                                        </p:attrNameLst>
                                      </p:cBhvr>
                                      <p:to>
                                        <p:strVal val="hidden"/>
                                      </p:to>
                                    </p:set>
                                  </p:childTnLst>
                                </p:cTn>
                              </p:par>
                            </p:childTnLst>
                          </p:cTn>
                        </p:par>
                        <p:par>
                          <p:cTn id="185" fill="hold">
                            <p:stCondLst>
                              <p:cond delay="3000"/>
                            </p:stCondLst>
                            <p:childTnLst>
                              <p:par>
                                <p:cTn id="186" presetID="10" presetClass="entr" presetSubtype="0" fill="hold" nodeType="afterEffect">
                                  <p:stCondLst>
                                    <p:cond delay="0"/>
                                  </p:stCondLst>
                                  <p:childTnLst>
                                    <p:set>
                                      <p:cBhvr>
                                        <p:cTn id="187" dur="1" fill="hold">
                                          <p:stCondLst>
                                            <p:cond delay="0"/>
                                          </p:stCondLst>
                                        </p:cTn>
                                        <p:tgtEl>
                                          <p:spTgt spid="226"/>
                                        </p:tgtEl>
                                        <p:attrNameLst>
                                          <p:attrName>style.visibility</p:attrName>
                                        </p:attrNameLst>
                                      </p:cBhvr>
                                      <p:to>
                                        <p:strVal val="visible"/>
                                      </p:to>
                                    </p:set>
                                    <p:animEffect transition="in" filter="fade">
                                      <p:cBhvr>
                                        <p:cTn id="188" dur="500"/>
                                        <p:tgtEl>
                                          <p:spTgt spid="226"/>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27"/>
                                        </p:tgtEl>
                                        <p:attrNameLst>
                                          <p:attrName>style.visibility</p:attrName>
                                        </p:attrNameLst>
                                      </p:cBhvr>
                                      <p:to>
                                        <p:strVal val="visible"/>
                                      </p:to>
                                    </p:set>
                                    <p:animEffect transition="in" filter="fade">
                                      <p:cBhvr>
                                        <p:cTn id="191" dur="500"/>
                                        <p:tgtEl>
                                          <p:spTgt spid="227"/>
                                        </p:tgtEl>
                                      </p:cBhvr>
                                    </p:animEffect>
                                  </p:childTnLst>
                                </p:cTn>
                              </p:par>
                              <p:par>
                                <p:cTn id="192" presetID="10" presetClass="entr" presetSubtype="0" fill="hold" nodeType="withEffect">
                                  <p:stCondLst>
                                    <p:cond delay="0"/>
                                  </p:stCondLst>
                                  <p:childTnLst>
                                    <p:set>
                                      <p:cBhvr>
                                        <p:cTn id="193" dur="1" fill="hold">
                                          <p:stCondLst>
                                            <p:cond delay="0"/>
                                          </p:stCondLst>
                                        </p:cTn>
                                        <p:tgtEl>
                                          <p:spTgt spid="228"/>
                                        </p:tgtEl>
                                        <p:attrNameLst>
                                          <p:attrName>style.visibility</p:attrName>
                                        </p:attrNameLst>
                                      </p:cBhvr>
                                      <p:to>
                                        <p:strVal val="visible"/>
                                      </p:to>
                                    </p:set>
                                    <p:animEffect transition="in" filter="fade">
                                      <p:cBhvr>
                                        <p:cTn id="194" dur="500"/>
                                        <p:tgtEl>
                                          <p:spTgt spid="228"/>
                                        </p:tgtEl>
                                      </p:cBhvr>
                                    </p:animEffect>
                                  </p:childTnLst>
                                </p:cTn>
                              </p:par>
                            </p:childTnLst>
                          </p:cTn>
                        </p:par>
                        <p:par>
                          <p:cTn id="195" fill="hold">
                            <p:stCondLst>
                              <p:cond delay="3500"/>
                            </p:stCondLst>
                            <p:childTnLst>
                              <p:par>
                                <p:cTn id="196" presetID="10" presetClass="entr" presetSubtype="0" fill="hold" grpId="3" nodeType="afterEffect">
                                  <p:stCondLst>
                                    <p:cond delay="0"/>
                                  </p:stCondLst>
                                  <p:childTnLst>
                                    <p:set>
                                      <p:cBhvr>
                                        <p:cTn id="197" dur="1" fill="hold">
                                          <p:stCondLst>
                                            <p:cond delay="0"/>
                                          </p:stCondLst>
                                        </p:cTn>
                                        <p:tgtEl>
                                          <p:spTgt spid="230"/>
                                        </p:tgtEl>
                                        <p:attrNameLst>
                                          <p:attrName>style.visibility</p:attrName>
                                        </p:attrNameLst>
                                      </p:cBhvr>
                                      <p:to>
                                        <p:strVal val="visible"/>
                                      </p:to>
                                    </p:set>
                                    <p:animEffect transition="in" filter="fade">
                                      <p:cBhvr>
                                        <p:cTn id="198" dur="500"/>
                                        <p:tgtEl>
                                          <p:spTgt spid="230"/>
                                        </p:tgtEl>
                                      </p:cBhvr>
                                    </p:animEffect>
                                  </p:childTnLst>
                                </p:cTn>
                              </p:par>
                            </p:childTnLst>
                          </p:cTn>
                        </p:par>
                        <p:par>
                          <p:cTn id="199" fill="hold">
                            <p:stCondLst>
                              <p:cond delay="4000"/>
                            </p:stCondLst>
                            <p:childTnLst>
                              <p:par>
                                <p:cTn id="200" presetID="26" presetClass="emph" presetSubtype="0" repeatCount="indefinite" fill="hold" grpId="1" nodeType="afterEffect">
                                  <p:stCondLst>
                                    <p:cond delay="0"/>
                                  </p:stCondLst>
                                  <p:endCondLst>
                                    <p:cond evt="onNext" delay="0">
                                      <p:tgtEl>
                                        <p:sldTgt/>
                                      </p:tgtEl>
                                    </p:cond>
                                  </p:endCondLst>
                                  <p:childTnLst>
                                    <p:animEffect transition="out" filter="fade">
                                      <p:cBhvr>
                                        <p:cTn id="201" dur="1000" tmFilter="0, 0; .2, .5; .8, .5; 1, 0"/>
                                        <p:tgtEl>
                                          <p:spTgt spid="230"/>
                                        </p:tgtEl>
                                      </p:cBhvr>
                                    </p:animEffect>
                                    <p:animScale>
                                      <p:cBhvr>
                                        <p:cTn id="202" dur="500" autoRev="1" fill="hold"/>
                                        <p:tgtEl>
                                          <p:spTgt spid="230"/>
                                        </p:tgtEl>
                                      </p:cBhvr>
                                      <p:by x="105000" y="105000"/>
                                    </p:animScale>
                                  </p:childTnLst>
                                </p:cTn>
                              </p:par>
                            </p:childTnLst>
                          </p:cTn>
                        </p:par>
                      </p:childTnLst>
                    </p:cTn>
                  </p:par>
                  <p:par>
                    <p:cTn id="203" fill="hold">
                      <p:stCondLst>
                        <p:cond delay="indefinite"/>
                      </p:stCondLst>
                      <p:childTnLst>
                        <p:par>
                          <p:cTn id="204" fill="hold">
                            <p:stCondLst>
                              <p:cond delay="0"/>
                            </p:stCondLst>
                            <p:childTnLst>
                              <p:par>
                                <p:cTn id="205" presetID="42" presetClass="path" presetSubtype="0" accel="50000" decel="50000" fill="hold" nodeType="clickEffect">
                                  <p:stCondLst>
                                    <p:cond delay="0"/>
                                  </p:stCondLst>
                                  <p:childTnLst>
                                    <p:animMotion origin="layout" path="M -0.01979 0.02708 L -0.01302 -0.09583 " pathEditMode="relative" rAng="0" ptsTypes="AA">
                                      <p:cBhvr>
                                        <p:cTn id="206" dur="2000" fill="hold"/>
                                        <p:tgtEl>
                                          <p:spTgt spid="45"/>
                                        </p:tgtEl>
                                        <p:attrNameLst>
                                          <p:attrName>ppt_x</p:attrName>
                                          <p:attrName>ppt_y</p:attrName>
                                        </p:attrNameLst>
                                      </p:cBhvr>
                                      <p:rCtr x="339" y="-6065"/>
                                    </p:animMotion>
                                  </p:childTnLst>
                                </p:cTn>
                              </p:par>
                            </p:childTnLst>
                          </p:cTn>
                        </p:par>
                        <p:par>
                          <p:cTn id="207" fill="hold">
                            <p:stCondLst>
                              <p:cond delay="2000"/>
                            </p:stCondLst>
                            <p:childTnLst>
                              <p:par>
                                <p:cTn id="208" presetID="10" presetClass="exit" presetSubtype="0" fill="hold" grpId="2" nodeType="afterEffect">
                                  <p:stCondLst>
                                    <p:cond delay="500"/>
                                  </p:stCondLst>
                                  <p:childTnLst>
                                    <p:animEffect transition="out" filter="fade">
                                      <p:cBhvr>
                                        <p:cTn id="209" dur="500"/>
                                        <p:tgtEl>
                                          <p:spTgt spid="230"/>
                                        </p:tgtEl>
                                      </p:cBhvr>
                                    </p:animEffect>
                                    <p:set>
                                      <p:cBhvr>
                                        <p:cTn id="210" dur="1" fill="hold">
                                          <p:stCondLst>
                                            <p:cond delay="499"/>
                                          </p:stCondLst>
                                        </p:cTn>
                                        <p:tgtEl>
                                          <p:spTgt spid="230"/>
                                        </p:tgtEl>
                                        <p:attrNameLst>
                                          <p:attrName>style.visibility</p:attrName>
                                        </p:attrNameLst>
                                      </p:cBhvr>
                                      <p:to>
                                        <p:strVal val="hidden"/>
                                      </p:to>
                                    </p:set>
                                  </p:childTnLst>
                                </p:cTn>
                              </p:par>
                            </p:childTnLst>
                          </p:cTn>
                        </p:par>
                        <p:par>
                          <p:cTn id="211" fill="hold">
                            <p:stCondLst>
                              <p:cond delay="3000"/>
                            </p:stCondLst>
                            <p:childTnLst>
                              <p:par>
                                <p:cTn id="212" presetID="1" presetClass="exit" presetSubtype="0" fill="hold" nodeType="afterEffect">
                                  <p:stCondLst>
                                    <p:cond delay="500"/>
                                  </p:stCondLst>
                                  <p:childTnLst>
                                    <p:set>
                                      <p:cBhvr>
                                        <p:cTn id="213" dur="1" fill="hold">
                                          <p:stCondLst>
                                            <p:cond delay="0"/>
                                          </p:stCondLst>
                                        </p:cTn>
                                        <p:tgtEl>
                                          <p:spTgt spid="226"/>
                                        </p:tgtEl>
                                        <p:attrNameLst>
                                          <p:attrName>style.visibility</p:attrName>
                                        </p:attrNameLst>
                                      </p:cBhvr>
                                      <p:to>
                                        <p:strVal val="hidden"/>
                                      </p:to>
                                    </p:set>
                                  </p:childTnLst>
                                </p:cTn>
                              </p:par>
                              <p:par>
                                <p:cTn id="214" presetID="1" presetClass="exit" presetSubtype="0" fill="hold" grpId="1" nodeType="withEffect">
                                  <p:stCondLst>
                                    <p:cond delay="500"/>
                                  </p:stCondLst>
                                  <p:childTnLst>
                                    <p:set>
                                      <p:cBhvr>
                                        <p:cTn id="215" dur="1" fill="hold">
                                          <p:stCondLst>
                                            <p:cond delay="0"/>
                                          </p:stCondLst>
                                        </p:cTn>
                                        <p:tgtEl>
                                          <p:spTgt spid="227"/>
                                        </p:tgtEl>
                                        <p:attrNameLst>
                                          <p:attrName>style.visibility</p:attrName>
                                        </p:attrNameLst>
                                      </p:cBhvr>
                                      <p:to>
                                        <p:strVal val="hidden"/>
                                      </p:to>
                                    </p:set>
                                  </p:childTnLst>
                                </p:cTn>
                              </p:par>
                              <p:par>
                                <p:cTn id="216" presetID="1" presetClass="exit" presetSubtype="0" fill="hold" nodeType="withEffect">
                                  <p:stCondLst>
                                    <p:cond delay="500"/>
                                  </p:stCondLst>
                                  <p:childTnLst>
                                    <p:set>
                                      <p:cBhvr>
                                        <p:cTn id="217" dur="1" fill="hold">
                                          <p:stCondLst>
                                            <p:cond delay="0"/>
                                          </p:stCondLst>
                                        </p:cTn>
                                        <p:tgtEl>
                                          <p:spTgt spid="228"/>
                                        </p:tgtEl>
                                        <p:attrNameLst>
                                          <p:attrName>style.visibility</p:attrName>
                                        </p:attrNameLst>
                                      </p:cBhvr>
                                      <p:to>
                                        <p:strVal val="hidden"/>
                                      </p:to>
                                    </p:set>
                                  </p:childTnLst>
                                </p:cTn>
                              </p:par>
                            </p:childTnLst>
                          </p:cTn>
                        </p:par>
                        <p:par>
                          <p:cTn id="218" fill="hold">
                            <p:stCondLst>
                              <p:cond delay="3500"/>
                            </p:stCondLst>
                            <p:childTnLst>
                              <p:par>
                                <p:cTn id="219" presetID="10" presetClass="entr" presetSubtype="0" fill="hold" nodeType="afterEffect">
                                  <p:stCondLst>
                                    <p:cond delay="0"/>
                                  </p:stCondLst>
                                  <p:childTnLst>
                                    <p:set>
                                      <p:cBhvr>
                                        <p:cTn id="220" dur="1" fill="hold">
                                          <p:stCondLst>
                                            <p:cond delay="0"/>
                                          </p:stCondLst>
                                        </p:cTn>
                                        <p:tgtEl>
                                          <p:spTgt spid="232"/>
                                        </p:tgtEl>
                                        <p:attrNameLst>
                                          <p:attrName>style.visibility</p:attrName>
                                        </p:attrNameLst>
                                      </p:cBhvr>
                                      <p:to>
                                        <p:strVal val="visible"/>
                                      </p:to>
                                    </p:set>
                                    <p:animEffect transition="in" filter="fade">
                                      <p:cBhvr>
                                        <p:cTn id="221" dur="500"/>
                                        <p:tgtEl>
                                          <p:spTgt spid="232"/>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233"/>
                                        </p:tgtEl>
                                        <p:attrNameLst>
                                          <p:attrName>style.visibility</p:attrName>
                                        </p:attrNameLst>
                                      </p:cBhvr>
                                      <p:to>
                                        <p:strVal val="visible"/>
                                      </p:to>
                                    </p:set>
                                    <p:animEffect transition="in" filter="fade">
                                      <p:cBhvr>
                                        <p:cTn id="224" dur="500"/>
                                        <p:tgtEl>
                                          <p:spTgt spid="233"/>
                                        </p:tgtEl>
                                      </p:cBhvr>
                                    </p:animEffect>
                                  </p:childTnLst>
                                </p:cTn>
                              </p:par>
                              <p:par>
                                <p:cTn id="225" presetID="10" presetClass="entr" presetSubtype="0" fill="hold" nodeType="withEffect">
                                  <p:stCondLst>
                                    <p:cond delay="0"/>
                                  </p:stCondLst>
                                  <p:childTnLst>
                                    <p:set>
                                      <p:cBhvr>
                                        <p:cTn id="226" dur="1" fill="hold">
                                          <p:stCondLst>
                                            <p:cond delay="0"/>
                                          </p:stCondLst>
                                        </p:cTn>
                                        <p:tgtEl>
                                          <p:spTgt spid="235"/>
                                        </p:tgtEl>
                                        <p:attrNameLst>
                                          <p:attrName>style.visibility</p:attrName>
                                        </p:attrNameLst>
                                      </p:cBhvr>
                                      <p:to>
                                        <p:strVal val="visible"/>
                                      </p:to>
                                    </p:set>
                                    <p:animEffect transition="in" filter="fade">
                                      <p:cBhvr>
                                        <p:cTn id="227" dur="500"/>
                                        <p:tgtEl>
                                          <p:spTgt spid="235"/>
                                        </p:tgtEl>
                                      </p:cBhvr>
                                    </p:animEffect>
                                  </p:childTnLst>
                                </p:cTn>
                              </p:par>
                            </p:childTnLst>
                          </p:cTn>
                        </p:par>
                        <p:par>
                          <p:cTn id="228" fill="hold">
                            <p:stCondLst>
                              <p:cond delay="4000"/>
                            </p:stCondLst>
                            <p:childTnLst>
                              <p:par>
                                <p:cTn id="229" presetID="10" presetClass="entr" presetSubtype="0" fill="hold" grpId="2" nodeType="afterEffect">
                                  <p:stCondLst>
                                    <p:cond delay="0"/>
                                  </p:stCondLst>
                                  <p:childTnLst>
                                    <p:set>
                                      <p:cBhvr>
                                        <p:cTn id="230" dur="1" fill="hold">
                                          <p:stCondLst>
                                            <p:cond delay="0"/>
                                          </p:stCondLst>
                                        </p:cTn>
                                        <p:tgtEl>
                                          <p:spTgt spid="234"/>
                                        </p:tgtEl>
                                        <p:attrNameLst>
                                          <p:attrName>style.visibility</p:attrName>
                                        </p:attrNameLst>
                                      </p:cBhvr>
                                      <p:to>
                                        <p:strVal val="visible"/>
                                      </p:to>
                                    </p:set>
                                    <p:animEffect transition="in" filter="fade">
                                      <p:cBhvr>
                                        <p:cTn id="231" dur="500"/>
                                        <p:tgtEl>
                                          <p:spTgt spid="234"/>
                                        </p:tgtEl>
                                      </p:cBhvr>
                                    </p:animEffect>
                                  </p:childTnLst>
                                </p:cTn>
                              </p:par>
                            </p:childTnLst>
                          </p:cTn>
                        </p:par>
                        <p:par>
                          <p:cTn id="232" fill="hold">
                            <p:stCondLst>
                              <p:cond delay="4500"/>
                            </p:stCondLst>
                            <p:childTnLst>
                              <p:par>
                                <p:cTn id="233" presetID="26" presetClass="emph" presetSubtype="0" repeatCount="indefinite" fill="hold" grpId="0" nodeType="afterEffect">
                                  <p:stCondLst>
                                    <p:cond delay="0"/>
                                  </p:stCondLst>
                                  <p:endCondLst>
                                    <p:cond evt="onNext" delay="0">
                                      <p:tgtEl>
                                        <p:sldTgt/>
                                      </p:tgtEl>
                                    </p:cond>
                                  </p:endCondLst>
                                  <p:childTnLst>
                                    <p:animEffect transition="out" filter="fade">
                                      <p:cBhvr>
                                        <p:cTn id="234" dur="1000" tmFilter="0, 0; .2, .5; .8, .5; 1, 0"/>
                                        <p:tgtEl>
                                          <p:spTgt spid="234"/>
                                        </p:tgtEl>
                                      </p:cBhvr>
                                    </p:animEffect>
                                    <p:animScale>
                                      <p:cBhvr>
                                        <p:cTn id="235" dur="500" autoRev="1" fill="hold"/>
                                        <p:tgtEl>
                                          <p:spTgt spid="234"/>
                                        </p:tgtEl>
                                      </p:cBhvr>
                                      <p:by x="105000" y="105000"/>
                                    </p:animScale>
                                  </p:childTnLst>
                                </p:cTn>
                              </p:par>
                            </p:childTnLst>
                          </p:cTn>
                        </p:par>
                      </p:childTnLst>
                    </p:cTn>
                  </p:par>
                  <p:par>
                    <p:cTn id="236" fill="hold">
                      <p:stCondLst>
                        <p:cond delay="indefinite"/>
                      </p:stCondLst>
                      <p:childTnLst>
                        <p:par>
                          <p:cTn id="237" fill="hold">
                            <p:stCondLst>
                              <p:cond delay="0"/>
                            </p:stCondLst>
                            <p:childTnLst>
                              <p:par>
                                <p:cTn id="238" presetID="42" presetClass="path" presetSubtype="0" accel="50000" decel="50000" fill="hold" nodeType="clickEffect">
                                  <p:stCondLst>
                                    <p:cond delay="0"/>
                                  </p:stCondLst>
                                  <p:childTnLst>
                                    <p:animMotion origin="layout" path="M -0.01302 -0.09583 L -0.03099 -0.0375 " pathEditMode="relative" rAng="0" ptsTypes="AA">
                                      <p:cBhvr>
                                        <p:cTn id="239" dur="2000" fill="hold"/>
                                        <p:tgtEl>
                                          <p:spTgt spid="45"/>
                                        </p:tgtEl>
                                        <p:attrNameLst>
                                          <p:attrName>ppt_x</p:attrName>
                                          <p:attrName>ppt_y</p:attrName>
                                        </p:attrNameLst>
                                      </p:cBhvr>
                                      <p:rCtr x="-898" y="2917"/>
                                    </p:animMotion>
                                  </p:childTnLst>
                                </p:cTn>
                              </p:par>
                            </p:childTnLst>
                          </p:cTn>
                        </p:par>
                        <p:par>
                          <p:cTn id="240" fill="hold">
                            <p:stCondLst>
                              <p:cond delay="2000"/>
                            </p:stCondLst>
                            <p:childTnLst>
                              <p:par>
                                <p:cTn id="241" presetID="10" presetClass="exit" presetSubtype="0" fill="hold" grpId="1" nodeType="afterEffect">
                                  <p:stCondLst>
                                    <p:cond delay="500"/>
                                  </p:stCondLst>
                                  <p:childTnLst>
                                    <p:animEffect transition="out" filter="fade">
                                      <p:cBhvr>
                                        <p:cTn id="242" dur="500"/>
                                        <p:tgtEl>
                                          <p:spTgt spid="234"/>
                                        </p:tgtEl>
                                      </p:cBhvr>
                                    </p:animEffect>
                                    <p:set>
                                      <p:cBhvr>
                                        <p:cTn id="243" dur="1" fill="hold">
                                          <p:stCondLst>
                                            <p:cond delay="499"/>
                                          </p:stCondLst>
                                        </p:cTn>
                                        <p:tgtEl>
                                          <p:spTgt spid="234"/>
                                        </p:tgtEl>
                                        <p:attrNameLst>
                                          <p:attrName>style.visibility</p:attrName>
                                        </p:attrNameLst>
                                      </p:cBhvr>
                                      <p:to>
                                        <p:strVal val="hidden"/>
                                      </p:to>
                                    </p:set>
                                  </p:childTnLst>
                                </p:cTn>
                              </p:par>
                            </p:childTnLst>
                          </p:cTn>
                        </p:par>
                        <p:par>
                          <p:cTn id="244" fill="hold">
                            <p:stCondLst>
                              <p:cond delay="3000"/>
                            </p:stCondLst>
                            <p:childTnLst>
                              <p:par>
                                <p:cTn id="245" presetID="1" presetClass="exit" presetSubtype="0" fill="hold" nodeType="afterEffect">
                                  <p:stCondLst>
                                    <p:cond delay="0"/>
                                  </p:stCondLst>
                                  <p:childTnLst>
                                    <p:set>
                                      <p:cBhvr>
                                        <p:cTn id="246" dur="1" fill="hold">
                                          <p:stCondLst>
                                            <p:cond delay="0"/>
                                          </p:stCondLst>
                                        </p:cTn>
                                        <p:tgtEl>
                                          <p:spTgt spid="232"/>
                                        </p:tgtEl>
                                        <p:attrNameLst>
                                          <p:attrName>style.visibility</p:attrName>
                                        </p:attrNameLst>
                                      </p:cBhvr>
                                      <p:to>
                                        <p:strVal val="hidden"/>
                                      </p:to>
                                    </p:set>
                                  </p:childTnLst>
                                </p:cTn>
                              </p:par>
                              <p:par>
                                <p:cTn id="247" presetID="1" presetClass="exit" presetSubtype="0" fill="hold" grpId="1" nodeType="withEffect">
                                  <p:stCondLst>
                                    <p:cond delay="0"/>
                                  </p:stCondLst>
                                  <p:childTnLst>
                                    <p:set>
                                      <p:cBhvr>
                                        <p:cTn id="248" dur="1" fill="hold">
                                          <p:stCondLst>
                                            <p:cond delay="0"/>
                                          </p:stCondLst>
                                        </p:cTn>
                                        <p:tgtEl>
                                          <p:spTgt spid="233"/>
                                        </p:tgtEl>
                                        <p:attrNameLst>
                                          <p:attrName>style.visibility</p:attrName>
                                        </p:attrNameLst>
                                      </p:cBhvr>
                                      <p:to>
                                        <p:strVal val="hidden"/>
                                      </p:to>
                                    </p:set>
                                  </p:childTnLst>
                                </p:cTn>
                              </p:par>
                              <p:par>
                                <p:cTn id="249" presetID="1" presetClass="exit" presetSubtype="0" fill="hold" nodeType="withEffect">
                                  <p:stCondLst>
                                    <p:cond delay="0"/>
                                  </p:stCondLst>
                                  <p:childTnLst>
                                    <p:set>
                                      <p:cBhvr>
                                        <p:cTn id="250" dur="1" fill="hold">
                                          <p:stCondLst>
                                            <p:cond delay="0"/>
                                          </p:stCondLst>
                                        </p:cTn>
                                        <p:tgtEl>
                                          <p:spTgt spid="235"/>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42" presetClass="path" presetSubtype="0" accel="50000" decel="50000" fill="hold" nodeType="clickEffect">
                                  <p:stCondLst>
                                    <p:cond delay="0"/>
                                  </p:stCondLst>
                                  <p:childTnLst>
                                    <p:animMotion origin="layout" path="M -1.875E-6 -4.81481E-6 L -0.05885 -0.00671 " pathEditMode="relative" rAng="0" ptsTypes="AA">
                                      <p:cBhvr>
                                        <p:cTn id="254" dur="2000" fill="hold"/>
                                        <p:tgtEl>
                                          <p:spTgt spid="38"/>
                                        </p:tgtEl>
                                        <p:attrNameLst>
                                          <p:attrName>ppt_x</p:attrName>
                                          <p:attrName>ppt_y</p:attrName>
                                        </p:attrNameLst>
                                      </p:cBhvr>
                                      <p:rCtr x="-2943" y="-347"/>
                                    </p:animMotion>
                                  </p:childTnLst>
                                </p:cTn>
                              </p:par>
                            </p:childTnLst>
                          </p:cTn>
                        </p:par>
                        <p:par>
                          <p:cTn id="255" fill="hold">
                            <p:stCondLst>
                              <p:cond delay="2000"/>
                            </p:stCondLst>
                            <p:childTnLst>
                              <p:par>
                                <p:cTn id="256" presetID="42" presetClass="path" presetSubtype="0" accel="50000" decel="50000" fill="hold" nodeType="afterEffect">
                                  <p:stCondLst>
                                    <p:cond delay="0"/>
                                  </p:stCondLst>
                                  <p:childTnLst>
                                    <p:animMotion origin="layout" path="M -0.03099 -0.0375 L -0.08854 -0.04699 " pathEditMode="relative" rAng="0" ptsTypes="AA">
                                      <p:cBhvr>
                                        <p:cTn id="257" dur="2000" fill="hold"/>
                                        <p:tgtEl>
                                          <p:spTgt spid="45"/>
                                        </p:tgtEl>
                                        <p:attrNameLst>
                                          <p:attrName>ppt_x</p:attrName>
                                          <p:attrName>ppt_y</p:attrName>
                                        </p:attrNameLst>
                                      </p:cBhvr>
                                      <p:rCtr x="-2969" y="-417"/>
                                    </p:animMotion>
                                  </p:childTnLst>
                                </p:cTn>
                              </p:par>
                            </p:childTnLst>
                          </p:cTn>
                        </p:par>
                        <p:par>
                          <p:cTn id="258" fill="hold">
                            <p:stCondLst>
                              <p:cond delay="4000"/>
                            </p:stCondLst>
                            <p:childTnLst>
                              <p:par>
                                <p:cTn id="259" presetID="1" presetClass="entr" presetSubtype="0" fill="hold" nodeType="afterEffect">
                                  <p:stCondLst>
                                    <p:cond delay="1000"/>
                                  </p:stCondLst>
                                  <p:childTnLst>
                                    <p:set>
                                      <p:cBhvr>
                                        <p:cTn id="260" dur="1" fill="hold">
                                          <p:stCondLst>
                                            <p:cond delay="0"/>
                                          </p:stCondLst>
                                        </p:cTn>
                                        <p:tgtEl>
                                          <p:spTgt spid="238"/>
                                        </p:tgtEl>
                                        <p:attrNameLst>
                                          <p:attrName>style.visibility</p:attrName>
                                        </p:attrNameLst>
                                      </p:cBhvr>
                                      <p:to>
                                        <p:strVal val="visible"/>
                                      </p:to>
                                    </p:set>
                                  </p:childTnLst>
                                </p:cTn>
                              </p:par>
                              <p:par>
                                <p:cTn id="261" presetID="1" presetClass="entr" presetSubtype="0" fill="hold" grpId="0" nodeType="withEffect">
                                  <p:stCondLst>
                                    <p:cond delay="1000"/>
                                  </p:stCondLst>
                                  <p:childTnLst>
                                    <p:set>
                                      <p:cBhvr>
                                        <p:cTn id="262" dur="1" fill="hold">
                                          <p:stCondLst>
                                            <p:cond delay="0"/>
                                          </p:stCondLst>
                                        </p:cTn>
                                        <p:tgtEl>
                                          <p:spTgt spid="249"/>
                                        </p:tgtEl>
                                        <p:attrNameLst>
                                          <p:attrName>style.visibility</p:attrName>
                                        </p:attrNameLst>
                                      </p:cBhvr>
                                      <p:to>
                                        <p:strVal val="visible"/>
                                      </p:to>
                                    </p:set>
                                  </p:childTnLst>
                                </p:cTn>
                              </p:par>
                            </p:childTnLst>
                          </p:cTn>
                        </p:par>
                        <p:par>
                          <p:cTn id="263" fill="hold">
                            <p:stCondLst>
                              <p:cond delay="5000"/>
                            </p:stCondLst>
                            <p:childTnLst>
                              <p:par>
                                <p:cTn id="264" presetID="1" presetClass="exit" presetSubtype="0" fill="hold" nodeType="afterEffect">
                                  <p:stCondLst>
                                    <p:cond delay="0"/>
                                  </p:stCondLst>
                                  <p:childTnLst>
                                    <p:set>
                                      <p:cBhvr>
                                        <p:cTn id="265" dur="1" fill="hold">
                                          <p:stCondLst>
                                            <p:cond delay="0"/>
                                          </p:stCondLst>
                                        </p:cTn>
                                        <p:tgtEl>
                                          <p:spTgt spid="98"/>
                                        </p:tgtEl>
                                        <p:attrNameLst>
                                          <p:attrName>style.visibility</p:attrName>
                                        </p:attrNameLst>
                                      </p:cBhvr>
                                      <p:to>
                                        <p:strVal val="hidden"/>
                                      </p:to>
                                    </p:set>
                                  </p:childTnLst>
                                </p:cTn>
                              </p:par>
                              <p:par>
                                <p:cTn id="266" presetID="1" presetClass="entr" presetSubtype="0" fill="hold" nodeType="withEffect">
                                  <p:stCondLst>
                                    <p:cond delay="0"/>
                                  </p:stCondLst>
                                  <p:childTnLst>
                                    <p:set>
                                      <p:cBhvr>
                                        <p:cTn id="267" dur="1" fill="hold">
                                          <p:stCondLst>
                                            <p:cond delay="0"/>
                                          </p:stCondLst>
                                        </p:cTn>
                                        <p:tgtEl>
                                          <p:spTgt spid="248"/>
                                        </p:tgtEl>
                                        <p:attrNameLst>
                                          <p:attrName>style.visibility</p:attrName>
                                        </p:attrNameLst>
                                      </p:cBhvr>
                                      <p:to>
                                        <p:strVal val="visible"/>
                                      </p:to>
                                    </p:set>
                                  </p:childTnLst>
                                </p:cTn>
                              </p:par>
                            </p:childTnLst>
                          </p:cTn>
                        </p:par>
                        <p:par>
                          <p:cTn id="268" fill="hold">
                            <p:stCondLst>
                              <p:cond delay="5000"/>
                            </p:stCondLst>
                            <p:childTnLst>
                              <p:par>
                                <p:cTn id="269" presetID="10" presetClass="entr" presetSubtype="0" fill="hold" nodeType="afterEffect">
                                  <p:stCondLst>
                                    <p:cond delay="500"/>
                                  </p:stCondLst>
                                  <p:childTnLst>
                                    <p:set>
                                      <p:cBhvr>
                                        <p:cTn id="270" dur="1" fill="hold">
                                          <p:stCondLst>
                                            <p:cond delay="0"/>
                                          </p:stCondLst>
                                        </p:cTn>
                                        <p:tgtEl>
                                          <p:spTgt spid="242"/>
                                        </p:tgtEl>
                                        <p:attrNameLst>
                                          <p:attrName>style.visibility</p:attrName>
                                        </p:attrNameLst>
                                      </p:cBhvr>
                                      <p:to>
                                        <p:strVal val="visible"/>
                                      </p:to>
                                    </p:set>
                                    <p:animEffect transition="in" filter="fade">
                                      <p:cBhvr>
                                        <p:cTn id="271" dur="500"/>
                                        <p:tgtEl>
                                          <p:spTgt spid="242"/>
                                        </p:tgtEl>
                                      </p:cBhvr>
                                    </p:animEffect>
                                  </p:childTnLst>
                                </p:cTn>
                              </p:par>
                              <p:par>
                                <p:cTn id="272" presetID="10" presetClass="entr" presetSubtype="0" fill="hold" nodeType="withEffect">
                                  <p:stCondLst>
                                    <p:cond delay="500"/>
                                  </p:stCondLst>
                                  <p:childTnLst>
                                    <p:set>
                                      <p:cBhvr>
                                        <p:cTn id="273" dur="1" fill="hold">
                                          <p:stCondLst>
                                            <p:cond delay="0"/>
                                          </p:stCondLst>
                                        </p:cTn>
                                        <p:tgtEl>
                                          <p:spTgt spid="245"/>
                                        </p:tgtEl>
                                        <p:attrNameLst>
                                          <p:attrName>style.visibility</p:attrName>
                                        </p:attrNameLst>
                                      </p:cBhvr>
                                      <p:to>
                                        <p:strVal val="visible"/>
                                      </p:to>
                                    </p:set>
                                    <p:animEffect transition="in" filter="fade">
                                      <p:cBhvr>
                                        <p:cTn id="274" dur="500"/>
                                        <p:tgtEl>
                                          <p:spTgt spid="245"/>
                                        </p:tgtEl>
                                      </p:cBhvr>
                                    </p:animEffect>
                                  </p:childTnLst>
                                </p:cTn>
                              </p:par>
                              <p:par>
                                <p:cTn id="275" presetID="1" presetClass="exit" presetSubtype="0" fill="hold" grpId="3" nodeType="withEffect">
                                  <p:stCondLst>
                                    <p:cond delay="500"/>
                                  </p:stCondLst>
                                  <p:childTnLst>
                                    <p:set>
                                      <p:cBhvr>
                                        <p:cTn id="27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3" grpId="2" animBg="1"/>
      <p:bldP spid="26" grpId="0" animBg="1"/>
      <p:bldP spid="31" grpId="0" animBg="1"/>
      <p:bldP spid="31" grpId="1" animBg="1"/>
      <p:bldP spid="32" grpId="0" animBg="1"/>
      <p:bldP spid="32" grpId="1" animBg="1"/>
      <p:bldP spid="32" grpId="2" animBg="1"/>
      <p:bldP spid="32" grpId="3" animBg="1"/>
      <p:bldP spid="37" grpId="0" animBg="1"/>
      <p:bldP spid="44" grpId="0"/>
      <p:bldP spid="44" grpId="1"/>
      <p:bldP spid="44" grpId="2"/>
      <p:bldP spid="44" grpId="3"/>
      <p:bldP spid="60" grpId="0" animBg="1"/>
      <p:bldP spid="62" grpId="0" animBg="1"/>
      <p:bldP spid="64" grpId="0" animBg="1"/>
      <p:bldP spid="64" grpId="1" animBg="1"/>
      <p:bldP spid="65" grpId="0" animBg="1"/>
      <p:bldP spid="65" grpId="1" animBg="1"/>
      <p:bldP spid="65" grpId="2" animBg="1"/>
      <p:bldP spid="28" grpId="0" animBg="1"/>
      <p:bldP spid="28" grpId="1" animBg="1"/>
      <p:bldP spid="227" grpId="0" animBg="1"/>
      <p:bldP spid="227" grpId="1" animBg="1"/>
      <p:bldP spid="230" grpId="1" animBg="1"/>
      <p:bldP spid="230" grpId="2" animBg="1"/>
      <p:bldP spid="230" grpId="3" animBg="1"/>
      <p:bldP spid="231" grpId="0" animBg="1"/>
      <p:bldP spid="233" grpId="0" animBg="1"/>
      <p:bldP spid="233" grpId="1" animBg="1"/>
      <p:bldP spid="234" grpId="0" animBg="1"/>
      <p:bldP spid="234" grpId="1" animBg="1"/>
      <p:bldP spid="234" grpId="2" animBg="1"/>
      <p:bldP spid="2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en-GB" dirty="0" smtClean="0"/>
              <a:t>Target Station Utility Block</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Tree>
    <p:extLst>
      <p:ext uri="{BB962C8B-B14F-4D97-AF65-F5344CB8AC3E}">
        <p14:creationId xmlns:p14="http://schemas.microsoft.com/office/powerpoint/2010/main" val="27003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40</a:t>
            </a:fld>
            <a:endParaRPr lang="sv-SE"/>
          </a:p>
        </p:txBody>
      </p:sp>
      <p:sp>
        <p:nvSpPr>
          <p:cNvPr id="5" name="Text Placeholder 4"/>
          <p:cNvSpPr>
            <a:spLocks noGrp="1"/>
          </p:cNvSpPr>
          <p:nvPr>
            <p:ph type="body" sz="quarter" idx="14"/>
          </p:nvPr>
        </p:nvSpPr>
        <p:spPr/>
        <p:txBody>
          <a:bodyPr/>
          <a:lstStyle/>
          <a:p>
            <a:r>
              <a:rPr lang="en-US" dirty="0" smtClean="0"/>
              <a:t>Level 103 (D02.103.4003)</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2024-04-28</a:t>
            </a:fld>
            <a:endParaRPr lang="sv-SE" dirty="0"/>
          </a:p>
        </p:txBody>
      </p:sp>
      <p:pic>
        <p:nvPicPr>
          <p:cNvPr id="8" name="Picture 7"/>
          <p:cNvPicPr/>
          <p:nvPr/>
        </p:nvPicPr>
        <p:blipFill rotWithShape="1">
          <a:blip r:embed="rId2">
            <a:extLst>
              <a:ext uri="{28A0092B-C50C-407E-A947-70E740481C1C}">
                <a14:useLocalDpi xmlns:a14="http://schemas.microsoft.com/office/drawing/2010/main" val="0"/>
              </a:ext>
            </a:extLst>
          </a:blip>
          <a:srcRect l="3025" t="2769" r="2925" b="3849"/>
          <a:stretch/>
        </p:blipFill>
        <p:spPr bwMode="auto">
          <a:xfrm>
            <a:off x="386628" y="1790700"/>
            <a:ext cx="5465532" cy="3368732"/>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3"/>
          <a:srcRect b="7946"/>
          <a:stretch/>
        </p:blipFill>
        <p:spPr>
          <a:xfrm>
            <a:off x="6161021" y="1790700"/>
            <a:ext cx="5439391" cy="33528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700447127"/>
              </p:ext>
            </p:extLst>
          </p:nvPr>
        </p:nvGraphicFramePr>
        <p:xfrm>
          <a:off x="4674455" y="5480314"/>
          <a:ext cx="3640687" cy="889000"/>
        </p:xfrm>
        <a:graphic>
          <a:graphicData uri="http://schemas.openxmlformats.org/drawingml/2006/table">
            <a:tbl>
              <a:tblPr firstRow="1" bandRow="1">
                <a:tableStyleId>{5C22544A-7EE6-4342-B048-85BDC9FD1C3A}</a:tableStyleId>
              </a:tblPr>
              <a:tblGrid>
                <a:gridCol w="722227">
                  <a:extLst>
                    <a:ext uri="{9D8B030D-6E8A-4147-A177-3AD203B41FA5}">
                      <a16:colId xmlns:a16="http://schemas.microsoft.com/office/drawing/2014/main" val="3903984687"/>
                    </a:ext>
                  </a:extLst>
                </a:gridCol>
                <a:gridCol w="2918460">
                  <a:extLst>
                    <a:ext uri="{9D8B030D-6E8A-4147-A177-3AD203B41FA5}">
                      <a16:colId xmlns:a16="http://schemas.microsoft.com/office/drawing/2014/main" val="1072295638"/>
                    </a:ext>
                  </a:extLst>
                </a:gridCol>
              </a:tblGrid>
              <a:tr h="370840">
                <a:tc>
                  <a:txBody>
                    <a:bodyPr/>
                    <a:lstStyle/>
                    <a:p>
                      <a:pPr algn="ctr"/>
                      <a:r>
                        <a:rPr lang="en-US" sz="1400" dirty="0" smtClean="0"/>
                        <a:t>Zone No.</a:t>
                      </a:r>
                      <a:endParaRPr lang="sv-SE" sz="1400" dirty="0"/>
                    </a:p>
                  </a:txBody>
                  <a:tcPr/>
                </a:tc>
                <a:tc>
                  <a:txBody>
                    <a:bodyPr/>
                    <a:lstStyle/>
                    <a:p>
                      <a:pPr algn="ctr"/>
                      <a:r>
                        <a:rPr lang="en-US" sz="1400" dirty="0" smtClean="0"/>
                        <a:t>Search Time</a:t>
                      </a:r>
                      <a:endParaRPr lang="sv-SE" sz="1400" dirty="0"/>
                    </a:p>
                  </a:txBody>
                  <a:tcPr/>
                </a:tc>
                <a:extLst>
                  <a:ext uri="{0D108BD9-81ED-4DB2-BD59-A6C34878D82A}">
                    <a16:rowId xmlns:a16="http://schemas.microsoft.com/office/drawing/2014/main" val="3793309461"/>
                  </a:ext>
                </a:extLst>
              </a:tr>
              <a:tr h="370840">
                <a:tc>
                  <a:txBody>
                    <a:bodyPr/>
                    <a:lstStyle/>
                    <a:p>
                      <a:pPr algn="ctr"/>
                      <a:r>
                        <a:rPr lang="en-US" sz="1400" dirty="0" smtClean="0"/>
                        <a:t>5</a:t>
                      </a:r>
                      <a:endParaRPr lang="sv-SE" sz="1400" dirty="0"/>
                    </a:p>
                  </a:txBody>
                  <a:tcPr/>
                </a:tc>
                <a:tc>
                  <a:txBody>
                    <a:bodyPr/>
                    <a:lstStyle/>
                    <a:p>
                      <a:r>
                        <a:rPr lang="en-US" sz="1400" dirty="0" smtClean="0"/>
                        <a:t>4 min search + 4</a:t>
                      </a:r>
                      <a:r>
                        <a:rPr lang="en-US" sz="1400" baseline="0" dirty="0" smtClean="0"/>
                        <a:t> min door closing</a:t>
                      </a:r>
                      <a:endParaRPr lang="sv-SE" sz="1400" dirty="0"/>
                    </a:p>
                  </a:txBody>
                  <a:tcPr/>
                </a:tc>
                <a:extLst>
                  <a:ext uri="{0D108BD9-81ED-4DB2-BD59-A6C34878D82A}">
                    <a16:rowId xmlns:a16="http://schemas.microsoft.com/office/drawing/2014/main" val="4225659730"/>
                  </a:ext>
                </a:extLst>
              </a:tr>
            </a:tbl>
          </a:graphicData>
        </a:graphic>
      </p:graphicFrame>
    </p:spTree>
    <p:extLst>
      <p:ext uri="{BB962C8B-B14F-4D97-AF65-F5344CB8AC3E}">
        <p14:creationId xmlns:p14="http://schemas.microsoft.com/office/powerpoint/2010/main" val="223005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41</a:t>
            </a:fld>
            <a:endParaRPr lang="sv-SE"/>
          </a:p>
        </p:txBody>
      </p:sp>
      <p:sp>
        <p:nvSpPr>
          <p:cNvPr id="5" name="Text Placeholder 4"/>
          <p:cNvSpPr>
            <a:spLocks noGrp="1"/>
          </p:cNvSpPr>
          <p:nvPr>
            <p:ph type="body" sz="quarter" idx="14"/>
          </p:nvPr>
        </p:nvSpPr>
        <p:spPr/>
        <p:txBody>
          <a:bodyPr/>
          <a:lstStyle/>
          <a:p>
            <a:r>
              <a:rPr lang="en-US" dirty="0" smtClean="0"/>
              <a:t>Level 115(D02.115.4003)</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2024-04-28</a:t>
            </a:fld>
            <a:endParaRPr lang="sv-SE" dirty="0"/>
          </a:p>
        </p:txBody>
      </p:sp>
      <p:pic>
        <p:nvPicPr>
          <p:cNvPr id="10" name="Picture 9"/>
          <p:cNvPicPr/>
          <p:nvPr/>
        </p:nvPicPr>
        <p:blipFill rotWithShape="1">
          <a:blip r:embed="rId2">
            <a:extLst>
              <a:ext uri="{28A0092B-C50C-407E-A947-70E740481C1C}">
                <a14:useLocalDpi xmlns:a14="http://schemas.microsoft.com/office/drawing/2010/main" val="0"/>
              </a:ext>
            </a:extLst>
          </a:blip>
          <a:srcRect l="18059" t="2118" r="18519" b="5649"/>
          <a:stretch/>
        </p:blipFill>
        <p:spPr bwMode="auto">
          <a:xfrm>
            <a:off x="1031240" y="1790700"/>
            <a:ext cx="3881120" cy="317500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309015" y="1744244"/>
            <a:ext cx="5126986" cy="3221456"/>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777221623"/>
              </p:ext>
            </p:extLst>
          </p:nvPr>
        </p:nvGraphicFramePr>
        <p:xfrm>
          <a:off x="4674455" y="5480314"/>
          <a:ext cx="3640687" cy="889000"/>
        </p:xfrm>
        <a:graphic>
          <a:graphicData uri="http://schemas.openxmlformats.org/drawingml/2006/table">
            <a:tbl>
              <a:tblPr firstRow="1" bandRow="1">
                <a:tableStyleId>{5C22544A-7EE6-4342-B048-85BDC9FD1C3A}</a:tableStyleId>
              </a:tblPr>
              <a:tblGrid>
                <a:gridCol w="722227">
                  <a:extLst>
                    <a:ext uri="{9D8B030D-6E8A-4147-A177-3AD203B41FA5}">
                      <a16:colId xmlns:a16="http://schemas.microsoft.com/office/drawing/2014/main" val="3903984687"/>
                    </a:ext>
                  </a:extLst>
                </a:gridCol>
                <a:gridCol w="2918460">
                  <a:extLst>
                    <a:ext uri="{9D8B030D-6E8A-4147-A177-3AD203B41FA5}">
                      <a16:colId xmlns:a16="http://schemas.microsoft.com/office/drawing/2014/main" val="1072295638"/>
                    </a:ext>
                  </a:extLst>
                </a:gridCol>
              </a:tblGrid>
              <a:tr h="370840">
                <a:tc>
                  <a:txBody>
                    <a:bodyPr/>
                    <a:lstStyle/>
                    <a:p>
                      <a:pPr algn="ctr"/>
                      <a:r>
                        <a:rPr lang="en-US" sz="1400" dirty="0" smtClean="0"/>
                        <a:t>Zone No.</a:t>
                      </a:r>
                      <a:endParaRPr lang="sv-SE" sz="1400" dirty="0"/>
                    </a:p>
                  </a:txBody>
                  <a:tcPr/>
                </a:tc>
                <a:tc>
                  <a:txBody>
                    <a:bodyPr/>
                    <a:lstStyle/>
                    <a:p>
                      <a:pPr algn="ctr"/>
                      <a:r>
                        <a:rPr lang="en-US" sz="1400" dirty="0" smtClean="0"/>
                        <a:t>Search Time</a:t>
                      </a:r>
                      <a:endParaRPr lang="sv-SE" sz="1400" dirty="0"/>
                    </a:p>
                  </a:txBody>
                  <a:tcPr/>
                </a:tc>
                <a:extLst>
                  <a:ext uri="{0D108BD9-81ED-4DB2-BD59-A6C34878D82A}">
                    <a16:rowId xmlns:a16="http://schemas.microsoft.com/office/drawing/2014/main" val="3793309461"/>
                  </a:ext>
                </a:extLst>
              </a:tr>
              <a:tr h="370840">
                <a:tc>
                  <a:txBody>
                    <a:bodyPr/>
                    <a:lstStyle/>
                    <a:p>
                      <a:pPr algn="ctr"/>
                      <a:r>
                        <a:rPr lang="en-US" sz="1400" dirty="0" smtClean="0"/>
                        <a:t>6</a:t>
                      </a:r>
                      <a:endParaRPr lang="sv-SE" sz="1400" dirty="0"/>
                    </a:p>
                  </a:txBody>
                  <a:tcPr/>
                </a:tc>
                <a:tc>
                  <a:txBody>
                    <a:bodyPr/>
                    <a:lstStyle/>
                    <a:p>
                      <a:r>
                        <a:rPr lang="en-US" sz="1400" dirty="0" smtClean="0"/>
                        <a:t>4 min search + 4</a:t>
                      </a:r>
                      <a:r>
                        <a:rPr lang="en-US" sz="1400" baseline="0" dirty="0" smtClean="0"/>
                        <a:t> min door closing</a:t>
                      </a:r>
                      <a:endParaRPr lang="sv-SE" sz="1400" dirty="0"/>
                    </a:p>
                  </a:txBody>
                  <a:tcPr/>
                </a:tc>
                <a:extLst>
                  <a:ext uri="{0D108BD9-81ED-4DB2-BD59-A6C34878D82A}">
                    <a16:rowId xmlns:a16="http://schemas.microsoft.com/office/drawing/2014/main" val="4225659730"/>
                  </a:ext>
                </a:extLst>
              </a:tr>
            </a:tbl>
          </a:graphicData>
        </a:graphic>
      </p:graphicFrame>
    </p:spTree>
    <p:extLst>
      <p:ext uri="{BB962C8B-B14F-4D97-AF65-F5344CB8AC3E}">
        <p14:creationId xmlns:p14="http://schemas.microsoft.com/office/powerpoint/2010/main" val="12034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42</a:t>
            </a:fld>
            <a:endParaRPr lang="sv-SE"/>
          </a:p>
        </p:txBody>
      </p:sp>
      <p:sp>
        <p:nvSpPr>
          <p:cNvPr id="5" name="Text Placeholder 4"/>
          <p:cNvSpPr>
            <a:spLocks noGrp="1"/>
          </p:cNvSpPr>
          <p:nvPr>
            <p:ph type="body" sz="quarter" idx="14"/>
          </p:nvPr>
        </p:nvSpPr>
        <p:spPr/>
        <p:txBody>
          <a:bodyPr/>
          <a:lstStyle/>
          <a:p>
            <a:r>
              <a:rPr lang="en-US" dirty="0" smtClean="0"/>
              <a:t>Level 115(D02.115.4003)</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2024-04-28</a:t>
            </a:fld>
            <a:endParaRPr lang="sv-SE" dirty="0"/>
          </a:p>
        </p:txBody>
      </p:sp>
      <p:pic>
        <p:nvPicPr>
          <p:cNvPr id="8" name="Picture 7"/>
          <p:cNvPicPr>
            <a:picLocks noChangeAspect="1"/>
          </p:cNvPicPr>
          <p:nvPr/>
        </p:nvPicPr>
        <p:blipFill>
          <a:blip r:embed="rId2"/>
          <a:stretch>
            <a:fillRect/>
          </a:stretch>
        </p:blipFill>
        <p:spPr>
          <a:xfrm>
            <a:off x="562928" y="1731818"/>
            <a:ext cx="5552126" cy="3084022"/>
          </a:xfrm>
          <a:prstGeom prst="rect">
            <a:avLst/>
          </a:prstGeom>
        </p:spPr>
      </p:pic>
      <p:pic>
        <p:nvPicPr>
          <p:cNvPr id="9" name="Picture 8"/>
          <p:cNvPicPr>
            <a:picLocks noChangeAspect="1"/>
          </p:cNvPicPr>
          <p:nvPr/>
        </p:nvPicPr>
        <p:blipFill rotWithShape="1">
          <a:blip r:embed="rId3"/>
          <a:srcRect b="1971"/>
          <a:stretch/>
        </p:blipFill>
        <p:spPr>
          <a:xfrm>
            <a:off x="6373692" y="1731817"/>
            <a:ext cx="5193468" cy="3073863"/>
          </a:xfrm>
          <a:prstGeom prst="rect">
            <a:avLst/>
          </a:prstGeom>
        </p:spPr>
      </p:pic>
      <p:sp>
        <p:nvSpPr>
          <p:cNvPr id="11" name="TextBox 10"/>
          <p:cNvSpPr txBox="1"/>
          <p:nvPr/>
        </p:nvSpPr>
        <p:spPr>
          <a:xfrm>
            <a:off x="1280160" y="4978615"/>
            <a:ext cx="3520440" cy="646331"/>
          </a:xfrm>
          <a:prstGeom prst="rect">
            <a:avLst/>
          </a:prstGeom>
          <a:noFill/>
          <a:ln>
            <a:solidFill>
              <a:schemeClr val="tx1"/>
            </a:solidFill>
          </a:ln>
        </p:spPr>
        <p:txBody>
          <a:bodyPr wrap="square" rtlCol="0">
            <a:spAutoFit/>
          </a:bodyPr>
          <a:lstStyle/>
          <a:p>
            <a:pPr algn="l"/>
            <a:r>
              <a:rPr lang="en-US" dirty="0" smtClean="0">
                <a:solidFill>
                  <a:srgbClr val="666666"/>
                </a:solidFill>
              </a:rPr>
              <a:t>An extra search button in this corner?</a:t>
            </a:r>
            <a:endParaRPr lang="sv-SE" dirty="0" smtClean="0">
              <a:solidFill>
                <a:srgbClr val="666666"/>
              </a:solidFill>
            </a:endParaRPr>
          </a:p>
        </p:txBody>
      </p:sp>
      <p:sp>
        <p:nvSpPr>
          <p:cNvPr id="12" name="TextBox 11"/>
          <p:cNvSpPr txBox="1"/>
          <p:nvPr/>
        </p:nvSpPr>
        <p:spPr>
          <a:xfrm>
            <a:off x="6943269" y="5039575"/>
            <a:ext cx="3520440" cy="646331"/>
          </a:xfrm>
          <a:prstGeom prst="rect">
            <a:avLst/>
          </a:prstGeom>
          <a:noFill/>
          <a:ln>
            <a:solidFill>
              <a:schemeClr val="tx1"/>
            </a:solidFill>
          </a:ln>
        </p:spPr>
        <p:txBody>
          <a:bodyPr wrap="square" rtlCol="0">
            <a:spAutoFit/>
          </a:bodyPr>
          <a:lstStyle/>
          <a:p>
            <a:pPr algn="l"/>
            <a:r>
              <a:rPr lang="en-US" dirty="0" smtClean="0">
                <a:solidFill>
                  <a:srgbClr val="666666"/>
                </a:solidFill>
              </a:rPr>
              <a:t>Is there any concern about the high dose rate in this corner?</a:t>
            </a:r>
            <a:endParaRPr lang="sv-SE" dirty="0" smtClean="0">
              <a:solidFill>
                <a:srgbClr val="666666"/>
              </a:solidFill>
            </a:endParaRPr>
          </a:p>
        </p:txBody>
      </p:sp>
    </p:spTree>
    <p:extLst>
      <p:ext uri="{BB962C8B-B14F-4D97-AF65-F5344CB8AC3E}">
        <p14:creationId xmlns:p14="http://schemas.microsoft.com/office/powerpoint/2010/main" val="20792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55"/>
          <p:cNvPicPr>
            <a:picLocks noChangeAspect="1"/>
          </p:cNvPicPr>
          <p:nvPr/>
        </p:nvPicPr>
        <p:blipFill rotWithShape="1">
          <a:blip r:embed="rId3">
            <a:extLst>
              <a:ext uri="{28A0092B-C50C-407E-A947-70E740481C1C}">
                <a14:useLocalDpi xmlns:a14="http://schemas.microsoft.com/office/drawing/2010/main" val="0"/>
              </a:ext>
            </a:extLst>
          </a:blip>
          <a:srcRect l="8129" t="8777" r="24311" b="52000"/>
          <a:stretch/>
        </p:blipFill>
        <p:spPr>
          <a:xfrm>
            <a:off x="2034540" y="2026121"/>
            <a:ext cx="6553200" cy="268986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168" t="9187" r="24664" b="52063"/>
          <a:stretch/>
        </p:blipFill>
        <p:spPr>
          <a:xfrm>
            <a:off x="2038351" y="2076450"/>
            <a:ext cx="6515100" cy="2657475"/>
          </a:xfrm>
          <a:prstGeom prst="rect">
            <a:avLst/>
          </a:prstGeom>
        </p:spPr>
      </p:pic>
      <p:sp>
        <p:nvSpPr>
          <p:cNvPr id="20" name="Rectangle 19"/>
          <p:cNvSpPr/>
          <p:nvPr/>
        </p:nvSpPr>
        <p:spPr>
          <a:xfrm rot="1912063" flipV="1">
            <a:off x="5386379" y="2352257"/>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25" name="Group 224"/>
          <p:cNvGrpSpPr/>
          <p:nvPr/>
        </p:nvGrpSpPr>
        <p:grpSpPr>
          <a:xfrm>
            <a:off x="6274189" y="3646698"/>
            <a:ext cx="1311933" cy="1960755"/>
            <a:chOff x="6444142" y="4152577"/>
            <a:chExt cx="1311933" cy="1960755"/>
          </a:xfrm>
        </p:grpSpPr>
        <p:pic>
          <p:nvPicPr>
            <p:cNvPr id="220" name="Picture 219"/>
            <p:cNvPicPr>
              <a:picLocks noChangeAspect="1"/>
            </p:cNvPicPr>
            <p:nvPr/>
          </p:nvPicPr>
          <p:blipFill>
            <a:blip r:embed="rId5"/>
            <a:stretch>
              <a:fillRect/>
            </a:stretch>
          </p:blipFill>
          <p:spPr>
            <a:xfrm>
              <a:off x="6751460" y="4891624"/>
              <a:ext cx="723265" cy="1125796"/>
            </a:xfrm>
            <a:prstGeom prst="rect">
              <a:avLst/>
            </a:prstGeom>
          </p:spPr>
        </p:pic>
        <p:sp>
          <p:nvSpPr>
            <p:cNvPr id="221" name="Oval 220"/>
            <p:cNvSpPr/>
            <p:nvPr/>
          </p:nvSpPr>
          <p:spPr>
            <a:xfrm>
              <a:off x="6444142" y="4841790"/>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Straight Arrow Connector 222"/>
            <p:cNvCxnSpPr>
              <a:stCxn id="221" idx="0"/>
              <a:endCxn id="18" idx="2"/>
            </p:cNvCxnSpPr>
            <p:nvPr/>
          </p:nvCxnSpPr>
          <p:spPr>
            <a:xfrm flipH="1" flipV="1">
              <a:off x="7039445" y="4152577"/>
              <a:ext cx="60664" cy="6892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sv-SE" dirty="0" err="1"/>
              <a:t>Formalised</a:t>
            </a:r>
            <a:r>
              <a:rPr lang="sv-SE" dirty="0"/>
              <a:t> </a:t>
            </a:r>
            <a:r>
              <a:rPr lang="sv-SE" dirty="0" err="1"/>
              <a:t>Search</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43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
        <p:nvSpPr>
          <p:cNvPr id="7" name="TextBox 6"/>
          <p:cNvSpPr txBox="1"/>
          <p:nvPr/>
        </p:nvSpPr>
        <p:spPr>
          <a:xfrm>
            <a:off x="9156700" y="393700"/>
            <a:ext cx="3733800" cy="1409700"/>
          </a:xfrm>
          <a:prstGeom prst="rect">
            <a:avLst/>
          </a:prstGeom>
          <a:noFill/>
        </p:spPr>
        <p:txBody>
          <a:bodyPr wrap="square" rtlCol="0">
            <a:spAutoFit/>
          </a:bodyPr>
          <a:lstStyle/>
          <a:p>
            <a:pPr algn="l"/>
            <a:endParaRPr lang="sv-SE" dirty="0" smtClean="0">
              <a:solidFill>
                <a:srgbClr val="666666"/>
              </a:solidFill>
            </a:endParaRPr>
          </a:p>
        </p:txBody>
      </p:sp>
      <p:sp>
        <p:nvSpPr>
          <p:cNvPr id="12" name="Text Placeholder 6"/>
          <p:cNvSpPr>
            <a:spLocks noGrp="1"/>
          </p:cNvSpPr>
          <p:nvPr>
            <p:ph type="body" sz="quarter" idx="14"/>
          </p:nvPr>
        </p:nvSpPr>
        <p:spPr>
          <a:xfrm>
            <a:off x="1103709" y="931026"/>
            <a:ext cx="9360000" cy="507076"/>
          </a:xfrm>
        </p:spPr>
        <p:txBody>
          <a:bodyPr/>
          <a:lstStyle/>
          <a:p>
            <a:r>
              <a:rPr lang="en-US" dirty="0" err="1" smtClean="0"/>
              <a:t>Formalised</a:t>
            </a:r>
            <a:r>
              <a:rPr lang="en-US" dirty="0" smtClean="0"/>
              <a:t> Search in D02.115.4003</a:t>
            </a:r>
            <a:endParaRPr lang="en-US" dirty="0"/>
          </a:p>
          <a:p>
            <a:endParaRPr lang="en-US" dirty="0"/>
          </a:p>
        </p:txBody>
      </p:sp>
      <p:pic>
        <p:nvPicPr>
          <p:cNvPr id="17" name="Graphic 121"/>
          <p:cNvPicPr/>
          <p:nvPr/>
        </p:nvPicPr>
        <p:blipFill rotWithShape="1">
          <a:blip r:embed="rId6">
            <a:extLst>
              <a:ext uri="{28A0092B-C50C-407E-A947-70E740481C1C}">
                <a14:useLocalDpi xmlns:a14="http://schemas.microsoft.com/office/drawing/2010/main" val="0"/>
              </a:ext>
            </a:extLst>
          </a:blip>
          <a:srcRect r="53646"/>
          <a:stretch/>
        </p:blipFill>
        <p:spPr>
          <a:xfrm>
            <a:off x="4626293" y="3072735"/>
            <a:ext cx="239240" cy="516115"/>
          </a:xfrm>
          <a:prstGeom prst="rect">
            <a:avLst/>
          </a:prstGeom>
        </p:spPr>
      </p:pic>
      <p:sp>
        <p:nvSpPr>
          <p:cNvPr id="18" name="Rectangle 17"/>
          <p:cNvSpPr/>
          <p:nvPr/>
        </p:nvSpPr>
        <p:spPr>
          <a:xfrm rot="19847737">
            <a:off x="6770302" y="3575797"/>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rot="19847737">
            <a:off x="5379652" y="4375897"/>
            <a:ext cx="161437"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rot="5400000" flipV="1">
            <a:off x="5206761" y="3657156"/>
            <a:ext cx="154585" cy="75713"/>
          </a:xfrm>
          <a:prstGeom prst="rect">
            <a:avLst/>
          </a:prstGeom>
          <a:solidFill>
            <a:srgbClr val="FFB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2" name="7-Point Star 221"/>
          <p:cNvSpPr/>
          <p:nvPr/>
        </p:nvSpPr>
        <p:spPr>
          <a:xfrm>
            <a:off x="7130972" y="4870512"/>
            <a:ext cx="138949" cy="118125"/>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Graphic 121"/>
          <p:cNvPicPr/>
          <p:nvPr/>
        </p:nvPicPr>
        <p:blipFill rotWithShape="1">
          <a:blip r:embed="rId6">
            <a:extLst>
              <a:ext uri="{28A0092B-C50C-407E-A947-70E740481C1C}">
                <a14:useLocalDpi xmlns:a14="http://schemas.microsoft.com/office/drawing/2010/main" val="0"/>
              </a:ext>
            </a:extLst>
          </a:blip>
          <a:srcRect r="53646"/>
          <a:stretch/>
        </p:blipFill>
        <p:spPr>
          <a:xfrm>
            <a:off x="4397069" y="3072735"/>
            <a:ext cx="239240" cy="516115"/>
          </a:xfrm>
          <a:prstGeom prst="rect">
            <a:avLst/>
          </a:prstGeom>
        </p:spPr>
      </p:pic>
      <p:grpSp>
        <p:nvGrpSpPr>
          <p:cNvPr id="228" name="Group 227"/>
          <p:cNvGrpSpPr/>
          <p:nvPr/>
        </p:nvGrpSpPr>
        <p:grpSpPr>
          <a:xfrm>
            <a:off x="5483659" y="1134666"/>
            <a:ext cx="1816778" cy="1271542"/>
            <a:chOff x="5939297" y="4841790"/>
            <a:chExt cx="1816778" cy="1271542"/>
          </a:xfrm>
        </p:grpSpPr>
        <p:pic>
          <p:nvPicPr>
            <p:cNvPr id="229" name="Picture 228"/>
            <p:cNvPicPr>
              <a:picLocks noChangeAspect="1"/>
            </p:cNvPicPr>
            <p:nvPr/>
          </p:nvPicPr>
          <p:blipFill>
            <a:blip r:embed="rId5"/>
            <a:stretch>
              <a:fillRect/>
            </a:stretch>
          </p:blipFill>
          <p:spPr>
            <a:xfrm>
              <a:off x="6751460" y="4891624"/>
              <a:ext cx="723265" cy="1125796"/>
            </a:xfrm>
            <a:prstGeom prst="rect">
              <a:avLst/>
            </a:prstGeom>
          </p:spPr>
        </p:pic>
        <p:sp>
          <p:nvSpPr>
            <p:cNvPr id="230" name="Oval 229"/>
            <p:cNvSpPr/>
            <p:nvPr/>
          </p:nvSpPr>
          <p:spPr>
            <a:xfrm>
              <a:off x="6444142" y="4841790"/>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Arrow Connector 230"/>
            <p:cNvCxnSpPr>
              <a:stCxn id="230" idx="2"/>
              <a:endCxn id="20" idx="2"/>
            </p:cNvCxnSpPr>
            <p:nvPr/>
          </p:nvCxnSpPr>
          <p:spPr>
            <a:xfrm flipH="1">
              <a:off x="5939297" y="5477561"/>
              <a:ext cx="504845" cy="58752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34" name="7-Point Star 233"/>
          <p:cNvSpPr/>
          <p:nvPr/>
        </p:nvSpPr>
        <p:spPr>
          <a:xfrm>
            <a:off x="6581507" y="1977910"/>
            <a:ext cx="210961" cy="217979"/>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234"/>
          <p:cNvGrpSpPr/>
          <p:nvPr/>
        </p:nvGrpSpPr>
        <p:grpSpPr>
          <a:xfrm>
            <a:off x="4864621" y="4466350"/>
            <a:ext cx="1311933" cy="1960755"/>
            <a:chOff x="6444142" y="4152577"/>
            <a:chExt cx="1311933" cy="1960755"/>
          </a:xfrm>
        </p:grpSpPr>
        <p:pic>
          <p:nvPicPr>
            <p:cNvPr id="236" name="Picture 235"/>
            <p:cNvPicPr>
              <a:picLocks noChangeAspect="1"/>
            </p:cNvPicPr>
            <p:nvPr/>
          </p:nvPicPr>
          <p:blipFill>
            <a:blip r:embed="rId5"/>
            <a:stretch>
              <a:fillRect/>
            </a:stretch>
          </p:blipFill>
          <p:spPr>
            <a:xfrm>
              <a:off x="6751460" y="4891624"/>
              <a:ext cx="723265" cy="1125796"/>
            </a:xfrm>
            <a:prstGeom prst="rect">
              <a:avLst/>
            </a:prstGeom>
          </p:spPr>
        </p:pic>
        <p:sp>
          <p:nvSpPr>
            <p:cNvPr id="237" name="Oval 236"/>
            <p:cNvSpPr/>
            <p:nvPr/>
          </p:nvSpPr>
          <p:spPr>
            <a:xfrm>
              <a:off x="6444142" y="4841790"/>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8" name="Straight Arrow Connector 237"/>
            <p:cNvCxnSpPr>
              <a:stCxn id="237" idx="0"/>
            </p:cNvCxnSpPr>
            <p:nvPr/>
          </p:nvCxnSpPr>
          <p:spPr>
            <a:xfrm flipH="1" flipV="1">
              <a:off x="7039445" y="4152577"/>
              <a:ext cx="60664" cy="6892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39" name="7-Point Star 238"/>
          <p:cNvSpPr/>
          <p:nvPr/>
        </p:nvSpPr>
        <p:spPr>
          <a:xfrm>
            <a:off x="5725043" y="5691373"/>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239"/>
          <p:cNvGrpSpPr/>
          <p:nvPr/>
        </p:nvGrpSpPr>
        <p:grpSpPr>
          <a:xfrm>
            <a:off x="3347959" y="3695013"/>
            <a:ext cx="1898238" cy="2713844"/>
            <a:chOff x="6444142" y="3399488"/>
            <a:chExt cx="1898238" cy="2713844"/>
          </a:xfrm>
        </p:grpSpPr>
        <p:pic>
          <p:nvPicPr>
            <p:cNvPr id="241" name="Picture 240"/>
            <p:cNvPicPr>
              <a:picLocks noChangeAspect="1"/>
            </p:cNvPicPr>
            <p:nvPr/>
          </p:nvPicPr>
          <p:blipFill>
            <a:blip r:embed="rId5"/>
            <a:stretch>
              <a:fillRect/>
            </a:stretch>
          </p:blipFill>
          <p:spPr>
            <a:xfrm>
              <a:off x="6751460" y="4891624"/>
              <a:ext cx="723265" cy="1125796"/>
            </a:xfrm>
            <a:prstGeom prst="rect">
              <a:avLst/>
            </a:prstGeom>
          </p:spPr>
        </p:pic>
        <p:sp>
          <p:nvSpPr>
            <p:cNvPr id="242" name="Oval 241"/>
            <p:cNvSpPr/>
            <p:nvPr/>
          </p:nvSpPr>
          <p:spPr>
            <a:xfrm>
              <a:off x="6444142" y="4841790"/>
              <a:ext cx="1311933" cy="1271542"/>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Arrow Connector 242"/>
            <p:cNvCxnSpPr>
              <a:stCxn id="242" idx="7"/>
              <a:endCxn id="21" idx="0"/>
            </p:cNvCxnSpPr>
            <p:nvPr/>
          </p:nvCxnSpPr>
          <p:spPr>
            <a:xfrm flipV="1">
              <a:off x="7563947" y="3399488"/>
              <a:ext cx="778433" cy="162851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46" name="7-Point Star 245"/>
          <p:cNvSpPr/>
          <p:nvPr/>
        </p:nvSpPr>
        <p:spPr>
          <a:xfrm>
            <a:off x="4208599" y="5673602"/>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5253075" y="2917666"/>
            <a:ext cx="135078" cy="3320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0" name="TextBox 269"/>
          <p:cNvSpPr txBox="1"/>
          <p:nvPr/>
        </p:nvSpPr>
        <p:spPr>
          <a:xfrm>
            <a:off x="6892204" y="424802"/>
            <a:ext cx="1868028" cy="369332"/>
          </a:xfrm>
          <a:prstGeom prst="rect">
            <a:avLst/>
          </a:prstGeom>
          <a:noFill/>
          <a:ln>
            <a:solidFill>
              <a:schemeClr val="tx1"/>
            </a:solidFill>
          </a:ln>
        </p:spPr>
        <p:txBody>
          <a:bodyPr wrap="square" rtlCol="0">
            <a:spAutoFit/>
          </a:bodyPr>
          <a:lstStyle/>
          <a:p>
            <a:pPr algn="ctr"/>
            <a:r>
              <a:rPr lang="en-US" dirty="0" smtClean="0">
                <a:solidFill>
                  <a:srgbClr val="666666"/>
                </a:solidFill>
              </a:rPr>
              <a:t>From High Bay</a:t>
            </a:r>
            <a:endParaRPr lang="sv-SE" dirty="0" smtClean="0">
              <a:solidFill>
                <a:srgbClr val="666666"/>
              </a:solidFill>
            </a:endParaRPr>
          </a:p>
        </p:txBody>
      </p:sp>
      <p:pic>
        <p:nvPicPr>
          <p:cNvPr id="196" name="Picture 195"/>
          <p:cNvPicPr>
            <a:picLocks noChangeAspect="1"/>
          </p:cNvPicPr>
          <p:nvPr/>
        </p:nvPicPr>
        <p:blipFill>
          <a:blip r:embed="rId7"/>
          <a:stretch>
            <a:fillRect/>
          </a:stretch>
        </p:blipFill>
        <p:spPr>
          <a:xfrm>
            <a:off x="9107233" y="1438102"/>
            <a:ext cx="2032360" cy="3517053"/>
          </a:xfrm>
          <a:prstGeom prst="rect">
            <a:avLst/>
          </a:prstGeom>
        </p:spPr>
      </p:pic>
      <p:graphicFrame>
        <p:nvGraphicFramePr>
          <p:cNvPr id="197" name="Table 196"/>
          <p:cNvGraphicFramePr>
            <a:graphicFrameLocks noGrp="1"/>
          </p:cNvGraphicFramePr>
          <p:nvPr>
            <p:extLst>
              <p:ext uri="{D42A27DB-BD31-4B8C-83A1-F6EECF244321}">
                <p14:modId xmlns:p14="http://schemas.microsoft.com/office/powerpoint/2010/main" val="556806854"/>
              </p:ext>
            </p:extLst>
          </p:nvPr>
        </p:nvGraphicFramePr>
        <p:xfrm>
          <a:off x="329073" y="5241216"/>
          <a:ext cx="1520579" cy="1296838"/>
        </p:xfrm>
        <a:graphic>
          <a:graphicData uri="http://schemas.openxmlformats.org/drawingml/2006/table">
            <a:tbl>
              <a:tblPr firstRow="1" bandRow="1">
                <a:tableStyleId>{69012ECD-51FC-41F1-AA8D-1B2483CD663E}</a:tableStyleId>
              </a:tblPr>
              <a:tblGrid>
                <a:gridCol w="612051">
                  <a:extLst>
                    <a:ext uri="{9D8B030D-6E8A-4147-A177-3AD203B41FA5}">
                      <a16:colId xmlns:a16="http://schemas.microsoft.com/office/drawing/2014/main" val="1074616277"/>
                    </a:ext>
                  </a:extLst>
                </a:gridCol>
                <a:gridCol w="908528">
                  <a:extLst>
                    <a:ext uri="{9D8B030D-6E8A-4147-A177-3AD203B41FA5}">
                      <a16:colId xmlns:a16="http://schemas.microsoft.com/office/drawing/2014/main" val="1872155988"/>
                    </a:ext>
                  </a:extLst>
                </a:gridCol>
              </a:tblGrid>
              <a:tr h="459129">
                <a:tc>
                  <a:txBody>
                    <a:bodyPr/>
                    <a:lstStyle/>
                    <a:p>
                      <a:r>
                        <a:rPr lang="en-US" sz="1200" dirty="0" smtClean="0"/>
                        <a:t>Color Code</a:t>
                      </a:r>
                      <a:endParaRPr lang="sv-SE" sz="1200" dirty="0"/>
                    </a:p>
                  </a:txBody>
                  <a:tcPr anchor="ctr"/>
                </a:tc>
                <a:tc>
                  <a:txBody>
                    <a:bodyPr/>
                    <a:lstStyle/>
                    <a:p>
                      <a:r>
                        <a:rPr lang="en-US" sz="1200" dirty="0" smtClean="0"/>
                        <a:t>Definition</a:t>
                      </a:r>
                      <a:endParaRPr lang="sv-SE" sz="1200" dirty="0"/>
                    </a:p>
                  </a:txBody>
                  <a:tcPr anchor="ctr"/>
                </a:tc>
                <a:extLst>
                  <a:ext uri="{0D108BD9-81ED-4DB2-BD59-A6C34878D82A}">
                    <a16:rowId xmlns:a16="http://schemas.microsoft.com/office/drawing/2014/main" val="2588367866"/>
                  </a:ext>
                </a:extLst>
              </a:tr>
              <a:tr h="378580">
                <a:tc>
                  <a:txBody>
                    <a:bodyPr/>
                    <a:lstStyle/>
                    <a:p>
                      <a:endParaRPr lang="sv-SE" sz="1200" dirty="0"/>
                    </a:p>
                  </a:txBody>
                  <a:tcPr>
                    <a:solidFill>
                      <a:srgbClr val="00FFFF"/>
                    </a:solidFill>
                  </a:tcPr>
                </a:tc>
                <a:tc>
                  <a:txBody>
                    <a:bodyPr/>
                    <a:lstStyle/>
                    <a:p>
                      <a:pPr algn="ctr"/>
                      <a:r>
                        <a:rPr lang="en-US" sz="1200" dirty="0" smtClean="0"/>
                        <a:t>Searched</a:t>
                      </a:r>
                      <a:endParaRPr lang="sv-SE" sz="1200" dirty="0"/>
                    </a:p>
                  </a:txBody>
                  <a:tcPr anchor="ctr"/>
                </a:tc>
                <a:extLst>
                  <a:ext uri="{0D108BD9-81ED-4DB2-BD59-A6C34878D82A}">
                    <a16:rowId xmlns:a16="http://schemas.microsoft.com/office/drawing/2014/main" val="4090198481"/>
                  </a:ext>
                </a:extLst>
              </a:tr>
              <a:tr h="459129">
                <a:tc>
                  <a:txBody>
                    <a:bodyPr/>
                    <a:lstStyle/>
                    <a:p>
                      <a:endParaRPr lang="sv-SE" sz="1200" dirty="0"/>
                    </a:p>
                  </a:txBody>
                  <a:tcPr>
                    <a:solidFill>
                      <a:srgbClr val="BFBFBF"/>
                    </a:solidFill>
                  </a:tcPr>
                </a:tc>
                <a:tc>
                  <a:txBody>
                    <a:bodyPr/>
                    <a:lstStyle/>
                    <a:p>
                      <a:pPr algn="ctr"/>
                      <a:r>
                        <a:rPr lang="en-US" sz="1200" dirty="0" smtClean="0"/>
                        <a:t>Not Searched</a:t>
                      </a:r>
                      <a:endParaRPr lang="sv-SE" sz="1200" dirty="0"/>
                    </a:p>
                  </a:txBody>
                  <a:tcPr anchor="ctr"/>
                </a:tc>
                <a:extLst>
                  <a:ext uri="{0D108BD9-81ED-4DB2-BD59-A6C34878D82A}">
                    <a16:rowId xmlns:a16="http://schemas.microsoft.com/office/drawing/2014/main" val="1784036747"/>
                  </a:ext>
                </a:extLst>
              </a:tr>
            </a:tbl>
          </a:graphicData>
        </a:graphic>
      </p:graphicFrame>
      <p:grpSp>
        <p:nvGrpSpPr>
          <p:cNvPr id="198" name="Group 197"/>
          <p:cNvGrpSpPr/>
          <p:nvPr/>
        </p:nvGrpSpPr>
        <p:grpSpPr>
          <a:xfrm>
            <a:off x="587546" y="4065334"/>
            <a:ext cx="932016" cy="1006604"/>
            <a:chOff x="6531989" y="2488765"/>
            <a:chExt cx="1252804" cy="1040820"/>
          </a:xfrm>
        </p:grpSpPr>
        <p:pic>
          <p:nvPicPr>
            <p:cNvPr id="202" name="Picture 201">
              <a:extLst>
                <a:ext uri="{FF2B5EF4-FFF2-40B4-BE49-F238E27FC236}">
                  <a16:creationId xmlns:a16="http://schemas.microsoft.com/office/drawing/2014/main" id="{034C0A5C-B23A-E336-8174-81EB2DBD2B02}"/>
                </a:ext>
              </a:extLst>
            </p:cNvPr>
            <p:cNvPicPr>
              <a:picLocks noChangeAspect="1"/>
            </p:cNvPicPr>
            <p:nvPr/>
          </p:nvPicPr>
          <p:blipFill rotWithShape="1">
            <a:blip r:embed="rId8">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203" name="Rectangle 202">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4" name="Rectangle 203">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08" name="TextBox 207">
            <a:extLst>
              <a:ext uri="{FF2B5EF4-FFF2-40B4-BE49-F238E27FC236}">
                <a16:creationId xmlns:a16="http://schemas.microsoft.com/office/drawing/2014/main" id="{7FBE9EF6-8677-2464-A07A-00147672B9D6}"/>
              </a:ext>
            </a:extLst>
          </p:cNvPr>
          <p:cNvSpPr txBox="1"/>
          <p:nvPr/>
        </p:nvSpPr>
        <p:spPr>
          <a:xfrm>
            <a:off x="499082" y="4661164"/>
            <a:ext cx="1112170" cy="246221"/>
          </a:xfrm>
          <a:prstGeom prst="rect">
            <a:avLst/>
          </a:prstGeom>
          <a:noFill/>
        </p:spPr>
        <p:txBody>
          <a:bodyPr wrap="square" rtlCol="0">
            <a:spAutoFit/>
          </a:bodyPr>
          <a:lstStyle/>
          <a:p>
            <a:pPr algn="ctr"/>
            <a:r>
              <a:rPr lang="en-US" sz="1000" b="1" dirty="0" smtClean="0">
                <a:solidFill>
                  <a:schemeClr val="bg1"/>
                </a:solidFill>
              </a:rPr>
              <a:t>Searching</a:t>
            </a:r>
            <a:endParaRPr lang="sv-SE" sz="1000" b="1" dirty="0">
              <a:solidFill>
                <a:schemeClr val="bg1"/>
              </a:solidFill>
            </a:endParaRPr>
          </a:p>
        </p:txBody>
      </p:sp>
      <p:grpSp>
        <p:nvGrpSpPr>
          <p:cNvPr id="209" name="Group 208"/>
          <p:cNvGrpSpPr/>
          <p:nvPr/>
        </p:nvGrpSpPr>
        <p:grpSpPr>
          <a:xfrm>
            <a:off x="3087669" y="4675068"/>
            <a:ext cx="341667" cy="566148"/>
            <a:chOff x="9272083" y="1907351"/>
            <a:chExt cx="341667" cy="566148"/>
          </a:xfrm>
        </p:grpSpPr>
        <p:sp>
          <p:nvSpPr>
            <p:cNvPr id="210" name="7-Point Star 209"/>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1" name="Content Placeholder 10"/>
            <p:cNvPicPr>
              <a:picLocks noChangeAspect="1"/>
            </p:cNvPicPr>
            <p:nvPr/>
          </p:nvPicPr>
          <p:blipFill>
            <a:blip r:embed="rId9"/>
            <a:stretch>
              <a:fillRect/>
            </a:stretch>
          </p:blipFill>
          <p:spPr>
            <a:xfrm>
              <a:off x="9340663" y="2008679"/>
              <a:ext cx="207314" cy="464820"/>
            </a:xfrm>
            <a:prstGeom prst="rect">
              <a:avLst/>
            </a:prstGeom>
          </p:spPr>
        </p:pic>
      </p:grpSp>
      <p:cxnSp>
        <p:nvCxnSpPr>
          <p:cNvPr id="219" name="Straight Arrow Connector 218"/>
          <p:cNvCxnSpPr/>
          <p:nvPr/>
        </p:nvCxnSpPr>
        <p:spPr>
          <a:xfrm flipV="1">
            <a:off x="3526971" y="3756974"/>
            <a:ext cx="1554876" cy="107549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7452369" y="870002"/>
            <a:ext cx="551495" cy="483194"/>
            <a:chOff x="2575544" y="2954924"/>
            <a:chExt cx="551495" cy="483194"/>
          </a:xfrm>
        </p:grpSpPr>
        <p:sp>
          <p:nvSpPr>
            <p:cNvPr id="264" name="TextBox 263">
              <a:extLst>
                <a:ext uri="{FF2B5EF4-FFF2-40B4-BE49-F238E27FC236}">
                  <a16:creationId xmlns:a16="http://schemas.microsoft.com/office/drawing/2014/main" id="{A5BAFCB4-9C19-3C4C-940C-8F2C462100F1}"/>
                </a:ext>
              </a:extLst>
            </p:cNvPr>
            <p:cNvSpPr txBox="1"/>
            <p:nvPr/>
          </p:nvSpPr>
          <p:spPr>
            <a:xfrm>
              <a:off x="2575544" y="3238063"/>
              <a:ext cx="551495" cy="200055"/>
            </a:xfrm>
            <a:prstGeom prst="rect">
              <a:avLst/>
            </a:prstGeom>
            <a:noFill/>
          </p:spPr>
          <p:txBody>
            <a:bodyPr wrap="square" rtlCol="0">
              <a:spAutoFit/>
            </a:bodyPr>
            <a:lstStyle/>
            <a:p>
              <a:pPr algn="ctr"/>
              <a:r>
                <a:rPr lang="en-GB" sz="700" b="1" dirty="0" smtClean="0">
                  <a:solidFill>
                    <a:srgbClr val="FF7D00"/>
                  </a:solidFill>
                </a:rPr>
                <a:t>TSCMK2</a:t>
              </a:r>
              <a:endParaRPr lang="en-GB" sz="700" b="1" dirty="0">
                <a:solidFill>
                  <a:srgbClr val="FF7D00"/>
                </a:solidFill>
              </a:endParaRPr>
            </a:p>
          </p:txBody>
        </p:sp>
        <p:pic>
          <p:nvPicPr>
            <p:cNvPr id="265" name="Picture 2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0398" y="2954924"/>
              <a:ext cx="504057" cy="303170"/>
            </a:xfrm>
            <a:prstGeom prst="rect">
              <a:avLst/>
            </a:prstGeom>
            <a:solidFill>
              <a:schemeClr val="tx2">
                <a:lumMod val="60000"/>
                <a:lumOff val="40000"/>
              </a:schemeClr>
            </a:solidFill>
            <a:effectLst>
              <a:glow rad="127000">
                <a:srgbClr val="FF7D00"/>
              </a:glow>
            </a:effectLst>
          </p:spPr>
        </p:pic>
      </p:grpSp>
      <p:cxnSp>
        <p:nvCxnSpPr>
          <p:cNvPr id="224" name="Straight Arrow Connector 223"/>
          <p:cNvCxnSpPr/>
          <p:nvPr/>
        </p:nvCxnSpPr>
        <p:spPr>
          <a:xfrm flipH="1">
            <a:off x="6581508" y="2565980"/>
            <a:ext cx="578059" cy="86831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6" name="Rounded Rectangle 225"/>
          <p:cNvSpPr/>
          <p:nvPr/>
        </p:nvSpPr>
        <p:spPr>
          <a:xfrm>
            <a:off x="7130972" y="2121349"/>
            <a:ext cx="1997971"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smtClean="0">
                <a:solidFill>
                  <a:schemeClr val="bg1"/>
                </a:solidFill>
              </a:rPr>
              <a:t>Lead bunker door detected closed</a:t>
            </a:r>
            <a:endParaRPr lang="sv-SE" sz="800" dirty="0">
              <a:solidFill>
                <a:schemeClr val="bg1"/>
              </a:solidFill>
            </a:endParaRPr>
          </a:p>
        </p:txBody>
      </p:sp>
      <p:grpSp>
        <p:nvGrpSpPr>
          <p:cNvPr id="257" name="Group 256"/>
          <p:cNvGrpSpPr/>
          <p:nvPr/>
        </p:nvGrpSpPr>
        <p:grpSpPr>
          <a:xfrm>
            <a:off x="5465604" y="2839719"/>
            <a:ext cx="551495" cy="483194"/>
            <a:chOff x="2575544" y="2954924"/>
            <a:chExt cx="551495" cy="483194"/>
          </a:xfrm>
        </p:grpSpPr>
        <p:sp>
          <p:nvSpPr>
            <p:cNvPr id="258" name="TextBox 257">
              <a:extLst>
                <a:ext uri="{FF2B5EF4-FFF2-40B4-BE49-F238E27FC236}">
                  <a16:creationId xmlns:a16="http://schemas.microsoft.com/office/drawing/2014/main" id="{A5BAFCB4-9C19-3C4C-940C-8F2C462100F1}"/>
                </a:ext>
              </a:extLst>
            </p:cNvPr>
            <p:cNvSpPr txBox="1"/>
            <p:nvPr/>
          </p:nvSpPr>
          <p:spPr>
            <a:xfrm>
              <a:off x="2575544" y="3238063"/>
              <a:ext cx="551495" cy="200055"/>
            </a:xfrm>
            <a:prstGeom prst="rect">
              <a:avLst/>
            </a:prstGeom>
            <a:noFill/>
          </p:spPr>
          <p:txBody>
            <a:bodyPr wrap="square" rtlCol="0">
              <a:spAutoFit/>
            </a:bodyPr>
            <a:lstStyle/>
            <a:p>
              <a:pPr algn="ctr"/>
              <a:r>
                <a:rPr lang="en-GB" sz="700" b="1" dirty="0" smtClean="0">
                  <a:solidFill>
                    <a:srgbClr val="FF7D00"/>
                  </a:solidFill>
                </a:rPr>
                <a:t>TSCMK4</a:t>
              </a:r>
              <a:endParaRPr lang="en-GB" sz="700" b="1" dirty="0">
                <a:solidFill>
                  <a:srgbClr val="FF7D00"/>
                </a:solidFill>
              </a:endParaRPr>
            </a:p>
          </p:txBody>
        </p:sp>
        <p:pic>
          <p:nvPicPr>
            <p:cNvPr id="259" name="Picture 2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0398" y="2954924"/>
              <a:ext cx="504057" cy="303170"/>
            </a:xfrm>
            <a:prstGeom prst="rect">
              <a:avLst/>
            </a:prstGeom>
            <a:solidFill>
              <a:schemeClr val="tx2">
                <a:lumMod val="60000"/>
                <a:lumOff val="40000"/>
              </a:schemeClr>
            </a:solidFill>
            <a:effectLst>
              <a:glow rad="127000">
                <a:srgbClr val="FF7D00"/>
              </a:glow>
            </a:effectLst>
          </p:spPr>
        </p:pic>
      </p:grpSp>
      <p:grpSp>
        <p:nvGrpSpPr>
          <p:cNvPr id="260" name="Group 259"/>
          <p:cNvGrpSpPr/>
          <p:nvPr/>
        </p:nvGrpSpPr>
        <p:grpSpPr>
          <a:xfrm>
            <a:off x="5459924" y="3273780"/>
            <a:ext cx="551495" cy="483194"/>
            <a:chOff x="2575544" y="2954924"/>
            <a:chExt cx="551495" cy="483194"/>
          </a:xfrm>
        </p:grpSpPr>
        <p:sp>
          <p:nvSpPr>
            <p:cNvPr id="261" name="TextBox 260">
              <a:extLst>
                <a:ext uri="{FF2B5EF4-FFF2-40B4-BE49-F238E27FC236}">
                  <a16:creationId xmlns:a16="http://schemas.microsoft.com/office/drawing/2014/main" id="{A5BAFCB4-9C19-3C4C-940C-8F2C462100F1}"/>
                </a:ext>
              </a:extLst>
            </p:cNvPr>
            <p:cNvSpPr txBox="1"/>
            <p:nvPr/>
          </p:nvSpPr>
          <p:spPr>
            <a:xfrm>
              <a:off x="2575544" y="3238063"/>
              <a:ext cx="551495" cy="200055"/>
            </a:xfrm>
            <a:prstGeom prst="rect">
              <a:avLst/>
            </a:prstGeom>
            <a:noFill/>
          </p:spPr>
          <p:txBody>
            <a:bodyPr wrap="square" rtlCol="0">
              <a:spAutoFit/>
            </a:bodyPr>
            <a:lstStyle/>
            <a:p>
              <a:pPr algn="ctr"/>
              <a:r>
                <a:rPr lang="en-GB" sz="700" b="1" dirty="0" smtClean="0">
                  <a:solidFill>
                    <a:srgbClr val="FF7D00"/>
                  </a:solidFill>
                </a:rPr>
                <a:t>TSCMK5</a:t>
              </a:r>
              <a:endParaRPr lang="en-GB" sz="700" b="1" dirty="0">
                <a:solidFill>
                  <a:srgbClr val="FF7D00"/>
                </a:solidFill>
              </a:endParaRPr>
            </a:p>
          </p:txBody>
        </p:sp>
        <p:pic>
          <p:nvPicPr>
            <p:cNvPr id="262" name="Picture 2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0398" y="2954924"/>
              <a:ext cx="504057" cy="303170"/>
            </a:xfrm>
            <a:prstGeom prst="rect">
              <a:avLst/>
            </a:prstGeom>
            <a:solidFill>
              <a:schemeClr val="tx2">
                <a:lumMod val="60000"/>
                <a:lumOff val="40000"/>
              </a:schemeClr>
            </a:solidFill>
            <a:effectLst>
              <a:glow rad="127000">
                <a:srgbClr val="FF7D00"/>
              </a:glow>
            </a:effectLst>
          </p:spPr>
        </p:pic>
      </p:grpSp>
    </p:spTree>
    <p:extLst>
      <p:ext uri="{BB962C8B-B14F-4D97-AF65-F5344CB8AC3E}">
        <p14:creationId xmlns:p14="http://schemas.microsoft.com/office/powerpoint/2010/main" val="203777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44444E-6 L 0.38737 0.00648 " pathEditMode="relative" rAng="0" ptsTypes="AA">
                                      <p:cBhvr>
                                        <p:cTn id="14" dur="2000" fill="hold"/>
                                        <p:tgtEl>
                                          <p:spTgt spid="257"/>
                                        </p:tgtEl>
                                        <p:attrNameLst>
                                          <p:attrName>ppt_x</p:attrName>
                                          <p:attrName>ppt_y</p:attrName>
                                        </p:attrNameLst>
                                      </p:cBhvr>
                                      <p:rCtr x="19362" y="324"/>
                                    </p:animMotion>
                                  </p:childTnLst>
                                </p:cTn>
                              </p:par>
                              <p:par>
                                <p:cTn id="15" presetID="42" presetClass="path" presetSubtype="0" accel="50000" decel="50000" fill="hold" nodeType="withEffect">
                                  <p:stCondLst>
                                    <p:cond delay="0"/>
                                  </p:stCondLst>
                                  <p:childTnLst>
                                    <p:animMotion origin="layout" path="M -2.70833E-6 -1.11022E-16 L 0.39141 -0.01019 " pathEditMode="relative" rAng="0" ptsTypes="AA">
                                      <p:cBhvr>
                                        <p:cTn id="16" dur="2000" fill="hold"/>
                                        <p:tgtEl>
                                          <p:spTgt spid="260"/>
                                        </p:tgtEl>
                                        <p:attrNameLst>
                                          <p:attrName>ppt_x</p:attrName>
                                          <p:attrName>ppt_y</p:attrName>
                                        </p:attrNameLst>
                                      </p:cBhvr>
                                      <p:rCtr x="19570" y="-509"/>
                                    </p:animMotion>
                                  </p:childTnLst>
                                </p:cTn>
                              </p:par>
                            </p:childTnLst>
                          </p:cTn>
                        </p:par>
                        <p:par>
                          <p:cTn id="17" fill="hold">
                            <p:stCondLst>
                              <p:cond delay="2000"/>
                            </p:stCondLst>
                            <p:childTnLst>
                              <p:par>
                                <p:cTn id="18" presetID="10" presetClass="exit" presetSubtype="0" fill="hold" nodeType="afterEffect">
                                  <p:stCondLst>
                                    <p:cond delay="0"/>
                                  </p:stCondLst>
                                  <p:childTnLst>
                                    <p:animEffect transition="out" filter="fade">
                                      <p:cBhvr>
                                        <p:cTn id="19" dur="500"/>
                                        <p:tgtEl>
                                          <p:spTgt spid="260"/>
                                        </p:tgtEl>
                                      </p:cBhvr>
                                    </p:animEffect>
                                    <p:set>
                                      <p:cBhvr>
                                        <p:cTn id="20" dur="1" fill="hold">
                                          <p:stCondLst>
                                            <p:cond delay="499"/>
                                          </p:stCondLst>
                                        </p:cTn>
                                        <p:tgtEl>
                                          <p:spTgt spid="26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57"/>
                                        </p:tgtEl>
                                      </p:cBhvr>
                                    </p:animEffect>
                                    <p:set>
                                      <p:cBhvr>
                                        <p:cTn id="23" dur="1" fill="hold">
                                          <p:stCondLst>
                                            <p:cond delay="499"/>
                                          </p:stCondLst>
                                        </p:cTn>
                                        <p:tgtEl>
                                          <p:spTgt spid="25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3"/>
                                        </p:tgtEl>
                                        <p:attrNameLst>
                                          <p:attrName>style.visibility</p:attrName>
                                        </p:attrNameLst>
                                      </p:cBhvr>
                                      <p:to>
                                        <p:strVal val="visible"/>
                                      </p:to>
                                    </p:set>
                                    <p:animEffect transition="in" filter="fade">
                                      <p:cBhvr>
                                        <p:cTn id="28" dur="500"/>
                                        <p:tgtEl>
                                          <p:spTgt spid="2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0"/>
                                        </p:tgtEl>
                                        <p:attrNameLst>
                                          <p:attrName>style.visibility</p:attrName>
                                        </p:attrNameLst>
                                      </p:cBhvr>
                                      <p:to>
                                        <p:strVal val="visible"/>
                                      </p:to>
                                    </p:set>
                                    <p:animEffect transition="in" filter="fade">
                                      <p:cBhvr>
                                        <p:cTn id="31" dur="500"/>
                                        <p:tgtEl>
                                          <p:spTgt spid="27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16667E-6 2.96296E-6 L 0.22839 0.23634 " pathEditMode="relative" rAng="0" ptsTypes="AA">
                                      <p:cBhvr>
                                        <p:cTn id="35" dur="2000" fill="hold"/>
                                        <p:tgtEl>
                                          <p:spTgt spid="263"/>
                                        </p:tgtEl>
                                        <p:attrNameLst>
                                          <p:attrName>ppt_x</p:attrName>
                                          <p:attrName>ppt_y</p:attrName>
                                        </p:attrNameLst>
                                      </p:cBhvr>
                                      <p:rCtr x="11419" y="11806"/>
                                    </p:animMotion>
                                  </p:childTnLst>
                                </p:cTn>
                              </p:par>
                              <p:par>
                                <p:cTn id="36" presetID="10" presetClass="exit" presetSubtype="0" fill="hold" grpId="1" nodeType="withEffect">
                                  <p:stCondLst>
                                    <p:cond delay="0"/>
                                  </p:stCondLst>
                                  <p:childTnLst>
                                    <p:animEffect transition="out" filter="fade">
                                      <p:cBhvr>
                                        <p:cTn id="37" dur="500"/>
                                        <p:tgtEl>
                                          <p:spTgt spid="270"/>
                                        </p:tgtEl>
                                      </p:cBhvr>
                                    </p:animEffect>
                                    <p:set>
                                      <p:cBhvr>
                                        <p:cTn id="38" dur="1" fill="hold">
                                          <p:stCondLst>
                                            <p:cond delay="499"/>
                                          </p:stCondLst>
                                        </p:cTn>
                                        <p:tgtEl>
                                          <p:spTgt spid="270"/>
                                        </p:tgtEl>
                                        <p:attrNameLst>
                                          <p:attrName>style.visibility</p:attrName>
                                        </p:attrNameLst>
                                      </p:cBhvr>
                                      <p:to>
                                        <p:strVal val="hidden"/>
                                      </p:to>
                                    </p:set>
                                  </p:childTnLst>
                                </p:cTn>
                              </p:par>
                            </p:childTnLst>
                          </p:cTn>
                        </p:par>
                        <p:par>
                          <p:cTn id="39" fill="hold">
                            <p:stCondLst>
                              <p:cond delay="2000"/>
                            </p:stCondLst>
                            <p:childTnLst>
                              <p:par>
                                <p:cTn id="40" presetID="10" presetClass="exit" presetSubtype="0" fill="hold" nodeType="afterEffect">
                                  <p:stCondLst>
                                    <p:cond delay="0"/>
                                  </p:stCondLst>
                                  <p:childTnLst>
                                    <p:animEffect transition="out" filter="fade">
                                      <p:cBhvr>
                                        <p:cTn id="41" dur="500"/>
                                        <p:tgtEl>
                                          <p:spTgt spid="263"/>
                                        </p:tgtEl>
                                      </p:cBhvr>
                                    </p:animEffect>
                                    <p:set>
                                      <p:cBhvr>
                                        <p:cTn id="42" dur="1" fill="hold">
                                          <p:stCondLst>
                                            <p:cond delay="499"/>
                                          </p:stCondLst>
                                        </p:cTn>
                                        <p:tgtEl>
                                          <p:spTgt spid="2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4"/>
                                        </p:tgtEl>
                                        <p:attrNameLst>
                                          <p:attrName>style.visibility</p:attrName>
                                        </p:attrNameLst>
                                      </p:cBhvr>
                                      <p:to>
                                        <p:strVal val="visible"/>
                                      </p:to>
                                    </p:set>
                                    <p:animEffect transition="in" filter="fade">
                                      <p:cBhvr>
                                        <p:cTn id="47" dur="500"/>
                                        <p:tgtEl>
                                          <p:spTgt spid="224"/>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226"/>
                                        </p:tgtEl>
                                        <p:attrNameLst>
                                          <p:attrName>style.visibility</p:attrName>
                                        </p:attrNameLst>
                                      </p:cBhvr>
                                      <p:to>
                                        <p:strVal val="visible"/>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28"/>
                                        </p:tgtEl>
                                        <p:attrNameLst>
                                          <p:attrName>style.visibility</p:attrName>
                                        </p:attrNameLst>
                                      </p:cBhvr>
                                      <p:to>
                                        <p:strVal val="visible"/>
                                      </p:to>
                                    </p:set>
                                    <p:animEffect transition="in" filter="fade">
                                      <p:cBhvr>
                                        <p:cTn id="53" dur="500"/>
                                        <p:tgtEl>
                                          <p:spTgt spid="228"/>
                                        </p:tgtEl>
                                      </p:cBhvr>
                                    </p:animEffect>
                                  </p:childTnLst>
                                </p:cTn>
                              </p:par>
                            </p:childTnLst>
                          </p:cTn>
                        </p:par>
                        <p:par>
                          <p:cTn id="54" fill="hold">
                            <p:stCondLst>
                              <p:cond delay="1000"/>
                            </p:stCondLst>
                            <p:childTnLst>
                              <p:par>
                                <p:cTn id="55" presetID="10" presetClass="entr" presetSubtype="0" fill="hold" grpId="2" nodeType="afterEffect">
                                  <p:stCondLst>
                                    <p:cond delay="0"/>
                                  </p:stCondLst>
                                  <p:childTnLst>
                                    <p:set>
                                      <p:cBhvr>
                                        <p:cTn id="56" dur="1" fill="hold">
                                          <p:stCondLst>
                                            <p:cond delay="0"/>
                                          </p:stCondLst>
                                        </p:cTn>
                                        <p:tgtEl>
                                          <p:spTgt spid="234"/>
                                        </p:tgtEl>
                                        <p:attrNameLst>
                                          <p:attrName>style.visibility</p:attrName>
                                        </p:attrNameLst>
                                      </p:cBhvr>
                                      <p:to>
                                        <p:strVal val="visible"/>
                                      </p:to>
                                    </p:set>
                                    <p:animEffect transition="in" filter="fade">
                                      <p:cBhvr>
                                        <p:cTn id="57" dur="500"/>
                                        <p:tgtEl>
                                          <p:spTgt spid="234"/>
                                        </p:tgtEl>
                                      </p:cBhvr>
                                    </p:animEffect>
                                  </p:childTnLst>
                                </p:cTn>
                              </p:par>
                              <p:par>
                                <p:cTn id="58" presetID="26" presetClass="emph" presetSubtype="0" repeatCount="indefinite" fill="hold" grpId="0" nodeType="withEffect">
                                  <p:stCondLst>
                                    <p:cond delay="0"/>
                                  </p:stCondLst>
                                  <p:endCondLst>
                                    <p:cond evt="onNext" delay="0">
                                      <p:tgtEl>
                                        <p:sldTgt/>
                                      </p:tgtEl>
                                    </p:cond>
                                  </p:endCondLst>
                                  <p:childTnLst>
                                    <p:animEffect transition="out" filter="fade">
                                      <p:cBhvr>
                                        <p:cTn id="59" dur="1000" tmFilter="0, 0; .2, .5; .8, .5; 1, 0"/>
                                        <p:tgtEl>
                                          <p:spTgt spid="234"/>
                                        </p:tgtEl>
                                      </p:cBhvr>
                                    </p:animEffect>
                                    <p:animScale>
                                      <p:cBhvr>
                                        <p:cTn id="60" dur="500" autoRev="1" fill="hold"/>
                                        <p:tgtEl>
                                          <p:spTgt spid="234"/>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7.29167E-6 7.40741E-7 L 7.29167E-6 7.40741E-7 C 0.00118 0.00092 0.00235 0.00231 0.00365 0.00301 C 0.00508 0.0037 0.00652 0.0037 0.00782 0.0044 L 0.00912 0.00532 C 0.01225 0.00486 0.0155 0.00509 0.01863 0.0044 C 0.0198 0.00416 0.02214 0.00208 0.02318 0.00162 C 0.02435 0.00092 0.02553 0.00069 0.02657 7.40741E-7 C 0.02696 -0.00023 0.02735 -0.0007 0.02787 -0.0007 C 0.03985 -0.00232 0.04584 -0.00278 0.05652 -0.00371 C 0.05769 -0.00394 0.05886 -0.00371 0.0599 -0.0044 C 0.06029 -0.00486 0.06029 -0.00602 0.06068 -0.00672 C 0.06107 -0.00718 0.06159 -0.00764 0.06198 -0.0081 C 0.06511 -0.01297 0.06133 -0.0081 0.06446 -0.01181 C 0.06459 -0.0125 0.06472 -0.0132 0.06485 -0.01412 C 0.06498 -0.01551 0.06498 -0.01713 0.06524 -0.01852 C 0.06563 -0.0206 0.06693 -0.02431 0.06693 -0.02431 C 0.06797 -0.03334 0.06654 -0.02246 0.06863 -0.03264 C 0.06902 -0.03449 0.06915 -0.03889 0.06941 -0.04074 C 0.06967 -0.04167 0.07006 -0.0426 0.07032 -0.04375 C 0.07045 -0.04468 0.07058 -0.0456 0.07071 -0.04653 C 0.07097 -0.04908 0.0711 -0.05162 0.07149 -0.05394 L 0.0724 -0.05857 C 0.07201 -0.06736 0.07175 -0.07616 0.07149 -0.08519 C 0.07123 -0.09445 0.07136 -0.10394 0.0711 -0.1132 C 0.07097 -0.11806 0.07149 -0.1176 0.07032 -0.1176 " pathEditMode="relative" ptsTypes="AAAAAAAAAAAAAAAAAAAAAAAAAA">
                                      <p:cBhvr>
                                        <p:cTn id="70" dur="2000" fill="hold"/>
                                        <p:tgtEl>
                                          <p:spTgt spid="17"/>
                                        </p:tgtEl>
                                        <p:attrNameLst>
                                          <p:attrName>ppt_x</p:attrName>
                                          <p:attrName>ppt_y</p:attrName>
                                        </p:attrNameLst>
                                      </p:cBhvr>
                                    </p:animMotion>
                                  </p:childTnLst>
                                </p:cTn>
                              </p:par>
                              <p:par>
                                <p:cTn id="71" presetID="42" presetClass="path" presetSubtype="0" accel="50000" decel="50000" fill="hold" nodeType="withEffect">
                                  <p:stCondLst>
                                    <p:cond delay="0"/>
                                  </p:stCondLst>
                                  <p:childTnLst>
                                    <p:animMotion origin="layout" path="M -2.70833E-6 1.85185E-6 L 0.07071 0.00162 " pathEditMode="relative" rAng="0" ptsTypes="AA">
                                      <p:cBhvr>
                                        <p:cTn id="72" dur="2000" fill="hold"/>
                                        <p:tgtEl>
                                          <p:spTgt spid="227"/>
                                        </p:tgtEl>
                                        <p:attrNameLst>
                                          <p:attrName>ppt_x</p:attrName>
                                          <p:attrName>ppt_y</p:attrName>
                                        </p:attrNameLst>
                                      </p:cBhvr>
                                      <p:rCtr x="3529" y="69"/>
                                    </p:animMotion>
                                  </p:childTnLst>
                                </p:cTn>
                              </p:par>
                              <p:par>
                                <p:cTn id="73" presetID="10" presetClass="exit" presetSubtype="0" fill="hold" nodeType="withEffect">
                                  <p:stCondLst>
                                    <p:cond delay="0"/>
                                  </p:stCondLst>
                                  <p:childTnLst>
                                    <p:animEffect transition="out" filter="fade">
                                      <p:cBhvr>
                                        <p:cTn id="74" dur="500"/>
                                        <p:tgtEl>
                                          <p:spTgt spid="224"/>
                                        </p:tgtEl>
                                      </p:cBhvr>
                                    </p:animEffect>
                                    <p:set>
                                      <p:cBhvr>
                                        <p:cTn id="75" dur="1" fill="hold">
                                          <p:stCondLst>
                                            <p:cond delay="499"/>
                                          </p:stCondLst>
                                        </p:cTn>
                                        <p:tgtEl>
                                          <p:spTgt spid="2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26"/>
                                        </p:tgtEl>
                                      </p:cBhvr>
                                    </p:animEffect>
                                    <p:set>
                                      <p:cBhvr>
                                        <p:cTn id="78" dur="1" fill="hold">
                                          <p:stCondLst>
                                            <p:cond delay="499"/>
                                          </p:stCondLst>
                                        </p:cTn>
                                        <p:tgtEl>
                                          <p:spTgt spid="226"/>
                                        </p:tgtEl>
                                        <p:attrNameLst>
                                          <p:attrName>style.visibility</p:attrName>
                                        </p:attrNameLst>
                                      </p:cBhvr>
                                      <p:to>
                                        <p:strVal val="hidden"/>
                                      </p:to>
                                    </p:set>
                                  </p:childTnLst>
                                </p:cTn>
                              </p:par>
                            </p:childTnLst>
                          </p:cTn>
                        </p:par>
                        <p:par>
                          <p:cTn id="79" fill="hold">
                            <p:stCondLst>
                              <p:cond delay="2000"/>
                            </p:stCondLst>
                            <p:childTnLst>
                              <p:par>
                                <p:cTn id="80" presetID="10" presetClass="exit" presetSubtype="0" fill="hold" grpId="1" nodeType="afterEffect">
                                  <p:stCondLst>
                                    <p:cond delay="0"/>
                                  </p:stCondLst>
                                  <p:childTnLst>
                                    <p:animEffect transition="out" filter="fade">
                                      <p:cBhvr>
                                        <p:cTn id="81" dur="500"/>
                                        <p:tgtEl>
                                          <p:spTgt spid="234"/>
                                        </p:tgtEl>
                                      </p:cBhvr>
                                    </p:animEffect>
                                    <p:set>
                                      <p:cBhvr>
                                        <p:cTn id="82" dur="1" fill="hold">
                                          <p:stCondLst>
                                            <p:cond delay="499"/>
                                          </p:stCondLst>
                                        </p:cTn>
                                        <p:tgtEl>
                                          <p:spTgt spid="23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0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228"/>
                                        </p:tgtEl>
                                        <p:attrNameLst>
                                          <p:attrName>style.visibility</p:attrName>
                                        </p:attrNameLst>
                                      </p:cBhvr>
                                      <p:to>
                                        <p:strVal val="hidden"/>
                                      </p:to>
                                    </p:set>
                                  </p:childTnLst>
                                </p:cTn>
                              </p:par>
                            </p:childTnLst>
                          </p:cTn>
                        </p:par>
                        <p:par>
                          <p:cTn id="89" fill="hold">
                            <p:stCondLst>
                              <p:cond delay="0"/>
                            </p:stCondLst>
                            <p:childTnLst>
                              <p:par>
                                <p:cTn id="90" presetID="10" presetClass="entr" presetSubtype="0" fill="hold" nodeType="afterEffect">
                                  <p:stCondLst>
                                    <p:cond delay="0"/>
                                  </p:stCondLst>
                                  <p:childTnLst>
                                    <p:set>
                                      <p:cBhvr>
                                        <p:cTn id="91" dur="1" fill="hold">
                                          <p:stCondLst>
                                            <p:cond delay="0"/>
                                          </p:stCondLst>
                                        </p:cTn>
                                        <p:tgtEl>
                                          <p:spTgt spid="225"/>
                                        </p:tgtEl>
                                        <p:attrNameLst>
                                          <p:attrName>style.visibility</p:attrName>
                                        </p:attrNameLst>
                                      </p:cBhvr>
                                      <p:to>
                                        <p:strVal val="visible"/>
                                      </p:to>
                                    </p:set>
                                    <p:animEffect transition="in" filter="fade">
                                      <p:cBhvr>
                                        <p:cTn id="92" dur="500"/>
                                        <p:tgtEl>
                                          <p:spTgt spid="225"/>
                                        </p:tgtEl>
                                      </p:cBhvr>
                                    </p:animEffect>
                                  </p:childTnLst>
                                </p:cTn>
                              </p:par>
                            </p:childTnLst>
                          </p:cTn>
                        </p:par>
                        <p:par>
                          <p:cTn id="93" fill="hold">
                            <p:stCondLst>
                              <p:cond delay="500"/>
                            </p:stCondLst>
                            <p:childTnLst>
                              <p:par>
                                <p:cTn id="94" presetID="10" presetClass="entr" presetSubtype="0" fill="hold" grpId="2" nodeType="afterEffect">
                                  <p:stCondLst>
                                    <p:cond delay="0"/>
                                  </p:stCondLst>
                                  <p:childTnLst>
                                    <p:set>
                                      <p:cBhvr>
                                        <p:cTn id="95" dur="1" fill="hold">
                                          <p:stCondLst>
                                            <p:cond delay="0"/>
                                          </p:stCondLst>
                                        </p:cTn>
                                        <p:tgtEl>
                                          <p:spTgt spid="222"/>
                                        </p:tgtEl>
                                        <p:attrNameLst>
                                          <p:attrName>style.visibility</p:attrName>
                                        </p:attrNameLst>
                                      </p:cBhvr>
                                      <p:to>
                                        <p:strVal val="visible"/>
                                      </p:to>
                                    </p:set>
                                    <p:animEffect transition="in" filter="fade">
                                      <p:cBhvr>
                                        <p:cTn id="96" dur="500"/>
                                        <p:tgtEl>
                                          <p:spTgt spid="222"/>
                                        </p:tgtEl>
                                      </p:cBhvr>
                                    </p:animEffect>
                                  </p:childTnLst>
                                </p:cTn>
                              </p:par>
                            </p:childTnLst>
                          </p:cTn>
                        </p:par>
                        <p:par>
                          <p:cTn id="97" fill="hold">
                            <p:stCondLst>
                              <p:cond delay="1000"/>
                            </p:stCondLst>
                            <p:childTnLst>
                              <p:par>
                                <p:cTn id="98" presetID="26" presetClass="emph" presetSubtype="0" repeatCount="indefinite" fill="hold" grpId="0" nodeType="afterEffect">
                                  <p:stCondLst>
                                    <p:cond delay="0"/>
                                  </p:stCondLst>
                                  <p:endCondLst>
                                    <p:cond evt="onNext" delay="0">
                                      <p:tgtEl>
                                        <p:sldTgt/>
                                      </p:tgtEl>
                                    </p:cond>
                                  </p:endCondLst>
                                  <p:childTnLst>
                                    <p:animEffect transition="out" filter="fade">
                                      <p:cBhvr>
                                        <p:cTn id="99" dur="1000" tmFilter="0, 0; .2, .5; .8, .5; 1, 0"/>
                                        <p:tgtEl>
                                          <p:spTgt spid="222"/>
                                        </p:tgtEl>
                                      </p:cBhvr>
                                    </p:animEffect>
                                    <p:animScale>
                                      <p:cBhvr>
                                        <p:cTn id="100" dur="500" autoRev="1" fill="hold"/>
                                        <p:tgtEl>
                                          <p:spTgt spid="222"/>
                                        </p:tgtEl>
                                      </p:cBhvr>
                                      <p:by x="105000" y="105000"/>
                                    </p:animScale>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0.07032 -0.11759 L 0.16706 -0.00602 " pathEditMode="relative" rAng="0" ptsTypes="AA">
                                      <p:cBhvr>
                                        <p:cTn id="104" dur="2000" fill="hold"/>
                                        <p:tgtEl>
                                          <p:spTgt spid="17"/>
                                        </p:tgtEl>
                                        <p:attrNameLst>
                                          <p:attrName>ppt_x</p:attrName>
                                          <p:attrName>ppt_y</p:attrName>
                                        </p:attrNameLst>
                                      </p:cBhvr>
                                      <p:rCtr x="4831" y="5579"/>
                                    </p:animMotion>
                                  </p:childTnLst>
                                </p:cTn>
                              </p:par>
                            </p:childTnLst>
                          </p:cTn>
                        </p:par>
                        <p:par>
                          <p:cTn id="105" fill="hold">
                            <p:stCondLst>
                              <p:cond delay="2000"/>
                            </p:stCondLst>
                            <p:childTnLst>
                              <p:par>
                                <p:cTn id="106" presetID="10" presetClass="exit" presetSubtype="0" fill="hold" grpId="1" nodeType="afterEffect">
                                  <p:stCondLst>
                                    <p:cond delay="2000"/>
                                  </p:stCondLst>
                                  <p:childTnLst>
                                    <p:animEffect transition="out" filter="fade">
                                      <p:cBhvr>
                                        <p:cTn id="107" dur="500"/>
                                        <p:tgtEl>
                                          <p:spTgt spid="222"/>
                                        </p:tgtEl>
                                      </p:cBhvr>
                                    </p:animEffect>
                                    <p:set>
                                      <p:cBhvr>
                                        <p:cTn id="108" dur="1" fill="hold">
                                          <p:stCondLst>
                                            <p:cond delay="499"/>
                                          </p:stCondLst>
                                        </p:cTn>
                                        <p:tgtEl>
                                          <p:spTgt spid="222"/>
                                        </p:tgtEl>
                                        <p:attrNameLst>
                                          <p:attrName>style.visibility</p:attrName>
                                        </p:attrNameLst>
                                      </p:cBhvr>
                                      <p:to>
                                        <p:strVal val="hidden"/>
                                      </p:to>
                                    </p:set>
                                  </p:childTnLst>
                                </p:cTn>
                              </p:par>
                            </p:childTnLst>
                          </p:cTn>
                        </p:par>
                        <p:par>
                          <p:cTn id="109" fill="hold">
                            <p:stCondLst>
                              <p:cond delay="4500"/>
                            </p:stCondLst>
                            <p:childTnLst>
                              <p:par>
                                <p:cTn id="110" presetID="1" presetClass="exit" presetSubtype="0" fill="hold" nodeType="afterEffect">
                                  <p:stCondLst>
                                    <p:cond delay="0"/>
                                  </p:stCondLst>
                                  <p:childTnLst>
                                    <p:set>
                                      <p:cBhvr>
                                        <p:cTn id="111" dur="1" fill="hold">
                                          <p:stCondLst>
                                            <p:cond delay="0"/>
                                          </p:stCondLst>
                                        </p:cTn>
                                        <p:tgtEl>
                                          <p:spTgt spid="225"/>
                                        </p:tgtEl>
                                        <p:attrNameLst>
                                          <p:attrName>style.visibility</p:attrName>
                                        </p:attrNameLst>
                                      </p:cBhvr>
                                      <p:to>
                                        <p:strVal val="hidden"/>
                                      </p:to>
                                    </p:set>
                                  </p:childTnLst>
                                </p:cTn>
                              </p:par>
                            </p:childTnLst>
                          </p:cTn>
                        </p:par>
                        <p:par>
                          <p:cTn id="112" fill="hold">
                            <p:stCondLst>
                              <p:cond delay="4500"/>
                            </p:stCondLst>
                            <p:childTnLst>
                              <p:par>
                                <p:cTn id="113" presetID="10" presetClass="entr" presetSubtype="0" fill="hold" nodeType="afterEffect">
                                  <p:stCondLst>
                                    <p:cond delay="0"/>
                                  </p:stCondLst>
                                  <p:childTnLst>
                                    <p:set>
                                      <p:cBhvr>
                                        <p:cTn id="114" dur="1" fill="hold">
                                          <p:stCondLst>
                                            <p:cond delay="0"/>
                                          </p:stCondLst>
                                        </p:cTn>
                                        <p:tgtEl>
                                          <p:spTgt spid="235"/>
                                        </p:tgtEl>
                                        <p:attrNameLst>
                                          <p:attrName>style.visibility</p:attrName>
                                        </p:attrNameLst>
                                      </p:cBhvr>
                                      <p:to>
                                        <p:strVal val="visible"/>
                                      </p:to>
                                    </p:set>
                                    <p:animEffect transition="in" filter="fade">
                                      <p:cBhvr>
                                        <p:cTn id="115" dur="500"/>
                                        <p:tgtEl>
                                          <p:spTgt spid="235"/>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239"/>
                                        </p:tgtEl>
                                        <p:attrNameLst>
                                          <p:attrName>style.visibility</p:attrName>
                                        </p:attrNameLst>
                                      </p:cBhvr>
                                      <p:to>
                                        <p:strVal val="visible"/>
                                      </p:to>
                                    </p:set>
                                    <p:animEffect transition="in" filter="fade">
                                      <p:cBhvr>
                                        <p:cTn id="118" dur="500"/>
                                        <p:tgtEl>
                                          <p:spTgt spid="239"/>
                                        </p:tgtEl>
                                      </p:cBhvr>
                                    </p:animEffect>
                                  </p:childTnLst>
                                </p:cTn>
                              </p:par>
                              <p:par>
                                <p:cTn id="119" presetID="26" presetClass="emph" presetSubtype="0" repeatCount="indefinite" fill="hold" grpId="0" nodeType="withEffect">
                                  <p:stCondLst>
                                    <p:cond delay="0"/>
                                  </p:stCondLst>
                                  <p:endCondLst>
                                    <p:cond evt="onNext" delay="0">
                                      <p:tgtEl>
                                        <p:sldTgt/>
                                      </p:tgtEl>
                                    </p:cond>
                                  </p:endCondLst>
                                  <p:childTnLst>
                                    <p:animEffect transition="out" filter="fade">
                                      <p:cBhvr>
                                        <p:cTn id="120" dur="1000" tmFilter="0, 0; .2, .5; .8, .5; 1, 0"/>
                                        <p:tgtEl>
                                          <p:spTgt spid="239"/>
                                        </p:tgtEl>
                                      </p:cBhvr>
                                    </p:animEffect>
                                    <p:animScale>
                                      <p:cBhvr>
                                        <p:cTn id="121" dur="500" autoRev="1" fill="hold"/>
                                        <p:tgtEl>
                                          <p:spTgt spid="239"/>
                                        </p:tgtEl>
                                      </p:cBhvr>
                                      <p:by x="105000" y="105000"/>
                                    </p:animScale>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nodeType="clickEffect">
                                  <p:stCondLst>
                                    <p:cond delay="0"/>
                                  </p:stCondLst>
                                  <p:childTnLst>
                                    <p:animMotion origin="layout" path="M 0.16705 -0.00602 L 0.07591 0.1125 " pathEditMode="relative" rAng="0" ptsTypes="AA">
                                      <p:cBhvr>
                                        <p:cTn id="125" dur="2000" fill="hold"/>
                                        <p:tgtEl>
                                          <p:spTgt spid="17"/>
                                        </p:tgtEl>
                                        <p:attrNameLst>
                                          <p:attrName>ppt_x</p:attrName>
                                          <p:attrName>ppt_y</p:attrName>
                                        </p:attrNameLst>
                                      </p:cBhvr>
                                      <p:rCtr x="-4362" y="6134"/>
                                    </p:animMotion>
                                  </p:childTnLst>
                                </p:cTn>
                              </p:par>
                            </p:childTnLst>
                          </p:cTn>
                        </p:par>
                        <p:par>
                          <p:cTn id="126" fill="hold">
                            <p:stCondLst>
                              <p:cond delay="2000"/>
                            </p:stCondLst>
                            <p:childTnLst>
                              <p:par>
                                <p:cTn id="127" presetID="10" presetClass="exit" presetSubtype="0" fill="hold" grpId="1" nodeType="afterEffect">
                                  <p:stCondLst>
                                    <p:cond delay="2000"/>
                                  </p:stCondLst>
                                  <p:childTnLst>
                                    <p:animEffect transition="out" filter="fade">
                                      <p:cBhvr>
                                        <p:cTn id="128" dur="500"/>
                                        <p:tgtEl>
                                          <p:spTgt spid="239"/>
                                        </p:tgtEl>
                                      </p:cBhvr>
                                    </p:animEffect>
                                    <p:set>
                                      <p:cBhvr>
                                        <p:cTn id="129" dur="1" fill="hold">
                                          <p:stCondLst>
                                            <p:cond delay="499"/>
                                          </p:stCondLst>
                                        </p:cTn>
                                        <p:tgtEl>
                                          <p:spTgt spid="239"/>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235"/>
                                        </p:tgtEl>
                                        <p:attrNameLst>
                                          <p:attrName>style.visibility</p:attrName>
                                        </p:attrNameLst>
                                      </p:cBhvr>
                                      <p:to>
                                        <p:strVal val="hidden"/>
                                      </p:to>
                                    </p:set>
                                  </p:childTnLst>
                                </p:cTn>
                              </p:par>
                            </p:childTnLst>
                          </p:cTn>
                        </p:par>
                        <p:par>
                          <p:cTn id="134" fill="hold">
                            <p:stCondLst>
                              <p:cond delay="0"/>
                            </p:stCondLst>
                            <p:childTnLst>
                              <p:par>
                                <p:cTn id="135" presetID="10" presetClass="entr" presetSubtype="0" fill="hold" nodeType="afterEffect">
                                  <p:stCondLst>
                                    <p:cond delay="0"/>
                                  </p:stCondLst>
                                  <p:childTnLst>
                                    <p:set>
                                      <p:cBhvr>
                                        <p:cTn id="136" dur="1" fill="hold">
                                          <p:stCondLst>
                                            <p:cond delay="0"/>
                                          </p:stCondLst>
                                        </p:cTn>
                                        <p:tgtEl>
                                          <p:spTgt spid="240"/>
                                        </p:tgtEl>
                                        <p:attrNameLst>
                                          <p:attrName>style.visibility</p:attrName>
                                        </p:attrNameLst>
                                      </p:cBhvr>
                                      <p:to>
                                        <p:strVal val="visible"/>
                                      </p:to>
                                    </p:set>
                                    <p:animEffect transition="in" filter="fade">
                                      <p:cBhvr>
                                        <p:cTn id="137" dur="500"/>
                                        <p:tgtEl>
                                          <p:spTgt spid="240"/>
                                        </p:tgtEl>
                                      </p:cBhvr>
                                    </p:animEffect>
                                  </p:childTnLst>
                                </p:cTn>
                              </p:par>
                              <p:par>
                                <p:cTn id="138" presetID="10" presetClass="entr" presetSubtype="0" fill="hold" grpId="2" nodeType="withEffect">
                                  <p:stCondLst>
                                    <p:cond delay="0"/>
                                  </p:stCondLst>
                                  <p:childTnLst>
                                    <p:set>
                                      <p:cBhvr>
                                        <p:cTn id="139" dur="1" fill="hold">
                                          <p:stCondLst>
                                            <p:cond delay="0"/>
                                          </p:stCondLst>
                                        </p:cTn>
                                        <p:tgtEl>
                                          <p:spTgt spid="246"/>
                                        </p:tgtEl>
                                        <p:attrNameLst>
                                          <p:attrName>style.visibility</p:attrName>
                                        </p:attrNameLst>
                                      </p:cBhvr>
                                      <p:to>
                                        <p:strVal val="visible"/>
                                      </p:to>
                                    </p:set>
                                    <p:animEffect transition="in" filter="fade">
                                      <p:cBhvr>
                                        <p:cTn id="140" dur="500"/>
                                        <p:tgtEl>
                                          <p:spTgt spid="246"/>
                                        </p:tgtEl>
                                      </p:cBhvr>
                                    </p:animEffect>
                                  </p:childTnLst>
                                </p:cTn>
                              </p:par>
                              <p:par>
                                <p:cTn id="141" presetID="26" presetClass="emph" presetSubtype="0" repeatCount="indefinite" fill="hold" grpId="0" nodeType="withEffect">
                                  <p:stCondLst>
                                    <p:cond delay="0"/>
                                  </p:stCondLst>
                                  <p:endCondLst>
                                    <p:cond evt="onNext" delay="0">
                                      <p:tgtEl>
                                        <p:sldTgt/>
                                      </p:tgtEl>
                                    </p:cond>
                                  </p:endCondLst>
                                  <p:childTnLst>
                                    <p:animEffect transition="out" filter="fade">
                                      <p:cBhvr>
                                        <p:cTn id="142" dur="1000" tmFilter="0, 0; .2, .5; .8, .5; 1, 0"/>
                                        <p:tgtEl>
                                          <p:spTgt spid="246"/>
                                        </p:tgtEl>
                                      </p:cBhvr>
                                    </p:animEffect>
                                    <p:animScale>
                                      <p:cBhvr>
                                        <p:cTn id="143" dur="500" autoRev="1" fill="hold"/>
                                        <p:tgtEl>
                                          <p:spTgt spid="246"/>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42" presetClass="path" presetSubtype="0" accel="50000" decel="50000" fill="hold" nodeType="clickEffect">
                                  <p:stCondLst>
                                    <p:cond delay="0"/>
                                  </p:stCondLst>
                                  <p:childTnLst>
                                    <p:animMotion origin="layout" path="M 0.07591 0.1125 L 0.07032 0.00949 " pathEditMode="relative" rAng="0" ptsTypes="AA">
                                      <p:cBhvr>
                                        <p:cTn id="147" dur="2000" fill="hold"/>
                                        <p:tgtEl>
                                          <p:spTgt spid="17"/>
                                        </p:tgtEl>
                                        <p:attrNameLst>
                                          <p:attrName>ppt_x</p:attrName>
                                          <p:attrName>ppt_y</p:attrName>
                                        </p:attrNameLst>
                                      </p:cBhvr>
                                      <p:rCtr x="-286" y="-5162"/>
                                    </p:animMotion>
                                  </p:childTnLst>
                                </p:cTn>
                              </p:par>
                            </p:childTnLst>
                          </p:cTn>
                        </p:par>
                        <p:par>
                          <p:cTn id="148" fill="hold">
                            <p:stCondLst>
                              <p:cond delay="2000"/>
                            </p:stCondLst>
                            <p:childTnLst>
                              <p:par>
                                <p:cTn id="149" presetID="10" presetClass="exit" presetSubtype="0" fill="hold" grpId="1" nodeType="afterEffect">
                                  <p:stCondLst>
                                    <p:cond delay="2000"/>
                                  </p:stCondLst>
                                  <p:childTnLst>
                                    <p:animEffect transition="out" filter="fade">
                                      <p:cBhvr>
                                        <p:cTn id="150" dur="500"/>
                                        <p:tgtEl>
                                          <p:spTgt spid="246"/>
                                        </p:tgtEl>
                                      </p:cBhvr>
                                    </p:animEffect>
                                    <p:set>
                                      <p:cBhvr>
                                        <p:cTn id="151" dur="1" fill="hold">
                                          <p:stCondLst>
                                            <p:cond delay="499"/>
                                          </p:stCondLst>
                                        </p:cTn>
                                        <p:tgtEl>
                                          <p:spTgt spid="246"/>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xit" presetSubtype="0" fill="hold" nodeType="clickEffect">
                                  <p:stCondLst>
                                    <p:cond delay="0"/>
                                  </p:stCondLst>
                                  <p:childTnLst>
                                    <p:set>
                                      <p:cBhvr>
                                        <p:cTn id="155" dur="1" fill="hold">
                                          <p:stCondLst>
                                            <p:cond delay="0"/>
                                          </p:stCondLst>
                                        </p:cTn>
                                        <p:tgtEl>
                                          <p:spTgt spid="240"/>
                                        </p:tgtEl>
                                        <p:attrNameLst>
                                          <p:attrName>style.visibility</p:attrName>
                                        </p:attrNameLst>
                                      </p:cBhvr>
                                      <p:to>
                                        <p:strVal val="hidden"/>
                                      </p:to>
                                    </p:set>
                                  </p:childTnLst>
                                </p:cTn>
                              </p:par>
                            </p:childTnLst>
                          </p:cTn>
                        </p:par>
                        <p:par>
                          <p:cTn id="156" fill="hold">
                            <p:stCondLst>
                              <p:cond delay="0"/>
                            </p:stCondLst>
                            <p:childTnLst>
                              <p:par>
                                <p:cTn id="157" presetID="42" presetClass="path" presetSubtype="0" accel="50000" decel="50000" fill="hold" nodeType="afterEffect">
                                  <p:stCondLst>
                                    <p:cond delay="1000"/>
                                  </p:stCondLst>
                                  <p:childTnLst>
                                    <p:animMotion origin="layout" path="M 0.07032 0.00949 L -2.70833E-6 -3.7037E-7 " pathEditMode="relative" rAng="0" ptsTypes="AA">
                                      <p:cBhvr>
                                        <p:cTn id="158" dur="2000" fill="hold"/>
                                        <p:tgtEl>
                                          <p:spTgt spid="17"/>
                                        </p:tgtEl>
                                        <p:attrNameLst>
                                          <p:attrName>ppt_x</p:attrName>
                                          <p:attrName>ppt_y</p:attrName>
                                        </p:attrNameLst>
                                      </p:cBhvr>
                                      <p:rCtr x="-3516" y="-301"/>
                                    </p:animMotion>
                                  </p:childTnLst>
                                </p:cTn>
                              </p:par>
                              <p:par>
                                <p:cTn id="159" presetID="42" presetClass="path" presetSubtype="0" accel="50000" decel="50000" fill="hold" nodeType="withEffect">
                                  <p:stCondLst>
                                    <p:cond delay="1000"/>
                                  </p:stCondLst>
                                  <p:childTnLst>
                                    <p:animMotion origin="layout" path="M 0.07071 0.00162 L 3.75E-6 1.48148E-6 " pathEditMode="relative" rAng="0" ptsTypes="AA">
                                      <p:cBhvr>
                                        <p:cTn id="160" dur="2000" fill="hold"/>
                                        <p:tgtEl>
                                          <p:spTgt spid="227"/>
                                        </p:tgtEl>
                                        <p:attrNameLst>
                                          <p:attrName>ppt_x</p:attrName>
                                          <p:attrName>ppt_y</p:attrName>
                                        </p:attrNameLst>
                                      </p:cBhvr>
                                      <p:rCtr x="-3424" y="0"/>
                                    </p:animMotion>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grpId="0" nodeType="clickEffect">
                                  <p:stCondLst>
                                    <p:cond delay="0"/>
                                  </p:stCondLst>
                                  <p:childTnLst>
                                    <p:animMotion origin="layout" path="M 1.875E-6 2.96296E-6 L 0.00013 0.04884 " pathEditMode="relative" rAng="0" ptsTypes="AA">
                                      <p:cBhvr>
                                        <p:cTn id="164" dur="2000" fill="hold"/>
                                        <p:tgtEl>
                                          <p:spTgt spid="254"/>
                                        </p:tgtEl>
                                        <p:attrNameLst>
                                          <p:attrName>ppt_x</p:attrName>
                                          <p:attrName>ppt_y</p:attrName>
                                        </p:attrNameLst>
                                      </p:cBhvr>
                                      <p:rCtr x="0" y="2431"/>
                                    </p:animMotion>
                                  </p:childTnLst>
                                </p:cTn>
                              </p:par>
                            </p:childTnLst>
                          </p:cTn>
                        </p:par>
                        <p:par>
                          <p:cTn id="165" fill="hold">
                            <p:stCondLst>
                              <p:cond delay="2000"/>
                            </p:stCondLst>
                            <p:childTnLst>
                              <p:par>
                                <p:cTn id="166" presetID="1" presetClass="entr" presetSubtype="0" fill="hold" nodeType="afterEffect">
                                  <p:stCondLst>
                                    <p:cond delay="2000"/>
                                  </p:stCondLst>
                                  <p:childTnLst>
                                    <p:set>
                                      <p:cBhvr>
                                        <p:cTn id="167" dur="1" fill="hold">
                                          <p:stCondLst>
                                            <p:cond delay="0"/>
                                          </p:stCondLst>
                                        </p:cTn>
                                        <p:tgtEl>
                                          <p:spTgt spid="256"/>
                                        </p:tgtEl>
                                        <p:attrNameLst>
                                          <p:attrName>style.visibility</p:attrName>
                                        </p:attrNameLst>
                                      </p:cBhvr>
                                      <p:to>
                                        <p:strVal val="visible"/>
                                      </p:to>
                                    </p:set>
                                  </p:childTnLst>
                                </p:cTn>
                              </p:par>
                              <p:par>
                                <p:cTn id="168" presetID="1" presetClass="exit" presetSubtype="0" fill="hold" nodeType="withEffect">
                                  <p:stCondLst>
                                    <p:cond delay="2000"/>
                                  </p:stCondLst>
                                  <p:childTnLst>
                                    <p:set>
                                      <p:cBhvr>
                                        <p:cTn id="169" dur="1" fill="hold">
                                          <p:stCondLst>
                                            <p:cond delay="0"/>
                                          </p:stCondLst>
                                        </p:cTn>
                                        <p:tgtEl>
                                          <p:spTgt spid="16"/>
                                        </p:tgtEl>
                                        <p:attrNameLst>
                                          <p:attrName>style.visibility</p:attrName>
                                        </p:attrNameLst>
                                      </p:cBhvr>
                                      <p:to>
                                        <p:strVal val="hidden"/>
                                      </p:to>
                                    </p:set>
                                  </p:childTnLst>
                                </p:cTn>
                              </p:par>
                            </p:childTnLst>
                          </p:cTn>
                        </p:par>
                        <p:par>
                          <p:cTn id="170" fill="hold">
                            <p:stCondLst>
                              <p:cond delay="4000"/>
                            </p:stCondLst>
                            <p:childTnLst>
                              <p:par>
                                <p:cTn id="171" presetID="10" presetClass="entr" presetSubtype="0" fill="hold" nodeType="afterEffect">
                                  <p:stCondLst>
                                    <p:cond delay="0"/>
                                  </p:stCondLst>
                                  <p:childTnLst>
                                    <p:set>
                                      <p:cBhvr>
                                        <p:cTn id="172" dur="1" fill="hold">
                                          <p:stCondLst>
                                            <p:cond delay="0"/>
                                          </p:stCondLst>
                                        </p:cTn>
                                        <p:tgtEl>
                                          <p:spTgt spid="209"/>
                                        </p:tgtEl>
                                        <p:attrNameLst>
                                          <p:attrName>style.visibility</p:attrName>
                                        </p:attrNameLst>
                                      </p:cBhvr>
                                      <p:to>
                                        <p:strVal val="visible"/>
                                      </p:to>
                                    </p:set>
                                    <p:animEffect transition="in" filter="fade">
                                      <p:cBhvr>
                                        <p:cTn id="173" dur="500"/>
                                        <p:tgtEl>
                                          <p:spTgt spid="209"/>
                                        </p:tgtEl>
                                      </p:cBhvr>
                                    </p:animEffect>
                                  </p:childTnLst>
                                </p:cTn>
                              </p:par>
                              <p:par>
                                <p:cTn id="174" presetID="10" presetClass="entr" presetSubtype="0" fill="hold" nodeType="withEffect">
                                  <p:stCondLst>
                                    <p:cond delay="0"/>
                                  </p:stCondLst>
                                  <p:childTnLst>
                                    <p:set>
                                      <p:cBhvr>
                                        <p:cTn id="175" dur="1" fill="hold">
                                          <p:stCondLst>
                                            <p:cond delay="0"/>
                                          </p:stCondLst>
                                        </p:cTn>
                                        <p:tgtEl>
                                          <p:spTgt spid="219"/>
                                        </p:tgtEl>
                                        <p:attrNameLst>
                                          <p:attrName>style.visibility</p:attrName>
                                        </p:attrNameLst>
                                      </p:cBhvr>
                                      <p:to>
                                        <p:strVal val="visible"/>
                                      </p:to>
                                    </p:set>
                                    <p:animEffect transition="in" filter="fade">
                                      <p:cBhvr>
                                        <p:cTn id="176" dur="500"/>
                                        <p:tgtEl>
                                          <p:spTgt spid="219"/>
                                        </p:tgtEl>
                                      </p:cBhvr>
                                    </p:animEffect>
                                  </p:childTnLst>
                                </p:cTn>
                              </p:par>
                              <p:par>
                                <p:cTn id="177" presetID="1" presetClass="exit" presetSubtype="0" fill="hold" grpId="1" nodeType="withEffect">
                                  <p:stCondLst>
                                    <p:cond delay="0"/>
                                  </p:stCondLst>
                                  <p:childTnLst>
                                    <p:set>
                                      <p:cBhvr>
                                        <p:cTn id="178" dur="1" fill="hold">
                                          <p:stCondLst>
                                            <p:cond delay="0"/>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22" grpId="1" animBg="1"/>
      <p:bldP spid="222" grpId="2" animBg="1"/>
      <p:bldP spid="234" grpId="0" animBg="1"/>
      <p:bldP spid="234" grpId="1" animBg="1"/>
      <p:bldP spid="234" grpId="2" animBg="1"/>
      <p:bldP spid="239" grpId="0" animBg="1"/>
      <p:bldP spid="239" grpId="1" animBg="1"/>
      <p:bldP spid="239" grpId="2" animBg="1"/>
      <p:bldP spid="246" grpId="0" animBg="1"/>
      <p:bldP spid="246" grpId="1" animBg="1"/>
      <p:bldP spid="246" grpId="2" animBg="1"/>
      <p:bldP spid="254" grpId="0" animBg="1"/>
      <p:bldP spid="270" grpId="0" animBg="1"/>
      <p:bldP spid="270" grpId="1" animBg="1"/>
      <p:bldP spid="208" grpId="0"/>
      <p:bldP spid="208" grpId="1"/>
      <p:bldP spid="226" grpId="0" animBg="1"/>
      <p:bldP spid="22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44</a:t>
            </a:fld>
            <a:endParaRPr lang="sv-SE"/>
          </a:p>
        </p:txBody>
      </p:sp>
      <p:sp>
        <p:nvSpPr>
          <p:cNvPr id="5" name="Text Placeholder 4"/>
          <p:cNvSpPr>
            <a:spLocks noGrp="1"/>
          </p:cNvSpPr>
          <p:nvPr>
            <p:ph type="body" sz="quarter" idx="14"/>
          </p:nvPr>
        </p:nvSpPr>
        <p:spPr/>
        <p:txBody>
          <a:bodyPr/>
          <a:lstStyle/>
          <a:p>
            <a:r>
              <a:rPr lang="en-US" dirty="0" smtClean="0"/>
              <a:t>Level 115(Connection Cell)</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2024-04-28</a:t>
            </a:fld>
            <a:endParaRPr lang="sv-SE" dirty="0"/>
          </a:p>
        </p:txBody>
      </p:sp>
      <p:pic>
        <p:nvPicPr>
          <p:cNvPr id="10" name="Picture 9"/>
          <p:cNvPicPr/>
          <p:nvPr/>
        </p:nvPicPr>
        <p:blipFill rotWithShape="1">
          <a:blip r:embed="rId2">
            <a:extLst>
              <a:ext uri="{28A0092B-C50C-407E-A947-70E740481C1C}">
                <a14:useLocalDpi xmlns:a14="http://schemas.microsoft.com/office/drawing/2010/main" val="0"/>
              </a:ext>
            </a:extLst>
          </a:blip>
          <a:srcRect l="14757" r="22371" b="752"/>
          <a:stretch/>
        </p:blipFill>
        <p:spPr bwMode="auto">
          <a:xfrm>
            <a:off x="1103709" y="1446416"/>
            <a:ext cx="4100751" cy="3606914"/>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a:srcRect b="2200"/>
          <a:stretch/>
        </p:blipFill>
        <p:spPr>
          <a:xfrm>
            <a:off x="5647373" y="1637031"/>
            <a:ext cx="5094476" cy="339217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954382124"/>
              </p:ext>
            </p:extLst>
          </p:nvPr>
        </p:nvGraphicFramePr>
        <p:xfrm>
          <a:off x="4674455" y="5480314"/>
          <a:ext cx="3640687" cy="889000"/>
        </p:xfrm>
        <a:graphic>
          <a:graphicData uri="http://schemas.openxmlformats.org/drawingml/2006/table">
            <a:tbl>
              <a:tblPr firstRow="1" bandRow="1">
                <a:tableStyleId>{5C22544A-7EE6-4342-B048-85BDC9FD1C3A}</a:tableStyleId>
              </a:tblPr>
              <a:tblGrid>
                <a:gridCol w="722227">
                  <a:extLst>
                    <a:ext uri="{9D8B030D-6E8A-4147-A177-3AD203B41FA5}">
                      <a16:colId xmlns:a16="http://schemas.microsoft.com/office/drawing/2014/main" val="3903984687"/>
                    </a:ext>
                  </a:extLst>
                </a:gridCol>
                <a:gridCol w="2918460">
                  <a:extLst>
                    <a:ext uri="{9D8B030D-6E8A-4147-A177-3AD203B41FA5}">
                      <a16:colId xmlns:a16="http://schemas.microsoft.com/office/drawing/2014/main" val="1072295638"/>
                    </a:ext>
                  </a:extLst>
                </a:gridCol>
              </a:tblGrid>
              <a:tr h="370840">
                <a:tc>
                  <a:txBody>
                    <a:bodyPr/>
                    <a:lstStyle/>
                    <a:p>
                      <a:pPr algn="ctr"/>
                      <a:r>
                        <a:rPr lang="en-US" sz="1400" dirty="0" smtClean="0"/>
                        <a:t>Zone No.</a:t>
                      </a:r>
                      <a:endParaRPr lang="sv-SE" sz="1400" dirty="0"/>
                    </a:p>
                  </a:txBody>
                  <a:tcPr/>
                </a:tc>
                <a:tc>
                  <a:txBody>
                    <a:bodyPr/>
                    <a:lstStyle/>
                    <a:p>
                      <a:pPr algn="ctr"/>
                      <a:r>
                        <a:rPr lang="en-US" sz="1400" dirty="0" smtClean="0"/>
                        <a:t>Search Time</a:t>
                      </a:r>
                      <a:endParaRPr lang="sv-SE" sz="1400" dirty="0"/>
                    </a:p>
                  </a:txBody>
                  <a:tcPr/>
                </a:tc>
                <a:extLst>
                  <a:ext uri="{0D108BD9-81ED-4DB2-BD59-A6C34878D82A}">
                    <a16:rowId xmlns:a16="http://schemas.microsoft.com/office/drawing/2014/main" val="3793309461"/>
                  </a:ext>
                </a:extLst>
              </a:tr>
              <a:tr h="370840">
                <a:tc>
                  <a:txBody>
                    <a:bodyPr/>
                    <a:lstStyle/>
                    <a:p>
                      <a:pPr algn="ctr"/>
                      <a:r>
                        <a:rPr lang="en-US" sz="1400" dirty="0" smtClean="0"/>
                        <a:t>7</a:t>
                      </a:r>
                      <a:endParaRPr lang="sv-SE" sz="1400" dirty="0"/>
                    </a:p>
                  </a:txBody>
                  <a:tcPr/>
                </a:tc>
                <a:tc>
                  <a:txBody>
                    <a:bodyPr/>
                    <a:lstStyle/>
                    <a:p>
                      <a:r>
                        <a:rPr lang="en-US" sz="1400" dirty="0" smtClean="0"/>
                        <a:t>4 min search + 2</a:t>
                      </a:r>
                      <a:r>
                        <a:rPr lang="en-US" sz="1400" baseline="0" dirty="0" smtClean="0"/>
                        <a:t> min door closing</a:t>
                      </a:r>
                      <a:endParaRPr lang="sv-SE" sz="1400" dirty="0"/>
                    </a:p>
                  </a:txBody>
                  <a:tcPr/>
                </a:tc>
                <a:extLst>
                  <a:ext uri="{0D108BD9-81ED-4DB2-BD59-A6C34878D82A}">
                    <a16:rowId xmlns:a16="http://schemas.microsoft.com/office/drawing/2014/main" val="4225659730"/>
                  </a:ext>
                </a:extLst>
              </a:tr>
            </a:tbl>
          </a:graphicData>
        </a:graphic>
      </p:graphicFrame>
    </p:spTree>
    <p:extLst>
      <p:ext uri="{BB962C8B-B14F-4D97-AF65-F5344CB8AC3E}">
        <p14:creationId xmlns:p14="http://schemas.microsoft.com/office/powerpoint/2010/main" val="266669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Group 468"/>
          <p:cNvGrpSpPr/>
          <p:nvPr/>
        </p:nvGrpSpPr>
        <p:grpSpPr>
          <a:xfrm>
            <a:off x="401267" y="5230821"/>
            <a:ext cx="1318423" cy="1276350"/>
            <a:chOff x="8260952" y="1946555"/>
            <a:chExt cx="1318423" cy="1276350"/>
          </a:xfrm>
          <a:solidFill>
            <a:srgbClr val="0070C0"/>
          </a:solidFill>
        </p:grpSpPr>
        <p:sp>
          <p:nvSpPr>
            <p:cNvPr id="476" name="Oval 475"/>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3" name="TextBox 482"/>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err="1" smtClean="0">
                  <a:solidFill>
                    <a:srgbClr val="FFFFFF"/>
                  </a:solidFill>
                </a:rPr>
                <a:t>BoT</a:t>
              </a:r>
              <a:r>
                <a:rPr lang="en-US" dirty="0" smtClean="0">
                  <a:solidFill>
                    <a:srgbClr val="FFFFFF"/>
                  </a:solidFill>
                </a:rPr>
                <a:t> ON Mode</a:t>
              </a:r>
              <a:endParaRPr lang="sv-SE" dirty="0" smtClean="0">
                <a:solidFill>
                  <a:srgbClr val="FFFFFF"/>
                </a:solidFill>
              </a:endParaRPr>
            </a:p>
          </p:txBody>
        </p:sp>
      </p:grpSp>
      <p:grpSp>
        <p:nvGrpSpPr>
          <p:cNvPr id="453" name="Group 452"/>
          <p:cNvGrpSpPr/>
          <p:nvPr/>
        </p:nvGrpSpPr>
        <p:grpSpPr>
          <a:xfrm>
            <a:off x="400284" y="5223377"/>
            <a:ext cx="1318423" cy="1276350"/>
            <a:chOff x="2909885" y="1695450"/>
            <a:chExt cx="1318423" cy="1276350"/>
          </a:xfrm>
          <a:solidFill>
            <a:srgbClr val="00B050"/>
          </a:solidFill>
        </p:grpSpPr>
        <p:sp>
          <p:nvSpPr>
            <p:cNvPr id="461" name="Oval 460"/>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5" name="TextBox 464"/>
            <p:cNvSpPr txBox="1"/>
            <p:nvPr/>
          </p:nvSpPr>
          <p:spPr>
            <a:xfrm>
              <a:off x="3137395" y="2000250"/>
              <a:ext cx="863404" cy="646331"/>
            </a:xfrm>
            <a:prstGeom prst="rect">
              <a:avLst/>
            </a:prstGeom>
            <a:noFill/>
            <a:ln>
              <a:no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484" name="Group 483"/>
          <p:cNvGrpSpPr/>
          <p:nvPr/>
        </p:nvGrpSpPr>
        <p:grpSpPr>
          <a:xfrm>
            <a:off x="400284" y="5230821"/>
            <a:ext cx="1318423" cy="1276350"/>
            <a:chOff x="8260952" y="1946555"/>
            <a:chExt cx="1318423" cy="1276350"/>
          </a:xfrm>
          <a:solidFill>
            <a:srgbClr val="666666"/>
          </a:solidFill>
        </p:grpSpPr>
        <p:sp>
          <p:nvSpPr>
            <p:cNvPr id="485" name="Oval 484"/>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6" name="TextBox 485"/>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sp>
        <p:nvSpPr>
          <p:cNvPr id="2" name="Title 1"/>
          <p:cNvSpPr>
            <a:spLocks noGrp="1"/>
          </p:cNvSpPr>
          <p:nvPr>
            <p:ph type="title"/>
          </p:nvPr>
        </p:nvSpPr>
        <p:spPr>
          <a:xfrm>
            <a:off x="1103708" y="265373"/>
            <a:ext cx="9500791" cy="657339"/>
          </a:xfrm>
        </p:spPr>
        <p:txBody>
          <a:bodyPr/>
          <a:lstStyle/>
          <a:p>
            <a:r>
              <a:rPr lang="sv-SE" dirty="0" err="1" smtClean="0"/>
              <a:t>Preparing</a:t>
            </a:r>
            <a:r>
              <a:rPr lang="sv-SE" dirty="0" smtClean="0"/>
              <a:t> the Area for Operation</a:t>
            </a:r>
            <a:endParaRPr lang="en-US" dirty="0"/>
          </a:p>
        </p:txBody>
      </p:sp>
      <p:sp>
        <p:nvSpPr>
          <p:cNvPr id="3" name="Footer Placeholder 2"/>
          <p:cNvSpPr>
            <a:spLocks noGrp="1"/>
          </p:cNvSpPr>
          <p:nvPr>
            <p:ph type="ftr" sz="quarter" idx="11"/>
          </p:nvPr>
        </p:nvSpPr>
        <p:spPr/>
        <p:txBody>
          <a:bodyPr/>
          <a:lstStyle/>
          <a:p>
            <a:r>
              <a:rPr lang="sv-SE" dirty="0"/>
              <a:t>PRESENTATION TITLE/FOOTER</a:t>
            </a:r>
          </a:p>
        </p:txBody>
      </p:sp>
      <p:sp>
        <p:nvSpPr>
          <p:cNvPr id="4" name="Slide Number Placeholder 3"/>
          <p:cNvSpPr>
            <a:spLocks noGrp="1"/>
          </p:cNvSpPr>
          <p:nvPr>
            <p:ph type="sldNum" sz="quarter" idx="12"/>
          </p:nvPr>
        </p:nvSpPr>
        <p:spPr>
          <a:xfrm>
            <a:off x="8708814" y="6529655"/>
            <a:ext cx="2743200" cy="365125"/>
          </a:xfrm>
        </p:spPr>
        <p:txBody>
          <a:bodyPr/>
          <a:lstStyle/>
          <a:p>
            <a:fld id="{F7283078-D760-1647-8B80-66BA8B52336D}" type="slidenum">
              <a:rPr lang="sv-SE" smtClean="0"/>
              <a:t>45</a:t>
            </a:fld>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2024-04-28</a:t>
            </a:fld>
            <a:endParaRPr lang="sv-SE" dirty="0"/>
          </a:p>
        </p:txBody>
      </p:sp>
      <p:sp>
        <p:nvSpPr>
          <p:cNvPr id="121" name="Rounded Rectangle 120"/>
          <p:cNvSpPr/>
          <p:nvPr/>
        </p:nvSpPr>
        <p:spPr>
          <a:xfrm>
            <a:off x="430193" y="3622316"/>
            <a:ext cx="1326278"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smtClean="0"/>
              <a:t>BoTK</a:t>
            </a:r>
            <a:r>
              <a:rPr lang="en-GB" sz="800" dirty="0" smtClean="0"/>
              <a:t> is locked in slot 2 until ESS PSS </a:t>
            </a:r>
            <a:r>
              <a:rPr lang="en-GB" sz="800" dirty="0" err="1" smtClean="0"/>
              <a:t>BoT</a:t>
            </a:r>
            <a:r>
              <a:rPr lang="en-GB" sz="800" dirty="0" smtClean="0"/>
              <a:t>  permit is enabled</a:t>
            </a:r>
            <a:endParaRPr lang="en-GB" sz="800" dirty="0"/>
          </a:p>
        </p:txBody>
      </p:sp>
      <p:sp>
        <p:nvSpPr>
          <p:cNvPr id="126" name="Rounded Rectangle 125"/>
          <p:cNvSpPr/>
          <p:nvPr/>
        </p:nvSpPr>
        <p:spPr>
          <a:xfrm>
            <a:off x="441158" y="2455700"/>
            <a:ext cx="1330449" cy="44153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If the area is ready for operation “Ready for </a:t>
            </a:r>
            <a:r>
              <a:rPr lang="en-GB" sz="800" dirty="0" err="1" smtClean="0"/>
              <a:t>BoT</a:t>
            </a:r>
            <a:r>
              <a:rPr lang="en-GB" sz="800" dirty="0" smtClean="0"/>
              <a:t>” will be enabled</a:t>
            </a:r>
            <a:endParaRPr lang="en-GB" sz="800" dirty="0"/>
          </a:p>
        </p:txBody>
      </p:sp>
      <p:sp>
        <p:nvSpPr>
          <p:cNvPr id="128" name="Rounded Rectangle 127"/>
          <p:cNvSpPr/>
          <p:nvPr/>
        </p:nvSpPr>
        <p:spPr>
          <a:xfrm>
            <a:off x="425814" y="3029323"/>
            <a:ext cx="1326278" cy="503081"/>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smtClean="0"/>
              <a:t>BoT</a:t>
            </a:r>
            <a:r>
              <a:rPr lang="en-GB" sz="800" dirty="0" smtClean="0"/>
              <a:t> </a:t>
            </a:r>
            <a:r>
              <a:rPr lang="en-GB" sz="800" dirty="0"/>
              <a:t>OVK is managed by RP </a:t>
            </a:r>
            <a:r>
              <a:rPr lang="en-GB" sz="800" dirty="0" smtClean="0"/>
              <a:t>team. The solenoid is removed through </a:t>
            </a:r>
            <a:r>
              <a:rPr lang="en-GB" sz="800" dirty="0"/>
              <a:t>HMI with RP credentials</a:t>
            </a:r>
          </a:p>
        </p:txBody>
      </p:sp>
      <p:sp>
        <p:nvSpPr>
          <p:cNvPr id="488" name="Rounded Rectangle 487"/>
          <p:cNvSpPr/>
          <p:nvPr/>
        </p:nvSpPr>
        <p:spPr>
          <a:xfrm>
            <a:off x="418142" y="4215311"/>
            <a:ext cx="1326278" cy="37493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Blue lights turn on and PA broadcast a warning for 120 sec</a:t>
            </a:r>
            <a:endParaRPr lang="en-GB" sz="800" dirty="0"/>
          </a:p>
        </p:txBody>
      </p:sp>
      <p:sp>
        <p:nvSpPr>
          <p:cNvPr id="298" name="Rounded Rectangle 297"/>
          <p:cNvSpPr/>
          <p:nvPr/>
        </p:nvSpPr>
        <p:spPr>
          <a:xfrm>
            <a:off x="453001" y="1604418"/>
            <a:ext cx="1326278" cy="341874"/>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TS PSS controlled area is searched and locked</a:t>
            </a:r>
            <a:endParaRPr lang="en-GB" sz="800" dirty="0"/>
          </a:p>
        </p:txBody>
      </p:sp>
      <p:sp>
        <p:nvSpPr>
          <p:cNvPr id="299" name="Rounded Rectangle 298"/>
          <p:cNvSpPr/>
          <p:nvPr/>
        </p:nvSpPr>
        <p:spPr>
          <a:xfrm>
            <a:off x="433486" y="2078376"/>
            <a:ext cx="1326278" cy="24524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All keys are brought back to Unit#2</a:t>
            </a:r>
            <a:endParaRPr lang="en-GB" sz="800" dirty="0"/>
          </a:p>
        </p:txBody>
      </p:sp>
      <p:grpSp>
        <p:nvGrpSpPr>
          <p:cNvPr id="531" name="Group 530"/>
          <p:cNvGrpSpPr/>
          <p:nvPr/>
        </p:nvGrpSpPr>
        <p:grpSpPr>
          <a:xfrm rot="5400000">
            <a:off x="5412789" y="3309882"/>
            <a:ext cx="147908" cy="937603"/>
            <a:chOff x="3986195" y="2946494"/>
            <a:chExt cx="147908" cy="992093"/>
          </a:xfrm>
        </p:grpSpPr>
        <p:sp>
          <p:nvSpPr>
            <p:cNvPr id="532" name="Rounded Rectangle 531"/>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3" name="Hexagon 532"/>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4" name="Hexagon 533"/>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5" name="Hexagon 534"/>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6" name="Hexagon 535"/>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7" name="Hexagon 536"/>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8" name="Group 537"/>
          <p:cNvGrpSpPr/>
          <p:nvPr/>
        </p:nvGrpSpPr>
        <p:grpSpPr>
          <a:xfrm>
            <a:off x="5040234" y="2594517"/>
            <a:ext cx="937603" cy="147908"/>
            <a:chOff x="2710038" y="2708817"/>
            <a:chExt cx="937603" cy="147908"/>
          </a:xfrm>
        </p:grpSpPr>
        <p:sp>
          <p:nvSpPr>
            <p:cNvPr id="539" name="Hexagon 538"/>
            <p:cNvSpPr/>
            <p:nvPr/>
          </p:nvSpPr>
          <p:spPr>
            <a:xfrm rot="10800000">
              <a:off x="2780897" y="2721614"/>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40" name="Group 539"/>
            <p:cNvGrpSpPr/>
            <p:nvPr/>
          </p:nvGrpSpPr>
          <p:grpSpPr>
            <a:xfrm rot="5400000">
              <a:off x="3104886" y="2313969"/>
              <a:ext cx="147908" cy="937603"/>
              <a:chOff x="3986195" y="2946494"/>
              <a:chExt cx="147908" cy="992093"/>
            </a:xfrm>
          </p:grpSpPr>
          <p:sp>
            <p:nvSpPr>
              <p:cNvPr id="541" name="Rounded Rectangle 540"/>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2" name="Hexagon 541"/>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3" name="Hexagon 542"/>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4" name="Hexagon 543"/>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5" name="Hexagon 544"/>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6" name="Hexagon 545"/>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47" name="Group 546"/>
          <p:cNvGrpSpPr/>
          <p:nvPr/>
        </p:nvGrpSpPr>
        <p:grpSpPr>
          <a:xfrm rot="5400000">
            <a:off x="5413530" y="5273210"/>
            <a:ext cx="147908" cy="944316"/>
            <a:chOff x="3986195" y="2946494"/>
            <a:chExt cx="147908" cy="992093"/>
          </a:xfrm>
        </p:grpSpPr>
        <p:sp>
          <p:nvSpPr>
            <p:cNvPr id="548" name="Rounded Rectangle 547"/>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9" name="Hexagon 548"/>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0" name="Hexagon 549"/>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1" name="Hexagon 550"/>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2" name="Hexagon 551"/>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3" name="Hexagon 552"/>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54" name="Group 553"/>
          <p:cNvGrpSpPr/>
          <p:nvPr/>
        </p:nvGrpSpPr>
        <p:grpSpPr>
          <a:xfrm rot="5400000">
            <a:off x="5398161" y="4271558"/>
            <a:ext cx="147908" cy="944315"/>
            <a:chOff x="3986195" y="2946494"/>
            <a:chExt cx="147908" cy="992093"/>
          </a:xfrm>
        </p:grpSpPr>
        <p:sp>
          <p:nvSpPr>
            <p:cNvPr id="555" name="Rounded Rectangle 554"/>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6" name="Hexagon 555"/>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7" name="Hexagon 556"/>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8" name="Hexagon 557"/>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9" name="Hexagon 558"/>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0" name="Hexagon 559"/>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1" name="Group 560"/>
          <p:cNvGrpSpPr/>
          <p:nvPr/>
        </p:nvGrpSpPr>
        <p:grpSpPr>
          <a:xfrm rot="5400000">
            <a:off x="4267983" y="4137460"/>
            <a:ext cx="3307337" cy="147910"/>
            <a:chOff x="2162175" y="2787358"/>
            <a:chExt cx="3307337" cy="147910"/>
          </a:xfrm>
        </p:grpSpPr>
        <p:sp>
          <p:nvSpPr>
            <p:cNvPr id="562" name="Hexagon 561"/>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3" name="Hexagon 562"/>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4" name="Rounded Rectangle 563"/>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5" name="Hexagon 564"/>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6" name="Hexagon 565"/>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7" name="Hexagon 566"/>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8" name="Hexagon 567"/>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9" name="Hexagon 568"/>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0" name="Hexagon 569"/>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1" name="Hexagon 570"/>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2" name="Hexagon 571"/>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3" name="Hexagon 572"/>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4" name="Hexagon 573"/>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5" name="Hexagon 574"/>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6" name="Hexagon 575"/>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7" name="Hexagon 576"/>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8" name="Hexagon 577"/>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9" name="Hexagon 578"/>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0" name="Hexagon 579"/>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1" name="Hexagon 580"/>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2" name="Hexagon 581"/>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3" name="Hexagon 582"/>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4" name="Hexagon 583"/>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5" name="Hexagon 584"/>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6" name="Hexagon 585"/>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7" name="Hexagon 586"/>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8" name="Hexagon 587"/>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9" name="Hexagon 588"/>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0" name="Hexagon 589"/>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1" name="Hexagon 590"/>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2" name="Hexagon 591"/>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3" name="Hexagon 592"/>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4" name="Hexagon 593"/>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5" name="Hexagon 594"/>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96" name="Donut 595">
            <a:extLst>
              <a:ext uri="{FF2B5EF4-FFF2-40B4-BE49-F238E27FC236}">
                <a16:creationId xmlns:a16="http://schemas.microsoft.com/office/drawing/2014/main" id="{56A96956-B091-9940-BFEA-3BE735DFD0E3}"/>
              </a:ext>
            </a:extLst>
          </p:cNvPr>
          <p:cNvSpPr/>
          <p:nvPr/>
        </p:nvSpPr>
        <p:spPr>
          <a:xfrm>
            <a:off x="5760337" y="1770931"/>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597" name="Oval 596">
            <a:extLst>
              <a:ext uri="{FF2B5EF4-FFF2-40B4-BE49-F238E27FC236}">
                <a16:creationId xmlns:a16="http://schemas.microsoft.com/office/drawing/2014/main" id="{C9D900FC-A804-A64E-981F-B3DFCC49A919}"/>
              </a:ext>
            </a:extLst>
          </p:cNvPr>
          <p:cNvSpPr/>
          <p:nvPr/>
        </p:nvSpPr>
        <p:spPr>
          <a:xfrm>
            <a:off x="5902210" y="1914939"/>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8" name="TextBox 597">
            <a:extLst>
              <a:ext uri="{FF2B5EF4-FFF2-40B4-BE49-F238E27FC236}">
                <a16:creationId xmlns:a16="http://schemas.microsoft.com/office/drawing/2014/main" id="{A1D8EE98-043E-9841-A820-B3ABBFD8873F}"/>
              </a:ext>
            </a:extLst>
          </p:cNvPr>
          <p:cNvSpPr txBox="1"/>
          <p:nvPr/>
        </p:nvSpPr>
        <p:spPr>
          <a:xfrm>
            <a:off x="4456455" y="2937465"/>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a:t>BOT </a:t>
            </a:r>
          </a:p>
          <a:p>
            <a:r>
              <a:rPr lang="en-GB" dirty="0"/>
              <a:t>OVK</a:t>
            </a:r>
          </a:p>
        </p:txBody>
      </p:sp>
      <p:sp>
        <p:nvSpPr>
          <p:cNvPr id="599" name="Donut 598">
            <a:extLst>
              <a:ext uri="{FF2B5EF4-FFF2-40B4-BE49-F238E27FC236}">
                <a16:creationId xmlns:a16="http://schemas.microsoft.com/office/drawing/2014/main" id="{74A4E278-A872-6343-881E-0E59B07A8648}"/>
              </a:ext>
            </a:extLst>
          </p:cNvPr>
          <p:cNvSpPr/>
          <p:nvPr/>
        </p:nvSpPr>
        <p:spPr>
          <a:xfrm rot="16200000">
            <a:off x="5751848" y="455832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600" name="Straight Connector 599">
            <a:extLst>
              <a:ext uri="{FF2B5EF4-FFF2-40B4-BE49-F238E27FC236}">
                <a16:creationId xmlns:a16="http://schemas.microsoft.com/office/drawing/2014/main" id="{2480EC79-0CDF-1E45-99A9-2D7550E6C44F}"/>
              </a:ext>
            </a:extLst>
          </p:cNvPr>
          <p:cNvCxnSpPr>
            <a:cxnSpLocks/>
          </p:cNvCxnSpPr>
          <p:nvPr/>
        </p:nvCxnSpPr>
        <p:spPr>
          <a:xfrm rot="16200000">
            <a:off x="5931876" y="4486335"/>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01" name="Oval 600">
            <a:extLst>
              <a:ext uri="{FF2B5EF4-FFF2-40B4-BE49-F238E27FC236}">
                <a16:creationId xmlns:a16="http://schemas.microsoft.com/office/drawing/2014/main" id="{4252E364-AB3F-1B4B-81BE-1733715962C1}"/>
              </a:ext>
            </a:extLst>
          </p:cNvPr>
          <p:cNvSpPr/>
          <p:nvPr/>
        </p:nvSpPr>
        <p:spPr>
          <a:xfrm rot="16200000">
            <a:off x="5895848" y="4702355"/>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02" name="Donut 601">
            <a:extLst>
              <a:ext uri="{FF2B5EF4-FFF2-40B4-BE49-F238E27FC236}">
                <a16:creationId xmlns:a16="http://schemas.microsoft.com/office/drawing/2014/main" id="{C5C862A8-A7BA-C743-B9E4-CB379F91D9EE}"/>
              </a:ext>
            </a:extLst>
          </p:cNvPr>
          <p:cNvSpPr/>
          <p:nvPr/>
        </p:nvSpPr>
        <p:spPr>
          <a:xfrm rot="16200000">
            <a:off x="5739537" y="2507934"/>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03" name="Oval 602">
            <a:extLst>
              <a:ext uri="{FF2B5EF4-FFF2-40B4-BE49-F238E27FC236}">
                <a16:creationId xmlns:a16="http://schemas.microsoft.com/office/drawing/2014/main" id="{77ACBE20-9D2E-2244-8A52-661EC074ECDB}"/>
              </a:ext>
            </a:extLst>
          </p:cNvPr>
          <p:cNvSpPr/>
          <p:nvPr/>
        </p:nvSpPr>
        <p:spPr>
          <a:xfrm rot="16200000">
            <a:off x="5883537" y="2651966"/>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4" name="Donut 603">
            <a:extLst>
              <a:ext uri="{FF2B5EF4-FFF2-40B4-BE49-F238E27FC236}">
                <a16:creationId xmlns:a16="http://schemas.microsoft.com/office/drawing/2014/main" id="{74A4E278-A872-6343-881E-0E59B07A8648}"/>
              </a:ext>
            </a:extLst>
          </p:cNvPr>
          <p:cNvSpPr/>
          <p:nvPr/>
        </p:nvSpPr>
        <p:spPr>
          <a:xfrm rot="16200000">
            <a:off x="5738638" y="358806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05" name="Straight Connector 604">
            <a:extLst>
              <a:ext uri="{FF2B5EF4-FFF2-40B4-BE49-F238E27FC236}">
                <a16:creationId xmlns:a16="http://schemas.microsoft.com/office/drawing/2014/main" id="{2480EC79-0CDF-1E45-99A9-2D7550E6C44F}"/>
              </a:ext>
            </a:extLst>
          </p:cNvPr>
          <p:cNvCxnSpPr>
            <a:cxnSpLocks/>
          </p:cNvCxnSpPr>
          <p:nvPr/>
        </p:nvCxnSpPr>
        <p:spPr>
          <a:xfrm rot="16200000">
            <a:off x="5918666" y="351607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06" name="Oval 605">
            <a:extLst>
              <a:ext uri="{FF2B5EF4-FFF2-40B4-BE49-F238E27FC236}">
                <a16:creationId xmlns:a16="http://schemas.microsoft.com/office/drawing/2014/main" id="{4252E364-AB3F-1B4B-81BE-1733715962C1}"/>
              </a:ext>
            </a:extLst>
          </p:cNvPr>
          <p:cNvSpPr/>
          <p:nvPr/>
        </p:nvSpPr>
        <p:spPr>
          <a:xfrm rot="16200000">
            <a:off x="5882638" y="3732094"/>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07" name="Straight Connector 606">
            <a:extLst>
              <a:ext uri="{FF2B5EF4-FFF2-40B4-BE49-F238E27FC236}">
                <a16:creationId xmlns:a16="http://schemas.microsoft.com/office/drawing/2014/main" id="{46A40D69-B0C4-DB47-B1BA-DED9C011F0EA}"/>
              </a:ext>
            </a:extLst>
          </p:cNvPr>
          <p:cNvCxnSpPr>
            <a:cxnSpLocks/>
          </p:cNvCxnSpPr>
          <p:nvPr/>
        </p:nvCxnSpPr>
        <p:spPr>
          <a:xfrm rot="16200000" flipV="1">
            <a:off x="5656830" y="2696644"/>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08" name="Rectangle 607"/>
          <p:cNvSpPr/>
          <p:nvPr/>
        </p:nvSpPr>
        <p:spPr>
          <a:xfrm>
            <a:off x="5781115" y="4563285"/>
            <a:ext cx="300082" cy="338554"/>
          </a:xfrm>
          <a:prstGeom prst="rect">
            <a:avLst/>
          </a:prstGeom>
        </p:spPr>
        <p:txBody>
          <a:bodyPr wrap="none">
            <a:spAutoFit/>
          </a:bodyPr>
          <a:lstStyle/>
          <a:p>
            <a:pPr algn="ctr"/>
            <a:r>
              <a:rPr lang="en-GB" sz="1600" b="1" dirty="0">
                <a:solidFill>
                  <a:srgbClr val="FFC000"/>
                </a:solidFill>
              </a:rPr>
              <a:t>S</a:t>
            </a:r>
          </a:p>
        </p:txBody>
      </p:sp>
      <p:sp>
        <p:nvSpPr>
          <p:cNvPr id="609" name="Donut 608">
            <a:extLst>
              <a:ext uri="{FF2B5EF4-FFF2-40B4-BE49-F238E27FC236}">
                <a16:creationId xmlns:a16="http://schemas.microsoft.com/office/drawing/2014/main" id="{74A4E278-A872-6343-881E-0E59B07A8648}"/>
              </a:ext>
            </a:extLst>
          </p:cNvPr>
          <p:cNvSpPr/>
          <p:nvPr/>
        </p:nvSpPr>
        <p:spPr>
          <a:xfrm rot="16200000">
            <a:off x="5751848" y="5561019"/>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10" name="Oval 609">
            <a:extLst>
              <a:ext uri="{FF2B5EF4-FFF2-40B4-BE49-F238E27FC236}">
                <a16:creationId xmlns:a16="http://schemas.microsoft.com/office/drawing/2014/main" id="{4252E364-AB3F-1B4B-81BE-1733715962C1}"/>
              </a:ext>
            </a:extLst>
          </p:cNvPr>
          <p:cNvSpPr/>
          <p:nvPr/>
        </p:nvSpPr>
        <p:spPr>
          <a:xfrm rot="16200000">
            <a:off x="5895848" y="5705051"/>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11" name="Straight Connector 610">
            <a:extLst>
              <a:ext uri="{FF2B5EF4-FFF2-40B4-BE49-F238E27FC236}">
                <a16:creationId xmlns:a16="http://schemas.microsoft.com/office/drawing/2014/main" id="{2480EC79-0CDF-1E45-99A9-2D7550E6C44F}"/>
              </a:ext>
            </a:extLst>
          </p:cNvPr>
          <p:cNvCxnSpPr>
            <a:cxnSpLocks/>
          </p:cNvCxnSpPr>
          <p:nvPr/>
        </p:nvCxnSpPr>
        <p:spPr>
          <a:xfrm rot="16200000">
            <a:off x="5926071" y="5491432"/>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12" name="Oval 611">
            <a:extLst>
              <a:ext uri="{FF2B5EF4-FFF2-40B4-BE49-F238E27FC236}">
                <a16:creationId xmlns:a16="http://schemas.microsoft.com/office/drawing/2014/main" id="{4252E364-AB3F-1B4B-81BE-1733715962C1}"/>
              </a:ext>
            </a:extLst>
          </p:cNvPr>
          <p:cNvSpPr/>
          <p:nvPr/>
        </p:nvSpPr>
        <p:spPr>
          <a:xfrm>
            <a:off x="4964628" y="2658600"/>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613" name="Straight Connector 612">
            <a:extLst>
              <a:ext uri="{FF2B5EF4-FFF2-40B4-BE49-F238E27FC236}">
                <a16:creationId xmlns:a16="http://schemas.microsoft.com/office/drawing/2014/main" id="{2480EC79-0CDF-1E45-99A9-2D7550E6C44F}"/>
              </a:ext>
            </a:extLst>
          </p:cNvPr>
          <p:cNvCxnSpPr>
            <a:cxnSpLocks/>
          </p:cNvCxnSpPr>
          <p:nvPr/>
        </p:nvCxnSpPr>
        <p:spPr>
          <a:xfrm>
            <a:off x="5005206" y="2443477"/>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14" name="Donut 613">
            <a:extLst>
              <a:ext uri="{FF2B5EF4-FFF2-40B4-BE49-F238E27FC236}">
                <a16:creationId xmlns:a16="http://schemas.microsoft.com/office/drawing/2014/main" id="{74A4E278-A872-6343-881E-0E59B07A8648}"/>
              </a:ext>
            </a:extLst>
          </p:cNvPr>
          <p:cNvSpPr/>
          <p:nvPr/>
        </p:nvSpPr>
        <p:spPr>
          <a:xfrm>
            <a:off x="4820628" y="2514600"/>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615" name="Straight Connector 614">
            <a:extLst>
              <a:ext uri="{FF2B5EF4-FFF2-40B4-BE49-F238E27FC236}">
                <a16:creationId xmlns:a16="http://schemas.microsoft.com/office/drawing/2014/main" id="{2480EC79-0CDF-1E45-99A9-2D7550E6C44F}"/>
              </a:ext>
            </a:extLst>
          </p:cNvPr>
          <p:cNvCxnSpPr>
            <a:cxnSpLocks/>
          </p:cNvCxnSpPr>
          <p:nvPr/>
        </p:nvCxnSpPr>
        <p:spPr>
          <a:xfrm>
            <a:off x="5005206" y="3524593"/>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16" name="Donut 615">
            <a:extLst>
              <a:ext uri="{FF2B5EF4-FFF2-40B4-BE49-F238E27FC236}">
                <a16:creationId xmlns:a16="http://schemas.microsoft.com/office/drawing/2014/main" id="{74A4E278-A872-6343-881E-0E59B07A8648}"/>
              </a:ext>
            </a:extLst>
          </p:cNvPr>
          <p:cNvSpPr/>
          <p:nvPr/>
        </p:nvSpPr>
        <p:spPr>
          <a:xfrm>
            <a:off x="4820628" y="3619620"/>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17" name="Donut 616">
            <a:extLst>
              <a:ext uri="{FF2B5EF4-FFF2-40B4-BE49-F238E27FC236}">
                <a16:creationId xmlns:a16="http://schemas.microsoft.com/office/drawing/2014/main" id="{74A4E278-A872-6343-881E-0E59B07A8648}"/>
              </a:ext>
            </a:extLst>
          </p:cNvPr>
          <p:cNvSpPr/>
          <p:nvPr/>
        </p:nvSpPr>
        <p:spPr>
          <a:xfrm>
            <a:off x="4825186" y="45709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18" name="Donut 617">
            <a:extLst>
              <a:ext uri="{FF2B5EF4-FFF2-40B4-BE49-F238E27FC236}">
                <a16:creationId xmlns:a16="http://schemas.microsoft.com/office/drawing/2014/main" id="{74A4E278-A872-6343-881E-0E59B07A8648}"/>
              </a:ext>
            </a:extLst>
          </p:cNvPr>
          <p:cNvSpPr/>
          <p:nvPr/>
        </p:nvSpPr>
        <p:spPr>
          <a:xfrm>
            <a:off x="4838538" y="5579111"/>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19" name="Rectangle 618"/>
          <p:cNvSpPr/>
          <p:nvPr/>
        </p:nvSpPr>
        <p:spPr>
          <a:xfrm>
            <a:off x="5782432" y="5568022"/>
            <a:ext cx="300082" cy="338554"/>
          </a:xfrm>
          <a:prstGeom prst="rect">
            <a:avLst/>
          </a:prstGeom>
        </p:spPr>
        <p:txBody>
          <a:bodyPr wrap="none">
            <a:spAutoFit/>
          </a:bodyPr>
          <a:lstStyle/>
          <a:p>
            <a:pPr algn="ctr"/>
            <a:r>
              <a:rPr lang="en-GB" sz="1600" b="1" dirty="0">
                <a:solidFill>
                  <a:srgbClr val="FFC000"/>
                </a:solidFill>
              </a:rPr>
              <a:t>S</a:t>
            </a:r>
          </a:p>
        </p:txBody>
      </p:sp>
      <p:cxnSp>
        <p:nvCxnSpPr>
          <p:cNvPr id="620" name="Straight Connector 619">
            <a:extLst>
              <a:ext uri="{FF2B5EF4-FFF2-40B4-BE49-F238E27FC236}">
                <a16:creationId xmlns:a16="http://schemas.microsoft.com/office/drawing/2014/main" id="{2480EC79-0CDF-1E45-99A9-2D7550E6C44F}"/>
              </a:ext>
            </a:extLst>
          </p:cNvPr>
          <p:cNvCxnSpPr>
            <a:cxnSpLocks/>
          </p:cNvCxnSpPr>
          <p:nvPr/>
        </p:nvCxnSpPr>
        <p:spPr>
          <a:xfrm>
            <a:off x="5005186" y="4498638"/>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21" name="Straight Connector 620">
            <a:extLst>
              <a:ext uri="{FF2B5EF4-FFF2-40B4-BE49-F238E27FC236}">
                <a16:creationId xmlns:a16="http://schemas.microsoft.com/office/drawing/2014/main" id="{2480EC79-0CDF-1E45-99A9-2D7550E6C44F}"/>
              </a:ext>
            </a:extLst>
          </p:cNvPr>
          <p:cNvCxnSpPr>
            <a:cxnSpLocks/>
          </p:cNvCxnSpPr>
          <p:nvPr/>
        </p:nvCxnSpPr>
        <p:spPr>
          <a:xfrm>
            <a:off x="5001247" y="5504303"/>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22" name="Rectangle 621"/>
          <p:cNvSpPr/>
          <p:nvPr/>
        </p:nvSpPr>
        <p:spPr>
          <a:xfrm>
            <a:off x="4850607" y="2524453"/>
            <a:ext cx="300082" cy="338554"/>
          </a:xfrm>
          <a:prstGeom prst="rect">
            <a:avLst/>
          </a:prstGeom>
        </p:spPr>
        <p:txBody>
          <a:bodyPr wrap="none">
            <a:spAutoFit/>
          </a:bodyPr>
          <a:lstStyle/>
          <a:p>
            <a:pPr algn="ctr"/>
            <a:r>
              <a:rPr lang="en-GB" sz="1600" b="1" dirty="0">
                <a:solidFill>
                  <a:srgbClr val="FFC000"/>
                </a:solidFill>
              </a:rPr>
              <a:t>S</a:t>
            </a:r>
          </a:p>
        </p:txBody>
      </p:sp>
      <p:sp>
        <p:nvSpPr>
          <p:cNvPr id="623" name="Rectangle 622"/>
          <p:cNvSpPr/>
          <p:nvPr/>
        </p:nvSpPr>
        <p:spPr>
          <a:xfrm>
            <a:off x="4850587" y="3626401"/>
            <a:ext cx="300082" cy="338554"/>
          </a:xfrm>
          <a:prstGeom prst="rect">
            <a:avLst/>
          </a:prstGeom>
        </p:spPr>
        <p:txBody>
          <a:bodyPr wrap="none">
            <a:spAutoFit/>
          </a:bodyPr>
          <a:lstStyle/>
          <a:p>
            <a:pPr algn="ctr"/>
            <a:r>
              <a:rPr lang="en-GB" sz="1600" b="1" dirty="0">
                <a:solidFill>
                  <a:srgbClr val="FFC000"/>
                </a:solidFill>
              </a:rPr>
              <a:t>S</a:t>
            </a:r>
          </a:p>
        </p:txBody>
      </p:sp>
      <p:sp>
        <p:nvSpPr>
          <p:cNvPr id="624" name="Rectangle 623"/>
          <p:cNvSpPr/>
          <p:nvPr/>
        </p:nvSpPr>
        <p:spPr>
          <a:xfrm>
            <a:off x="4855145" y="4577686"/>
            <a:ext cx="300082" cy="338554"/>
          </a:xfrm>
          <a:prstGeom prst="rect">
            <a:avLst/>
          </a:prstGeom>
        </p:spPr>
        <p:txBody>
          <a:bodyPr wrap="none">
            <a:spAutoFit/>
          </a:bodyPr>
          <a:lstStyle/>
          <a:p>
            <a:pPr algn="ctr"/>
            <a:r>
              <a:rPr lang="en-GB" sz="1600" b="1" dirty="0">
                <a:solidFill>
                  <a:srgbClr val="FFC000"/>
                </a:solidFill>
              </a:rPr>
              <a:t>S</a:t>
            </a:r>
          </a:p>
        </p:txBody>
      </p:sp>
      <p:sp>
        <p:nvSpPr>
          <p:cNvPr id="625" name="Rectangle 624"/>
          <p:cNvSpPr/>
          <p:nvPr/>
        </p:nvSpPr>
        <p:spPr>
          <a:xfrm>
            <a:off x="4868497" y="5585892"/>
            <a:ext cx="300082" cy="338554"/>
          </a:xfrm>
          <a:prstGeom prst="rect">
            <a:avLst/>
          </a:prstGeom>
        </p:spPr>
        <p:txBody>
          <a:bodyPr wrap="none">
            <a:spAutoFit/>
          </a:bodyPr>
          <a:lstStyle/>
          <a:p>
            <a:pPr algn="ctr"/>
            <a:r>
              <a:rPr lang="en-GB" sz="1600" b="1" dirty="0">
                <a:solidFill>
                  <a:srgbClr val="FFC000"/>
                </a:solidFill>
              </a:rPr>
              <a:t>S</a:t>
            </a:r>
          </a:p>
        </p:txBody>
      </p:sp>
      <p:sp>
        <p:nvSpPr>
          <p:cNvPr id="626" name="TextBox 625">
            <a:extLst>
              <a:ext uri="{FF2B5EF4-FFF2-40B4-BE49-F238E27FC236}">
                <a16:creationId xmlns:a16="http://schemas.microsoft.com/office/drawing/2014/main" id="{66C31103-BE75-2047-895B-B1CF197A7D37}"/>
              </a:ext>
            </a:extLst>
          </p:cNvPr>
          <p:cNvSpPr txBox="1"/>
          <p:nvPr/>
        </p:nvSpPr>
        <p:spPr>
          <a:xfrm>
            <a:off x="5936798" y="2560260"/>
            <a:ext cx="890154" cy="246221"/>
          </a:xfrm>
          <a:prstGeom prst="rect">
            <a:avLst/>
          </a:prstGeom>
          <a:noFill/>
        </p:spPr>
        <p:txBody>
          <a:bodyPr wrap="square" rtlCol="0">
            <a:spAutoFit/>
          </a:bodyPr>
          <a:lstStyle/>
          <a:p>
            <a:pPr algn="ctr"/>
            <a:r>
              <a:rPr lang="en-GB" sz="1000" b="1" dirty="0">
                <a:solidFill>
                  <a:srgbClr val="FF0000"/>
                </a:solidFill>
              </a:rPr>
              <a:t>BOT MK</a:t>
            </a:r>
          </a:p>
        </p:txBody>
      </p:sp>
      <p:sp>
        <p:nvSpPr>
          <p:cNvPr id="627" name="TextBox 626"/>
          <p:cNvSpPr txBox="1"/>
          <p:nvPr/>
        </p:nvSpPr>
        <p:spPr>
          <a:xfrm>
            <a:off x="6057784" y="1980152"/>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628" name="TextBox 627"/>
          <p:cNvSpPr txBox="1"/>
          <p:nvPr/>
        </p:nvSpPr>
        <p:spPr>
          <a:xfrm>
            <a:off x="6038633" y="3838446"/>
            <a:ext cx="418704" cy="169277"/>
          </a:xfrm>
          <a:prstGeom prst="rect">
            <a:avLst/>
          </a:prstGeom>
          <a:noFill/>
        </p:spPr>
        <p:txBody>
          <a:bodyPr wrap="none" rtlCol="0">
            <a:spAutoFit/>
          </a:bodyPr>
          <a:lstStyle/>
          <a:p>
            <a:pPr algn="l"/>
            <a:r>
              <a:rPr lang="sv-SE" sz="500" dirty="0">
                <a:solidFill>
                  <a:srgbClr val="666666"/>
                </a:solidFill>
              </a:rPr>
              <a:t>SLOT 16</a:t>
            </a:r>
            <a:endParaRPr lang="en-US" sz="500" dirty="0">
              <a:solidFill>
                <a:srgbClr val="666666"/>
              </a:solidFill>
            </a:endParaRPr>
          </a:p>
        </p:txBody>
      </p:sp>
      <p:sp>
        <p:nvSpPr>
          <p:cNvPr id="629" name="TextBox 628"/>
          <p:cNvSpPr txBox="1"/>
          <p:nvPr/>
        </p:nvSpPr>
        <p:spPr>
          <a:xfrm>
            <a:off x="6053584" y="4797309"/>
            <a:ext cx="418704" cy="169277"/>
          </a:xfrm>
          <a:prstGeom prst="rect">
            <a:avLst/>
          </a:prstGeom>
          <a:noFill/>
        </p:spPr>
        <p:txBody>
          <a:bodyPr wrap="none" rtlCol="0">
            <a:spAutoFit/>
          </a:bodyPr>
          <a:lstStyle/>
          <a:p>
            <a:pPr algn="l"/>
            <a:r>
              <a:rPr lang="sv-SE" sz="500" dirty="0">
                <a:solidFill>
                  <a:srgbClr val="666666"/>
                </a:solidFill>
              </a:rPr>
              <a:t>SLOT 18</a:t>
            </a:r>
            <a:endParaRPr lang="en-US" sz="500" dirty="0">
              <a:solidFill>
                <a:srgbClr val="666666"/>
              </a:solidFill>
            </a:endParaRPr>
          </a:p>
        </p:txBody>
      </p:sp>
      <p:sp>
        <p:nvSpPr>
          <p:cNvPr id="630" name="TextBox 629"/>
          <p:cNvSpPr txBox="1"/>
          <p:nvPr/>
        </p:nvSpPr>
        <p:spPr>
          <a:xfrm>
            <a:off x="6041311" y="5797326"/>
            <a:ext cx="418704" cy="169277"/>
          </a:xfrm>
          <a:prstGeom prst="rect">
            <a:avLst/>
          </a:prstGeom>
          <a:noFill/>
        </p:spPr>
        <p:txBody>
          <a:bodyPr wrap="none" rtlCol="0">
            <a:spAutoFit/>
          </a:bodyPr>
          <a:lstStyle/>
          <a:p>
            <a:pPr algn="l"/>
            <a:r>
              <a:rPr lang="sv-SE" sz="500" dirty="0">
                <a:solidFill>
                  <a:srgbClr val="666666"/>
                </a:solidFill>
              </a:rPr>
              <a:t>SLOT 20</a:t>
            </a:r>
            <a:endParaRPr lang="en-US" sz="500" dirty="0">
              <a:solidFill>
                <a:srgbClr val="666666"/>
              </a:solidFill>
            </a:endParaRPr>
          </a:p>
        </p:txBody>
      </p:sp>
      <p:sp>
        <p:nvSpPr>
          <p:cNvPr id="631" name="TextBox 630"/>
          <p:cNvSpPr txBox="1"/>
          <p:nvPr/>
        </p:nvSpPr>
        <p:spPr>
          <a:xfrm>
            <a:off x="5097387" y="2759874"/>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632" name="TextBox 631"/>
          <p:cNvSpPr txBox="1"/>
          <p:nvPr/>
        </p:nvSpPr>
        <p:spPr>
          <a:xfrm>
            <a:off x="5106809" y="3824222"/>
            <a:ext cx="418704" cy="169277"/>
          </a:xfrm>
          <a:prstGeom prst="rect">
            <a:avLst/>
          </a:prstGeom>
          <a:noFill/>
        </p:spPr>
        <p:txBody>
          <a:bodyPr wrap="none" rtlCol="0">
            <a:spAutoFit/>
          </a:bodyPr>
          <a:lstStyle/>
          <a:p>
            <a:pPr algn="l"/>
            <a:r>
              <a:rPr lang="sv-SE" sz="500" dirty="0">
                <a:solidFill>
                  <a:srgbClr val="666666"/>
                </a:solidFill>
              </a:rPr>
              <a:t>SLOT 15</a:t>
            </a:r>
            <a:endParaRPr lang="en-US" sz="500" dirty="0">
              <a:solidFill>
                <a:srgbClr val="666666"/>
              </a:solidFill>
            </a:endParaRPr>
          </a:p>
        </p:txBody>
      </p:sp>
      <p:sp>
        <p:nvSpPr>
          <p:cNvPr id="633" name="TextBox 632"/>
          <p:cNvSpPr txBox="1"/>
          <p:nvPr/>
        </p:nvSpPr>
        <p:spPr>
          <a:xfrm>
            <a:off x="5111573" y="4792448"/>
            <a:ext cx="418704" cy="169277"/>
          </a:xfrm>
          <a:prstGeom prst="rect">
            <a:avLst/>
          </a:prstGeom>
          <a:noFill/>
        </p:spPr>
        <p:txBody>
          <a:bodyPr wrap="none" rtlCol="0">
            <a:spAutoFit/>
          </a:bodyPr>
          <a:lstStyle/>
          <a:p>
            <a:pPr algn="l"/>
            <a:r>
              <a:rPr lang="sv-SE" sz="500" dirty="0">
                <a:solidFill>
                  <a:srgbClr val="666666"/>
                </a:solidFill>
              </a:rPr>
              <a:t>SLOT 17</a:t>
            </a:r>
            <a:endParaRPr lang="en-US" sz="500" dirty="0">
              <a:solidFill>
                <a:srgbClr val="666666"/>
              </a:solidFill>
            </a:endParaRPr>
          </a:p>
        </p:txBody>
      </p:sp>
      <p:sp>
        <p:nvSpPr>
          <p:cNvPr id="634" name="TextBox 633"/>
          <p:cNvSpPr txBox="1"/>
          <p:nvPr/>
        </p:nvSpPr>
        <p:spPr>
          <a:xfrm>
            <a:off x="5097632" y="5796555"/>
            <a:ext cx="418704" cy="169277"/>
          </a:xfrm>
          <a:prstGeom prst="rect">
            <a:avLst/>
          </a:prstGeom>
          <a:noFill/>
        </p:spPr>
        <p:txBody>
          <a:bodyPr wrap="none" rtlCol="0">
            <a:spAutoFit/>
          </a:bodyPr>
          <a:lstStyle/>
          <a:p>
            <a:pPr algn="l"/>
            <a:r>
              <a:rPr lang="sv-SE" sz="500" dirty="0">
                <a:solidFill>
                  <a:srgbClr val="666666"/>
                </a:solidFill>
              </a:rPr>
              <a:t>SLOT 19</a:t>
            </a:r>
            <a:endParaRPr lang="en-US" sz="500" dirty="0">
              <a:solidFill>
                <a:srgbClr val="666666"/>
              </a:solidFill>
            </a:endParaRPr>
          </a:p>
        </p:txBody>
      </p:sp>
      <p:cxnSp>
        <p:nvCxnSpPr>
          <p:cNvPr id="635" name="Straight Connector 634">
            <a:extLst>
              <a:ext uri="{FF2B5EF4-FFF2-40B4-BE49-F238E27FC236}">
                <a16:creationId xmlns:a16="http://schemas.microsoft.com/office/drawing/2014/main" id="{46A40D69-B0C4-DB47-B1BA-DED9C011F0EA}"/>
              </a:ext>
            </a:extLst>
          </p:cNvPr>
          <p:cNvCxnSpPr>
            <a:cxnSpLocks/>
          </p:cNvCxnSpPr>
          <p:nvPr/>
        </p:nvCxnSpPr>
        <p:spPr>
          <a:xfrm>
            <a:off x="5936798" y="1702974"/>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636" name="Group 635"/>
          <p:cNvGrpSpPr/>
          <p:nvPr/>
        </p:nvGrpSpPr>
        <p:grpSpPr>
          <a:xfrm>
            <a:off x="6691246" y="2477013"/>
            <a:ext cx="530305" cy="530824"/>
            <a:chOff x="1765406" y="1215762"/>
            <a:chExt cx="530305" cy="530824"/>
          </a:xfrm>
        </p:grpSpPr>
        <p:pic>
          <p:nvPicPr>
            <p:cNvPr id="637" name="Picture 6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638" name="TextBox 637">
              <a:extLst>
                <a:ext uri="{FF2B5EF4-FFF2-40B4-BE49-F238E27FC236}">
                  <a16:creationId xmlns:a16="http://schemas.microsoft.com/office/drawing/2014/main" id="{66C31103-BE75-2047-895B-B1CF197A7D37}"/>
                </a:ext>
              </a:extLst>
            </p:cNvPr>
            <p:cNvSpPr txBox="1"/>
            <p:nvPr/>
          </p:nvSpPr>
          <p:spPr>
            <a:xfrm>
              <a:off x="1769263" y="1546531"/>
              <a:ext cx="526448" cy="200055"/>
            </a:xfrm>
            <a:prstGeom prst="rect">
              <a:avLst/>
            </a:prstGeom>
            <a:noFill/>
          </p:spPr>
          <p:txBody>
            <a:bodyPr wrap="square" rtlCol="0">
              <a:spAutoFit/>
            </a:bodyPr>
            <a:lstStyle/>
            <a:p>
              <a:pPr algn="ctr"/>
              <a:r>
                <a:rPr lang="en-GB" sz="700" b="1" dirty="0">
                  <a:solidFill>
                    <a:srgbClr val="FF0000"/>
                  </a:solidFill>
                </a:rPr>
                <a:t>BOT MK</a:t>
              </a:r>
            </a:p>
          </p:txBody>
        </p:sp>
      </p:grpSp>
      <p:sp>
        <p:nvSpPr>
          <p:cNvPr id="639" name="Rectangle 638"/>
          <p:cNvSpPr/>
          <p:nvPr/>
        </p:nvSpPr>
        <p:spPr>
          <a:xfrm>
            <a:off x="5775617" y="2514094"/>
            <a:ext cx="300082" cy="338554"/>
          </a:xfrm>
          <a:prstGeom prst="rect">
            <a:avLst/>
          </a:prstGeom>
        </p:spPr>
        <p:txBody>
          <a:bodyPr wrap="none">
            <a:spAutoFit/>
          </a:bodyPr>
          <a:lstStyle/>
          <a:p>
            <a:pPr algn="ctr"/>
            <a:r>
              <a:rPr lang="en-GB" sz="1600" b="1" dirty="0">
                <a:solidFill>
                  <a:srgbClr val="FFC000"/>
                </a:solidFill>
              </a:rPr>
              <a:t>S</a:t>
            </a:r>
          </a:p>
        </p:txBody>
      </p:sp>
      <p:sp>
        <p:nvSpPr>
          <p:cNvPr id="640" name="TextBox 639">
            <a:extLst>
              <a:ext uri="{FF2B5EF4-FFF2-40B4-BE49-F238E27FC236}">
                <a16:creationId xmlns:a16="http://schemas.microsoft.com/office/drawing/2014/main" id="{66C31103-BE75-2047-895B-B1CF197A7D37}"/>
              </a:ext>
            </a:extLst>
          </p:cNvPr>
          <p:cNvSpPr txBox="1"/>
          <p:nvPr/>
        </p:nvSpPr>
        <p:spPr>
          <a:xfrm>
            <a:off x="4459870" y="1746534"/>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641" name="Frame 640">
            <a:extLst>
              <a:ext uri="{FF2B5EF4-FFF2-40B4-BE49-F238E27FC236}">
                <a16:creationId xmlns:a16="http://schemas.microsoft.com/office/drawing/2014/main" id="{259F06B2-079F-994A-8FC1-3C4E98E80E32}"/>
              </a:ext>
            </a:extLst>
          </p:cNvPr>
          <p:cNvSpPr/>
          <p:nvPr/>
        </p:nvSpPr>
        <p:spPr>
          <a:xfrm>
            <a:off x="4467102" y="1026644"/>
            <a:ext cx="2785065" cy="5248818"/>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42" name="Platshållare för text 7">
            <a:extLst>
              <a:ext uri="{FF2B5EF4-FFF2-40B4-BE49-F238E27FC236}">
                <a16:creationId xmlns:a16="http://schemas.microsoft.com/office/drawing/2014/main" id="{4C2AF575-E0B9-46E1-9056-42B34ED44057}"/>
              </a:ext>
            </a:extLst>
          </p:cNvPr>
          <p:cNvSpPr txBox="1">
            <a:spLocks/>
          </p:cNvSpPr>
          <p:nvPr/>
        </p:nvSpPr>
        <p:spPr>
          <a:xfrm>
            <a:off x="4501961" y="1073254"/>
            <a:ext cx="2890921"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solidFill>
                  <a:schemeClr val="tx1"/>
                </a:solidFill>
              </a:rPr>
              <a:t>Unit #1</a:t>
            </a:r>
          </a:p>
          <a:p>
            <a:r>
              <a:rPr lang="en-GB" sz="1400" b="1" dirty="0">
                <a:solidFill>
                  <a:schemeClr val="tx1"/>
                </a:solidFill>
              </a:rPr>
              <a:t>(ACC - Target – Bunker Scope)</a:t>
            </a:r>
            <a:endParaRPr lang="sv-SE" dirty="0">
              <a:solidFill>
                <a:schemeClr val="tx1"/>
              </a:solidFill>
            </a:endParaRPr>
          </a:p>
        </p:txBody>
      </p:sp>
      <p:sp>
        <p:nvSpPr>
          <p:cNvPr id="643" name="TextBox 642">
            <a:extLst>
              <a:ext uri="{FF2B5EF4-FFF2-40B4-BE49-F238E27FC236}">
                <a16:creationId xmlns:a16="http://schemas.microsoft.com/office/drawing/2014/main" id="{A5BAFCB4-9C19-3C4C-940C-8F2C462100F1}"/>
              </a:ext>
            </a:extLst>
          </p:cNvPr>
          <p:cNvSpPr txBox="1"/>
          <p:nvPr/>
        </p:nvSpPr>
        <p:spPr>
          <a:xfrm>
            <a:off x="5860495" y="4606025"/>
            <a:ext cx="1088236" cy="246221"/>
          </a:xfrm>
          <a:prstGeom prst="rect">
            <a:avLst/>
          </a:prstGeom>
          <a:noFill/>
        </p:spPr>
        <p:txBody>
          <a:bodyPr wrap="square" rtlCol="0">
            <a:spAutoFit/>
          </a:bodyPr>
          <a:lstStyle/>
          <a:p>
            <a:pPr algn="ctr"/>
            <a:r>
              <a:rPr lang="en-GB" sz="1000" b="1" dirty="0">
                <a:solidFill>
                  <a:srgbClr val="00B0F0"/>
                </a:solidFill>
              </a:rPr>
              <a:t>NWB AK</a:t>
            </a:r>
          </a:p>
        </p:txBody>
      </p:sp>
      <p:sp>
        <p:nvSpPr>
          <p:cNvPr id="644" name="TextBox 643">
            <a:extLst>
              <a:ext uri="{FF2B5EF4-FFF2-40B4-BE49-F238E27FC236}">
                <a16:creationId xmlns:a16="http://schemas.microsoft.com/office/drawing/2014/main" id="{A5BAFCB4-9C19-3C4C-940C-8F2C462100F1}"/>
              </a:ext>
            </a:extLst>
          </p:cNvPr>
          <p:cNvSpPr txBox="1"/>
          <p:nvPr/>
        </p:nvSpPr>
        <p:spPr>
          <a:xfrm>
            <a:off x="5822838" y="5614472"/>
            <a:ext cx="1088236" cy="246221"/>
          </a:xfrm>
          <a:prstGeom prst="rect">
            <a:avLst/>
          </a:prstGeom>
          <a:noFill/>
        </p:spPr>
        <p:txBody>
          <a:bodyPr wrap="square" rtlCol="0">
            <a:spAutoFit/>
          </a:bodyPr>
          <a:lstStyle/>
          <a:p>
            <a:pPr algn="ctr"/>
            <a:r>
              <a:rPr lang="en-GB" sz="1000" b="1" dirty="0">
                <a:solidFill>
                  <a:srgbClr val="00B0F0"/>
                </a:solidFill>
              </a:rPr>
              <a:t>SEB AK</a:t>
            </a:r>
          </a:p>
        </p:txBody>
      </p:sp>
      <p:sp>
        <p:nvSpPr>
          <p:cNvPr id="645" name="TextBox 644">
            <a:extLst>
              <a:ext uri="{FF2B5EF4-FFF2-40B4-BE49-F238E27FC236}">
                <a16:creationId xmlns:a16="http://schemas.microsoft.com/office/drawing/2014/main" id="{A5BAFCB4-9C19-3C4C-940C-8F2C462100F1}"/>
              </a:ext>
            </a:extLst>
          </p:cNvPr>
          <p:cNvSpPr txBox="1"/>
          <p:nvPr/>
        </p:nvSpPr>
        <p:spPr>
          <a:xfrm>
            <a:off x="5736162" y="3644991"/>
            <a:ext cx="1088236" cy="246221"/>
          </a:xfrm>
          <a:prstGeom prst="rect">
            <a:avLst/>
          </a:prstGeom>
          <a:noFill/>
        </p:spPr>
        <p:txBody>
          <a:bodyPr wrap="square" rtlCol="0">
            <a:spAutoFit/>
          </a:bodyPr>
          <a:lstStyle/>
          <a:p>
            <a:pPr algn="ctr"/>
            <a:r>
              <a:rPr lang="en-GB" sz="1000" b="1" dirty="0">
                <a:solidFill>
                  <a:srgbClr val="00B0F0"/>
                </a:solidFill>
              </a:rPr>
              <a:t>T AK</a:t>
            </a:r>
          </a:p>
        </p:txBody>
      </p:sp>
      <p:sp>
        <p:nvSpPr>
          <p:cNvPr id="646" name="TextBox 645">
            <a:extLst>
              <a:ext uri="{FF2B5EF4-FFF2-40B4-BE49-F238E27FC236}">
                <a16:creationId xmlns:a16="http://schemas.microsoft.com/office/drawing/2014/main" id="{A1D8EE98-043E-9841-A820-B3ABBFD8873F}"/>
              </a:ext>
            </a:extLst>
          </p:cNvPr>
          <p:cNvSpPr txBox="1"/>
          <p:nvPr/>
        </p:nvSpPr>
        <p:spPr>
          <a:xfrm>
            <a:off x="4604060" y="4936159"/>
            <a:ext cx="802440" cy="246221"/>
          </a:xfrm>
          <a:prstGeom prst="rect">
            <a:avLst/>
          </a:prstGeom>
          <a:noFill/>
        </p:spPr>
        <p:txBody>
          <a:bodyPr wrap="square" rtlCol="0">
            <a:spAutoFit/>
          </a:bodyPr>
          <a:lstStyle/>
          <a:p>
            <a:pPr algn="ctr"/>
            <a:r>
              <a:rPr lang="en-GB" sz="1000" b="1" dirty="0">
                <a:solidFill>
                  <a:schemeClr val="accent6">
                    <a:lumMod val="60000"/>
                    <a:lumOff val="40000"/>
                  </a:schemeClr>
                </a:solidFill>
              </a:rPr>
              <a:t>NWB AVK</a:t>
            </a:r>
          </a:p>
        </p:txBody>
      </p:sp>
      <p:sp>
        <p:nvSpPr>
          <p:cNvPr id="647" name="TextBox 646">
            <a:extLst>
              <a:ext uri="{FF2B5EF4-FFF2-40B4-BE49-F238E27FC236}">
                <a16:creationId xmlns:a16="http://schemas.microsoft.com/office/drawing/2014/main" id="{A1D8EE98-043E-9841-A820-B3ABBFD8873F}"/>
              </a:ext>
            </a:extLst>
          </p:cNvPr>
          <p:cNvSpPr txBox="1"/>
          <p:nvPr/>
        </p:nvSpPr>
        <p:spPr>
          <a:xfrm>
            <a:off x="4623434" y="5932276"/>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SEB AVK</a:t>
            </a:r>
          </a:p>
        </p:txBody>
      </p:sp>
      <p:sp>
        <p:nvSpPr>
          <p:cNvPr id="648" name="TextBox 647">
            <a:extLst>
              <a:ext uri="{FF2B5EF4-FFF2-40B4-BE49-F238E27FC236}">
                <a16:creationId xmlns:a16="http://schemas.microsoft.com/office/drawing/2014/main" id="{A1D8EE98-043E-9841-A820-B3ABBFD8873F}"/>
              </a:ext>
            </a:extLst>
          </p:cNvPr>
          <p:cNvSpPr txBox="1"/>
          <p:nvPr/>
        </p:nvSpPr>
        <p:spPr>
          <a:xfrm>
            <a:off x="4742270" y="3961825"/>
            <a:ext cx="585819" cy="246221"/>
          </a:xfrm>
          <a:prstGeom prst="rect">
            <a:avLst/>
          </a:prstGeom>
          <a:noFill/>
        </p:spPr>
        <p:txBody>
          <a:bodyPr wrap="square" rtlCol="0">
            <a:spAutoFit/>
          </a:bodyPr>
          <a:lstStyle/>
          <a:p>
            <a:pPr algn="ctr"/>
            <a:r>
              <a:rPr lang="en-GB" sz="1000" b="1" dirty="0">
                <a:solidFill>
                  <a:schemeClr val="accent6">
                    <a:lumMod val="60000"/>
                    <a:lumOff val="40000"/>
                  </a:schemeClr>
                </a:solidFill>
              </a:rPr>
              <a:t>T AVK</a:t>
            </a:r>
          </a:p>
        </p:txBody>
      </p:sp>
      <p:sp>
        <p:nvSpPr>
          <p:cNvPr id="649" name="Rectangle 648"/>
          <p:cNvSpPr/>
          <p:nvPr/>
        </p:nvSpPr>
        <p:spPr>
          <a:xfrm>
            <a:off x="5767950" y="3595884"/>
            <a:ext cx="300082" cy="338554"/>
          </a:xfrm>
          <a:prstGeom prst="rect">
            <a:avLst/>
          </a:prstGeom>
        </p:spPr>
        <p:txBody>
          <a:bodyPr wrap="none">
            <a:spAutoFit/>
          </a:bodyPr>
          <a:lstStyle/>
          <a:p>
            <a:pPr algn="ctr"/>
            <a:r>
              <a:rPr lang="en-GB" sz="1600" b="1" dirty="0">
                <a:solidFill>
                  <a:srgbClr val="FFC000"/>
                </a:solidFill>
              </a:rPr>
              <a:t>S</a:t>
            </a:r>
          </a:p>
        </p:txBody>
      </p:sp>
      <p:sp>
        <p:nvSpPr>
          <p:cNvPr id="653" name="TextBox 652">
            <a:extLst>
              <a:ext uri="{FF2B5EF4-FFF2-40B4-BE49-F238E27FC236}">
                <a16:creationId xmlns:a16="http://schemas.microsoft.com/office/drawing/2014/main" id="{A5BAFCB4-9C19-3C4C-940C-8F2C462100F1}"/>
              </a:ext>
            </a:extLst>
          </p:cNvPr>
          <p:cNvSpPr txBox="1"/>
          <p:nvPr/>
        </p:nvSpPr>
        <p:spPr>
          <a:xfrm>
            <a:off x="9598022" y="5248664"/>
            <a:ext cx="1088236" cy="400110"/>
          </a:xfrm>
          <a:prstGeom prst="rect">
            <a:avLst/>
          </a:prstGeom>
          <a:noFill/>
        </p:spPr>
        <p:txBody>
          <a:bodyPr wrap="square" rtlCol="0">
            <a:spAutoFit/>
          </a:bodyPr>
          <a:lstStyle/>
          <a:p>
            <a:pPr algn="ctr"/>
            <a:r>
              <a:rPr lang="en-US" sz="1000" b="1" dirty="0" smtClean="0">
                <a:solidFill>
                  <a:srgbClr val="FF7D00"/>
                </a:solidFill>
              </a:rPr>
              <a:t>Spare</a:t>
            </a:r>
            <a:endParaRPr lang="en-US" sz="1000" b="1" dirty="0">
              <a:solidFill>
                <a:srgbClr val="FF7D00"/>
              </a:solidFill>
            </a:endParaRPr>
          </a:p>
          <a:p>
            <a:pPr algn="ctr"/>
            <a:r>
              <a:rPr lang="en-US" sz="1000" b="1" dirty="0">
                <a:solidFill>
                  <a:srgbClr val="FF7D00"/>
                </a:solidFill>
              </a:rPr>
              <a:t> SCMK7</a:t>
            </a:r>
            <a:endParaRPr lang="en-GB" sz="1000" b="1" dirty="0">
              <a:solidFill>
                <a:srgbClr val="FF7D00"/>
              </a:solidFill>
            </a:endParaRPr>
          </a:p>
        </p:txBody>
      </p:sp>
      <p:sp>
        <p:nvSpPr>
          <p:cNvPr id="654" name="TextBox 653">
            <a:extLst>
              <a:ext uri="{FF2B5EF4-FFF2-40B4-BE49-F238E27FC236}">
                <a16:creationId xmlns:a16="http://schemas.microsoft.com/office/drawing/2014/main" id="{A5BAFCB4-9C19-3C4C-940C-8F2C462100F1}"/>
              </a:ext>
            </a:extLst>
          </p:cNvPr>
          <p:cNvSpPr txBox="1"/>
          <p:nvPr/>
        </p:nvSpPr>
        <p:spPr>
          <a:xfrm>
            <a:off x="9598022" y="4164874"/>
            <a:ext cx="1088236" cy="400110"/>
          </a:xfrm>
          <a:prstGeom prst="rect">
            <a:avLst/>
          </a:prstGeom>
          <a:noFill/>
        </p:spPr>
        <p:txBody>
          <a:bodyPr wrap="square" rtlCol="0">
            <a:spAutoFit/>
          </a:bodyPr>
          <a:lstStyle/>
          <a:p>
            <a:pPr algn="ctr"/>
            <a:r>
              <a:rPr lang="en-US" sz="1000" b="1" dirty="0" smtClean="0">
                <a:solidFill>
                  <a:srgbClr val="FF7D00"/>
                </a:solidFill>
              </a:rPr>
              <a:t>LVL103</a:t>
            </a:r>
            <a:endParaRPr lang="en-US" sz="1000" b="1" dirty="0">
              <a:solidFill>
                <a:srgbClr val="FF7D00"/>
              </a:solidFill>
            </a:endParaRPr>
          </a:p>
          <a:p>
            <a:pPr algn="ctr"/>
            <a:r>
              <a:rPr lang="en-US" sz="1000" b="1" dirty="0">
                <a:solidFill>
                  <a:srgbClr val="FF7D00"/>
                </a:solidFill>
              </a:rPr>
              <a:t> </a:t>
            </a:r>
            <a:r>
              <a:rPr lang="en-US" sz="1000" b="1" dirty="0" smtClean="0">
                <a:solidFill>
                  <a:srgbClr val="FF7D00"/>
                </a:solidFill>
              </a:rPr>
              <a:t>SCMK5</a:t>
            </a:r>
            <a:endParaRPr lang="en-GB" sz="1000" b="1" dirty="0">
              <a:solidFill>
                <a:srgbClr val="FF7D00"/>
              </a:solidFill>
            </a:endParaRPr>
          </a:p>
        </p:txBody>
      </p:sp>
      <p:sp>
        <p:nvSpPr>
          <p:cNvPr id="655" name="TextBox 654">
            <a:extLst>
              <a:ext uri="{FF2B5EF4-FFF2-40B4-BE49-F238E27FC236}">
                <a16:creationId xmlns:a16="http://schemas.microsoft.com/office/drawing/2014/main" id="{A5BAFCB4-9C19-3C4C-940C-8F2C462100F1}"/>
              </a:ext>
            </a:extLst>
          </p:cNvPr>
          <p:cNvSpPr txBox="1"/>
          <p:nvPr/>
        </p:nvSpPr>
        <p:spPr>
          <a:xfrm>
            <a:off x="9610299" y="3662775"/>
            <a:ext cx="1088236" cy="400110"/>
          </a:xfrm>
          <a:prstGeom prst="rect">
            <a:avLst/>
          </a:prstGeom>
          <a:noFill/>
        </p:spPr>
        <p:txBody>
          <a:bodyPr wrap="square" rtlCol="0">
            <a:spAutoFit/>
          </a:bodyPr>
          <a:lstStyle/>
          <a:p>
            <a:pPr algn="ctr"/>
            <a:r>
              <a:rPr lang="en-US" sz="1000" b="1" dirty="0">
                <a:solidFill>
                  <a:srgbClr val="FF7D00"/>
                </a:solidFill>
              </a:rPr>
              <a:t>LVL115</a:t>
            </a:r>
          </a:p>
          <a:p>
            <a:pPr algn="ctr"/>
            <a:r>
              <a:rPr lang="en-US" sz="1000" b="1" dirty="0">
                <a:solidFill>
                  <a:srgbClr val="FF7D00"/>
                </a:solidFill>
              </a:rPr>
              <a:t> </a:t>
            </a:r>
            <a:r>
              <a:rPr lang="en-US" sz="1000" b="1" dirty="0" smtClean="0">
                <a:solidFill>
                  <a:srgbClr val="FF7D00"/>
                </a:solidFill>
              </a:rPr>
              <a:t>SCMK4</a:t>
            </a:r>
            <a:endParaRPr lang="en-GB" sz="1000" b="1" dirty="0">
              <a:solidFill>
                <a:srgbClr val="FF7D00"/>
              </a:solidFill>
            </a:endParaRPr>
          </a:p>
        </p:txBody>
      </p:sp>
      <p:sp>
        <p:nvSpPr>
          <p:cNvPr id="656" name="TextBox 655">
            <a:extLst>
              <a:ext uri="{FF2B5EF4-FFF2-40B4-BE49-F238E27FC236}">
                <a16:creationId xmlns:a16="http://schemas.microsoft.com/office/drawing/2014/main" id="{A5BAFCB4-9C19-3C4C-940C-8F2C462100F1}"/>
              </a:ext>
            </a:extLst>
          </p:cNvPr>
          <p:cNvSpPr txBox="1"/>
          <p:nvPr/>
        </p:nvSpPr>
        <p:spPr>
          <a:xfrm>
            <a:off x="9604238" y="3116096"/>
            <a:ext cx="1088236" cy="400110"/>
          </a:xfrm>
          <a:prstGeom prst="rect">
            <a:avLst/>
          </a:prstGeom>
          <a:noFill/>
        </p:spPr>
        <p:txBody>
          <a:bodyPr wrap="square" rtlCol="0">
            <a:spAutoFit/>
          </a:bodyPr>
          <a:lstStyle/>
          <a:p>
            <a:pPr algn="ctr"/>
            <a:r>
              <a:rPr lang="en-US" sz="1000" b="1" dirty="0">
                <a:solidFill>
                  <a:srgbClr val="FF7D00"/>
                </a:solidFill>
              </a:rPr>
              <a:t>LVL115</a:t>
            </a:r>
          </a:p>
          <a:p>
            <a:pPr algn="ctr"/>
            <a:r>
              <a:rPr lang="en-US" sz="1000" b="1" dirty="0">
                <a:solidFill>
                  <a:srgbClr val="FF7D00"/>
                </a:solidFill>
              </a:rPr>
              <a:t> </a:t>
            </a:r>
            <a:r>
              <a:rPr lang="en-US" sz="1000" b="1" dirty="0" smtClean="0">
                <a:solidFill>
                  <a:srgbClr val="FF7D00"/>
                </a:solidFill>
              </a:rPr>
              <a:t>SCMK3</a:t>
            </a:r>
            <a:endParaRPr lang="en-GB" sz="1000" b="1" dirty="0">
              <a:solidFill>
                <a:srgbClr val="FF7D00"/>
              </a:solidFill>
            </a:endParaRPr>
          </a:p>
        </p:txBody>
      </p:sp>
      <p:grpSp>
        <p:nvGrpSpPr>
          <p:cNvPr id="657" name="Group 656"/>
          <p:cNvGrpSpPr/>
          <p:nvPr/>
        </p:nvGrpSpPr>
        <p:grpSpPr>
          <a:xfrm>
            <a:off x="9564423" y="1642318"/>
            <a:ext cx="170516" cy="4179575"/>
            <a:chOff x="9233952" y="1901288"/>
            <a:chExt cx="147910" cy="3707031"/>
          </a:xfrm>
        </p:grpSpPr>
        <p:sp>
          <p:nvSpPr>
            <p:cNvPr id="658" name="Hexagon 657"/>
            <p:cNvSpPr/>
            <p:nvPr/>
          </p:nvSpPr>
          <p:spPr>
            <a:xfrm rot="16200000">
              <a:off x="9266174" y="188955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9" name="Hexagon 658"/>
            <p:cNvSpPr/>
            <p:nvPr/>
          </p:nvSpPr>
          <p:spPr>
            <a:xfrm rot="16200000">
              <a:off x="9265065" y="19839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0" name="Rounded Rectangle 659"/>
            <p:cNvSpPr/>
            <p:nvPr/>
          </p:nvSpPr>
          <p:spPr>
            <a:xfrm rot="16200000">
              <a:off x="7454391" y="3680849"/>
              <a:ext cx="3707031"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1" name="Hexagon 660"/>
            <p:cNvSpPr/>
            <p:nvPr/>
          </p:nvSpPr>
          <p:spPr>
            <a:xfrm rot="16200000">
              <a:off x="9266174" y="405153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2" name="Hexagon 661"/>
            <p:cNvSpPr/>
            <p:nvPr/>
          </p:nvSpPr>
          <p:spPr>
            <a:xfrm rot="16200000">
              <a:off x="9266174" y="395429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3" name="Hexagon 662"/>
            <p:cNvSpPr/>
            <p:nvPr/>
          </p:nvSpPr>
          <p:spPr>
            <a:xfrm rot="16200000">
              <a:off x="9266174" y="38570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4" name="Hexagon 663"/>
            <p:cNvSpPr/>
            <p:nvPr/>
          </p:nvSpPr>
          <p:spPr>
            <a:xfrm rot="16200000">
              <a:off x="9266174" y="375888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5" name="Hexagon 664"/>
            <p:cNvSpPr/>
            <p:nvPr/>
          </p:nvSpPr>
          <p:spPr>
            <a:xfrm rot="16200000">
              <a:off x="9266174" y="366428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6" name="Hexagon 665"/>
            <p:cNvSpPr/>
            <p:nvPr/>
          </p:nvSpPr>
          <p:spPr>
            <a:xfrm rot="16200000">
              <a:off x="9266174" y="356430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7" name="Hexagon 666"/>
            <p:cNvSpPr/>
            <p:nvPr/>
          </p:nvSpPr>
          <p:spPr>
            <a:xfrm rot="16200000">
              <a:off x="9266174" y="34688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8" name="Hexagon 667"/>
            <p:cNvSpPr/>
            <p:nvPr/>
          </p:nvSpPr>
          <p:spPr>
            <a:xfrm rot="16200000">
              <a:off x="9266174" y="337289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9" name="Hexagon 668"/>
            <p:cNvSpPr/>
            <p:nvPr/>
          </p:nvSpPr>
          <p:spPr>
            <a:xfrm rot="16200000">
              <a:off x="9266174" y="327576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0" name="Hexagon 669"/>
            <p:cNvSpPr/>
            <p:nvPr/>
          </p:nvSpPr>
          <p:spPr>
            <a:xfrm rot="16200000">
              <a:off x="9266174" y="317760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1" name="Hexagon 670"/>
            <p:cNvSpPr/>
            <p:nvPr/>
          </p:nvSpPr>
          <p:spPr>
            <a:xfrm rot="16200000">
              <a:off x="9266174" y="308300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2" name="Hexagon 671"/>
            <p:cNvSpPr/>
            <p:nvPr/>
          </p:nvSpPr>
          <p:spPr>
            <a:xfrm rot="16200000">
              <a:off x="9266174" y="29830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3" name="Hexagon 672"/>
            <p:cNvSpPr/>
            <p:nvPr/>
          </p:nvSpPr>
          <p:spPr>
            <a:xfrm rot="16200000">
              <a:off x="9266174" y="28875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4" name="Hexagon 673"/>
            <p:cNvSpPr/>
            <p:nvPr/>
          </p:nvSpPr>
          <p:spPr>
            <a:xfrm rot="16200000">
              <a:off x="9266174" y="277447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5" name="Hexagon 674"/>
            <p:cNvSpPr/>
            <p:nvPr/>
          </p:nvSpPr>
          <p:spPr>
            <a:xfrm rot="16200000">
              <a:off x="9266174" y="2676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6" name="Hexagon 675"/>
            <p:cNvSpPr/>
            <p:nvPr/>
          </p:nvSpPr>
          <p:spPr>
            <a:xfrm rot="16200000">
              <a:off x="9266174" y="25817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7" name="Hexagon 676"/>
            <p:cNvSpPr/>
            <p:nvPr/>
          </p:nvSpPr>
          <p:spPr>
            <a:xfrm rot="16200000">
              <a:off x="9266174" y="24817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8" name="Hexagon 677"/>
            <p:cNvSpPr/>
            <p:nvPr/>
          </p:nvSpPr>
          <p:spPr>
            <a:xfrm rot="16200000">
              <a:off x="9266174" y="23862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9" name="Hexagon 678"/>
            <p:cNvSpPr/>
            <p:nvPr/>
          </p:nvSpPr>
          <p:spPr>
            <a:xfrm rot="16200000">
              <a:off x="9266174" y="228561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0" name="Hexagon 679"/>
            <p:cNvSpPr/>
            <p:nvPr/>
          </p:nvSpPr>
          <p:spPr>
            <a:xfrm rot="16200000">
              <a:off x="9266174" y="218562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1" name="Hexagon 680"/>
            <p:cNvSpPr/>
            <p:nvPr/>
          </p:nvSpPr>
          <p:spPr>
            <a:xfrm rot="16200000">
              <a:off x="9266174" y="209014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2" name="Hexagon 681"/>
            <p:cNvSpPr/>
            <p:nvPr/>
          </p:nvSpPr>
          <p:spPr>
            <a:xfrm rot="16200000">
              <a:off x="9270937" y="50666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3" name="Hexagon 682"/>
            <p:cNvSpPr/>
            <p:nvPr/>
          </p:nvSpPr>
          <p:spPr>
            <a:xfrm rot="16200000">
              <a:off x="9266175" y="49711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4" name="Hexagon 683"/>
            <p:cNvSpPr/>
            <p:nvPr/>
          </p:nvSpPr>
          <p:spPr>
            <a:xfrm rot="16200000">
              <a:off x="9266175" y="48580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5" name="Hexagon 684"/>
            <p:cNvSpPr/>
            <p:nvPr/>
          </p:nvSpPr>
          <p:spPr>
            <a:xfrm rot="16200000">
              <a:off x="9266175" y="475990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6" name="Hexagon 685"/>
            <p:cNvSpPr/>
            <p:nvPr/>
          </p:nvSpPr>
          <p:spPr>
            <a:xfrm rot="16200000">
              <a:off x="9266175" y="46653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7" name="Hexagon 686"/>
            <p:cNvSpPr/>
            <p:nvPr/>
          </p:nvSpPr>
          <p:spPr>
            <a:xfrm rot="16200000">
              <a:off x="9266175" y="45653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8" name="Hexagon 687"/>
            <p:cNvSpPr/>
            <p:nvPr/>
          </p:nvSpPr>
          <p:spPr>
            <a:xfrm rot="16200000">
              <a:off x="9266175" y="44698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9" name="Hexagon 688"/>
            <p:cNvSpPr/>
            <p:nvPr/>
          </p:nvSpPr>
          <p:spPr>
            <a:xfrm rot="16200000">
              <a:off x="9266175" y="43692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0" name="Hexagon 689"/>
            <p:cNvSpPr/>
            <p:nvPr/>
          </p:nvSpPr>
          <p:spPr>
            <a:xfrm rot="16200000">
              <a:off x="9266175" y="426921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1" name="Hexagon 690"/>
            <p:cNvSpPr/>
            <p:nvPr/>
          </p:nvSpPr>
          <p:spPr>
            <a:xfrm rot="16200000">
              <a:off x="9266175" y="417373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2" name="Hexagon 691"/>
            <p:cNvSpPr/>
            <p:nvPr/>
          </p:nvSpPr>
          <p:spPr>
            <a:xfrm rot="16200000">
              <a:off x="9270937" y="547387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3" name="Hexagon 692"/>
            <p:cNvSpPr/>
            <p:nvPr/>
          </p:nvSpPr>
          <p:spPr>
            <a:xfrm rot="16200000">
              <a:off x="9270937" y="53608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4" name="Hexagon 693"/>
            <p:cNvSpPr/>
            <p:nvPr/>
          </p:nvSpPr>
          <p:spPr>
            <a:xfrm rot="16200000">
              <a:off x="9270937" y="526265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5" name="Hexagon 694"/>
            <p:cNvSpPr/>
            <p:nvPr/>
          </p:nvSpPr>
          <p:spPr>
            <a:xfrm rot="16200000">
              <a:off x="9270937" y="516806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97" name="Group 696"/>
          <p:cNvGrpSpPr/>
          <p:nvPr/>
        </p:nvGrpSpPr>
        <p:grpSpPr>
          <a:xfrm rot="5400000">
            <a:off x="7129328" y="3180700"/>
            <a:ext cx="3307337" cy="147910"/>
            <a:chOff x="2162175" y="2787358"/>
            <a:chExt cx="3307337" cy="147910"/>
          </a:xfrm>
        </p:grpSpPr>
        <p:sp>
          <p:nvSpPr>
            <p:cNvPr id="698" name="Hexagon 697"/>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9" name="Hexagon 698"/>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0" name="Rounded Rectangle 699"/>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1" name="Hexagon 700"/>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2" name="Hexagon 701"/>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3" name="Hexagon 702"/>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4" name="Hexagon 703"/>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5" name="Hexagon 704"/>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6" name="Hexagon 705"/>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7" name="Hexagon 706"/>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8" name="Hexagon 707"/>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9" name="Hexagon 708"/>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0" name="Hexagon 709"/>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1" name="Hexagon 710"/>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2" name="Hexagon 711"/>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3" name="Hexagon 712"/>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4" name="Hexagon 713"/>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5" name="Hexagon 714"/>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6" name="Hexagon 715"/>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7" name="Hexagon 716"/>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8" name="Hexagon 717"/>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9" name="Hexagon 718"/>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0" name="Hexagon 719"/>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1" name="Hexagon 720"/>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2" name="Hexagon 721"/>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3" name="Hexagon 722"/>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4" name="Hexagon 723"/>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5" name="Hexagon 724"/>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6" name="Hexagon 725"/>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7" name="Hexagon 726"/>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8" name="Hexagon 727"/>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9" name="Hexagon 728"/>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30" name="Hexagon 729"/>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31" name="Hexagon 730"/>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32" name="Donut 731">
            <a:extLst>
              <a:ext uri="{FF2B5EF4-FFF2-40B4-BE49-F238E27FC236}">
                <a16:creationId xmlns:a16="http://schemas.microsoft.com/office/drawing/2014/main" id="{74A4E278-A872-6343-881E-0E59B07A8648}"/>
              </a:ext>
            </a:extLst>
          </p:cNvPr>
          <p:cNvSpPr/>
          <p:nvPr/>
        </p:nvSpPr>
        <p:spPr>
          <a:xfrm rot="16200000">
            <a:off x="8606515" y="159593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33" name="Oval 732">
            <a:extLst>
              <a:ext uri="{FF2B5EF4-FFF2-40B4-BE49-F238E27FC236}">
                <a16:creationId xmlns:a16="http://schemas.microsoft.com/office/drawing/2014/main" id="{4252E364-AB3F-1B4B-81BE-1733715962C1}"/>
              </a:ext>
            </a:extLst>
          </p:cNvPr>
          <p:cNvSpPr/>
          <p:nvPr/>
        </p:nvSpPr>
        <p:spPr>
          <a:xfrm rot="16200000">
            <a:off x="8750531" y="1739965"/>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34" name="Straight Connector 733">
            <a:extLst>
              <a:ext uri="{FF2B5EF4-FFF2-40B4-BE49-F238E27FC236}">
                <a16:creationId xmlns:a16="http://schemas.microsoft.com/office/drawing/2014/main" id="{2480EC79-0CDF-1E45-99A9-2D7550E6C44F}"/>
              </a:ext>
            </a:extLst>
          </p:cNvPr>
          <p:cNvCxnSpPr>
            <a:cxnSpLocks/>
          </p:cNvCxnSpPr>
          <p:nvPr/>
        </p:nvCxnSpPr>
        <p:spPr>
          <a:xfrm rot="16200000">
            <a:off x="8786535" y="1530425"/>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35" name="Donut 734">
            <a:extLst>
              <a:ext uri="{FF2B5EF4-FFF2-40B4-BE49-F238E27FC236}">
                <a16:creationId xmlns:a16="http://schemas.microsoft.com/office/drawing/2014/main" id="{74A4E278-A872-6343-881E-0E59B07A8648}"/>
              </a:ext>
            </a:extLst>
          </p:cNvPr>
          <p:cNvSpPr/>
          <p:nvPr/>
        </p:nvSpPr>
        <p:spPr>
          <a:xfrm>
            <a:off x="8606515" y="2060504"/>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36" name="Straight Connector 735">
            <a:extLst>
              <a:ext uri="{FF2B5EF4-FFF2-40B4-BE49-F238E27FC236}">
                <a16:creationId xmlns:a16="http://schemas.microsoft.com/office/drawing/2014/main" id="{2480EC79-0CDF-1E45-99A9-2D7550E6C44F}"/>
              </a:ext>
            </a:extLst>
          </p:cNvPr>
          <p:cNvCxnSpPr>
            <a:cxnSpLocks/>
          </p:cNvCxnSpPr>
          <p:nvPr/>
        </p:nvCxnSpPr>
        <p:spPr>
          <a:xfrm>
            <a:off x="8786535" y="1988504"/>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37" name="Oval 736">
            <a:extLst>
              <a:ext uri="{FF2B5EF4-FFF2-40B4-BE49-F238E27FC236}">
                <a16:creationId xmlns:a16="http://schemas.microsoft.com/office/drawing/2014/main" id="{4252E364-AB3F-1B4B-81BE-1733715962C1}"/>
              </a:ext>
            </a:extLst>
          </p:cNvPr>
          <p:cNvSpPr/>
          <p:nvPr/>
        </p:nvSpPr>
        <p:spPr>
          <a:xfrm>
            <a:off x="8750531" y="2204504"/>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8" name="Donut 737">
            <a:extLst>
              <a:ext uri="{FF2B5EF4-FFF2-40B4-BE49-F238E27FC236}">
                <a16:creationId xmlns:a16="http://schemas.microsoft.com/office/drawing/2014/main" id="{74A4E278-A872-6343-881E-0E59B07A8648}"/>
              </a:ext>
            </a:extLst>
          </p:cNvPr>
          <p:cNvSpPr/>
          <p:nvPr/>
        </p:nvSpPr>
        <p:spPr>
          <a:xfrm rot="16200000">
            <a:off x="8606515" y="4186255"/>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39" name="Oval 738">
            <a:extLst>
              <a:ext uri="{FF2B5EF4-FFF2-40B4-BE49-F238E27FC236}">
                <a16:creationId xmlns:a16="http://schemas.microsoft.com/office/drawing/2014/main" id="{4252E364-AB3F-1B4B-81BE-1733715962C1}"/>
              </a:ext>
            </a:extLst>
          </p:cNvPr>
          <p:cNvSpPr/>
          <p:nvPr/>
        </p:nvSpPr>
        <p:spPr>
          <a:xfrm rot="16200000">
            <a:off x="8750531" y="4330287"/>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40" name="Straight Connector 739">
            <a:extLst>
              <a:ext uri="{FF2B5EF4-FFF2-40B4-BE49-F238E27FC236}">
                <a16:creationId xmlns:a16="http://schemas.microsoft.com/office/drawing/2014/main" id="{2480EC79-0CDF-1E45-99A9-2D7550E6C44F}"/>
              </a:ext>
            </a:extLst>
          </p:cNvPr>
          <p:cNvCxnSpPr>
            <a:cxnSpLocks/>
          </p:cNvCxnSpPr>
          <p:nvPr/>
        </p:nvCxnSpPr>
        <p:spPr>
          <a:xfrm rot="16200000">
            <a:off x="8786535" y="4120747"/>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41" name="Donut 740">
            <a:extLst>
              <a:ext uri="{FF2B5EF4-FFF2-40B4-BE49-F238E27FC236}">
                <a16:creationId xmlns:a16="http://schemas.microsoft.com/office/drawing/2014/main" id="{74A4E278-A872-6343-881E-0E59B07A8648}"/>
              </a:ext>
            </a:extLst>
          </p:cNvPr>
          <p:cNvSpPr/>
          <p:nvPr/>
        </p:nvSpPr>
        <p:spPr>
          <a:xfrm rot="16200000">
            <a:off x="9450323" y="1608723"/>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42" name="Oval 741">
            <a:extLst>
              <a:ext uri="{FF2B5EF4-FFF2-40B4-BE49-F238E27FC236}">
                <a16:creationId xmlns:a16="http://schemas.microsoft.com/office/drawing/2014/main" id="{4252E364-AB3F-1B4B-81BE-1733715962C1}"/>
              </a:ext>
            </a:extLst>
          </p:cNvPr>
          <p:cNvSpPr/>
          <p:nvPr/>
        </p:nvSpPr>
        <p:spPr>
          <a:xfrm rot="16200000">
            <a:off x="9594339" y="1752755"/>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3" name="Donut 742">
            <a:extLst>
              <a:ext uri="{FF2B5EF4-FFF2-40B4-BE49-F238E27FC236}">
                <a16:creationId xmlns:a16="http://schemas.microsoft.com/office/drawing/2014/main" id="{74A4E278-A872-6343-881E-0E59B07A8648}"/>
              </a:ext>
            </a:extLst>
          </p:cNvPr>
          <p:cNvSpPr/>
          <p:nvPr/>
        </p:nvSpPr>
        <p:spPr>
          <a:xfrm>
            <a:off x="9450323" y="2140011"/>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44" name="Straight Connector 743">
            <a:extLst>
              <a:ext uri="{FF2B5EF4-FFF2-40B4-BE49-F238E27FC236}">
                <a16:creationId xmlns:a16="http://schemas.microsoft.com/office/drawing/2014/main" id="{2480EC79-0CDF-1E45-99A9-2D7550E6C44F}"/>
              </a:ext>
            </a:extLst>
          </p:cNvPr>
          <p:cNvCxnSpPr>
            <a:cxnSpLocks/>
          </p:cNvCxnSpPr>
          <p:nvPr/>
        </p:nvCxnSpPr>
        <p:spPr>
          <a:xfrm>
            <a:off x="9630343" y="2061661"/>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45" name="Oval 744">
            <a:extLst>
              <a:ext uri="{FF2B5EF4-FFF2-40B4-BE49-F238E27FC236}">
                <a16:creationId xmlns:a16="http://schemas.microsoft.com/office/drawing/2014/main" id="{4252E364-AB3F-1B4B-81BE-1733715962C1}"/>
              </a:ext>
            </a:extLst>
          </p:cNvPr>
          <p:cNvSpPr/>
          <p:nvPr/>
        </p:nvSpPr>
        <p:spPr>
          <a:xfrm>
            <a:off x="9594339" y="2284011"/>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6" name="Frame 745">
            <a:extLst>
              <a:ext uri="{FF2B5EF4-FFF2-40B4-BE49-F238E27FC236}">
                <a16:creationId xmlns:a16="http://schemas.microsoft.com/office/drawing/2014/main" id="{259F06B2-079F-994A-8FC1-3C4E98E80E32}"/>
              </a:ext>
            </a:extLst>
          </p:cNvPr>
          <p:cNvSpPr/>
          <p:nvPr/>
        </p:nvSpPr>
        <p:spPr>
          <a:xfrm>
            <a:off x="7734796" y="1026332"/>
            <a:ext cx="2864470" cy="5238703"/>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47" name="Rectangle 746"/>
          <p:cNvSpPr/>
          <p:nvPr/>
        </p:nvSpPr>
        <p:spPr>
          <a:xfrm>
            <a:off x="8844153" y="1180519"/>
            <a:ext cx="803425" cy="307777"/>
          </a:xfrm>
          <a:prstGeom prst="rect">
            <a:avLst/>
          </a:prstGeom>
        </p:spPr>
        <p:txBody>
          <a:bodyPr wrap="none">
            <a:spAutoFit/>
          </a:bodyPr>
          <a:lstStyle/>
          <a:p>
            <a:pPr algn="r"/>
            <a:r>
              <a:rPr lang="en-GB" sz="1400" b="1" dirty="0"/>
              <a:t>Unit #2</a:t>
            </a:r>
          </a:p>
        </p:txBody>
      </p:sp>
      <p:sp>
        <p:nvSpPr>
          <p:cNvPr id="748" name="TextBox 747"/>
          <p:cNvSpPr txBox="1"/>
          <p:nvPr/>
        </p:nvSpPr>
        <p:spPr>
          <a:xfrm>
            <a:off x="8936576" y="1786696"/>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749" name="TextBox 748"/>
          <p:cNvSpPr txBox="1"/>
          <p:nvPr/>
        </p:nvSpPr>
        <p:spPr>
          <a:xfrm>
            <a:off x="8932766" y="2369489"/>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750" name="TextBox 749"/>
          <p:cNvSpPr txBox="1"/>
          <p:nvPr/>
        </p:nvSpPr>
        <p:spPr>
          <a:xfrm>
            <a:off x="8936576" y="2792533"/>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751" name="TextBox 750"/>
          <p:cNvSpPr txBox="1"/>
          <p:nvPr/>
        </p:nvSpPr>
        <p:spPr>
          <a:xfrm>
            <a:off x="8936576" y="3299879"/>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752" name="TextBox 751"/>
          <p:cNvSpPr txBox="1"/>
          <p:nvPr/>
        </p:nvSpPr>
        <p:spPr>
          <a:xfrm>
            <a:off x="8936576" y="3877747"/>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753" name="TextBox 752"/>
          <p:cNvSpPr txBox="1"/>
          <p:nvPr/>
        </p:nvSpPr>
        <p:spPr>
          <a:xfrm>
            <a:off x="8936576" y="4417112"/>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754" name="TextBox 753"/>
          <p:cNvSpPr txBox="1"/>
          <p:nvPr/>
        </p:nvSpPr>
        <p:spPr>
          <a:xfrm>
            <a:off x="9810363" y="1801730"/>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755" name="TextBox 754"/>
          <p:cNvSpPr txBox="1"/>
          <p:nvPr/>
        </p:nvSpPr>
        <p:spPr>
          <a:xfrm>
            <a:off x="9810363" y="2415147"/>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756" name="TextBox 755"/>
          <p:cNvSpPr txBox="1"/>
          <p:nvPr/>
        </p:nvSpPr>
        <p:spPr>
          <a:xfrm>
            <a:off x="9810363" y="2915517"/>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sp>
        <p:nvSpPr>
          <p:cNvPr id="757" name="TextBox 756"/>
          <p:cNvSpPr txBox="1"/>
          <p:nvPr/>
        </p:nvSpPr>
        <p:spPr>
          <a:xfrm>
            <a:off x="9810363" y="3420323"/>
            <a:ext cx="418704" cy="169277"/>
          </a:xfrm>
          <a:prstGeom prst="rect">
            <a:avLst/>
          </a:prstGeom>
          <a:noFill/>
        </p:spPr>
        <p:txBody>
          <a:bodyPr wrap="none" rtlCol="0">
            <a:spAutoFit/>
          </a:bodyPr>
          <a:lstStyle/>
          <a:p>
            <a:pPr algn="l"/>
            <a:r>
              <a:rPr lang="sv-SE" sz="500" dirty="0">
                <a:solidFill>
                  <a:srgbClr val="666666"/>
                </a:solidFill>
              </a:rPr>
              <a:t>SLOT 10</a:t>
            </a:r>
            <a:endParaRPr lang="en-US" sz="500" dirty="0">
              <a:solidFill>
                <a:srgbClr val="666666"/>
              </a:solidFill>
            </a:endParaRPr>
          </a:p>
        </p:txBody>
      </p:sp>
      <p:sp>
        <p:nvSpPr>
          <p:cNvPr id="758" name="TextBox 757"/>
          <p:cNvSpPr txBox="1"/>
          <p:nvPr/>
        </p:nvSpPr>
        <p:spPr>
          <a:xfrm>
            <a:off x="9803786" y="3944502"/>
            <a:ext cx="418704" cy="169277"/>
          </a:xfrm>
          <a:prstGeom prst="rect">
            <a:avLst/>
          </a:prstGeom>
          <a:noFill/>
        </p:spPr>
        <p:txBody>
          <a:bodyPr wrap="none" rtlCol="0">
            <a:spAutoFit/>
          </a:bodyPr>
          <a:lstStyle/>
          <a:p>
            <a:pPr algn="l"/>
            <a:r>
              <a:rPr lang="sv-SE" sz="500" dirty="0">
                <a:solidFill>
                  <a:srgbClr val="666666"/>
                </a:solidFill>
              </a:rPr>
              <a:t>SLOT 11</a:t>
            </a:r>
            <a:endParaRPr lang="en-US" sz="500" dirty="0">
              <a:solidFill>
                <a:srgbClr val="666666"/>
              </a:solidFill>
            </a:endParaRPr>
          </a:p>
        </p:txBody>
      </p:sp>
      <p:sp>
        <p:nvSpPr>
          <p:cNvPr id="759" name="TextBox 758"/>
          <p:cNvSpPr txBox="1"/>
          <p:nvPr/>
        </p:nvSpPr>
        <p:spPr>
          <a:xfrm>
            <a:off x="9810363" y="4478251"/>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760" name="TextBox 759"/>
          <p:cNvSpPr txBox="1"/>
          <p:nvPr/>
        </p:nvSpPr>
        <p:spPr>
          <a:xfrm>
            <a:off x="9810363" y="4977182"/>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761" name="TextBox 760"/>
          <p:cNvSpPr txBox="1"/>
          <p:nvPr/>
        </p:nvSpPr>
        <p:spPr>
          <a:xfrm>
            <a:off x="9810363" y="5537761"/>
            <a:ext cx="418704" cy="169277"/>
          </a:xfrm>
          <a:prstGeom prst="rect">
            <a:avLst/>
          </a:prstGeom>
          <a:noFill/>
        </p:spPr>
        <p:txBody>
          <a:bodyPr wrap="none" rtlCol="0">
            <a:spAutoFit/>
          </a:bodyPr>
          <a:lstStyle/>
          <a:p>
            <a:pPr algn="l"/>
            <a:r>
              <a:rPr lang="sv-SE" sz="500" dirty="0">
                <a:solidFill>
                  <a:srgbClr val="666666"/>
                </a:solidFill>
              </a:rPr>
              <a:t>SLOT 14</a:t>
            </a:r>
            <a:endParaRPr lang="en-US" sz="500" dirty="0">
              <a:solidFill>
                <a:srgbClr val="666666"/>
              </a:solidFill>
            </a:endParaRPr>
          </a:p>
        </p:txBody>
      </p:sp>
      <p:sp>
        <p:nvSpPr>
          <p:cNvPr id="762" name="Donut 761">
            <a:extLst>
              <a:ext uri="{FF2B5EF4-FFF2-40B4-BE49-F238E27FC236}">
                <a16:creationId xmlns:a16="http://schemas.microsoft.com/office/drawing/2014/main" id="{74A4E278-A872-6343-881E-0E59B07A8648}"/>
              </a:ext>
            </a:extLst>
          </p:cNvPr>
          <p:cNvSpPr/>
          <p:nvPr/>
        </p:nvSpPr>
        <p:spPr>
          <a:xfrm rot="16200000">
            <a:off x="8603350" y="3620694"/>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63" name="Oval 762">
            <a:extLst>
              <a:ext uri="{FF2B5EF4-FFF2-40B4-BE49-F238E27FC236}">
                <a16:creationId xmlns:a16="http://schemas.microsoft.com/office/drawing/2014/main" id="{4252E364-AB3F-1B4B-81BE-1733715962C1}"/>
              </a:ext>
            </a:extLst>
          </p:cNvPr>
          <p:cNvSpPr/>
          <p:nvPr/>
        </p:nvSpPr>
        <p:spPr>
          <a:xfrm rot="16200000">
            <a:off x="8747366" y="3764726"/>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64" name="Straight Connector 763">
            <a:extLst>
              <a:ext uri="{FF2B5EF4-FFF2-40B4-BE49-F238E27FC236}">
                <a16:creationId xmlns:a16="http://schemas.microsoft.com/office/drawing/2014/main" id="{2480EC79-0CDF-1E45-99A9-2D7550E6C44F}"/>
              </a:ext>
            </a:extLst>
          </p:cNvPr>
          <p:cNvCxnSpPr>
            <a:cxnSpLocks/>
          </p:cNvCxnSpPr>
          <p:nvPr/>
        </p:nvCxnSpPr>
        <p:spPr>
          <a:xfrm rot="16200000">
            <a:off x="8783370" y="3555186"/>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65" name="Donut 764">
            <a:extLst>
              <a:ext uri="{FF2B5EF4-FFF2-40B4-BE49-F238E27FC236}">
                <a16:creationId xmlns:a16="http://schemas.microsoft.com/office/drawing/2014/main" id="{74A4E278-A872-6343-881E-0E59B07A8648}"/>
              </a:ext>
            </a:extLst>
          </p:cNvPr>
          <p:cNvSpPr/>
          <p:nvPr/>
        </p:nvSpPr>
        <p:spPr>
          <a:xfrm rot="16200000">
            <a:off x="8606516" y="3079356"/>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66" name="Oval 765">
            <a:extLst>
              <a:ext uri="{FF2B5EF4-FFF2-40B4-BE49-F238E27FC236}">
                <a16:creationId xmlns:a16="http://schemas.microsoft.com/office/drawing/2014/main" id="{4252E364-AB3F-1B4B-81BE-1733715962C1}"/>
              </a:ext>
            </a:extLst>
          </p:cNvPr>
          <p:cNvSpPr/>
          <p:nvPr/>
        </p:nvSpPr>
        <p:spPr>
          <a:xfrm rot="16200000">
            <a:off x="8750532" y="3223388"/>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67" name="Straight Connector 766">
            <a:extLst>
              <a:ext uri="{FF2B5EF4-FFF2-40B4-BE49-F238E27FC236}">
                <a16:creationId xmlns:a16="http://schemas.microsoft.com/office/drawing/2014/main" id="{2480EC79-0CDF-1E45-99A9-2D7550E6C44F}"/>
              </a:ext>
            </a:extLst>
          </p:cNvPr>
          <p:cNvCxnSpPr>
            <a:cxnSpLocks/>
          </p:cNvCxnSpPr>
          <p:nvPr/>
        </p:nvCxnSpPr>
        <p:spPr>
          <a:xfrm rot="16200000">
            <a:off x="8786536" y="3013848"/>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68" name="Donut 767">
            <a:extLst>
              <a:ext uri="{FF2B5EF4-FFF2-40B4-BE49-F238E27FC236}">
                <a16:creationId xmlns:a16="http://schemas.microsoft.com/office/drawing/2014/main" id="{74A4E278-A872-6343-881E-0E59B07A8648}"/>
              </a:ext>
            </a:extLst>
          </p:cNvPr>
          <p:cNvSpPr/>
          <p:nvPr/>
        </p:nvSpPr>
        <p:spPr>
          <a:xfrm rot="16200000">
            <a:off x="8600186" y="2551850"/>
            <a:ext cx="360040" cy="360040"/>
          </a:xfrm>
          <a:prstGeom prst="donut">
            <a:avLst>
              <a:gd name="adj" fmla="val 1716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69" name="Oval 768">
            <a:extLst>
              <a:ext uri="{FF2B5EF4-FFF2-40B4-BE49-F238E27FC236}">
                <a16:creationId xmlns:a16="http://schemas.microsoft.com/office/drawing/2014/main" id="{4252E364-AB3F-1B4B-81BE-1733715962C1}"/>
              </a:ext>
            </a:extLst>
          </p:cNvPr>
          <p:cNvSpPr/>
          <p:nvPr/>
        </p:nvSpPr>
        <p:spPr>
          <a:xfrm rot="16200000">
            <a:off x="8744202" y="2695882"/>
            <a:ext cx="72008" cy="720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70" name="Straight Connector 769">
            <a:extLst>
              <a:ext uri="{FF2B5EF4-FFF2-40B4-BE49-F238E27FC236}">
                <a16:creationId xmlns:a16="http://schemas.microsoft.com/office/drawing/2014/main" id="{2480EC79-0CDF-1E45-99A9-2D7550E6C44F}"/>
              </a:ext>
            </a:extLst>
          </p:cNvPr>
          <p:cNvCxnSpPr>
            <a:cxnSpLocks/>
          </p:cNvCxnSpPr>
          <p:nvPr/>
        </p:nvCxnSpPr>
        <p:spPr>
          <a:xfrm rot="16200000">
            <a:off x="8780206" y="2486342"/>
            <a:ext cx="0" cy="504056"/>
          </a:xfrm>
          <a:prstGeom prst="line">
            <a:avLst/>
          </a:prstGeom>
          <a:ln w="38100">
            <a:solidFill>
              <a:schemeClr val="tx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71" name="Rectangle 770"/>
          <p:cNvSpPr/>
          <p:nvPr/>
        </p:nvSpPr>
        <p:spPr>
          <a:xfrm>
            <a:off x="8638780" y="4189985"/>
            <a:ext cx="300082" cy="338554"/>
          </a:xfrm>
          <a:prstGeom prst="rect">
            <a:avLst/>
          </a:prstGeom>
        </p:spPr>
        <p:txBody>
          <a:bodyPr wrap="none">
            <a:spAutoFit/>
          </a:bodyPr>
          <a:lstStyle/>
          <a:p>
            <a:pPr algn="ctr"/>
            <a:r>
              <a:rPr lang="en-GB" sz="1600" b="1" dirty="0">
                <a:solidFill>
                  <a:srgbClr val="FFC000"/>
                </a:solidFill>
              </a:rPr>
              <a:t>S</a:t>
            </a:r>
          </a:p>
        </p:txBody>
      </p:sp>
      <p:sp>
        <p:nvSpPr>
          <p:cNvPr id="772" name="Donut 771">
            <a:extLst>
              <a:ext uri="{FF2B5EF4-FFF2-40B4-BE49-F238E27FC236}">
                <a16:creationId xmlns:a16="http://schemas.microsoft.com/office/drawing/2014/main" id="{74A4E278-A872-6343-881E-0E59B07A8648}"/>
              </a:ext>
            </a:extLst>
          </p:cNvPr>
          <p:cNvSpPr/>
          <p:nvPr/>
        </p:nvSpPr>
        <p:spPr>
          <a:xfrm>
            <a:off x="9450323" y="2652954"/>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73" name="Straight Connector 772">
            <a:extLst>
              <a:ext uri="{FF2B5EF4-FFF2-40B4-BE49-F238E27FC236}">
                <a16:creationId xmlns:a16="http://schemas.microsoft.com/office/drawing/2014/main" id="{2480EC79-0CDF-1E45-99A9-2D7550E6C44F}"/>
              </a:ext>
            </a:extLst>
          </p:cNvPr>
          <p:cNvCxnSpPr>
            <a:cxnSpLocks/>
          </p:cNvCxnSpPr>
          <p:nvPr/>
        </p:nvCxnSpPr>
        <p:spPr>
          <a:xfrm>
            <a:off x="9630343" y="2574604"/>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74" name="Oval 773">
            <a:extLst>
              <a:ext uri="{FF2B5EF4-FFF2-40B4-BE49-F238E27FC236}">
                <a16:creationId xmlns:a16="http://schemas.microsoft.com/office/drawing/2014/main" id="{4252E364-AB3F-1B4B-81BE-1733715962C1}"/>
              </a:ext>
            </a:extLst>
          </p:cNvPr>
          <p:cNvSpPr/>
          <p:nvPr/>
        </p:nvSpPr>
        <p:spPr>
          <a:xfrm>
            <a:off x="9594339" y="2796954"/>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5" name="Donut 774">
            <a:extLst>
              <a:ext uri="{FF2B5EF4-FFF2-40B4-BE49-F238E27FC236}">
                <a16:creationId xmlns:a16="http://schemas.microsoft.com/office/drawing/2014/main" id="{74A4E278-A872-6343-881E-0E59B07A8648}"/>
              </a:ext>
            </a:extLst>
          </p:cNvPr>
          <p:cNvSpPr/>
          <p:nvPr/>
        </p:nvSpPr>
        <p:spPr>
          <a:xfrm>
            <a:off x="9458707" y="3172364"/>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76" name="Straight Connector 775">
            <a:extLst>
              <a:ext uri="{FF2B5EF4-FFF2-40B4-BE49-F238E27FC236}">
                <a16:creationId xmlns:a16="http://schemas.microsoft.com/office/drawing/2014/main" id="{2480EC79-0CDF-1E45-99A9-2D7550E6C44F}"/>
              </a:ext>
            </a:extLst>
          </p:cNvPr>
          <p:cNvCxnSpPr>
            <a:cxnSpLocks/>
          </p:cNvCxnSpPr>
          <p:nvPr/>
        </p:nvCxnSpPr>
        <p:spPr>
          <a:xfrm>
            <a:off x="9638727" y="3094014"/>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77" name="Oval 776">
            <a:extLst>
              <a:ext uri="{FF2B5EF4-FFF2-40B4-BE49-F238E27FC236}">
                <a16:creationId xmlns:a16="http://schemas.microsoft.com/office/drawing/2014/main" id="{4252E364-AB3F-1B4B-81BE-1733715962C1}"/>
              </a:ext>
            </a:extLst>
          </p:cNvPr>
          <p:cNvSpPr/>
          <p:nvPr/>
        </p:nvSpPr>
        <p:spPr>
          <a:xfrm>
            <a:off x="9602723" y="3316364"/>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8" name="Donut 777">
            <a:extLst>
              <a:ext uri="{FF2B5EF4-FFF2-40B4-BE49-F238E27FC236}">
                <a16:creationId xmlns:a16="http://schemas.microsoft.com/office/drawing/2014/main" id="{74A4E278-A872-6343-881E-0E59B07A8648}"/>
              </a:ext>
            </a:extLst>
          </p:cNvPr>
          <p:cNvSpPr/>
          <p:nvPr/>
        </p:nvSpPr>
        <p:spPr>
          <a:xfrm>
            <a:off x="9458707" y="3673711"/>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79" name="Straight Connector 778">
            <a:extLst>
              <a:ext uri="{FF2B5EF4-FFF2-40B4-BE49-F238E27FC236}">
                <a16:creationId xmlns:a16="http://schemas.microsoft.com/office/drawing/2014/main" id="{2480EC79-0CDF-1E45-99A9-2D7550E6C44F}"/>
              </a:ext>
            </a:extLst>
          </p:cNvPr>
          <p:cNvCxnSpPr>
            <a:cxnSpLocks/>
          </p:cNvCxnSpPr>
          <p:nvPr/>
        </p:nvCxnSpPr>
        <p:spPr>
          <a:xfrm>
            <a:off x="9638727" y="3595361"/>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80" name="Oval 779">
            <a:extLst>
              <a:ext uri="{FF2B5EF4-FFF2-40B4-BE49-F238E27FC236}">
                <a16:creationId xmlns:a16="http://schemas.microsoft.com/office/drawing/2014/main" id="{4252E364-AB3F-1B4B-81BE-1733715962C1}"/>
              </a:ext>
            </a:extLst>
          </p:cNvPr>
          <p:cNvSpPr/>
          <p:nvPr/>
        </p:nvSpPr>
        <p:spPr>
          <a:xfrm>
            <a:off x="9602723" y="3817711"/>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1" name="Donut 780">
            <a:extLst>
              <a:ext uri="{FF2B5EF4-FFF2-40B4-BE49-F238E27FC236}">
                <a16:creationId xmlns:a16="http://schemas.microsoft.com/office/drawing/2014/main" id="{74A4E278-A872-6343-881E-0E59B07A8648}"/>
              </a:ext>
            </a:extLst>
          </p:cNvPr>
          <p:cNvSpPr/>
          <p:nvPr/>
        </p:nvSpPr>
        <p:spPr>
          <a:xfrm>
            <a:off x="9450323" y="4210922"/>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82" name="Straight Connector 781">
            <a:extLst>
              <a:ext uri="{FF2B5EF4-FFF2-40B4-BE49-F238E27FC236}">
                <a16:creationId xmlns:a16="http://schemas.microsoft.com/office/drawing/2014/main" id="{2480EC79-0CDF-1E45-99A9-2D7550E6C44F}"/>
              </a:ext>
            </a:extLst>
          </p:cNvPr>
          <p:cNvCxnSpPr>
            <a:cxnSpLocks/>
          </p:cNvCxnSpPr>
          <p:nvPr/>
        </p:nvCxnSpPr>
        <p:spPr>
          <a:xfrm>
            <a:off x="9630343" y="4132572"/>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83" name="Oval 782">
            <a:extLst>
              <a:ext uri="{FF2B5EF4-FFF2-40B4-BE49-F238E27FC236}">
                <a16:creationId xmlns:a16="http://schemas.microsoft.com/office/drawing/2014/main" id="{4252E364-AB3F-1B4B-81BE-1733715962C1}"/>
              </a:ext>
            </a:extLst>
          </p:cNvPr>
          <p:cNvSpPr/>
          <p:nvPr/>
        </p:nvSpPr>
        <p:spPr>
          <a:xfrm>
            <a:off x="9594339" y="4354922"/>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4" name="Donut 783">
            <a:extLst>
              <a:ext uri="{FF2B5EF4-FFF2-40B4-BE49-F238E27FC236}">
                <a16:creationId xmlns:a16="http://schemas.microsoft.com/office/drawing/2014/main" id="{74A4E278-A872-6343-881E-0E59B07A8648}"/>
              </a:ext>
            </a:extLst>
          </p:cNvPr>
          <p:cNvSpPr/>
          <p:nvPr/>
        </p:nvSpPr>
        <p:spPr>
          <a:xfrm>
            <a:off x="9455690" y="4722958"/>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85" name="Straight Connector 784">
            <a:extLst>
              <a:ext uri="{FF2B5EF4-FFF2-40B4-BE49-F238E27FC236}">
                <a16:creationId xmlns:a16="http://schemas.microsoft.com/office/drawing/2014/main" id="{2480EC79-0CDF-1E45-99A9-2D7550E6C44F}"/>
              </a:ext>
            </a:extLst>
          </p:cNvPr>
          <p:cNvCxnSpPr>
            <a:cxnSpLocks/>
          </p:cNvCxnSpPr>
          <p:nvPr/>
        </p:nvCxnSpPr>
        <p:spPr>
          <a:xfrm>
            <a:off x="9635710" y="4650958"/>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86" name="Oval 785">
            <a:extLst>
              <a:ext uri="{FF2B5EF4-FFF2-40B4-BE49-F238E27FC236}">
                <a16:creationId xmlns:a16="http://schemas.microsoft.com/office/drawing/2014/main" id="{4252E364-AB3F-1B4B-81BE-1733715962C1}"/>
              </a:ext>
            </a:extLst>
          </p:cNvPr>
          <p:cNvSpPr/>
          <p:nvPr/>
        </p:nvSpPr>
        <p:spPr>
          <a:xfrm>
            <a:off x="9599706" y="4866958"/>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7" name="Donut 786">
            <a:extLst>
              <a:ext uri="{FF2B5EF4-FFF2-40B4-BE49-F238E27FC236}">
                <a16:creationId xmlns:a16="http://schemas.microsoft.com/office/drawing/2014/main" id="{74A4E278-A872-6343-881E-0E59B07A8648}"/>
              </a:ext>
            </a:extLst>
          </p:cNvPr>
          <p:cNvSpPr/>
          <p:nvPr/>
        </p:nvSpPr>
        <p:spPr>
          <a:xfrm>
            <a:off x="9464074" y="5260172"/>
            <a:ext cx="360040" cy="360040"/>
          </a:xfrm>
          <a:prstGeom prst="donut">
            <a:avLst>
              <a:gd name="adj" fmla="val 17161"/>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88" name="Straight Connector 787">
            <a:extLst>
              <a:ext uri="{FF2B5EF4-FFF2-40B4-BE49-F238E27FC236}">
                <a16:creationId xmlns:a16="http://schemas.microsoft.com/office/drawing/2014/main" id="{2480EC79-0CDF-1E45-99A9-2D7550E6C44F}"/>
              </a:ext>
            </a:extLst>
          </p:cNvPr>
          <p:cNvCxnSpPr>
            <a:cxnSpLocks/>
          </p:cNvCxnSpPr>
          <p:nvPr/>
        </p:nvCxnSpPr>
        <p:spPr>
          <a:xfrm>
            <a:off x="9644094" y="5181822"/>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89" name="Oval 788">
            <a:extLst>
              <a:ext uri="{FF2B5EF4-FFF2-40B4-BE49-F238E27FC236}">
                <a16:creationId xmlns:a16="http://schemas.microsoft.com/office/drawing/2014/main" id="{4252E364-AB3F-1B4B-81BE-1733715962C1}"/>
              </a:ext>
            </a:extLst>
          </p:cNvPr>
          <p:cNvSpPr/>
          <p:nvPr/>
        </p:nvSpPr>
        <p:spPr>
          <a:xfrm>
            <a:off x="9608090" y="5404172"/>
            <a:ext cx="72008"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0" name="TextBox 789">
            <a:extLst>
              <a:ext uri="{FF2B5EF4-FFF2-40B4-BE49-F238E27FC236}">
                <a16:creationId xmlns:a16="http://schemas.microsoft.com/office/drawing/2014/main" id="{A5BAFCB4-9C19-3C4C-940C-8F2C462100F1}"/>
              </a:ext>
            </a:extLst>
          </p:cNvPr>
          <p:cNvSpPr txBox="1"/>
          <p:nvPr/>
        </p:nvSpPr>
        <p:spPr>
          <a:xfrm>
            <a:off x="7686988" y="1632204"/>
            <a:ext cx="1088236" cy="246221"/>
          </a:xfrm>
          <a:prstGeom prst="rect">
            <a:avLst/>
          </a:prstGeom>
          <a:noFill/>
        </p:spPr>
        <p:txBody>
          <a:bodyPr wrap="square" rtlCol="0">
            <a:spAutoFit/>
          </a:bodyPr>
          <a:lstStyle/>
          <a:p>
            <a:pPr algn="ctr"/>
            <a:r>
              <a:rPr lang="en-GB" sz="1000" b="1" dirty="0">
                <a:solidFill>
                  <a:srgbClr val="00B0F0"/>
                </a:solidFill>
              </a:rPr>
              <a:t>T</a:t>
            </a:r>
            <a:r>
              <a:rPr lang="en-US" sz="1000" b="1" dirty="0">
                <a:solidFill>
                  <a:srgbClr val="00B0F0"/>
                </a:solidFill>
              </a:rPr>
              <a:t>S</a:t>
            </a:r>
            <a:r>
              <a:rPr lang="en-GB" sz="1000" b="1" dirty="0">
                <a:solidFill>
                  <a:srgbClr val="00B0F0"/>
                </a:solidFill>
              </a:rPr>
              <a:t> AK</a:t>
            </a:r>
          </a:p>
        </p:txBody>
      </p:sp>
      <p:sp>
        <p:nvSpPr>
          <p:cNvPr id="791" name="TextBox 790">
            <a:extLst>
              <a:ext uri="{FF2B5EF4-FFF2-40B4-BE49-F238E27FC236}">
                <a16:creationId xmlns:a16="http://schemas.microsoft.com/office/drawing/2014/main" id="{A5BAFCB4-9C19-3C4C-940C-8F2C462100F1}"/>
              </a:ext>
            </a:extLst>
          </p:cNvPr>
          <p:cNvSpPr txBox="1"/>
          <p:nvPr/>
        </p:nvSpPr>
        <p:spPr>
          <a:xfrm>
            <a:off x="7684688" y="2113108"/>
            <a:ext cx="1088236" cy="246221"/>
          </a:xfrm>
          <a:prstGeom prst="rect">
            <a:avLst/>
          </a:prstGeom>
          <a:noFill/>
        </p:spPr>
        <p:txBody>
          <a:bodyPr wrap="square" rtlCol="0">
            <a:spAutoFit/>
          </a:bodyPr>
          <a:lstStyle/>
          <a:p>
            <a:pPr algn="ctr"/>
            <a:r>
              <a:rPr lang="en-US" sz="1000" b="1" dirty="0">
                <a:solidFill>
                  <a:srgbClr val="FF7D00"/>
                </a:solidFill>
              </a:rPr>
              <a:t>TS SCMK</a:t>
            </a:r>
            <a:endParaRPr lang="en-GB" sz="1000" b="1" dirty="0">
              <a:solidFill>
                <a:srgbClr val="FF7D00"/>
              </a:solidFill>
            </a:endParaRPr>
          </a:p>
        </p:txBody>
      </p:sp>
      <p:sp>
        <p:nvSpPr>
          <p:cNvPr id="792" name="TextBox 791">
            <a:extLst>
              <a:ext uri="{FF2B5EF4-FFF2-40B4-BE49-F238E27FC236}">
                <a16:creationId xmlns:a16="http://schemas.microsoft.com/office/drawing/2014/main" id="{A5BAFCB4-9C19-3C4C-940C-8F2C462100F1}"/>
              </a:ext>
            </a:extLst>
          </p:cNvPr>
          <p:cNvSpPr txBox="1"/>
          <p:nvPr/>
        </p:nvSpPr>
        <p:spPr>
          <a:xfrm>
            <a:off x="7675036" y="2593377"/>
            <a:ext cx="1088236" cy="246221"/>
          </a:xfrm>
          <a:prstGeom prst="rect">
            <a:avLst/>
          </a:prstGeom>
          <a:noFill/>
        </p:spPr>
        <p:txBody>
          <a:bodyPr wrap="square" rtlCol="0">
            <a:spAutoFit/>
          </a:bodyPr>
          <a:lstStyle/>
          <a:p>
            <a:pPr algn="ctr"/>
            <a:r>
              <a:rPr lang="en-US" sz="1000" b="1" dirty="0"/>
              <a:t>EK1-CCELL</a:t>
            </a:r>
            <a:endParaRPr lang="en-GB" sz="1000" b="1" dirty="0"/>
          </a:p>
        </p:txBody>
      </p:sp>
      <p:sp>
        <p:nvSpPr>
          <p:cNvPr id="793" name="TextBox 792">
            <a:extLst>
              <a:ext uri="{FF2B5EF4-FFF2-40B4-BE49-F238E27FC236}">
                <a16:creationId xmlns:a16="http://schemas.microsoft.com/office/drawing/2014/main" id="{A5BAFCB4-9C19-3C4C-940C-8F2C462100F1}"/>
              </a:ext>
            </a:extLst>
          </p:cNvPr>
          <p:cNvSpPr txBox="1"/>
          <p:nvPr/>
        </p:nvSpPr>
        <p:spPr>
          <a:xfrm>
            <a:off x="7665969" y="3140248"/>
            <a:ext cx="1088236" cy="246221"/>
          </a:xfrm>
          <a:prstGeom prst="rect">
            <a:avLst/>
          </a:prstGeom>
          <a:noFill/>
        </p:spPr>
        <p:txBody>
          <a:bodyPr wrap="square" rtlCol="0">
            <a:spAutoFit/>
          </a:bodyPr>
          <a:lstStyle/>
          <a:p>
            <a:pPr algn="ctr"/>
            <a:r>
              <a:rPr lang="en-US" sz="1000" b="1" dirty="0"/>
              <a:t>EK2-LVL115</a:t>
            </a:r>
            <a:endParaRPr lang="en-GB" sz="1000" b="1" dirty="0"/>
          </a:p>
        </p:txBody>
      </p:sp>
      <p:sp>
        <p:nvSpPr>
          <p:cNvPr id="794" name="TextBox 793">
            <a:extLst>
              <a:ext uri="{FF2B5EF4-FFF2-40B4-BE49-F238E27FC236}">
                <a16:creationId xmlns:a16="http://schemas.microsoft.com/office/drawing/2014/main" id="{A5BAFCB4-9C19-3C4C-940C-8F2C462100F1}"/>
              </a:ext>
            </a:extLst>
          </p:cNvPr>
          <p:cNvSpPr txBox="1"/>
          <p:nvPr/>
        </p:nvSpPr>
        <p:spPr>
          <a:xfrm>
            <a:off x="7663010" y="3681870"/>
            <a:ext cx="1088236" cy="246221"/>
          </a:xfrm>
          <a:prstGeom prst="rect">
            <a:avLst/>
          </a:prstGeom>
          <a:noFill/>
        </p:spPr>
        <p:txBody>
          <a:bodyPr wrap="square" rtlCol="0">
            <a:spAutoFit/>
          </a:bodyPr>
          <a:lstStyle/>
          <a:p>
            <a:pPr algn="ctr"/>
            <a:r>
              <a:rPr lang="en-US" sz="1000" b="1" dirty="0"/>
              <a:t>EK3-LVL103</a:t>
            </a:r>
            <a:endParaRPr lang="en-GB" sz="1000" b="1" dirty="0"/>
          </a:p>
        </p:txBody>
      </p:sp>
      <p:sp>
        <p:nvSpPr>
          <p:cNvPr id="795" name="TextBox 794">
            <a:extLst>
              <a:ext uri="{FF2B5EF4-FFF2-40B4-BE49-F238E27FC236}">
                <a16:creationId xmlns:a16="http://schemas.microsoft.com/office/drawing/2014/main" id="{A5BAFCB4-9C19-3C4C-940C-8F2C462100F1}"/>
              </a:ext>
            </a:extLst>
          </p:cNvPr>
          <p:cNvSpPr txBox="1"/>
          <p:nvPr/>
        </p:nvSpPr>
        <p:spPr>
          <a:xfrm>
            <a:off x="7654733" y="4252261"/>
            <a:ext cx="1088236" cy="246221"/>
          </a:xfrm>
          <a:prstGeom prst="rect">
            <a:avLst/>
          </a:prstGeom>
          <a:noFill/>
        </p:spPr>
        <p:txBody>
          <a:bodyPr wrap="square" rtlCol="0">
            <a:spAutoFit/>
          </a:bodyPr>
          <a:lstStyle/>
          <a:p>
            <a:pPr algn="ctr"/>
            <a:r>
              <a:rPr lang="en-US" sz="1000" b="1" dirty="0"/>
              <a:t>EK3-LVL091</a:t>
            </a:r>
            <a:endParaRPr lang="en-GB" sz="1000" b="1" dirty="0"/>
          </a:p>
        </p:txBody>
      </p:sp>
      <p:sp>
        <p:nvSpPr>
          <p:cNvPr id="796" name="TextBox 795">
            <a:extLst>
              <a:ext uri="{FF2B5EF4-FFF2-40B4-BE49-F238E27FC236}">
                <a16:creationId xmlns:a16="http://schemas.microsoft.com/office/drawing/2014/main" id="{A5BAFCB4-9C19-3C4C-940C-8F2C462100F1}"/>
              </a:ext>
            </a:extLst>
          </p:cNvPr>
          <p:cNvSpPr txBox="1"/>
          <p:nvPr/>
        </p:nvSpPr>
        <p:spPr>
          <a:xfrm>
            <a:off x="9602723" y="1635789"/>
            <a:ext cx="1088236" cy="246221"/>
          </a:xfrm>
          <a:prstGeom prst="rect">
            <a:avLst/>
          </a:prstGeom>
          <a:noFill/>
        </p:spPr>
        <p:txBody>
          <a:bodyPr wrap="square" rtlCol="0">
            <a:spAutoFit/>
          </a:bodyPr>
          <a:lstStyle/>
          <a:p>
            <a:pPr algn="ctr"/>
            <a:r>
              <a:rPr lang="en-US" sz="1000" b="1" dirty="0">
                <a:solidFill>
                  <a:srgbClr val="FF7D00"/>
                </a:solidFill>
              </a:rPr>
              <a:t>TS SCMK</a:t>
            </a:r>
            <a:endParaRPr lang="en-GB" sz="1000" b="1" dirty="0">
              <a:solidFill>
                <a:srgbClr val="FF7D00"/>
              </a:solidFill>
            </a:endParaRPr>
          </a:p>
        </p:txBody>
      </p:sp>
      <p:sp>
        <p:nvSpPr>
          <p:cNvPr id="797" name="TextBox 796">
            <a:extLst>
              <a:ext uri="{FF2B5EF4-FFF2-40B4-BE49-F238E27FC236}">
                <a16:creationId xmlns:a16="http://schemas.microsoft.com/office/drawing/2014/main" id="{A5BAFCB4-9C19-3C4C-940C-8F2C462100F1}"/>
              </a:ext>
            </a:extLst>
          </p:cNvPr>
          <p:cNvSpPr txBox="1"/>
          <p:nvPr/>
        </p:nvSpPr>
        <p:spPr>
          <a:xfrm>
            <a:off x="9608993" y="2118618"/>
            <a:ext cx="1088236" cy="400110"/>
          </a:xfrm>
          <a:prstGeom prst="rect">
            <a:avLst/>
          </a:prstGeom>
          <a:noFill/>
        </p:spPr>
        <p:txBody>
          <a:bodyPr wrap="square" rtlCol="0">
            <a:spAutoFit/>
          </a:bodyPr>
          <a:lstStyle/>
          <a:p>
            <a:pPr algn="ctr"/>
            <a:r>
              <a:rPr lang="en-US" sz="1000" b="1" dirty="0" smtClean="0">
                <a:solidFill>
                  <a:srgbClr val="FF7D00"/>
                </a:solidFill>
              </a:rPr>
              <a:t>CCELL</a:t>
            </a:r>
          </a:p>
          <a:p>
            <a:pPr algn="ctr"/>
            <a:r>
              <a:rPr lang="en-US" sz="1000" b="1" dirty="0" smtClean="0">
                <a:solidFill>
                  <a:srgbClr val="FF7D00"/>
                </a:solidFill>
              </a:rPr>
              <a:t> SCMK1</a:t>
            </a:r>
            <a:endParaRPr lang="en-GB" sz="1000" b="1" dirty="0">
              <a:solidFill>
                <a:srgbClr val="FF7D00"/>
              </a:solidFill>
            </a:endParaRPr>
          </a:p>
        </p:txBody>
      </p:sp>
      <p:sp>
        <p:nvSpPr>
          <p:cNvPr id="798" name="TextBox 797">
            <a:extLst>
              <a:ext uri="{FF2B5EF4-FFF2-40B4-BE49-F238E27FC236}">
                <a16:creationId xmlns:a16="http://schemas.microsoft.com/office/drawing/2014/main" id="{A5BAFCB4-9C19-3C4C-940C-8F2C462100F1}"/>
              </a:ext>
            </a:extLst>
          </p:cNvPr>
          <p:cNvSpPr txBox="1"/>
          <p:nvPr/>
        </p:nvSpPr>
        <p:spPr>
          <a:xfrm>
            <a:off x="9602723" y="2632732"/>
            <a:ext cx="1088236" cy="400110"/>
          </a:xfrm>
          <a:prstGeom prst="rect">
            <a:avLst/>
          </a:prstGeom>
          <a:noFill/>
        </p:spPr>
        <p:txBody>
          <a:bodyPr wrap="square" rtlCol="0">
            <a:spAutoFit/>
          </a:bodyPr>
          <a:lstStyle/>
          <a:p>
            <a:pPr algn="ctr"/>
            <a:r>
              <a:rPr lang="en-US" sz="1000" b="1" dirty="0">
                <a:solidFill>
                  <a:srgbClr val="FF7D00"/>
                </a:solidFill>
              </a:rPr>
              <a:t>HBAY</a:t>
            </a:r>
          </a:p>
          <a:p>
            <a:pPr algn="ctr"/>
            <a:r>
              <a:rPr lang="en-US" sz="1000" b="1" dirty="0">
                <a:solidFill>
                  <a:srgbClr val="FF7D00"/>
                </a:solidFill>
              </a:rPr>
              <a:t> SCMK2</a:t>
            </a:r>
            <a:endParaRPr lang="en-GB" sz="1000" b="1" dirty="0">
              <a:solidFill>
                <a:srgbClr val="FF7D00"/>
              </a:solidFill>
            </a:endParaRPr>
          </a:p>
        </p:txBody>
      </p:sp>
      <p:sp>
        <p:nvSpPr>
          <p:cNvPr id="799" name="TextBox 798">
            <a:extLst>
              <a:ext uri="{FF2B5EF4-FFF2-40B4-BE49-F238E27FC236}">
                <a16:creationId xmlns:a16="http://schemas.microsoft.com/office/drawing/2014/main" id="{A5BAFCB4-9C19-3C4C-940C-8F2C462100F1}"/>
              </a:ext>
            </a:extLst>
          </p:cNvPr>
          <p:cNvSpPr txBox="1"/>
          <p:nvPr/>
        </p:nvSpPr>
        <p:spPr>
          <a:xfrm>
            <a:off x="9614403" y="4698583"/>
            <a:ext cx="1088236" cy="400110"/>
          </a:xfrm>
          <a:prstGeom prst="rect">
            <a:avLst/>
          </a:prstGeom>
          <a:noFill/>
        </p:spPr>
        <p:txBody>
          <a:bodyPr wrap="square" rtlCol="0">
            <a:spAutoFit/>
          </a:bodyPr>
          <a:lstStyle/>
          <a:p>
            <a:pPr algn="ctr"/>
            <a:r>
              <a:rPr lang="en-US" sz="1000" b="1" dirty="0" smtClean="0">
                <a:solidFill>
                  <a:srgbClr val="FF7D00"/>
                </a:solidFill>
              </a:rPr>
              <a:t>LVL103</a:t>
            </a:r>
            <a:endParaRPr lang="en-US" sz="1000" b="1" dirty="0">
              <a:solidFill>
                <a:srgbClr val="FF7D00"/>
              </a:solidFill>
            </a:endParaRPr>
          </a:p>
          <a:p>
            <a:pPr algn="ctr"/>
            <a:r>
              <a:rPr lang="en-US" sz="1000" b="1" dirty="0">
                <a:solidFill>
                  <a:srgbClr val="FF7D00"/>
                </a:solidFill>
              </a:rPr>
              <a:t> SCMK6</a:t>
            </a:r>
            <a:endParaRPr lang="en-GB" sz="1000" b="1" dirty="0">
              <a:solidFill>
                <a:srgbClr val="FF7D00"/>
              </a:solidFill>
            </a:endParaRPr>
          </a:p>
        </p:txBody>
      </p:sp>
      <p:sp>
        <p:nvSpPr>
          <p:cNvPr id="818" name="Rounded Rectangle 817"/>
          <p:cNvSpPr/>
          <p:nvPr/>
        </p:nvSpPr>
        <p:spPr>
          <a:xfrm>
            <a:off x="468345" y="1123122"/>
            <a:ext cx="1326278" cy="34921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TSPSS_SIF1 and TSPSS_SIF2 are reset</a:t>
            </a:r>
            <a:endParaRPr lang="en-GB" sz="800" dirty="0"/>
          </a:p>
        </p:txBody>
      </p:sp>
      <p:grpSp>
        <p:nvGrpSpPr>
          <p:cNvPr id="827" name="Group 826"/>
          <p:cNvGrpSpPr/>
          <p:nvPr/>
        </p:nvGrpSpPr>
        <p:grpSpPr>
          <a:xfrm>
            <a:off x="2198338" y="5333793"/>
            <a:ext cx="932016" cy="1006604"/>
            <a:chOff x="6531989" y="2488765"/>
            <a:chExt cx="1252804" cy="1040820"/>
          </a:xfrm>
        </p:grpSpPr>
        <p:pic>
          <p:nvPicPr>
            <p:cNvPr id="828" name="Picture 827">
              <a:extLst>
                <a:ext uri="{FF2B5EF4-FFF2-40B4-BE49-F238E27FC236}">
                  <a16:creationId xmlns:a16="http://schemas.microsoft.com/office/drawing/2014/main" id="{034C0A5C-B23A-E336-8174-81EB2DBD2B02}"/>
                </a:ext>
              </a:extLst>
            </p:cNvPr>
            <p:cNvPicPr>
              <a:picLocks noChangeAspect="1"/>
            </p:cNvPicPr>
            <p:nvPr/>
          </p:nvPicPr>
          <p:blipFill rotWithShape="1">
            <a:blip r:embed="rId4">
              <a:extLst>
                <a:ext uri="{28A0092B-C50C-407E-A947-70E740481C1C}">
                  <a14:useLocalDpi xmlns:a14="http://schemas.microsoft.com/office/drawing/2010/main" val="0"/>
                </a:ext>
              </a:extLst>
            </a:blip>
            <a:srcRect b="31143"/>
            <a:stretch/>
          </p:blipFill>
          <p:spPr>
            <a:xfrm>
              <a:off x="6531989" y="2488765"/>
              <a:ext cx="1252804" cy="1040820"/>
            </a:xfrm>
            <a:prstGeom prst="rect">
              <a:avLst/>
            </a:prstGeom>
          </p:spPr>
        </p:pic>
        <p:sp>
          <p:nvSpPr>
            <p:cNvPr id="829" name="Rectangle 828">
              <a:extLst>
                <a:ext uri="{FF2B5EF4-FFF2-40B4-BE49-F238E27FC236}">
                  <a16:creationId xmlns:a16="http://schemas.microsoft.com/office/drawing/2014/main" id="{BF30CAB8-551D-6139-A0C0-76425F3D8D72}"/>
                </a:ext>
              </a:extLst>
            </p:cNvPr>
            <p:cNvSpPr/>
            <p:nvPr/>
          </p:nvSpPr>
          <p:spPr>
            <a:xfrm>
              <a:off x="6592710" y="2546626"/>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0" name="Rectangle 829">
              <a:extLst>
                <a:ext uri="{FF2B5EF4-FFF2-40B4-BE49-F238E27FC236}">
                  <a16:creationId xmlns:a16="http://schemas.microsoft.com/office/drawing/2014/main" id="{BF30CAB8-551D-6139-A0C0-76425F3D8D72}"/>
                </a:ext>
              </a:extLst>
            </p:cNvPr>
            <p:cNvSpPr/>
            <p:nvPr/>
          </p:nvSpPr>
          <p:spPr>
            <a:xfrm>
              <a:off x="6592710" y="3055997"/>
              <a:ext cx="1131390" cy="395665"/>
            </a:xfrm>
            <a:prstGeom prst="rect">
              <a:avLst/>
            </a:prstGeom>
            <a:gradFill flip="none" rotWithShape="1">
              <a:gsLst>
                <a:gs pos="0">
                  <a:srgbClr val="020204"/>
                </a:gs>
                <a:gs pos="100000">
                  <a:srgbClr val="45556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831" name="TextBox 830">
            <a:extLst>
              <a:ext uri="{FF2B5EF4-FFF2-40B4-BE49-F238E27FC236}">
                <a16:creationId xmlns:a16="http://schemas.microsoft.com/office/drawing/2014/main" id="{7FBE9EF6-8677-2464-A07A-00147672B9D6}"/>
              </a:ext>
            </a:extLst>
          </p:cNvPr>
          <p:cNvSpPr txBox="1"/>
          <p:nvPr/>
        </p:nvSpPr>
        <p:spPr>
          <a:xfrm>
            <a:off x="2123622" y="5455747"/>
            <a:ext cx="1112170" cy="220005"/>
          </a:xfrm>
          <a:prstGeom prst="rect">
            <a:avLst/>
          </a:prstGeom>
          <a:noFill/>
        </p:spPr>
        <p:txBody>
          <a:bodyPr wrap="square" rtlCol="0">
            <a:spAutoFit/>
          </a:bodyPr>
          <a:lstStyle/>
          <a:p>
            <a:pPr algn="ctr"/>
            <a:r>
              <a:rPr lang="en-US" sz="800" b="1" dirty="0" smtClean="0">
                <a:solidFill>
                  <a:srgbClr val="FF0000"/>
                </a:solidFill>
              </a:rPr>
              <a:t>Access Prohibited </a:t>
            </a:r>
            <a:endParaRPr lang="sv-SE" sz="800" b="1" dirty="0">
              <a:solidFill>
                <a:srgbClr val="FF0000"/>
              </a:solidFill>
            </a:endParaRPr>
          </a:p>
        </p:txBody>
      </p:sp>
      <p:sp>
        <p:nvSpPr>
          <p:cNvPr id="832" name="TextBox 831">
            <a:extLst>
              <a:ext uri="{FF2B5EF4-FFF2-40B4-BE49-F238E27FC236}">
                <a16:creationId xmlns:a16="http://schemas.microsoft.com/office/drawing/2014/main" id="{7FBE9EF6-8677-2464-A07A-00147672B9D6}"/>
              </a:ext>
            </a:extLst>
          </p:cNvPr>
          <p:cNvSpPr txBox="1"/>
          <p:nvPr/>
        </p:nvSpPr>
        <p:spPr>
          <a:xfrm>
            <a:off x="2126817" y="5455047"/>
            <a:ext cx="1112170" cy="220005"/>
          </a:xfrm>
          <a:prstGeom prst="rect">
            <a:avLst/>
          </a:prstGeom>
          <a:noFill/>
        </p:spPr>
        <p:txBody>
          <a:bodyPr wrap="square" rtlCol="0">
            <a:spAutoFit/>
          </a:bodyPr>
          <a:lstStyle/>
          <a:p>
            <a:pPr algn="ctr"/>
            <a:r>
              <a:rPr lang="en-US" sz="800" b="1" dirty="0" smtClean="0">
                <a:solidFill>
                  <a:srgbClr val="00B050"/>
                </a:solidFill>
              </a:rPr>
              <a:t>Access Allowed</a:t>
            </a:r>
            <a:endParaRPr lang="sv-SE" sz="800" b="1" dirty="0">
              <a:solidFill>
                <a:srgbClr val="00B050"/>
              </a:solidFill>
            </a:endParaRPr>
          </a:p>
        </p:txBody>
      </p:sp>
      <p:grpSp>
        <p:nvGrpSpPr>
          <p:cNvPr id="22" name="Group 21"/>
          <p:cNvGrpSpPr/>
          <p:nvPr/>
        </p:nvGrpSpPr>
        <p:grpSpPr>
          <a:xfrm>
            <a:off x="7476324" y="1632506"/>
            <a:ext cx="504057" cy="530824"/>
            <a:chOff x="5144361" y="4807730"/>
            <a:chExt cx="504057" cy="530824"/>
          </a:xfrm>
        </p:grpSpPr>
        <p:pic>
          <p:nvPicPr>
            <p:cNvPr id="353" name="Picture 3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354" name="TextBox 353">
              <a:extLst>
                <a:ext uri="{FF2B5EF4-FFF2-40B4-BE49-F238E27FC236}">
                  <a16:creationId xmlns:a16="http://schemas.microsoft.com/office/drawing/2014/main" id="{66C31103-BE75-2047-895B-B1CF197A7D37}"/>
                </a:ext>
              </a:extLst>
            </p:cNvPr>
            <p:cNvSpPr txBox="1"/>
            <p:nvPr/>
          </p:nvSpPr>
          <p:spPr>
            <a:xfrm>
              <a:off x="5189501" y="5138499"/>
              <a:ext cx="404416" cy="200055"/>
            </a:xfrm>
            <a:prstGeom prst="rect">
              <a:avLst/>
            </a:prstGeom>
            <a:noFill/>
          </p:spPr>
          <p:txBody>
            <a:bodyPr wrap="square" rtlCol="0">
              <a:spAutoFit/>
            </a:bodyPr>
            <a:lstStyle/>
            <a:p>
              <a:pPr algn="ctr"/>
              <a:r>
                <a:rPr lang="en-GB" sz="700" b="1" dirty="0" smtClean="0">
                  <a:solidFill>
                    <a:schemeClr val="accent1"/>
                  </a:solidFill>
                </a:rPr>
                <a:t>TAK</a:t>
              </a:r>
              <a:endParaRPr lang="en-GB" sz="700" b="1" dirty="0">
                <a:solidFill>
                  <a:schemeClr val="accent1"/>
                </a:solidFill>
              </a:endParaRPr>
            </a:p>
          </p:txBody>
        </p:sp>
      </p:grpSp>
      <p:sp>
        <p:nvSpPr>
          <p:cNvPr id="83" name="TextBox 82"/>
          <p:cNvSpPr txBox="1"/>
          <p:nvPr/>
        </p:nvSpPr>
        <p:spPr>
          <a:xfrm>
            <a:off x="2083697" y="1930500"/>
            <a:ext cx="1893677" cy="2031325"/>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sz="1050" dirty="0" smtClean="0">
                <a:solidFill>
                  <a:srgbClr val="666666"/>
                </a:solidFill>
              </a:rPr>
              <a:t>The controlled area is ready for operation if:</a:t>
            </a:r>
          </a:p>
          <a:p>
            <a:pPr marL="285750" indent="-285750" algn="l">
              <a:buFontTx/>
              <a:buChar char="-"/>
            </a:pPr>
            <a:r>
              <a:rPr lang="en-US" sz="1050" dirty="0" smtClean="0">
                <a:solidFill>
                  <a:srgbClr val="666666"/>
                </a:solidFill>
              </a:rPr>
              <a:t>TSPSS_SIF1, 2, 3, and 5 are reset</a:t>
            </a:r>
          </a:p>
          <a:p>
            <a:pPr marL="285750" indent="-285750" algn="l">
              <a:buFontTx/>
              <a:buChar char="-"/>
            </a:pPr>
            <a:r>
              <a:rPr lang="en-US" sz="1050" dirty="0" smtClean="0">
                <a:solidFill>
                  <a:srgbClr val="666666"/>
                </a:solidFill>
              </a:rPr>
              <a:t>All zone gates (including lead bunker door) are closed and error free</a:t>
            </a:r>
          </a:p>
          <a:p>
            <a:pPr marL="285750" indent="-285750" algn="l">
              <a:buFontTx/>
              <a:buChar char="-"/>
            </a:pPr>
            <a:r>
              <a:rPr lang="en-US" sz="1050" dirty="0" smtClean="0">
                <a:solidFill>
                  <a:srgbClr val="666666"/>
                </a:solidFill>
              </a:rPr>
              <a:t>The controlled area is searched and locked</a:t>
            </a:r>
          </a:p>
          <a:p>
            <a:pPr marL="285750" indent="-285750" algn="l">
              <a:buFontTx/>
              <a:buChar char="-"/>
            </a:pPr>
            <a:r>
              <a:rPr lang="en-US" sz="1050" dirty="0" smtClean="0">
                <a:solidFill>
                  <a:srgbClr val="666666"/>
                </a:solidFill>
              </a:rPr>
              <a:t>No SIS diagnostic alarms </a:t>
            </a:r>
          </a:p>
        </p:txBody>
      </p:sp>
    </p:spTree>
    <p:extLst>
      <p:ext uri="{BB962C8B-B14F-4D97-AF65-F5344CB8AC3E}">
        <p14:creationId xmlns:p14="http://schemas.microsoft.com/office/powerpoint/2010/main" val="22387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8"/>
                                        </p:tgtEl>
                                        <p:attrNameLst>
                                          <p:attrName>style.visibility</p:attrName>
                                        </p:attrNameLst>
                                      </p:cBhvr>
                                      <p:to>
                                        <p:strVal val="visible"/>
                                      </p:to>
                                    </p:set>
                                    <p:animEffect transition="in" filter="fade">
                                      <p:cBhvr>
                                        <p:cTn id="7" dur="500"/>
                                        <p:tgtEl>
                                          <p:spTgt spid="8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8"/>
                                        </p:tgtEl>
                                        <p:attrNameLst>
                                          <p:attrName>style.visibility</p:attrName>
                                        </p:attrNameLst>
                                      </p:cBhvr>
                                      <p:to>
                                        <p:strVal val="visible"/>
                                      </p:to>
                                    </p:set>
                                    <p:animEffect transition="in" filter="fade">
                                      <p:cBhvr>
                                        <p:cTn id="11" dur="500"/>
                                        <p:tgtEl>
                                          <p:spTgt spid="29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9"/>
                                        </p:tgtEl>
                                        <p:attrNameLst>
                                          <p:attrName>style.visibility</p:attrName>
                                        </p:attrNameLst>
                                      </p:cBhvr>
                                      <p:to>
                                        <p:strVal val="visible"/>
                                      </p:to>
                                    </p:set>
                                    <p:animEffect transition="in" filter="fade">
                                      <p:cBhvr>
                                        <p:cTn id="15" dur="500"/>
                                        <p:tgtEl>
                                          <p:spTgt spid="299"/>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5400000">
                                      <p:cBhvr>
                                        <p:cTn id="19" dur="2000" fill="hold"/>
                                        <p:tgtEl>
                                          <p:spTgt spid="734"/>
                                        </p:tgtEl>
                                        <p:attrNameLst>
                                          <p:attrName>r</p:attrName>
                                        </p:attrNameLst>
                                      </p:cBhvr>
                                    </p:animRot>
                                  </p:childTnLst>
                                </p:cTn>
                              </p:par>
                              <p:par>
                                <p:cTn id="20" presetID="42" presetClass="path" presetSubtype="0" accel="50000" decel="50000" fill="hold" nodeType="withEffect">
                                  <p:stCondLst>
                                    <p:cond delay="0"/>
                                  </p:stCondLst>
                                  <p:childTnLst>
                                    <p:animMotion origin="layout" path="M -2.5E-6 2.96296E-6 L 0.00039 -0.02685 " pathEditMode="relative" rAng="0" ptsTypes="AA">
                                      <p:cBhvr>
                                        <p:cTn id="21" dur="2000" fill="hold"/>
                                        <p:tgtEl>
                                          <p:spTgt spid="697"/>
                                        </p:tgtEl>
                                        <p:attrNameLst>
                                          <p:attrName>ppt_x</p:attrName>
                                          <p:attrName>ppt_y</p:attrName>
                                        </p:attrNameLst>
                                      </p:cBhvr>
                                      <p:rCtr x="13" y="-1343"/>
                                    </p:animMotion>
                                  </p:childTnLst>
                                </p:cTn>
                              </p:par>
                            </p:childTnLst>
                          </p:cTn>
                        </p:par>
                        <p:par>
                          <p:cTn id="22" fill="hold">
                            <p:stCondLst>
                              <p:cond delay="2000"/>
                            </p:stCondLst>
                            <p:childTnLst>
                              <p:par>
                                <p:cTn id="23" presetID="10" presetClass="exit" presetSubtype="0" fill="hold" nodeType="afterEffect">
                                  <p:stCondLst>
                                    <p:cond delay="0"/>
                                  </p:stCondLst>
                                  <p:childTnLst>
                                    <p:animEffect transition="out" filter="fade">
                                      <p:cBhvr>
                                        <p:cTn id="24" dur="500"/>
                                        <p:tgtEl>
                                          <p:spTgt spid="734"/>
                                        </p:tgtEl>
                                      </p:cBhvr>
                                    </p:animEffect>
                                    <p:set>
                                      <p:cBhvr>
                                        <p:cTn id="25" dur="1" fill="hold">
                                          <p:stCondLst>
                                            <p:cond delay="499"/>
                                          </p:stCondLst>
                                        </p:cTn>
                                        <p:tgtEl>
                                          <p:spTgt spid="734"/>
                                        </p:tgtEl>
                                        <p:attrNameLst>
                                          <p:attrName>style.visibility</p:attrName>
                                        </p:attrNameLst>
                                      </p:cBhvr>
                                      <p:to>
                                        <p:strVal val="hidden"/>
                                      </p:to>
                                    </p:se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000"/>
                            </p:stCondLst>
                            <p:childTnLst>
                              <p:par>
                                <p:cTn id="31" presetID="42" presetClass="path" presetSubtype="0" accel="50000" decel="50000" fill="hold" nodeType="afterEffect">
                                  <p:stCondLst>
                                    <p:cond delay="0"/>
                                  </p:stCondLst>
                                  <p:childTnLst>
                                    <p:animMotion origin="layout" path="M -4.16667E-6 -3.7037E-7 L -0.15182 0.27963 " pathEditMode="relative" rAng="0" ptsTypes="AA">
                                      <p:cBhvr>
                                        <p:cTn id="32" dur="2000" fill="hold"/>
                                        <p:tgtEl>
                                          <p:spTgt spid="22"/>
                                        </p:tgtEl>
                                        <p:attrNameLst>
                                          <p:attrName>ppt_x</p:attrName>
                                          <p:attrName>ppt_y</p:attrName>
                                        </p:attrNameLst>
                                      </p:cBhvr>
                                      <p:rCtr x="-7591" y="13981"/>
                                    </p:animMotion>
                                  </p:childTnLst>
                                </p:cTn>
                              </p:par>
                            </p:childTnLst>
                          </p:cTn>
                        </p:par>
                        <p:par>
                          <p:cTn id="33" fill="hold">
                            <p:stCondLst>
                              <p:cond delay="5000"/>
                            </p:stCondLst>
                            <p:childTnLst>
                              <p:par>
                                <p:cTn id="34" presetID="10" presetClass="exit" presetSubtype="0" fill="hold" nodeType="after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605"/>
                                        </p:tgtEl>
                                        <p:attrNameLst>
                                          <p:attrName>style.visibility</p:attrName>
                                        </p:attrNameLst>
                                      </p:cBhvr>
                                      <p:to>
                                        <p:strVal val="visible"/>
                                      </p:to>
                                    </p:set>
                                    <p:animEffect transition="in" filter="fade">
                                      <p:cBhvr>
                                        <p:cTn id="40" dur="500"/>
                                        <p:tgtEl>
                                          <p:spTgt spid="605"/>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nodeType="clickEffect">
                                  <p:stCondLst>
                                    <p:cond delay="0"/>
                                  </p:stCondLst>
                                  <p:childTnLst>
                                    <p:animRot by="5400000">
                                      <p:cBhvr>
                                        <p:cTn id="44" dur="2000" fill="hold"/>
                                        <p:tgtEl>
                                          <p:spTgt spid="605"/>
                                        </p:tgtEl>
                                        <p:attrNameLst>
                                          <p:attrName>r</p:attrName>
                                        </p:attrNameLst>
                                      </p:cBhvr>
                                    </p:animRot>
                                  </p:childTnLst>
                                </p:cTn>
                              </p:par>
                              <p:par>
                                <p:cTn id="45" presetID="42" presetClass="path" presetSubtype="0" accel="50000" decel="50000" fill="hold" nodeType="withEffect">
                                  <p:stCondLst>
                                    <p:cond delay="0"/>
                                  </p:stCondLst>
                                  <p:childTnLst>
                                    <p:animMotion origin="layout" path="M 0 4.07407E-6 L -0.00456 0.00162 " pathEditMode="relative" rAng="0" ptsTypes="AA">
                                      <p:cBhvr>
                                        <p:cTn id="46" dur="2000" fill="hold"/>
                                        <p:tgtEl>
                                          <p:spTgt spid="531"/>
                                        </p:tgtEl>
                                        <p:attrNameLst>
                                          <p:attrName>ppt_x</p:attrName>
                                          <p:attrName>ppt_y</p:attrName>
                                        </p:attrNameLst>
                                      </p:cBhvr>
                                      <p:rCtr x="-234" y="69"/>
                                    </p:animMotion>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453"/>
                                        </p:tgtEl>
                                      </p:cBhvr>
                                    </p:animEffect>
                                    <p:set>
                                      <p:cBhvr>
                                        <p:cTn id="50" dur="1" fill="hold">
                                          <p:stCondLst>
                                            <p:cond delay="499"/>
                                          </p:stCondLst>
                                        </p:cTn>
                                        <p:tgtEl>
                                          <p:spTgt spid="453"/>
                                        </p:tgtEl>
                                        <p:attrNameLst>
                                          <p:attrName>style.visibility</p:attrName>
                                        </p:attrNameLst>
                                      </p:cBhvr>
                                      <p:to>
                                        <p:strVal val="hidden"/>
                                      </p:to>
                                    </p:se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484"/>
                                        </p:tgtEl>
                                        <p:attrNameLst>
                                          <p:attrName>style.visibility</p:attrName>
                                        </p:attrNameLst>
                                      </p:cBhvr>
                                      <p:to>
                                        <p:strVal val="visible"/>
                                      </p:to>
                                    </p:set>
                                    <p:animEffect transition="in" filter="wipe(left)">
                                      <p:cBhvr>
                                        <p:cTn id="54" dur="500"/>
                                        <p:tgtEl>
                                          <p:spTgt spid="484"/>
                                        </p:tgtEl>
                                      </p:cBhvr>
                                    </p:animEffect>
                                  </p:childTnLst>
                                </p:cTn>
                              </p:par>
                              <p:par>
                                <p:cTn id="55" presetID="10" presetClass="exit" presetSubtype="0" fill="hold" grpId="0" nodeType="withEffect">
                                  <p:stCondLst>
                                    <p:cond delay="0"/>
                                  </p:stCondLst>
                                  <p:childTnLst>
                                    <p:animEffect transition="out" filter="fade">
                                      <p:cBhvr>
                                        <p:cTn id="56" dur="500"/>
                                        <p:tgtEl>
                                          <p:spTgt spid="832"/>
                                        </p:tgtEl>
                                      </p:cBhvr>
                                    </p:animEffect>
                                    <p:set>
                                      <p:cBhvr>
                                        <p:cTn id="57" dur="1" fill="hold">
                                          <p:stCondLst>
                                            <p:cond delay="499"/>
                                          </p:stCondLst>
                                        </p:cTn>
                                        <p:tgtEl>
                                          <p:spTgt spid="832"/>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831"/>
                                        </p:tgtEl>
                                        <p:attrNameLst>
                                          <p:attrName>style.visibility</p:attrName>
                                        </p:attrNameLst>
                                      </p:cBhvr>
                                      <p:to>
                                        <p:strVal val="visible"/>
                                      </p:to>
                                    </p:set>
                                    <p:animEffect transition="in" filter="fade">
                                      <p:cBhvr>
                                        <p:cTn id="60" dur="500"/>
                                        <p:tgtEl>
                                          <p:spTgt spid="8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6"/>
                                        </p:tgtEl>
                                        <p:attrNameLst>
                                          <p:attrName>style.visibility</p:attrName>
                                        </p:attrNameLst>
                                      </p:cBhvr>
                                      <p:to>
                                        <p:strVal val="visible"/>
                                      </p:to>
                                    </p:set>
                                    <p:animEffect transition="in" filter="fade">
                                      <p:cBhvr>
                                        <p:cTn id="65" dur="500"/>
                                        <p:tgtEl>
                                          <p:spTgt spid="126"/>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500"/>
                                        <p:tgtEl>
                                          <p:spTgt spid="8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83"/>
                                        </p:tgtEl>
                                      </p:cBhvr>
                                    </p:animEffect>
                                    <p:set>
                                      <p:cBhvr>
                                        <p:cTn id="74" dur="1" fill="hold">
                                          <p:stCondLst>
                                            <p:cond delay="499"/>
                                          </p:stCondLst>
                                        </p:cTn>
                                        <p:tgtEl>
                                          <p:spTgt spid="8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fade">
                                      <p:cBhvr>
                                        <p:cTn id="83" dur="500"/>
                                        <p:tgtEl>
                                          <p:spTgt spid="121"/>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mph" presetSubtype="0" fill="hold" nodeType="clickEffect">
                                  <p:stCondLst>
                                    <p:cond delay="0"/>
                                  </p:stCondLst>
                                  <p:childTnLst>
                                    <p:animRot by="5400000">
                                      <p:cBhvr>
                                        <p:cTn id="87" dur="2000" fill="hold"/>
                                        <p:tgtEl>
                                          <p:spTgt spid="607"/>
                                        </p:tgtEl>
                                        <p:attrNameLst>
                                          <p:attrName>r</p:attrName>
                                        </p:attrNameLst>
                                      </p:cBhvr>
                                    </p:animRot>
                                  </p:childTnLst>
                                </p:cTn>
                              </p:par>
                              <p:par>
                                <p:cTn id="88" presetID="42" presetClass="path" presetSubtype="0" accel="50000" decel="50000" fill="hold" nodeType="withEffect">
                                  <p:stCondLst>
                                    <p:cond delay="0"/>
                                  </p:stCondLst>
                                  <p:childTnLst>
                                    <p:animMotion origin="layout" path="M 2.91667E-6 1.11111E-6 L 0.00091 -0.02963 " pathEditMode="relative" rAng="0" ptsTypes="AA">
                                      <p:cBhvr>
                                        <p:cTn id="89" dur="2000" fill="hold"/>
                                        <p:tgtEl>
                                          <p:spTgt spid="561"/>
                                        </p:tgtEl>
                                        <p:attrNameLst>
                                          <p:attrName>ppt_x</p:attrName>
                                          <p:attrName>ppt_y</p:attrName>
                                        </p:attrNameLst>
                                      </p:cBhvr>
                                      <p:rCtr x="39" y="-1481"/>
                                    </p:animMotion>
                                  </p:childTnLst>
                                </p:cTn>
                              </p:par>
                            </p:childTnLst>
                          </p:cTn>
                        </p:par>
                        <p:par>
                          <p:cTn id="90" fill="hold">
                            <p:stCondLst>
                              <p:cond delay="2500"/>
                            </p:stCondLst>
                            <p:childTnLst>
                              <p:par>
                                <p:cTn id="91" presetID="10" presetClass="exit" presetSubtype="0" fill="hold" nodeType="afterEffect">
                                  <p:stCondLst>
                                    <p:cond delay="0"/>
                                  </p:stCondLst>
                                  <p:childTnLst>
                                    <p:animEffect transition="out" filter="fade">
                                      <p:cBhvr>
                                        <p:cTn id="92" dur="500"/>
                                        <p:tgtEl>
                                          <p:spTgt spid="607"/>
                                        </p:tgtEl>
                                      </p:cBhvr>
                                    </p:animEffect>
                                    <p:set>
                                      <p:cBhvr>
                                        <p:cTn id="93" dur="1" fill="hold">
                                          <p:stCondLst>
                                            <p:cond delay="499"/>
                                          </p:stCondLst>
                                        </p:cTn>
                                        <p:tgtEl>
                                          <p:spTgt spid="607"/>
                                        </p:tgtEl>
                                        <p:attrNameLst>
                                          <p:attrName>style.visibility</p:attrName>
                                        </p:attrNameLst>
                                      </p:cBhvr>
                                      <p:to>
                                        <p:strVal val="hidden"/>
                                      </p:to>
                                    </p:set>
                                  </p:childTnLst>
                                </p:cTn>
                              </p:par>
                            </p:childTnLst>
                          </p:cTn>
                        </p:par>
                        <p:par>
                          <p:cTn id="94" fill="hold">
                            <p:stCondLst>
                              <p:cond delay="3000"/>
                            </p:stCondLst>
                            <p:childTnLst>
                              <p:par>
                                <p:cTn id="95" presetID="1" presetClass="entr" presetSubtype="0" fill="hold" nodeType="afterEffect">
                                  <p:stCondLst>
                                    <p:cond delay="0"/>
                                  </p:stCondLst>
                                  <p:childTnLst>
                                    <p:set>
                                      <p:cBhvr>
                                        <p:cTn id="96" dur="1" fill="hold">
                                          <p:stCondLst>
                                            <p:cond delay="0"/>
                                          </p:stCondLst>
                                        </p:cTn>
                                        <p:tgtEl>
                                          <p:spTgt spid="636"/>
                                        </p:tgtEl>
                                        <p:attrNameLst>
                                          <p:attrName>style.visibility</p:attrName>
                                        </p:attrNameLst>
                                      </p:cBhvr>
                                      <p:to>
                                        <p:strVal val="visible"/>
                                      </p:to>
                                    </p:set>
                                  </p:childTnLst>
                                </p:cTn>
                              </p:par>
                            </p:childTnLst>
                          </p:cTn>
                        </p:par>
                        <p:par>
                          <p:cTn id="97" fill="hold">
                            <p:stCondLst>
                              <p:cond delay="3000"/>
                            </p:stCondLst>
                            <p:childTnLst>
                              <p:par>
                                <p:cTn id="98" presetID="42" presetClass="path" presetSubtype="0" accel="50000" decel="50000" fill="hold" nodeType="afterEffect">
                                  <p:stCondLst>
                                    <p:cond delay="0"/>
                                  </p:stCondLst>
                                  <p:childTnLst>
                                    <p:animMotion origin="layout" path="M -2.91667E-6 1.48148E-6 L -0.07968 -0.10996 " pathEditMode="relative" rAng="0" ptsTypes="AA">
                                      <p:cBhvr>
                                        <p:cTn id="99" dur="2000" fill="hold"/>
                                        <p:tgtEl>
                                          <p:spTgt spid="636"/>
                                        </p:tgtEl>
                                        <p:attrNameLst>
                                          <p:attrName>ppt_x</p:attrName>
                                          <p:attrName>ppt_y</p:attrName>
                                        </p:attrNameLst>
                                      </p:cBhvr>
                                      <p:rCtr x="-3984" y="-5509"/>
                                    </p:animMotion>
                                  </p:childTnLst>
                                </p:cTn>
                              </p:par>
                            </p:childTnLst>
                          </p:cTn>
                        </p:par>
                        <p:par>
                          <p:cTn id="100" fill="hold">
                            <p:stCondLst>
                              <p:cond delay="5000"/>
                            </p:stCondLst>
                            <p:childTnLst>
                              <p:par>
                                <p:cTn id="101" presetID="10" presetClass="exit" presetSubtype="0" fill="hold" nodeType="afterEffect">
                                  <p:stCondLst>
                                    <p:cond delay="0"/>
                                  </p:stCondLst>
                                  <p:childTnLst>
                                    <p:animEffect transition="out" filter="fade">
                                      <p:cBhvr>
                                        <p:cTn id="102" dur="500"/>
                                        <p:tgtEl>
                                          <p:spTgt spid="636"/>
                                        </p:tgtEl>
                                      </p:cBhvr>
                                    </p:animEffect>
                                    <p:set>
                                      <p:cBhvr>
                                        <p:cTn id="103" dur="1" fill="hold">
                                          <p:stCondLst>
                                            <p:cond delay="499"/>
                                          </p:stCondLst>
                                        </p:cTn>
                                        <p:tgtEl>
                                          <p:spTgt spid="636"/>
                                        </p:tgtEl>
                                        <p:attrNameLst>
                                          <p:attrName>style.visibility</p:attrName>
                                        </p:attrNameLst>
                                      </p:cBhvr>
                                      <p:to>
                                        <p:strVal val="hidden"/>
                                      </p:to>
                                    </p:set>
                                  </p:childTnLst>
                                </p:cTn>
                              </p:par>
                            </p:childTnLst>
                          </p:cTn>
                        </p:par>
                        <p:par>
                          <p:cTn id="104" fill="hold">
                            <p:stCondLst>
                              <p:cond delay="5500"/>
                            </p:stCondLst>
                            <p:childTnLst>
                              <p:par>
                                <p:cTn id="105" presetID="1" presetClass="entr" presetSubtype="0" fill="hold" nodeType="afterEffect">
                                  <p:stCondLst>
                                    <p:cond delay="0"/>
                                  </p:stCondLst>
                                  <p:childTnLst>
                                    <p:set>
                                      <p:cBhvr>
                                        <p:cTn id="106" dur="1" fill="hold">
                                          <p:stCondLst>
                                            <p:cond delay="0"/>
                                          </p:stCondLst>
                                        </p:cTn>
                                        <p:tgtEl>
                                          <p:spTgt spid="635"/>
                                        </p:tgtEl>
                                        <p:attrNameLst>
                                          <p:attrName>style.visibility</p:attrName>
                                        </p:attrNameLst>
                                      </p:cBhvr>
                                      <p:to>
                                        <p:strVal val="visible"/>
                                      </p:to>
                                    </p:set>
                                  </p:childTnLst>
                                </p:cTn>
                              </p:par>
                            </p:childTnLst>
                          </p:cTn>
                        </p:par>
                        <p:par>
                          <p:cTn id="107" fill="hold">
                            <p:stCondLst>
                              <p:cond delay="5500"/>
                            </p:stCondLst>
                            <p:childTnLst>
                              <p:par>
                                <p:cTn id="108" presetID="8" presetClass="emph" presetSubtype="0" fill="hold" nodeType="afterEffect">
                                  <p:stCondLst>
                                    <p:cond delay="0"/>
                                  </p:stCondLst>
                                  <p:childTnLst>
                                    <p:animRot by="-5400000">
                                      <p:cBhvr>
                                        <p:cTn id="109" dur="2000" fill="hold"/>
                                        <p:tgtEl>
                                          <p:spTgt spid="635"/>
                                        </p:tgtEl>
                                        <p:attrNameLst>
                                          <p:attrName>r</p:attrName>
                                        </p:attrNameLst>
                                      </p:cBhvr>
                                    </p:animRot>
                                  </p:childTnLst>
                                </p:cTn>
                              </p:par>
                            </p:childTnLst>
                          </p:cTn>
                        </p:par>
                        <p:par>
                          <p:cTn id="110" fill="hold">
                            <p:stCondLst>
                              <p:cond delay="7500"/>
                            </p:stCondLst>
                            <p:childTnLst>
                              <p:par>
                                <p:cTn id="111" presetID="10" presetClass="entr" presetSubtype="0" fill="hold" grpId="0" nodeType="afterEffect">
                                  <p:stCondLst>
                                    <p:cond delay="0"/>
                                  </p:stCondLst>
                                  <p:childTnLst>
                                    <p:set>
                                      <p:cBhvr>
                                        <p:cTn id="112" dur="1" fill="hold">
                                          <p:stCondLst>
                                            <p:cond delay="0"/>
                                          </p:stCondLst>
                                        </p:cTn>
                                        <p:tgtEl>
                                          <p:spTgt spid="649"/>
                                        </p:tgtEl>
                                        <p:attrNameLst>
                                          <p:attrName>style.visibility</p:attrName>
                                        </p:attrNameLst>
                                      </p:cBhvr>
                                      <p:to>
                                        <p:strVal val="visible"/>
                                      </p:to>
                                    </p:set>
                                    <p:animEffect transition="in" filter="fade">
                                      <p:cBhvr>
                                        <p:cTn id="113" dur="500"/>
                                        <p:tgtEl>
                                          <p:spTgt spid="649"/>
                                        </p:tgtEl>
                                      </p:cBhvr>
                                    </p:animEffect>
                                  </p:childTnLst>
                                </p:cTn>
                              </p:par>
                            </p:childTnLst>
                          </p:cTn>
                        </p:par>
                        <p:par>
                          <p:cTn id="114" fill="hold">
                            <p:stCondLst>
                              <p:cond delay="8000"/>
                            </p:stCondLst>
                            <p:childTnLst>
                              <p:par>
                                <p:cTn id="115" presetID="10" presetClass="entr" presetSubtype="0" fill="hold" grpId="0" nodeType="afterEffect">
                                  <p:stCondLst>
                                    <p:cond delay="0"/>
                                  </p:stCondLst>
                                  <p:childTnLst>
                                    <p:set>
                                      <p:cBhvr>
                                        <p:cTn id="116" dur="1" fill="hold">
                                          <p:stCondLst>
                                            <p:cond delay="0"/>
                                          </p:stCondLst>
                                        </p:cTn>
                                        <p:tgtEl>
                                          <p:spTgt spid="488"/>
                                        </p:tgtEl>
                                        <p:attrNameLst>
                                          <p:attrName>style.visibility</p:attrName>
                                        </p:attrNameLst>
                                      </p:cBhvr>
                                      <p:to>
                                        <p:strVal val="visible"/>
                                      </p:to>
                                    </p:set>
                                    <p:animEffect transition="in" filter="fade">
                                      <p:cBhvr>
                                        <p:cTn id="117" dur="500"/>
                                        <p:tgtEl>
                                          <p:spTgt spid="48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484"/>
                                        </p:tgtEl>
                                      </p:cBhvr>
                                    </p:animEffect>
                                    <p:set>
                                      <p:cBhvr>
                                        <p:cTn id="122" dur="1" fill="hold">
                                          <p:stCondLst>
                                            <p:cond delay="499"/>
                                          </p:stCondLst>
                                        </p:cTn>
                                        <p:tgtEl>
                                          <p:spTgt spid="484"/>
                                        </p:tgtEl>
                                        <p:attrNameLst>
                                          <p:attrName>style.visibility</p:attrName>
                                        </p:attrNameLst>
                                      </p:cBhvr>
                                      <p:to>
                                        <p:strVal val="hidden"/>
                                      </p:to>
                                    </p:set>
                                  </p:childTnLst>
                                </p:cTn>
                              </p:par>
                              <p:par>
                                <p:cTn id="123" presetID="22" presetClass="entr" presetSubtype="8" fill="hold" nodeType="withEffect">
                                  <p:stCondLst>
                                    <p:cond delay="0"/>
                                  </p:stCondLst>
                                  <p:childTnLst>
                                    <p:set>
                                      <p:cBhvr>
                                        <p:cTn id="124" dur="1" fill="hold">
                                          <p:stCondLst>
                                            <p:cond delay="0"/>
                                          </p:stCondLst>
                                        </p:cTn>
                                        <p:tgtEl>
                                          <p:spTgt spid="469"/>
                                        </p:tgtEl>
                                        <p:attrNameLst>
                                          <p:attrName>style.visibility</p:attrName>
                                        </p:attrNameLst>
                                      </p:cBhvr>
                                      <p:to>
                                        <p:strVal val="visible"/>
                                      </p:to>
                                    </p:set>
                                    <p:animEffect transition="in" filter="wipe(left)">
                                      <p:cBhvr>
                                        <p:cTn id="125" dur="5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6" grpId="0" animBg="1"/>
      <p:bldP spid="128" grpId="0" animBg="1"/>
      <p:bldP spid="488" grpId="0" animBg="1"/>
      <p:bldP spid="298" grpId="0" animBg="1"/>
      <p:bldP spid="299" grpId="0" animBg="1"/>
      <p:bldP spid="649" grpId="0"/>
      <p:bldP spid="818" grpId="0" animBg="1"/>
      <p:bldP spid="831" grpId="0"/>
      <p:bldP spid="832" grpId="0"/>
      <p:bldP spid="83" grpId="0" animBg="1"/>
      <p:bldP spid="8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Intervention </a:t>
            </a:r>
            <a:r>
              <a:rPr lang="sv-SE" dirty="0" err="1" smtClean="0"/>
              <a:t>Activities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46</a:t>
            </a:fld>
            <a:endParaRPr lang="sv-SE"/>
          </a:p>
        </p:txBody>
      </p:sp>
      <p:sp>
        <p:nvSpPr>
          <p:cNvPr id="7" name="Text Placeholder 6"/>
          <p:cNvSpPr>
            <a:spLocks noGrp="1"/>
          </p:cNvSpPr>
          <p:nvPr>
            <p:ph type="body" sz="quarter" idx="14"/>
          </p:nvPr>
        </p:nvSpPr>
        <p:spPr/>
        <p:txBody>
          <a:bodyPr/>
          <a:lstStyle/>
          <a:p>
            <a:endParaRPr lang="en-GB" dirty="0"/>
          </a:p>
        </p:txBody>
      </p:sp>
      <p:sp>
        <p:nvSpPr>
          <p:cNvPr id="3" name="Rectangle 2"/>
          <p:cNvSpPr/>
          <p:nvPr/>
        </p:nvSpPr>
        <p:spPr>
          <a:xfrm>
            <a:off x="1103708" y="1813173"/>
            <a:ext cx="9510951" cy="1477328"/>
          </a:xfrm>
          <a:prstGeom prst="rect">
            <a:avLst/>
          </a:prstGeom>
        </p:spPr>
        <p:txBody>
          <a:bodyPr wrap="square">
            <a:spAutoFit/>
          </a:bodyPr>
          <a:lstStyle/>
          <a:p>
            <a:r>
              <a:rPr lang="en-US" dirty="0">
                <a:latin typeface="Segoe UI Historic" panose="020B0502040204020203" pitchFamily="34" charset="0"/>
                <a:ea typeface="MS Mincho"/>
                <a:cs typeface="Arial" panose="020B0604020202020204" pitchFamily="34" charset="0"/>
              </a:rPr>
              <a:t>LSS operators may need to have access to the </a:t>
            </a:r>
            <a:r>
              <a:rPr lang="en-US" dirty="0" smtClean="0">
                <a:latin typeface="Segoe UI Historic" panose="020B0502040204020203" pitchFamily="34" charset="0"/>
                <a:ea typeface="MS Mincho"/>
                <a:cs typeface="Arial" panose="020B0604020202020204" pitchFamily="34" charset="0"/>
              </a:rPr>
              <a:t>target </a:t>
            </a:r>
            <a:r>
              <a:rPr lang="en-US" dirty="0">
                <a:latin typeface="Segoe UI Historic" panose="020B0502040204020203" pitchFamily="34" charset="0"/>
                <a:ea typeface="MS Mincho"/>
                <a:cs typeface="Arial" panose="020B0604020202020204" pitchFamily="34" charset="0"/>
              </a:rPr>
              <a:t>basement for LSS maintenance. </a:t>
            </a:r>
            <a:r>
              <a:rPr lang="en-US" dirty="0" smtClean="0">
                <a:latin typeface="Segoe UI Historic" panose="020B0502040204020203" pitchFamily="34" charset="0"/>
                <a:ea typeface="MS Mincho"/>
                <a:cs typeface="Arial" panose="020B0604020202020204" pitchFamily="34" charset="0"/>
              </a:rPr>
              <a:t>During LSS maintenance </a:t>
            </a:r>
            <a:r>
              <a:rPr lang="en-US" dirty="0">
                <a:latin typeface="Segoe UI Historic" panose="020B0502040204020203" pitchFamily="34" charset="0"/>
                <a:ea typeface="MS Mincho"/>
                <a:cs typeface="Arial" panose="020B0604020202020204" pitchFamily="34" charset="0"/>
              </a:rPr>
              <a:t>some of the light shutters might fail to close or may have to stay open while </a:t>
            </a:r>
            <a:r>
              <a:rPr lang="en-US" dirty="0" smtClean="0">
                <a:latin typeface="Segoe UI Historic" panose="020B0502040204020203" pitchFamily="34" charset="0"/>
                <a:ea typeface="MS Mincho"/>
                <a:cs typeface="Arial" panose="020B0604020202020204" pitchFamily="34" charset="0"/>
              </a:rPr>
              <a:t>the light shutter maintenance team are in </a:t>
            </a:r>
            <a:r>
              <a:rPr lang="en-US" dirty="0">
                <a:latin typeface="Segoe UI Historic" panose="020B0502040204020203" pitchFamily="34" charset="0"/>
                <a:ea typeface="MS Mincho"/>
                <a:cs typeface="Arial" panose="020B0604020202020204" pitchFamily="34" charset="0"/>
              </a:rPr>
              <a:t>the </a:t>
            </a:r>
            <a:r>
              <a:rPr lang="en-US" dirty="0" smtClean="0">
                <a:latin typeface="Segoe UI Historic" panose="020B0502040204020203" pitchFamily="34" charset="0"/>
                <a:ea typeface="MS Mincho"/>
                <a:cs typeface="Arial" panose="020B0604020202020204" pitchFamily="34" charset="0"/>
              </a:rPr>
              <a:t>target </a:t>
            </a:r>
            <a:r>
              <a:rPr lang="en-US" dirty="0">
                <a:latin typeface="Segoe UI Historic" panose="020B0502040204020203" pitchFamily="34" charset="0"/>
                <a:ea typeface="MS Mincho"/>
                <a:cs typeface="Arial" panose="020B0604020202020204" pitchFamily="34" charset="0"/>
              </a:rPr>
              <a:t>basement. PSS has the ability to remove the interlock of </a:t>
            </a:r>
            <a:r>
              <a:rPr lang="en-GB" dirty="0">
                <a:latin typeface="Segoe UI Historic" panose="020B0502040204020203" pitchFamily="34" charset="0"/>
                <a:ea typeface="MS Mincho"/>
                <a:cs typeface="Arial" panose="020B0604020202020204" pitchFamily="34" charset="0"/>
              </a:rPr>
              <a:t>one light shutter at a time </a:t>
            </a:r>
            <a:r>
              <a:rPr lang="en-US" dirty="0">
                <a:latin typeface="Segoe UI Historic" panose="020B0502040204020203" pitchFamily="34" charset="0"/>
                <a:ea typeface="MS Mincho"/>
                <a:cs typeface="Arial" panose="020B0604020202020204" pitchFamily="34" charset="0"/>
              </a:rPr>
              <a:t>during LSS </a:t>
            </a:r>
            <a:r>
              <a:rPr lang="en-US" dirty="0" smtClean="0">
                <a:latin typeface="Segoe UI Historic" panose="020B0502040204020203" pitchFamily="34" charset="0"/>
                <a:ea typeface="MS Mincho"/>
                <a:cs typeface="Arial" panose="020B0604020202020204" pitchFamily="34" charset="0"/>
              </a:rPr>
              <a:t>maintenance. This will be done true Bunker PSS.</a:t>
            </a:r>
            <a:endParaRPr lang="sv-SE" dirty="0"/>
          </a:p>
        </p:txBody>
      </p:sp>
    </p:spTree>
    <p:extLst>
      <p:ext uri="{BB962C8B-B14F-4D97-AF65-F5344CB8AC3E}">
        <p14:creationId xmlns:p14="http://schemas.microsoft.com/office/powerpoint/2010/main" val="283631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Thank you for listening!</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ubrik 14">
            <a:extLst>
              <a:ext uri="{FF2B5EF4-FFF2-40B4-BE49-F238E27FC236}">
                <a16:creationId xmlns:a16="http://schemas.microsoft.com/office/drawing/2014/main" id="{EFA1F079-F15E-4F9B-A759-1B706219B25A}"/>
              </a:ext>
            </a:extLst>
          </p:cNvPr>
          <p:cNvSpPr>
            <a:spLocks noGrp="1"/>
          </p:cNvSpPr>
          <p:nvPr>
            <p:ph type="title"/>
          </p:nvPr>
        </p:nvSpPr>
        <p:spPr/>
        <p:txBody>
          <a:bodyPr/>
          <a:lstStyle/>
          <a:p>
            <a:r>
              <a:rPr lang="en-GB" dirty="0" smtClean="0">
                <a:solidFill>
                  <a:schemeClr val="tx1">
                    <a:lumMod val="75000"/>
                    <a:lumOff val="25000"/>
                  </a:schemeClr>
                </a:solidFill>
              </a:rPr>
              <a:t>Radiation levels(backup)</a:t>
            </a:r>
            <a:endParaRPr lang="en-GB" dirty="0">
              <a:solidFill>
                <a:schemeClr val="tx1">
                  <a:lumMod val="75000"/>
                  <a:lumOff val="25000"/>
                </a:schemeClr>
              </a:solidFill>
            </a:endParaRPr>
          </a:p>
        </p:txBody>
      </p:sp>
      <p:sp>
        <p:nvSpPr>
          <p:cNvPr id="5" name="Platshållare för bildnummer 4">
            <a:extLst>
              <a:ext uri="{FF2B5EF4-FFF2-40B4-BE49-F238E27FC236}">
                <a16:creationId xmlns:a16="http://schemas.microsoft.com/office/drawing/2014/main" id="{AAC66BAE-0193-47F8-91A2-86B18816534D}"/>
              </a:ext>
            </a:extLst>
          </p:cNvPr>
          <p:cNvSpPr>
            <a:spLocks noGrp="1"/>
          </p:cNvSpPr>
          <p:nvPr>
            <p:ph type="sldNum" sz="quarter" idx="12"/>
          </p:nvPr>
        </p:nvSpPr>
        <p:spPr/>
        <p:txBody>
          <a:bodyPr/>
          <a:lstStyle/>
          <a:p>
            <a:fld id="{F7283078-D760-1647-8B80-66BA8B52336D}" type="slidenum">
              <a:rPr lang="en-GB" smtClean="0">
                <a:solidFill>
                  <a:srgbClr val="CCCCCC"/>
                </a:solidFill>
              </a:rPr>
              <a:t>48</a:t>
            </a:fld>
            <a:endParaRPr lang="en-GB">
              <a:solidFill>
                <a:srgbClr val="CCCCCC"/>
              </a:solidFill>
            </a:endParaRPr>
          </a:p>
        </p:txBody>
      </p:sp>
      <p:pic>
        <p:nvPicPr>
          <p:cNvPr id="10" name="Content Placeholder 9"/>
          <p:cNvPicPr>
            <a:picLocks noGrp="1" noChangeAspect="1"/>
          </p:cNvPicPr>
          <p:nvPr>
            <p:ph idx="13"/>
          </p:nvPr>
        </p:nvPicPr>
        <p:blipFill>
          <a:blip r:embed="rId3"/>
          <a:stretch>
            <a:fillRect/>
          </a:stretch>
        </p:blipFill>
        <p:spPr>
          <a:xfrm>
            <a:off x="6315334" y="1252068"/>
            <a:ext cx="4994275" cy="4280807"/>
          </a:xfrm>
          <a:prstGeom prst="rect">
            <a:avLst/>
          </a:prstGeom>
        </p:spPr>
      </p:pic>
      <p:pic>
        <p:nvPicPr>
          <p:cNvPr id="4" name="Content Placeholder 3"/>
          <p:cNvPicPr>
            <a:picLocks noGrp="1" noChangeAspect="1"/>
          </p:cNvPicPr>
          <p:nvPr>
            <p:ph idx="1"/>
          </p:nvPr>
        </p:nvPicPr>
        <p:blipFill>
          <a:blip r:embed="rId4"/>
          <a:stretch>
            <a:fillRect/>
          </a:stretch>
        </p:blipFill>
        <p:spPr>
          <a:xfrm>
            <a:off x="988857" y="1252068"/>
            <a:ext cx="4994275" cy="2410868"/>
          </a:xfrm>
          <a:prstGeom prst="rect">
            <a:avLst/>
          </a:prstGeom>
        </p:spPr>
      </p:pic>
      <p:pic>
        <p:nvPicPr>
          <p:cNvPr id="8" name="Picture 7"/>
          <p:cNvPicPr>
            <a:picLocks noChangeAspect="1"/>
          </p:cNvPicPr>
          <p:nvPr/>
        </p:nvPicPr>
        <p:blipFill>
          <a:blip r:embed="rId5"/>
          <a:stretch>
            <a:fillRect/>
          </a:stretch>
        </p:blipFill>
        <p:spPr>
          <a:xfrm>
            <a:off x="942342" y="3567002"/>
            <a:ext cx="5087303" cy="1297496"/>
          </a:xfrm>
          <a:prstGeom prst="rect">
            <a:avLst/>
          </a:prstGeom>
        </p:spPr>
      </p:pic>
      <p:sp>
        <p:nvSpPr>
          <p:cNvPr id="11" name="TextBox 10"/>
          <p:cNvSpPr txBox="1"/>
          <p:nvPr/>
        </p:nvSpPr>
        <p:spPr>
          <a:xfrm>
            <a:off x="818896" y="5544884"/>
            <a:ext cx="10205900" cy="461665"/>
          </a:xfrm>
          <a:prstGeom prst="rect">
            <a:avLst/>
          </a:prstGeom>
          <a:noFill/>
        </p:spPr>
        <p:txBody>
          <a:bodyPr wrap="square" rtlCol="0">
            <a:spAutoFit/>
          </a:bodyPr>
          <a:lstStyle/>
          <a:p>
            <a:pPr marL="171450" indent="-171450">
              <a:buFontTx/>
              <a:buChar char="-"/>
            </a:pPr>
            <a:r>
              <a:rPr lang="en-US" sz="1200" dirty="0" smtClean="0"/>
              <a:t>Radiological </a:t>
            </a:r>
            <a:r>
              <a:rPr lang="en-US" sz="1200" dirty="0"/>
              <a:t>Hazards Induced In The Target Utility Block During Normal Operation And Corresponding Radiation Safety Provisions (</a:t>
            </a:r>
            <a:r>
              <a:rPr lang="en-US" sz="1200" u="sng" dirty="0">
                <a:hlinkClick r:id="rId6"/>
              </a:rPr>
              <a:t>ESS-2027007</a:t>
            </a:r>
            <a:r>
              <a:rPr lang="en-US" sz="1200" dirty="0" smtClean="0"/>
              <a:t>)</a:t>
            </a:r>
          </a:p>
          <a:p>
            <a:pPr marL="171450" indent="-171450">
              <a:buFontTx/>
              <a:buChar char="-"/>
            </a:pPr>
            <a:r>
              <a:rPr lang="en-US" sz="1200" dirty="0"/>
              <a:t>Area classification design requirements document for the D,E&amp;G buildings (</a:t>
            </a:r>
            <a:r>
              <a:rPr lang="en-US" sz="1200" u="sng" dirty="0">
                <a:hlinkClick r:id="rId7"/>
              </a:rPr>
              <a:t>ESS-0057612</a:t>
            </a:r>
            <a:r>
              <a:rPr lang="en-US" sz="1200" dirty="0"/>
              <a:t>)</a:t>
            </a:r>
            <a:endParaRPr lang="sv-SE" sz="700" dirty="0" smtClean="0">
              <a:solidFill>
                <a:srgbClr val="666666"/>
              </a:solidFill>
            </a:endParaRPr>
          </a:p>
        </p:txBody>
      </p:sp>
    </p:spTree>
    <p:extLst>
      <p:ext uri="{BB962C8B-B14F-4D97-AF65-F5344CB8AC3E}">
        <p14:creationId xmlns:p14="http://schemas.microsoft.com/office/powerpoint/2010/main" val="36481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Search(Backup)</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49</a:t>
            </a:fld>
            <a:endParaRPr lang="sv-SE"/>
          </a:p>
        </p:txBody>
      </p:sp>
      <p:sp>
        <p:nvSpPr>
          <p:cNvPr id="5" name="Content Placeholder 4"/>
          <p:cNvSpPr>
            <a:spLocks noGrp="1"/>
          </p:cNvSpPr>
          <p:nvPr>
            <p:ph idx="1"/>
          </p:nvPr>
        </p:nvSpPr>
        <p:spPr>
          <a:xfrm>
            <a:off x="1094400" y="1562400"/>
            <a:ext cx="9889221" cy="4768062"/>
          </a:xfrm>
        </p:spPr>
        <p:txBody>
          <a:bodyPr/>
          <a:lstStyle/>
          <a:p>
            <a:r>
              <a:rPr lang="en-GB" dirty="0"/>
              <a:t>A formalised search is carried out by pressing search buttons which are distributed in a way that requires the search team to inspect all corners of the search area. </a:t>
            </a:r>
            <a:endParaRPr lang="en-GB" dirty="0" smtClean="0"/>
          </a:p>
          <a:p>
            <a:r>
              <a:rPr lang="en-GB" dirty="0" smtClean="0"/>
              <a:t>To </a:t>
            </a:r>
            <a:r>
              <a:rPr lang="en-GB" dirty="0"/>
              <a:t>ensure that the search team performs the formalised search carefully, there is a time delay of 20 seconds between pressing two search buttons in the predefined sequence</a:t>
            </a:r>
            <a:r>
              <a:rPr lang="en-GB" dirty="0" smtClean="0"/>
              <a:t>.</a:t>
            </a:r>
          </a:p>
          <a:p>
            <a:r>
              <a:rPr lang="en-GB" dirty="0" smtClean="0"/>
              <a:t>If </a:t>
            </a:r>
            <a:r>
              <a:rPr lang="en-GB" dirty="0"/>
              <a:t>the button that should be pressed next is pressed within that time, it is not registered as pressed (TSPSS_CON35</a:t>
            </a:r>
            <a:r>
              <a:rPr lang="en-GB" dirty="0" smtClean="0"/>
              <a:t>).</a:t>
            </a:r>
          </a:p>
          <a:p>
            <a:r>
              <a:rPr lang="en-GB" dirty="0" smtClean="0"/>
              <a:t>A </a:t>
            </a:r>
            <a:r>
              <a:rPr lang="en-GB" dirty="0"/>
              <a:t>formalised search is to be performed by at least two designated trained operators, which is called the search team when TS PSS is in </a:t>
            </a:r>
            <a:r>
              <a:rPr lang="en-GB" i="1" dirty="0"/>
              <a:t>Access</a:t>
            </a:r>
            <a:r>
              <a:rPr lang="en-GB" dirty="0"/>
              <a:t> mode. </a:t>
            </a:r>
            <a:endParaRPr lang="sv-SE" dirty="0"/>
          </a:p>
        </p:txBody>
      </p:sp>
      <p:sp>
        <p:nvSpPr>
          <p:cNvPr id="7" name="Text Placeholder 6"/>
          <p:cNvSpPr>
            <a:spLocks noGrp="1"/>
          </p:cNvSpPr>
          <p:nvPr>
            <p:ph type="body" sz="quarter" idx="14"/>
          </p:nvPr>
        </p:nvSpPr>
        <p:spPr/>
        <p:txBody>
          <a:bodyPr/>
          <a:lstStyle/>
          <a:p>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2024-04-28</a:t>
            </a:fld>
            <a:endParaRPr lang="sv-SE" dirty="0"/>
          </a:p>
        </p:txBody>
      </p:sp>
    </p:spTree>
    <p:extLst>
      <p:ext uri="{BB962C8B-B14F-4D97-AF65-F5344CB8AC3E}">
        <p14:creationId xmlns:p14="http://schemas.microsoft.com/office/powerpoint/2010/main" val="335395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125241" y="2077790"/>
            <a:ext cx="7941519" cy="3652164"/>
            <a:chOff x="3128962" y="1920557"/>
            <a:chExt cx="5934075" cy="3016885"/>
          </a:xfrm>
        </p:grpSpPr>
        <p:pic>
          <p:nvPicPr>
            <p:cNvPr id="12" name="Picture 11"/>
            <p:cNvPicPr/>
            <p:nvPr/>
          </p:nvPicPr>
          <p:blipFill>
            <a:blip r:embed="rId3"/>
            <a:stretch>
              <a:fillRect/>
            </a:stretch>
          </p:blipFill>
          <p:spPr>
            <a:xfrm>
              <a:off x="3128962" y="1920557"/>
              <a:ext cx="5934075" cy="3016885"/>
            </a:xfrm>
            <a:prstGeom prst="rect">
              <a:avLst/>
            </a:prstGeom>
          </p:spPr>
        </p:pic>
        <p:sp>
          <p:nvSpPr>
            <p:cNvPr id="13" name="Parallelogram 12"/>
            <p:cNvSpPr/>
            <p:nvPr/>
          </p:nvSpPr>
          <p:spPr>
            <a:xfrm rot="16372714" flipV="1">
              <a:off x="6819582" y="2873057"/>
              <a:ext cx="1030605" cy="1529715"/>
            </a:xfrm>
            <a:prstGeom prst="parallelogram">
              <a:avLst>
                <a:gd name="adj" fmla="val 40311"/>
              </a:avLst>
            </a:prstGeom>
            <a:solidFill>
              <a:srgbClr val="FF0000">
                <a:alpha val="2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79" y="1351332"/>
            <a:ext cx="10972800" cy="5210708"/>
          </a:xfrm>
          <a:prstGeom prst="rect">
            <a:avLst/>
          </a:prstGeom>
          <a:ln>
            <a:solidFill>
              <a:schemeClr val="bg1">
                <a:lumMod val="50000"/>
              </a:schemeClr>
            </a:solidFill>
          </a:ln>
        </p:spPr>
      </p:pic>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Target Station Utility Block</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
        <p:nvSpPr>
          <p:cNvPr id="11" name="Rectangle 10"/>
          <p:cNvSpPr/>
          <p:nvPr/>
        </p:nvSpPr>
        <p:spPr>
          <a:xfrm>
            <a:off x="3622675" y="3908425"/>
            <a:ext cx="1698625" cy="35242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9848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Search(Backup)</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50</a:t>
            </a:fld>
            <a:endParaRPr lang="sv-SE"/>
          </a:p>
        </p:txBody>
      </p:sp>
      <p:sp>
        <p:nvSpPr>
          <p:cNvPr id="7" name="Text Placeholder 6"/>
          <p:cNvSpPr>
            <a:spLocks noGrp="1"/>
          </p:cNvSpPr>
          <p:nvPr>
            <p:ph type="body" sz="quarter" idx="14"/>
          </p:nvPr>
        </p:nvSpPr>
        <p:spPr/>
        <p:txBody>
          <a:bodyPr/>
          <a:lstStyle/>
          <a:p>
            <a:r>
              <a:rPr lang="en-US" dirty="0" smtClean="0"/>
              <a:t>Search prerequisites</a:t>
            </a:r>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2024-04-28</a:t>
            </a:fld>
            <a:endParaRPr lang="sv-SE" dirty="0"/>
          </a:p>
        </p:txBody>
      </p:sp>
      <p:graphicFrame>
        <p:nvGraphicFramePr>
          <p:cNvPr id="9" name="Content Placeholder 8"/>
          <p:cNvGraphicFramePr>
            <a:graphicFrameLocks noGrp="1"/>
          </p:cNvGraphicFramePr>
          <p:nvPr>
            <p:ph idx="1"/>
          </p:nvPr>
        </p:nvGraphicFramePr>
        <p:xfrm>
          <a:off x="1093788" y="1678642"/>
          <a:ext cx="4994275" cy="4450169"/>
        </p:xfrm>
        <a:graphic>
          <a:graphicData uri="http://schemas.openxmlformats.org/drawingml/2006/table">
            <a:tbl>
              <a:tblPr firstRow="1" firstCol="1" bandRow="1">
                <a:tableStyleId>{5C22544A-7EE6-4342-B048-85BDC9FD1C3A}</a:tableStyleId>
              </a:tblPr>
              <a:tblGrid>
                <a:gridCol w="368928">
                  <a:extLst>
                    <a:ext uri="{9D8B030D-6E8A-4147-A177-3AD203B41FA5}">
                      <a16:colId xmlns:a16="http://schemas.microsoft.com/office/drawing/2014/main" val="2809020178"/>
                    </a:ext>
                  </a:extLst>
                </a:gridCol>
                <a:gridCol w="4625347">
                  <a:extLst>
                    <a:ext uri="{9D8B030D-6E8A-4147-A177-3AD203B41FA5}">
                      <a16:colId xmlns:a16="http://schemas.microsoft.com/office/drawing/2014/main" val="2198249101"/>
                    </a:ext>
                  </a:extLst>
                </a:gridCol>
              </a:tblGrid>
              <a:tr h="258405">
                <a:tc>
                  <a:txBody>
                    <a:bodyPr/>
                    <a:lstStyle/>
                    <a:p>
                      <a:pPr marL="0" marR="0">
                        <a:spcBef>
                          <a:spcPts val="0"/>
                        </a:spcBef>
                        <a:spcAft>
                          <a:spcPts val="0"/>
                        </a:spcAft>
                      </a:pPr>
                      <a:r>
                        <a:rPr lang="en-GB" sz="800">
                          <a:effectLst/>
                        </a:rPr>
                        <a:t>Zone No. </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0" marR="0">
                        <a:spcBef>
                          <a:spcPts val="0"/>
                        </a:spcBef>
                        <a:spcAft>
                          <a:spcPts val="0"/>
                        </a:spcAft>
                      </a:pPr>
                      <a:r>
                        <a:rPr lang="en-GB" sz="800" dirty="0">
                          <a:effectLst/>
                        </a:rPr>
                        <a:t>Conditions</a:t>
                      </a:r>
                      <a:endParaRPr lang="sv-SE" sz="900" dirty="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2993030987"/>
                  </a:ext>
                </a:extLst>
              </a:tr>
              <a:tr h="705685">
                <a:tc>
                  <a:txBody>
                    <a:bodyPr/>
                    <a:lstStyle/>
                    <a:p>
                      <a:pPr marL="0" marR="0" algn="ctr">
                        <a:spcBef>
                          <a:spcPts val="0"/>
                        </a:spcBef>
                        <a:spcAft>
                          <a:spcPts val="0"/>
                        </a:spcAft>
                      </a:pPr>
                      <a:r>
                        <a:rPr lang="en-GB" sz="800">
                          <a:effectLst/>
                        </a:rPr>
                        <a:t>1</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dirty="0">
                          <a:effectLst/>
                        </a:rPr>
                        <a:t>The door to the ACC emergency escape hatch (DIS606) is closed</a:t>
                      </a:r>
                      <a:endParaRPr lang="sv-SE" sz="900" dirty="0">
                        <a:effectLst/>
                      </a:endParaRPr>
                    </a:p>
                    <a:p>
                      <a:pPr marL="342900" marR="0" lvl="0" indent="-342900">
                        <a:lnSpc>
                          <a:spcPts val="1400"/>
                        </a:lnSpc>
                        <a:spcBef>
                          <a:spcPts val="0"/>
                        </a:spcBef>
                        <a:spcAft>
                          <a:spcPts val="0"/>
                        </a:spcAft>
                        <a:buFont typeface="Symbol" panose="05050102010706020507" pitchFamily="18" charset="2"/>
                        <a:buChar char=""/>
                      </a:pPr>
                      <a:r>
                        <a:rPr lang="en-GB" sz="800" dirty="0">
                          <a:effectLst/>
                        </a:rPr>
                        <a:t>Emergency exit door to D03 (DIS624) is closed and locked</a:t>
                      </a:r>
                      <a:endParaRPr lang="sv-SE" sz="900" dirty="0">
                        <a:effectLst/>
                      </a:endParaRPr>
                    </a:p>
                    <a:p>
                      <a:pPr marL="342900" marR="0" lvl="0" indent="-342900">
                        <a:lnSpc>
                          <a:spcPts val="1400"/>
                        </a:lnSpc>
                        <a:spcBef>
                          <a:spcPts val="0"/>
                        </a:spcBef>
                        <a:spcAft>
                          <a:spcPts val="0"/>
                        </a:spcAft>
                        <a:buFont typeface="Symbol" panose="05050102010706020507" pitchFamily="18" charset="2"/>
                        <a:buChar char=""/>
                      </a:pPr>
                      <a:r>
                        <a:rPr lang="en-GB" sz="800" dirty="0">
                          <a:effectLst/>
                        </a:rPr>
                        <a:t>Depending on the search scenario, either of the zone gates DIS603 or DIS604 are closed (see 10.1.2.2)</a:t>
                      </a:r>
                      <a:endParaRPr lang="sv-SE" sz="900" dirty="0">
                        <a:effectLst/>
                      </a:endParaRPr>
                    </a:p>
                    <a:p>
                      <a:pPr marL="125730" marR="0" algn="r">
                        <a:spcBef>
                          <a:spcPts val="0"/>
                        </a:spcBef>
                        <a:spcAft>
                          <a:spcPts val="0"/>
                        </a:spcAft>
                      </a:pPr>
                      <a:r>
                        <a:rPr lang="en-GB" sz="800" dirty="0">
                          <a:effectLst/>
                        </a:rPr>
                        <a:t>TSPSS_CON37</a:t>
                      </a:r>
                      <a:endParaRPr lang="sv-SE" sz="900" dirty="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3599640395"/>
                  </a:ext>
                </a:extLst>
              </a:tr>
              <a:tr h="415109">
                <a:tc>
                  <a:txBody>
                    <a:bodyPr/>
                    <a:lstStyle/>
                    <a:p>
                      <a:pPr marL="0" marR="0" algn="ctr">
                        <a:spcBef>
                          <a:spcPts val="0"/>
                        </a:spcBef>
                        <a:spcAft>
                          <a:spcPts val="0"/>
                        </a:spcAft>
                      </a:pPr>
                      <a:r>
                        <a:rPr lang="en-GB" sz="800">
                          <a:effectLst/>
                        </a:rPr>
                        <a:t>2</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a:effectLst/>
                        </a:rPr>
                        <a:t>The annunciator light next to the zone gate DIS603 is lit, i.e. Zone 1 is searched</a:t>
                      </a:r>
                      <a:endParaRPr lang="sv-SE" sz="900">
                        <a:effectLst/>
                      </a:endParaRPr>
                    </a:p>
                    <a:p>
                      <a:pPr marL="342900" marR="0" lvl="0" indent="-342900">
                        <a:lnSpc>
                          <a:spcPts val="1400"/>
                        </a:lnSpc>
                        <a:spcBef>
                          <a:spcPts val="0"/>
                        </a:spcBef>
                        <a:spcAft>
                          <a:spcPts val="0"/>
                        </a:spcAft>
                        <a:buFont typeface="Symbol" panose="05050102010706020507" pitchFamily="18" charset="2"/>
                        <a:buChar char=""/>
                      </a:pPr>
                      <a:r>
                        <a:rPr lang="en-GB" sz="800">
                          <a:effectLst/>
                        </a:rPr>
                        <a:t>DIS603 is closed</a:t>
                      </a:r>
                      <a:endParaRPr lang="sv-SE" sz="900">
                        <a:effectLst/>
                      </a:endParaRPr>
                    </a:p>
                    <a:p>
                      <a:pPr marL="125730" marR="0" algn="r">
                        <a:spcBef>
                          <a:spcPts val="0"/>
                        </a:spcBef>
                        <a:spcAft>
                          <a:spcPts val="0"/>
                        </a:spcAft>
                      </a:pPr>
                      <a:r>
                        <a:rPr lang="en-GB" sz="800">
                          <a:effectLst/>
                        </a:rPr>
                        <a:t>TSPSS_CON38</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4055578993"/>
                  </a:ext>
                </a:extLst>
              </a:tr>
              <a:tr h="415109">
                <a:tc>
                  <a:txBody>
                    <a:bodyPr/>
                    <a:lstStyle/>
                    <a:p>
                      <a:pPr marL="0" marR="0" algn="ctr">
                        <a:spcBef>
                          <a:spcPts val="0"/>
                        </a:spcBef>
                        <a:spcAft>
                          <a:spcPts val="0"/>
                        </a:spcAft>
                      </a:pPr>
                      <a:r>
                        <a:rPr lang="en-GB" sz="800">
                          <a:effectLst/>
                        </a:rPr>
                        <a:t>3</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a:effectLst/>
                        </a:rPr>
                        <a:t>The annunciator light next to the zone gate DIS604 is lit, i.e. Zone 1 is searched</a:t>
                      </a:r>
                      <a:endParaRPr lang="sv-SE" sz="900">
                        <a:effectLst/>
                      </a:endParaRPr>
                    </a:p>
                    <a:p>
                      <a:pPr marL="342900" marR="0" lvl="0" indent="-342900">
                        <a:lnSpc>
                          <a:spcPts val="1400"/>
                        </a:lnSpc>
                        <a:spcBef>
                          <a:spcPts val="0"/>
                        </a:spcBef>
                        <a:spcAft>
                          <a:spcPts val="0"/>
                        </a:spcAft>
                        <a:buFont typeface="Symbol" panose="05050102010706020507" pitchFamily="18" charset="2"/>
                        <a:buChar char=""/>
                      </a:pPr>
                      <a:r>
                        <a:rPr lang="en-GB" sz="800">
                          <a:effectLst/>
                        </a:rPr>
                        <a:t>DIS604 is closed</a:t>
                      </a:r>
                      <a:endParaRPr lang="sv-SE" sz="900">
                        <a:effectLst/>
                      </a:endParaRPr>
                    </a:p>
                    <a:p>
                      <a:pPr marL="0" marR="0" algn="r">
                        <a:spcBef>
                          <a:spcPts val="0"/>
                        </a:spcBef>
                        <a:spcAft>
                          <a:spcPts val="0"/>
                        </a:spcAft>
                      </a:pPr>
                      <a:r>
                        <a:rPr lang="en-GB" sz="800">
                          <a:effectLst/>
                        </a:rPr>
                        <a:t>TSPSS_CON39</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3918251416"/>
                  </a:ext>
                </a:extLst>
              </a:tr>
              <a:tr h="816726">
                <a:tc>
                  <a:txBody>
                    <a:bodyPr/>
                    <a:lstStyle/>
                    <a:p>
                      <a:pPr marL="0" marR="0" algn="ctr">
                        <a:spcBef>
                          <a:spcPts val="0"/>
                        </a:spcBef>
                        <a:spcAft>
                          <a:spcPts val="0"/>
                        </a:spcAft>
                      </a:pPr>
                      <a:r>
                        <a:rPr lang="en-GB" sz="800">
                          <a:effectLst/>
                        </a:rPr>
                        <a:t>4</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a:effectLst/>
                        </a:rPr>
                        <a:t>The annunciator light next to the zone gates DIS602, and DIS605 are lit, i.e. Zone 2 and Zone 3 are searched</a:t>
                      </a:r>
                      <a:endParaRPr lang="sv-SE" sz="900">
                        <a:effectLst/>
                      </a:endParaRPr>
                    </a:p>
                    <a:p>
                      <a:pPr marL="342900" marR="0" lvl="0" indent="-342900">
                        <a:lnSpc>
                          <a:spcPts val="1400"/>
                        </a:lnSpc>
                        <a:spcBef>
                          <a:spcPts val="0"/>
                        </a:spcBef>
                        <a:spcAft>
                          <a:spcPts val="0"/>
                        </a:spcAft>
                        <a:buFont typeface="Symbol" panose="05050102010706020507" pitchFamily="18" charset="2"/>
                        <a:buChar char=""/>
                      </a:pPr>
                      <a:r>
                        <a:rPr lang="en-GB" sz="800">
                          <a:effectLst/>
                        </a:rPr>
                        <a:t>DIS602 and DIS605 are closed</a:t>
                      </a:r>
                      <a:endParaRPr lang="sv-SE" sz="900">
                        <a:effectLst/>
                      </a:endParaRPr>
                    </a:p>
                    <a:p>
                      <a:pPr marL="342900" marR="0" lvl="0" indent="-342900">
                        <a:lnSpc>
                          <a:spcPts val="1400"/>
                        </a:lnSpc>
                        <a:spcBef>
                          <a:spcPts val="0"/>
                        </a:spcBef>
                        <a:spcAft>
                          <a:spcPts val="0"/>
                        </a:spcAft>
                        <a:buFont typeface="Symbol" panose="05050102010706020507" pitchFamily="18" charset="2"/>
                        <a:buChar char=""/>
                      </a:pPr>
                      <a:r>
                        <a:rPr lang="en-GB" sz="800">
                          <a:effectLst/>
                        </a:rPr>
                        <a:t>TSCMK5 and TSCMK6 are returned to KEU#2, i.e. the hatch in the ceiling is closed</a:t>
                      </a:r>
                      <a:endParaRPr lang="sv-SE" sz="900">
                        <a:effectLst/>
                      </a:endParaRPr>
                    </a:p>
                    <a:p>
                      <a:pPr marL="0" marR="0" algn="r">
                        <a:lnSpc>
                          <a:spcPts val="1400"/>
                        </a:lnSpc>
                        <a:spcBef>
                          <a:spcPts val="0"/>
                        </a:spcBef>
                        <a:spcAft>
                          <a:spcPts val="0"/>
                        </a:spcAft>
                      </a:pPr>
                      <a:r>
                        <a:rPr lang="en-GB" sz="800">
                          <a:effectLst/>
                        </a:rPr>
                        <a:t>TSPSS_CON40</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157740182"/>
                  </a:ext>
                </a:extLst>
              </a:tr>
              <a:tr h="435864">
                <a:tc>
                  <a:txBody>
                    <a:bodyPr/>
                    <a:lstStyle/>
                    <a:p>
                      <a:pPr marL="0" marR="0" algn="ctr">
                        <a:spcBef>
                          <a:spcPts val="0"/>
                        </a:spcBef>
                        <a:spcAft>
                          <a:spcPts val="0"/>
                        </a:spcAft>
                      </a:pPr>
                      <a:r>
                        <a:rPr lang="en-GB" sz="800">
                          <a:effectLst/>
                        </a:rPr>
                        <a:t>5</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a:effectLst/>
                        </a:rPr>
                        <a:t>TSCMK3, TSCMK4, TSCMK5, and TSCMK6 are returned to KEU#2, i.e. the hatches in the ceiling and the floor are closed.</a:t>
                      </a:r>
                      <a:endParaRPr lang="sv-SE" sz="900">
                        <a:effectLst/>
                      </a:endParaRPr>
                    </a:p>
                    <a:p>
                      <a:pPr marL="0" marR="0" algn="r">
                        <a:lnSpc>
                          <a:spcPts val="1400"/>
                        </a:lnSpc>
                        <a:spcBef>
                          <a:spcPts val="0"/>
                        </a:spcBef>
                        <a:spcAft>
                          <a:spcPts val="0"/>
                        </a:spcAft>
                      </a:pPr>
                      <a:r>
                        <a:rPr lang="en-GB" sz="800">
                          <a:effectLst/>
                        </a:rPr>
                        <a:t>TSPSS_CON41</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511077980"/>
                  </a:ext>
                </a:extLst>
              </a:tr>
              <a:tr h="581152">
                <a:tc>
                  <a:txBody>
                    <a:bodyPr/>
                    <a:lstStyle/>
                    <a:p>
                      <a:pPr marL="0" marR="0" algn="ctr">
                        <a:spcBef>
                          <a:spcPts val="0"/>
                        </a:spcBef>
                        <a:spcAft>
                          <a:spcPts val="0"/>
                        </a:spcAft>
                      </a:pPr>
                      <a:r>
                        <a:rPr lang="en-GB" sz="800">
                          <a:effectLst/>
                        </a:rPr>
                        <a:t>6</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a:effectLst/>
                        </a:rPr>
                        <a:t>TSCMK2, TSCMK3, and TSCMK4 are returned to KEU#2, i.e. the hatches in the ceiling and the floor are closed.</a:t>
                      </a:r>
                      <a:endParaRPr lang="sv-SE" sz="900">
                        <a:effectLst/>
                      </a:endParaRPr>
                    </a:p>
                    <a:p>
                      <a:pPr marL="342900" marR="0" lvl="0" indent="-342900">
                        <a:lnSpc>
                          <a:spcPts val="1400"/>
                        </a:lnSpc>
                        <a:spcBef>
                          <a:spcPts val="0"/>
                        </a:spcBef>
                        <a:spcAft>
                          <a:spcPts val="0"/>
                        </a:spcAft>
                        <a:buFont typeface="Symbol" panose="05050102010706020507" pitchFamily="18" charset="2"/>
                        <a:buChar char=""/>
                      </a:pPr>
                      <a:r>
                        <a:rPr lang="en-GB" sz="800">
                          <a:effectLst/>
                        </a:rPr>
                        <a:t>The lead bunker door is closed and locked</a:t>
                      </a:r>
                      <a:endParaRPr lang="sv-SE" sz="900">
                        <a:effectLst/>
                      </a:endParaRPr>
                    </a:p>
                    <a:p>
                      <a:pPr marL="0" marR="0" algn="r">
                        <a:lnSpc>
                          <a:spcPts val="1400"/>
                        </a:lnSpc>
                        <a:spcBef>
                          <a:spcPts val="0"/>
                        </a:spcBef>
                        <a:spcAft>
                          <a:spcPts val="0"/>
                        </a:spcAft>
                      </a:pPr>
                      <a:r>
                        <a:rPr lang="en-GB" sz="800">
                          <a:effectLst/>
                        </a:rPr>
                        <a:t>TSPSS_CON42</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1425408565"/>
                  </a:ext>
                </a:extLst>
              </a:tr>
              <a:tr h="290576">
                <a:tc>
                  <a:txBody>
                    <a:bodyPr/>
                    <a:lstStyle/>
                    <a:p>
                      <a:pPr marL="0" marR="0" algn="ctr">
                        <a:spcBef>
                          <a:spcPts val="0"/>
                        </a:spcBef>
                        <a:spcAft>
                          <a:spcPts val="0"/>
                        </a:spcAft>
                      </a:pPr>
                      <a:r>
                        <a:rPr lang="en-GB" sz="800">
                          <a:effectLst/>
                        </a:rPr>
                        <a:t>7</a:t>
                      </a:r>
                      <a:endParaRPr lang="sv-SE" sz="900">
                        <a:effectLst/>
                        <a:latin typeface="Segoe UI Historic" panose="020B0502040204020203" pitchFamily="34" charset="0"/>
                        <a:ea typeface="MS Mincho"/>
                        <a:cs typeface="Arial" panose="020B0604020202020204" pitchFamily="34" charset="0"/>
                      </a:endParaRPr>
                    </a:p>
                  </a:txBody>
                  <a:tcPr marL="56040" marR="56040"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800" dirty="0">
                          <a:effectLst/>
                        </a:rPr>
                        <a:t>TSCMK2 is returned to KEU#2, i.e. the monolith roof is closed</a:t>
                      </a:r>
                      <a:endParaRPr lang="sv-SE" sz="900" dirty="0">
                        <a:effectLst/>
                      </a:endParaRPr>
                    </a:p>
                    <a:p>
                      <a:pPr marL="0" marR="0" algn="r">
                        <a:lnSpc>
                          <a:spcPts val="1400"/>
                        </a:lnSpc>
                        <a:spcBef>
                          <a:spcPts val="0"/>
                        </a:spcBef>
                        <a:spcAft>
                          <a:spcPts val="0"/>
                        </a:spcAft>
                      </a:pPr>
                      <a:r>
                        <a:rPr lang="en-GB" sz="800" dirty="0">
                          <a:effectLst/>
                        </a:rPr>
                        <a:t>TSPSS_CON43</a:t>
                      </a:r>
                      <a:endParaRPr lang="sv-SE" sz="900" dirty="0">
                        <a:effectLst/>
                        <a:latin typeface="Segoe UI Historic" panose="020B0502040204020203" pitchFamily="34" charset="0"/>
                        <a:ea typeface="MS Mincho"/>
                        <a:cs typeface="Arial" panose="020B0604020202020204" pitchFamily="34" charset="0"/>
                      </a:endParaRPr>
                    </a:p>
                  </a:txBody>
                  <a:tcPr marL="56040" marR="56040" marT="0" marB="0" anchor="ctr"/>
                </a:tc>
                <a:extLst>
                  <a:ext uri="{0D108BD9-81ED-4DB2-BD59-A6C34878D82A}">
                    <a16:rowId xmlns:a16="http://schemas.microsoft.com/office/drawing/2014/main" val="3341705282"/>
                  </a:ext>
                </a:extLst>
              </a:tr>
            </a:tbl>
          </a:graphicData>
        </a:graphic>
      </p:graphicFrame>
      <p:sp>
        <p:nvSpPr>
          <p:cNvPr id="10" name="Rectangle 1"/>
          <p:cNvSpPr>
            <a:spLocks noChangeArrowheads="1"/>
          </p:cNvSpPr>
          <p:nvPr/>
        </p:nvSpPr>
        <p:spPr bwMode="auto">
          <a:xfrm>
            <a:off x="1093788" y="1677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800" b="0" i="0" u="none" strike="noStrike" cap="none" normalizeH="0" baseline="0" smtClean="0">
                <a:ln>
                  <a:noFill/>
                </a:ln>
                <a:solidFill>
                  <a:schemeClr val="tx1"/>
                </a:solidFill>
                <a:effectLst/>
                <a:latin typeface="Arial" panose="020B0604020202020204" pitchFamily="34" charset="0"/>
              </a:rPr>
              <a:t/>
            </a:r>
            <a:br>
              <a:rPr kumimoji="0" lang="sv-SE" altLang="sv-SE" sz="1800" b="0" i="0" u="none" strike="noStrike" cap="none" normalizeH="0" baseline="0" smtClean="0">
                <a:ln>
                  <a:noFill/>
                </a:ln>
                <a:solidFill>
                  <a:schemeClr val="tx1"/>
                </a:solidFill>
                <a:effectLst/>
                <a:latin typeface="Arial" panose="020B0604020202020204" pitchFamily="34" charset="0"/>
              </a:rPr>
            </a:br>
            <a:endParaRPr kumimoji="0" lang="sv-SE" altLang="sv-SE" sz="1800" b="0" i="0" u="none" strike="noStrike" cap="none" normalizeH="0" baseline="0" smtClean="0">
              <a:ln>
                <a:noFill/>
              </a:ln>
              <a:solidFill>
                <a:schemeClr val="tx1"/>
              </a:solidFill>
              <a:effectLst/>
              <a:latin typeface="Arial" panose="020B0604020202020204" pitchFamily="34" charset="0"/>
            </a:endParaRPr>
          </a:p>
        </p:txBody>
      </p:sp>
      <p:sp>
        <p:nvSpPr>
          <p:cNvPr id="11" name="Rectangle 2"/>
          <p:cNvSpPr>
            <a:spLocks noChangeArrowheads="1"/>
          </p:cNvSpPr>
          <p:nvPr/>
        </p:nvSpPr>
        <p:spPr bwMode="auto">
          <a:xfrm>
            <a:off x="1093788" y="1677988"/>
            <a:ext cx="4022725"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Tree>
    <p:extLst>
      <p:ext uri="{BB962C8B-B14F-4D97-AF65-F5344CB8AC3E}">
        <p14:creationId xmlns:p14="http://schemas.microsoft.com/office/powerpoint/2010/main" val="293620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Formalised</a:t>
            </a:r>
            <a:r>
              <a:rPr lang="en-US" dirty="0" smtClean="0"/>
              <a:t> Search (backup)</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51</a:t>
            </a:fld>
            <a:endParaRPr lang="sv-SE"/>
          </a:p>
        </p:txBody>
      </p:sp>
      <p:sp>
        <p:nvSpPr>
          <p:cNvPr id="7" name="Text Placeholder 6"/>
          <p:cNvSpPr>
            <a:spLocks noGrp="1"/>
          </p:cNvSpPr>
          <p:nvPr>
            <p:ph type="body" sz="quarter" idx="14"/>
          </p:nvPr>
        </p:nvSpPr>
        <p:spPr/>
        <p:txBody>
          <a:bodyPr/>
          <a:lstStyle/>
          <a:p>
            <a:r>
              <a:rPr lang="en-US" dirty="0" smtClean="0"/>
              <a:t>Search breaking events</a:t>
            </a:r>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2024-04-28</a:t>
            </a:fld>
            <a:endParaRPr lang="sv-SE" dirty="0"/>
          </a:p>
        </p:txBody>
      </p:sp>
      <p:graphicFrame>
        <p:nvGraphicFramePr>
          <p:cNvPr id="10" name="Table 9"/>
          <p:cNvGraphicFramePr>
            <a:graphicFrameLocks noGrp="1"/>
          </p:cNvGraphicFramePr>
          <p:nvPr>
            <p:extLst>
              <p:ext uri="{D42A27DB-BD31-4B8C-83A1-F6EECF244321}">
                <p14:modId xmlns:p14="http://schemas.microsoft.com/office/powerpoint/2010/main" val="1957456000"/>
              </p:ext>
            </p:extLst>
          </p:nvPr>
        </p:nvGraphicFramePr>
        <p:xfrm>
          <a:off x="6289872" y="859676"/>
          <a:ext cx="4487784" cy="5886239"/>
        </p:xfrm>
        <a:graphic>
          <a:graphicData uri="http://schemas.openxmlformats.org/drawingml/2006/table">
            <a:tbl>
              <a:tblPr firstRow="1" firstCol="1" bandRow="1">
                <a:tableStyleId>{5C22544A-7EE6-4342-B048-85BDC9FD1C3A}</a:tableStyleId>
              </a:tblPr>
              <a:tblGrid>
                <a:gridCol w="310531">
                  <a:extLst>
                    <a:ext uri="{9D8B030D-6E8A-4147-A177-3AD203B41FA5}">
                      <a16:colId xmlns:a16="http://schemas.microsoft.com/office/drawing/2014/main" val="492344186"/>
                    </a:ext>
                  </a:extLst>
                </a:gridCol>
                <a:gridCol w="4177253">
                  <a:extLst>
                    <a:ext uri="{9D8B030D-6E8A-4147-A177-3AD203B41FA5}">
                      <a16:colId xmlns:a16="http://schemas.microsoft.com/office/drawing/2014/main" val="982941589"/>
                    </a:ext>
                  </a:extLst>
                </a:gridCol>
              </a:tblGrid>
              <a:tr h="232199">
                <a:tc>
                  <a:txBody>
                    <a:bodyPr/>
                    <a:lstStyle/>
                    <a:p>
                      <a:pPr marL="0" marR="0">
                        <a:spcBef>
                          <a:spcPts val="0"/>
                        </a:spcBef>
                        <a:spcAft>
                          <a:spcPts val="0"/>
                        </a:spcAft>
                      </a:pPr>
                      <a:r>
                        <a:rPr lang="en-GB" sz="700">
                          <a:effectLst/>
                        </a:rPr>
                        <a:t>Zone No. </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0" marR="0">
                        <a:spcBef>
                          <a:spcPts val="0"/>
                        </a:spcBef>
                        <a:spcAft>
                          <a:spcPts val="0"/>
                        </a:spcAft>
                      </a:pPr>
                      <a:r>
                        <a:rPr lang="en-GB" sz="700">
                          <a:effectLst/>
                        </a:rPr>
                        <a:t>Events</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1887352324"/>
                  </a:ext>
                </a:extLst>
              </a:tr>
              <a:tr h="764672">
                <a:tc>
                  <a:txBody>
                    <a:bodyPr/>
                    <a:lstStyle/>
                    <a:p>
                      <a:pPr marL="0" marR="0" algn="ctr">
                        <a:spcBef>
                          <a:spcPts val="0"/>
                        </a:spcBef>
                        <a:spcAft>
                          <a:spcPts val="0"/>
                        </a:spcAft>
                      </a:pPr>
                      <a:r>
                        <a:rPr lang="en-GB" sz="700">
                          <a:effectLst/>
                        </a:rPr>
                        <a:t>1</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dirty="0">
                          <a:effectLst/>
                        </a:rPr>
                        <a:t>The door to the ACC emergency escape hatch (DIS606) is detected open in any TS PSS mode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Emergency exit door to D03 (DIS624) is detected open in any TS PSS mode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TS PSS transitions to Alarm mode due to a critical hardware failure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Any ESOB in the zone is pressed in any TS PSS mode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Any of the zone gates (DIS603 or DIS604) are detected open in Access and Alarm modes</a:t>
                      </a:r>
                      <a:endParaRPr lang="sv-SE" sz="800" dirty="0">
                        <a:effectLst/>
                      </a:endParaRPr>
                    </a:p>
                    <a:p>
                      <a:pPr marL="125730" marR="0" algn="r">
                        <a:spcBef>
                          <a:spcPts val="0"/>
                        </a:spcBef>
                        <a:spcAft>
                          <a:spcPts val="0"/>
                        </a:spcAft>
                      </a:pPr>
                      <a:r>
                        <a:rPr lang="en-GB" sz="700" dirty="0">
                          <a:effectLst/>
                        </a:rPr>
                        <a:t>TSPSS_CON44</a:t>
                      </a:r>
                      <a:endParaRPr lang="sv-SE" sz="800" dirty="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2525175293"/>
                  </a:ext>
                </a:extLst>
              </a:tr>
              <a:tr h="503564">
                <a:tc>
                  <a:txBody>
                    <a:bodyPr/>
                    <a:lstStyle/>
                    <a:p>
                      <a:pPr marL="0" marR="0" algn="ctr">
                        <a:spcBef>
                          <a:spcPts val="0"/>
                        </a:spcBef>
                        <a:spcAft>
                          <a:spcPts val="0"/>
                        </a:spcAft>
                      </a:pPr>
                      <a:r>
                        <a:rPr lang="en-GB" sz="700">
                          <a:effectLst/>
                        </a:rPr>
                        <a:t>2</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dirty="0">
                          <a:effectLst/>
                        </a:rPr>
                        <a:t>TS PSS transitions to Alarm mode due to a critical hardware failure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Any ESOB in the zone is pressed in any TS PSS mode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Any of the zone gates (DIS603 or DIS605) are detected open in Access and Alarm modes</a:t>
                      </a:r>
                      <a:endParaRPr lang="sv-SE" sz="800" dirty="0">
                        <a:effectLst/>
                      </a:endParaRPr>
                    </a:p>
                    <a:p>
                      <a:pPr marL="125730" marR="0" algn="r">
                        <a:spcBef>
                          <a:spcPts val="0"/>
                        </a:spcBef>
                        <a:spcAft>
                          <a:spcPts val="0"/>
                        </a:spcAft>
                      </a:pPr>
                      <a:r>
                        <a:rPr lang="en-GB" sz="700" dirty="0">
                          <a:effectLst/>
                        </a:rPr>
                        <a:t>TSPSS_CON45</a:t>
                      </a:r>
                      <a:endParaRPr lang="sv-SE" sz="800" dirty="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2843667712"/>
                  </a:ext>
                </a:extLst>
              </a:tr>
              <a:tr h="503564">
                <a:tc>
                  <a:txBody>
                    <a:bodyPr/>
                    <a:lstStyle/>
                    <a:p>
                      <a:pPr marL="0" marR="0" algn="ctr">
                        <a:spcBef>
                          <a:spcPts val="0"/>
                        </a:spcBef>
                        <a:spcAft>
                          <a:spcPts val="0"/>
                        </a:spcAft>
                      </a:pPr>
                      <a:r>
                        <a:rPr lang="en-GB" sz="700">
                          <a:effectLst/>
                        </a:rPr>
                        <a:t>3</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a:effectLst/>
                        </a:rPr>
                        <a:t>TS PSS transitions to Alarm mode due to a critical hardware failure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ESOB in the zone is pressed in any TS PSS mode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of the zone gates (DIS602 or DIS604) are detected open in Access and Alarm modes</a:t>
                      </a:r>
                      <a:endParaRPr lang="sv-SE" sz="800">
                        <a:effectLst/>
                      </a:endParaRPr>
                    </a:p>
                    <a:p>
                      <a:pPr marL="0" marR="0" algn="r">
                        <a:spcBef>
                          <a:spcPts val="0"/>
                        </a:spcBef>
                        <a:spcAft>
                          <a:spcPts val="0"/>
                        </a:spcAft>
                      </a:pPr>
                      <a:r>
                        <a:rPr lang="en-GB" sz="700">
                          <a:effectLst/>
                        </a:rPr>
                        <a:t>TSPSS_CON46</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1520395683"/>
                  </a:ext>
                </a:extLst>
              </a:tr>
              <a:tr h="733898">
                <a:tc>
                  <a:txBody>
                    <a:bodyPr/>
                    <a:lstStyle/>
                    <a:p>
                      <a:pPr marL="0" marR="0" algn="ctr">
                        <a:spcBef>
                          <a:spcPts val="0"/>
                        </a:spcBef>
                        <a:spcAft>
                          <a:spcPts val="0"/>
                        </a:spcAft>
                      </a:pPr>
                      <a:r>
                        <a:rPr lang="en-GB" sz="700">
                          <a:effectLst/>
                        </a:rPr>
                        <a:t>4</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a:effectLst/>
                        </a:rPr>
                        <a:t>TS PSS transitions to Alarm mode due to a critical hardware failure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ESOB in the zone is pressed in any TS PSS mode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of the zone gates (DIS602 or DIS605) are detected open in Access and Alarm modes</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TSCMK5, or TSCMK6 is removed from KEU#2</a:t>
                      </a:r>
                      <a:endParaRPr lang="sv-SE" sz="800">
                        <a:effectLst/>
                      </a:endParaRPr>
                    </a:p>
                    <a:p>
                      <a:pPr marL="0" marR="0" algn="r">
                        <a:lnSpc>
                          <a:spcPts val="1400"/>
                        </a:lnSpc>
                        <a:spcBef>
                          <a:spcPts val="0"/>
                        </a:spcBef>
                        <a:spcAft>
                          <a:spcPts val="0"/>
                        </a:spcAft>
                      </a:pPr>
                      <a:r>
                        <a:rPr lang="en-GB" sz="700">
                          <a:effectLst/>
                        </a:rPr>
                        <a:t>TSPSS_CON47</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787708567"/>
                  </a:ext>
                </a:extLst>
              </a:tr>
              <a:tr h="652769">
                <a:tc>
                  <a:txBody>
                    <a:bodyPr/>
                    <a:lstStyle/>
                    <a:p>
                      <a:pPr marL="0" marR="0" algn="ctr">
                        <a:spcBef>
                          <a:spcPts val="0"/>
                        </a:spcBef>
                        <a:spcAft>
                          <a:spcPts val="0"/>
                        </a:spcAft>
                      </a:pPr>
                      <a:r>
                        <a:rPr lang="en-GB" sz="700">
                          <a:effectLst/>
                        </a:rPr>
                        <a:t>5</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a:effectLst/>
                        </a:rPr>
                        <a:t>TS PSS transitions to Alarm mode due to a critical hardware failure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ESOB in the zone is pressed in any TS PSS mode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of the zone gates (DIS602 or DIS605) are detected open in Access and Alarm modes</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of TSCMK3, TSCMK4, TSCMK5, and TSCMK6 is removed from KEU#2</a:t>
                      </a:r>
                      <a:endParaRPr lang="sv-SE" sz="800">
                        <a:effectLst/>
                      </a:endParaRPr>
                    </a:p>
                    <a:p>
                      <a:pPr marL="0" marR="0" algn="r">
                        <a:lnSpc>
                          <a:spcPts val="1400"/>
                        </a:lnSpc>
                        <a:spcBef>
                          <a:spcPts val="0"/>
                        </a:spcBef>
                        <a:spcAft>
                          <a:spcPts val="0"/>
                        </a:spcAft>
                      </a:pPr>
                      <a:r>
                        <a:rPr lang="en-GB" sz="700">
                          <a:effectLst/>
                        </a:rPr>
                        <a:t>TSPSS_CON48</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1226812509"/>
                  </a:ext>
                </a:extLst>
              </a:tr>
              <a:tr h="652769">
                <a:tc>
                  <a:txBody>
                    <a:bodyPr/>
                    <a:lstStyle/>
                    <a:p>
                      <a:pPr marL="0" marR="0" algn="ctr">
                        <a:spcBef>
                          <a:spcPts val="0"/>
                        </a:spcBef>
                        <a:spcAft>
                          <a:spcPts val="0"/>
                        </a:spcAft>
                      </a:pPr>
                      <a:r>
                        <a:rPr lang="en-GB" sz="700">
                          <a:effectLst/>
                        </a:rPr>
                        <a:t>6</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a:effectLst/>
                        </a:rPr>
                        <a:t>TS PSS transitions to Alarm mode due to a critical hardware failure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ESOB in the zone is pressed in any TS PSS mode</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The lead bunker door is detected open in Access and Alarm modes</a:t>
                      </a:r>
                      <a:endParaRPr lang="sv-SE" sz="800">
                        <a:effectLst/>
                      </a:endParaRPr>
                    </a:p>
                    <a:p>
                      <a:pPr marL="342900" marR="0" lvl="0" indent="-342900">
                        <a:lnSpc>
                          <a:spcPts val="1400"/>
                        </a:lnSpc>
                        <a:spcBef>
                          <a:spcPts val="0"/>
                        </a:spcBef>
                        <a:spcAft>
                          <a:spcPts val="0"/>
                        </a:spcAft>
                        <a:buFont typeface="Symbol" panose="05050102010706020507" pitchFamily="18" charset="2"/>
                        <a:buChar char=""/>
                      </a:pPr>
                      <a:r>
                        <a:rPr lang="en-GB" sz="700">
                          <a:effectLst/>
                        </a:rPr>
                        <a:t>Any of TSCMK2, TSCMK3, and TSCMK4 is removed from KEU#2</a:t>
                      </a:r>
                      <a:endParaRPr lang="sv-SE" sz="800">
                        <a:effectLst/>
                      </a:endParaRPr>
                    </a:p>
                    <a:p>
                      <a:pPr marL="0" marR="0" algn="r">
                        <a:lnSpc>
                          <a:spcPts val="1400"/>
                        </a:lnSpc>
                        <a:spcBef>
                          <a:spcPts val="0"/>
                        </a:spcBef>
                        <a:spcAft>
                          <a:spcPts val="0"/>
                        </a:spcAft>
                      </a:pPr>
                      <a:r>
                        <a:rPr lang="en-GB" sz="700">
                          <a:effectLst/>
                        </a:rPr>
                        <a:t>TSPSS_CON49</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3057618913"/>
                  </a:ext>
                </a:extLst>
              </a:tr>
              <a:tr h="522215">
                <a:tc>
                  <a:txBody>
                    <a:bodyPr/>
                    <a:lstStyle/>
                    <a:p>
                      <a:pPr marL="0" marR="0" algn="ctr">
                        <a:spcBef>
                          <a:spcPts val="0"/>
                        </a:spcBef>
                        <a:spcAft>
                          <a:spcPts val="0"/>
                        </a:spcAft>
                      </a:pPr>
                      <a:r>
                        <a:rPr lang="en-GB" sz="700">
                          <a:effectLst/>
                        </a:rPr>
                        <a:t>7</a:t>
                      </a:r>
                      <a:endParaRPr lang="sv-SE" sz="800">
                        <a:effectLst/>
                        <a:latin typeface="Segoe UI Historic" panose="020B0502040204020203" pitchFamily="34" charset="0"/>
                        <a:ea typeface="MS Mincho"/>
                        <a:cs typeface="Arial" panose="020B0604020202020204" pitchFamily="34" charset="0"/>
                      </a:endParaRPr>
                    </a:p>
                  </a:txBody>
                  <a:tcPr marL="50356" marR="50356" marT="0" marB="0" anchor="ctr"/>
                </a:tc>
                <a:tc>
                  <a:txBody>
                    <a:bodyPr/>
                    <a:lstStyle/>
                    <a:p>
                      <a:pPr marL="342900" marR="0" lvl="0" indent="-342900" rtl="0">
                        <a:lnSpc>
                          <a:spcPts val="1400"/>
                        </a:lnSpc>
                        <a:spcBef>
                          <a:spcPts val="0"/>
                        </a:spcBef>
                        <a:spcAft>
                          <a:spcPts val="0"/>
                        </a:spcAft>
                        <a:buFont typeface="Symbol" panose="05050102010706020507" pitchFamily="18" charset="2"/>
                        <a:buChar char=""/>
                      </a:pPr>
                      <a:r>
                        <a:rPr lang="en-GB" sz="700" dirty="0">
                          <a:effectLst/>
                        </a:rPr>
                        <a:t>TS PSS transitions to Alarm mode due to a critical hardware failure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Any ESOB in the zone is pressed in any TS PSS mode</a:t>
                      </a:r>
                      <a:endParaRPr lang="sv-SE" sz="800" dirty="0">
                        <a:effectLst/>
                      </a:endParaRPr>
                    </a:p>
                    <a:p>
                      <a:pPr marL="342900" marR="0" lvl="0" indent="-342900">
                        <a:lnSpc>
                          <a:spcPts val="1400"/>
                        </a:lnSpc>
                        <a:spcBef>
                          <a:spcPts val="0"/>
                        </a:spcBef>
                        <a:spcAft>
                          <a:spcPts val="0"/>
                        </a:spcAft>
                        <a:buFont typeface="Symbol" panose="05050102010706020507" pitchFamily="18" charset="2"/>
                        <a:buChar char=""/>
                      </a:pPr>
                      <a:r>
                        <a:rPr lang="en-GB" sz="700" dirty="0">
                          <a:effectLst/>
                        </a:rPr>
                        <a:t>TSCMK2 is removed from KEU#2</a:t>
                      </a:r>
                      <a:endParaRPr lang="sv-SE" sz="800" dirty="0">
                        <a:effectLst/>
                      </a:endParaRPr>
                    </a:p>
                    <a:p>
                      <a:pPr marL="0" marR="0" algn="r">
                        <a:lnSpc>
                          <a:spcPts val="1400"/>
                        </a:lnSpc>
                        <a:spcBef>
                          <a:spcPts val="0"/>
                        </a:spcBef>
                        <a:spcAft>
                          <a:spcPts val="0"/>
                        </a:spcAft>
                      </a:pPr>
                      <a:r>
                        <a:rPr lang="en-GB" sz="700" dirty="0">
                          <a:effectLst/>
                        </a:rPr>
                        <a:t>TSPSS_CON50</a:t>
                      </a:r>
                      <a:endParaRPr lang="sv-SE" sz="800" dirty="0">
                        <a:effectLst/>
                        <a:latin typeface="Segoe UI Historic" panose="020B0502040204020203" pitchFamily="34" charset="0"/>
                        <a:ea typeface="MS Mincho"/>
                        <a:cs typeface="Arial" panose="020B0604020202020204" pitchFamily="34" charset="0"/>
                      </a:endParaRPr>
                    </a:p>
                  </a:txBody>
                  <a:tcPr marL="50356" marR="50356" marT="0" marB="0" anchor="ctr"/>
                </a:tc>
                <a:extLst>
                  <a:ext uri="{0D108BD9-81ED-4DB2-BD59-A6C34878D82A}">
                    <a16:rowId xmlns:a16="http://schemas.microsoft.com/office/drawing/2014/main" val="2213731883"/>
                  </a:ext>
                </a:extLst>
              </a:tr>
            </a:tbl>
          </a:graphicData>
        </a:graphic>
      </p:graphicFrame>
    </p:spTree>
    <p:extLst>
      <p:ext uri="{BB962C8B-B14F-4D97-AF65-F5344CB8AC3E}">
        <p14:creationId xmlns:p14="http://schemas.microsoft.com/office/powerpoint/2010/main" val="11027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en-GB" dirty="0" smtClean="0"/>
              <a:t>Safety Instrumented Functions(SIF)</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Tree>
    <p:extLst>
      <p:ext uri="{BB962C8B-B14F-4D97-AF65-F5344CB8AC3E}">
        <p14:creationId xmlns:p14="http://schemas.microsoft.com/office/powerpoint/2010/main" val="321193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Safety</a:t>
            </a:r>
            <a:r>
              <a:rPr lang="sv-SE" dirty="0" smtClean="0"/>
              <a:t> </a:t>
            </a:r>
            <a:r>
              <a:rPr lang="sv-SE" dirty="0" err="1" smtClean="0"/>
              <a:t>Instrumented</a:t>
            </a:r>
            <a:r>
              <a:rPr lang="sv-SE" dirty="0" smtClean="0"/>
              <a:t> </a:t>
            </a:r>
            <a:r>
              <a:rPr lang="sv-SE" dirty="0" err="1" smtClean="0"/>
              <a:t>Functions</a:t>
            </a:r>
            <a:r>
              <a:rPr lang="sv-SE" dirty="0" smtClean="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53</a:t>
            </a:fld>
            <a:endParaRPr lang="sv-SE" dirty="0"/>
          </a:p>
        </p:txBody>
      </p:sp>
      <p:sp>
        <p:nvSpPr>
          <p:cNvPr id="5" name="Text Placeholder 4"/>
          <p:cNvSpPr>
            <a:spLocks noGrp="1"/>
          </p:cNvSpPr>
          <p:nvPr>
            <p:ph type="body" sz="quarter" idx="14"/>
          </p:nvPr>
        </p:nvSpPr>
        <p:spPr/>
        <p:txBody>
          <a:bodyPr/>
          <a:lstStyle/>
          <a:p>
            <a:r>
              <a:rPr lang="sv-SE" dirty="0" smtClean="0"/>
              <a:t>TSPSS_SIF1 – ESOB Interlock</a:t>
            </a:r>
            <a:endParaRPr lang="en-GB" dirty="0"/>
          </a:p>
        </p:txBody>
      </p:sp>
      <p:sp>
        <p:nvSpPr>
          <p:cNvPr id="6" name="Content Placeholder 5"/>
          <p:cNvSpPr>
            <a:spLocks noGrp="1"/>
          </p:cNvSpPr>
          <p:nvPr>
            <p:ph idx="1"/>
          </p:nvPr>
        </p:nvSpPr>
        <p:spPr>
          <a:xfrm>
            <a:off x="1094400" y="1562400"/>
            <a:ext cx="9365782" cy="2650785"/>
          </a:xfrm>
        </p:spPr>
        <p:txBody>
          <a:bodyPr/>
          <a:lstStyle/>
          <a:p>
            <a:r>
              <a:rPr lang="en-GB" dirty="0"/>
              <a:t>If any </a:t>
            </a:r>
            <a:r>
              <a:rPr lang="en-GB" dirty="0" smtClean="0"/>
              <a:t>emergency switch-off button (ESOB) </a:t>
            </a:r>
            <a:r>
              <a:rPr lang="en-GB" dirty="0"/>
              <a:t>in the </a:t>
            </a:r>
            <a:r>
              <a:rPr lang="en-GB" dirty="0" smtClean="0"/>
              <a:t>TS </a:t>
            </a:r>
            <a:r>
              <a:rPr lang="en-GB" dirty="0"/>
              <a:t>PSS controlled area is pressed, </a:t>
            </a:r>
            <a:r>
              <a:rPr lang="en-GB" dirty="0" smtClean="0"/>
              <a:t>and </a:t>
            </a:r>
            <a:r>
              <a:rPr lang="en-GB" dirty="0"/>
              <a:t>the bending magnets are detected energised (Beam on Target (</a:t>
            </a:r>
            <a:r>
              <a:rPr lang="en-GB" dirty="0" err="1"/>
              <a:t>BoT</a:t>
            </a:r>
            <a:r>
              <a:rPr lang="en-GB" dirty="0"/>
              <a:t>) allowed) act on the following Equipment Under Control (EUC</a:t>
            </a:r>
            <a:r>
              <a:rPr lang="en-GB" dirty="0" smtClean="0"/>
              <a:t>):</a:t>
            </a:r>
            <a:endParaRPr lang="en-GB" dirty="0"/>
          </a:p>
          <a:p>
            <a:pPr lvl="2">
              <a:buFont typeface="Arial" panose="020B0604020202020204" pitchFamily="34" charset="0"/>
              <a:buChar char="•"/>
            </a:pPr>
            <a:r>
              <a:rPr lang="en-GB" sz="2000" dirty="0"/>
              <a:t>De-energise Ion Source High Voltage Power Supply (</a:t>
            </a:r>
            <a:r>
              <a:rPr lang="en-GB" sz="2000" dirty="0" err="1"/>
              <a:t>ISrc</a:t>
            </a:r>
            <a:r>
              <a:rPr lang="en-GB" sz="2000" dirty="0"/>
              <a:t> HVPS),</a:t>
            </a:r>
          </a:p>
          <a:p>
            <a:pPr lvl="2">
              <a:buFont typeface="Arial" panose="020B0604020202020204" pitchFamily="34" charset="0"/>
              <a:buChar char="•"/>
            </a:pPr>
            <a:r>
              <a:rPr lang="en-GB" sz="2000" dirty="0"/>
              <a:t>Connect the Grounding Relay to earth.</a:t>
            </a:r>
          </a:p>
        </p:txBody>
      </p:sp>
      <p:grpSp>
        <p:nvGrpSpPr>
          <p:cNvPr id="12" name="Group 11"/>
          <p:cNvGrpSpPr/>
          <p:nvPr/>
        </p:nvGrpSpPr>
        <p:grpSpPr>
          <a:xfrm>
            <a:off x="7921257" y="3849100"/>
            <a:ext cx="3995908" cy="2384655"/>
            <a:chOff x="9003199" y="3113894"/>
            <a:chExt cx="2913965" cy="1738979"/>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03199" y="3113894"/>
              <a:ext cx="2913965" cy="1738979"/>
            </a:xfrm>
            <a:prstGeom prst="rect">
              <a:avLst/>
            </a:prstGeom>
          </p:spPr>
        </p:pic>
        <p:sp>
          <p:nvSpPr>
            <p:cNvPr id="11" name="TextBox 10"/>
            <p:cNvSpPr txBox="1"/>
            <p:nvPr/>
          </p:nvSpPr>
          <p:spPr>
            <a:xfrm>
              <a:off x="9596824" y="3722772"/>
              <a:ext cx="505267" cy="246221"/>
            </a:xfrm>
            <a:prstGeom prst="rect">
              <a:avLst/>
            </a:prstGeom>
            <a:noFill/>
          </p:spPr>
          <p:txBody>
            <a:bodyPr wrap="none" rtlCol="0">
              <a:spAutoFit/>
            </a:bodyPr>
            <a:lstStyle/>
            <a:p>
              <a:pPr algn="l"/>
              <a:r>
                <a:rPr lang="sv-SE" sz="1000" b="1" dirty="0" smtClean="0">
                  <a:solidFill>
                    <a:srgbClr val="666666"/>
                  </a:solidFill>
                </a:rPr>
                <a:t>ESOB</a:t>
              </a:r>
              <a:endParaRPr lang="en-GB" sz="1000" b="1" dirty="0" smtClean="0">
                <a:solidFill>
                  <a:srgbClr val="666666"/>
                </a:solidFill>
              </a:endParaRPr>
            </a:p>
          </p:txBody>
        </p:sp>
      </p:grpSp>
    </p:spTree>
    <p:extLst>
      <p:ext uri="{BB962C8B-B14F-4D97-AF65-F5344CB8AC3E}">
        <p14:creationId xmlns:p14="http://schemas.microsoft.com/office/powerpoint/2010/main" val="20716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Safety</a:t>
            </a:r>
            <a:r>
              <a:rPr lang="sv-SE" dirty="0" smtClean="0"/>
              <a:t> </a:t>
            </a:r>
            <a:r>
              <a:rPr lang="sv-SE" dirty="0" err="1" smtClean="0"/>
              <a:t>Instrumented</a:t>
            </a:r>
            <a:r>
              <a:rPr lang="sv-SE" dirty="0" smtClean="0"/>
              <a:t> </a:t>
            </a:r>
            <a:r>
              <a:rPr lang="sv-SE" dirty="0" err="1" smtClean="0"/>
              <a:t>Functions</a:t>
            </a:r>
            <a:r>
              <a:rPr lang="sv-SE" dirty="0" smtClean="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54</a:t>
            </a:fld>
            <a:endParaRPr lang="sv-SE" dirty="0"/>
          </a:p>
        </p:txBody>
      </p:sp>
      <p:sp>
        <p:nvSpPr>
          <p:cNvPr id="5" name="Text Placeholder 4"/>
          <p:cNvSpPr>
            <a:spLocks noGrp="1"/>
          </p:cNvSpPr>
          <p:nvPr>
            <p:ph type="body" sz="quarter" idx="14"/>
          </p:nvPr>
        </p:nvSpPr>
        <p:spPr/>
        <p:txBody>
          <a:bodyPr/>
          <a:lstStyle/>
          <a:p>
            <a:r>
              <a:rPr lang="sv-SE" dirty="0" smtClean="0"/>
              <a:t>TSPSS_SIF1 – ESOB Interlock</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02" y="1343591"/>
            <a:ext cx="6706018" cy="5131679"/>
          </a:xfrm>
          <a:prstGeom prst="rect">
            <a:avLst/>
          </a:prstGeom>
        </p:spPr>
      </p:pic>
    </p:spTree>
    <p:extLst>
      <p:ext uri="{BB962C8B-B14F-4D97-AF65-F5344CB8AC3E}">
        <p14:creationId xmlns:p14="http://schemas.microsoft.com/office/powerpoint/2010/main" val="389596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Safety</a:t>
            </a:r>
            <a:r>
              <a:rPr lang="sv-SE" dirty="0" smtClean="0"/>
              <a:t> </a:t>
            </a:r>
            <a:r>
              <a:rPr lang="sv-SE" dirty="0" err="1" smtClean="0"/>
              <a:t>Instrumented</a:t>
            </a:r>
            <a:r>
              <a:rPr lang="sv-SE" dirty="0" smtClean="0"/>
              <a:t> </a:t>
            </a:r>
            <a:r>
              <a:rPr lang="sv-SE" dirty="0" err="1" smtClean="0"/>
              <a:t>Functions</a:t>
            </a:r>
            <a:r>
              <a:rPr lang="sv-SE" dirty="0" smtClean="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55</a:t>
            </a:fld>
            <a:endParaRPr lang="sv-SE" dirty="0"/>
          </a:p>
        </p:txBody>
      </p:sp>
      <p:sp>
        <p:nvSpPr>
          <p:cNvPr id="5" name="Text Placeholder 4"/>
          <p:cNvSpPr>
            <a:spLocks noGrp="1"/>
          </p:cNvSpPr>
          <p:nvPr>
            <p:ph type="body" sz="quarter" idx="14"/>
          </p:nvPr>
        </p:nvSpPr>
        <p:spPr/>
        <p:txBody>
          <a:bodyPr/>
          <a:lstStyle/>
          <a:p>
            <a:r>
              <a:rPr lang="sv-SE" dirty="0" smtClean="0"/>
              <a:t>LOKIPSS_SIF2 – </a:t>
            </a:r>
            <a:r>
              <a:rPr lang="sv-SE" dirty="0" err="1" smtClean="0"/>
              <a:t>Emergency</a:t>
            </a:r>
            <a:r>
              <a:rPr lang="sv-SE" dirty="0" smtClean="0"/>
              <a:t> Exit Doors Interlock</a:t>
            </a:r>
            <a:endParaRPr lang="en-GB"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459" y="2649792"/>
            <a:ext cx="9366250" cy="1770505"/>
          </a:xfrm>
        </p:spPr>
      </p:pic>
    </p:spTree>
    <p:extLst>
      <p:ext uri="{BB962C8B-B14F-4D97-AF65-F5344CB8AC3E}">
        <p14:creationId xmlns:p14="http://schemas.microsoft.com/office/powerpoint/2010/main" val="401121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Safety</a:t>
            </a:r>
            <a:r>
              <a:rPr lang="sv-SE" dirty="0" smtClean="0"/>
              <a:t> </a:t>
            </a:r>
            <a:r>
              <a:rPr lang="sv-SE" dirty="0" err="1" smtClean="0"/>
              <a:t>Instrumented</a:t>
            </a:r>
            <a:r>
              <a:rPr lang="sv-SE" dirty="0" smtClean="0"/>
              <a:t> </a:t>
            </a:r>
            <a:r>
              <a:rPr lang="sv-SE" dirty="0" err="1" smtClean="0"/>
              <a:t>Functions</a:t>
            </a:r>
            <a:r>
              <a:rPr lang="sv-SE" dirty="0" smtClean="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56</a:t>
            </a:fld>
            <a:endParaRPr lang="sv-SE" dirty="0"/>
          </a:p>
        </p:txBody>
      </p:sp>
      <p:sp>
        <p:nvSpPr>
          <p:cNvPr id="5" name="Text Placeholder 4"/>
          <p:cNvSpPr>
            <a:spLocks noGrp="1"/>
          </p:cNvSpPr>
          <p:nvPr>
            <p:ph type="body" sz="quarter" idx="14"/>
          </p:nvPr>
        </p:nvSpPr>
        <p:spPr/>
        <p:txBody>
          <a:bodyPr/>
          <a:lstStyle/>
          <a:p>
            <a:r>
              <a:rPr lang="sv-SE" dirty="0" smtClean="0"/>
              <a:t>LOKIPSS_SIF3 – Access Doors Interlock</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960" y="1446416"/>
            <a:ext cx="7033260" cy="4761077"/>
          </a:xfrm>
          <a:prstGeom prst="rect">
            <a:avLst/>
          </a:prstGeom>
        </p:spPr>
      </p:pic>
    </p:spTree>
    <p:extLst>
      <p:ext uri="{BB962C8B-B14F-4D97-AF65-F5344CB8AC3E}">
        <p14:creationId xmlns:p14="http://schemas.microsoft.com/office/powerpoint/2010/main" val="104606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Safety</a:t>
            </a:r>
            <a:r>
              <a:rPr lang="sv-SE" dirty="0" smtClean="0"/>
              <a:t> </a:t>
            </a:r>
            <a:r>
              <a:rPr lang="sv-SE" dirty="0" err="1" smtClean="0"/>
              <a:t>Instrumented</a:t>
            </a:r>
            <a:r>
              <a:rPr lang="sv-SE" dirty="0" smtClean="0"/>
              <a:t> </a:t>
            </a:r>
            <a:r>
              <a:rPr lang="sv-SE" dirty="0" err="1" smtClean="0"/>
              <a:t>Functions</a:t>
            </a:r>
            <a:r>
              <a:rPr lang="sv-SE" dirty="0" smtClean="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57</a:t>
            </a:fld>
            <a:endParaRPr lang="sv-SE" dirty="0"/>
          </a:p>
        </p:txBody>
      </p:sp>
      <p:sp>
        <p:nvSpPr>
          <p:cNvPr id="5" name="Text Placeholder 4"/>
          <p:cNvSpPr>
            <a:spLocks noGrp="1"/>
          </p:cNvSpPr>
          <p:nvPr>
            <p:ph type="body" sz="quarter" idx="14"/>
          </p:nvPr>
        </p:nvSpPr>
        <p:spPr/>
        <p:txBody>
          <a:bodyPr/>
          <a:lstStyle/>
          <a:p>
            <a:r>
              <a:rPr lang="sv-SE" dirty="0" smtClean="0"/>
              <a:t>LOKIPSS_SIF4_1 to 4 –Doors Lock</a:t>
            </a:r>
            <a:endParaRPr lang="en-GB" dirty="0"/>
          </a:p>
        </p:txBody>
      </p:sp>
      <p:sp>
        <p:nvSpPr>
          <p:cNvPr id="8" name="Rectangle 7"/>
          <p:cNvSpPr/>
          <p:nvPr/>
        </p:nvSpPr>
        <p:spPr>
          <a:xfrm>
            <a:off x="1196340" y="1647559"/>
            <a:ext cx="9563100" cy="923330"/>
          </a:xfrm>
          <a:prstGeom prst="rect">
            <a:avLst/>
          </a:prstGeom>
        </p:spPr>
        <p:txBody>
          <a:bodyPr wrap="square">
            <a:spAutoFit/>
          </a:bodyPr>
          <a:lstStyle/>
          <a:p>
            <a:r>
              <a:rPr lang="en-GB" dirty="0">
                <a:latin typeface="Segoe UI Historic" panose="020B0502040204020203" pitchFamily="34" charset="0"/>
                <a:ea typeface="MS Mincho"/>
              </a:rPr>
              <a:t>The </a:t>
            </a:r>
            <a:r>
              <a:rPr lang="en-GB" dirty="0" smtClean="0">
                <a:latin typeface="Segoe UI Historic" panose="020B0502040204020203" pitchFamily="34" charset="0"/>
                <a:ea typeface="MS Mincho"/>
              </a:rPr>
              <a:t>safety lock on the access doors on the TS PSS controlled area perimeters, </a:t>
            </a:r>
            <a:r>
              <a:rPr lang="en-GB" dirty="0">
                <a:latin typeface="Segoe UI Historic" panose="020B0502040204020203" pitchFamily="34" charset="0"/>
                <a:ea typeface="MS Mincho"/>
              </a:rPr>
              <a:t>to stay de-energised (locked) in order to prevent and block the access to TS PSS controlled area, when the door Entry Key (EK) is not in ON position on the lock unit</a:t>
            </a:r>
            <a:endParaRPr lang="sv-SE" dirty="0"/>
          </a:p>
        </p:txBody>
      </p:sp>
    </p:spTree>
    <p:extLst>
      <p:ext uri="{BB962C8B-B14F-4D97-AF65-F5344CB8AC3E}">
        <p14:creationId xmlns:p14="http://schemas.microsoft.com/office/powerpoint/2010/main" val="138892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Safety</a:t>
            </a:r>
            <a:r>
              <a:rPr lang="sv-SE" dirty="0" smtClean="0"/>
              <a:t> </a:t>
            </a:r>
            <a:r>
              <a:rPr lang="sv-SE" dirty="0" err="1" smtClean="0"/>
              <a:t>Instrumented</a:t>
            </a:r>
            <a:r>
              <a:rPr lang="sv-SE" dirty="0" smtClean="0"/>
              <a:t> </a:t>
            </a:r>
            <a:r>
              <a:rPr lang="sv-SE" dirty="0" err="1" smtClean="0"/>
              <a:t>Functions</a:t>
            </a:r>
            <a:r>
              <a:rPr lang="sv-SE" dirty="0" smtClean="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58</a:t>
            </a:fld>
            <a:endParaRPr lang="sv-SE" dirty="0"/>
          </a:p>
        </p:txBody>
      </p:sp>
      <p:sp>
        <p:nvSpPr>
          <p:cNvPr id="5" name="Text Placeholder 4"/>
          <p:cNvSpPr>
            <a:spLocks noGrp="1"/>
          </p:cNvSpPr>
          <p:nvPr>
            <p:ph type="body" sz="quarter" idx="14"/>
          </p:nvPr>
        </p:nvSpPr>
        <p:spPr/>
        <p:txBody>
          <a:bodyPr/>
          <a:lstStyle/>
          <a:p>
            <a:r>
              <a:rPr lang="sv-SE" dirty="0" smtClean="0"/>
              <a:t>LOKIPSS_SIF5 – </a:t>
            </a:r>
            <a:r>
              <a:rPr lang="sv-SE" dirty="0" err="1" smtClean="0"/>
              <a:t>High</a:t>
            </a:r>
            <a:r>
              <a:rPr lang="sv-SE" dirty="0" smtClean="0"/>
              <a:t> </a:t>
            </a:r>
            <a:r>
              <a:rPr lang="sv-SE" dirty="0" err="1" smtClean="0"/>
              <a:t>Radiation</a:t>
            </a:r>
            <a:r>
              <a:rPr lang="sv-SE" dirty="0" smtClean="0"/>
              <a:t> Interlock</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373312"/>
            <a:ext cx="10058400" cy="2922213"/>
          </a:xfrm>
          <a:prstGeom prst="rect">
            <a:avLst/>
          </a:prstGeom>
        </p:spPr>
      </p:pic>
    </p:spTree>
    <p:extLst>
      <p:ext uri="{BB962C8B-B14F-4D97-AF65-F5344CB8AC3E}">
        <p14:creationId xmlns:p14="http://schemas.microsoft.com/office/powerpoint/2010/main" val="230047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t>
            </a:r>
            <a:r>
              <a:rPr lang="en-US" dirty="0"/>
              <a:t>Station Utility Block</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6</a:t>
            </a:fld>
            <a:endParaRPr lang="sv-SE"/>
          </a:p>
        </p:txBody>
      </p:sp>
      <p:sp>
        <p:nvSpPr>
          <p:cNvPr id="6" name="Text Placeholder 5"/>
          <p:cNvSpPr>
            <a:spLocks noGrp="1"/>
          </p:cNvSpPr>
          <p:nvPr>
            <p:ph type="body" sz="quarter" idx="14"/>
          </p:nvPr>
        </p:nvSpPr>
        <p:spPr/>
        <p:txBody>
          <a:bodyPr/>
          <a:lstStyle/>
          <a:p>
            <a:r>
              <a:rPr lang="en-US" dirty="0" smtClean="0"/>
              <a:t>Target Basement</a:t>
            </a:r>
            <a:endParaRPr lang="sv-SE" dirty="0"/>
          </a:p>
        </p:txBody>
      </p:sp>
      <p:sp>
        <p:nvSpPr>
          <p:cNvPr id="9" name="Date Placeholder 8"/>
          <p:cNvSpPr>
            <a:spLocks noGrp="1"/>
          </p:cNvSpPr>
          <p:nvPr>
            <p:ph type="dt" sz="half" idx="10"/>
          </p:nvPr>
        </p:nvSpPr>
        <p:spPr/>
        <p:txBody>
          <a:bodyPr/>
          <a:lstStyle/>
          <a:p>
            <a:fld id="{18896B66-0B3A-474C-9C9C-E4F07B1F5DAD}" type="datetime1">
              <a:rPr lang="sv-SE" smtClean="0"/>
              <a:t>2024-04-28</a:t>
            </a:fld>
            <a:endParaRPr lang="sv-SE" dirty="0"/>
          </a:p>
        </p:txBody>
      </p:sp>
      <p:grpSp>
        <p:nvGrpSpPr>
          <p:cNvPr id="18" name="Group 17"/>
          <p:cNvGrpSpPr/>
          <p:nvPr/>
        </p:nvGrpSpPr>
        <p:grpSpPr>
          <a:xfrm>
            <a:off x="509225" y="1519417"/>
            <a:ext cx="3121937" cy="4440463"/>
            <a:chOff x="3072554" y="1648592"/>
            <a:chExt cx="5422310" cy="4311288"/>
          </a:xfrm>
        </p:grpSpPr>
        <p:grpSp>
          <p:nvGrpSpPr>
            <p:cNvPr id="10" name="Group 9"/>
            <p:cNvGrpSpPr/>
            <p:nvPr/>
          </p:nvGrpSpPr>
          <p:grpSpPr>
            <a:xfrm>
              <a:off x="3072554" y="1648592"/>
              <a:ext cx="5422310" cy="4311288"/>
              <a:chOff x="0" y="0"/>
              <a:chExt cx="3518520" cy="6858000"/>
            </a:xfrm>
          </p:grpSpPr>
          <p:pic>
            <p:nvPicPr>
              <p:cNvPr id="11" name="Picture 10"/>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18520" cy="6858000"/>
              </a:xfrm>
              <a:prstGeom prst="rect">
                <a:avLst/>
              </a:prstGeom>
              <a:ln>
                <a:solidFill>
                  <a:schemeClr val="tx1"/>
                </a:solidFill>
              </a:ln>
              <a:effectLst>
                <a:outerShdw blurRad="50800" dist="38100" dir="2700000" algn="tl" rotWithShape="0">
                  <a:prstClr val="black">
                    <a:alpha val="40000"/>
                  </a:prstClr>
                </a:outerShdw>
              </a:effectLst>
            </p:spPr>
          </p:pic>
          <p:sp>
            <p:nvSpPr>
              <p:cNvPr id="12" name="Text Box 562"/>
              <p:cNvSpPr txBox="1">
                <a:spLocks noChangeArrowheads="1"/>
              </p:cNvSpPr>
              <p:nvPr/>
            </p:nvSpPr>
            <p:spPr bwMode="auto">
              <a:xfrm>
                <a:off x="95924" y="2715088"/>
                <a:ext cx="673607" cy="652420"/>
              </a:xfrm>
              <a:prstGeom prst="rect">
                <a:avLst/>
              </a:prstGeom>
              <a:solidFill>
                <a:schemeClr val="lt1">
                  <a:lumMod val="100000"/>
                  <a:lumOff val="0"/>
                </a:schemeClr>
              </a:solidFill>
              <a:ln w="6350">
                <a:solidFill>
                  <a:srgbClr val="000000"/>
                </a:solidFill>
                <a:miter lim="800000"/>
                <a:headEnd/>
                <a:tailEnd/>
              </a:ln>
              <a:effectLst>
                <a:outerShdw blurRad="50800" dist="38100" dir="2700000" algn="tl" rotWithShape="0">
                  <a:prstClr val="black">
                    <a:alpha val="40000"/>
                  </a:prstClr>
                </a:outerShdw>
              </a:effectLst>
            </p:spPr>
            <p:txBody>
              <a:bodyPr rot="0" vert="horz" wrap="square" lIns="18000" tIns="18000" rIns="18000" bIns="18000" anchor="ctr" anchorCtr="0" upright="1">
                <a:noAutofit/>
              </a:bodyPr>
              <a:lstStyle/>
              <a:p>
                <a:pPr marL="0" marR="0" algn="ctr">
                  <a:spcBef>
                    <a:spcPts val="0"/>
                  </a:spcBef>
                  <a:spcAft>
                    <a:spcPts val="0"/>
                  </a:spcAft>
                </a:pPr>
                <a:r>
                  <a:rPr lang="en-US" sz="10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Bunker Floor </a:t>
                </a:r>
                <a:endParaRPr lang="sv-SE" sz="1000" kern="12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13" name="Straight Arrow Connector 12"/>
              <p:cNvCxnSpPr>
                <a:cxnSpLocks noChangeShapeType="1"/>
              </p:cNvCxnSpPr>
              <p:nvPr/>
            </p:nvCxnSpPr>
            <p:spPr bwMode="auto">
              <a:xfrm>
                <a:off x="769531" y="3041299"/>
                <a:ext cx="282316" cy="501563"/>
              </a:xfrm>
              <a:prstGeom prst="straightConnector1">
                <a:avLst/>
              </a:prstGeom>
              <a:solidFill>
                <a:schemeClr val="lt1">
                  <a:lumMod val="100000"/>
                  <a:lumOff val="0"/>
                </a:schemeClr>
              </a:solidFill>
              <a:ln w="6350">
                <a:solidFill>
                  <a:srgbClr val="000000"/>
                </a:solidFill>
                <a:miter lim="800000"/>
                <a:headEnd/>
                <a:tailEnd type="stealth"/>
              </a:ln>
              <a:effectLst>
                <a:outerShdw blurRad="50800" dist="38100" dir="2700000" algn="tl" rotWithShape="0">
                  <a:prstClr val="black">
                    <a:alpha val="40000"/>
                  </a:prstClr>
                </a:outerShdw>
              </a:effectLst>
            </p:spPr>
          </p:cxnSp>
          <p:sp>
            <p:nvSpPr>
              <p:cNvPr id="14" name="Text Box 562"/>
              <p:cNvSpPr txBox="1">
                <a:spLocks noChangeArrowheads="1"/>
              </p:cNvSpPr>
              <p:nvPr/>
            </p:nvSpPr>
            <p:spPr bwMode="auto">
              <a:xfrm>
                <a:off x="2504624" y="5518698"/>
                <a:ext cx="952203" cy="865266"/>
              </a:xfrm>
              <a:prstGeom prst="rect">
                <a:avLst/>
              </a:prstGeom>
              <a:solidFill>
                <a:schemeClr val="lt1">
                  <a:lumMod val="100000"/>
                  <a:lumOff val="0"/>
                </a:schemeClr>
              </a:solidFill>
              <a:ln w="6350">
                <a:solidFill>
                  <a:srgbClr val="000000"/>
                </a:solidFill>
                <a:miter lim="800000"/>
                <a:headEnd/>
                <a:tailEnd/>
              </a:ln>
              <a:effectLst>
                <a:outerShdw blurRad="50800" dist="38100" dir="2700000" algn="tl" rotWithShape="0">
                  <a:prstClr val="black">
                    <a:alpha val="40000"/>
                  </a:prstClr>
                </a:outerShdw>
              </a:effectLst>
            </p:spPr>
            <p:txBody>
              <a:bodyPr rot="0" vert="horz" wrap="square" lIns="18000" tIns="18000" rIns="18000" bIns="18000" anchor="ctr" anchorCtr="0" upright="1">
                <a:noAutofit/>
              </a:bodyPr>
              <a:lstStyle/>
              <a:p>
                <a:pPr marL="0" marR="0" algn="ctr">
                  <a:spcBef>
                    <a:spcPts val="0"/>
                  </a:spcBef>
                  <a:spcAft>
                    <a:spcPts val="0"/>
                  </a:spcAft>
                </a:pP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Target </a:t>
                </a:r>
                <a:r>
                  <a:rPr lang="en-US" sz="1000"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Basement </a:t>
                </a:r>
                <a:r>
                  <a:rPr lang="en-US"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Floor</a:t>
                </a:r>
                <a:endParaRPr lang="sv-SE" sz="1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15" name="Straight Arrow Connector 14"/>
              <p:cNvCxnSpPr>
                <a:cxnSpLocks noChangeShapeType="1"/>
              </p:cNvCxnSpPr>
              <p:nvPr/>
            </p:nvCxnSpPr>
            <p:spPr bwMode="auto">
              <a:xfrm flipH="1" flipV="1">
                <a:off x="2025815" y="5756177"/>
                <a:ext cx="478810" cy="375367"/>
              </a:xfrm>
              <a:prstGeom prst="straightConnector1">
                <a:avLst/>
              </a:prstGeom>
              <a:solidFill>
                <a:schemeClr val="lt1">
                  <a:lumMod val="100000"/>
                  <a:lumOff val="0"/>
                </a:schemeClr>
              </a:solidFill>
              <a:ln w="6350">
                <a:solidFill>
                  <a:srgbClr val="000000"/>
                </a:solidFill>
                <a:miter lim="800000"/>
                <a:headEnd/>
                <a:tailEnd type="stealth"/>
              </a:ln>
              <a:effectLst>
                <a:outerShdw blurRad="50800" dist="38100" dir="2700000" algn="tl" rotWithShape="0">
                  <a:prstClr val="black">
                    <a:alpha val="40000"/>
                  </a:prstClr>
                </a:outerShdw>
              </a:effectLst>
            </p:spPr>
          </p:cxnSp>
        </p:grpSp>
        <p:sp>
          <p:nvSpPr>
            <p:cNvPr id="16" name="Text Box 562"/>
            <p:cNvSpPr txBox="1">
              <a:spLocks noChangeArrowheads="1"/>
            </p:cNvSpPr>
            <p:nvPr/>
          </p:nvSpPr>
          <p:spPr bwMode="auto">
            <a:xfrm>
              <a:off x="7324951" y="2105071"/>
              <a:ext cx="649605" cy="433070"/>
            </a:xfrm>
            <a:prstGeom prst="rect">
              <a:avLst/>
            </a:prstGeom>
            <a:solidFill>
              <a:schemeClr val="lt1">
                <a:lumMod val="100000"/>
                <a:lumOff val="0"/>
              </a:schemeClr>
            </a:solidFill>
            <a:ln w="6350">
              <a:solidFill>
                <a:srgbClr val="000000"/>
              </a:solidFill>
              <a:miter lim="800000"/>
              <a:headEnd/>
              <a:tailEnd/>
            </a:ln>
            <a:effectLst>
              <a:outerShdw blurRad="50800" dist="38100" dir="2700000" algn="tl" rotWithShape="0">
                <a:prstClr val="black">
                  <a:alpha val="40000"/>
                </a:prstClr>
              </a:outerShdw>
            </a:effectLst>
          </p:spPr>
          <p:txBody>
            <a:bodyPr rot="0" vert="horz" wrap="square" lIns="18000" tIns="18000" rIns="18000" bIns="18000" anchor="ctr" anchorCtr="0" upright="1">
              <a:noAutofit/>
            </a:bodyPr>
            <a:lstStyle/>
            <a:p>
              <a:pPr marL="0" marR="0" algn="ctr">
                <a:spcBef>
                  <a:spcPts val="0"/>
                </a:spcBef>
                <a:spcAft>
                  <a:spcPts val="0"/>
                </a:spcAft>
              </a:pPr>
              <a:r>
                <a:rPr lang="en-US" sz="1000"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LSS </a:t>
              </a:r>
              <a:endParaRPr lang="sv-SE" sz="1000" kern="12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17" name="Straight Arrow Connector 16"/>
            <p:cNvCxnSpPr>
              <a:cxnSpLocks noChangeShapeType="1"/>
            </p:cNvCxnSpPr>
            <p:nvPr/>
          </p:nvCxnSpPr>
          <p:spPr bwMode="auto">
            <a:xfrm flipH="1">
              <a:off x="6999831" y="2552746"/>
              <a:ext cx="533400" cy="671830"/>
            </a:xfrm>
            <a:prstGeom prst="straightConnector1">
              <a:avLst/>
            </a:prstGeom>
            <a:solidFill>
              <a:schemeClr val="lt1">
                <a:lumMod val="100000"/>
                <a:lumOff val="0"/>
              </a:schemeClr>
            </a:solidFill>
            <a:ln w="6350">
              <a:solidFill>
                <a:srgbClr val="000000"/>
              </a:solidFill>
              <a:miter lim="800000"/>
              <a:headEnd/>
              <a:tailEnd type="stealth"/>
            </a:ln>
            <a:effectLst>
              <a:outerShdw blurRad="50800" dist="38100" dir="2700000" algn="tl" rotWithShape="0">
                <a:prstClr val="black">
                  <a:alpha val="40000"/>
                </a:prstClr>
              </a:outerShdw>
            </a:effectLst>
          </p:spPr>
        </p:cxnSp>
      </p:grpSp>
      <p:pic>
        <p:nvPicPr>
          <p:cNvPr id="5" name="Picture 4"/>
          <p:cNvPicPr>
            <a:picLocks noChangeAspect="1"/>
          </p:cNvPicPr>
          <p:nvPr/>
        </p:nvPicPr>
        <p:blipFill>
          <a:blip r:embed="rId3"/>
          <a:stretch>
            <a:fillRect/>
          </a:stretch>
        </p:blipFill>
        <p:spPr>
          <a:xfrm>
            <a:off x="4434755" y="1566009"/>
            <a:ext cx="7043737" cy="4347278"/>
          </a:xfrm>
          <a:prstGeom prst="rect">
            <a:avLst/>
          </a:prstGeom>
        </p:spPr>
      </p:pic>
      <p:sp>
        <p:nvSpPr>
          <p:cNvPr id="7" name="Freeform 6"/>
          <p:cNvSpPr/>
          <p:nvPr/>
        </p:nvSpPr>
        <p:spPr>
          <a:xfrm>
            <a:off x="6399407" y="1816100"/>
            <a:ext cx="2821558" cy="1549400"/>
          </a:xfrm>
          <a:custGeom>
            <a:avLst/>
            <a:gdLst>
              <a:gd name="connsiteX0" fmla="*/ 2706493 w 2821558"/>
              <a:gd name="connsiteY0" fmla="*/ 1079500 h 1549400"/>
              <a:gd name="connsiteX1" fmla="*/ 2528693 w 2821558"/>
              <a:gd name="connsiteY1" fmla="*/ 1054100 h 1549400"/>
              <a:gd name="connsiteX2" fmla="*/ 2465193 w 2821558"/>
              <a:gd name="connsiteY2" fmla="*/ 1041400 h 1549400"/>
              <a:gd name="connsiteX3" fmla="*/ 1855593 w 2821558"/>
              <a:gd name="connsiteY3" fmla="*/ 1028700 h 1549400"/>
              <a:gd name="connsiteX4" fmla="*/ 1372993 w 2821558"/>
              <a:gd name="connsiteY4" fmla="*/ 1016000 h 1549400"/>
              <a:gd name="connsiteX5" fmla="*/ 1284093 w 2821558"/>
              <a:gd name="connsiteY5" fmla="*/ 1003300 h 1549400"/>
              <a:gd name="connsiteX6" fmla="*/ 1106293 w 2821558"/>
              <a:gd name="connsiteY6" fmla="*/ 977900 h 1549400"/>
              <a:gd name="connsiteX7" fmla="*/ 1068193 w 2821558"/>
              <a:gd name="connsiteY7" fmla="*/ 965200 h 1549400"/>
              <a:gd name="connsiteX8" fmla="*/ 1017393 w 2821558"/>
              <a:gd name="connsiteY8" fmla="*/ 952500 h 1549400"/>
              <a:gd name="connsiteX9" fmla="*/ 941193 w 2821558"/>
              <a:gd name="connsiteY9" fmla="*/ 927100 h 1549400"/>
              <a:gd name="connsiteX10" fmla="*/ 826893 w 2821558"/>
              <a:gd name="connsiteY10" fmla="*/ 889000 h 1549400"/>
              <a:gd name="connsiteX11" fmla="*/ 750693 w 2821558"/>
              <a:gd name="connsiteY11" fmla="*/ 863600 h 1549400"/>
              <a:gd name="connsiteX12" fmla="*/ 712593 w 2821558"/>
              <a:gd name="connsiteY12" fmla="*/ 850900 h 1549400"/>
              <a:gd name="connsiteX13" fmla="*/ 674493 w 2821558"/>
              <a:gd name="connsiteY13" fmla="*/ 825500 h 1549400"/>
              <a:gd name="connsiteX14" fmla="*/ 598293 w 2821558"/>
              <a:gd name="connsiteY14" fmla="*/ 800100 h 1549400"/>
              <a:gd name="connsiteX15" fmla="*/ 560193 w 2821558"/>
              <a:gd name="connsiteY15" fmla="*/ 787400 h 1549400"/>
              <a:gd name="connsiteX16" fmla="*/ 445893 w 2821558"/>
              <a:gd name="connsiteY16" fmla="*/ 711200 h 1549400"/>
              <a:gd name="connsiteX17" fmla="*/ 369693 w 2821558"/>
              <a:gd name="connsiteY17" fmla="*/ 660400 h 1549400"/>
              <a:gd name="connsiteX18" fmla="*/ 331593 w 2821558"/>
              <a:gd name="connsiteY18" fmla="*/ 635000 h 1549400"/>
              <a:gd name="connsiteX19" fmla="*/ 293493 w 2821558"/>
              <a:gd name="connsiteY19" fmla="*/ 520700 h 1549400"/>
              <a:gd name="connsiteX20" fmla="*/ 280793 w 2821558"/>
              <a:gd name="connsiteY20" fmla="*/ 482600 h 1549400"/>
              <a:gd name="connsiteX21" fmla="*/ 293493 w 2821558"/>
              <a:gd name="connsiteY21" fmla="*/ 330200 h 1549400"/>
              <a:gd name="connsiteX22" fmla="*/ 331593 w 2821558"/>
              <a:gd name="connsiteY22" fmla="*/ 292100 h 1549400"/>
              <a:gd name="connsiteX23" fmla="*/ 369693 w 2821558"/>
              <a:gd name="connsiteY23" fmla="*/ 266700 h 1549400"/>
              <a:gd name="connsiteX24" fmla="*/ 445893 w 2821558"/>
              <a:gd name="connsiteY24" fmla="*/ 203200 h 1549400"/>
              <a:gd name="connsiteX25" fmla="*/ 471293 w 2821558"/>
              <a:gd name="connsiteY25" fmla="*/ 165100 h 1549400"/>
              <a:gd name="connsiteX26" fmla="*/ 509393 w 2821558"/>
              <a:gd name="connsiteY26" fmla="*/ 127000 h 1549400"/>
              <a:gd name="connsiteX27" fmla="*/ 534793 w 2821558"/>
              <a:gd name="connsiteY27" fmla="*/ 50800 h 1549400"/>
              <a:gd name="connsiteX28" fmla="*/ 496693 w 2821558"/>
              <a:gd name="connsiteY28" fmla="*/ 25400 h 1549400"/>
              <a:gd name="connsiteX29" fmla="*/ 420493 w 2821558"/>
              <a:gd name="connsiteY29" fmla="*/ 0 h 1549400"/>
              <a:gd name="connsiteX30" fmla="*/ 217293 w 2821558"/>
              <a:gd name="connsiteY30" fmla="*/ 12700 h 1549400"/>
              <a:gd name="connsiteX31" fmla="*/ 166493 w 2821558"/>
              <a:gd name="connsiteY31" fmla="*/ 50800 h 1549400"/>
              <a:gd name="connsiteX32" fmla="*/ 77593 w 2821558"/>
              <a:gd name="connsiteY32" fmla="*/ 165100 h 1549400"/>
              <a:gd name="connsiteX33" fmla="*/ 64893 w 2821558"/>
              <a:gd name="connsiteY33" fmla="*/ 203200 h 1549400"/>
              <a:gd name="connsiteX34" fmla="*/ 26793 w 2821558"/>
              <a:gd name="connsiteY34" fmla="*/ 279400 h 1549400"/>
              <a:gd name="connsiteX35" fmla="*/ 14093 w 2821558"/>
              <a:gd name="connsiteY35" fmla="*/ 736600 h 1549400"/>
              <a:gd name="connsiteX36" fmla="*/ 39493 w 2821558"/>
              <a:gd name="connsiteY36" fmla="*/ 812800 h 1549400"/>
              <a:gd name="connsiteX37" fmla="*/ 52193 w 2821558"/>
              <a:gd name="connsiteY37" fmla="*/ 850900 h 1549400"/>
              <a:gd name="connsiteX38" fmla="*/ 166493 w 2821558"/>
              <a:gd name="connsiteY38" fmla="*/ 927100 h 1549400"/>
              <a:gd name="connsiteX39" fmla="*/ 204593 w 2821558"/>
              <a:gd name="connsiteY39" fmla="*/ 952500 h 1549400"/>
              <a:gd name="connsiteX40" fmla="*/ 280793 w 2821558"/>
              <a:gd name="connsiteY40" fmla="*/ 990600 h 1549400"/>
              <a:gd name="connsiteX41" fmla="*/ 331593 w 2821558"/>
              <a:gd name="connsiteY41" fmla="*/ 1016000 h 1549400"/>
              <a:gd name="connsiteX42" fmla="*/ 407793 w 2821558"/>
              <a:gd name="connsiteY42" fmla="*/ 1066800 h 1549400"/>
              <a:gd name="connsiteX43" fmla="*/ 445893 w 2821558"/>
              <a:gd name="connsiteY43" fmla="*/ 1092200 h 1549400"/>
              <a:gd name="connsiteX44" fmla="*/ 483993 w 2821558"/>
              <a:gd name="connsiteY44" fmla="*/ 1104900 h 1549400"/>
              <a:gd name="connsiteX45" fmla="*/ 560193 w 2821558"/>
              <a:gd name="connsiteY45" fmla="*/ 1155700 h 1549400"/>
              <a:gd name="connsiteX46" fmla="*/ 636393 w 2821558"/>
              <a:gd name="connsiteY46" fmla="*/ 1193800 h 1549400"/>
              <a:gd name="connsiteX47" fmla="*/ 674493 w 2821558"/>
              <a:gd name="connsiteY47" fmla="*/ 1206500 h 1549400"/>
              <a:gd name="connsiteX48" fmla="*/ 712593 w 2821558"/>
              <a:gd name="connsiteY48" fmla="*/ 1231900 h 1549400"/>
              <a:gd name="connsiteX49" fmla="*/ 788793 w 2821558"/>
              <a:gd name="connsiteY49" fmla="*/ 1257300 h 1549400"/>
              <a:gd name="connsiteX50" fmla="*/ 903093 w 2821558"/>
              <a:gd name="connsiteY50" fmla="*/ 1308100 h 1549400"/>
              <a:gd name="connsiteX51" fmla="*/ 941193 w 2821558"/>
              <a:gd name="connsiteY51" fmla="*/ 1320800 h 1549400"/>
              <a:gd name="connsiteX52" fmla="*/ 979293 w 2821558"/>
              <a:gd name="connsiteY52" fmla="*/ 1333500 h 1549400"/>
              <a:gd name="connsiteX53" fmla="*/ 1055493 w 2821558"/>
              <a:gd name="connsiteY53" fmla="*/ 1371600 h 1549400"/>
              <a:gd name="connsiteX54" fmla="*/ 1093593 w 2821558"/>
              <a:gd name="connsiteY54" fmla="*/ 1397000 h 1549400"/>
              <a:gd name="connsiteX55" fmla="*/ 1220593 w 2821558"/>
              <a:gd name="connsiteY55" fmla="*/ 1435100 h 1549400"/>
              <a:gd name="connsiteX56" fmla="*/ 1258693 w 2821558"/>
              <a:gd name="connsiteY56" fmla="*/ 1460500 h 1549400"/>
              <a:gd name="connsiteX57" fmla="*/ 1334893 w 2821558"/>
              <a:gd name="connsiteY57" fmla="*/ 1485900 h 1549400"/>
              <a:gd name="connsiteX58" fmla="*/ 1525393 w 2821558"/>
              <a:gd name="connsiteY58" fmla="*/ 1524000 h 1549400"/>
              <a:gd name="connsiteX59" fmla="*/ 1855593 w 2821558"/>
              <a:gd name="connsiteY59" fmla="*/ 1549400 h 1549400"/>
              <a:gd name="connsiteX60" fmla="*/ 2401693 w 2821558"/>
              <a:gd name="connsiteY60" fmla="*/ 1536700 h 1549400"/>
              <a:gd name="connsiteX61" fmla="*/ 2452493 w 2821558"/>
              <a:gd name="connsiteY61" fmla="*/ 1524000 h 1549400"/>
              <a:gd name="connsiteX62" fmla="*/ 2541393 w 2821558"/>
              <a:gd name="connsiteY62" fmla="*/ 1511300 h 1549400"/>
              <a:gd name="connsiteX63" fmla="*/ 2630293 w 2821558"/>
              <a:gd name="connsiteY63" fmla="*/ 1485900 h 1549400"/>
              <a:gd name="connsiteX64" fmla="*/ 2706493 w 2821558"/>
              <a:gd name="connsiteY64" fmla="*/ 1460500 h 1549400"/>
              <a:gd name="connsiteX65" fmla="*/ 2782693 w 2821558"/>
              <a:gd name="connsiteY65" fmla="*/ 1409700 h 1549400"/>
              <a:gd name="connsiteX66" fmla="*/ 2808093 w 2821558"/>
              <a:gd name="connsiteY66" fmla="*/ 1371600 h 1549400"/>
              <a:gd name="connsiteX67" fmla="*/ 2808093 w 2821558"/>
              <a:gd name="connsiteY67" fmla="*/ 1117600 h 1549400"/>
              <a:gd name="connsiteX68" fmla="*/ 2769993 w 2821558"/>
              <a:gd name="connsiteY68" fmla="*/ 1104900 h 1549400"/>
              <a:gd name="connsiteX69" fmla="*/ 2706493 w 2821558"/>
              <a:gd name="connsiteY69" fmla="*/ 107950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821558" h="1549400">
                <a:moveTo>
                  <a:pt x="2706493" y="1079500"/>
                </a:moveTo>
                <a:cubicBezTo>
                  <a:pt x="2380779" y="1025214"/>
                  <a:pt x="2941935" y="1117676"/>
                  <a:pt x="2528693" y="1054100"/>
                </a:cubicBezTo>
                <a:cubicBezTo>
                  <a:pt x="2507358" y="1050818"/>
                  <a:pt x="2486763" y="1042214"/>
                  <a:pt x="2465193" y="1041400"/>
                </a:cubicBezTo>
                <a:cubicBezTo>
                  <a:pt x="2262093" y="1033736"/>
                  <a:pt x="2058782" y="1033425"/>
                  <a:pt x="1855593" y="1028700"/>
                </a:cubicBezTo>
                <a:lnTo>
                  <a:pt x="1372993" y="1016000"/>
                </a:lnTo>
                <a:lnTo>
                  <a:pt x="1284093" y="1003300"/>
                </a:lnTo>
                <a:cubicBezTo>
                  <a:pt x="1236033" y="996892"/>
                  <a:pt x="1156486" y="989054"/>
                  <a:pt x="1106293" y="977900"/>
                </a:cubicBezTo>
                <a:cubicBezTo>
                  <a:pt x="1093225" y="974996"/>
                  <a:pt x="1081065" y="968878"/>
                  <a:pt x="1068193" y="965200"/>
                </a:cubicBezTo>
                <a:cubicBezTo>
                  <a:pt x="1051410" y="960405"/>
                  <a:pt x="1034111" y="957516"/>
                  <a:pt x="1017393" y="952500"/>
                </a:cubicBezTo>
                <a:cubicBezTo>
                  <a:pt x="991748" y="944807"/>
                  <a:pt x="966593" y="935567"/>
                  <a:pt x="941193" y="927100"/>
                </a:cubicBezTo>
                <a:lnTo>
                  <a:pt x="826893" y="889000"/>
                </a:lnTo>
                <a:lnTo>
                  <a:pt x="750693" y="863600"/>
                </a:lnTo>
                <a:cubicBezTo>
                  <a:pt x="737993" y="859367"/>
                  <a:pt x="723732" y="858326"/>
                  <a:pt x="712593" y="850900"/>
                </a:cubicBezTo>
                <a:cubicBezTo>
                  <a:pt x="699893" y="842433"/>
                  <a:pt x="688441" y="831699"/>
                  <a:pt x="674493" y="825500"/>
                </a:cubicBezTo>
                <a:cubicBezTo>
                  <a:pt x="650027" y="814626"/>
                  <a:pt x="623693" y="808567"/>
                  <a:pt x="598293" y="800100"/>
                </a:cubicBezTo>
                <a:cubicBezTo>
                  <a:pt x="585593" y="795867"/>
                  <a:pt x="571332" y="794826"/>
                  <a:pt x="560193" y="787400"/>
                </a:cubicBezTo>
                <a:lnTo>
                  <a:pt x="445893" y="711200"/>
                </a:lnTo>
                <a:lnTo>
                  <a:pt x="369693" y="660400"/>
                </a:lnTo>
                <a:lnTo>
                  <a:pt x="331593" y="635000"/>
                </a:lnTo>
                <a:lnTo>
                  <a:pt x="293493" y="520700"/>
                </a:lnTo>
                <a:lnTo>
                  <a:pt x="280793" y="482600"/>
                </a:lnTo>
                <a:cubicBezTo>
                  <a:pt x="285026" y="431800"/>
                  <a:pt x="280358" y="379455"/>
                  <a:pt x="293493" y="330200"/>
                </a:cubicBezTo>
                <a:cubicBezTo>
                  <a:pt x="298121" y="312846"/>
                  <a:pt x="317795" y="303598"/>
                  <a:pt x="331593" y="292100"/>
                </a:cubicBezTo>
                <a:cubicBezTo>
                  <a:pt x="343319" y="282329"/>
                  <a:pt x="357967" y="276471"/>
                  <a:pt x="369693" y="266700"/>
                </a:cubicBezTo>
                <a:cubicBezTo>
                  <a:pt x="467479" y="185212"/>
                  <a:pt x="351298" y="266263"/>
                  <a:pt x="445893" y="203200"/>
                </a:cubicBezTo>
                <a:cubicBezTo>
                  <a:pt x="454360" y="190500"/>
                  <a:pt x="461522" y="176826"/>
                  <a:pt x="471293" y="165100"/>
                </a:cubicBezTo>
                <a:cubicBezTo>
                  <a:pt x="482791" y="151302"/>
                  <a:pt x="500671" y="142700"/>
                  <a:pt x="509393" y="127000"/>
                </a:cubicBezTo>
                <a:cubicBezTo>
                  <a:pt x="522396" y="103595"/>
                  <a:pt x="534793" y="50800"/>
                  <a:pt x="534793" y="50800"/>
                </a:cubicBezTo>
                <a:cubicBezTo>
                  <a:pt x="522093" y="42333"/>
                  <a:pt x="510641" y="31599"/>
                  <a:pt x="496693" y="25400"/>
                </a:cubicBezTo>
                <a:cubicBezTo>
                  <a:pt x="472227" y="14526"/>
                  <a:pt x="420493" y="0"/>
                  <a:pt x="420493" y="0"/>
                </a:cubicBezTo>
                <a:cubicBezTo>
                  <a:pt x="352760" y="4233"/>
                  <a:pt x="283841" y="-610"/>
                  <a:pt x="217293" y="12700"/>
                </a:cubicBezTo>
                <a:cubicBezTo>
                  <a:pt x="196537" y="16851"/>
                  <a:pt x="182564" y="37025"/>
                  <a:pt x="166493" y="50800"/>
                </a:cubicBezTo>
                <a:cubicBezTo>
                  <a:pt x="135811" y="77099"/>
                  <a:pt x="89059" y="130703"/>
                  <a:pt x="77593" y="165100"/>
                </a:cubicBezTo>
                <a:cubicBezTo>
                  <a:pt x="73360" y="177800"/>
                  <a:pt x="70880" y="191226"/>
                  <a:pt x="64893" y="203200"/>
                </a:cubicBezTo>
                <a:cubicBezTo>
                  <a:pt x="15654" y="301677"/>
                  <a:pt x="58715" y="183635"/>
                  <a:pt x="26793" y="279400"/>
                </a:cubicBezTo>
                <a:cubicBezTo>
                  <a:pt x="2983" y="493687"/>
                  <a:pt x="-12832" y="521199"/>
                  <a:pt x="14093" y="736600"/>
                </a:cubicBezTo>
                <a:cubicBezTo>
                  <a:pt x="17414" y="763167"/>
                  <a:pt x="31026" y="787400"/>
                  <a:pt x="39493" y="812800"/>
                </a:cubicBezTo>
                <a:cubicBezTo>
                  <a:pt x="43726" y="825500"/>
                  <a:pt x="41054" y="843474"/>
                  <a:pt x="52193" y="850900"/>
                </a:cubicBezTo>
                <a:lnTo>
                  <a:pt x="166493" y="927100"/>
                </a:lnTo>
                <a:cubicBezTo>
                  <a:pt x="179193" y="935567"/>
                  <a:pt x="190113" y="947673"/>
                  <a:pt x="204593" y="952500"/>
                </a:cubicBezTo>
                <a:cubicBezTo>
                  <a:pt x="274447" y="975785"/>
                  <a:pt x="211859" y="951209"/>
                  <a:pt x="280793" y="990600"/>
                </a:cubicBezTo>
                <a:cubicBezTo>
                  <a:pt x="297231" y="999993"/>
                  <a:pt x="315359" y="1006260"/>
                  <a:pt x="331593" y="1016000"/>
                </a:cubicBezTo>
                <a:cubicBezTo>
                  <a:pt x="357770" y="1031706"/>
                  <a:pt x="382393" y="1049867"/>
                  <a:pt x="407793" y="1066800"/>
                </a:cubicBezTo>
                <a:cubicBezTo>
                  <a:pt x="420493" y="1075267"/>
                  <a:pt x="431413" y="1087373"/>
                  <a:pt x="445893" y="1092200"/>
                </a:cubicBezTo>
                <a:cubicBezTo>
                  <a:pt x="458593" y="1096433"/>
                  <a:pt x="472291" y="1098399"/>
                  <a:pt x="483993" y="1104900"/>
                </a:cubicBezTo>
                <a:cubicBezTo>
                  <a:pt x="510678" y="1119725"/>
                  <a:pt x="531233" y="1146047"/>
                  <a:pt x="560193" y="1155700"/>
                </a:cubicBezTo>
                <a:cubicBezTo>
                  <a:pt x="655958" y="1187622"/>
                  <a:pt x="537916" y="1144561"/>
                  <a:pt x="636393" y="1193800"/>
                </a:cubicBezTo>
                <a:cubicBezTo>
                  <a:pt x="648367" y="1199787"/>
                  <a:pt x="662519" y="1200513"/>
                  <a:pt x="674493" y="1206500"/>
                </a:cubicBezTo>
                <a:cubicBezTo>
                  <a:pt x="688145" y="1213326"/>
                  <a:pt x="698645" y="1225701"/>
                  <a:pt x="712593" y="1231900"/>
                </a:cubicBezTo>
                <a:cubicBezTo>
                  <a:pt x="737059" y="1242774"/>
                  <a:pt x="766516" y="1242448"/>
                  <a:pt x="788793" y="1257300"/>
                </a:cubicBezTo>
                <a:cubicBezTo>
                  <a:pt x="849170" y="1297552"/>
                  <a:pt x="812413" y="1277873"/>
                  <a:pt x="903093" y="1308100"/>
                </a:cubicBezTo>
                <a:lnTo>
                  <a:pt x="941193" y="1320800"/>
                </a:lnTo>
                <a:cubicBezTo>
                  <a:pt x="953893" y="1325033"/>
                  <a:pt x="968154" y="1326074"/>
                  <a:pt x="979293" y="1333500"/>
                </a:cubicBezTo>
                <a:cubicBezTo>
                  <a:pt x="1088482" y="1406293"/>
                  <a:pt x="950333" y="1319020"/>
                  <a:pt x="1055493" y="1371600"/>
                </a:cubicBezTo>
                <a:cubicBezTo>
                  <a:pt x="1069145" y="1378426"/>
                  <a:pt x="1079564" y="1390987"/>
                  <a:pt x="1093593" y="1397000"/>
                </a:cubicBezTo>
                <a:cubicBezTo>
                  <a:pt x="1143289" y="1418298"/>
                  <a:pt x="1169371" y="1400952"/>
                  <a:pt x="1220593" y="1435100"/>
                </a:cubicBezTo>
                <a:cubicBezTo>
                  <a:pt x="1233293" y="1443567"/>
                  <a:pt x="1244745" y="1454301"/>
                  <a:pt x="1258693" y="1460500"/>
                </a:cubicBezTo>
                <a:cubicBezTo>
                  <a:pt x="1283159" y="1471374"/>
                  <a:pt x="1308918" y="1479406"/>
                  <a:pt x="1334893" y="1485900"/>
                </a:cubicBezTo>
                <a:cubicBezTo>
                  <a:pt x="1418521" y="1506807"/>
                  <a:pt x="1442248" y="1516441"/>
                  <a:pt x="1525393" y="1524000"/>
                </a:cubicBezTo>
                <a:cubicBezTo>
                  <a:pt x="1635331" y="1533994"/>
                  <a:pt x="1855593" y="1549400"/>
                  <a:pt x="1855593" y="1549400"/>
                </a:cubicBezTo>
                <a:lnTo>
                  <a:pt x="2401693" y="1536700"/>
                </a:lnTo>
                <a:cubicBezTo>
                  <a:pt x="2419132" y="1535958"/>
                  <a:pt x="2435320" y="1527122"/>
                  <a:pt x="2452493" y="1524000"/>
                </a:cubicBezTo>
                <a:cubicBezTo>
                  <a:pt x="2481944" y="1518645"/>
                  <a:pt x="2511760" y="1515533"/>
                  <a:pt x="2541393" y="1511300"/>
                </a:cubicBezTo>
                <a:cubicBezTo>
                  <a:pt x="2669436" y="1468619"/>
                  <a:pt x="2470825" y="1533740"/>
                  <a:pt x="2630293" y="1485900"/>
                </a:cubicBezTo>
                <a:cubicBezTo>
                  <a:pt x="2655938" y="1478207"/>
                  <a:pt x="2684216" y="1475352"/>
                  <a:pt x="2706493" y="1460500"/>
                </a:cubicBezTo>
                <a:lnTo>
                  <a:pt x="2782693" y="1409700"/>
                </a:lnTo>
                <a:cubicBezTo>
                  <a:pt x="2791160" y="1397000"/>
                  <a:pt x="2803707" y="1386220"/>
                  <a:pt x="2808093" y="1371600"/>
                </a:cubicBezTo>
                <a:cubicBezTo>
                  <a:pt x="2828296" y="1304258"/>
                  <a:pt x="2823648" y="1172042"/>
                  <a:pt x="2808093" y="1117600"/>
                </a:cubicBezTo>
                <a:cubicBezTo>
                  <a:pt x="2804415" y="1104728"/>
                  <a:pt x="2782693" y="1109133"/>
                  <a:pt x="2769993" y="1104900"/>
                </a:cubicBezTo>
                <a:lnTo>
                  <a:pt x="2706493" y="107950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Straight Arrow Connector 18"/>
          <p:cNvCxnSpPr/>
          <p:nvPr/>
        </p:nvCxnSpPr>
        <p:spPr>
          <a:xfrm flipH="1">
            <a:off x="2873829" y="2743200"/>
            <a:ext cx="3692071" cy="4537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42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0" y="2169209"/>
            <a:ext cx="8580571" cy="2462613"/>
          </a:xfrm>
        </p:spPr>
        <p:txBody>
          <a:bodyPr/>
          <a:lstStyle/>
          <a:p>
            <a:r>
              <a:rPr lang="en-GB" sz="4400" b="0" noProof="0" dirty="0" smtClean="0">
                <a:solidFill>
                  <a:schemeClr val="bg1"/>
                </a:solidFill>
              </a:rPr>
              <a:t>TS PSS </a:t>
            </a:r>
            <a:r>
              <a:rPr lang="en-GB" sz="4400" b="0" noProof="0" dirty="0">
                <a:solidFill>
                  <a:schemeClr val="bg1"/>
                </a:solidFill>
              </a:rPr>
              <a:t>Controlled Area and Main Functions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Tree>
    <p:extLst>
      <p:ext uri="{BB962C8B-B14F-4D97-AF65-F5344CB8AC3E}">
        <p14:creationId xmlns:p14="http://schemas.microsoft.com/office/powerpoint/2010/main" val="116968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163" t="15814" r="12411" b="47294"/>
          <a:stretch/>
        </p:blipFill>
        <p:spPr>
          <a:xfrm>
            <a:off x="2351314" y="1478165"/>
            <a:ext cx="8092097" cy="25300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754" y="1478165"/>
            <a:ext cx="7981876" cy="2531764"/>
          </a:xfrm>
          <a:prstGeom prst="rect">
            <a:avLst/>
          </a:prstGeom>
        </p:spPr>
      </p:pic>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TS PSS Controlled Area</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Level 091(Target Basement)</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graphicFrame>
        <p:nvGraphicFramePr>
          <p:cNvPr id="11" name="Table 10"/>
          <p:cNvGraphicFramePr>
            <a:graphicFrameLocks noGrp="1"/>
          </p:cNvGraphicFramePr>
          <p:nvPr>
            <p:extLst/>
          </p:nvPr>
        </p:nvGraphicFramePr>
        <p:xfrm>
          <a:off x="8286479" y="3994323"/>
          <a:ext cx="3775696" cy="2709543"/>
        </p:xfrm>
        <a:graphic>
          <a:graphicData uri="http://schemas.openxmlformats.org/drawingml/2006/table">
            <a:tbl>
              <a:tblPr firstRow="1" firstCol="1" bandRow="1">
                <a:tableStyleId>{5C22544A-7EE6-4342-B048-85BDC9FD1C3A}</a:tableStyleId>
              </a:tblPr>
              <a:tblGrid>
                <a:gridCol w="674384">
                  <a:extLst>
                    <a:ext uri="{9D8B030D-6E8A-4147-A177-3AD203B41FA5}">
                      <a16:colId xmlns:a16="http://schemas.microsoft.com/office/drawing/2014/main" val="3522842592"/>
                    </a:ext>
                  </a:extLst>
                </a:gridCol>
                <a:gridCol w="606851">
                  <a:extLst>
                    <a:ext uri="{9D8B030D-6E8A-4147-A177-3AD203B41FA5}">
                      <a16:colId xmlns:a16="http://schemas.microsoft.com/office/drawing/2014/main" val="4139571454"/>
                    </a:ext>
                  </a:extLst>
                </a:gridCol>
                <a:gridCol w="606851">
                  <a:extLst>
                    <a:ext uri="{9D8B030D-6E8A-4147-A177-3AD203B41FA5}">
                      <a16:colId xmlns:a16="http://schemas.microsoft.com/office/drawing/2014/main" val="1972484862"/>
                    </a:ext>
                  </a:extLst>
                </a:gridCol>
                <a:gridCol w="673909">
                  <a:extLst>
                    <a:ext uri="{9D8B030D-6E8A-4147-A177-3AD203B41FA5}">
                      <a16:colId xmlns:a16="http://schemas.microsoft.com/office/drawing/2014/main" val="1341092159"/>
                    </a:ext>
                  </a:extLst>
                </a:gridCol>
                <a:gridCol w="674384">
                  <a:extLst>
                    <a:ext uri="{9D8B030D-6E8A-4147-A177-3AD203B41FA5}">
                      <a16:colId xmlns:a16="http://schemas.microsoft.com/office/drawing/2014/main" val="3434142261"/>
                    </a:ext>
                  </a:extLst>
                </a:gridCol>
                <a:gridCol w="539317">
                  <a:extLst>
                    <a:ext uri="{9D8B030D-6E8A-4147-A177-3AD203B41FA5}">
                      <a16:colId xmlns:a16="http://schemas.microsoft.com/office/drawing/2014/main" val="693740225"/>
                    </a:ext>
                  </a:extLst>
                </a:gridCol>
              </a:tblGrid>
              <a:tr h="228282">
                <a:tc>
                  <a:txBody>
                    <a:bodyPr/>
                    <a:lstStyle/>
                    <a:p>
                      <a:pPr algn="ctr">
                        <a:spcAft>
                          <a:spcPts val="0"/>
                        </a:spcAft>
                      </a:pPr>
                      <a:r>
                        <a:rPr lang="en-GB" sz="700">
                          <a:effectLst/>
                        </a:rPr>
                        <a:t> </a:t>
                      </a:r>
                      <a:endParaRPr lang="sv-SE" sz="800">
                        <a:effectLst/>
                        <a:latin typeface="Calibri" panose="020F0502020204030204" pitchFamily="34" charset="0"/>
                        <a:cs typeface="Arial" panose="020B0604020202020204" pitchFamily="34" charset="0"/>
                      </a:endParaRPr>
                    </a:p>
                  </a:txBody>
                  <a:tcPr marL="51364" marR="51364" marT="0" marB="0" anchor="ctr"/>
                </a:tc>
                <a:tc gridSpan="5">
                  <a:txBody>
                    <a:bodyPr/>
                    <a:lstStyle/>
                    <a:p>
                      <a:pPr algn="ctr">
                        <a:spcAft>
                          <a:spcPts val="0"/>
                        </a:spcAft>
                      </a:pPr>
                      <a:r>
                        <a:rPr lang="en-GB" sz="700" dirty="0">
                          <a:effectLst/>
                        </a:rPr>
                        <a:t>Designated radiation areas</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835235632"/>
                  </a:ext>
                </a:extLst>
              </a:tr>
              <a:tr h="114141">
                <a:tc gridSpan="6">
                  <a:txBody>
                    <a:bodyPr/>
                    <a:lstStyle/>
                    <a:p>
                      <a:pPr algn="ctr">
                        <a:spcAft>
                          <a:spcPts val="0"/>
                        </a:spcAft>
                      </a:pPr>
                      <a:r>
                        <a:rPr lang="en-GB" sz="700" dirty="0">
                          <a:effectLst/>
                        </a:rPr>
                        <a:t>Definition</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988556517"/>
                  </a:ext>
                </a:extLst>
              </a:tr>
              <a:tr h="342424">
                <a:tc>
                  <a:txBody>
                    <a:bodyPr/>
                    <a:lstStyle/>
                    <a:p>
                      <a:pPr algn="ctr">
                        <a:spcAft>
                          <a:spcPts val="0"/>
                        </a:spcAft>
                      </a:pPr>
                      <a:r>
                        <a:rPr lang="en-GB" sz="700">
                          <a:effectLst/>
                        </a:rPr>
                        <a:t>Criteria/Area classification</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Green Supervised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Blue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Yellow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Red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Magenta Prohibited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598318222"/>
                  </a:ext>
                </a:extLst>
              </a:tr>
              <a:tr h="342424">
                <a:tc>
                  <a:txBody>
                    <a:bodyPr/>
                    <a:lstStyle/>
                    <a:p>
                      <a:pPr algn="ctr">
                        <a:spcAft>
                          <a:spcPts val="0"/>
                        </a:spcAft>
                      </a:pPr>
                      <a:r>
                        <a:rPr lang="en-GB" sz="700">
                          <a:effectLst/>
                        </a:rPr>
                        <a:t>Potential annual  effective dose </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&lt;6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3523085800"/>
                  </a:ext>
                </a:extLst>
              </a:tr>
              <a:tr h="570706">
                <a:tc>
                  <a:txBody>
                    <a:bodyPr/>
                    <a:lstStyle/>
                    <a:p>
                      <a:pPr algn="ctr">
                        <a:spcAft>
                          <a:spcPts val="0"/>
                        </a:spcAft>
                      </a:pPr>
                      <a:r>
                        <a:rPr lang="en-GB" sz="700">
                          <a:effectLst/>
                        </a:rPr>
                        <a:t>Ambient equivalent dose rate</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&lt;3 </a:t>
                      </a:r>
                      <a:r>
                        <a:rPr lang="en-GB" sz="700" dirty="0" smtClean="0">
                          <a:effectLst/>
                        </a:rPr>
                        <a:t>µ</a:t>
                      </a:r>
                      <a:r>
                        <a:rPr lang="en-GB" sz="700" dirty="0" err="1" smtClean="0">
                          <a:effectLst/>
                        </a:rPr>
                        <a:t>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&lt;25 </a:t>
                      </a:r>
                      <a:r>
                        <a:rPr lang="en-GB" sz="700" dirty="0" smtClean="0">
                          <a:effectLst/>
                        </a:rPr>
                        <a:t>µ</a:t>
                      </a:r>
                      <a:r>
                        <a:rPr lang="en-GB" sz="700" dirty="0" err="1" smtClean="0">
                          <a:effectLst/>
                        </a:rPr>
                        <a:t>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&lt;2.5 </a:t>
                      </a:r>
                      <a:r>
                        <a:rPr lang="en-GB" sz="700" dirty="0" err="1" smtClean="0">
                          <a:effectLst/>
                        </a:rPr>
                        <a:t>mSv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sv-SE" sz="700" dirty="0">
                          <a:effectLst/>
                        </a:rPr>
                        <a:t>&lt;100 </a:t>
                      </a:r>
                      <a:r>
                        <a:rPr lang="sv-SE" sz="700" dirty="0" err="1">
                          <a:effectLst/>
                        </a:rPr>
                        <a:t>mSv</a:t>
                      </a:r>
                      <a:r>
                        <a:rPr lang="sv-SE" sz="700" dirty="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sv-SE" sz="700" dirty="0">
                          <a:effectLst/>
                        </a:rPr>
                        <a:t>&gt;100 </a:t>
                      </a:r>
                      <a:r>
                        <a:rPr lang="sv-SE" sz="700" dirty="0" err="1">
                          <a:effectLst/>
                        </a:rPr>
                        <a:t>mSv</a:t>
                      </a:r>
                      <a:r>
                        <a:rPr lang="sv-SE" sz="700" dirty="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513801477"/>
                  </a:ext>
                </a:extLst>
              </a:tr>
              <a:tr h="114141">
                <a:tc gridSpan="6">
                  <a:txBody>
                    <a:bodyPr/>
                    <a:lstStyle/>
                    <a:p>
                      <a:pPr algn="ctr">
                        <a:spcAft>
                          <a:spcPts val="0"/>
                        </a:spcAft>
                      </a:pPr>
                      <a:r>
                        <a:rPr lang="en-GB" sz="700" dirty="0">
                          <a:effectLst/>
                        </a:rPr>
                        <a:t>Controls</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175911955"/>
                  </a:ext>
                </a:extLst>
              </a:tr>
              <a:tr h="684847">
                <a:tc>
                  <a:txBody>
                    <a:bodyPr/>
                    <a:lstStyle/>
                    <a:p>
                      <a:pPr algn="ctr">
                        <a:spcAft>
                          <a:spcPts val="0"/>
                        </a:spcAft>
                      </a:pPr>
                      <a:r>
                        <a:rPr lang="en-GB" sz="700">
                          <a:effectLst/>
                        </a:rPr>
                        <a:t>Access control</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Access control</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Access</a:t>
                      </a:r>
                      <a:endParaRPr lang="sv-SE" sz="800" dirty="0">
                        <a:effectLst/>
                      </a:endParaRPr>
                    </a:p>
                    <a:p>
                      <a:pPr algn="ctr">
                        <a:spcAft>
                          <a:spcPts val="0"/>
                        </a:spcAft>
                      </a:pPr>
                      <a:r>
                        <a:rPr lang="en-GB" sz="700" dirty="0">
                          <a:effectLst/>
                        </a:rPr>
                        <a:t>Prohibited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1014920348"/>
                  </a:ext>
                </a:extLst>
              </a:tr>
              <a:tr h="228282">
                <a:tc>
                  <a:txBody>
                    <a:bodyPr/>
                    <a:lstStyle/>
                    <a:p>
                      <a:pPr algn="ctr">
                        <a:spcAft>
                          <a:spcPts val="0"/>
                        </a:spcAft>
                      </a:pPr>
                      <a:r>
                        <a:rPr lang="en-GB" sz="700">
                          <a:effectLst/>
                        </a:rPr>
                        <a:t>Radwork permit</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 </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2295991721"/>
                  </a:ext>
                </a:extLst>
              </a:tr>
            </a:tbl>
          </a:graphicData>
        </a:graphic>
      </p:graphicFrame>
    </p:spTree>
    <p:extLst>
      <p:ext uri="{BB962C8B-B14F-4D97-AF65-F5344CB8AC3E}">
        <p14:creationId xmlns:p14="http://schemas.microsoft.com/office/powerpoint/2010/main" val="106528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128" r="2396"/>
          <a:stretch/>
        </p:blipFill>
        <p:spPr>
          <a:xfrm>
            <a:off x="1429271" y="799713"/>
            <a:ext cx="8920179" cy="5285920"/>
          </a:xfrm>
          <a:prstGeom prst="rect">
            <a:avLst/>
          </a:prstGeom>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07" t="4301" r="4509" b="19057"/>
          <a:stretch/>
        </p:blipFill>
        <p:spPr>
          <a:xfrm>
            <a:off x="1429174" y="799712"/>
            <a:ext cx="9028854" cy="5256108"/>
          </a:xfrm>
          <a:prstGeom prst="rect">
            <a:avLst/>
          </a:prstGeom>
        </p:spPr>
      </p:pic>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TS PSS Controlled Area</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9</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2024-04-28</a:t>
            </a:fld>
            <a:endParaRPr lang="sv-SE"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Level 103</a:t>
            </a:r>
            <a:endParaRPr lang="sv-SE" dirty="0"/>
          </a:p>
        </p:txBody>
      </p:sp>
      <p:graphicFrame>
        <p:nvGraphicFramePr>
          <p:cNvPr id="13" name="Table 12"/>
          <p:cNvGraphicFramePr>
            <a:graphicFrameLocks noGrp="1"/>
          </p:cNvGraphicFramePr>
          <p:nvPr>
            <p:extLst/>
          </p:nvPr>
        </p:nvGraphicFramePr>
        <p:xfrm>
          <a:off x="8286479" y="3994323"/>
          <a:ext cx="3775696" cy="2709543"/>
        </p:xfrm>
        <a:graphic>
          <a:graphicData uri="http://schemas.openxmlformats.org/drawingml/2006/table">
            <a:tbl>
              <a:tblPr firstRow="1" firstCol="1" bandRow="1">
                <a:tableStyleId>{5C22544A-7EE6-4342-B048-85BDC9FD1C3A}</a:tableStyleId>
              </a:tblPr>
              <a:tblGrid>
                <a:gridCol w="674384">
                  <a:extLst>
                    <a:ext uri="{9D8B030D-6E8A-4147-A177-3AD203B41FA5}">
                      <a16:colId xmlns:a16="http://schemas.microsoft.com/office/drawing/2014/main" val="3522842592"/>
                    </a:ext>
                  </a:extLst>
                </a:gridCol>
                <a:gridCol w="606851">
                  <a:extLst>
                    <a:ext uri="{9D8B030D-6E8A-4147-A177-3AD203B41FA5}">
                      <a16:colId xmlns:a16="http://schemas.microsoft.com/office/drawing/2014/main" val="4139571454"/>
                    </a:ext>
                  </a:extLst>
                </a:gridCol>
                <a:gridCol w="606851">
                  <a:extLst>
                    <a:ext uri="{9D8B030D-6E8A-4147-A177-3AD203B41FA5}">
                      <a16:colId xmlns:a16="http://schemas.microsoft.com/office/drawing/2014/main" val="1972484862"/>
                    </a:ext>
                  </a:extLst>
                </a:gridCol>
                <a:gridCol w="673909">
                  <a:extLst>
                    <a:ext uri="{9D8B030D-6E8A-4147-A177-3AD203B41FA5}">
                      <a16:colId xmlns:a16="http://schemas.microsoft.com/office/drawing/2014/main" val="1341092159"/>
                    </a:ext>
                  </a:extLst>
                </a:gridCol>
                <a:gridCol w="674384">
                  <a:extLst>
                    <a:ext uri="{9D8B030D-6E8A-4147-A177-3AD203B41FA5}">
                      <a16:colId xmlns:a16="http://schemas.microsoft.com/office/drawing/2014/main" val="3434142261"/>
                    </a:ext>
                  </a:extLst>
                </a:gridCol>
                <a:gridCol w="539317">
                  <a:extLst>
                    <a:ext uri="{9D8B030D-6E8A-4147-A177-3AD203B41FA5}">
                      <a16:colId xmlns:a16="http://schemas.microsoft.com/office/drawing/2014/main" val="693740225"/>
                    </a:ext>
                  </a:extLst>
                </a:gridCol>
              </a:tblGrid>
              <a:tr h="228282">
                <a:tc>
                  <a:txBody>
                    <a:bodyPr/>
                    <a:lstStyle/>
                    <a:p>
                      <a:pPr algn="ctr">
                        <a:spcAft>
                          <a:spcPts val="0"/>
                        </a:spcAft>
                      </a:pPr>
                      <a:r>
                        <a:rPr lang="en-GB" sz="700">
                          <a:effectLst/>
                        </a:rPr>
                        <a:t> </a:t>
                      </a:r>
                      <a:endParaRPr lang="sv-SE" sz="800">
                        <a:effectLst/>
                        <a:latin typeface="Calibri" panose="020F0502020204030204" pitchFamily="34" charset="0"/>
                        <a:cs typeface="Arial" panose="020B0604020202020204" pitchFamily="34" charset="0"/>
                      </a:endParaRPr>
                    </a:p>
                  </a:txBody>
                  <a:tcPr marL="51364" marR="51364" marT="0" marB="0" anchor="ctr"/>
                </a:tc>
                <a:tc gridSpan="5">
                  <a:txBody>
                    <a:bodyPr/>
                    <a:lstStyle/>
                    <a:p>
                      <a:pPr algn="ctr">
                        <a:spcAft>
                          <a:spcPts val="0"/>
                        </a:spcAft>
                      </a:pPr>
                      <a:r>
                        <a:rPr lang="en-GB" sz="700" dirty="0">
                          <a:effectLst/>
                        </a:rPr>
                        <a:t>Designated radiation areas</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835235632"/>
                  </a:ext>
                </a:extLst>
              </a:tr>
              <a:tr h="114141">
                <a:tc gridSpan="6">
                  <a:txBody>
                    <a:bodyPr/>
                    <a:lstStyle/>
                    <a:p>
                      <a:pPr algn="ctr">
                        <a:spcAft>
                          <a:spcPts val="0"/>
                        </a:spcAft>
                      </a:pPr>
                      <a:r>
                        <a:rPr lang="en-GB" sz="700" dirty="0">
                          <a:effectLst/>
                        </a:rPr>
                        <a:t>Definition</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988556517"/>
                  </a:ext>
                </a:extLst>
              </a:tr>
              <a:tr h="342424">
                <a:tc>
                  <a:txBody>
                    <a:bodyPr/>
                    <a:lstStyle/>
                    <a:p>
                      <a:pPr algn="ctr">
                        <a:spcAft>
                          <a:spcPts val="0"/>
                        </a:spcAft>
                      </a:pPr>
                      <a:r>
                        <a:rPr lang="en-GB" sz="700">
                          <a:effectLst/>
                        </a:rPr>
                        <a:t>Criteria/Area classification</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Green Supervised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Blue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Yellow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Red Controlled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Magenta Prohibited Area</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598318222"/>
                  </a:ext>
                </a:extLst>
              </a:tr>
              <a:tr h="342424">
                <a:tc>
                  <a:txBody>
                    <a:bodyPr/>
                    <a:lstStyle/>
                    <a:p>
                      <a:pPr algn="ctr">
                        <a:spcAft>
                          <a:spcPts val="0"/>
                        </a:spcAft>
                      </a:pPr>
                      <a:r>
                        <a:rPr lang="en-GB" sz="700">
                          <a:effectLst/>
                        </a:rPr>
                        <a:t>Potential annual  effective dose </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&lt;6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&gt;6 </a:t>
                      </a:r>
                      <a:r>
                        <a:rPr lang="en-GB" sz="700" dirty="0" err="1">
                          <a:effectLst/>
                        </a:rPr>
                        <a:t>mSv</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3523085800"/>
                  </a:ext>
                </a:extLst>
              </a:tr>
              <a:tr h="570706">
                <a:tc>
                  <a:txBody>
                    <a:bodyPr/>
                    <a:lstStyle/>
                    <a:p>
                      <a:pPr algn="ctr">
                        <a:spcAft>
                          <a:spcPts val="0"/>
                        </a:spcAft>
                      </a:pPr>
                      <a:r>
                        <a:rPr lang="en-GB" sz="700">
                          <a:effectLst/>
                        </a:rPr>
                        <a:t>Ambient equivalent dose rate</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&lt;3 </a:t>
                      </a:r>
                      <a:r>
                        <a:rPr lang="en-GB" sz="700" dirty="0" smtClean="0">
                          <a:effectLst/>
                        </a:rPr>
                        <a:t>µ</a:t>
                      </a:r>
                      <a:r>
                        <a:rPr lang="en-GB" sz="700" dirty="0" err="1" smtClean="0">
                          <a:effectLst/>
                        </a:rPr>
                        <a:t>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&lt;25 </a:t>
                      </a:r>
                      <a:r>
                        <a:rPr lang="en-GB" sz="700" dirty="0" smtClean="0">
                          <a:effectLst/>
                        </a:rPr>
                        <a:t>µ</a:t>
                      </a:r>
                      <a:r>
                        <a:rPr lang="en-GB" sz="700" dirty="0" err="1" smtClean="0">
                          <a:effectLst/>
                        </a:rPr>
                        <a:t>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&lt;2.5 </a:t>
                      </a:r>
                      <a:r>
                        <a:rPr lang="en-GB" sz="700" dirty="0" err="1" smtClean="0">
                          <a:effectLst/>
                        </a:rPr>
                        <a:t>mSv</a:t>
                      </a:r>
                      <a:r>
                        <a:rPr lang="en-GB" sz="700" dirty="0" smtClean="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sv-SE" sz="700" dirty="0">
                          <a:effectLst/>
                        </a:rPr>
                        <a:t>&lt;100 </a:t>
                      </a:r>
                      <a:r>
                        <a:rPr lang="sv-SE" sz="700" dirty="0" err="1">
                          <a:effectLst/>
                        </a:rPr>
                        <a:t>mSv</a:t>
                      </a:r>
                      <a:r>
                        <a:rPr lang="sv-SE" sz="700" dirty="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sv-SE" sz="700" dirty="0">
                          <a:effectLst/>
                        </a:rPr>
                        <a:t>&gt;100 </a:t>
                      </a:r>
                      <a:r>
                        <a:rPr lang="sv-SE" sz="700" dirty="0" err="1">
                          <a:effectLst/>
                        </a:rPr>
                        <a:t>mSv</a:t>
                      </a:r>
                      <a:r>
                        <a:rPr lang="sv-SE" sz="700" dirty="0">
                          <a:effectLst/>
                        </a:rPr>
                        <a:t>/h</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513801477"/>
                  </a:ext>
                </a:extLst>
              </a:tr>
              <a:tr h="114141">
                <a:tc gridSpan="6">
                  <a:txBody>
                    <a:bodyPr/>
                    <a:lstStyle/>
                    <a:p>
                      <a:pPr algn="ctr">
                        <a:spcAft>
                          <a:spcPts val="0"/>
                        </a:spcAft>
                      </a:pPr>
                      <a:r>
                        <a:rPr lang="en-GB" sz="700" dirty="0">
                          <a:effectLst/>
                        </a:rPr>
                        <a:t>Controls</a:t>
                      </a:r>
                      <a:endParaRPr lang="sv-SE" sz="800" dirty="0">
                        <a:effectLst/>
                        <a:latin typeface="Calibri" panose="020F0502020204030204" pitchFamily="34" charset="0"/>
                        <a:cs typeface="Arial" panose="020B0604020202020204" pitchFamily="34" charset="0"/>
                      </a:endParaRPr>
                    </a:p>
                  </a:txBody>
                  <a:tcPr marL="51364" marR="51364"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175911955"/>
                  </a:ext>
                </a:extLst>
              </a:tr>
              <a:tr h="684847">
                <a:tc>
                  <a:txBody>
                    <a:bodyPr/>
                    <a:lstStyle/>
                    <a:p>
                      <a:pPr algn="ctr">
                        <a:spcAft>
                          <a:spcPts val="0"/>
                        </a:spcAft>
                      </a:pPr>
                      <a:r>
                        <a:rPr lang="en-GB" sz="700">
                          <a:effectLst/>
                        </a:rPr>
                        <a:t>Access control</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Access control</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Personal dose limits used for access, restricted access</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Access</a:t>
                      </a:r>
                      <a:endParaRPr lang="sv-SE" sz="800" dirty="0">
                        <a:effectLst/>
                      </a:endParaRPr>
                    </a:p>
                    <a:p>
                      <a:pPr algn="ctr">
                        <a:spcAft>
                          <a:spcPts val="0"/>
                        </a:spcAft>
                      </a:pPr>
                      <a:r>
                        <a:rPr lang="en-GB" sz="700" dirty="0">
                          <a:effectLst/>
                        </a:rPr>
                        <a:t>Prohibited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1014920348"/>
                  </a:ext>
                </a:extLst>
              </a:tr>
              <a:tr h="228282">
                <a:tc>
                  <a:txBody>
                    <a:bodyPr/>
                    <a:lstStyle/>
                    <a:p>
                      <a:pPr algn="ctr">
                        <a:spcAft>
                          <a:spcPts val="0"/>
                        </a:spcAft>
                      </a:pPr>
                      <a:r>
                        <a:rPr lang="en-GB" sz="700">
                          <a:effectLst/>
                        </a:rPr>
                        <a:t>Radwork permit</a:t>
                      </a:r>
                      <a:endParaRPr lang="sv-SE" sz="800">
                        <a:effectLst/>
                        <a:latin typeface="Calibri" panose="020F0502020204030204" pitchFamily="34" charset="0"/>
                        <a:cs typeface="Arial" panose="020B0604020202020204" pitchFamily="34" charset="0"/>
                      </a:endParaRPr>
                    </a:p>
                  </a:txBody>
                  <a:tcPr marL="51364" marR="51364" marT="0" marB="0" anchor="ct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8001"/>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0052A4"/>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FF01"/>
                    </a:solidFill>
                  </a:tcPr>
                </a:tc>
                <a:tc>
                  <a:txBody>
                    <a:bodyPr/>
                    <a:lstStyle/>
                    <a:p>
                      <a:pPr algn="ctr">
                        <a:spcAft>
                          <a:spcPts val="0"/>
                        </a:spcAft>
                      </a:pPr>
                      <a:r>
                        <a:rPr lang="en-GB" sz="700" dirty="0">
                          <a:effectLst/>
                        </a:rPr>
                        <a:t>Required</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FF0000"/>
                    </a:solidFill>
                  </a:tcPr>
                </a:tc>
                <a:tc>
                  <a:txBody>
                    <a:bodyPr/>
                    <a:lstStyle/>
                    <a:p>
                      <a:pPr algn="ctr">
                        <a:spcAft>
                          <a:spcPts val="0"/>
                        </a:spcAft>
                      </a:pPr>
                      <a:r>
                        <a:rPr lang="en-GB" sz="700" dirty="0">
                          <a:effectLst/>
                        </a:rPr>
                        <a:t> </a:t>
                      </a:r>
                      <a:endParaRPr lang="sv-SE" sz="800" dirty="0">
                        <a:effectLst/>
                        <a:latin typeface="Calibri" panose="020F0502020204030204" pitchFamily="34" charset="0"/>
                        <a:cs typeface="Arial" panose="020B0604020202020204" pitchFamily="34" charset="0"/>
                      </a:endParaRPr>
                    </a:p>
                  </a:txBody>
                  <a:tcPr marL="51364" marR="51364" marT="0" marB="0" anchor="ctr">
                    <a:solidFill>
                      <a:srgbClr val="81007F"/>
                    </a:solidFill>
                  </a:tcPr>
                </a:tc>
                <a:extLst>
                  <a:ext uri="{0D108BD9-81ED-4DB2-BD59-A6C34878D82A}">
                    <a16:rowId xmlns:a16="http://schemas.microsoft.com/office/drawing/2014/main" val="2295991721"/>
                  </a:ext>
                </a:extLst>
              </a:tr>
            </a:tbl>
          </a:graphicData>
        </a:graphic>
      </p:graphicFrame>
    </p:spTree>
    <p:extLst>
      <p:ext uri="{BB962C8B-B14F-4D97-AF65-F5344CB8AC3E}">
        <p14:creationId xmlns:p14="http://schemas.microsoft.com/office/powerpoint/2010/main" val="210841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17239</TotalTime>
  <Words>3900</Words>
  <Application>Microsoft Office PowerPoint</Application>
  <PresentationFormat>Widescreen</PresentationFormat>
  <Paragraphs>919</Paragraphs>
  <Slides>58</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Calibri</vt:lpstr>
      <vt:lpstr>MS Mincho</vt:lpstr>
      <vt:lpstr>Segoe UI</vt:lpstr>
      <vt:lpstr>Segoe UI Historic</vt:lpstr>
      <vt:lpstr>Segoe UI Light</vt:lpstr>
      <vt:lpstr>Segoe UI Semibold</vt:lpstr>
      <vt:lpstr>Symbol</vt:lpstr>
      <vt:lpstr>Times New Roman</vt:lpstr>
      <vt:lpstr>Wingdings</vt:lpstr>
      <vt:lpstr>Office-tema</vt:lpstr>
      <vt:lpstr>PowerPoint Presentation</vt:lpstr>
      <vt:lpstr>Overview of the Target Station PSS (TS PSS)</vt:lpstr>
      <vt:lpstr>Agenda</vt:lpstr>
      <vt:lpstr>PowerPoint Presentation</vt:lpstr>
      <vt:lpstr>Target Station Utility Block</vt:lpstr>
      <vt:lpstr>Target Station Utility Block</vt:lpstr>
      <vt:lpstr>PowerPoint Presentation</vt:lpstr>
      <vt:lpstr>TS PSS Controlled Area</vt:lpstr>
      <vt:lpstr>TS PSS Controlled Area</vt:lpstr>
      <vt:lpstr>TS PSS Controlled Area</vt:lpstr>
      <vt:lpstr>TS PSS</vt:lpstr>
      <vt:lpstr>Main Functions</vt:lpstr>
      <vt:lpstr>PowerPoint Presentation</vt:lpstr>
      <vt:lpstr>Equipment Under Control</vt:lpstr>
      <vt:lpstr>Equipment Under Control</vt:lpstr>
      <vt:lpstr>Equipment Under Control</vt:lpstr>
      <vt:lpstr>Equipment Under Control</vt:lpstr>
      <vt:lpstr>Equipment Under Control</vt:lpstr>
      <vt:lpstr>Equipment Under Control</vt:lpstr>
      <vt:lpstr>Equipment Under Control</vt:lpstr>
      <vt:lpstr>Interfaces</vt:lpstr>
      <vt:lpstr>Interfaces</vt:lpstr>
      <vt:lpstr>Interface Points</vt:lpstr>
      <vt:lpstr>Other Interfaces</vt:lpstr>
      <vt:lpstr>PowerPoint Presentation</vt:lpstr>
      <vt:lpstr>TS PSS Operational Activities</vt:lpstr>
      <vt:lpstr>TS PSS Operational Activities</vt:lpstr>
      <vt:lpstr>Target Station PSS Mode Transitions</vt:lpstr>
      <vt:lpstr>TS PSS Modes of Operations</vt:lpstr>
      <vt:lpstr>TS PSS Modes of Operations</vt:lpstr>
      <vt:lpstr>TS PSS Modes of Operations</vt:lpstr>
      <vt:lpstr>TS PSS key Exchange System</vt:lpstr>
      <vt:lpstr>Target PSS Key Exchange System</vt:lpstr>
      <vt:lpstr>TS PSS Key Exchange System</vt:lpstr>
      <vt:lpstr>Formalised Search</vt:lpstr>
      <vt:lpstr>Formalised Search</vt:lpstr>
      <vt:lpstr>Formalised Search</vt:lpstr>
      <vt:lpstr>Formalised Search</vt:lpstr>
      <vt:lpstr>Formalised Search</vt:lpstr>
      <vt:lpstr>Formalised Search</vt:lpstr>
      <vt:lpstr>Formalised Search</vt:lpstr>
      <vt:lpstr>Formalised Search</vt:lpstr>
      <vt:lpstr>Formalised Search</vt:lpstr>
      <vt:lpstr>Formalised Search</vt:lpstr>
      <vt:lpstr>Preparing the Area for Operation</vt:lpstr>
      <vt:lpstr>Intervention Activities</vt:lpstr>
      <vt:lpstr>Thank you for listening!</vt:lpstr>
      <vt:lpstr>Radiation levels(backup)</vt:lpstr>
      <vt:lpstr>Formalised Search(Backup)</vt:lpstr>
      <vt:lpstr>Formalised Search(Backup)</vt:lpstr>
      <vt:lpstr>Formalised Search (backup)</vt:lpstr>
      <vt:lpstr>PowerPoint Presentation</vt:lpstr>
      <vt:lpstr>Safety Instrumented Functions (SIF)</vt:lpstr>
      <vt:lpstr>Safety Instrumented Functions (SIF)</vt:lpstr>
      <vt:lpstr>Safety Instrumented Functions (SIF)</vt:lpstr>
      <vt:lpstr>Safety Instrumented Functions (SIF)</vt:lpstr>
      <vt:lpstr>Safety Instrumented Functions (SIF)</vt:lpstr>
      <vt:lpstr>Safety Instrumented Functions (SIF)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Afshin Farshidfar</cp:lastModifiedBy>
  <cp:revision>1068</cp:revision>
  <cp:lastPrinted>2019-03-08T10:27:30Z</cp:lastPrinted>
  <dcterms:created xsi:type="dcterms:W3CDTF">2020-01-21T09:56:49Z</dcterms:created>
  <dcterms:modified xsi:type="dcterms:W3CDTF">2024-04-28T19:26:51Z</dcterms:modified>
</cp:coreProperties>
</file>