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62" r:id="rId2"/>
    <p:sldId id="267" r:id="rId3"/>
    <p:sldId id="370" r:id="rId4"/>
    <p:sldId id="278" r:id="rId5"/>
    <p:sldId id="281" r:id="rId6"/>
    <p:sldId id="313" r:id="rId7"/>
    <p:sldId id="315" r:id="rId8"/>
    <p:sldId id="381" r:id="rId9"/>
    <p:sldId id="345" r:id="rId10"/>
    <p:sldId id="329" r:id="rId11"/>
    <p:sldId id="359" r:id="rId12"/>
    <p:sldId id="380" r:id="rId13"/>
    <p:sldId id="356" r:id="rId14"/>
    <p:sldId id="323" r:id="rId15"/>
    <p:sldId id="382" r:id="rId16"/>
    <p:sldId id="346" r:id="rId17"/>
    <p:sldId id="328" r:id="rId18"/>
    <p:sldId id="379" r:id="rId19"/>
    <p:sldId id="394" r:id="rId20"/>
    <p:sldId id="392" r:id="rId21"/>
    <p:sldId id="393" r:id="rId22"/>
    <p:sldId id="387" r:id="rId23"/>
    <p:sldId id="388" r:id="rId24"/>
    <p:sldId id="389" r:id="rId25"/>
    <p:sldId id="349" r:id="rId26"/>
    <p:sldId id="350" r:id="rId27"/>
    <p:sldId id="351" r:id="rId28"/>
    <p:sldId id="309" r:id="rId29"/>
    <p:sldId id="310" r:id="rId30"/>
    <p:sldId id="347" r:id="rId31"/>
    <p:sldId id="354" r:id="rId32"/>
    <p:sldId id="355" r:id="rId33"/>
    <p:sldId id="348" r:id="rId34"/>
    <p:sldId id="277" r:id="rId3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rteza Mansouri" initials="MM" lastIdx="20" clrIdx="0">
    <p:extLst>
      <p:ext uri="{19B8F6BF-5375-455C-9EA6-DF929625EA0E}">
        <p15:presenceInfo xmlns:p15="http://schemas.microsoft.com/office/powerpoint/2012/main" userId="S-1-5-21-1853637497-491971987-2917381224-60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D00"/>
    <a:srgbClr val="666666"/>
    <a:srgbClr val="CCCCCC"/>
    <a:srgbClr val="FECC99"/>
    <a:srgbClr val="FEE6CC"/>
    <a:srgbClr val="CCDFDB"/>
    <a:srgbClr val="E5F0EC"/>
    <a:srgbClr val="D7E59A"/>
    <a:srgbClr val="EBF1CB"/>
    <a:srgbClr val="CDD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95282" autoAdjust="0"/>
  </p:normalViewPr>
  <p:slideViewPr>
    <p:cSldViewPr snapToGrid="0" snapToObjects="1">
      <p:cViewPr varScale="1">
        <p:scale>
          <a:sx n="155" d="100"/>
          <a:sy n="155" d="100"/>
        </p:scale>
        <p:origin x="588" y="1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2024-04-24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089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2024-04-24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2024-04-24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2024-04-24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2024-04-24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2024-04-24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2024-04-24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2024-04-24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2024-04-24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2024-04-24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chess.esss.lu.se/enovia/link/ESS-4758307/21308.51166.54769.50243/valid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67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CCFE6A-D8F4-453D-80DD-E1D3D325B121}"/>
              </a:ext>
            </a:extLst>
          </p:cNvPr>
          <p:cNvSpPr/>
          <p:nvPr/>
        </p:nvSpPr>
        <p:spPr>
          <a:xfrm>
            <a:off x="6460958" y="0"/>
            <a:ext cx="573104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361A0A-2528-42EB-8E6A-DA01C6577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F2049D6-33EF-411A-8631-A29E542083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2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11693FE-8633-4CDA-ABA8-92FAAA0C7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30491" y="2169209"/>
            <a:ext cx="8803846" cy="2462613"/>
          </a:xfrm>
        </p:spPr>
        <p:txBody>
          <a:bodyPr/>
          <a:lstStyle/>
          <a:p>
            <a:r>
              <a:rPr lang="en-GB" sz="4400" b="0" noProof="0" dirty="0" smtClean="0">
                <a:solidFill>
                  <a:schemeClr val="bg1"/>
                </a:solidFill>
              </a:rPr>
              <a:t>ACC PSS, TS PSS</a:t>
            </a:r>
            <a:r>
              <a:rPr lang="en-GB" sz="4400" b="0" noProof="0" dirty="0" smtClean="0">
                <a:solidFill>
                  <a:schemeClr val="bg1"/>
                </a:solidFill>
              </a:rPr>
              <a:t>, </a:t>
            </a:r>
            <a:r>
              <a:rPr lang="en-GB" sz="4400" b="0" noProof="0" dirty="0" smtClean="0">
                <a:solidFill>
                  <a:schemeClr val="bg1"/>
                </a:solidFill>
              </a:rPr>
              <a:t>Bunker </a:t>
            </a:r>
            <a:r>
              <a:rPr lang="en-GB" sz="4400" b="0" noProof="0" dirty="0" smtClean="0">
                <a:solidFill>
                  <a:schemeClr val="bg1"/>
                </a:solidFill>
              </a:rPr>
              <a:t>PSS &amp; Instrument PSS</a:t>
            </a:r>
            <a:endParaRPr lang="en-GB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E8596B-CFC4-494E-833A-CBBEC3078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422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49FD3C-243D-4C2F-B5A5-77581FFD6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ESS PSS main functions</a:t>
            </a:r>
            <a:endParaRPr lang="sv-SE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649860F-884A-42E2-958E-3784CF9880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77063" y="1105748"/>
            <a:ext cx="9360000" cy="5142652"/>
          </a:xfrm>
        </p:spPr>
        <p:txBody>
          <a:bodyPr/>
          <a:lstStyle/>
          <a:p>
            <a:pPr lvl="0"/>
            <a:r>
              <a:rPr lang="en-US" dirty="0"/>
              <a:t>The main functions shared between the ESS PSS are the following: </a:t>
            </a: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en-US" dirty="0" smtClean="0"/>
              <a:t>Prevent </a:t>
            </a:r>
            <a:r>
              <a:rPr lang="en-US" dirty="0"/>
              <a:t>access to the PSS controlled area, if hazardous equipment is </a:t>
            </a:r>
            <a:r>
              <a:rPr lang="en-US" dirty="0" err="1" smtClean="0"/>
              <a:t>energised</a:t>
            </a:r>
            <a:r>
              <a:rPr lang="en-US" dirty="0" smtClean="0"/>
              <a:t>.</a:t>
            </a: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en-US" dirty="0" smtClean="0"/>
              <a:t>Prevent </a:t>
            </a:r>
            <a:r>
              <a:rPr lang="en-US" dirty="0" err="1"/>
              <a:t>energisation</a:t>
            </a:r>
            <a:r>
              <a:rPr lang="en-US" dirty="0"/>
              <a:t> of hazardous equipment, if the PSS controlled area is not searched and </a:t>
            </a:r>
            <a:r>
              <a:rPr lang="en-US" dirty="0" smtClean="0"/>
              <a:t>locked.</a:t>
            </a: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en-US" dirty="0" smtClean="0"/>
              <a:t>Switch </a:t>
            </a:r>
            <a:r>
              <a:rPr lang="en-US" dirty="0"/>
              <a:t>OFF the hazardous equipment, if an intrusion to the PSS controlled area is </a:t>
            </a:r>
            <a:r>
              <a:rPr lang="en-US" dirty="0" smtClean="0"/>
              <a:t>detected.</a:t>
            </a: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en-US" dirty="0" smtClean="0"/>
              <a:t>Switch </a:t>
            </a:r>
            <a:r>
              <a:rPr lang="en-US" dirty="0"/>
              <a:t>OFF hazardous equipment, if an Emergency Switch-OFF Button (ESOB) is pressed in the PSS controlled </a:t>
            </a:r>
            <a:r>
              <a:rPr lang="en-US" dirty="0" smtClean="0"/>
              <a:t>area.</a:t>
            </a: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en-US" dirty="0" smtClean="0"/>
              <a:t>Switch </a:t>
            </a:r>
            <a:r>
              <a:rPr lang="en-US" dirty="0"/>
              <a:t>OFF hazardous equipment, if the PSS receives a high radiation alarm or fault signal from the designated radiation monitor(s</a:t>
            </a:r>
            <a:r>
              <a:rPr lang="en-US" dirty="0" smtClean="0"/>
              <a:t>).</a:t>
            </a:r>
          </a:p>
          <a:p>
            <a:pPr marL="0" lvl="0" indent="0">
              <a:buNone/>
            </a:pPr>
            <a:r>
              <a:rPr lang="en-US" dirty="0" smtClean="0"/>
              <a:t>Furthermore</a:t>
            </a:r>
            <a:r>
              <a:rPr lang="en-US" dirty="0"/>
              <a:t>, the ESS PSS provides the following </a:t>
            </a:r>
            <a:r>
              <a:rPr lang="en-US" dirty="0" smtClean="0"/>
              <a:t>functions:</a:t>
            </a: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en-US" dirty="0" smtClean="0"/>
              <a:t>Provide </a:t>
            </a:r>
            <a:r>
              <a:rPr lang="en-US" dirty="0"/>
              <a:t>procedures and means to perform a </a:t>
            </a:r>
            <a:r>
              <a:rPr lang="en-US" dirty="0" err="1"/>
              <a:t>formalised</a:t>
            </a:r>
            <a:r>
              <a:rPr lang="en-US" dirty="0"/>
              <a:t> search of the PSS controlled </a:t>
            </a:r>
            <a:r>
              <a:rPr lang="en-US" dirty="0" smtClean="0"/>
              <a:t>area.</a:t>
            </a: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en-US" dirty="0" smtClean="0"/>
              <a:t>Provide </a:t>
            </a:r>
            <a:r>
              <a:rPr lang="en-US" dirty="0"/>
              <a:t>personnel and operators with the information of the PSS controlled area, access stations, and PSS permits to EUC, locally and </a:t>
            </a:r>
            <a:r>
              <a:rPr lang="en-US" dirty="0" smtClean="0"/>
              <a:t>remotely.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84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Accelerator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12</a:t>
            </a:fld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2024-04-24</a:t>
            </a:fld>
            <a:endParaRPr lang="sv-SE" dirty="0"/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421" y="2258717"/>
            <a:ext cx="10435071" cy="2103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1305" y="6213233"/>
            <a:ext cx="3143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i="1" spc="80" dirty="0"/>
              <a:t>Slide courtesy of Vincent Harahap</a:t>
            </a:r>
          </a:p>
        </p:txBody>
      </p:sp>
    </p:spTree>
    <p:extLst>
      <p:ext uri="{BB962C8B-B14F-4D97-AF65-F5344CB8AC3E}">
        <p14:creationId xmlns:p14="http://schemas.microsoft.com/office/powerpoint/2010/main" val="123294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49FD3C-243D-4C2F-B5A5-77581FFD6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Target station</a:t>
            </a:r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" y="1227137"/>
            <a:ext cx="10058400" cy="4981141"/>
          </a:xfrm>
          <a:prstGeom prst="rect">
            <a:avLst/>
          </a:prstGeom>
        </p:spPr>
      </p:pic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5CF2C8D0-2448-45AB-9FE2-D6C1EBCEB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9683" y="6370805"/>
            <a:ext cx="4477722" cy="365125"/>
          </a:xfrm>
        </p:spPr>
        <p:txBody>
          <a:bodyPr/>
          <a:lstStyle/>
          <a:p>
            <a:r>
              <a:rPr lang="en-US" sz="1400" i="1" cap="none" dirty="0" smtClean="0">
                <a:solidFill>
                  <a:schemeClr val="tx1"/>
                </a:solidFill>
              </a:rPr>
              <a:t>slide courtesy of Target division</a:t>
            </a:r>
            <a:endParaRPr lang="en-GB" sz="1400" i="1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37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Bunker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14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2024-04-24</a:t>
            </a:fld>
            <a:endParaRPr lang="sv-SE" dirty="0"/>
          </a:p>
        </p:txBody>
      </p:sp>
      <p:sp>
        <p:nvSpPr>
          <p:cNvPr id="105" name="Content Placeholder 8">
            <a:extLst>
              <a:ext uri="{FF2B5EF4-FFF2-40B4-BE49-F238E27FC236}">
                <a16:creationId xmlns:a16="http://schemas.microsoft.com/office/drawing/2014/main" id="{2649860F-884A-42E2-958E-3784CF9880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1581" y="3045756"/>
            <a:ext cx="2993447" cy="199614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Plan </a:t>
            </a:r>
            <a:r>
              <a:rPr lang="en-US" dirty="0"/>
              <a:t>view of the NSS buildings, with the Bunker PSS controlled area marked in orange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975" y="152400"/>
            <a:ext cx="7880350" cy="67056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0520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night">
            <a:extLst>
              <a:ext uri="{FF2B5EF4-FFF2-40B4-BE49-F238E27FC236}">
                <a16:creationId xmlns:a16="http://schemas.microsoft.com/office/drawing/2014/main" id="{BEA1175E-6F5A-A146-AB88-3AC0A5277E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0718" y="1692733"/>
            <a:ext cx="4994275" cy="4727590"/>
          </a:xfr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F1418F35-25F0-F047-989C-3E7D038B9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 smtClean="0"/>
              <a:t>Instruments</a:t>
            </a:r>
            <a:endParaRPr lang="en-GB" dirty="0"/>
          </a:p>
        </p:txBody>
      </p:sp>
      <p:sp>
        <p:nvSpPr>
          <p:cNvPr id="25" name="Content Placeholder 8">
            <a:extLst>
              <a:ext uri="{FF2B5EF4-FFF2-40B4-BE49-F238E27FC236}">
                <a16:creationId xmlns:a16="http://schemas.microsoft.com/office/drawing/2014/main" id="{D5DBA4AF-0718-4DD8-8D35-13FA8E823FE8}"/>
              </a:ext>
            </a:extLst>
          </p:cNvPr>
          <p:cNvSpPr txBox="1">
            <a:spLocks/>
          </p:cNvSpPr>
          <p:nvPr/>
        </p:nvSpPr>
        <p:spPr>
          <a:xfrm>
            <a:off x="1103709" y="1605932"/>
            <a:ext cx="9360000" cy="4746742"/>
          </a:xfrm>
          <a:prstGeom prst="rect">
            <a:avLst/>
          </a:prstGeom>
        </p:spPr>
        <p:txBody>
          <a:bodyPr/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1591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A4D4F-A428-FFDE-12D8-5177E3A024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12298181">
            <a:off x="6396940" y="4276841"/>
            <a:ext cx="83529" cy="424383"/>
          </a:xfrm>
          <a:custGeom>
            <a:avLst/>
            <a:gdLst>
              <a:gd name="connsiteX0" fmla="*/ 0 w 88518"/>
              <a:gd name="connsiteY0" fmla="*/ 408969 h 408969"/>
              <a:gd name="connsiteX1" fmla="*/ 25426 w 88518"/>
              <a:gd name="connsiteY1" fmla="*/ 0 h 408969"/>
              <a:gd name="connsiteX2" fmla="*/ 88518 w 88518"/>
              <a:gd name="connsiteY2" fmla="*/ 408969 h 408969"/>
              <a:gd name="connsiteX3" fmla="*/ 0 w 88518"/>
              <a:gd name="connsiteY3" fmla="*/ 408969 h 408969"/>
              <a:gd name="connsiteX0" fmla="*/ 0 w 88518"/>
              <a:gd name="connsiteY0" fmla="*/ 407410 h 407410"/>
              <a:gd name="connsiteX1" fmla="*/ 55921 w 88518"/>
              <a:gd name="connsiteY1" fmla="*/ 0 h 407410"/>
              <a:gd name="connsiteX2" fmla="*/ 88518 w 88518"/>
              <a:gd name="connsiteY2" fmla="*/ 407410 h 407410"/>
              <a:gd name="connsiteX3" fmla="*/ 0 w 88518"/>
              <a:gd name="connsiteY3" fmla="*/ 407410 h 407410"/>
              <a:gd name="connsiteX0" fmla="*/ 0 w 88518"/>
              <a:gd name="connsiteY0" fmla="*/ 419594 h 419594"/>
              <a:gd name="connsiteX1" fmla="*/ 51999 w 88518"/>
              <a:gd name="connsiteY1" fmla="*/ 0 h 419594"/>
              <a:gd name="connsiteX2" fmla="*/ 88518 w 88518"/>
              <a:gd name="connsiteY2" fmla="*/ 419594 h 419594"/>
              <a:gd name="connsiteX3" fmla="*/ 0 w 88518"/>
              <a:gd name="connsiteY3" fmla="*/ 419594 h 419594"/>
              <a:gd name="connsiteX0" fmla="*/ 0 w 88518"/>
              <a:gd name="connsiteY0" fmla="*/ 419594 h 419594"/>
              <a:gd name="connsiteX1" fmla="*/ 51999 w 88518"/>
              <a:gd name="connsiteY1" fmla="*/ 0 h 419594"/>
              <a:gd name="connsiteX2" fmla="*/ 88518 w 88518"/>
              <a:gd name="connsiteY2" fmla="*/ 419594 h 419594"/>
              <a:gd name="connsiteX3" fmla="*/ 0 w 88518"/>
              <a:gd name="connsiteY3" fmla="*/ 419594 h 419594"/>
              <a:gd name="connsiteX0" fmla="*/ 0 w 88518"/>
              <a:gd name="connsiteY0" fmla="*/ 419594 h 419594"/>
              <a:gd name="connsiteX1" fmla="*/ 51999 w 88518"/>
              <a:gd name="connsiteY1" fmla="*/ 0 h 419594"/>
              <a:gd name="connsiteX2" fmla="*/ 88518 w 88518"/>
              <a:gd name="connsiteY2" fmla="*/ 419594 h 419594"/>
              <a:gd name="connsiteX3" fmla="*/ 0 w 88518"/>
              <a:gd name="connsiteY3" fmla="*/ 419594 h 419594"/>
              <a:gd name="connsiteX0" fmla="*/ 0 w 88518"/>
              <a:gd name="connsiteY0" fmla="*/ 428129 h 428129"/>
              <a:gd name="connsiteX1" fmla="*/ 51527 w 88518"/>
              <a:gd name="connsiteY1" fmla="*/ 0 h 428129"/>
              <a:gd name="connsiteX2" fmla="*/ 88518 w 88518"/>
              <a:gd name="connsiteY2" fmla="*/ 428129 h 428129"/>
              <a:gd name="connsiteX3" fmla="*/ 0 w 88518"/>
              <a:gd name="connsiteY3" fmla="*/ 428129 h 428129"/>
              <a:gd name="connsiteX0" fmla="*/ 0 w 81519"/>
              <a:gd name="connsiteY0" fmla="*/ 428129 h 428129"/>
              <a:gd name="connsiteX1" fmla="*/ 51527 w 81519"/>
              <a:gd name="connsiteY1" fmla="*/ 0 h 428129"/>
              <a:gd name="connsiteX2" fmla="*/ 81519 w 81519"/>
              <a:gd name="connsiteY2" fmla="*/ 424383 h 428129"/>
              <a:gd name="connsiteX3" fmla="*/ 0 w 81519"/>
              <a:gd name="connsiteY3" fmla="*/ 428129 h 428129"/>
              <a:gd name="connsiteX0" fmla="*/ 0 w 83529"/>
              <a:gd name="connsiteY0" fmla="*/ 423812 h 424383"/>
              <a:gd name="connsiteX1" fmla="*/ 53537 w 83529"/>
              <a:gd name="connsiteY1" fmla="*/ 0 h 424383"/>
              <a:gd name="connsiteX2" fmla="*/ 83529 w 83529"/>
              <a:gd name="connsiteY2" fmla="*/ 424383 h 424383"/>
              <a:gd name="connsiteX3" fmla="*/ 0 w 83529"/>
              <a:gd name="connsiteY3" fmla="*/ 423812 h 424383"/>
              <a:gd name="connsiteX0" fmla="*/ 0 w 83529"/>
              <a:gd name="connsiteY0" fmla="*/ 423812 h 424383"/>
              <a:gd name="connsiteX1" fmla="*/ 53537 w 83529"/>
              <a:gd name="connsiteY1" fmla="*/ 0 h 424383"/>
              <a:gd name="connsiteX2" fmla="*/ 83529 w 83529"/>
              <a:gd name="connsiteY2" fmla="*/ 424383 h 424383"/>
              <a:gd name="connsiteX3" fmla="*/ 0 w 83529"/>
              <a:gd name="connsiteY3" fmla="*/ 423812 h 424383"/>
              <a:gd name="connsiteX0" fmla="*/ 0 w 83529"/>
              <a:gd name="connsiteY0" fmla="*/ 423812 h 424383"/>
              <a:gd name="connsiteX1" fmla="*/ 53537 w 83529"/>
              <a:gd name="connsiteY1" fmla="*/ 0 h 424383"/>
              <a:gd name="connsiteX2" fmla="*/ 83529 w 83529"/>
              <a:gd name="connsiteY2" fmla="*/ 424383 h 424383"/>
              <a:gd name="connsiteX3" fmla="*/ 0 w 83529"/>
              <a:gd name="connsiteY3" fmla="*/ 423812 h 424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529" h="424383">
                <a:moveTo>
                  <a:pt x="0" y="423812"/>
                </a:moveTo>
                <a:cubicBezTo>
                  <a:pt x="14395" y="6876"/>
                  <a:pt x="-27646" y="111809"/>
                  <a:pt x="53537" y="0"/>
                </a:cubicBezTo>
                <a:lnTo>
                  <a:pt x="83529" y="424383"/>
                </a:lnTo>
                <a:lnTo>
                  <a:pt x="0" y="423812"/>
                </a:lnTo>
                <a:close/>
              </a:path>
            </a:pathLst>
          </a:custGeom>
          <a:solidFill>
            <a:srgbClr val="FF7D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32068" y="3871862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 smtClean="0">
                <a:solidFill>
                  <a:srgbClr val="FF7D00"/>
                </a:solidFill>
              </a:rPr>
              <a:t>LoKI</a:t>
            </a:r>
            <a:r>
              <a:rPr lang="en-US" dirty="0" smtClean="0">
                <a:solidFill>
                  <a:srgbClr val="FF7D00"/>
                </a:solidFill>
              </a:rPr>
              <a:t> PSS</a:t>
            </a:r>
          </a:p>
        </p:txBody>
      </p:sp>
    </p:spTree>
    <p:extLst>
      <p:ext uri="{BB962C8B-B14F-4D97-AF65-F5344CB8AC3E}">
        <p14:creationId xmlns:p14="http://schemas.microsoft.com/office/powerpoint/2010/main" val="410973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CCFE6A-D8F4-453D-80DD-E1D3D325B121}"/>
              </a:ext>
            </a:extLst>
          </p:cNvPr>
          <p:cNvSpPr/>
          <p:nvPr/>
        </p:nvSpPr>
        <p:spPr>
          <a:xfrm>
            <a:off x="6460958" y="0"/>
            <a:ext cx="573104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361A0A-2528-42EB-8E6A-DA01C6577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F2049D6-33EF-411A-8631-A29E542083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3</a:t>
            </a:r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11693FE-8633-4CDA-ABA8-92FAAA0C7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30491" y="2169209"/>
            <a:ext cx="8803846" cy="2462613"/>
          </a:xfrm>
        </p:spPr>
        <p:txBody>
          <a:bodyPr/>
          <a:lstStyle/>
          <a:p>
            <a:r>
              <a:rPr lang="en-GB" sz="4400" b="0" noProof="0" dirty="0" smtClean="0">
                <a:solidFill>
                  <a:schemeClr val="bg1"/>
                </a:solidFill>
              </a:rPr>
              <a:t>PSS overall structure</a:t>
            </a:r>
            <a:endParaRPr lang="en-GB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E8596B-CFC4-494E-833A-CBBEC3078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200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49FD3C-243D-4C2F-B5A5-77581FFD6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dirty="0" smtClean="0"/>
              <a:t>Nexus PSS</a:t>
            </a:r>
            <a:endParaRPr lang="sv-SE" sz="38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649860F-884A-42E2-958E-3784CF9880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77063" y="1105748"/>
            <a:ext cx="9360000" cy="5142652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In </a:t>
            </a:r>
            <a:r>
              <a:rPr lang="en-GB" dirty="0"/>
              <a:t>certain hazardous scenarios, TS PSS, Bunker PSS and each Instrument PSS need to request ACC PSS to prevent proton beam to Target. </a:t>
            </a:r>
            <a:r>
              <a:rPr lang="en-GB" b="1" dirty="0"/>
              <a:t>In order to ensure a robust and reliable interlink between different PSS Systems, a centralised </a:t>
            </a:r>
            <a:r>
              <a:rPr lang="en-GB" b="1" dirty="0" smtClean="0"/>
              <a:t>system </a:t>
            </a:r>
            <a:r>
              <a:rPr lang="en-GB" b="1" dirty="0"/>
              <a:t>called Nexus </a:t>
            </a:r>
            <a:r>
              <a:rPr lang="en-GB" b="1" dirty="0" smtClean="0"/>
              <a:t>PSS, </a:t>
            </a:r>
            <a:r>
              <a:rPr lang="en-GB" b="1" dirty="0"/>
              <a:t>which interfaces all other PSS systems</a:t>
            </a:r>
            <a:r>
              <a:rPr lang="en-GB" dirty="0"/>
              <a:t>, is used for this purpose</a:t>
            </a:r>
            <a:r>
              <a:rPr lang="en-GB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System </a:t>
            </a:r>
            <a:r>
              <a:rPr lang="en-US" dirty="0"/>
              <a:t>Requirements Specification for Nexus Personnel Safety </a:t>
            </a:r>
            <a:r>
              <a:rPr lang="en-US" dirty="0" smtClean="0"/>
              <a:t>System (</a:t>
            </a:r>
            <a:r>
              <a:rPr lang="en-US" dirty="0">
                <a:hlinkClick r:id="rId2"/>
              </a:rPr>
              <a:t>ESS-4758307</a:t>
            </a:r>
            <a:r>
              <a:rPr lang="en-US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745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1418F35-25F0-F047-989C-3E7D038B9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 smtClean="0"/>
              <a:t>ESS PSS architecture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2529" y="1133104"/>
            <a:ext cx="9365782" cy="2494445"/>
          </a:xfrm>
        </p:spPr>
        <p:txBody>
          <a:bodyPr/>
          <a:lstStyle/>
          <a:p>
            <a:r>
              <a:rPr lang="en-US" i="1" dirty="0" smtClean="0"/>
              <a:t>Architecture </a:t>
            </a:r>
            <a:r>
              <a:rPr lang="en-US" i="1" dirty="0"/>
              <a:t>Specification for Personnel Safety Systems </a:t>
            </a:r>
            <a:r>
              <a:rPr lang="en-US" i="1" dirty="0" smtClean="0"/>
              <a:t>(</a:t>
            </a:r>
            <a:r>
              <a:rPr lang="en-US" b="1" i="1" dirty="0" smtClean="0"/>
              <a:t>ESS-3739363</a:t>
            </a:r>
            <a:r>
              <a:rPr lang="en-US" i="1" dirty="0" smtClean="0"/>
              <a:t>)</a:t>
            </a:r>
            <a:r>
              <a:rPr lang="en-US" dirty="0" smtClean="0"/>
              <a:t> provides the functional and physical architectures for PSS.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It depicts how various PSS (ACC PSS, TS PSS, Bunker PSS, Instruments PSS) are structured and how they are interlinked.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The PSS architecture is designed in a scalable fashion, and the adopted technologies have the capacity to support full accelerator power and energy, and 22 neutron instruments.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896" y="375119"/>
            <a:ext cx="6297980" cy="638771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5" name="Content Placeholder 8">
            <a:extLst>
              <a:ext uri="{FF2B5EF4-FFF2-40B4-BE49-F238E27FC236}">
                <a16:creationId xmlns:a16="http://schemas.microsoft.com/office/drawing/2014/main" id="{D5DBA4AF-0718-4DD8-8D35-13FA8E823FE8}"/>
              </a:ext>
            </a:extLst>
          </p:cNvPr>
          <p:cNvSpPr txBox="1">
            <a:spLocks/>
          </p:cNvSpPr>
          <p:nvPr/>
        </p:nvSpPr>
        <p:spPr>
          <a:xfrm>
            <a:off x="1103709" y="1605932"/>
            <a:ext cx="9360000" cy="4746742"/>
          </a:xfrm>
          <a:prstGeom prst="rect">
            <a:avLst/>
          </a:prstGeom>
        </p:spPr>
        <p:txBody>
          <a:bodyPr/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1591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</p:txBody>
      </p:sp>
      <p:sp>
        <p:nvSpPr>
          <p:cNvPr id="11" name="Oval 10"/>
          <p:cNvSpPr/>
          <p:nvPr/>
        </p:nvSpPr>
        <p:spPr>
          <a:xfrm>
            <a:off x="6403939" y="6077589"/>
            <a:ext cx="509262" cy="55017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31993" y="510085"/>
            <a:ext cx="503077" cy="55017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36838" y="1195776"/>
            <a:ext cx="503077" cy="55017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573778" y="4099299"/>
            <a:ext cx="503077" cy="55017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49FD3C-243D-4C2F-B5A5-77581FFD6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ESS PSS permit for Beam on Target (</a:t>
            </a:r>
            <a:r>
              <a:rPr lang="en-GB" dirty="0" err="1" smtClean="0"/>
              <a:t>BoT</a:t>
            </a:r>
            <a:r>
              <a:rPr lang="en-GB" dirty="0" smtClean="0"/>
              <a:t>)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77" y="1413899"/>
            <a:ext cx="11019775" cy="35513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2649860F-884A-42E2-958E-3784CF9880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407364" y="5114261"/>
            <a:ext cx="9360000" cy="1435396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PSS enables </a:t>
            </a:r>
            <a:r>
              <a:rPr lang="en-GB" dirty="0" err="1" smtClean="0"/>
              <a:t>BoT</a:t>
            </a:r>
            <a:r>
              <a:rPr lang="en-GB" dirty="0" smtClean="0"/>
              <a:t>, if “</a:t>
            </a:r>
            <a:r>
              <a:rPr lang="en-GB" i="1" dirty="0" smtClean="0"/>
              <a:t>Nexus Ready for </a:t>
            </a:r>
            <a:r>
              <a:rPr lang="en-GB" i="1" dirty="0" err="1" smtClean="0"/>
              <a:t>BoT</a:t>
            </a:r>
            <a:r>
              <a:rPr lang="en-GB" dirty="0" smtClean="0"/>
              <a:t> is TRUE” AND “</a:t>
            </a:r>
            <a:r>
              <a:rPr lang="en-GB" i="1" dirty="0" err="1" smtClean="0"/>
              <a:t>BoT</a:t>
            </a:r>
            <a:r>
              <a:rPr lang="en-GB" i="1" dirty="0" smtClean="0"/>
              <a:t> Main Key</a:t>
            </a:r>
            <a:r>
              <a:rPr lang="en-GB" dirty="0" smtClean="0"/>
              <a:t> is enabled”.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ISrc</a:t>
            </a:r>
            <a:r>
              <a:rPr lang="en-GB" dirty="0" smtClean="0"/>
              <a:t> is switched off, if </a:t>
            </a:r>
            <a:r>
              <a:rPr lang="en-GB" dirty="0"/>
              <a:t>“</a:t>
            </a:r>
            <a:r>
              <a:rPr lang="en-GB" i="1" dirty="0"/>
              <a:t>Nexus </a:t>
            </a:r>
            <a:r>
              <a:rPr lang="en-GB" i="1" dirty="0" smtClean="0"/>
              <a:t>Ready </a:t>
            </a:r>
            <a:r>
              <a:rPr lang="en-GB" i="1" dirty="0"/>
              <a:t>for </a:t>
            </a:r>
            <a:r>
              <a:rPr lang="en-GB" i="1" dirty="0" err="1"/>
              <a:t>BoT</a:t>
            </a:r>
            <a:r>
              <a:rPr lang="en-GB" dirty="0"/>
              <a:t> is </a:t>
            </a:r>
            <a:r>
              <a:rPr lang="en-GB" dirty="0" smtClean="0"/>
              <a:t>FALSE” </a:t>
            </a:r>
            <a:r>
              <a:rPr lang="en-GB" dirty="0"/>
              <a:t>AND “</a:t>
            </a:r>
            <a:r>
              <a:rPr lang="en-GB" i="1" dirty="0" err="1"/>
              <a:t>BoT</a:t>
            </a:r>
            <a:r>
              <a:rPr lang="en-GB" i="1" dirty="0"/>
              <a:t> Main Key</a:t>
            </a:r>
            <a:r>
              <a:rPr lang="en-GB" dirty="0"/>
              <a:t> is enabled</a:t>
            </a:r>
            <a:r>
              <a:rPr lang="en-GB" dirty="0" smtClean="0"/>
              <a:t>”.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752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ESS </a:t>
            </a:r>
            <a:r>
              <a:rPr lang="en-US" b="1" dirty="0"/>
              <a:t>PSS </a:t>
            </a:r>
            <a:r>
              <a:rPr lang="en-US" b="1" dirty="0" smtClean="0"/>
              <a:t>overview </a:t>
            </a:r>
            <a:endParaRPr lang="en-GB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51EF2D-F832-4781-89C3-3F5E4843BF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TS PSS &amp; Bunker PSS </a:t>
            </a:r>
            <a:r>
              <a:rPr lang="en-US" dirty="0" smtClean="0"/>
              <a:t>CDR </a:t>
            </a:r>
            <a:r>
              <a:rPr lang="en-GB" dirty="0" smtClean="0"/>
              <a:t>(</a:t>
            </a:r>
            <a:r>
              <a:rPr lang="en-GB" dirty="0" smtClean="0"/>
              <a:t>2024-04-29)</a:t>
            </a:r>
            <a:endParaRPr lang="en-GB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PRESENTED BY Morteza </a:t>
            </a:r>
            <a:r>
              <a:rPr lang="en-GB" dirty="0" smtClean="0"/>
              <a:t>Mansouri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930395" y="6401749"/>
            <a:ext cx="137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8896B66-0B3A-474C-9C9C-E4F07B1F5DAD}" type="datetime1">
              <a:rPr lang="sv-SE">
                <a:solidFill>
                  <a:schemeClr val="bg1"/>
                </a:solidFill>
              </a:rPr>
              <a:pPr/>
              <a:t>2024-04-24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CCFE6A-D8F4-453D-80DD-E1D3D325B121}"/>
              </a:ext>
            </a:extLst>
          </p:cNvPr>
          <p:cNvSpPr/>
          <p:nvPr/>
        </p:nvSpPr>
        <p:spPr>
          <a:xfrm>
            <a:off x="6460958" y="0"/>
            <a:ext cx="573104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361A0A-2528-42EB-8E6A-DA01C6577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F2049D6-33EF-411A-8631-A29E542083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4</a:t>
            </a:r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11693FE-8633-4CDA-ABA8-92FAAA0C7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30491" y="2169209"/>
            <a:ext cx="8803846" cy="2462613"/>
          </a:xfrm>
        </p:spPr>
        <p:txBody>
          <a:bodyPr/>
          <a:lstStyle/>
          <a:p>
            <a:r>
              <a:rPr lang="en-GB" sz="4400" b="0" noProof="0" dirty="0" smtClean="0">
                <a:solidFill>
                  <a:schemeClr val="bg1"/>
                </a:solidFill>
              </a:rPr>
              <a:t>PSS supervision</a:t>
            </a:r>
            <a:endParaRPr lang="en-GB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E8596B-CFC4-494E-833A-CBBEC3078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569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49FD3C-243D-4C2F-B5A5-77581FFD6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dirty="0" smtClean="0"/>
              <a:t>PSS supervision</a:t>
            </a:r>
            <a:endParaRPr lang="sv-SE" sz="38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649860F-884A-42E2-958E-3784CF9880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77063" y="1105748"/>
            <a:ext cx="9360000" cy="5142652"/>
          </a:xfrm>
        </p:spPr>
        <p:txBody>
          <a:bodyPr/>
          <a:lstStyle/>
          <a:p>
            <a:pPr marL="0" lvl="0" indent="0">
              <a:buNone/>
            </a:pPr>
            <a:r>
              <a:rPr lang="en-GB" dirty="0" smtClean="0"/>
              <a:t>Means to supervise PSS: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en-GB" dirty="0" smtClean="0"/>
              <a:t>Locally, areas very close to PSS controlled area, e.g. near the access point to an instrument cave: Human Machine Interfaces (HMI)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en-GB" dirty="0" smtClean="0"/>
              <a:t>Remotely, from anywhere with connection to ESS control network, e.g. MCR or instrument control hutch (read-only access): Operator Interfaces (OPI)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987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Overview </a:t>
            </a:r>
            <a:r>
              <a:rPr lang="en-GB" sz="3200" dirty="0"/>
              <a:t>OPI for ESS </a:t>
            </a:r>
            <a:r>
              <a:rPr lang="en-GB" sz="3200" dirty="0" smtClean="0"/>
              <a:t>PSS </a:t>
            </a:r>
            <a:endParaRPr lang="en-GB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22</a:t>
            </a:fld>
            <a:endParaRPr lang="sv-SE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2024-04-24</a:t>
            </a:fld>
            <a:endParaRPr lang="sv-SE" dirty="0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5CF2C8D0-2448-45AB-9FE2-D6C1EBCEB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90095" y="6370805"/>
            <a:ext cx="4477722" cy="365125"/>
          </a:xfrm>
        </p:spPr>
        <p:txBody>
          <a:bodyPr/>
          <a:lstStyle/>
          <a:p>
            <a:r>
              <a:rPr lang="en-US" sz="1400" i="1" cap="none" dirty="0" smtClean="0">
                <a:solidFill>
                  <a:schemeClr val="tx1"/>
                </a:solidFill>
              </a:rPr>
              <a:t>slide courtesy of Artem Petrushenko &amp; Dirk Nordt</a:t>
            </a:r>
            <a:endParaRPr lang="en-GB" sz="1400" i="1" cap="none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5" y="1123307"/>
            <a:ext cx="10775543" cy="498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9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49FD3C-243D-4C2F-B5A5-77581FFD6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specific OPI</a:t>
            </a:r>
            <a:endParaRPr lang="sv-S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25" y="1139426"/>
            <a:ext cx="10727836" cy="556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6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CCFE6A-D8F4-453D-80DD-E1D3D325B121}"/>
              </a:ext>
            </a:extLst>
          </p:cNvPr>
          <p:cNvSpPr/>
          <p:nvPr/>
        </p:nvSpPr>
        <p:spPr>
          <a:xfrm>
            <a:off x="6460958" y="0"/>
            <a:ext cx="573104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361A0A-2528-42EB-8E6A-DA01C6577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F2049D6-33EF-411A-8631-A29E542083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5</a:t>
            </a:r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11693FE-8633-4CDA-ABA8-92FAAA0C7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30491" y="2169209"/>
            <a:ext cx="8803846" cy="2462613"/>
          </a:xfrm>
        </p:spPr>
        <p:txBody>
          <a:bodyPr/>
          <a:lstStyle/>
          <a:p>
            <a:r>
              <a:rPr lang="en-GB" sz="4400" b="0" noProof="0" dirty="0" smtClean="0">
                <a:solidFill>
                  <a:schemeClr val="bg1"/>
                </a:solidFill>
              </a:rPr>
              <a:t>PSS bypass</a:t>
            </a:r>
            <a:endParaRPr lang="en-GB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E8596B-CFC4-494E-833A-CBBEC3078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2548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49FD3C-243D-4C2F-B5A5-77581FFD6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PSS bypass</a:t>
            </a:r>
            <a:endParaRPr lang="sv-SE" sz="38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649860F-884A-42E2-958E-3784CF9880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764" y="1105747"/>
            <a:ext cx="11271183" cy="56800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ESS PSS are designed to </a:t>
            </a:r>
            <a:r>
              <a:rPr lang="en-US" dirty="0" smtClean="0"/>
              <a:t>minimize </a:t>
            </a:r>
            <a:r>
              <a:rPr lang="en-US" dirty="0"/>
              <a:t>the need to bypass the system while hazards are</a:t>
            </a:r>
          </a:p>
          <a:p>
            <a:r>
              <a:rPr lang="en-US" dirty="0"/>
              <a:t>present. However, in certain circumstances, such as during testing or </a:t>
            </a:r>
            <a:r>
              <a:rPr lang="en-US" dirty="0" smtClean="0"/>
              <a:t>performing maintenance </a:t>
            </a:r>
            <a:r>
              <a:rPr lang="en-US" dirty="0"/>
              <a:t>of the EUC, a SIF (or parts of a SIF) may need to be temporarily disabled </a:t>
            </a:r>
            <a:r>
              <a:rPr lang="en-US" dirty="0" smtClean="0"/>
              <a:t>or bypassed</a:t>
            </a:r>
            <a:r>
              <a:rPr lang="en-US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Prior to bypassing the designated SIFs, written operational procedures shall be </a:t>
            </a:r>
            <a:r>
              <a:rPr lang="en-US" dirty="0" smtClean="0"/>
              <a:t>developed documenting </a:t>
            </a:r>
            <a:r>
              <a:rPr lang="en-US" dirty="0"/>
              <a:t>how and when a SIF bypass may be used, by whom, and for how long. </a:t>
            </a:r>
            <a:r>
              <a:rPr lang="en-US" dirty="0" smtClean="0"/>
              <a:t>This procedure </a:t>
            </a:r>
            <a:r>
              <a:rPr lang="en-US" dirty="0"/>
              <a:t>shall include a re-verification of the SIF, after the task is completed and </a:t>
            </a:r>
            <a:r>
              <a:rPr lang="en-US" dirty="0" smtClean="0"/>
              <a:t>the bypass </a:t>
            </a:r>
            <a:r>
              <a:rPr lang="en-US" dirty="0"/>
              <a:t>is </a:t>
            </a:r>
            <a:r>
              <a:rPr lang="en-US" dirty="0" smtClean="0"/>
              <a:t>removed.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Moreover</a:t>
            </a:r>
            <a:r>
              <a:rPr lang="en-US" dirty="0"/>
              <a:t>, a risk assessment shall be carried out to evaluate </a:t>
            </a:r>
            <a:r>
              <a:rPr lang="en-US" dirty="0" smtClean="0"/>
              <a:t>and determine </a:t>
            </a:r>
            <a:r>
              <a:rPr lang="en-US" dirty="0"/>
              <a:t>the compensating measures that ensure continued safety, while the SIFs </a:t>
            </a:r>
            <a:r>
              <a:rPr lang="en-US" dirty="0" smtClean="0"/>
              <a:t>are disabled </a:t>
            </a:r>
            <a:r>
              <a:rPr lang="en-US" dirty="0"/>
              <a:t>or degraded due to bypass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44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49FD3C-243D-4C2F-B5A5-77581FFD6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during PSS bypass</a:t>
            </a:r>
            <a:endParaRPr lang="sv-SE" sz="38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649860F-884A-42E2-958E-3784CF9880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764" y="1105747"/>
            <a:ext cx="11271183" cy="56800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following measures can be considered for providing bypass means for the ESS </a:t>
            </a:r>
            <a:r>
              <a:rPr lang="en-US" dirty="0" smtClean="0"/>
              <a:t>PSS: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means of ensuring the hazard related to the SIF is removed shall </a:t>
            </a:r>
            <a:r>
              <a:rPr lang="en-US" dirty="0" smtClean="0"/>
              <a:t>be implemented </a:t>
            </a:r>
            <a:r>
              <a:rPr lang="en-US" dirty="0"/>
              <a:t>such as a LOTO or Physical barrier </a:t>
            </a:r>
            <a:r>
              <a:rPr lang="en-US" dirty="0" smtClean="0"/>
              <a:t>installed.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When </a:t>
            </a:r>
            <a:r>
              <a:rPr lang="en-US" dirty="0"/>
              <a:t>a bypass function is enabled, alarms and emergency switch-off SIFs shall </a:t>
            </a:r>
            <a:r>
              <a:rPr lang="en-US" dirty="0" smtClean="0"/>
              <a:t>not be disabled.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Bypass </a:t>
            </a:r>
            <a:r>
              <a:rPr lang="en-US" dirty="0"/>
              <a:t>functions shall be removed, and bypass means returned to their </a:t>
            </a:r>
            <a:r>
              <a:rPr lang="en-US" dirty="0" smtClean="0"/>
              <a:t>normal position </a:t>
            </a:r>
            <a:r>
              <a:rPr lang="en-US" dirty="0"/>
              <a:t>prior to the start of normal </a:t>
            </a:r>
            <a:r>
              <a:rPr lang="en-US" dirty="0" smtClean="0"/>
              <a:t>operations.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bypass means are managed by an Expert Operator to prevent </a:t>
            </a:r>
            <a:r>
              <a:rPr lang="en-US" dirty="0" smtClean="0"/>
              <a:t>unauthorized use.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Where </a:t>
            </a:r>
            <a:r>
              <a:rPr lang="en-US" dirty="0"/>
              <a:t>possible, time limits on bypass functions are </a:t>
            </a:r>
            <a:r>
              <a:rPr lang="en-US" dirty="0" smtClean="0"/>
              <a:t>enforced.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Where </a:t>
            </a:r>
            <a:r>
              <a:rPr lang="en-US" dirty="0"/>
              <a:t>possible, limiting the number of bypasses that can be active at the </a:t>
            </a:r>
            <a:r>
              <a:rPr lang="en-US" dirty="0" smtClean="0"/>
              <a:t>same time </a:t>
            </a:r>
            <a:r>
              <a:rPr lang="en-US" dirty="0"/>
              <a:t>is enforced.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113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49FD3C-243D-4C2F-B5A5-77581FFD6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PSS bypass</a:t>
            </a:r>
            <a:endParaRPr lang="sv-SE" sz="38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649860F-884A-42E2-958E-3784CF9880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764" y="1105747"/>
            <a:ext cx="11271183" cy="5680063"/>
          </a:xfrm>
        </p:spPr>
        <p:txBody>
          <a:bodyPr/>
          <a:lstStyle/>
          <a:p>
            <a:r>
              <a:rPr lang="en-US" dirty="0" smtClean="0"/>
              <a:t>Below are a few examples </a:t>
            </a:r>
            <a:r>
              <a:rPr lang="en-US" dirty="0"/>
              <a:t>of required bypass </a:t>
            </a:r>
            <a:r>
              <a:rPr lang="en-US" dirty="0" smtClean="0"/>
              <a:t>functions in PSS: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ACC PSS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 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Bypass the PSS interlock on RF power actuators to enable warm coupler conditioning while access to the ACC PSS controlled area is permitted.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Bypass the PSS interlock on the gamma blocker to allow access to the ACC PSS controlled area in order to repair a failed (in open position) gamma blocker.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Bunker </a:t>
            </a:r>
            <a:r>
              <a:rPr lang="en-US" b="1" dirty="0" smtClean="0"/>
              <a:t>PSS &amp; TS PSS</a:t>
            </a:r>
            <a:r>
              <a:rPr lang="en-US" dirty="0" smtClean="0"/>
              <a:t>:</a:t>
            </a:r>
            <a:endParaRPr lang="en-US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/>
              <a:t>Bypass the PSS interlock on a light shutter to allow access to the Bunker PSS controlled area in order to perform maintenance on a neutron beam port</a:t>
            </a:r>
            <a:r>
              <a:rPr lang="en-US" sz="2000" dirty="0" smtClean="0"/>
              <a:t>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/>
              <a:t>Bypass the PSS interlock on a light shutter to allow access to the TS PSS controlled area in order to repair a failed (in open position) light shutter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Instrument PSS: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Bypass the Instrument PSS interlock on proton beam actuators, when an instrument is offline.</a:t>
            </a:r>
          </a:p>
          <a:p>
            <a:r>
              <a:rPr lang="en-GB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05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Thank you!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Questions/comments?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285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Back-up slides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01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515B4B-3ADD-418D-A61D-2099706C2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34CE1B4-62B3-438D-AEBF-F359667A0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3</a:t>
            </a:fld>
            <a:endParaRPr lang="sv-SE"/>
          </a:p>
        </p:txBody>
      </p:sp>
      <p:graphicFrame>
        <p:nvGraphicFramePr>
          <p:cNvPr id="8" name="Tabell 8">
            <a:extLst>
              <a:ext uri="{FF2B5EF4-FFF2-40B4-BE49-F238E27FC236}">
                <a16:creationId xmlns:a16="http://schemas.microsoft.com/office/drawing/2014/main" id="{6785EE1E-4A1C-4346-83D0-84014F8F2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038336"/>
              </p:ext>
            </p:extLst>
          </p:nvPr>
        </p:nvGraphicFramePr>
        <p:xfrm>
          <a:off x="1195647" y="1633448"/>
          <a:ext cx="10134600" cy="2746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4600">
                  <a:extLst>
                    <a:ext uri="{9D8B030D-6E8A-4147-A177-3AD203B41FA5}">
                      <a16:colId xmlns:a16="http://schemas.microsoft.com/office/drawing/2014/main" val="1887023439"/>
                    </a:ext>
                  </a:extLst>
                </a:gridCol>
              </a:tblGrid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1	</a:t>
                      </a:r>
                      <a:r>
                        <a:rPr lang="en-GB" sz="2000" b="0" noProof="0" dirty="0" smtClean="0">
                          <a:solidFill>
                            <a:schemeClr val="bg1"/>
                          </a:solidFill>
                        </a:rPr>
                        <a:t>PSS introduction, scope &amp; stakeholders</a:t>
                      </a:r>
                      <a:endParaRPr lang="en-GB" sz="20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739561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2	</a:t>
                      </a:r>
                      <a:r>
                        <a:rPr lang="en-GB" sz="2000" b="0" noProof="0" dirty="0" smtClean="0">
                          <a:solidFill>
                            <a:schemeClr val="bg1"/>
                          </a:solidFill>
                        </a:rPr>
                        <a:t>ACC PSS, TS PSS, </a:t>
                      </a:r>
                      <a:r>
                        <a:rPr lang="en-GB" sz="2000" b="0" noProof="0" dirty="0" smtClean="0">
                          <a:solidFill>
                            <a:schemeClr val="bg1"/>
                          </a:solidFill>
                        </a:rPr>
                        <a:t>Bunker PSS &amp; Instrument PSS</a:t>
                      </a:r>
                      <a:endParaRPr lang="en-GB" sz="20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991455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3	</a:t>
                      </a:r>
                      <a:r>
                        <a:rPr lang="en-GB" sz="2000" b="0" noProof="0" dirty="0" smtClean="0">
                          <a:solidFill>
                            <a:schemeClr val="bg1"/>
                          </a:solidFill>
                        </a:rPr>
                        <a:t>PSS overall structure</a:t>
                      </a:r>
                      <a:endParaRPr lang="en-GB" sz="20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378964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4	</a:t>
                      </a:r>
                      <a:r>
                        <a:rPr lang="en-GB" sz="2000" b="0" noProof="0" dirty="0" smtClean="0">
                          <a:solidFill>
                            <a:schemeClr val="bg1"/>
                          </a:solidFill>
                        </a:rPr>
                        <a:t>PSS supervision</a:t>
                      </a:r>
                      <a:endParaRPr lang="en-GB" sz="20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913222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5	</a:t>
                      </a:r>
                      <a:r>
                        <a:rPr lang="en-GB" sz="2000" b="0" noProof="0" dirty="0" smtClean="0">
                          <a:solidFill>
                            <a:schemeClr val="bg1"/>
                          </a:solidFill>
                        </a:rPr>
                        <a:t>PSS bypass</a:t>
                      </a:r>
                      <a:endParaRPr lang="en-GB" sz="20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532126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endParaRPr lang="en-GB" sz="20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096166"/>
                  </a:ext>
                </a:extLst>
              </a:tr>
            </a:tbl>
          </a:graphicData>
        </a:graphic>
      </p:graphicFrame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A59AED1-4BAA-47FE-A233-9C2F413D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78972905-E434-5D47-AFD2-FA25DA38A1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>
                <a:solidFill>
                  <a:schemeClr val="bg1"/>
                </a:solidFill>
              </a:rPr>
              <a:t>2024-04-24</a:t>
            </a:fld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39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49FD3C-243D-4C2F-B5A5-77581FFD6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dirty="0" smtClean="0"/>
              <a:t>PSS Interfaces</a:t>
            </a:r>
            <a:endParaRPr lang="sv-SE" sz="3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823609"/>
              </p:ext>
            </p:extLst>
          </p:nvPr>
        </p:nvGraphicFramePr>
        <p:xfrm>
          <a:off x="357189" y="1128181"/>
          <a:ext cx="11782424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1261">
                  <a:extLst>
                    <a:ext uri="{9D8B030D-6E8A-4147-A177-3AD203B41FA5}">
                      <a16:colId xmlns:a16="http://schemas.microsoft.com/office/drawing/2014/main" val="63476332"/>
                    </a:ext>
                  </a:extLst>
                </a:gridCol>
                <a:gridCol w="9301163">
                  <a:extLst>
                    <a:ext uri="{9D8B030D-6E8A-4147-A177-3AD203B41FA5}">
                      <a16:colId xmlns:a16="http://schemas.microsoft.com/office/drawing/2014/main" val="16698152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Interfacing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Purpose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856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archiving service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record PSS data (e.g. alarms, PLC diagnostics, etc.) during operation to allow for event reconstruction and analysis.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375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Alarm Service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ESS uses the EPICS alarm service to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realise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provision of automated notifications for PSS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related events (e.g. when PSS SIFs have been triggered, or PSS equipment failure). These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alarms can be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categorised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based on their severity and provide operators with an instruction.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504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Technical Network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routing instance of the Technical Network, the Controls Network (CN), is used for EPICS-based control systems. The CN enables all data transfers between the PSS and EPICS IOC, the data archiving service, and alarm service.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36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Radiation monitors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Radiation monitors are installed at the perimeters of designated PSS controlled areas to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maintain the area classification with legal dose limits and dose rates set by the Operational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Radiation Protection team, and alarm if those are exceeded. The ESS PSS interface with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these radiation monitors through the Radiological &amp; Environmental Monitoring System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(REMS) (=ESS.INFR.B01) to mitigate radiation hazards in certain hazardous scenarios. 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case of Instruments, PSS interfaces with radiation monitor downstream the instrument shutter, in order to mitigate the radiation hazard within the cave upon shutter failure.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946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Electronic Personal Dosimeter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Designated PSS (e.g. ACC PSS) need to interface with the Electronic Personal Dosimeter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(EPD) System to ensure personnel carry an EPD upon access to PSS controlled area. The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EPDs are used for direct reading of radiation dose and alarming capabilities in areas with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higher radiation risk.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126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25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49FD3C-243D-4C2F-B5A5-77581FFD6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dirty="0" smtClean="0"/>
              <a:t>PSS Interfaces</a:t>
            </a:r>
            <a:endParaRPr lang="sv-SE" sz="3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676771"/>
              </p:ext>
            </p:extLst>
          </p:nvPr>
        </p:nvGraphicFramePr>
        <p:xfrm>
          <a:off x="357189" y="1420281"/>
          <a:ext cx="11782424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1261">
                  <a:extLst>
                    <a:ext uri="{9D8B030D-6E8A-4147-A177-3AD203B41FA5}">
                      <a16:colId xmlns:a16="http://schemas.microsoft.com/office/drawing/2014/main" val="63476332"/>
                    </a:ext>
                  </a:extLst>
                </a:gridCol>
                <a:gridCol w="9301163">
                  <a:extLst>
                    <a:ext uri="{9D8B030D-6E8A-4147-A177-3AD203B41FA5}">
                      <a16:colId xmlns:a16="http://schemas.microsoft.com/office/drawing/2014/main" val="16698152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Interfacing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Purpose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856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 Protection System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Physical Protection System (=ESS.INFR.R01) is a system in place to protect people,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information and facility assets against antagonistic threats, e.g.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unauthorised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intrusion or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sabotage. Designated PSS (e.g. ACC PSS) need to interface with the Physical Protection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System to utilize card readers on the access stations for management of registered access.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375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Gas detection system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gas detection system monitors oxygen level, release of Hydrogen or toxic gases in designated areas. It creates notifications and triggers evacuation alarms if the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pre-defined thresholds are reached. PSS may need to interface some of the gas detection systems in order to prevent access to the PSS controlled area in case of a gas alarm.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504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47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49FD3C-243D-4C2F-B5A5-77581FFD6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dirty="0" smtClean="0"/>
              <a:t>PSS Interfaces</a:t>
            </a:r>
            <a:endParaRPr lang="sv-SE" sz="3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546467"/>
              </p:ext>
            </p:extLst>
          </p:nvPr>
        </p:nvGraphicFramePr>
        <p:xfrm>
          <a:off x="357189" y="1420281"/>
          <a:ext cx="11782424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1261">
                  <a:extLst>
                    <a:ext uri="{9D8B030D-6E8A-4147-A177-3AD203B41FA5}">
                      <a16:colId xmlns:a16="http://schemas.microsoft.com/office/drawing/2014/main" val="63476332"/>
                    </a:ext>
                  </a:extLst>
                </a:gridCol>
                <a:gridCol w="9301163">
                  <a:extLst>
                    <a:ext uri="{9D8B030D-6E8A-4147-A177-3AD203B41FA5}">
                      <a16:colId xmlns:a16="http://schemas.microsoft.com/office/drawing/2014/main" val="16698152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Interfacing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Purpose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856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ISrc</a:t>
                      </a: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Mitigate prompt ionizing radiation hazard from proton beam</a:t>
                      </a: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375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RF systems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Mitigate prompt ionizing radiation hazard from RF-powered equipment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504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Instrument shutter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Mitigate prompt ionizing radiation hazard from Neutron beam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36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Bending magnets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Prevent proton beam to Target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126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Gamma blocker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Light shutters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Mitigate gamma radiation hazard from target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05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PBDR isolation valve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Confine the radioactive inventory within monolith in case of failure in the monolith vessel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038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Access doors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Prevent access to hazardous area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63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ISrc</a:t>
                      </a:r>
                      <a:r>
                        <a:rPr lang="en-US" sz="1600" dirty="0" smtClean="0"/>
                        <a:t> HV PS</a:t>
                      </a:r>
                    </a:p>
                    <a:p>
                      <a:r>
                        <a:rPr lang="en-US" sz="1600" dirty="0" smtClean="0"/>
                        <a:t>Vacuum pumps, protective windows on</a:t>
                      </a:r>
                      <a:r>
                        <a:rPr lang="en-US" sz="1600" baseline="0" dirty="0" smtClean="0"/>
                        <a:t> detector vessels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Mitigate conventional hazards:</a:t>
                      </a:r>
                      <a:r>
                        <a:rPr lang="en-US" sz="1600" baseline="0" dirty="0" smtClean="0"/>
                        <a:t> high voltage, vacuum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160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95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49FD3C-243D-4C2F-B5A5-77581FFD6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PSS training</a:t>
            </a:r>
            <a:endParaRPr lang="sv-SE" sz="38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649860F-884A-42E2-958E-3784CF9880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765" y="1105748"/>
            <a:ext cx="4043650" cy="3449080"/>
          </a:xfrm>
        </p:spPr>
        <p:txBody>
          <a:bodyPr/>
          <a:lstStyle/>
          <a:p>
            <a:r>
              <a:rPr lang="en-US" sz="1600" dirty="0"/>
              <a:t>Clients and operators receive training on how to interact with the designated PSS in </a:t>
            </a:r>
            <a:r>
              <a:rPr lang="en-US" sz="1600" dirty="0" smtClean="0"/>
              <a:t>the area</a:t>
            </a:r>
            <a:r>
              <a:rPr lang="en-US" sz="1600" dirty="0"/>
              <a:t>. Operators receive additional training on how to manage mode transitions </a:t>
            </a:r>
            <a:r>
              <a:rPr lang="en-US" sz="1600" dirty="0" smtClean="0"/>
              <a:t>and acknowledge </a:t>
            </a:r>
            <a:r>
              <a:rPr lang="en-US" sz="1600" dirty="0"/>
              <a:t>alarms using the </a:t>
            </a:r>
            <a:r>
              <a:rPr lang="en-US" sz="1600" dirty="0" smtClean="0"/>
              <a:t>HMI. </a:t>
            </a:r>
          </a:p>
          <a:p>
            <a:r>
              <a:rPr lang="en-US" sz="1600" dirty="0" smtClean="0"/>
              <a:t>Trainings </a:t>
            </a:r>
            <a:r>
              <a:rPr lang="en-US" sz="1600" dirty="0"/>
              <a:t>are developed by the PSS team in cooperation with the ESS Learning </a:t>
            </a:r>
            <a:r>
              <a:rPr lang="en-US" sz="1600" dirty="0" smtClean="0"/>
              <a:t>Management System </a:t>
            </a:r>
            <a:r>
              <a:rPr lang="en-US" sz="1600" dirty="0"/>
              <a:t>(LMS) team. An operations manual is also provided for each PSS</a:t>
            </a:r>
            <a:r>
              <a:rPr lang="en-US" sz="1600" dirty="0" smtClean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192" y="1227071"/>
            <a:ext cx="3841583" cy="45512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2649860F-884A-42E2-958E-3784CF9880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99432" y="4544359"/>
            <a:ext cx="4157414" cy="139280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Hands on training to clients (e.g. how to use access stations), and to operators (e.g. how to perform the formalized search) is also provided by PSS team.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2649860F-884A-42E2-958E-3784CF9880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64429" y="3311814"/>
            <a:ext cx="2234484" cy="526761"/>
          </a:xfrm>
        </p:spPr>
        <p:txBody>
          <a:bodyPr/>
          <a:lstStyle/>
          <a:p>
            <a:r>
              <a:rPr lang="en-US" sz="1400" i="1" dirty="0" smtClean="0">
                <a:solidFill>
                  <a:schemeClr val="tx1"/>
                </a:solidFill>
              </a:rPr>
              <a:t>PSS1 online training course in ESS learning lounge</a:t>
            </a:r>
          </a:p>
        </p:txBody>
      </p:sp>
    </p:spTree>
    <p:extLst>
      <p:ext uri="{BB962C8B-B14F-4D97-AF65-F5344CB8AC3E}">
        <p14:creationId xmlns:p14="http://schemas.microsoft.com/office/powerpoint/2010/main" val="189648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Finish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099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CCFE6A-D8F4-453D-80DD-E1D3D325B121}"/>
              </a:ext>
            </a:extLst>
          </p:cNvPr>
          <p:cNvSpPr/>
          <p:nvPr/>
        </p:nvSpPr>
        <p:spPr>
          <a:xfrm>
            <a:off x="6460958" y="0"/>
            <a:ext cx="573104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361A0A-2528-42EB-8E6A-DA01C6577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F2049D6-33EF-411A-8631-A29E542083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1</a:t>
            </a:r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11693FE-8633-4CDA-ABA8-92FAAA0C7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30491" y="2169209"/>
            <a:ext cx="8803846" cy="2462613"/>
          </a:xfrm>
        </p:spPr>
        <p:txBody>
          <a:bodyPr/>
          <a:lstStyle/>
          <a:p>
            <a:r>
              <a:rPr lang="en-GB" sz="4400" b="0" noProof="0" dirty="0" smtClean="0">
                <a:solidFill>
                  <a:schemeClr val="bg1"/>
                </a:solidFill>
              </a:rPr>
              <a:t>PSS </a:t>
            </a:r>
            <a:r>
              <a:rPr lang="en-GB" sz="4400" dirty="0" smtClean="0"/>
              <a:t>introduction, scope &amp; stakeholders</a:t>
            </a:r>
            <a:endParaRPr lang="en-GB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E8596B-CFC4-494E-833A-CBBEC3078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530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49FD3C-243D-4C2F-B5A5-77581FFD6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ESS PSS</a:t>
            </a:r>
            <a:endParaRPr lang="sv-SE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649860F-884A-42E2-958E-3784CF9880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77063" y="1105748"/>
            <a:ext cx="9360000" cy="4746742"/>
          </a:xfrm>
        </p:spPr>
        <p:txBody>
          <a:bodyPr/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GB" dirty="0"/>
              <a:t>Personnel Safety Systems at ESS (ESS PSS) can be considered as an integrated system that is composed of several PSS systems across the </a:t>
            </a:r>
            <a:r>
              <a:rPr lang="en-GB" dirty="0" smtClean="0"/>
              <a:t>facility; ACC PSS, TS PSS, Bunker PSS an PSS systems for instruments.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GB" dirty="0" smtClean="0"/>
              <a:t>The </a:t>
            </a:r>
            <a:r>
              <a:rPr lang="en-GB" dirty="0"/>
              <a:t>purpose of ESS PSS is to contribute to the overall personnel safety at ESS in order to enable safe commissioning and operation of the Linear Accelerator (</a:t>
            </a:r>
            <a:r>
              <a:rPr lang="en-GB" dirty="0" err="1"/>
              <a:t>Linac</a:t>
            </a:r>
            <a:r>
              <a:rPr lang="en-GB" dirty="0"/>
              <a:t>), Target, Bunker and Neutron Instruments</a:t>
            </a:r>
            <a:r>
              <a:rPr lang="en-GB" dirty="0" smtClean="0"/>
              <a:t>.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sv-SE" dirty="0" err="1" smtClean="0"/>
              <a:t>Terminologies</a:t>
            </a:r>
            <a:r>
              <a:rPr lang="sv-SE" dirty="0" smtClean="0"/>
              <a:t>:</a:t>
            </a:r>
          </a:p>
          <a:p>
            <a:pPr marL="488588" lvl="1" indent="-230188">
              <a:buFont typeface="Arial" panose="020B0604020202020204" pitchFamily="34" charset="0"/>
              <a:buChar char="•"/>
            </a:pPr>
            <a:r>
              <a:rPr lang="en-GB" b="1" dirty="0"/>
              <a:t>Parent </a:t>
            </a:r>
            <a:r>
              <a:rPr lang="en-GB" b="1" dirty="0" smtClean="0"/>
              <a:t>system</a:t>
            </a:r>
            <a:r>
              <a:rPr lang="en-GB" dirty="0" smtClean="0"/>
              <a:t>: </a:t>
            </a:r>
            <a:r>
              <a:rPr lang="en-GB" i="1" dirty="0"/>
              <a:t>The system hierarchically above a PSS in the ESS Facility Breakdown Structure (FBS). For examples the Accelerator (=ESS.ACC) as the parent system for Accelerator PSS (=ESS.ACC.F01).</a:t>
            </a:r>
            <a:endParaRPr lang="en-GB" i="1" dirty="0" smtClean="0"/>
          </a:p>
          <a:p>
            <a:pPr marL="488588" lvl="1" indent="-230188">
              <a:buFont typeface="Arial" panose="020B0604020202020204" pitchFamily="34" charset="0"/>
              <a:buChar char="•"/>
            </a:pPr>
            <a:r>
              <a:rPr lang="en-GB" b="1" dirty="0"/>
              <a:t>PSS controlled </a:t>
            </a:r>
            <a:r>
              <a:rPr lang="en-GB" b="1" dirty="0" smtClean="0"/>
              <a:t>area</a:t>
            </a:r>
            <a:r>
              <a:rPr lang="en-GB" dirty="0" smtClean="0"/>
              <a:t>: </a:t>
            </a:r>
            <a:r>
              <a:rPr lang="en-GB" i="1" dirty="0"/>
              <a:t>An area within which a PSS mitigates designated hazards or the PSS contributes to access control.</a:t>
            </a:r>
            <a:endParaRPr lang="en-GB" i="1" dirty="0" smtClean="0"/>
          </a:p>
          <a:p>
            <a:pPr marL="488588" lvl="1" indent="-230188">
              <a:buFont typeface="Arial" panose="020B0604020202020204" pitchFamily="34" charset="0"/>
              <a:buChar char="•"/>
            </a:pPr>
            <a:r>
              <a:rPr lang="en-GB" b="1" dirty="0" smtClean="0"/>
              <a:t>EUC</a:t>
            </a:r>
            <a:r>
              <a:rPr lang="en-GB" i="1" dirty="0" smtClean="0"/>
              <a:t>: </a:t>
            </a:r>
            <a:r>
              <a:rPr lang="en-GB" i="1" dirty="0"/>
              <a:t>Equipment that the PSS interlocks, in order to mitigate designated hazards associated with equipment and/or processes.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337364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79" y="1351332"/>
            <a:ext cx="10972800" cy="521070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5435253" y="3125513"/>
            <a:ext cx="901657" cy="369332"/>
          </a:xfrm>
          <a:prstGeom prst="rect">
            <a:avLst/>
          </a:prstGeom>
          <a:solidFill>
            <a:srgbClr val="FB9909"/>
          </a:solidFill>
          <a:ln w="25400">
            <a:noFill/>
          </a:ln>
        </p:spPr>
        <p:txBody>
          <a:bodyPr wrap="none" rtlCol="0">
            <a:spAutoFit/>
          </a:bodyPr>
          <a:lstStyle>
            <a:defPPr>
              <a:defRPr lang="sv-SE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TS2 PSS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Personnel Safety Systems at ESS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6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2024-04-24</a:t>
            </a:fld>
            <a:endParaRPr lang="sv-SE" dirty="0"/>
          </a:p>
        </p:txBody>
      </p:sp>
      <p:sp>
        <p:nvSpPr>
          <p:cNvPr id="12" name="Rectangle 11"/>
          <p:cNvSpPr/>
          <p:nvPr/>
        </p:nvSpPr>
        <p:spPr>
          <a:xfrm>
            <a:off x="6118361" y="3793922"/>
            <a:ext cx="288032" cy="138101"/>
          </a:xfrm>
          <a:prstGeom prst="rect">
            <a:avLst/>
          </a:prstGeom>
          <a:noFill/>
          <a:ln w="34925">
            <a:solidFill>
              <a:srgbClr val="FB9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ctangle 12"/>
          <p:cNvSpPr/>
          <p:nvPr/>
        </p:nvSpPr>
        <p:spPr>
          <a:xfrm>
            <a:off x="5357630" y="3989644"/>
            <a:ext cx="5904656" cy="144016"/>
          </a:xfrm>
          <a:prstGeom prst="rect">
            <a:avLst/>
          </a:prstGeom>
          <a:noFill/>
          <a:ln w="34925">
            <a:solidFill>
              <a:srgbClr val="FB9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Box 14"/>
          <p:cNvSpPr txBox="1"/>
          <p:nvPr/>
        </p:nvSpPr>
        <p:spPr>
          <a:xfrm>
            <a:off x="6612932" y="4693992"/>
            <a:ext cx="1770868" cy="369332"/>
          </a:xfrm>
          <a:prstGeom prst="rect">
            <a:avLst/>
          </a:prstGeom>
          <a:solidFill>
            <a:srgbClr val="FB9909"/>
          </a:solidFill>
          <a:ln>
            <a:solidFill>
              <a:srgbClr val="FB990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Accelerator PSS</a:t>
            </a:r>
            <a:endParaRPr lang="sv-SE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/>
          <p:cNvCxnSpPr>
            <a:endCxn id="15" idx="0"/>
          </p:cNvCxnSpPr>
          <p:nvPr/>
        </p:nvCxnSpPr>
        <p:spPr>
          <a:xfrm flipH="1">
            <a:off x="7498366" y="4133660"/>
            <a:ext cx="323040" cy="560332"/>
          </a:xfrm>
          <a:prstGeom prst="straightConnector1">
            <a:avLst/>
          </a:prstGeom>
          <a:ln w="15875">
            <a:solidFill>
              <a:srgbClr val="FB99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5886081" y="3494845"/>
            <a:ext cx="232280" cy="368127"/>
          </a:xfrm>
          <a:prstGeom prst="straightConnector1">
            <a:avLst/>
          </a:prstGeom>
          <a:ln w="15875">
            <a:solidFill>
              <a:srgbClr val="FB99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506057" y="3919351"/>
            <a:ext cx="635028" cy="288033"/>
          </a:xfrm>
          <a:prstGeom prst="rect">
            <a:avLst/>
          </a:prstGeom>
          <a:noFill/>
          <a:ln w="34925">
            <a:solidFill>
              <a:srgbClr val="FB9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TextBox 26"/>
          <p:cNvSpPr txBox="1"/>
          <p:nvPr/>
        </p:nvSpPr>
        <p:spPr>
          <a:xfrm>
            <a:off x="4567177" y="4693992"/>
            <a:ext cx="1147815" cy="369332"/>
          </a:xfrm>
          <a:prstGeom prst="rect">
            <a:avLst/>
          </a:prstGeom>
          <a:solidFill>
            <a:srgbClr val="FB9909"/>
          </a:solidFill>
          <a:ln>
            <a:solidFill>
              <a:srgbClr val="FB9909"/>
            </a:solidFill>
          </a:ln>
        </p:spPr>
        <p:txBody>
          <a:bodyPr wrap="none" rtlCol="0">
            <a:spAutoFit/>
          </a:bodyPr>
          <a:lstStyle>
            <a:defPPr>
              <a:defRPr lang="sv-SE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Target PSS</a:t>
            </a:r>
            <a:endParaRPr lang="sv-SE" dirty="0"/>
          </a:p>
        </p:txBody>
      </p:sp>
      <p:cxnSp>
        <p:nvCxnSpPr>
          <p:cNvPr id="28" name="Straight Arrow Connector 27"/>
          <p:cNvCxnSpPr>
            <a:stCxn id="26" idx="2"/>
            <a:endCxn id="27" idx="0"/>
          </p:cNvCxnSpPr>
          <p:nvPr/>
        </p:nvCxnSpPr>
        <p:spPr>
          <a:xfrm>
            <a:off x="4823571" y="4207384"/>
            <a:ext cx="317514" cy="486608"/>
          </a:xfrm>
          <a:prstGeom prst="straightConnector1">
            <a:avLst/>
          </a:prstGeom>
          <a:ln w="15875">
            <a:solidFill>
              <a:srgbClr val="FB99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845462" y="1988024"/>
            <a:ext cx="576064" cy="295953"/>
          </a:xfrm>
          <a:prstGeom prst="rect">
            <a:avLst/>
          </a:prstGeom>
          <a:noFill/>
          <a:ln w="34925">
            <a:solidFill>
              <a:srgbClr val="FB9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32"/>
          <p:cNvSpPr/>
          <p:nvPr/>
        </p:nvSpPr>
        <p:spPr>
          <a:xfrm>
            <a:off x="3845462" y="2404465"/>
            <a:ext cx="576064" cy="295953"/>
          </a:xfrm>
          <a:prstGeom prst="rect">
            <a:avLst/>
          </a:prstGeom>
          <a:noFill/>
          <a:ln w="34925">
            <a:solidFill>
              <a:srgbClr val="FB9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Rectangle 33"/>
          <p:cNvSpPr/>
          <p:nvPr/>
        </p:nvSpPr>
        <p:spPr>
          <a:xfrm>
            <a:off x="3845462" y="3214370"/>
            <a:ext cx="576064" cy="295953"/>
          </a:xfrm>
          <a:prstGeom prst="rect">
            <a:avLst/>
          </a:prstGeom>
          <a:noFill/>
          <a:ln w="34925">
            <a:solidFill>
              <a:srgbClr val="FB9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5" name="Straight Connector 34"/>
          <p:cNvCxnSpPr>
            <a:stCxn id="34" idx="0"/>
            <a:endCxn id="33" idx="2"/>
          </p:cNvCxnSpPr>
          <p:nvPr/>
        </p:nvCxnSpPr>
        <p:spPr>
          <a:xfrm flipV="1">
            <a:off x="4133494" y="2700418"/>
            <a:ext cx="0" cy="513952"/>
          </a:xfrm>
          <a:prstGeom prst="line">
            <a:avLst/>
          </a:prstGeom>
          <a:solidFill>
            <a:srgbClr val="FB9909"/>
          </a:solidFill>
          <a:ln w="25400">
            <a:solidFill>
              <a:srgbClr val="FB9909"/>
            </a:solidFill>
            <a:prstDash val="dash"/>
          </a:ln>
        </p:spPr>
      </p:cxnSp>
      <p:sp>
        <p:nvSpPr>
          <p:cNvPr id="36" name="TextBox 35"/>
          <p:cNvSpPr txBox="1"/>
          <p:nvPr/>
        </p:nvSpPr>
        <p:spPr>
          <a:xfrm>
            <a:off x="1138845" y="1946880"/>
            <a:ext cx="2029203" cy="369332"/>
          </a:xfrm>
          <a:prstGeom prst="rect">
            <a:avLst/>
          </a:prstGeom>
          <a:solidFill>
            <a:srgbClr val="FB9909"/>
          </a:solidFill>
          <a:ln w="2540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sv-SE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Instrument 1 PSS</a:t>
            </a:r>
            <a:endParaRPr lang="sv-SE" dirty="0"/>
          </a:p>
        </p:txBody>
      </p:sp>
      <p:sp>
        <p:nvSpPr>
          <p:cNvPr id="37" name="TextBox 36"/>
          <p:cNvSpPr txBox="1"/>
          <p:nvPr/>
        </p:nvSpPr>
        <p:spPr>
          <a:xfrm>
            <a:off x="1138845" y="2374902"/>
            <a:ext cx="2029203" cy="369332"/>
          </a:xfrm>
          <a:prstGeom prst="rect">
            <a:avLst/>
          </a:prstGeom>
          <a:solidFill>
            <a:srgbClr val="FB9909"/>
          </a:solidFill>
          <a:ln w="2540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sv-SE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Instrument 2 PSS</a:t>
            </a:r>
            <a:endParaRPr lang="sv-SE" dirty="0"/>
          </a:p>
        </p:txBody>
      </p:sp>
      <p:sp>
        <p:nvSpPr>
          <p:cNvPr id="38" name="TextBox 37"/>
          <p:cNvSpPr txBox="1"/>
          <p:nvPr/>
        </p:nvSpPr>
        <p:spPr>
          <a:xfrm>
            <a:off x="1138845" y="3177680"/>
            <a:ext cx="2029204" cy="369332"/>
          </a:xfrm>
          <a:prstGeom prst="rect">
            <a:avLst/>
          </a:prstGeom>
          <a:solidFill>
            <a:srgbClr val="FB9909"/>
          </a:solidFill>
          <a:ln w="2540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sv-SE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Instrument 16 </a:t>
            </a:r>
            <a:r>
              <a:rPr lang="en-US" dirty="0"/>
              <a:t>PSS</a:t>
            </a:r>
            <a:endParaRPr lang="sv-SE" dirty="0"/>
          </a:p>
        </p:txBody>
      </p:sp>
      <p:cxnSp>
        <p:nvCxnSpPr>
          <p:cNvPr id="39" name="Straight Arrow Connector 38"/>
          <p:cNvCxnSpPr>
            <a:stCxn id="32" idx="1"/>
            <a:endCxn id="36" idx="3"/>
          </p:cNvCxnSpPr>
          <p:nvPr/>
        </p:nvCxnSpPr>
        <p:spPr>
          <a:xfrm flipH="1" flipV="1">
            <a:off x="3168048" y="2131546"/>
            <a:ext cx="677414" cy="4455"/>
          </a:xfrm>
          <a:prstGeom prst="straightConnector1">
            <a:avLst/>
          </a:prstGeom>
          <a:ln w="15875">
            <a:solidFill>
              <a:srgbClr val="FB99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3" idx="1"/>
            <a:endCxn id="37" idx="3"/>
          </p:cNvCxnSpPr>
          <p:nvPr/>
        </p:nvCxnSpPr>
        <p:spPr>
          <a:xfrm flipH="1">
            <a:off x="3168048" y="2552442"/>
            <a:ext cx="677414" cy="7126"/>
          </a:xfrm>
          <a:prstGeom prst="straightConnector1">
            <a:avLst/>
          </a:prstGeom>
          <a:ln w="15875">
            <a:solidFill>
              <a:srgbClr val="FB99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4" idx="1"/>
            <a:endCxn id="38" idx="3"/>
          </p:cNvCxnSpPr>
          <p:nvPr/>
        </p:nvCxnSpPr>
        <p:spPr>
          <a:xfrm flipH="1" flipV="1">
            <a:off x="3168048" y="3362346"/>
            <a:ext cx="677414" cy="1"/>
          </a:xfrm>
          <a:prstGeom prst="straightConnector1">
            <a:avLst/>
          </a:prstGeom>
          <a:ln w="15875">
            <a:solidFill>
              <a:srgbClr val="FB99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417998" y="3826489"/>
            <a:ext cx="838431" cy="473757"/>
          </a:xfrm>
          <a:prstGeom prst="rect">
            <a:avLst/>
          </a:prstGeom>
          <a:noFill/>
          <a:ln w="34925">
            <a:solidFill>
              <a:srgbClr val="FB9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TextBox 42"/>
          <p:cNvSpPr txBox="1"/>
          <p:nvPr/>
        </p:nvSpPr>
        <p:spPr>
          <a:xfrm>
            <a:off x="2779859" y="4699758"/>
            <a:ext cx="1327799" cy="369332"/>
          </a:xfrm>
          <a:prstGeom prst="rect">
            <a:avLst/>
          </a:prstGeom>
          <a:solidFill>
            <a:srgbClr val="FB9909"/>
          </a:solidFill>
          <a:ln>
            <a:solidFill>
              <a:srgbClr val="FB9909"/>
            </a:solidFill>
          </a:ln>
        </p:spPr>
        <p:txBody>
          <a:bodyPr wrap="none" rtlCol="0">
            <a:spAutoFit/>
          </a:bodyPr>
          <a:lstStyle>
            <a:defPPr>
              <a:defRPr lang="sv-SE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Bunker </a:t>
            </a:r>
            <a:r>
              <a:rPr lang="en-US" dirty="0"/>
              <a:t>PSS</a:t>
            </a:r>
            <a:endParaRPr lang="sv-SE" dirty="0"/>
          </a:p>
        </p:txBody>
      </p:sp>
      <p:cxnSp>
        <p:nvCxnSpPr>
          <p:cNvPr id="45" name="Straight Arrow Connector 44"/>
          <p:cNvCxnSpPr>
            <a:stCxn id="42" idx="1"/>
            <a:endCxn id="43" idx="0"/>
          </p:cNvCxnSpPr>
          <p:nvPr/>
        </p:nvCxnSpPr>
        <p:spPr>
          <a:xfrm flipH="1">
            <a:off x="3443759" y="4063368"/>
            <a:ext cx="974239" cy="636390"/>
          </a:xfrm>
          <a:prstGeom prst="straightConnector1">
            <a:avLst/>
          </a:prstGeom>
          <a:ln w="15875">
            <a:solidFill>
              <a:srgbClr val="FB99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435253" y="3125513"/>
            <a:ext cx="901657" cy="369332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415468" y="3115940"/>
            <a:ext cx="992579" cy="369332"/>
          </a:xfrm>
          <a:prstGeom prst="rect">
            <a:avLst/>
          </a:prstGeom>
          <a:solidFill>
            <a:srgbClr val="FB9909"/>
          </a:solidFill>
          <a:ln w="25400">
            <a:noFill/>
          </a:ln>
        </p:spPr>
        <p:txBody>
          <a:bodyPr wrap="none" rtlCol="0">
            <a:spAutoFit/>
          </a:bodyPr>
          <a:lstStyle>
            <a:defPPr>
              <a:defRPr lang="sv-SE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TS4 </a:t>
            </a:r>
            <a:r>
              <a:rPr lang="en-US" dirty="0"/>
              <a:t>PSS</a:t>
            </a:r>
            <a:endParaRPr lang="sv-SE" dirty="0"/>
          </a:p>
        </p:txBody>
      </p:sp>
      <p:sp>
        <p:nvSpPr>
          <p:cNvPr id="44" name="Rectangle 43"/>
          <p:cNvSpPr/>
          <p:nvPr/>
        </p:nvSpPr>
        <p:spPr>
          <a:xfrm>
            <a:off x="7245619" y="3801552"/>
            <a:ext cx="288032" cy="138101"/>
          </a:xfrm>
          <a:prstGeom prst="rect">
            <a:avLst/>
          </a:prstGeom>
          <a:noFill/>
          <a:ln w="34925">
            <a:solidFill>
              <a:srgbClr val="FB9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6" name="Straight Arrow Connector 45"/>
          <p:cNvCxnSpPr>
            <a:stCxn id="44" idx="3"/>
            <a:endCxn id="31" idx="2"/>
          </p:cNvCxnSpPr>
          <p:nvPr/>
        </p:nvCxnSpPr>
        <p:spPr>
          <a:xfrm flipV="1">
            <a:off x="7533651" y="3485272"/>
            <a:ext cx="378107" cy="385331"/>
          </a:xfrm>
          <a:prstGeom prst="straightConnector1">
            <a:avLst/>
          </a:prstGeom>
          <a:ln w="15875">
            <a:solidFill>
              <a:srgbClr val="FB99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7422512" y="3119616"/>
            <a:ext cx="985535" cy="369332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6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3" grpId="0" animBg="1"/>
      <p:bldP spid="15" grpId="0" animBg="1"/>
      <p:bldP spid="26" grpId="0" animBg="1"/>
      <p:bldP spid="27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42" grpId="0" animBg="1"/>
      <p:bldP spid="43" grpId="0" animBg="1"/>
      <p:bldP spid="9" grpId="0" animBg="1"/>
      <p:bldP spid="31" grpId="0" animBg="1"/>
      <p:bldP spid="44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49FD3C-243D-4C2F-B5A5-77581FFD6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functionalities of a PSS</a:t>
            </a:r>
            <a:endParaRPr lang="sv-SE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649860F-884A-42E2-958E-3784CF9880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77063" y="1105748"/>
            <a:ext cx="9360000" cy="4746742"/>
          </a:xfrm>
        </p:spPr>
        <p:txBody>
          <a:bodyPr/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b="1" dirty="0" smtClean="0"/>
              <a:t>Safety interlock system</a:t>
            </a:r>
            <a:r>
              <a:rPr lang="en-US" dirty="0" smtClean="0"/>
              <a:t>: This is the core of a PSS and implements the safety instrumented functions, and search, interaction with key exchange system, etc.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b="1" dirty="0" smtClean="0"/>
              <a:t>Access control system</a:t>
            </a:r>
            <a:r>
              <a:rPr lang="en-US" dirty="0" smtClean="0"/>
              <a:t>: </a:t>
            </a:r>
            <a:r>
              <a:rPr lang="en-GB" dirty="0"/>
              <a:t>The </a:t>
            </a:r>
            <a:r>
              <a:rPr lang="en-GB" dirty="0" smtClean="0"/>
              <a:t>access control </a:t>
            </a:r>
            <a:r>
              <a:rPr lang="en-GB" dirty="0"/>
              <a:t>system contributes to ensuring ‘registered access</a:t>
            </a:r>
            <a:r>
              <a:rPr lang="en-GB" dirty="0" smtClean="0"/>
              <a:t>’ or ‘controlled access’ </a:t>
            </a:r>
            <a:r>
              <a:rPr lang="en-GB" dirty="0"/>
              <a:t>to </a:t>
            </a:r>
            <a:r>
              <a:rPr lang="en-GB" dirty="0" smtClean="0"/>
              <a:t>a </a:t>
            </a:r>
            <a:r>
              <a:rPr lang="en-GB" dirty="0"/>
              <a:t>PSS controlled </a:t>
            </a:r>
            <a:r>
              <a:rPr lang="en-GB" dirty="0" smtClean="0"/>
              <a:t>area, in </a:t>
            </a:r>
            <a:r>
              <a:rPr lang="en-GB" dirty="0" smtClean="0"/>
              <a:t>conjunction with </a:t>
            </a:r>
            <a:r>
              <a:rPr lang="en-GB" dirty="0" smtClean="0"/>
              <a:t>physical </a:t>
            </a:r>
            <a:r>
              <a:rPr lang="en-GB" dirty="0" smtClean="0"/>
              <a:t>access control system.</a:t>
            </a:r>
            <a:endParaRPr lang="en-US" dirty="0" smtClean="0"/>
          </a:p>
          <a:p>
            <a:pPr marL="230188" indent="-230188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Notes</a:t>
            </a:r>
            <a:r>
              <a:rPr lang="en-US" dirty="0" smtClean="0"/>
              <a:t>: 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 smtClean="0"/>
              <a:t>So far, ACC PSS </a:t>
            </a:r>
            <a:r>
              <a:rPr lang="en-US" dirty="0" smtClean="0"/>
              <a:t>and Bunker PSS include </a:t>
            </a:r>
            <a:r>
              <a:rPr lang="en-US" dirty="0" smtClean="0"/>
              <a:t>both functionalities of safety interlock system and access control system. The rest of PSS systems at ESS only include a safety interlock system.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 smtClean="0"/>
              <a:t>Both functionalities can be implemented through one PLC-based system.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0351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1418F35-25F0-F047-989C-3E7D038B9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 smtClean="0"/>
              <a:t>Mindset and approach in PSS design</a:t>
            </a:r>
            <a:endParaRPr lang="en-GB" dirty="0"/>
          </a:p>
        </p:txBody>
      </p:sp>
      <p:sp>
        <p:nvSpPr>
          <p:cNvPr id="25" name="Content Placeholder 8">
            <a:extLst>
              <a:ext uri="{FF2B5EF4-FFF2-40B4-BE49-F238E27FC236}">
                <a16:creationId xmlns:a16="http://schemas.microsoft.com/office/drawing/2014/main" id="{D5DBA4AF-0718-4DD8-8D35-13FA8E823FE8}"/>
              </a:ext>
            </a:extLst>
          </p:cNvPr>
          <p:cNvSpPr txBox="1">
            <a:spLocks/>
          </p:cNvSpPr>
          <p:nvPr/>
        </p:nvSpPr>
        <p:spPr>
          <a:xfrm>
            <a:off x="1103709" y="1605932"/>
            <a:ext cx="9360000" cy="4746742"/>
          </a:xfrm>
          <a:prstGeom prst="rect">
            <a:avLst/>
          </a:prstGeom>
        </p:spPr>
        <p:txBody>
          <a:bodyPr/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1591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03709" y="1390461"/>
            <a:ext cx="9365782" cy="4768062"/>
          </a:xfrm>
        </p:spPr>
        <p:txBody>
          <a:bodyPr/>
          <a:lstStyle/>
          <a:p>
            <a:r>
              <a:rPr lang="en-US" dirty="0" smtClean="0"/>
              <a:t>Focus 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Adopting consistent systems design and implement standardization as much as reasonably practical in: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 smtClean="0"/>
              <a:t>Technology (HW and SW)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/>
              <a:t>U</a:t>
            </a:r>
            <a:r>
              <a:rPr lang="en-US" dirty="0" smtClean="0"/>
              <a:t>ser interfaces (trapped key interlock systems, OPI, HMI)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 smtClean="0"/>
              <a:t>Documentation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 smtClean="0"/>
              <a:t>Testing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 smtClean="0"/>
              <a:t>Maintenance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Designing scalable systems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 smtClean="0"/>
              <a:t>Accommodate planned upgrades, e.g. support additional RF systems in Accelerator, or additional instruments in NSS)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 smtClean="0"/>
              <a:t>Accommodate predictable upgrades, e.g. the architecture to support additional instrument PSS (beyond the planned 16 instruments) at NSS.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45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49FD3C-243D-4C2F-B5A5-77581FFD6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PSS stakeholders &amp; interaction roles</a:t>
            </a:r>
            <a:endParaRPr lang="sv-SE" sz="38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649860F-884A-42E2-958E-3784CF9880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764" y="1105748"/>
            <a:ext cx="10376033" cy="1367945"/>
          </a:xfrm>
        </p:spPr>
        <p:txBody>
          <a:bodyPr/>
          <a:lstStyle/>
          <a:p>
            <a:r>
              <a:rPr lang="en-US" dirty="0" smtClean="0"/>
              <a:t>A stakeholder </a:t>
            </a:r>
            <a:r>
              <a:rPr lang="en-US" dirty="0"/>
              <a:t>is defined as a person, or group of people, linked to the system in </a:t>
            </a:r>
            <a:r>
              <a:rPr lang="en-US" dirty="0" smtClean="0"/>
              <a:t>any fashion. The </a:t>
            </a:r>
            <a:r>
              <a:rPr lang="en-US" dirty="0"/>
              <a:t>concept includes everyone with an interest (or stake) in the system. These </a:t>
            </a:r>
            <a:r>
              <a:rPr lang="en-US" dirty="0" smtClean="0"/>
              <a:t>stakeholders interact </a:t>
            </a:r>
            <a:r>
              <a:rPr lang="en-US" dirty="0"/>
              <a:t>with the PSS in different roles, called system interaction </a:t>
            </a:r>
            <a:r>
              <a:rPr lang="en-US" dirty="0" smtClean="0"/>
              <a:t>roles (owner, provider, </a:t>
            </a:r>
            <a:r>
              <a:rPr lang="en-US" dirty="0"/>
              <a:t>operator (normal and expert), client.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F2C8D0-2448-45AB-9FE2-D6C1EBCEB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4454" y="6370805"/>
            <a:ext cx="4477722" cy="365125"/>
          </a:xfrm>
        </p:spPr>
        <p:txBody>
          <a:bodyPr/>
          <a:lstStyle/>
          <a:p>
            <a:r>
              <a:rPr lang="en-US" sz="1400" i="1" cap="none" dirty="0" smtClean="0">
                <a:solidFill>
                  <a:schemeClr val="tx1"/>
                </a:solidFill>
              </a:rPr>
              <a:t>Diagram courtesy of Jessica Lastow</a:t>
            </a:r>
            <a:endParaRPr lang="en-GB" sz="1400" i="1" cap="none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800" y="146050"/>
            <a:ext cx="6273800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9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S0013_ESS_191217" id="{25A5AE2A-28F6-4104-8C72-7304B1F48254}" vid="{320E9B42-7F55-4E52-AA64-0C45CA88F26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5438</TotalTime>
  <Words>2086</Words>
  <Application>Microsoft Office PowerPoint</Application>
  <PresentationFormat>Widescreen</PresentationFormat>
  <Paragraphs>193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Segoe UI</vt:lpstr>
      <vt:lpstr>Segoe UI Light</vt:lpstr>
      <vt:lpstr>Segoe UI Semibold</vt:lpstr>
      <vt:lpstr>Wingdings</vt:lpstr>
      <vt:lpstr>Office-tema</vt:lpstr>
      <vt:lpstr>PowerPoint Presentation</vt:lpstr>
      <vt:lpstr>ESS PSS overview </vt:lpstr>
      <vt:lpstr>Agenda</vt:lpstr>
      <vt:lpstr>PowerPoint Presentation</vt:lpstr>
      <vt:lpstr>ESS PSS</vt:lpstr>
      <vt:lpstr>Personnel Safety Systems at ESS</vt:lpstr>
      <vt:lpstr>General functionalities of a PSS</vt:lpstr>
      <vt:lpstr>Mindset and approach in PSS design</vt:lpstr>
      <vt:lpstr>PSS stakeholders &amp; interaction roles</vt:lpstr>
      <vt:lpstr>PowerPoint Presentation</vt:lpstr>
      <vt:lpstr>ESS PSS main functions</vt:lpstr>
      <vt:lpstr>Accelerator</vt:lpstr>
      <vt:lpstr>Target station</vt:lpstr>
      <vt:lpstr>Bunker</vt:lpstr>
      <vt:lpstr>Instruments</vt:lpstr>
      <vt:lpstr>PowerPoint Presentation</vt:lpstr>
      <vt:lpstr>Nexus PSS</vt:lpstr>
      <vt:lpstr>ESS PSS architecture</vt:lpstr>
      <vt:lpstr>ESS PSS permit for Beam on Target (BoT)</vt:lpstr>
      <vt:lpstr>PowerPoint Presentation</vt:lpstr>
      <vt:lpstr>PSS supervision</vt:lpstr>
      <vt:lpstr>Overview OPI for ESS PSS </vt:lpstr>
      <vt:lpstr>System specific OPI</vt:lpstr>
      <vt:lpstr>PowerPoint Presentation</vt:lpstr>
      <vt:lpstr>PSS bypass</vt:lpstr>
      <vt:lpstr>Measures during PSS bypass</vt:lpstr>
      <vt:lpstr>Examples of PSS bypass</vt:lpstr>
      <vt:lpstr>  Thank you!  Questions/comments?</vt:lpstr>
      <vt:lpstr>  Back-up slides</vt:lpstr>
      <vt:lpstr>PSS Interfaces</vt:lpstr>
      <vt:lpstr>PSS Interfaces</vt:lpstr>
      <vt:lpstr>PSS Interfaces</vt:lpstr>
      <vt:lpstr>PSS training</vt:lpstr>
      <vt:lpstr>Finish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martin.sjostrand@esss.se</dc:creator>
  <cp:lastModifiedBy>Morteza Mansouri</cp:lastModifiedBy>
  <cp:revision>320</cp:revision>
  <cp:lastPrinted>2019-03-08T10:27:30Z</cp:lastPrinted>
  <dcterms:created xsi:type="dcterms:W3CDTF">2020-01-21T09:56:49Z</dcterms:created>
  <dcterms:modified xsi:type="dcterms:W3CDTF">2024-04-24T09:36:01Z</dcterms:modified>
</cp:coreProperties>
</file>