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59" r:id="rId4"/>
    <p:sldId id="260" r:id="rId5"/>
    <p:sldId id="267" r:id="rId6"/>
    <p:sldId id="268" r:id="rId7"/>
    <p:sldId id="276" r:id="rId8"/>
    <p:sldId id="274" r:id="rId9"/>
    <p:sldId id="275" r:id="rId10"/>
    <p:sldId id="269" r:id="rId11"/>
    <p:sldId id="270" r:id="rId12"/>
    <p:sldId id="273" r:id="rId13"/>
    <p:sldId id="263" r:id="rId14"/>
    <p:sldId id="261" r:id="rId15"/>
    <p:sldId id="271" r:id="rId16"/>
    <p:sldId id="272" r:id="rId17"/>
    <p:sldId id="26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0786" autoAdjust="0"/>
  </p:normalViewPr>
  <p:slideViewPr>
    <p:cSldViewPr snapToGrid="0">
      <p:cViewPr varScale="1">
        <p:scale>
          <a:sx n="79" d="100"/>
          <a:sy n="79" d="100"/>
        </p:scale>
        <p:origin x="82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F9891-0F15-4179-8305-8521A799E0F5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475F-D636-4C83-A31C-3867193E6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9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091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475F-D636-4C83-A31C-3867193E67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8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475F-D636-4C83-A31C-3867193E67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5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475F-D636-4C83-A31C-3867193E67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9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475F-D636-4C83-A31C-3867193E67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8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475F-D636-4C83-A31C-3867193E67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269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0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716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11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131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17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55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96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74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2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196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50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968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23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3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9600-810F-48C4-B58A-1583D03EB705}" type="datetimeFigureOut">
              <a:rPr lang="sv-SE" smtClean="0"/>
              <a:t>2024-04-26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4627-8EA3-41A5-836F-49C84876FC4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72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Project Schedule and risks</a:t>
            </a:r>
            <a:br>
              <a:rPr lang="en-US" b="1" dirty="0" smtClean="0"/>
            </a:b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CDR for PSS Target station and bunker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Ahmed Abujame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2024-04-29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4400" dirty="0" smtClean="0"/>
              <a:t>Project’s Schedule</a:t>
            </a:r>
            <a:endParaRPr lang="en-GB" sz="4400" dirty="0"/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491" y="1051132"/>
            <a:ext cx="4255909" cy="829149"/>
          </a:xfrm>
        </p:spPr>
        <p:txBody>
          <a:bodyPr/>
          <a:lstStyle/>
          <a:p>
            <a:r>
              <a:rPr lang="en-US" dirty="0"/>
              <a:t>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99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03709" y="922712"/>
            <a:ext cx="9360000" cy="507076"/>
          </a:xfrm>
        </p:spPr>
        <p:txBody>
          <a:bodyPr/>
          <a:lstStyle/>
          <a:p>
            <a:r>
              <a:rPr lang="en-US" dirty="0" smtClean="0"/>
              <a:t>P6 PSS Target Station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32" y="1446416"/>
            <a:ext cx="9374627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622" y="799214"/>
            <a:ext cx="9360000" cy="507076"/>
          </a:xfrm>
        </p:spPr>
        <p:txBody>
          <a:bodyPr/>
          <a:lstStyle/>
          <a:p>
            <a:r>
              <a:rPr lang="en-US" dirty="0" smtClean="0"/>
              <a:t>PSS Bunker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7" y="1124566"/>
            <a:ext cx="11272338" cy="57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4400" dirty="0" smtClean="0"/>
              <a:t>Project Risks &amp; Risk Register</a:t>
            </a:r>
            <a:endParaRPr lang="en-GB" sz="4400" dirty="0"/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491" y="1051132"/>
            <a:ext cx="4255909" cy="829149"/>
          </a:xfrm>
        </p:spPr>
        <p:txBody>
          <a:bodyPr/>
          <a:lstStyle/>
          <a:p>
            <a:r>
              <a:rPr lang="en-US" dirty="0"/>
              <a:t>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29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risks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39453" y="4693072"/>
            <a:ext cx="857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this stage of the project, the risks are dependencies to the installation of stakeholder’s equipment in different areas as well as energization of various systems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7515" y="2623226"/>
            <a:ext cx="857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453" y="5298619"/>
            <a:ext cx="857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Delays in any installation or energization will subsequently delay SAT/SIT/FIT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68823"/>
              </p:ext>
            </p:extLst>
          </p:nvPr>
        </p:nvGraphicFramePr>
        <p:xfrm>
          <a:off x="612949" y="817099"/>
          <a:ext cx="4216402" cy="1463040"/>
        </p:xfrm>
        <a:graphic>
          <a:graphicData uri="http://schemas.openxmlformats.org/drawingml/2006/table">
            <a:tbl>
              <a:tblPr/>
              <a:tblGrid>
                <a:gridCol w="1197841">
                  <a:extLst>
                    <a:ext uri="{9D8B030D-6E8A-4147-A177-3AD203B41FA5}">
                      <a16:colId xmlns:a16="http://schemas.microsoft.com/office/drawing/2014/main" val="1476847206"/>
                    </a:ext>
                  </a:extLst>
                </a:gridCol>
                <a:gridCol w="718705">
                  <a:extLst>
                    <a:ext uri="{9D8B030D-6E8A-4147-A177-3AD203B41FA5}">
                      <a16:colId xmlns:a16="http://schemas.microsoft.com/office/drawing/2014/main" val="1345853014"/>
                    </a:ext>
                  </a:extLst>
                </a:gridCol>
                <a:gridCol w="574964">
                  <a:extLst>
                    <a:ext uri="{9D8B030D-6E8A-4147-A177-3AD203B41FA5}">
                      <a16:colId xmlns:a16="http://schemas.microsoft.com/office/drawing/2014/main" val="3742961466"/>
                    </a:ext>
                  </a:extLst>
                </a:gridCol>
                <a:gridCol w="574964">
                  <a:extLst>
                    <a:ext uri="{9D8B030D-6E8A-4147-A177-3AD203B41FA5}">
                      <a16:colId xmlns:a16="http://schemas.microsoft.com/office/drawing/2014/main" val="855464952"/>
                    </a:ext>
                  </a:extLst>
                </a:gridCol>
                <a:gridCol w="574964">
                  <a:extLst>
                    <a:ext uri="{9D8B030D-6E8A-4147-A177-3AD203B41FA5}">
                      <a16:colId xmlns:a16="http://schemas.microsoft.com/office/drawing/2014/main" val="1459740450"/>
                    </a:ext>
                  </a:extLst>
                </a:gridCol>
                <a:gridCol w="574964">
                  <a:extLst>
                    <a:ext uri="{9D8B030D-6E8A-4147-A177-3AD203B41FA5}">
                      <a16:colId xmlns:a16="http://schemas.microsoft.com/office/drawing/2014/main" val="110959661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IMPACT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763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LIKELIHOOD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NEGLIGABLE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MODERATE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SIGNIFICANT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SEVERE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6246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CERTAIN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35755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LIKELY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493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POSSIBLE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HIGH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3903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UNLIKELY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25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IMPROBABLE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5732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14434"/>
              </p:ext>
            </p:extLst>
          </p:nvPr>
        </p:nvGraphicFramePr>
        <p:xfrm>
          <a:off x="5208743" y="817099"/>
          <a:ext cx="4040778" cy="1463040"/>
        </p:xfrm>
        <a:graphic>
          <a:graphicData uri="http://schemas.openxmlformats.org/drawingml/2006/table">
            <a:tbl>
              <a:tblPr/>
              <a:tblGrid>
                <a:gridCol w="673463">
                  <a:extLst>
                    <a:ext uri="{9D8B030D-6E8A-4147-A177-3AD203B41FA5}">
                      <a16:colId xmlns:a16="http://schemas.microsoft.com/office/drawing/2014/main" val="1459723351"/>
                    </a:ext>
                  </a:extLst>
                </a:gridCol>
                <a:gridCol w="673463">
                  <a:extLst>
                    <a:ext uri="{9D8B030D-6E8A-4147-A177-3AD203B41FA5}">
                      <a16:colId xmlns:a16="http://schemas.microsoft.com/office/drawing/2014/main" val="424874815"/>
                    </a:ext>
                  </a:extLst>
                </a:gridCol>
                <a:gridCol w="673463">
                  <a:extLst>
                    <a:ext uri="{9D8B030D-6E8A-4147-A177-3AD203B41FA5}">
                      <a16:colId xmlns:a16="http://schemas.microsoft.com/office/drawing/2014/main" val="3607814470"/>
                    </a:ext>
                  </a:extLst>
                </a:gridCol>
                <a:gridCol w="673463">
                  <a:extLst>
                    <a:ext uri="{9D8B030D-6E8A-4147-A177-3AD203B41FA5}">
                      <a16:colId xmlns:a16="http://schemas.microsoft.com/office/drawing/2014/main" val="1750528645"/>
                    </a:ext>
                  </a:extLst>
                </a:gridCol>
                <a:gridCol w="673463">
                  <a:extLst>
                    <a:ext uri="{9D8B030D-6E8A-4147-A177-3AD203B41FA5}">
                      <a16:colId xmlns:a16="http://schemas.microsoft.com/office/drawing/2014/main" val="2628072714"/>
                    </a:ext>
                  </a:extLst>
                </a:gridCol>
                <a:gridCol w="673463">
                  <a:extLst>
                    <a:ext uri="{9D8B030D-6E8A-4147-A177-3AD203B41FA5}">
                      <a16:colId xmlns:a16="http://schemas.microsoft.com/office/drawing/2014/main" val="171294047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2987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3.6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6512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D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3088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1386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527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C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6457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91371"/>
              </p:ext>
            </p:extLst>
          </p:nvPr>
        </p:nvGraphicFramePr>
        <p:xfrm>
          <a:off x="612949" y="2834777"/>
          <a:ext cx="10903085" cy="1529747"/>
        </p:xfrm>
        <a:graphic>
          <a:graphicData uri="http://schemas.openxmlformats.org/drawingml/2006/table">
            <a:tbl>
              <a:tblPr/>
              <a:tblGrid>
                <a:gridCol w="476637">
                  <a:extLst>
                    <a:ext uri="{9D8B030D-6E8A-4147-A177-3AD203B41FA5}">
                      <a16:colId xmlns:a16="http://schemas.microsoft.com/office/drawing/2014/main" val="3580110494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val="435999804"/>
                    </a:ext>
                  </a:extLst>
                </a:gridCol>
                <a:gridCol w="1251059">
                  <a:extLst>
                    <a:ext uri="{9D8B030D-6E8A-4147-A177-3AD203B41FA5}">
                      <a16:colId xmlns:a16="http://schemas.microsoft.com/office/drawing/2014/main" val="1918818433"/>
                    </a:ext>
                  </a:extLst>
                </a:gridCol>
                <a:gridCol w="2101174">
                  <a:extLst>
                    <a:ext uri="{9D8B030D-6E8A-4147-A177-3AD203B41FA5}">
                      <a16:colId xmlns:a16="http://schemas.microsoft.com/office/drawing/2014/main" val="3497950255"/>
                    </a:ext>
                  </a:extLst>
                </a:gridCol>
                <a:gridCol w="470798">
                  <a:extLst>
                    <a:ext uri="{9D8B030D-6E8A-4147-A177-3AD203B41FA5}">
                      <a16:colId xmlns:a16="http://schemas.microsoft.com/office/drawing/2014/main" val="600200489"/>
                    </a:ext>
                  </a:extLst>
                </a:gridCol>
                <a:gridCol w="595797">
                  <a:extLst>
                    <a:ext uri="{9D8B030D-6E8A-4147-A177-3AD203B41FA5}">
                      <a16:colId xmlns:a16="http://schemas.microsoft.com/office/drawing/2014/main" val="1969987166"/>
                    </a:ext>
                  </a:extLst>
                </a:gridCol>
                <a:gridCol w="625587">
                  <a:extLst>
                    <a:ext uri="{9D8B030D-6E8A-4147-A177-3AD203B41FA5}">
                      <a16:colId xmlns:a16="http://schemas.microsoft.com/office/drawing/2014/main" val="988420154"/>
                    </a:ext>
                  </a:extLst>
                </a:gridCol>
                <a:gridCol w="625587">
                  <a:extLst>
                    <a:ext uri="{9D8B030D-6E8A-4147-A177-3AD203B41FA5}">
                      <a16:colId xmlns:a16="http://schemas.microsoft.com/office/drawing/2014/main" val="914383321"/>
                    </a:ext>
                  </a:extLst>
                </a:gridCol>
                <a:gridCol w="595797">
                  <a:extLst>
                    <a:ext uri="{9D8B030D-6E8A-4147-A177-3AD203B41FA5}">
                      <a16:colId xmlns:a16="http://schemas.microsoft.com/office/drawing/2014/main" val="2130135610"/>
                    </a:ext>
                  </a:extLst>
                </a:gridCol>
                <a:gridCol w="2790316">
                  <a:extLst>
                    <a:ext uri="{9D8B030D-6E8A-4147-A177-3AD203B41FA5}">
                      <a16:colId xmlns:a16="http://schemas.microsoft.com/office/drawing/2014/main" val="1865176494"/>
                    </a:ext>
                  </a:extLst>
                </a:gridCol>
                <a:gridCol w="784466">
                  <a:extLst>
                    <a:ext uri="{9D8B030D-6E8A-4147-A177-3AD203B41FA5}">
                      <a16:colId xmlns:a16="http://schemas.microsoft.com/office/drawing/2014/main" val="1420984039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Risk ID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RISK/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Opp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Type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Description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System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PSS Milestone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Probability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IMPACT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Risk SCORE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RISK MITIGATION COMPLETION PLAN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Status of Action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7798"/>
                  </a:ext>
                </a:extLst>
              </a:tr>
              <a:tr h="88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RISK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SCHEDUELING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high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dependencies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on stakeholders installation and commissioning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plans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PSS-Bunker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PSS-Loki SIT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0.5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implement activities linking in P6, weekly coordination with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concerned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</a:rPr>
                        <a:t>stakeholders </a:t>
                      </a: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D3F03"/>
                        </a:solidFill>
                        <a:effectLst/>
                        <a:latin typeface="Segoe UI Historic" panose="020B0502040204020203" pitchFamily="34" charset="0"/>
                      </a:endParaRPr>
                    </a:p>
                  </a:txBody>
                  <a:tcPr marL="5746" marR="5746" marT="57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795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4400" dirty="0" smtClean="0"/>
              <a:t>Next Steps</a:t>
            </a:r>
            <a:endParaRPr lang="en-GB" sz="4400" dirty="0"/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491" y="1051132"/>
            <a:ext cx="4255909" cy="829149"/>
          </a:xfrm>
        </p:spPr>
        <p:txBody>
          <a:bodyPr/>
          <a:lstStyle/>
          <a:p>
            <a:r>
              <a:rPr lang="en-US" dirty="0"/>
              <a:t>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1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E01/D02/D03</a:t>
            </a:r>
            <a:endParaRPr lang="sv-SE" dirty="0"/>
          </a:p>
        </p:txBody>
      </p:sp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710943" y="2141657"/>
            <a:ext cx="10862747" cy="17896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Address any comments raised by CDR committee</a:t>
            </a:r>
          </a:p>
          <a:p>
            <a:r>
              <a:rPr lang="en-US" sz="2400" dirty="0" smtClean="0"/>
              <a:t>Conduct installation readiness review (IRR) with relevant stakeholders</a:t>
            </a:r>
          </a:p>
          <a:p>
            <a:r>
              <a:rPr lang="en-US" sz="2400" dirty="0" smtClean="0"/>
              <a:t>Commence installation activities on site</a:t>
            </a:r>
          </a:p>
          <a:p>
            <a:r>
              <a:rPr lang="en-US" sz="2400" dirty="0" smtClean="0"/>
              <a:t>Complete all procurement and mounting plates for PLC/RIO racks manufacturing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9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4400" dirty="0" smtClean="0"/>
              <a:t>Questions?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367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 dirty="0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37193"/>
              </p:ext>
            </p:extLst>
          </p:nvPr>
        </p:nvGraphicFramePr>
        <p:xfrm>
          <a:off x="1195647" y="163344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Project 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71209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Procurement plan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4    Project Risks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&amp; Risk Register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5    Next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Step</a:t>
                      </a:r>
                      <a:endParaRPr lang="en-GB" sz="2000" b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43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5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4400" dirty="0"/>
              <a:t>Project Status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01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installation- Target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924" y="2088606"/>
            <a:ext cx="4993785" cy="3028143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PSS raceways and supports are completed (inspected by ESS QC and approved)</a:t>
            </a:r>
          </a:p>
          <a:p>
            <a:r>
              <a:rPr lang="en-US" sz="2200" dirty="0" smtClean="0"/>
              <a:t>Raceways earthing completed (inspected by ESS QC and approved)</a:t>
            </a:r>
          </a:p>
          <a:p>
            <a:r>
              <a:rPr lang="en-US" sz="2200" dirty="0" smtClean="0"/>
              <a:t>All PSS Racks have been installed (PLC Rack, 3 RIO, KEU and PA system control cabinet)</a:t>
            </a:r>
          </a:p>
          <a:p>
            <a:r>
              <a:rPr lang="en-US" sz="2200" dirty="0" smtClean="0"/>
              <a:t>Manufacturing of PLC racks and RIO racks are planned to start W19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D02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789924" y="1361440"/>
            <a:ext cx="439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Completed Installation</a:t>
            </a:r>
            <a:endParaRPr lang="sv-SE" sz="3200" dirty="0"/>
          </a:p>
        </p:txBody>
      </p:sp>
      <p:sp>
        <p:nvSpPr>
          <p:cNvPr id="6" name="AutoShape 2" descr="20240212_0815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53" y="980440"/>
            <a:ext cx="2614508" cy="2153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53" y="3321050"/>
            <a:ext cx="2614508" cy="2307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8250" y="861060"/>
            <a:ext cx="2153920" cy="2392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70" y="3321050"/>
            <a:ext cx="2392680" cy="23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installation – Target Station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054933" y="1891059"/>
            <a:ext cx="4390828" cy="42081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Field devices </a:t>
            </a:r>
          </a:p>
          <a:p>
            <a:pPr lvl="1"/>
            <a:r>
              <a:rPr lang="en-US" sz="2000" dirty="0" smtClean="0"/>
              <a:t>Emergency shutdown stations</a:t>
            </a:r>
          </a:p>
          <a:p>
            <a:pPr lvl="1"/>
            <a:r>
              <a:rPr lang="en-US" sz="2000" dirty="0" smtClean="0"/>
              <a:t>Message displays</a:t>
            </a:r>
          </a:p>
          <a:p>
            <a:pPr lvl="1"/>
            <a:r>
              <a:rPr lang="en-US" sz="2000" dirty="0" smtClean="0"/>
              <a:t>Mechanical and electrical switches</a:t>
            </a:r>
          </a:p>
          <a:p>
            <a:pPr lvl="1"/>
            <a:r>
              <a:rPr lang="en-US" sz="2000" dirty="0" smtClean="0"/>
              <a:t>PLC &amp; RIO racks population</a:t>
            </a:r>
          </a:p>
          <a:p>
            <a:pPr lvl="1"/>
            <a:r>
              <a:rPr lang="en-US" sz="2000" dirty="0" smtClean="0"/>
              <a:t>Blue lights and ICCs</a:t>
            </a:r>
            <a:endParaRPr lang="en-US" sz="2400" dirty="0" smtClean="0"/>
          </a:p>
          <a:p>
            <a:r>
              <a:rPr lang="en-US" sz="2400" dirty="0" smtClean="0"/>
              <a:t>Fibers, power and signal Cables</a:t>
            </a:r>
          </a:p>
          <a:p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D02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1054932" y="1190369"/>
            <a:ext cx="3882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Upcoming installation</a:t>
            </a:r>
            <a:endParaRPr lang="sv-SE" sz="3200" dirty="0"/>
          </a:p>
          <a:p>
            <a:endParaRPr lang="sv-S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91" y="1306285"/>
            <a:ext cx="6586054" cy="37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installation – Bunker PSS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01/D02/D03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551180" y="1410688"/>
            <a:ext cx="439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Completed Installation</a:t>
            </a:r>
            <a:endParaRPr lang="sv-SE" sz="3200" dirty="0"/>
          </a:p>
        </p:txBody>
      </p:sp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710944" y="2141657"/>
            <a:ext cx="4390828" cy="387003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bnrpss-NWBCtrl-Rack-002 installed in D02.085 utility room</a:t>
            </a:r>
          </a:p>
          <a:p>
            <a:r>
              <a:rPr lang="en-US" sz="1900" dirty="0" smtClean="0"/>
              <a:t>bnrpss-SEBCtrl-Rack-002 </a:t>
            </a:r>
            <a:r>
              <a:rPr lang="en-US" sz="1900" dirty="0"/>
              <a:t>installed in D02.085 utility </a:t>
            </a:r>
            <a:r>
              <a:rPr lang="en-US" sz="1900" dirty="0" smtClean="0"/>
              <a:t>room</a:t>
            </a:r>
          </a:p>
          <a:p>
            <a:r>
              <a:rPr lang="en-US" sz="1900" dirty="0" smtClean="0"/>
              <a:t>Mechanical switches for NWB and SEB for Light shutter system are all installed</a:t>
            </a:r>
          </a:p>
          <a:p>
            <a:r>
              <a:rPr lang="sv-SE" sz="2000" dirty="0" smtClean="0"/>
              <a:t>Installation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raceways</a:t>
            </a:r>
            <a:r>
              <a:rPr lang="sv-SE" sz="2000" dirty="0" smtClean="0"/>
              <a:t> and supports in D02 is </a:t>
            </a:r>
            <a:r>
              <a:rPr lang="sv-SE" sz="2000" dirty="0" err="1" smtClean="0"/>
              <a:t>completed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5481" y="1042576"/>
            <a:ext cx="2863427" cy="264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3413" y="1006668"/>
            <a:ext cx="2871743" cy="2703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29" y="3909060"/>
            <a:ext cx="2640331" cy="2501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69" y="3909060"/>
            <a:ext cx="2703831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installation – Bunker PSS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01/D02/D03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551180" y="1410688"/>
            <a:ext cx="439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Upcoming installation</a:t>
            </a:r>
            <a:endParaRPr lang="sv-SE" sz="3200" dirty="0"/>
          </a:p>
        </p:txBody>
      </p:sp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710944" y="2141657"/>
            <a:ext cx="3471950" cy="387003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bnrpss-NWBCtrl-Rack-002 installed in D02.085 utility room</a:t>
            </a:r>
          </a:p>
          <a:p>
            <a:r>
              <a:rPr lang="en-US" sz="1900" dirty="0" smtClean="0"/>
              <a:t>bnrpss-SEBCtrl-Rack-002 </a:t>
            </a:r>
            <a:r>
              <a:rPr lang="en-US" sz="1900" dirty="0"/>
              <a:t>installed in D02.085 utility </a:t>
            </a:r>
            <a:r>
              <a:rPr lang="en-US" sz="1900" dirty="0" smtClean="0"/>
              <a:t>room</a:t>
            </a:r>
          </a:p>
          <a:p>
            <a:r>
              <a:rPr lang="en-US" sz="1900" dirty="0" smtClean="0"/>
              <a:t>Raceways in D03/D01 to the racks, cable laying , earthing, etc…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17" y="1516378"/>
            <a:ext cx="3439113" cy="4154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77" y="1523165"/>
            <a:ext cx="3404680" cy="41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4400" dirty="0"/>
              <a:t>Project </a:t>
            </a:r>
            <a:r>
              <a:rPr lang="en-GB" sz="4400" dirty="0" smtClean="0"/>
              <a:t>Procurement plan</a:t>
            </a:r>
            <a:endParaRPr lang="en-GB" sz="4400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57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procurement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89395"/>
              </p:ext>
            </p:extLst>
          </p:nvPr>
        </p:nvGraphicFramePr>
        <p:xfrm>
          <a:off x="423369" y="1510063"/>
          <a:ext cx="4722671" cy="5205701"/>
        </p:xfrm>
        <a:graphic>
          <a:graphicData uri="http://schemas.openxmlformats.org/drawingml/2006/table">
            <a:tbl>
              <a:tblPr/>
              <a:tblGrid>
                <a:gridCol w="1528594">
                  <a:extLst>
                    <a:ext uri="{9D8B030D-6E8A-4147-A177-3AD203B41FA5}">
                      <a16:colId xmlns:a16="http://schemas.microsoft.com/office/drawing/2014/main" val="2578729055"/>
                    </a:ext>
                  </a:extLst>
                </a:gridCol>
                <a:gridCol w="3194077">
                  <a:extLst>
                    <a:ext uri="{9D8B030D-6E8A-4147-A177-3AD203B41FA5}">
                      <a16:colId xmlns:a16="http://schemas.microsoft.com/office/drawing/2014/main" val="4267495474"/>
                    </a:ext>
                  </a:extLst>
                </a:gridCol>
              </a:tblGrid>
              <a:tr h="31169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14-ICS-Live.9  Personnel Safety System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63839"/>
                  </a:ext>
                </a:extLst>
              </a:tr>
              <a:tr h="31169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14-ICS-Live.9.1  Management and Administration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31111"/>
                  </a:ext>
                </a:extLst>
              </a:tr>
              <a:tr h="31169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14-ICS-Live.9.1.5  Equipment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29593"/>
                  </a:ext>
                </a:extLst>
              </a:tr>
              <a:tr h="4717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ICS-A20218250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Stations &amp; accessories NSS Bunker (Gunnebo)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660045"/>
                  </a:ext>
                </a:extLst>
              </a:tr>
              <a:tr h="4222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ICS-A20218390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exchange Accelerator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PSS, Target,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NSS Bunker (Fortress)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276828"/>
                  </a:ext>
                </a:extLst>
              </a:tr>
              <a:tr h="4222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ICS-A20218430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Message Displays Accelerator PSS, Target &amp; NSS Bunker (Lasermet)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17552"/>
                  </a:ext>
                </a:extLst>
              </a:tr>
              <a:tr h="3116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ICS-A20218550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Installation support (from Service provider)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847900"/>
                  </a:ext>
                </a:extLst>
              </a:tr>
              <a:tr h="61794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ICS-A20218570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NSS PSS Equipment budget (TBL, Bunker1,  Bunker2 Loki, Odin, Dream and Bifrost)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49023"/>
                  </a:ext>
                </a:extLst>
              </a:tr>
              <a:tr h="3116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ICS-A2146942890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NSS Infra for PSS 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8392"/>
                  </a:ext>
                </a:extLst>
              </a:tr>
              <a:tr h="3116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ICS-A2146942930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 equipment for installations 2024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708925"/>
                  </a:ext>
                </a:extLst>
              </a:tr>
              <a:tr h="61794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ICS-A2146943050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NSS PSS Equipment budget (TBL, Bunker1,  Bunker2 Loki, Odin, Dream and Bifrost)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501734"/>
                  </a:ext>
                </a:extLst>
              </a:tr>
              <a:tr h="4717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ICS-A2146943070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Installation support for NSS (from Service provider)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644810"/>
                  </a:ext>
                </a:extLst>
              </a:tr>
              <a:tr h="3116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ICS-A20218290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Racks NSS Bunker (Pentair)</a:t>
                      </a:r>
                    </a:p>
                  </a:txBody>
                  <a:tcPr marL="4867" marR="4867" marT="48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1957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10063"/>
            <a:ext cx="6096000" cy="52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8B9543-B014-43D6-B9C9-28DBE814E8B0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584</Words>
  <Application>Microsoft Office PowerPoint</Application>
  <PresentationFormat>Widescreen</PresentationFormat>
  <Paragraphs>191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 Historic</vt:lpstr>
      <vt:lpstr>Segoe UI Semibold</vt:lpstr>
      <vt:lpstr>Tw Cen MT</vt:lpstr>
      <vt:lpstr>Office Theme</vt:lpstr>
      <vt:lpstr>Project Schedule and risks </vt:lpstr>
      <vt:lpstr>Agenda</vt:lpstr>
      <vt:lpstr>PowerPoint Presentation</vt:lpstr>
      <vt:lpstr>Project installation- Target</vt:lpstr>
      <vt:lpstr>Project installation – Target Station</vt:lpstr>
      <vt:lpstr>Project installation – Bunker PSS</vt:lpstr>
      <vt:lpstr>Project installation – Bunker PSS</vt:lpstr>
      <vt:lpstr>PowerPoint Presentation</vt:lpstr>
      <vt:lpstr>Project procurement plan</vt:lpstr>
      <vt:lpstr>PowerPoint Presentation</vt:lpstr>
      <vt:lpstr>Project Schedule</vt:lpstr>
      <vt:lpstr>Project Schedule</vt:lpstr>
      <vt:lpstr>PowerPoint Presentation</vt:lpstr>
      <vt:lpstr>Project risks</vt:lpstr>
      <vt:lpstr>PowerPoint Presentation</vt:lpstr>
      <vt:lpstr>Next Steps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 ACC Timeline</dc:title>
  <dc:creator>Ahmed Abujame</dc:creator>
  <cp:lastModifiedBy>Ahmed Abujame</cp:lastModifiedBy>
  <cp:revision>103</cp:revision>
  <dcterms:created xsi:type="dcterms:W3CDTF">2023-09-26T11:09:39Z</dcterms:created>
  <dcterms:modified xsi:type="dcterms:W3CDTF">2024-04-26T14:20:54Z</dcterms:modified>
</cp:coreProperties>
</file>