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20"/>
  </p:notesMasterIdLst>
  <p:sldIdLst>
    <p:sldId id="256" r:id="rId3"/>
    <p:sldId id="286" r:id="rId4"/>
    <p:sldId id="451" r:id="rId5"/>
    <p:sldId id="289" r:id="rId6"/>
    <p:sldId id="452" r:id="rId7"/>
    <p:sldId id="290" r:id="rId8"/>
    <p:sldId id="278" r:id="rId9"/>
    <p:sldId id="465" r:id="rId10"/>
    <p:sldId id="466" r:id="rId11"/>
    <p:sldId id="285" r:id="rId12"/>
    <p:sldId id="490" r:id="rId13"/>
    <p:sldId id="291" r:id="rId14"/>
    <p:sldId id="489" r:id="rId15"/>
    <p:sldId id="494" r:id="rId16"/>
    <p:sldId id="495" r:id="rId17"/>
    <p:sldId id="263" r:id="rId18"/>
    <p:sldId id="499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8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9C53C-B82A-4351-B1EF-A4391C7B86A2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ECE71-DBFB-4B75-8F10-14EC87FCE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639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EPICS is a software framework for building control systems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EPICS = Experimental Physics and Industrial Control System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Widely used: SNS, ESS, Diamond, ITER, APS @ ANL, NSLS-II @ Brookhaven, PSI, SLAC, </a:t>
            </a:r>
            <a:r>
              <a:rPr lang="en-GB" baseline="0" dirty="0" err="1" smtClean="0"/>
              <a:t>Fermilab</a:t>
            </a:r>
            <a:r>
              <a:rPr lang="en-GB" baseline="0" dirty="0" smtClean="0"/>
              <a:t>, DESY, Keck Telescope, Gemini Telescope, …</a:t>
            </a:r>
          </a:p>
          <a:p>
            <a:endParaRPr lang="en-GB" baseline="0" dirty="0" smtClean="0"/>
          </a:p>
          <a:p>
            <a:r>
              <a:rPr lang="en-GB" baseline="0" dirty="0" smtClean="0"/>
              <a:t>EPICS uses a publish-subscribe paradigm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In this slide the boxes are </a:t>
            </a:r>
            <a:r>
              <a:rPr lang="en-GB" u="sng" baseline="0" dirty="0" smtClean="0"/>
              <a:t>processes</a:t>
            </a:r>
            <a:r>
              <a:rPr lang="en-GB" baseline="0" dirty="0" smtClean="0"/>
              <a:t> (it says nothing about where those processes are running)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Processes can publish information about their state – as process variables (PVs)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Other processes can request information about a process’s state – subscribe to PVs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 subscriber can also request that a publisher change its state – e.g. change a set-point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 process can be both a publisher and a subscriber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EPICS</a:t>
            </a:r>
            <a:r>
              <a:rPr lang="en-GB" baseline="0" dirty="0" smtClean="0"/>
              <a:t> processes communicate using a protocol called Channel Access (CA)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CA sits on top of TCP/IP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EPICS processes are very loosely-coupled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Publishers don’t care how (or where) their subscribers are implemented (and vice-versa)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Provides a very flexible architectural framework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r>
              <a:rPr lang="en-GB" baseline="0" dirty="0" smtClean="0"/>
              <a:t>IOCs are EPICS processes used to control hardware devices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IOC = </a:t>
            </a:r>
            <a:r>
              <a:rPr lang="en-GB" baseline="0" dirty="0" err="1" smtClean="0"/>
              <a:t>Input/Output</a:t>
            </a:r>
            <a:r>
              <a:rPr lang="en-GB" baseline="0" dirty="0" smtClean="0"/>
              <a:t> Controller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IOCs communicate with the hardware via device drivers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IOC publishes PVs which describe the state of the device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Subscribing processes can ask the IOC to change the state of the device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Output from one IOC can be used as input to another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225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IBEX is built using EPICS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IBEX has a distributed,</a:t>
            </a:r>
            <a:r>
              <a:rPr lang="en-GB" baseline="0" dirty="0" smtClean="0"/>
              <a:t> </a:t>
            </a:r>
            <a:r>
              <a:rPr lang="en-GB" dirty="0" smtClean="0"/>
              <a:t>client-server architecture based on the EPICS</a:t>
            </a:r>
            <a:r>
              <a:rPr lang="en-GB" baseline="0" dirty="0" smtClean="0"/>
              <a:t> publish-subscribe paradigm</a:t>
            </a:r>
            <a:endParaRPr lang="en-GB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IBEX</a:t>
            </a:r>
            <a:r>
              <a:rPr lang="en-GB" baseline="0" dirty="0" smtClean="0"/>
              <a:t> server runs on the </a:t>
            </a:r>
            <a:r>
              <a:rPr lang="en-GB" baseline="0" dirty="0" err="1" smtClean="0"/>
              <a:t>NDXxxxxxx</a:t>
            </a:r>
            <a:r>
              <a:rPr lang="en-GB" baseline="0" dirty="0" smtClean="0"/>
              <a:t> machine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IBEX client can run on any machine connected to the ISIS network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On the </a:t>
            </a:r>
            <a:r>
              <a:rPr lang="en-GB" baseline="0" dirty="0" err="1" smtClean="0"/>
              <a:t>NDXxxxxxx</a:t>
            </a:r>
            <a:r>
              <a:rPr lang="en-GB" baseline="0" dirty="0" smtClean="0"/>
              <a:t> server itself, on a PC in the instrument cabin, on your office PC, on your home PC</a:t>
            </a:r>
          </a:p>
          <a:p>
            <a:endParaRPr lang="en-GB" baseline="0" dirty="0" smtClean="0"/>
          </a:p>
          <a:p>
            <a:r>
              <a:rPr lang="en-GB" baseline="0" dirty="0" smtClean="0"/>
              <a:t>IBEX Server is not a single executable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It is a collection of individual control components called IOCs (</a:t>
            </a:r>
            <a:r>
              <a:rPr lang="en-GB" baseline="0" dirty="0" err="1" smtClean="0"/>
              <a:t>Input/Output</a:t>
            </a:r>
            <a:r>
              <a:rPr lang="en-GB" baseline="0" dirty="0" smtClean="0"/>
              <a:t> Controllers), plus loggers/archivers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IOCs are analogous to VIs in LabVIEW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Each IOC communicates with one type of device (</a:t>
            </a:r>
            <a:r>
              <a:rPr lang="en-GB" baseline="0" dirty="0" err="1" smtClean="0"/>
              <a:t>Galils</a:t>
            </a:r>
            <a:r>
              <a:rPr lang="en-GB" baseline="0" dirty="0" smtClean="0"/>
              <a:t>, Choppers, </a:t>
            </a:r>
            <a:r>
              <a:rPr lang="en-GB" baseline="0" dirty="0" err="1" smtClean="0"/>
              <a:t>Eurotherms</a:t>
            </a:r>
            <a:r>
              <a:rPr lang="en-GB" baseline="0" dirty="0" smtClean="0"/>
              <a:t>, CAENs, DAE, etc.)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Some IOCs can manage several devices of the same type: e.g. the </a:t>
            </a:r>
            <a:r>
              <a:rPr lang="en-GB" baseline="0" dirty="0" err="1" smtClean="0"/>
              <a:t>Galil</a:t>
            </a:r>
            <a:r>
              <a:rPr lang="en-GB" baseline="0" dirty="0" smtClean="0"/>
              <a:t> IOC can manage several </a:t>
            </a:r>
            <a:r>
              <a:rPr lang="en-GB" baseline="0" dirty="0" err="1" smtClean="0"/>
              <a:t>Galil</a:t>
            </a:r>
            <a:r>
              <a:rPr lang="en-GB" baseline="0" dirty="0" smtClean="0"/>
              <a:t> crates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EPICS manages the communication between individual IOCs and between IOCs and any client applications</a:t>
            </a:r>
          </a:p>
          <a:p>
            <a:endParaRPr lang="en-GB" baseline="0" dirty="0" smtClean="0"/>
          </a:p>
          <a:p>
            <a:r>
              <a:rPr lang="en-GB" dirty="0" smtClean="0"/>
              <a:t>IBEX clients</a:t>
            </a:r>
            <a:r>
              <a:rPr lang="en-GB" baseline="0" dirty="0" smtClean="0"/>
              <a:t> running on the instrument sub-net have read-write access to the IBEX server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Instrument sub-net = instrument blockhouse + instrument server room + instrument cabin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IBEX clients</a:t>
            </a:r>
            <a:r>
              <a:rPr lang="en-GB" baseline="0" dirty="0" smtClean="0"/>
              <a:t> running elsewhere have read-only access to the IBEX server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The EPICS Gateway determines whether a client has read-write or read-only access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You</a:t>
            </a:r>
            <a:r>
              <a:rPr lang="en-GB" baseline="0" dirty="0" smtClean="0"/>
              <a:t> can run the IBEX client on the </a:t>
            </a:r>
            <a:r>
              <a:rPr lang="en-GB" baseline="0" dirty="0" err="1" smtClean="0"/>
              <a:t>NDXxxxxxx</a:t>
            </a:r>
            <a:r>
              <a:rPr lang="en-GB" baseline="0" dirty="0" smtClean="0"/>
              <a:t> server itself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You can point any IBEX client at any IBEX server on any </a:t>
            </a:r>
            <a:r>
              <a:rPr lang="en-GB" baseline="0" dirty="0" err="1" smtClean="0"/>
              <a:t>NDXxxxxxx</a:t>
            </a:r>
            <a:r>
              <a:rPr lang="en-GB" baseline="0" dirty="0" smtClean="0"/>
              <a:t> machine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622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IBEX Client is the primary means of interaction with the IBEX server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It is the primary GUI for IBEX</a:t>
            </a:r>
          </a:p>
          <a:p>
            <a:r>
              <a:rPr lang="en-GB" dirty="0" smtClean="0"/>
              <a:t>This screenshot shows a</a:t>
            </a:r>
            <a:r>
              <a:rPr lang="en-GB" baseline="0" dirty="0" smtClean="0"/>
              <a:t> typical view.  We’ll illustrate the main components one by one.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876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Table of Motors View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A quick way to see status of all motors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Each row is a single </a:t>
            </a:r>
            <a:r>
              <a:rPr lang="en-GB" dirty="0" err="1" smtClean="0"/>
              <a:t>Galil</a:t>
            </a:r>
            <a:r>
              <a:rPr lang="en-GB" dirty="0" smtClean="0"/>
              <a:t> motor controller (crate)</a:t>
            </a:r>
            <a:r>
              <a:rPr lang="en-GB" baseline="0" dirty="0" smtClean="0"/>
              <a:t> - up to 8 ports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As many rows as there are motor controllers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Pink: motor is stationary; Green: motor is in motion; Grey: motor is not present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Icons show if motor is homed, in motion or at a limit.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Drill-down (double-click) to see</a:t>
            </a:r>
            <a:r>
              <a:rPr lang="en-GB" baseline="0" dirty="0" smtClean="0"/>
              <a:t> and change detailed settings of any motor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876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You can view the history of any Block (or PV for that matter)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Right click on the block and select from the drop-down menu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This example shows 3 sample temperatures being monitored by a </a:t>
            </a:r>
            <a:r>
              <a:rPr lang="en-GB" baseline="0" dirty="0" err="1" smtClean="0"/>
              <a:t>Eurotherm</a:t>
            </a:r>
            <a:r>
              <a:rPr lang="en-GB" baseline="0" dirty="0" smtClean="0"/>
              <a:t> (on LARMOR)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You can display as many Blocks (or PVs) on a trace as required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You can change the scale, zoom in, zoom out, you can change the colour of the traces, etc.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You can export the trace as a tab-delimited file or a </a:t>
            </a:r>
            <a:r>
              <a:rPr lang="en-GB" baseline="0" dirty="0" err="1" smtClean="0"/>
              <a:t>Matlab</a:t>
            </a:r>
            <a:r>
              <a:rPr lang="en-GB" baseline="0" dirty="0" smtClean="0"/>
              <a:t> file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You can save the image as a PNG file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ECE71-DBFB-4B75-8F10-14EC87FCE1E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876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66F2D-3BE0-4D50-ABC4-670ADDD5AA41}" type="datetimeFigureOut">
              <a:rPr lang="en-GB"/>
              <a:pPr>
                <a:defRPr/>
              </a:pPr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FAD5B-4B07-4BEE-8E2A-7B226BE78F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52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F17D1-C6D6-4BEF-B0C8-5CCF813AA6F7}" type="datetimeFigureOut">
              <a:rPr lang="en-GB"/>
              <a:pPr>
                <a:defRPr/>
              </a:pPr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CE1FB-D798-4745-947F-69739FEA18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49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DB41F-5725-493E-951D-1F77D5F4827D}" type="datetimeFigureOut">
              <a:rPr lang="en-GB"/>
              <a:pPr>
                <a:defRPr/>
              </a:pPr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3B3E4-F4D7-4168-8235-33E3AD0DFE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633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66F2D-3BE0-4D50-ABC4-670ADDD5AA41}" type="datetimeFigureOut">
              <a:rPr lang="en-GB"/>
              <a:pPr>
                <a:defRPr/>
              </a:pPr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FAD5B-4B07-4BEE-8E2A-7B226BE78F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942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A35AE-1511-422B-B340-11F73645775D}" type="datetimeFigureOut">
              <a:rPr lang="en-GB"/>
              <a:pPr>
                <a:defRPr/>
              </a:pPr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5C2A1-9770-416C-A6C8-5EE4A9E2A4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66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4CD39-D622-464F-91CE-B55592B34520}" type="datetimeFigureOut">
              <a:rPr lang="en-GB"/>
              <a:pPr>
                <a:defRPr/>
              </a:pPr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6B81-AA55-4E0D-BEF0-ADFF4CAC9E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291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80BBB-28EA-4D6F-87B2-C29B30C4F18A}" type="datetimeFigureOut">
              <a:rPr lang="en-GB"/>
              <a:pPr>
                <a:defRPr/>
              </a:pPr>
              <a:t>17/10/2016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227F3-8673-4DB8-9A95-3FCCF6986B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316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B603D-3B9B-4C02-9336-D635967E5F5C}" type="datetimeFigureOut">
              <a:rPr lang="en-GB"/>
              <a:pPr>
                <a:defRPr/>
              </a:pPr>
              <a:t>17/10/2016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EB736-26DB-4A88-8CED-9BFE43CAE7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300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E9B2C-A02D-4EA3-BD75-CDC4103043C2}" type="datetimeFigureOut">
              <a:rPr lang="en-GB"/>
              <a:pPr>
                <a:defRPr/>
              </a:pPr>
              <a:t>17/10/2016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557C3-C627-4B31-9D56-CF2D6547E7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536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B5D7E-B0C8-44D7-9A84-28D0E0034AE2}" type="datetimeFigureOut">
              <a:rPr lang="en-GB"/>
              <a:pPr>
                <a:defRPr/>
              </a:pPr>
              <a:t>17/10/2016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6D5B0-ABFB-4F35-8012-9ECB8FA7DB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438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E5C8A-8797-4B9B-9B56-FBA5AE36ECF6}" type="datetimeFigureOut">
              <a:rPr lang="en-GB"/>
              <a:pPr>
                <a:defRPr/>
              </a:pPr>
              <a:t>17/10/2016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C7B8A-7682-4436-8EDC-CA20DE076E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698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A35AE-1511-422B-B340-11F73645775D}" type="datetimeFigureOut">
              <a:rPr lang="en-GB"/>
              <a:pPr>
                <a:defRPr/>
              </a:pPr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5C2A1-9770-416C-A6C8-5EE4A9E2A4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887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2D419-C04C-469E-AA83-0B47896FFCFB}" type="datetimeFigureOut">
              <a:rPr lang="en-GB"/>
              <a:pPr>
                <a:defRPr/>
              </a:pPr>
              <a:t>17/10/2016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4D9A3-7015-437D-A143-8703ECD588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46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F17D1-C6D6-4BEF-B0C8-5CCF813AA6F7}" type="datetimeFigureOut">
              <a:rPr lang="en-GB"/>
              <a:pPr>
                <a:defRPr/>
              </a:pPr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CE1FB-D798-4745-947F-69739FEA18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504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DB41F-5725-493E-951D-1F77D5F4827D}" type="datetimeFigureOut">
              <a:rPr lang="en-GB"/>
              <a:pPr>
                <a:defRPr/>
              </a:pPr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3B3E4-F4D7-4168-8235-33E3AD0DFE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74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4CD39-D622-464F-91CE-B55592B34520}" type="datetimeFigureOut">
              <a:rPr lang="en-GB"/>
              <a:pPr>
                <a:defRPr/>
              </a:pPr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6B81-AA55-4E0D-BEF0-ADFF4CAC9E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47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80BBB-28EA-4D6F-87B2-C29B30C4F18A}" type="datetimeFigureOut">
              <a:rPr lang="en-GB"/>
              <a:pPr>
                <a:defRPr/>
              </a:pPr>
              <a:t>17/10/2016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227F3-8673-4DB8-9A95-3FCCF6986B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26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B603D-3B9B-4C02-9336-D635967E5F5C}" type="datetimeFigureOut">
              <a:rPr lang="en-GB"/>
              <a:pPr>
                <a:defRPr/>
              </a:pPr>
              <a:t>17/10/2016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EB736-26DB-4A88-8CED-9BFE43CAE7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71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E9B2C-A02D-4EA3-BD75-CDC4103043C2}" type="datetimeFigureOut">
              <a:rPr lang="en-GB"/>
              <a:pPr>
                <a:defRPr/>
              </a:pPr>
              <a:t>17/10/2016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557C3-C627-4B31-9D56-CF2D6547E7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72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B5D7E-B0C8-44D7-9A84-28D0E0034AE2}" type="datetimeFigureOut">
              <a:rPr lang="en-GB"/>
              <a:pPr>
                <a:defRPr/>
              </a:pPr>
              <a:t>17/10/2016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6D5B0-ABFB-4F35-8012-9ECB8FA7DB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66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E5C8A-8797-4B9B-9B56-FBA5AE36ECF6}" type="datetimeFigureOut">
              <a:rPr lang="en-GB"/>
              <a:pPr>
                <a:defRPr/>
              </a:pPr>
              <a:t>17/10/2016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C7B8A-7682-4436-8EDC-CA20DE076E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119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2D419-C04C-469E-AA83-0B47896FFCFB}" type="datetimeFigureOut">
              <a:rPr lang="en-GB"/>
              <a:pPr>
                <a:defRPr/>
              </a:pPr>
              <a:t>17/10/2016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4D9A3-7015-437D-A143-8703ECD588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88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2CD38F-1821-465A-96EA-49DD4AC10D9B}" type="datetimeFigureOut">
              <a:rPr lang="en-GB"/>
              <a:pPr>
                <a:defRPr/>
              </a:pPr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4EF482-4009-468A-80CD-4FF36BAA09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2" descr="isissmallbotto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2CD38F-1821-465A-96EA-49DD4AC10D9B}" type="datetimeFigureOut">
              <a:rPr lang="en-GB"/>
              <a:pPr>
                <a:defRPr/>
              </a:pPr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4EF482-4009-468A-80CD-4FF36BAA09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65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ithub.com/ISISComputingGrou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411760" y="476672"/>
            <a:ext cx="6408712" cy="2474912"/>
          </a:xfrm>
        </p:spPr>
        <p:txBody>
          <a:bodyPr/>
          <a:lstStyle/>
          <a:p>
            <a:pPr eaLnBrk="1" hangingPunct="1"/>
            <a:r>
              <a:rPr lang="en-GB" sz="4000" b="1" dirty="0"/>
              <a:t>IBEX - the n</a:t>
            </a:r>
            <a:r>
              <a:rPr lang="en-GB" sz="4000" b="1" dirty="0" smtClean="0"/>
              <a:t>ew Instrument </a:t>
            </a:r>
            <a:r>
              <a:rPr lang="en-GB" sz="4000" b="1" dirty="0"/>
              <a:t>Control System at the ISIS Pulsed Neutron and Muon Source</a:t>
            </a:r>
            <a:endParaRPr lang="en-GB" altLang="en-US" sz="4000" dirty="0" smtClean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75940" y="3501008"/>
            <a:ext cx="6400800" cy="1752600"/>
          </a:xfrm>
        </p:spPr>
        <p:txBody>
          <a:bodyPr/>
          <a:lstStyle/>
          <a:p>
            <a:r>
              <a:rPr lang="en-GB" dirty="0" smtClean="0"/>
              <a:t>Freddie </a:t>
            </a:r>
            <a:r>
              <a:rPr lang="en-GB" dirty="0" err="1" smtClean="0"/>
              <a:t>Akeroyd</a:t>
            </a:r>
            <a:endParaRPr lang="en-GB" dirty="0"/>
          </a:p>
          <a:p>
            <a:r>
              <a:rPr lang="en-GB" dirty="0" smtClean="0"/>
              <a:t>ISIS Computing Group</a:t>
            </a:r>
            <a:br>
              <a:rPr lang="en-GB" dirty="0" smtClean="0"/>
            </a:br>
            <a:r>
              <a:rPr lang="en-GB" dirty="0" smtClean="0"/>
              <a:t>STFC ISIS Facility, GB</a:t>
            </a:r>
            <a:endParaRPr lang="en-GB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84" y="620688"/>
            <a:ext cx="2076711" cy="192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M:\Tessella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39626"/>
            <a:ext cx="2792856" cy="11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856" y="-164735"/>
            <a:ext cx="8229600" cy="1143000"/>
          </a:xfrm>
        </p:spPr>
        <p:txBody>
          <a:bodyPr/>
          <a:lstStyle/>
          <a:p>
            <a:r>
              <a:rPr lang="en-GB" dirty="0" smtClean="0"/>
              <a:t>IBEX Client: Table of Motors View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8" y="1268760"/>
            <a:ext cx="8906165" cy="5392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86" y="843523"/>
            <a:ext cx="6137428" cy="5818186"/>
          </a:xfrm>
          <a:prstGeom prst="rect">
            <a:avLst/>
          </a:prstGeom>
          <a:effectLst>
            <a:outerShdw blurRad="317500" dist="254000" dir="8100000" sx="105000" sy="105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496" y="994743"/>
            <a:ext cx="3734321" cy="5515745"/>
          </a:xfrm>
          <a:prstGeom prst="rect">
            <a:avLst/>
          </a:prstGeom>
          <a:effectLst>
            <a:outerShdw blurRad="317500" dist="254000" dir="8100000" sx="105000" sy="105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63" y="1990524"/>
            <a:ext cx="4932474" cy="3742732"/>
          </a:xfrm>
          <a:prstGeom prst="rect">
            <a:avLst/>
          </a:prstGeom>
          <a:effectLst>
            <a:outerShdw blurRad="317500" dist="254000" dir="8100000" sx="105000" sy="105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519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IBEX Client: Adding Blocks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67" y="1556792"/>
            <a:ext cx="8832981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66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40223"/>
            <a:ext cx="8229600" cy="1143000"/>
          </a:xfrm>
        </p:spPr>
        <p:txBody>
          <a:bodyPr/>
          <a:lstStyle/>
          <a:p>
            <a:r>
              <a:rPr lang="en-GB" dirty="0" smtClean="0"/>
              <a:t>IBEX Client: Block History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8" y="1268760"/>
            <a:ext cx="8906165" cy="53929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14" y="1365228"/>
            <a:ext cx="5708571" cy="5200012"/>
          </a:xfrm>
          <a:prstGeom prst="rect">
            <a:avLst/>
          </a:prstGeom>
          <a:effectLst>
            <a:outerShdw blurRad="317500" dist="254000" dir="8100000" sx="105000" sy="105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775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8709"/>
            <a:ext cx="8229600" cy="1143000"/>
          </a:xfrm>
        </p:spPr>
        <p:txBody>
          <a:bodyPr/>
          <a:lstStyle/>
          <a:p>
            <a:r>
              <a:rPr lang="en-GB" dirty="0" smtClean="0"/>
              <a:t>IBEX Client: Synoptic Editor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14" y="1052736"/>
            <a:ext cx="6495594" cy="54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32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GB" dirty="0" smtClean="0"/>
              <a:t>Configurations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en-GB" dirty="0" smtClean="0"/>
              <a:t>Detail appropriate drivers and settings</a:t>
            </a:r>
          </a:p>
          <a:p>
            <a:pPr lvl="1"/>
            <a:r>
              <a:rPr lang="en-GB" dirty="0" smtClean="0"/>
              <a:t>Which IOCs to start</a:t>
            </a:r>
          </a:p>
          <a:p>
            <a:pPr lvl="2"/>
            <a:r>
              <a:rPr lang="en-GB" dirty="0"/>
              <a:t>P</a:t>
            </a:r>
            <a:r>
              <a:rPr lang="en-GB" dirty="0" smtClean="0"/>
              <a:t>lus macros, and additional PV values to set</a:t>
            </a:r>
          </a:p>
          <a:p>
            <a:pPr lvl="1"/>
            <a:r>
              <a:rPr lang="en-GB" dirty="0" smtClean="0"/>
              <a:t>“Blocks” and “block groups”</a:t>
            </a:r>
          </a:p>
          <a:p>
            <a:pPr lvl="2"/>
            <a:r>
              <a:rPr lang="en-GB" dirty="0" smtClean="0"/>
              <a:t>Aliases for relevant experiment PVs</a:t>
            </a:r>
          </a:p>
          <a:p>
            <a:pPr lvl="2"/>
            <a:r>
              <a:rPr lang="en-GB" dirty="0" smtClean="0"/>
              <a:t>Also logging, run control limits</a:t>
            </a:r>
          </a:p>
          <a:p>
            <a:pPr lvl="1"/>
            <a:r>
              <a:rPr lang="en-GB" dirty="0" smtClean="0"/>
              <a:t>A default synoptic view</a:t>
            </a:r>
          </a:p>
          <a:p>
            <a:r>
              <a:rPr lang="en-GB" dirty="0" smtClean="0"/>
              <a:t>Stored as XML files in folders on disk</a:t>
            </a:r>
          </a:p>
          <a:p>
            <a:pPr lvl="1"/>
            <a:r>
              <a:rPr lang="en-GB" dirty="0" smtClean="0"/>
              <a:t>Managed and served by “</a:t>
            </a:r>
            <a:r>
              <a:rPr lang="en-GB" dirty="0" err="1" smtClean="0"/>
              <a:t>blockserver</a:t>
            </a:r>
            <a:r>
              <a:rPr lang="en-GB" dirty="0" smtClean="0"/>
              <a:t>” process</a:t>
            </a:r>
          </a:p>
          <a:p>
            <a:pPr lvl="1"/>
            <a:r>
              <a:rPr lang="en-GB" dirty="0" smtClean="0"/>
              <a:t>Versioned in git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39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GB" dirty="0" smtClean="0"/>
              <a:t>Components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en-GB" dirty="0" smtClean="0"/>
              <a:t>A configuration can include “components”</a:t>
            </a:r>
          </a:p>
          <a:p>
            <a:pPr lvl="1"/>
            <a:r>
              <a:rPr lang="en-GB" dirty="0" smtClean="0"/>
              <a:t>These are like mini-configurations </a:t>
            </a:r>
          </a:p>
          <a:p>
            <a:r>
              <a:rPr lang="en-GB" dirty="0" smtClean="0"/>
              <a:t>An instrument’s equipment is composed of:</a:t>
            </a:r>
          </a:p>
          <a:p>
            <a:pPr lvl="1"/>
            <a:r>
              <a:rPr lang="en-GB" dirty="0" smtClean="0"/>
              <a:t>Fixed beamline devices (e.g. choppers, slits)</a:t>
            </a:r>
          </a:p>
          <a:p>
            <a:pPr lvl="1"/>
            <a:r>
              <a:rPr lang="en-GB" dirty="0" smtClean="0"/>
              <a:t>Variable experiment devices (e.g. cryostat)</a:t>
            </a:r>
          </a:p>
          <a:p>
            <a:r>
              <a:rPr lang="en-GB" dirty="0" smtClean="0"/>
              <a:t>A particular configuration would contain:</a:t>
            </a:r>
          </a:p>
          <a:p>
            <a:pPr lvl="1"/>
            <a:r>
              <a:rPr lang="en-GB" dirty="0" smtClean="0"/>
              <a:t>A base fixed devices component</a:t>
            </a:r>
          </a:p>
          <a:p>
            <a:pPr lvl="1"/>
            <a:r>
              <a:rPr lang="en-GB" dirty="0" smtClean="0"/>
              <a:t>Additional movable equipment components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39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67544" y="23256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Current IBEX Status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434387" cy="5112568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Fully deployed to three instruments so </a:t>
            </a:r>
            <a:r>
              <a:rPr lang="en-GB" altLang="en-US" dirty="0" smtClean="0"/>
              <a:t>far</a:t>
            </a:r>
          </a:p>
          <a:p>
            <a:pPr lvl="1" eaLnBrk="1" hangingPunct="1"/>
            <a:r>
              <a:rPr lang="en-GB" altLang="en-US" dirty="0" smtClean="0"/>
              <a:t>2 new, 1 existing</a:t>
            </a:r>
            <a:endParaRPr lang="en-GB" altLang="en-US" dirty="0" smtClean="0"/>
          </a:p>
          <a:p>
            <a:pPr eaLnBrk="1" hangingPunct="1"/>
            <a:r>
              <a:rPr lang="en-GB" altLang="en-US" dirty="0" smtClean="0"/>
              <a:t>IBEX parts used </a:t>
            </a:r>
            <a:r>
              <a:rPr lang="en-GB" altLang="en-US" dirty="0" smtClean="0"/>
              <a:t>for </a:t>
            </a:r>
            <a:r>
              <a:rPr lang="en-GB" altLang="en-US" dirty="0" smtClean="0"/>
              <a:t>Muon </a:t>
            </a:r>
            <a:r>
              <a:rPr lang="en-GB" altLang="en-US" dirty="0" smtClean="0"/>
              <a:t>Front-end upgrade</a:t>
            </a:r>
          </a:p>
          <a:p>
            <a:pPr lvl="1" eaLnBrk="1" hangingPunct="1"/>
            <a:r>
              <a:rPr lang="en-GB" altLang="en-US" dirty="0" smtClean="0"/>
              <a:t>Highlights IBEX benefits more widely</a:t>
            </a:r>
          </a:p>
          <a:p>
            <a:pPr lvl="1" eaLnBrk="1" hangingPunct="1"/>
            <a:r>
              <a:rPr lang="en-GB" altLang="en-US" dirty="0"/>
              <a:t>Lightweight LabVIEW </a:t>
            </a:r>
            <a:r>
              <a:rPr lang="en-GB" altLang="en-US" dirty="0" smtClean="0"/>
              <a:t>(CA Lab</a:t>
            </a:r>
            <a:r>
              <a:rPr lang="en-GB" altLang="en-US" dirty="0"/>
              <a:t>) interface </a:t>
            </a:r>
            <a:r>
              <a:rPr lang="en-GB" altLang="en-US" dirty="0" smtClean="0"/>
              <a:t>in SECI</a:t>
            </a:r>
          </a:p>
          <a:p>
            <a:pPr eaLnBrk="1" hangingPunct="1"/>
            <a:r>
              <a:rPr lang="en-GB" altLang="en-US" dirty="0" smtClean="0"/>
              <a:t>Planning upgrade of remaining </a:t>
            </a:r>
            <a:r>
              <a:rPr lang="en-GB" altLang="en-US" smtClean="0"/>
              <a:t>27 </a:t>
            </a:r>
            <a:r>
              <a:rPr lang="en-GB" altLang="en-US" smtClean="0"/>
              <a:t>instruments</a:t>
            </a:r>
            <a:endParaRPr lang="en-GB" altLang="en-US" dirty="0" smtClean="0"/>
          </a:p>
          <a:p>
            <a:pPr lvl="1" eaLnBrk="1" hangingPunct="1"/>
            <a:r>
              <a:rPr lang="en-GB" altLang="en-US" dirty="0" smtClean="0"/>
              <a:t>This will take several years!</a:t>
            </a:r>
          </a:p>
          <a:p>
            <a:pPr eaLnBrk="1" hangingPunct="1"/>
            <a:r>
              <a:rPr lang="en-GB" altLang="en-US" dirty="0" smtClean="0"/>
              <a:t>Working on script server interface</a:t>
            </a:r>
          </a:p>
          <a:p>
            <a:pPr lvl="1" eaLnBrk="1" hangingPunct="1"/>
            <a:r>
              <a:rPr lang="en-GB" altLang="en-US" dirty="0" smtClean="0"/>
              <a:t>Using NICOS (FRM-II) to manage scripts</a:t>
            </a:r>
          </a:p>
        </p:txBody>
      </p:sp>
    </p:spTree>
    <p:extLst>
      <p:ext uri="{BB962C8B-B14F-4D97-AF65-F5344CB8AC3E}">
        <p14:creationId xmlns:p14="http://schemas.microsoft.com/office/powerpoint/2010/main" val="33402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en-GB" sz="2800" dirty="0" smtClean="0"/>
              <a:t>Many people have contributed to IBEX:</a:t>
            </a:r>
            <a:endParaRPr lang="en-GB" sz="2800" dirty="0"/>
          </a:p>
          <a:p>
            <a:pPr lvl="1"/>
            <a:r>
              <a:rPr lang="en-GB" sz="2000" dirty="0" smtClean="0"/>
              <a:t>Freddie </a:t>
            </a:r>
            <a:r>
              <a:rPr lang="en-GB" sz="2000" dirty="0" err="1" smtClean="0"/>
              <a:t>Akeroyd</a:t>
            </a:r>
            <a:r>
              <a:rPr lang="en-GB" sz="2000" dirty="0" smtClean="0"/>
              <a:t>, Kathryn Baker, Matt Clarke, Simon Fernandez, Lottie Greenwood, Jack Harper, Michael Hart, Gareth Howells, David </a:t>
            </a:r>
            <a:r>
              <a:rPr lang="en-GB" sz="2000" dirty="0" err="1" smtClean="0"/>
              <a:t>Keymer</a:t>
            </a:r>
            <a:r>
              <a:rPr lang="en-GB" sz="2000" dirty="0" smtClean="0"/>
              <a:t>,  Thomas </a:t>
            </a:r>
            <a:r>
              <a:rPr lang="en-GB" sz="2000" dirty="0" err="1" smtClean="0"/>
              <a:t>Lohnert</a:t>
            </a:r>
            <a:r>
              <a:rPr lang="en-GB" sz="2000" dirty="0" smtClean="0"/>
              <a:t>, Chris Moreton-Smith, Dominic </a:t>
            </a:r>
            <a:r>
              <a:rPr lang="en-GB" sz="2000" dirty="0" err="1" smtClean="0"/>
              <a:t>Oram</a:t>
            </a:r>
            <a:r>
              <a:rPr lang="en-GB" sz="2000" dirty="0" smtClean="0"/>
              <a:t> </a:t>
            </a:r>
            <a:r>
              <a:rPr lang="en-GB" sz="2000" dirty="0"/>
              <a:t>(STFC</a:t>
            </a:r>
            <a:r>
              <a:rPr lang="en-GB" sz="2000" dirty="0" smtClean="0"/>
              <a:t>), Martin </a:t>
            </a:r>
            <a:r>
              <a:rPr lang="en-GB" sz="2000" dirty="0"/>
              <a:t>Bell, Ian </a:t>
            </a:r>
            <a:r>
              <a:rPr lang="en-GB" sz="2000" dirty="0" smtClean="0"/>
              <a:t>Bush, </a:t>
            </a:r>
            <a:r>
              <a:rPr lang="en-GB" sz="2000" dirty="0"/>
              <a:t>John </a:t>
            </a:r>
            <a:r>
              <a:rPr lang="en-GB" sz="2000" dirty="0" smtClean="0"/>
              <a:t>Holt, Robert Nelson, Adrian Potter, Isabella Rey, Kris Ward, Kevin Woods (</a:t>
            </a:r>
            <a:r>
              <a:rPr lang="en-GB" sz="2000" dirty="0" err="1"/>
              <a:t>Tessella</a:t>
            </a:r>
            <a:r>
              <a:rPr lang="en-GB" sz="2000" dirty="0"/>
              <a:t>) </a:t>
            </a:r>
            <a:endParaRPr lang="en-GB" sz="2400" dirty="0" smtClean="0"/>
          </a:p>
          <a:p>
            <a:r>
              <a:rPr lang="en-GB" sz="2800" dirty="0" smtClean="0"/>
              <a:t>Code hosted at: </a:t>
            </a:r>
            <a:r>
              <a:rPr lang="en-GB" sz="2800" dirty="0" smtClean="0">
                <a:hlinkClick r:id="rId2"/>
              </a:rPr>
              <a:t>https://github.com/ISISComputingGroup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2" descr="M:\Tessella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" y="5739853"/>
            <a:ext cx="2792856" cy="11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70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3" y="188913"/>
            <a:ext cx="8229600" cy="1138237"/>
          </a:xfrm>
        </p:spPr>
        <p:txBody>
          <a:bodyPr/>
          <a:lstStyle/>
          <a:p>
            <a:pPr algn="l">
              <a:defRPr/>
            </a:pPr>
            <a:r>
              <a:rPr lang="en-GB" dirty="0" smtClean="0">
                <a:latin typeface="Arial" panose="020B0604020202020204" pitchFamily="34" charset="0"/>
              </a:rPr>
              <a:t>ISIS Facility</a:t>
            </a:r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850" y="1700213"/>
            <a:ext cx="4535488" cy="4525962"/>
          </a:xfrm>
        </p:spPr>
        <p:txBody>
          <a:bodyPr/>
          <a:lstStyle/>
          <a:p>
            <a:pPr>
              <a:defRPr/>
            </a:pPr>
            <a:r>
              <a:rPr lang="en-GB" sz="2800" dirty="0" smtClean="0">
                <a:latin typeface="Arial" panose="020B0604020202020204" pitchFamily="34" charset="0"/>
              </a:rPr>
              <a:t>Pulsed neutron and muon source</a:t>
            </a:r>
          </a:p>
          <a:p>
            <a:pPr>
              <a:defRPr/>
            </a:pPr>
            <a:r>
              <a:rPr lang="en-GB" sz="2800" dirty="0" smtClean="0">
                <a:latin typeface="Arial" panose="020B0604020202020204" pitchFamily="34" charset="0"/>
              </a:rPr>
              <a:t>~30 experiment beamlines</a:t>
            </a:r>
          </a:p>
          <a:p>
            <a:pPr>
              <a:defRPr/>
            </a:pPr>
            <a:r>
              <a:rPr lang="en-GB" sz="2800" dirty="0" smtClean="0">
                <a:latin typeface="Arial" panose="020B0604020202020204" pitchFamily="34" charset="0"/>
              </a:rPr>
              <a:t>World leading materials research facility</a:t>
            </a:r>
          </a:p>
          <a:p>
            <a:pPr marL="0" indent="0">
              <a:buFontTx/>
              <a:buNone/>
              <a:defRPr/>
            </a:pPr>
            <a:endParaRPr lang="en-GB" sz="2800" dirty="0"/>
          </a:p>
        </p:txBody>
      </p:sp>
      <p:pic>
        <p:nvPicPr>
          <p:cNvPr id="13316" name="Picture 2" descr="C:\24C09892-BF82-4C27-80C9B5567C033C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92138"/>
            <a:ext cx="3694113" cy="46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4008" y="4642115"/>
            <a:ext cx="2047875" cy="1077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/>
              <a:t>Every year over: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1000 proposals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700 experiments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400 publications</a:t>
            </a:r>
          </a:p>
        </p:txBody>
      </p:sp>
    </p:spTree>
    <p:extLst>
      <p:ext uri="{BB962C8B-B14F-4D97-AF65-F5344CB8AC3E}">
        <p14:creationId xmlns:p14="http://schemas.microsoft.com/office/powerpoint/2010/main" val="3848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GB" dirty="0" smtClean="0"/>
              <a:t>New Control System?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968552"/>
          </a:xfrm>
        </p:spPr>
        <p:txBody>
          <a:bodyPr/>
          <a:lstStyle/>
          <a:p>
            <a:r>
              <a:rPr lang="en-GB" dirty="0" smtClean="0"/>
              <a:t>Old/existing system (SECI) based on LabVIEW:</a:t>
            </a:r>
          </a:p>
          <a:p>
            <a:pPr lvl="1"/>
            <a:r>
              <a:rPr lang="en-GB" dirty="0" smtClean="0"/>
              <a:t>C# manager GUI</a:t>
            </a:r>
          </a:p>
          <a:p>
            <a:pPr lvl="1"/>
            <a:r>
              <a:rPr lang="en-GB" dirty="0" smtClean="0"/>
              <a:t>Performed well, remains good for most instruments</a:t>
            </a:r>
          </a:p>
          <a:p>
            <a:r>
              <a:rPr lang="en-GB" dirty="0" smtClean="0"/>
              <a:t>However concerns for future instruments:</a:t>
            </a:r>
          </a:p>
          <a:p>
            <a:pPr lvl="1"/>
            <a:r>
              <a:rPr lang="en-GB" dirty="0" smtClean="0"/>
              <a:t>Performance</a:t>
            </a:r>
          </a:p>
          <a:p>
            <a:pPr lvl="1"/>
            <a:r>
              <a:rPr lang="en-GB" dirty="0" smtClean="0"/>
              <a:t>Scalability</a:t>
            </a:r>
          </a:p>
          <a:p>
            <a:pPr lvl="1"/>
            <a:r>
              <a:rPr lang="en-GB" dirty="0" smtClean="0"/>
              <a:t>Maintainability</a:t>
            </a:r>
          </a:p>
          <a:p>
            <a:r>
              <a:rPr lang="en-GB" dirty="0" smtClean="0"/>
              <a:t>After evaluation exercise, develop new system based on EPICS framework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5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777" y="151681"/>
            <a:ext cx="8229600" cy="1143000"/>
          </a:xfrm>
        </p:spPr>
        <p:txBody>
          <a:bodyPr/>
          <a:lstStyle/>
          <a:p>
            <a:r>
              <a:rPr lang="en-GB" dirty="0" smtClean="0"/>
              <a:t>EPICS on one slide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2996080" y="5157192"/>
            <a:ext cx="914400" cy="91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Device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31814" y="4101059"/>
            <a:ext cx="3871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Publish Process Variables (PVs)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IN:LARMOR:DAE:MON:5:C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IN:LARMOR:MOT:STACK:THETA:SP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539552" y="1430505"/>
            <a:ext cx="792088" cy="913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C++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1499128" y="143050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Python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2581016" y="1412776"/>
            <a:ext cx="792000" cy="915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Java</a:t>
            </a:r>
            <a:endParaRPr lang="en-GB" b="1" dirty="0"/>
          </a:p>
        </p:txBody>
      </p:sp>
      <p:sp>
        <p:nvSpPr>
          <p:cNvPr id="6" name="Rectangle 5"/>
          <p:cNvSpPr/>
          <p:nvPr/>
        </p:nvSpPr>
        <p:spPr>
          <a:xfrm>
            <a:off x="3540504" y="1412776"/>
            <a:ext cx="7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C#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4499992" y="1412776"/>
            <a:ext cx="106360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/>
              <a:t>LabVIEW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42023" y="1461585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1"/>
                </a:solidFill>
              </a:rPr>
              <a:t>…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3568" y="3933056"/>
            <a:ext cx="9144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IOC</a:t>
            </a:r>
            <a:endParaRPr lang="en-GB" b="1" dirty="0"/>
          </a:p>
        </p:txBody>
      </p:sp>
      <p:sp>
        <p:nvSpPr>
          <p:cNvPr id="14" name="Rectangle 13"/>
          <p:cNvSpPr/>
          <p:nvPr/>
        </p:nvSpPr>
        <p:spPr>
          <a:xfrm>
            <a:off x="4148208" y="3966554"/>
            <a:ext cx="9144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IOC</a:t>
            </a:r>
            <a:endParaRPr lang="en-GB" b="1" dirty="0"/>
          </a:p>
        </p:txBody>
      </p:sp>
      <p:sp>
        <p:nvSpPr>
          <p:cNvPr id="15" name="Rectangle 14"/>
          <p:cNvSpPr/>
          <p:nvPr/>
        </p:nvSpPr>
        <p:spPr>
          <a:xfrm>
            <a:off x="1838448" y="3946128"/>
            <a:ext cx="9144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IOC</a:t>
            </a:r>
            <a:endParaRPr lang="en-GB" b="1" dirty="0"/>
          </a:p>
        </p:txBody>
      </p:sp>
      <p:sp>
        <p:nvSpPr>
          <p:cNvPr id="16" name="Rectangle 15"/>
          <p:cNvSpPr/>
          <p:nvPr/>
        </p:nvSpPr>
        <p:spPr>
          <a:xfrm>
            <a:off x="2993328" y="3964601"/>
            <a:ext cx="9144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IOC</a:t>
            </a:r>
            <a:endParaRPr lang="en-GB" b="1" dirty="0"/>
          </a:p>
        </p:txBody>
      </p:sp>
      <p:cxnSp>
        <p:nvCxnSpPr>
          <p:cNvPr id="24" name="Elbow Connector 23"/>
          <p:cNvCxnSpPr>
            <a:stCxn id="13" idx="0"/>
            <a:endCxn id="7" idx="2"/>
          </p:cNvCxnSpPr>
          <p:nvPr/>
        </p:nvCxnSpPr>
        <p:spPr>
          <a:xfrm rot="16200000" flipV="1">
            <a:off x="243537" y="3035825"/>
            <a:ext cx="1589290" cy="205172"/>
          </a:xfrm>
          <a:prstGeom prst="bentConnector3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5" idx="0"/>
            <a:endCxn id="4" idx="2"/>
          </p:cNvCxnSpPr>
          <p:nvPr/>
        </p:nvCxnSpPr>
        <p:spPr>
          <a:xfrm rot="16200000" flipV="1">
            <a:off x="1325377" y="2975857"/>
            <a:ext cx="1601223" cy="339320"/>
          </a:xfrm>
          <a:prstGeom prst="bentConnector3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6" idx="0"/>
            <a:endCxn id="5" idx="2"/>
          </p:cNvCxnSpPr>
          <p:nvPr/>
        </p:nvCxnSpPr>
        <p:spPr>
          <a:xfrm rot="16200000" flipV="1">
            <a:off x="2395629" y="2909702"/>
            <a:ext cx="1636286" cy="473512"/>
          </a:xfrm>
          <a:prstGeom prst="bentConnector3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4" idx="0"/>
            <a:endCxn id="6" idx="2"/>
          </p:cNvCxnSpPr>
          <p:nvPr/>
        </p:nvCxnSpPr>
        <p:spPr>
          <a:xfrm rot="16200000" flipV="1">
            <a:off x="3451267" y="2812413"/>
            <a:ext cx="1639378" cy="668904"/>
          </a:xfrm>
          <a:prstGeom prst="bentConnector3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14" idx="0"/>
            <a:endCxn id="8" idx="2"/>
          </p:cNvCxnSpPr>
          <p:nvPr/>
        </p:nvCxnSpPr>
        <p:spPr>
          <a:xfrm rot="5400000" flipH="1" flipV="1">
            <a:off x="3998912" y="2933672"/>
            <a:ext cx="1639378" cy="426387"/>
          </a:xfrm>
          <a:prstGeom prst="bentConnector3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83568" y="3169645"/>
            <a:ext cx="6696744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716016" y="3272586"/>
            <a:ext cx="207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Channel Access (CA)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4148208" y="5157192"/>
            <a:ext cx="914400" cy="91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Device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35696" y="5157192"/>
            <a:ext cx="914400" cy="91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Device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3568" y="5157192"/>
            <a:ext cx="914400" cy="91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Device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13" idx="2"/>
            <a:endCxn id="33" idx="0"/>
          </p:cNvCxnSpPr>
          <p:nvPr/>
        </p:nvCxnSpPr>
        <p:spPr>
          <a:xfrm>
            <a:off x="1140768" y="4847456"/>
            <a:ext cx="0" cy="309736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5" idx="2"/>
            <a:endCxn id="32" idx="0"/>
          </p:cNvCxnSpPr>
          <p:nvPr/>
        </p:nvCxnSpPr>
        <p:spPr>
          <a:xfrm flipH="1">
            <a:off x="2292896" y="4860528"/>
            <a:ext cx="2752" cy="296664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6" idx="2"/>
            <a:endCxn id="20" idx="0"/>
          </p:cNvCxnSpPr>
          <p:nvPr/>
        </p:nvCxnSpPr>
        <p:spPr>
          <a:xfrm>
            <a:off x="3450528" y="4879001"/>
            <a:ext cx="2752" cy="278191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4" idx="2"/>
            <a:endCxn id="30" idx="0"/>
          </p:cNvCxnSpPr>
          <p:nvPr/>
        </p:nvCxnSpPr>
        <p:spPr>
          <a:xfrm>
            <a:off x="4605408" y="4880954"/>
            <a:ext cx="0" cy="276238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131814" y="2358521"/>
            <a:ext cx="3871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Subscribe to Process Variables (PVs)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IN:LARMOR:MOT:STACK:THETA:SP</a:t>
            </a:r>
            <a:endParaRPr lang="en-GB" sz="1600" dirty="0"/>
          </a:p>
        </p:txBody>
      </p:sp>
      <p:pic>
        <p:nvPicPr>
          <p:cNvPr id="35" name="Picture 2" descr="C:\Users\faa59.ndw833\Pictures\logo1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2656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08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n-GB" dirty="0" smtClean="0"/>
              <a:t>IBEX Technologies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896544"/>
          </a:xfrm>
        </p:spPr>
        <p:txBody>
          <a:bodyPr/>
          <a:lstStyle/>
          <a:p>
            <a:r>
              <a:rPr lang="en-GB" dirty="0" smtClean="0"/>
              <a:t>EPICS framework</a:t>
            </a:r>
          </a:p>
          <a:p>
            <a:pPr lvl="1"/>
            <a:r>
              <a:rPr lang="en-GB" dirty="0" smtClean="0"/>
              <a:t>also </a:t>
            </a:r>
            <a:r>
              <a:rPr lang="en-GB" dirty="0"/>
              <a:t>u</a:t>
            </a:r>
            <a:r>
              <a:rPr lang="en-GB" dirty="0" smtClean="0"/>
              <a:t>sed </a:t>
            </a:r>
            <a:r>
              <a:rPr lang="en-GB" dirty="0"/>
              <a:t>at </a:t>
            </a:r>
            <a:r>
              <a:rPr lang="en-GB" dirty="0" smtClean="0"/>
              <a:t>Diamond, SNS ORNL and ESS</a:t>
            </a:r>
          </a:p>
          <a:p>
            <a:r>
              <a:rPr lang="en-GB" dirty="0" smtClean="0"/>
              <a:t>Eclipse / RCP for the main IBEX GUI</a:t>
            </a:r>
          </a:p>
          <a:p>
            <a:pPr lvl="1"/>
            <a:r>
              <a:rPr lang="en-GB" dirty="0" smtClean="0"/>
              <a:t>can use components from CS Studio</a:t>
            </a:r>
          </a:p>
          <a:p>
            <a:r>
              <a:rPr lang="en-GB" dirty="0" smtClean="0"/>
              <a:t>Python for scripting</a:t>
            </a:r>
          </a:p>
          <a:p>
            <a:r>
              <a:rPr lang="en-GB" dirty="0" smtClean="0"/>
              <a:t>Continue to use MS Windows:</a:t>
            </a:r>
          </a:p>
          <a:p>
            <a:pPr lvl="1"/>
            <a:r>
              <a:rPr lang="en-GB" dirty="0" smtClean="0"/>
              <a:t>For compatibility with existing business systems</a:t>
            </a:r>
          </a:p>
          <a:p>
            <a:pPr lvl="1"/>
            <a:r>
              <a:rPr lang="en-GB" dirty="0"/>
              <a:t>A</a:t>
            </a:r>
            <a:r>
              <a:rPr lang="en-GB" dirty="0" smtClean="0"/>
              <a:t>llows install alongside old SECI system</a:t>
            </a:r>
          </a:p>
          <a:p>
            <a:pPr lvl="1"/>
            <a:r>
              <a:rPr lang="en-GB" dirty="0" smtClean="0"/>
              <a:t>However </a:t>
            </a:r>
            <a:r>
              <a:rPr lang="en-GB" smtClean="0"/>
              <a:t>IBEX can run </a:t>
            </a:r>
            <a:r>
              <a:rPr lang="en-GB" dirty="0" smtClean="0"/>
              <a:t>on Linux too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5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n-GB" dirty="0" smtClean="0"/>
              <a:t>IBEX System Components</a:t>
            </a:r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791997" y="3150112"/>
            <a:ext cx="1669750" cy="584775"/>
          </a:xfrm>
          <a:prstGeom prst="rect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Blocks Gateway </a:t>
            </a:r>
            <a:r>
              <a:rPr lang="en-GB" sz="1600" dirty="0">
                <a:solidFill>
                  <a:schemeClr val="bg1"/>
                </a:solidFill>
              </a:rPr>
              <a:t>(</a:t>
            </a:r>
            <a:r>
              <a:rPr lang="en-GB" sz="1600" dirty="0" smtClean="0">
                <a:solidFill>
                  <a:schemeClr val="bg1"/>
                </a:solidFill>
              </a:rPr>
              <a:t>aliases</a:t>
            </a:r>
            <a:r>
              <a:rPr lang="en-GB" sz="16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9965" y="4095929"/>
            <a:ext cx="1598515" cy="584775"/>
          </a:xfrm>
          <a:prstGeom prst="rect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solidFill>
                  <a:schemeClr val="bg1"/>
                </a:solidFill>
              </a:rPr>
              <a:t>Blockserver</a:t>
            </a:r>
            <a:r>
              <a:rPr lang="en-GB" sz="1600" dirty="0" smtClean="0">
                <a:solidFill>
                  <a:schemeClr val="bg1"/>
                </a:solidFill>
              </a:rPr>
              <a:t/>
            </a:r>
            <a:br>
              <a:rPr lang="en-GB" sz="1600" dirty="0" smtClean="0">
                <a:solidFill>
                  <a:schemeClr val="bg1"/>
                </a:solidFill>
              </a:rPr>
            </a:br>
            <a:r>
              <a:rPr lang="en-GB" sz="1600" dirty="0" smtClean="0">
                <a:solidFill>
                  <a:schemeClr val="bg1"/>
                </a:solidFill>
              </a:rPr>
              <a:t>(configurations)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35269" y="4548645"/>
            <a:ext cx="994307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Blocks </a:t>
            </a:r>
            <a:br>
              <a:rPr lang="en-GB" sz="1600" dirty="0" smtClean="0">
                <a:solidFill>
                  <a:schemeClr val="bg1"/>
                </a:solidFill>
              </a:rPr>
            </a:br>
            <a:r>
              <a:rPr lang="en-GB" sz="1600" dirty="0" smtClean="0">
                <a:solidFill>
                  <a:schemeClr val="bg1"/>
                </a:solidFill>
              </a:rPr>
              <a:t>Archiver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932422" y="3688720"/>
            <a:ext cx="123717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Instrument Archiver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20749" y="5105885"/>
            <a:ext cx="550151" cy="338554"/>
          </a:xfrm>
          <a:prstGeom prst="rect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IOC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62420" y="5108553"/>
            <a:ext cx="550151" cy="338554"/>
          </a:xfrm>
          <a:prstGeom prst="rect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IOC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39" y="5682666"/>
            <a:ext cx="177805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solidFill>
                  <a:schemeClr val="bg1"/>
                </a:solidFill>
              </a:rPr>
              <a:t>NeXus</a:t>
            </a:r>
            <a:r>
              <a:rPr lang="en-GB" sz="1600" dirty="0" smtClean="0">
                <a:solidFill>
                  <a:schemeClr val="bg1"/>
                </a:solidFill>
              </a:rPr>
              <a:t> </a:t>
            </a:r>
            <a:r>
              <a:rPr lang="en-GB" sz="1600" dirty="0" smtClean="0">
                <a:solidFill>
                  <a:schemeClr val="bg1"/>
                </a:solidFill>
              </a:rPr>
              <a:t>Data </a:t>
            </a:r>
            <a:r>
              <a:rPr lang="en-GB" sz="1600" dirty="0">
                <a:solidFill>
                  <a:schemeClr val="bg1"/>
                </a:solidFill>
              </a:rPr>
              <a:t>F</a:t>
            </a:r>
            <a:r>
              <a:rPr lang="en-GB" sz="1600" dirty="0" smtClean="0">
                <a:solidFill>
                  <a:schemeClr val="bg1"/>
                </a:solidFill>
              </a:rPr>
              <a:t>iles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5651888"/>
            <a:ext cx="954107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MySQL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6316" y="4446833"/>
            <a:ext cx="2133918" cy="83099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Neutron Acquisition</a:t>
            </a:r>
            <a:br>
              <a:rPr lang="en-GB" sz="1600" dirty="0" smtClean="0">
                <a:solidFill>
                  <a:schemeClr val="bg1"/>
                </a:solidFill>
              </a:rPr>
            </a:br>
            <a:r>
              <a:rPr lang="en-GB" sz="1600" dirty="0" smtClean="0">
                <a:solidFill>
                  <a:schemeClr val="bg1"/>
                </a:solidFill>
              </a:rPr>
              <a:t>Program (with EPICS</a:t>
            </a:r>
            <a:br>
              <a:rPr lang="en-GB" sz="1600" dirty="0" smtClean="0">
                <a:solidFill>
                  <a:schemeClr val="bg1"/>
                </a:solidFill>
              </a:rPr>
            </a:br>
            <a:r>
              <a:rPr lang="en-GB" sz="1600" dirty="0" smtClean="0">
                <a:solidFill>
                  <a:schemeClr val="bg1"/>
                </a:solidFill>
              </a:rPr>
              <a:t>interface) 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114839" y="5108553"/>
            <a:ext cx="550151" cy="338554"/>
          </a:xfrm>
          <a:prstGeom prst="rect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IOC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52108" y="5682666"/>
            <a:ext cx="208743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Sample Environment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559695" y="3757375"/>
            <a:ext cx="1472162" cy="338554"/>
          </a:xfrm>
          <a:prstGeom prst="rect">
            <a:avLst/>
          </a:prstGeom>
          <a:solidFill>
            <a:schemeClr val="accent4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Alarm Server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393505" y="4532007"/>
            <a:ext cx="1097139" cy="584775"/>
          </a:xfrm>
          <a:prstGeom prst="rect">
            <a:avLst/>
          </a:prstGeom>
          <a:solidFill>
            <a:schemeClr val="accent4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Message Logger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380312" y="5650396"/>
            <a:ext cx="1074333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solidFill>
                  <a:schemeClr val="bg1"/>
                </a:solidFill>
              </a:rPr>
              <a:t>ActiveMQ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1168" y="2285329"/>
            <a:ext cx="7344201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EPICS </a:t>
            </a:r>
            <a:r>
              <a:rPr lang="en-GB" dirty="0">
                <a:solidFill>
                  <a:schemeClr val="bg1"/>
                </a:solidFill>
              </a:rPr>
              <a:t>E</a:t>
            </a:r>
            <a:r>
              <a:rPr lang="en-GB" dirty="0" smtClean="0">
                <a:solidFill>
                  <a:schemeClr val="bg1"/>
                </a:solidFill>
              </a:rPr>
              <a:t>xternal Gateway (access control)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966316" y="3688720"/>
            <a:ext cx="2258285" cy="33855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Run Control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1168" y="1421967"/>
            <a:ext cx="1992853" cy="369332"/>
          </a:xfrm>
          <a:prstGeom prst="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IBEX Client (GUI)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318534" y="1421967"/>
            <a:ext cx="2954655" cy="369332"/>
          </a:xfrm>
          <a:prstGeom prst="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IBEX Client (Python Script)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41542" y="1340768"/>
            <a:ext cx="2001510" cy="646331"/>
          </a:xfrm>
          <a:prstGeom prst="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IBEX Client </a:t>
            </a: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(Web Dashboard)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1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GB" dirty="0" smtClean="0"/>
              <a:t>IBEX Client GUI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3" y="1268760"/>
            <a:ext cx="8969914" cy="543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4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Key IBEX Features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504056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GUI uses SWT </a:t>
            </a:r>
            <a:r>
              <a:rPr lang="en-GB" altLang="en-US" dirty="0"/>
              <a:t>widgets &amp;</a:t>
            </a:r>
            <a:r>
              <a:rPr lang="en-GB" altLang="en-US" dirty="0" smtClean="0"/>
              <a:t> CS Studio BOY OPIs</a:t>
            </a:r>
            <a:endParaRPr lang="en-GB" altLang="en-US" dirty="0"/>
          </a:p>
          <a:p>
            <a:pPr eaLnBrk="1" hangingPunct="1"/>
            <a:r>
              <a:rPr lang="en-GB" altLang="en-US" dirty="0"/>
              <a:t>Synoptic </a:t>
            </a:r>
            <a:r>
              <a:rPr lang="en-GB" altLang="en-US" dirty="0" smtClean="0"/>
              <a:t>view, editor </a:t>
            </a:r>
            <a:r>
              <a:rPr lang="en-GB" altLang="en-US" dirty="0"/>
              <a:t>and drill </a:t>
            </a:r>
            <a:r>
              <a:rPr lang="en-GB" altLang="en-US" dirty="0" smtClean="0"/>
              <a:t>down</a:t>
            </a:r>
          </a:p>
          <a:p>
            <a:pPr lvl="1" eaLnBrk="1" hangingPunct="1"/>
            <a:r>
              <a:rPr lang="en-GB" altLang="en-US" dirty="0" smtClean="0"/>
              <a:t>Drill down is to BOY OPIs</a:t>
            </a:r>
          </a:p>
          <a:p>
            <a:pPr lvl="1" eaLnBrk="1" hangingPunct="1"/>
            <a:r>
              <a:rPr lang="en-GB" altLang="en-US" dirty="0" smtClean="0"/>
              <a:t>Can define multiple synoptic views</a:t>
            </a:r>
            <a:endParaRPr lang="en-GB" altLang="en-US" dirty="0"/>
          </a:p>
          <a:p>
            <a:pPr eaLnBrk="1" hangingPunct="1"/>
            <a:r>
              <a:rPr lang="en-GB" dirty="0"/>
              <a:t>Dashboard summary view</a:t>
            </a:r>
          </a:p>
          <a:p>
            <a:pPr eaLnBrk="1" hangingPunct="1"/>
            <a:r>
              <a:rPr lang="en-GB" altLang="en-US" dirty="0" smtClean="0"/>
              <a:t>Blocks (user requested key information)</a:t>
            </a:r>
          </a:p>
          <a:p>
            <a:pPr lvl="1" eaLnBrk="1" hangingPunct="1"/>
            <a:r>
              <a:rPr lang="en-GB" altLang="en-US" dirty="0" smtClean="0"/>
              <a:t>Block values copied into </a:t>
            </a:r>
            <a:r>
              <a:rPr lang="en-GB" altLang="en-US" dirty="0" err="1" smtClean="0"/>
              <a:t>NeXus</a:t>
            </a:r>
            <a:r>
              <a:rPr lang="en-GB" altLang="en-US" dirty="0" smtClean="0"/>
              <a:t> (HDF5) data file</a:t>
            </a:r>
          </a:p>
          <a:p>
            <a:pPr lvl="1" eaLnBrk="1" hangingPunct="1"/>
            <a:r>
              <a:rPr lang="en-GB" altLang="en-US" dirty="0"/>
              <a:t>Data collection suspended if block out of range</a:t>
            </a:r>
          </a:p>
          <a:p>
            <a:pPr lvl="1" eaLnBrk="1" hangingPunct="1"/>
            <a:r>
              <a:rPr lang="en-GB" altLang="en-US" dirty="0" smtClean="0"/>
              <a:t>(Other PVs logged to diagnostic archive)</a:t>
            </a:r>
          </a:p>
        </p:txBody>
      </p:sp>
    </p:spTree>
    <p:extLst>
      <p:ext uri="{BB962C8B-B14F-4D97-AF65-F5344CB8AC3E}">
        <p14:creationId xmlns:p14="http://schemas.microsoft.com/office/powerpoint/2010/main" val="231024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Key IBEX </a:t>
            </a:r>
            <a:r>
              <a:rPr lang="en-GB" altLang="en-US" dirty="0" smtClean="0"/>
              <a:t>Features (cont.)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eaLnBrk="1" hangingPunct="1"/>
            <a:r>
              <a:rPr lang="en-GB" altLang="en-US" dirty="0"/>
              <a:t>Configurations and </a:t>
            </a:r>
            <a:r>
              <a:rPr lang="en-GB" altLang="en-US" dirty="0" smtClean="0"/>
              <a:t>components</a:t>
            </a:r>
          </a:p>
          <a:p>
            <a:pPr lvl="1" eaLnBrk="1" hangingPunct="1"/>
            <a:r>
              <a:rPr lang="en-GB" altLang="en-US" dirty="0" smtClean="0"/>
              <a:t>Which </a:t>
            </a:r>
            <a:r>
              <a:rPr lang="en-GB" altLang="en-US" dirty="0"/>
              <a:t>IOCs to start, macros to set etc.</a:t>
            </a:r>
          </a:p>
          <a:p>
            <a:r>
              <a:rPr lang="en-GB" dirty="0" smtClean="0"/>
              <a:t>Alarm </a:t>
            </a:r>
            <a:r>
              <a:rPr lang="en-GB" dirty="0"/>
              <a:t>view (BEAST)</a:t>
            </a:r>
          </a:p>
          <a:p>
            <a:r>
              <a:rPr lang="en-GB" dirty="0" smtClean="0"/>
              <a:t>“Table of motors” view</a:t>
            </a:r>
            <a:endParaRPr lang="en-GB" dirty="0"/>
          </a:p>
          <a:p>
            <a:r>
              <a:rPr lang="en-GB" dirty="0"/>
              <a:t>IOC log messages </a:t>
            </a:r>
            <a:r>
              <a:rPr lang="en-GB" dirty="0" smtClean="0"/>
              <a:t>view</a:t>
            </a:r>
            <a:endParaRPr lang="en-GB" dirty="0"/>
          </a:p>
          <a:p>
            <a:r>
              <a:rPr lang="en-GB" dirty="0" smtClean="0"/>
              <a:t>Python user scripting </a:t>
            </a:r>
            <a:r>
              <a:rPr lang="en-GB" dirty="0"/>
              <a:t>window</a:t>
            </a:r>
          </a:p>
          <a:p>
            <a:r>
              <a:rPr lang="en-GB" altLang="en-US" dirty="0"/>
              <a:t>Instrument </a:t>
            </a:r>
            <a:r>
              <a:rPr lang="en-GB" altLang="en-US" dirty="0" smtClean="0"/>
              <a:t>selector</a:t>
            </a:r>
          </a:p>
          <a:p>
            <a:pPr lvl="1"/>
            <a:r>
              <a:rPr lang="en-GB" altLang="en-US" dirty="0" smtClean="0"/>
              <a:t>client can view another instrument</a:t>
            </a:r>
            <a:endParaRPr lang="en-GB" altLang="en-US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21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1299</Words>
  <Application>Microsoft Office PowerPoint</Application>
  <PresentationFormat>On-screen Show (4:3)</PresentationFormat>
  <Paragraphs>192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IBEX - the new Instrument Control System at the ISIS Pulsed Neutron and Muon Source</vt:lpstr>
      <vt:lpstr>ISIS Facility</vt:lpstr>
      <vt:lpstr>New Control System?</vt:lpstr>
      <vt:lpstr>EPICS on one slide</vt:lpstr>
      <vt:lpstr>IBEX Technologies</vt:lpstr>
      <vt:lpstr>IBEX System Components</vt:lpstr>
      <vt:lpstr>IBEX Client GUI</vt:lpstr>
      <vt:lpstr>Key IBEX Features</vt:lpstr>
      <vt:lpstr>Key IBEX Features (cont.)</vt:lpstr>
      <vt:lpstr>IBEX Client: Table of Motors View</vt:lpstr>
      <vt:lpstr>IBEX Client: Adding Blocks</vt:lpstr>
      <vt:lpstr>IBEX Client: Block History</vt:lpstr>
      <vt:lpstr>IBEX Client: Synoptic Editor</vt:lpstr>
      <vt:lpstr>Configurations</vt:lpstr>
      <vt:lpstr>Components</vt:lpstr>
      <vt:lpstr>Current IBEX Status</vt:lpstr>
      <vt:lpstr>Acknowledgements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LabVIEW via EPICS DCOM IOC</dc:title>
  <dc:creator>faa59</dc:creator>
  <cp:lastModifiedBy>Akeroyd, Freddie (STFC,RAL,ISIS)</cp:lastModifiedBy>
  <cp:revision>215</cp:revision>
  <dcterms:created xsi:type="dcterms:W3CDTF">2012-12-17T23:55:55Z</dcterms:created>
  <dcterms:modified xsi:type="dcterms:W3CDTF">2016-10-17T20:43:12Z</dcterms:modified>
</cp:coreProperties>
</file>