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handoutMasterIdLst>
    <p:handoutMasterId r:id="rId56"/>
  </p:handoutMasterIdLst>
  <p:sldIdLst>
    <p:sldId id="256" r:id="rId2"/>
    <p:sldId id="257" r:id="rId3"/>
    <p:sldId id="264" r:id="rId4"/>
    <p:sldId id="552" r:id="rId5"/>
    <p:sldId id="266" r:id="rId6"/>
    <p:sldId id="274" r:id="rId7"/>
    <p:sldId id="545" r:id="rId8"/>
    <p:sldId id="281" r:id="rId9"/>
    <p:sldId id="338" r:id="rId10"/>
    <p:sldId id="469" r:id="rId11"/>
    <p:sldId id="450" r:id="rId12"/>
    <p:sldId id="546" r:id="rId13"/>
    <p:sldId id="350" r:id="rId14"/>
    <p:sldId id="547" r:id="rId15"/>
    <p:sldId id="548" r:id="rId16"/>
    <p:sldId id="442" r:id="rId17"/>
    <p:sldId id="471" r:id="rId18"/>
    <p:sldId id="553" r:id="rId19"/>
    <p:sldId id="474" r:id="rId20"/>
    <p:sldId id="476" r:id="rId21"/>
    <p:sldId id="528" r:id="rId22"/>
    <p:sldId id="477" r:id="rId23"/>
    <p:sldId id="555" r:id="rId24"/>
    <p:sldId id="479" r:id="rId25"/>
    <p:sldId id="490" r:id="rId26"/>
    <p:sldId id="482" r:id="rId27"/>
    <p:sldId id="484" r:id="rId28"/>
    <p:sldId id="491" r:id="rId29"/>
    <p:sldId id="493" r:id="rId30"/>
    <p:sldId id="494" r:id="rId31"/>
    <p:sldId id="495" r:id="rId32"/>
    <p:sldId id="496" r:id="rId33"/>
    <p:sldId id="497" r:id="rId34"/>
    <p:sldId id="498" r:id="rId35"/>
    <p:sldId id="501" r:id="rId36"/>
    <p:sldId id="502" r:id="rId37"/>
    <p:sldId id="505" r:id="rId38"/>
    <p:sldId id="507" r:id="rId39"/>
    <p:sldId id="544" r:id="rId40"/>
    <p:sldId id="563" r:id="rId41"/>
    <p:sldId id="509" r:id="rId42"/>
    <p:sldId id="554" r:id="rId43"/>
    <p:sldId id="543" r:id="rId44"/>
    <p:sldId id="486" r:id="rId45"/>
    <p:sldId id="487" r:id="rId46"/>
    <p:sldId id="488" r:id="rId47"/>
    <p:sldId id="562" r:id="rId48"/>
    <p:sldId id="556" r:id="rId49"/>
    <p:sldId id="557" r:id="rId50"/>
    <p:sldId id="558" r:id="rId51"/>
    <p:sldId id="559" r:id="rId52"/>
    <p:sldId id="560" r:id="rId53"/>
    <p:sldId id="561" r:id="rId54"/>
  </p:sldIdLst>
  <p:sldSz cx="9144000" cy="6858000" type="screen4x3"/>
  <p:notesSz cx="7315200" cy="9601200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CC"/>
    <a:srgbClr val="BBE0E3"/>
    <a:srgbClr val="FFFF99"/>
    <a:srgbClr val="FFFF66"/>
    <a:srgbClr val="66FF33"/>
    <a:srgbClr val="FFFF00"/>
    <a:srgbClr val="5F5F5F"/>
    <a:srgbClr val="808080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54" autoAdjust="0"/>
    <p:restoredTop sz="99518" autoAdjust="0"/>
  </p:normalViewPr>
  <p:slideViewPr>
    <p:cSldViewPr>
      <p:cViewPr varScale="1">
        <p:scale>
          <a:sx n="73" d="100"/>
          <a:sy n="73" d="100"/>
        </p:scale>
        <p:origin x="-13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1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 altLang="da-DK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endParaRPr lang="en-US" altLang="da-DK"/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 altLang="da-DK"/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A18822D2-2160-4ABA-8698-7D6F3DCB74A3}" type="slidenum">
              <a:rPr lang="en-US" altLang="da-DK"/>
              <a:pPr/>
              <a:t>‹nr.›</a:t>
            </a:fld>
            <a:endParaRPr lang="en-US" altLang="da-DK"/>
          </a:p>
        </p:txBody>
      </p:sp>
    </p:spTree>
    <p:extLst>
      <p:ext uri="{BB962C8B-B14F-4D97-AF65-F5344CB8AC3E}">
        <p14:creationId xmlns:p14="http://schemas.microsoft.com/office/powerpoint/2010/main" val="32773699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 altLang="da-DK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endParaRPr lang="en-US" altLang="da-DK"/>
          </a:p>
        </p:txBody>
      </p:sp>
      <p:sp>
        <p:nvSpPr>
          <p:cNvPr id="573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73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a-DK" smtClean="0"/>
              <a:t>Klik for at redigere teksttypografierne i masteren</a:t>
            </a:r>
          </a:p>
          <a:p>
            <a:pPr lvl="1"/>
            <a:r>
              <a:rPr lang="en-US" altLang="da-DK" smtClean="0"/>
              <a:t>Andet niveau</a:t>
            </a:r>
          </a:p>
          <a:p>
            <a:pPr lvl="2"/>
            <a:r>
              <a:rPr lang="en-US" altLang="da-DK" smtClean="0"/>
              <a:t>Tredje niveau</a:t>
            </a:r>
          </a:p>
          <a:p>
            <a:pPr lvl="3"/>
            <a:r>
              <a:rPr lang="en-US" altLang="da-DK" smtClean="0"/>
              <a:t>Fjerde niveau</a:t>
            </a:r>
          </a:p>
          <a:p>
            <a:pPr lvl="4"/>
            <a:r>
              <a:rPr lang="en-US" altLang="da-DK" smtClean="0"/>
              <a:t>Femte niveau</a:t>
            </a:r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 altLang="da-DK"/>
          </a:p>
        </p:txBody>
      </p:sp>
      <p:sp>
        <p:nvSpPr>
          <p:cNvPr id="573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6B71BEF1-8000-40D0-8D53-85573D89C1B0}" type="slidenum">
              <a:rPr lang="en-US" altLang="da-DK"/>
              <a:pPr/>
              <a:t>‹nr.›</a:t>
            </a:fld>
            <a:endParaRPr lang="en-US" altLang="da-DK"/>
          </a:p>
        </p:txBody>
      </p:sp>
    </p:spTree>
    <p:extLst>
      <p:ext uri="{BB962C8B-B14F-4D97-AF65-F5344CB8AC3E}">
        <p14:creationId xmlns:p14="http://schemas.microsoft.com/office/powerpoint/2010/main" val="28781926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D7C66E-2201-4771-ACA8-86155960DC3D}" type="slidenum">
              <a:rPr lang="en-US" altLang="da-DK"/>
              <a:pPr/>
              <a:t>1</a:t>
            </a:fld>
            <a:endParaRPr lang="en-US" altLang="da-DK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da-DK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CD3602-59FA-431F-96B9-20540FE13357}" type="slidenum">
              <a:rPr lang="en-US" altLang="da-DK"/>
              <a:pPr/>
              <a:t>14</a:t>
            </a:fld>
            <a:endParaRPr lang="en-US" altLang="da-DK"/>
          </a:p>
        </p:txBody>
      </p:sp>
      <p:sp>
        <p:nvSpPr>
          <p:cNvPr id="68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da-DK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9F07AC-F9EC-401F-861A-700067E91CB1}" type="slidenum">
              <a:rPr lang="en-US" altLang="da-DK"/>
              <a:pPr/>
              <a:t>15</a:t>
            </a:fld>
            <a:endParaRPr lang="en-US" altLang="da-DK"/>
          </a:p>
        </p:txBody>
      </p:sp>
      <p:sp>
        <p:nvSpPr>
          <p:cNvPr id="68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da-DK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693D57-B790-44E9-862C-CFAE30D92409}" type="slidenum">
              <a:rPr lang="en-US" altLang="da-DK"/>
              <a:pPr/>
              <a:t>18</a:t>
            </a:fld>
            <a:endParaRPr lang="en-US" altLang="da-DK"/>
          </a:p>
        </p:txBody>
      </p:sp>
      <p:sp>
        <p:nvSpPr>
          <p:cNvPr id="134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da-DK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Arial" charset="0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Arial" charset="0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Arial" charset="0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Arial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772F8AC-894B-40EF-93D8-1145C36348AF}" type="slidenum">
              <a:rPr lang="en-US" altLang="da-DK" sz="1300"/>
              <a:pPr eaLnBrk="1" hangingPunct="1"/>
              <a:t>21</a:t>
            </a:fld>
            <a:endParaRPr lang="en-US" altLang="da-DK" sz="130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da-DK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Arial" charset="0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Arial" charset="0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Arial" charset="0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Arial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C909740-A306-4FA7-8EBC-2B894AE5B2D8}" type="slidenum">
              <a:rPr lang="en-US" altLang="da-DK" sz="1300"/>
              <a:pPr eaLnBrk="1" hangingPunct="1"/>
              <a:t>22</a:t>
            </a:fld>
            <a:endParaRPr lang="en-US" altLang="da-DK" sz="130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da-DK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Arial" charset="0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Arial" charset="0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Arial" charset="0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Arial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B90054B-39DE-40BF-839A-23874480BF97}" type="slidenum">
              <a:rPr lang="en-US" altLang="da-DK" sz="1300"/>
              <a:pPr eaLnBrk="1" hangingPunct="1"/>
              <a:t>23</a:t>
            </a:fld>
            <a:endParaRPr lang="en-US" altLang="da-DK" sz="130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da-DK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Arial" charset="0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Arial" charset="0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Arial" charset="0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Arial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A3B6416-6A72-49F3-B78F-064480784410}" type="slidenum">
              <a:rPr lang="en-US" altLang="da-DK" sz="1300"/>
              <a:pPr eaLnBrk="1" hangingPunct="1"/>
              <a:t>24</a:t>
            </a:fld>
            <a:endParaRPr lang="en-US" altLang="da-DK" sz="130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da-DK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Arial" charset="0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Arial" charset="0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Arial" charset="0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Arial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6F79F59-6828-4F70-84CC-74348966BF42}" type="slidenum">
              <a:rPr lang="en-US" altLang="da-DK" sz="1300"/>
              <a:pPr eaLnBrk="1" hangingPunct="1"/>
              <a:t>25</a:t>
            </a:fld>
            <a:endParaRPr lang="en-US" altLang="da-DK" sz="130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da-DK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Arial" charset="0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Arial" charset="0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Arial" charset="0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Arial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F53F67F-D8AB-4A26-A538-DB5FCD8AED4B}" type="slidenum">
              <a:rPr lang="en-US" altLang="da-DK" sz="1300"/>
              <a:pPr eaLnBrk="1" hangingPunct="1"/>
              <a:t>26</a:t>
            </a:fld>
            <a:endParaRPr lang="en-US" altLang="da-DK" sz="130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da-DK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Arial" charset="0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Arial" charset="0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Arial" charset="0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Arial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6CD889B-2D29-4A16-BA01-FBBC1C8EC373}" type="slidenum">
              <a:rPr lang="en-US" altLang="da-DK" sz="1300"/>
              <a:pPr eaLnBrk="1" hangingPunct="1"/>
              <a:t>27</a:t>
            </a:fld>
            <a:endParaRPr lang="en-US" altLang="da-DK" sz="130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da-DK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A0A380-1226-4F44-8D55-8F8C475F085E}" type="slidenum">
              <a:rPr lang="en-US" altLang="da-DK"/>
              <a:pPr/>
              <a:t>2</a:t>
            </a:fld>
            <a:endParaRPr lang="en-US" altLang="da-DK"/>
          </a:p>
        </p:txBody>
      </p:sp>
      <p:sp>
        <p:nvSpPr>
          <p:cNvPr id="641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1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da-DK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Arial" charset="0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Arial" charset="0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Arial" charset="0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Arial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B998059-3606-4DF2-86E7-D1DA92AAAE82}" type="slidenum">
              <a:rPr lang="en-US" altLang="da-DK" sz="1300"/>
              <a:pPr eaLnBrk="1" hangingPunct="1"/>
              <a:t>28</a:t>
            </a:fld>
            <a:endParaRPr lang="en-US" altLang="da-DK" sz="130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da-DK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Arial" charset="0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Arial" charset="0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Arial" charset="0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Arial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51DF206-33F2-402B-9664-C1457A6CD195}" type="slidenum">
              <a:rPr lang="en-US" altLang="da-DK" sz="1300"/>
              <a:pPr eaLnBrk="1" hangingPunct="1"/>
              <a:t>29</a:t>
            </a:fld>
            <a:endParaRPr lang="en-US" altLang="da-DK" sz="130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da-DK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Arial" charset="0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Arial" charset="0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Arial" charset="0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Arial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6F29BBB-D512-4D80-9884-F86FC2351BB7}" type="slidenum">
              <a:rPr lang="en-US" altLang="da-DK" sz="1300"/>
              <a:pPr eaLnBrk="1" hangingPunct="1"/>
              <a:t>30</a:t>
            </a:fld>
            <a:endParaRPr lang="en-US" altLang="da-DK" sz="130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da-DK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Arial" charset="0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Arial" charset="0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Arial" charset="0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Arial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5F500E1-BD02-4B46-B32A-50EBA85C2E3B}" type="slidenum">
              <a:rPr lang="en-US" altLang="da-DK" sz="1300"/>
              <a:pPr eaLnBrk="1" hangingPunct="1"/>
              <a:t>31</a:t>
            </a:fld>
            <a:endParaRPr lang="en-US" altLang="da-DK" sz="130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da-DK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Arial" charset="0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Arial" charset="0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Arial" charset="0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Arial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4FB8B24-502E-4E6C-9802-38546AE5A970}" type="slidenum">
              <a:rPr lang="en-US" altLang="da-DK" sz="1300"/>
              <a:pPr eaLnBrk="1" hangingPunct="1"/>
              <a:t>32</a:t>
            </a:fld>
            <a:endParaRPr lang="en-US" altLang="da-DK" sz="130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da-DK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Arial" charset="0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Arial" charset="0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Arial" charset="0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Arial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AD24444-85AC-4600-B3F3-5F23821EEF50}" type="slidenum">
              <a:rPr lang="en-US" altLang="da-DK" sz="1300"/>
              <a:pPr eaLnBrk="1" hangingPunct="1"/>
              <a:t>33</a:t>
            </a:fld>
            <a:endParaRPr lang="en-US" altLang="da-DK" sz="1300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da-DK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Arial" charset="0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Arial" charset="0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Arial" charset="0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Arial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6C28EE7-AF7A-44D5-B37D-B9BD26E2D831}" type="slidenum">
              <a:rPr lang="en-US" altLang="da-DK" sz="1300"/>
              <a:pPr eaLnBrk="1" hangingPunct="1"/>
              <a:t>34</a:t>
            </a:fld>
            <a:endParaRPr lang="en-US" altLang="da-DK" sz="1300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da-DK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Arial" charset="0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Arial" charset="0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Arial" charset="0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Arial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303B211-807D-481B-B404-E017F43E09FF}" type="slidenum">
              <a:rPr lang="en-US" altLang="da-DK" sz="1300"/>
              <a:pPr eaLnBrk="1" hangingPunct="1"/>
              <a:t>35</a:t>
            </a:fld>
            <a:endParaRPr lang="en-US" altLang="da-DK" sz="1300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da-DK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Arial" charset="0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Arial" charset="0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Arial" charset="0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Arial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A2D70D2-4523-460D-A793-A649CA08E49A}" type="slidenum">
              <a:rPr lang="en-US" altLang="da-DK" sz="1300"/>
              <a:pPr eaLnBrk="1" hangingPunct="1"/>
              <a:t>36</a:t>
            </a:fld>
            <a:endParaRPr lang="en-US" altLang="da-DK" sz="1300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da-DK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Arial" charset="0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Arial" charset="0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Arial" charset="0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Arial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A7BBF01-B120-4693-9D9C-B2B0B2380C3C}" type="slidenum">
              <a:rPr lang="en-US" altLang="da-DK" sz="1300"/>
              <a:pPr eaLnBrk="1" hangingPunct="1"/>
              <a:t>37</a:t>
            </a:fld>
            <a:endParaRPr lang="en-US" altLang="da-DK" sz="1300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da-DK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6BE743-2D7B-4552-9EE0-F433A186F529}" type="slidenum">
              <a:rPr lang="en-US" altLang="da-DK"/>
              <a:pPr/>
              <a:t>3</a:t>
            </a:fld>
            <a:endParaRPr lang="en-US" altLang="da-DK"/>
          </a:p>
        </p:txBody>
      </p:sp>
      <p:sp>
        <p:nvSpPr>
          <p:cNvPr id="643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da-DK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Arial" charset="0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Arial" charset="0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Arial" charset="0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Arial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F6C2E6F-4451-4BE7-AB99-CE49E2644429}" type="slidenum">
              <a:rPr lang="en-US" altLang="da-DK" sz="1300"/>
              <a:pPr eaLnBrk="1" hangingPunct="1"/>
              <a:t>38</a:t>
            </a:fld>
            <a:endParaRPr lang="en-US" altLang="da-DK" sz="1300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da-DK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Arial" charset="0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Arial" charset="0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Arial" charset="0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Arial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0720179-B116-4F53-8DD4-A50F16E54394}" type="slidenum">
              <a:rPr lang="en-US" altLang="da-DK" sz="1300"/>
              <a:pPr eaLnBrk="1" hangingPunct="1"/>
              <a:t>41</a:t>
            </a:fld>
            <a:endParaRPr lang="en-US" altLang="da-DK" sz="1300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da-DK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Arial" charset="0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Arial" charset="0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Arial" charset="0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Arial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C12EB24-D5EA-41B4-A27D-CA44A54A4635}" type="slidenum">
              <a:rPr lang="en-US" altLang="da-DK" sz="1300"/>
              <a:pPr eaLnBrk="1" hangingPunct="1"/>
              <a:t>44</a:t>
            </a:fld>
            <a:endParaRPr lang="en-US" altLang="da-DK" sz="130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da-DK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Arial" charset="0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Arial" charset="0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Arial" charset="0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Arial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CC4AF21-4684-4FEE-9741-43BF69257A95}" type="slidenum">
              <a:rPr lang="en-US" altLang="da-DK" sz="1300"/>
              <a:pPr eaLnBrk="1" hangingPunct="1"/>
              <a:t>46</a:t>
            </a:fld>
            <a:endParaRPr lang="en-US" altLang="da-DK" sz="130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da-DK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E4ADEC-9E69-4F13-8102-7D1684D1C0F4}" type="slidenum">
              <a:rPr lang="en-US" altLang="da-DK"/>
              <a:pPr/>
              <a:t>5</a:t>
            </a:fld>
            <a:endParaRPr lang="en-US" altLang="da-DK"/>
          </a:p>
        </p:txBody>
      </p:sp>
      <p:sp>
        <p:nvSpPr>
          <p:cNvPr id="64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da-DK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1943C4-6AA8-424B-AD68-E6719186FC48}" type="slidenum">
              <a:rPr lang="en-US" altLang="da-DK"/>
              <a:pPr/>
              <a:t>6</a:t>
            </a:fld>
            <a:endParaRPr lang="en-US" altLang="da-DK"/>
          </a:p>
        </p:txBody>
      </p:sp>
      <p:sp>
        <p:nvSpPr>
          <p:cNvPr id="64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da-DK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D72C62-C5F0-400E-A363-BAA1309A948F}" type="slidenum">
              <a:rPr lang="en-US" altLang="da-DK"/>
              <a:pPr/>
              <a:t>8</a:t>
            </a:fld>
            <a:endParaRPr lang="en-US" altLang="da-DK"/>
          </a:p>
        </p:txBody>
      </p:sp>
      <p:sp>
        <p:nvSpPr>
          <p:cNvPr id="65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da-DK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22B3C3-25C0-441D-98BA-0FD25D4A355A}" type="slidenum">
              <a:rPr lang="en-US" altLang="da-DK"/>
              <a:pPr/>
              <a:t>9</a:t>
            </a:fld>
            <a:endParaRPr lang="en-US" altLang="da-DK"/>
          </a:p>
        </p:txBody>
      </p:sp>
      <p:sp>
        <p:nvSpPr>
          <p:cNvPr id="66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da-DK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1CABDF-47EF-47B0-9FC6-C491ADF8C84D}" type="slidenum">
              <a:rPr lang="en-US" altLang="da-DK"/>
              <a:pPr/>
              <a:t>11</a:t>
            </a:fld>
            <a:endParaRPr lang="en-US" altLang="da-DK"/>
          </a:p>
        </p:txBody>
      </p:sp>
      <p:sp>
        <p:nvSpPr>
          <p:cNvPr id="83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da-DK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9132E4-3120-483D-B944-1968DFE1FB4F}" type="slidenum">
              <a:rPr lang="en-US" altLang="da-DK"/>
              <a:pPr/>
              <a:t>13</a:t>
            </a:fld>
            <a:endParaRPr lang="en-US" altLang="da-DK"/>
          </a:p>
        </p:txBody>
      </p:sp>
      <p:sp>
        <p:nvSpPr>
          <p:cNvPr id="68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da-D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s">
    <p:bg>
      <p:bgPr>
        <a:solidFill>
          <a:srgbClr val="4D67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96" name="Group 124"/>
          <p:cNvGrpSpPr>
            <a:grpSpLocks noChangeAspect="1"/>
          </p:cNvGrpSpPr>
          <p:nvPr userDrawn="1"/>
        </p:nvGrpSpPr>
        <p:grpSpPr bwMode="auto">
          <a:xfrm>
            <a:off x="5364163" y="6092825"/>
            <a:ext cx="3529012" cy="442913"/>
            <a:chOff x="2415" y="7373"/>
            <a:chExt cx="4170" cy="521"/>
          </a:xfrm>
        </p:grpSpPr>
        <p:sp>
          <p:nvSpPr>
            <p:cNvPr id="3197" name="Freeform 125"/>
            <p:cNvSpPr>
              <a:spLocks noChangeAspect="1"/>
            </p:cNvSpPr>
            <p:nvPr/>
          </p:nvSpPr>
          <p:spPr bwMode="auto">
            <a:xfrm>
              <a:off x="2415" y="7642"/>
              <a:ext cx="101" cy="182"/>
            </a:xfrm>
            <a:custGeom>
              <a:avLst/>
              <a:gdLst>
                <a:gd name="T0" fmla="*/ 13 w 17"/>
                <a:gd name="T1" fmla="*/ 4 h 31"/>
                <a:gd name="T2" fmla="*/ 4 w 17"/>
                <a:gd name="T3" fmla="*/ 6 h 31"/>
                <a:gd name="T4" fmla="*/ 4 w 17"/>
                <a:gd name="T5" fmla="*/ 31 h 31"/>
                <a:gd name="T6" fmla="*/ 0 w 17"/>
                <a:gd name="T7" fmla="*/ 31 h 31"/>
                <a:gd name="T8" fmla="*/ 0 w 17"/>
                <a:gd name="T9" fmla="*/ 1 h 31"/>
                <a:gd name="T10" fmla="*/ 4 w 17"/>
                <a:gd name="T11" fmla="*/ 1 h 31"/>
                <a:gd name="T12" fmla="*/ 4 w 17"/>
                <a:gd name="T13" fmla="*/ 3 h 31"/>
                <a:gd name="T14" fmla="*/ 13 w 17"/>
                <a:gd name="T15" fmla="*/ 0 h 31"/>
                <a:gd name="T16" fmla="*/ 17 w 17"/>
                <a:gd name="T17" fmla="*/ 0 h 31"/>
                <a:gd name="T18" fmla="*/ 17 w 17"/>
                <a:gd name="T19" fmla="*/ 4 h 31"/>
                <a:gd name="T20" fmla="*/ 13 w 17"/>
                <a:gd name="T21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31">
                  <a:moveTo>
                    <a:pt x="13" y="4"/>
                  </a:moveTo>
                  <a:cubicBezTo>
                    <a:pt x="9" y="4"/>
                    <a:pt x="6" y="5"/>
                    <a:pt x="4" y="6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6" y="2"/>
                    <a:pt x="10" y="0"/>
                    <a:pt x="13" y="0"/>
                  </a:cubicBezTo>
                  <a:cubicBezTo>
                    <a:pt x="14" y="0"/>
                    <a:pt x="16" y="0"/>
                    <a:pt x="17" y="0"/>
                  </a:cubicBezTo>
                  <a:cubicBezTo>
                    <a:pt x="17" y="4"/>
                    <a:pt x="17" y="4"/>
                    <a:pt x="17" y="4"/>
                  </a:cubicBezTo>
                  <a:lnTo>
                    <a:pt x="13" y="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8" name="Freeform 126"/>
            <p:cNvSpPr>
              <a:spLocks noChangeAspect="1" noEditPoints="1"/>
            </p:cNvSpPr>
            <p:nvPr/>
          </p:nvSpPr>
          <p:spPr bwMode="auto">
            <a:xfrm>
              <a:off x="2533" y="7642"/>
              <a:ext cx="148" cy="182"/>
            </a:xfrm>
            <a:custGeom>
              <a:avLst/>
              <a:gdLst>
                <a:gd name="T0" fmla="*/ 21 w 25"/>
                <a:gd name="T1" fmla="*/ 16 h 31"/>
                <a:gd name="T2" fmla="*/ 5 w 25"/>
                <a:gd name="T3" fmla="*/ 16 h 31"/>
                <a:gd name="T4" fmla="*/ 5 w 25"/>
                <a:gd name="T5" fmla="*/ 22 h 31"/>
                <a:gd name="T6" fmla="*/ 11 w 25"/>
                <a:gd name="T7" fmla="*/ 27 h 31"/>
                <a:gd name="T8" fmla="*/ 24 w 25"/>
                <a:gd name="T9" fmla="*/ 27 h 31"/>
                <a:gd name="T10" fmla="*/ 24 w 25"/>
                <a:gd name="T11" fmla="*/ 30 h 31"/>
                <a:gd name="T12" fmla="*/ 18 w 25"/>
                <a:gd name="T13" fmla="*/ 31 h 31"/>
                <a:gd name="T14" fmla="*/ 11 w 25"/>
                <a:gd name="T15" fmla="*/ 31 h 31"/>
                <a:gd name="T16" fmla="*/ 0 w 25"/>
                <a:gd name="T17" fmla="*/ 22 h 31"/>
                <a:gd name="T18" fmla="*/ 0 w 25"/>
                <a:gd name="T19" fmla="*/ 10 h 31"/>
                <a:gd name="T20" fmla="*/ 12 w 25"/>
                <a:gd name="T21" fmla="*/ 0 h 31"/>
                <a:gd name="T22" fmla="*/ 14 w 25"/>
                <a:gd name="T23" fmla="*/ 0 h 31"/>
                <a:gd name="T24" fmla="*/ 25 w 25"/>
                <a:gd name="T25" fmla="*/ 10 h 31"/>
                <a:gd name="T26" fmla="*/ 25 w 25"/>
                <a:gd name="T27" fmla="*/ 16 h 31"/>
                <a:gd name="T28" fmla="*/ 21 w 25"/>
                <a:gd name="T29" fmla="*/ 16 h 31"/>
                <a:gd name="T30" fmla="*/ 21 w 25"/>
                <a:gd name="T31" fmla="*/ 9 h 31"/>
                <a:gd name="T32" fmla="*/ 15 w 25"/>
                <a:gd name="T33" fmla="*/ 4 h 31"/>
                <a:gd name="T34" fmla="*/ 11 w 25"/>
                <a:gd name="T35" fmla="*/ 4 h 31"/>
                <a:gd name="T36" fmla="*/ 5 w 25"/>
                <a:gd name="T37" fmla="*/ 9 h 31"/>
                <a:gd name="T38" fmla="*/ 5 w 25"/>
                <a:gd name="T39" fmla="*/ 13 h 31"/>
                <a:gd name="T40" fmla="*/ 21 w 25"/>
                <a:gd name="T41" fmla="*/ 13 h 31"/>
                <a:gd name="T42" fmla="*/ 21 w 25"/>
                <a:gd name="T43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5" h="31">
                  <a:moveTo>
                    <a:pt x="21" y="16"/>
                  </a:moveTo>
                  <a:cubicBezTo>
                    <a:pt x="5" y="16"/>
                    <a:pt x="5" y="16"/>
                    <a:pt x="5" y="16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5"/>
                    <a:pt x="6" y="27"/>
                    <a:pt x="11" y="27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3" y="31"/>
                    <a:pt x="21" y="31"/>
                    <a:pt x="18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5" y="31"/>
                    <a:pt x="0" y="29"/>
                    <a:pt x="0" y="2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2"/>
                    <a:pt x="5" y="0"/>
                    <a:pt x="12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20" y="0"/>
                    <a:pt x="25" y="2"/>
                    <a:pt x="25" y="10"/>
                  </a:cubicBezTo>
                  <a:cubicBezTo>
                    <a:pt x="25" y="16"/>
                    <a:pt x="25" y="16"/>
                    <a:pt x="25" y="16"/>
                  </a:cubicBezTo>
                  <a:lnTo>
                    <a:pt x="21" y="16"/>
                  </a:lnTo>
                  <a:close/>
                  <a:moveTo>
                    <a:pt x="21" y="9"/>
                  </a:moveTo>
                  <a:cubicBezTo>
                    <a:pt x="21" y="5"/>
                    <a:pt x="19" y="4"/>
                    <a:pt x="15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6" y="4"/>
                    <a:pt x="5" y="6"/>
                    <a:pt x="5" y="9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21" y="13"/>
                    <a:pt x="21" y="13"/>
                    <a:pt x="21" y="13"/>
                  </a:cubicBezTo>
                  <a:lnTo>
                    <a:pt x="21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9" name="Freeform 127"/>
            <p:cNvSpPr>
              <a:spLocks noChangeAspect="1" noEditPoints="1"/>
            </p:cNvSpPr>
            <p:nvPr/>
          </p:nvSpPr>
          <p:spPr bwMode="auto">
            <a:xfrm>
              <a:off x="2734" y="7642"/>
              <a:ext cx="142" cy="252"/>
            </a:xfrm>
            <a:custGeom>
              <a:avLst/>
              <a:gdLst>
                <a:gd name="T0" fmla="*/ 14 w 24"/>
                <a:gd name="T1" fmla="*/ 43 h 43"/>
                <a:gd name="T2" fmla="*/ 7 w 24"/>
                <a:gd name="T3" fmla="*/ 43 h 43"/>
                <a:gd name="T4" fmla="*/ 1 w 24"/>
                <a:gd name="T5" fmla="*/ 42 h 43"/>
                <a:gd name="T6" fmla="*/ 1 w 24"/>
                <a:gd name="T7" fmla="*/ 39 h 43"/>
                <a:gd name="T8" fmla="*/ 15 w 24"/>
                <a:gd name="T9" fmla="*/ 39 h 43"/>
                <a:gd name="T10" fmla="*/ 20 w 24"/>
                <a:gd name="T11" fmla="*/ 34 h 43"/>
                <a:gd name="T12" fmla="*/ 20 w 24"/>
                <a:gd name="T13" fmla="*/ 27 h 43"/>
                <a:gd name="T14" fmla="*/ 12 w 24"/>
                <a:gd name="T15" fmla="*/ 30 h 43"/>
                <a:gd name="T16" fmla="*/ 8 w 24"/>
                <a:gd name="T17" fmla="*/ 30 h 43"/>
                <a:gd name="T18" fmla="*/ 0 w 24"/>
                <a:gd name="T19" fmla="*/ 23 h 43"/>
                <a:gd name="T20" fmla="*/ 0 w 24"/>
                <a:gd name="T21" fmla="*/ 8 h 43"/>
                <a:gd name="T22" fmla="*/ 9 w 24"/>
                <a:gd name="T23" fmla="*/ 0 h 43"/>
                <a:gd name="T24" fmla="*/ 13 w 24"/>
                <a:gd name="T25" fmla="*/ 0 h 43"/>
                <a:gd name="T26" fmla="*/ 20 w 24"/>
                <a:gd name="T27" fmla="*/ 3 h 43"/>
                <a:gd name="T28" fmla="*/ 21 w 24"/>
                <a:gd name="T29" fmla="*/ 1 h 43"/>
                <a:gd name="T30" fmla="*/ 24 w 24"/>
                <a:gd name="T31" fmla="*/ 1 h 43"/>
                <a:gd name="T32" fmla="*/ 24 w 24"/>
                <a:gd name="T33" fmla="*/ 33 h 43"/>
                <a:gd name="T34" fmla="*/ 14 w 24"/>
                <a:gd name="T35" fmla="*/ 43 h 43"/>
                <a:gd name="T36" fmla="*/ 20 w 24"/>
                <a:gd name="T37" fmla="*/ 6 h 43"/>
                <a:gd name="T38" fmla="*/ 12 w 24"/>
                <a:gd name="T39" fmla="*/ 4 h 43"/>
                <a:gd name="T40" fmla="*/ 8 w 24"/>
                <a:gd name="T41" fmla="*/ 4 h 43"/>
                <a:gd name="T42" fmla="*/ 4 w 24"/>
                <a:gd name="T43" fmla="*/ 8 h 43"/>
                <a:gd name="T44" fmla="*/ 4 w 24"/>
                <a:gd name="T45" fmla="*/ 22 h 43"/>
                <a:gd name="T46" fmla="*/ 8 w 24"/>
                <a:gd name="T47" fmla="*/ 26 h 43"/>
                <a:gd name="T48" fmla="*/ 12 w 24"/>
                <a:gd name="T49" fmla="*/ 26 h 43"/>
                <a:gd name="T50" fmla="*/ 20 w 24"/>
                <a:gd name="T51" fmla="*/ 25 h 43"/>
                <a:gd name="T52" fmla="*/ 20 w 24"/>
                <a:gd name="T53" fmla="*/ 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4" h="43">
                  <a:moveTo>
                    <a:pt x="14" y="43"/>
                  </a:moveTo>
                  <a:cubicBezTo>
                    <a:pt x="7" y="43"/>
                    <a:pt x="7" y="43"/>
                    <a:pt x="7" y="43"/>
                  </a:cubicBezTo>
                  <a:cubicBezTo>
                    <a:pt x="5" y="43"/>
                    <a:pt x="2" y="43"/>
                    <a:pt x="1" y="42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8" y="39"/>
                    <a:pt x="20" y="37"/>
                    <a:pt x="20" y="34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7" y="29"/>
                    <a:pt x="15" y="30"/>
                    <a:pt x="12" y="30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2" y="30"/>
                    <a:pt x="0" y="28"/>
                    <a:pt x="0" y="2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3" y="0"/>
                    <a:pt x="9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5" y="0"/>
                    <a:pt x="18" y="1"/>
                    <a:pt x="20" y="3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40"/>
                    <a:pt x="21" y="43"/>
                    <a:pt x="14" y="43"/>
                  </a:cubicBezTo>
                  <a:close/>
                  <a:moveTo>
                    <a:pt x="20" y="6"/>
                  </a:moveTo>
                  <a:cubicBezTo>
                    <a:pt x="18" y="5"/>
                    <a:pt x="15" y="4"/>
                    <a:pt x="12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6" y="4"/>
                    <a:pt x="4" y="5"/>
                    <a:pt x="4" y="8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5"/>
                    <a:pt x="7" y="26"/>
                    <a:pt x="8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6" y="26"/>
                    <a:pt x="18" y="25"/>
                    <a:pt x="20" y="25"/>
                  </a:cubicBezTo>
                  <a:lnTo>
                    <a:pt x="20" y="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00" name="Freeform 128"/>
            <p:cNvSpPr>
              <a:spLocks noChangeAspect="1" noEditPoints="1"/>
            </p:cNvSpPr>
            <p:nvPr/>
          </p:nvSpPr>
          <p:spPr bwMode="auto">
            <a:xfrm>
              <a:off x="2941" y="7578"/>
              <a:ext cx="30" cy="246"/>
            </a:xfrm>
            <a:custGeom>
              <a:avLst/>
              <a:gdLst>
                <a:gd name="T0" fmla="*/ 0 w 30"/>
                <a:gd name="T1" fmla="*/ 29 h 246"/>
                <a:gd name="T2" fmla="*/ 0 w 30"/>
                <a:gd name="T3" fmla="*/ 0 h 246"/>
                <a:gd name="T4" fmla="*/ 30 w 30"/>
                <a:gd name="T5" fmla="*/ 0 h 246"/>
                <a:gd name="T6" fmla="*/ 30 w 30"/>
                <a:gd name="T7" fmla="*/ 29 h 246"/>
                <a:gd name="T8" fmla="*/ 0 w 30"/>
                <a:gd name="T9" fmla="*/ 29 h 246"/>
                <a:gd name="T10" fmla="*/ 0 w 30"/>
                <a:gd name="T11" fmla="*/ 246 h 246"/>
                <a:gd name="T12" fmla="*/ 0 w 30"/>
                <a:gd name="T13" fmla="*/ 70 h 246"/>
                <a:gd name="T14" fmla="*/ 30 w 30"/>
                <a:gd name="T15" fmla="*/ 70 h 246"/>
                <a:gd name="T16" fmla="*/ 30 w 30"/>
                <a:gd name="T17" fmla="*/ 246 h 246"/>
                <a:gd name="T18" fmla="*/ 0 w 30"/>
                <a:gd name="T19" fmla="*/ 246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246">
                  <a:moveTo>
                    <a:pt x="0" y="29"/>
                  </a:moveTo>
                  <a:lnTo>
                    <a:pt x="0" y="0"/>
                  </a:lnTo>
                  <a:lnTo>
                    <a:pt x="30" y="0"/>
                  </a:lnTo>
                  <a:lnTo>
                    <a:pt x="30" y="29"/>
                  </a:lnTo>
                  <a:lnTo>
                    <a:pt x="0" y="29"/>
                  </a:lnTo>
                  <a:close/>
                  <a:moveTo>
                    <a:pt x="0" y="246"/>
                  </a:moveTo>
                  <a:lnTo>
                    <a:pt x="0" y="70"/>
                  </a:lnTo>
                  <a:lnTo>
                    <a:pt x="30" y="70"/>
                  </a:lnTo>
                  <a:lnTo>
                    <a:pt x="30" y="246"/>
                  </a:lnTo>
                  <a:lnTo>
                    <a:pt x="0" y="24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01" name="Freeform 129"/>
            <p:cNvSpPr>
              <a:spLocks noChangeAspect="1" noEditPoints="1"/>
            </p:cNvSpPr>
            <p:nvPr/>
          </p:nvSpPr>
          <p:spPr bwMode="auto">
            <a:xfrm>
              <a:off x="3024" y="7642"/>
              <a:ext cx="154" cy="182"/>
            </a:xfrm>
            <a:custGeom>
              <a:avLst/>
              <a:gdLst>
                <a:gd name="T0" fmla="*/ 16 w 26"/>
                <a:gd name="T1" fmla="*/ 31 h 31"/>
                <a:gd name="T2" fmla="*/ 10 w 26"/>
                <a:gd name="T3" fmla="*/ 31 h 31"/>
                <a:gd name="T4" fmla="*/ 0 w 26"/>
                <a:gd name="T5" fmla="*/ 22 h 31"/>
                <a:gd name="T6" fmla="*/ 0 w 26"/>
                <a:gd name="T7" fmla="*/ 10 h 31"/>
                <a:gd name="T8" fmla="*/ 10 w 26"/>
                <a:gd name="T9" fmla="*/ 0 h 31"/>
                <a:gd name="T10" fmla="*/ 16 w 26"/>
                <a:gd name="T11" fmla="*/ 0 h 31"/>
                <a:gd name="T12" fmla="*/ 26 w 26"/>
                <a:gd name="T13" fmla="*/ 10 h 31"/>
                <a:gd name="T14" fmla="*/ 26 w 26"/>
                <a:gd name="T15" fmla="*/ 21 h 31"/>
                <a:gd name="T16" fmla="*/ 16 w 26"/>
                <a:gd name="T17" fmla="*/ 31 h 31"/>
                <a:gd name="T18" fmla="*/ 21 w 26"/>
                <a:gd name="T19" fmla="*/ 9 h 31"/>
                <a:gd name="T20" fmla="*/ 17 w 26"/>
                <a:gd name="T21" fmla="*/ 4 h 31"/>
                <a:gd name="T22" fmla="*/ 9 w 26"/>
                <a:gd name="T23" fmla="*/ 4 h 31"/>
                <a:gd name="T24" fmla="*/ 5 w 26"/>
                <a:gd name="T25" fmla="*/ 9 h 31"/>
                <a:gd name="T26" fmla="*/ 5 w 26"/>
                <a:gd name="T27" fmla="*/ 22 h 31"/>
                <a:gd name="T28" fmla="*/ 9 w 26"/>
                <a:gd name="T29" fmla="*/ 28 h 31"/>
                <a:gd name="T30" fmla="*/ 17 w 26"/>
                <a:gd name="T31" fmla="*/ 28 h 31"/>
                <a:gd name="T32" fmla="*/ 21 w 26"/>
                <a:gd name="T33" fmla="*/ 22 h 31"/>
                <a:gd name="T34" fmla="*/ 21 w 26"/>
                <a:gd name="T35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31">
                  <a:moveTo>
                    <a:pt x="16" y="31"/>
                  </a:moveTo>
                  <a:cubicBezTo>
                    <a:pt x="10" y="31"/>
                    <a:pt x="10" y="31"/>
                    <a:pt x="10" y="31"/>
                  </a:cubicBezTo>
                  <a:cubicBezTo>
                    <a:pt x="4" y="31"/>
                    <a:pt x="0" y="28"/>
                    <a:pt x="0" y="2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3"/>
                    <a:pt x="4" y="0"/>
                    <a:pt x="1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2" y="0"/>
                    <a:pt x="26" y="4"/>
                    <a:pt x="26" y="10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6" y="27"/>
                    <a:pt x="22" y="31"/>
                    <a:pt x="16" y="31"/>
                  </a:cubicBezTo>
                  <a:close/>
                  <a:moveTo>
                    <a:pt x="21" y="9"/>
                  </a:moveTo>
                  <a:cubicBezTo>
                    <a:pt x="21" y="6"/>
                    <a:pt x="20" y="4"/>
                    <a:pt x="17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6" y="4"/>
                    <a:pt x="5" y="6"/>
                    <a:pt x="5" y="9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5"/>
                    <a:pt x="6" y="28"/>
                    <a:pt x="9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20" y="28"/>
                    <a:pt x="21" y="25"/>
                    <a:pt x="21" y="22"/>
                  </a:cubicBezTo>
                  <a:lnTo>
                    <a:pt x="21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02" name="Freeform 130"/>
            <p:cNvSpPr>
              <a:spLocks noChangeAspect="1"/>
            </p:cNvSpPr>
            <p:nvPr/>
          </p:nvSpPr>
          <p:spPr bwMode="auto">
            <a:xfrm>
              <a:off x="3225" y="7642"/>
              <a:ext cx="148" cy="182"/>
            </a:xfrm>
            <a:custGeom>
              <a:avLst/>
              <a:gdLst>
                <a:gd name="T0" fmla="*/ 20 w 25"/>
                <a:gd name="T1" fmla="*/ 31 h 31"/>
                <a:gd name="T2" fmla="*/ 20 w 25"/>
                <a:gd name="T3" fmla="*/ 7 h 31"/>
                <a:gd name="T4" fmla="*/ 16 w 25"/>
                <a:gd name="T5" fmla="*/ 4 h 31"/>
                <a:gd name="T6" fmla="*/ 12 w 25"/>
                <a:gd name="T7" fmla="*/ 4 h 31"/>
                <a:gd name="T8" fmla="*/ 5 w 25"/>
                <a:gd name="T9" fmla="*/ 5 h 31"/>
                <a:gd name="T10" fmla="*/ 5 w 25"/>
                <a:gd name="T11" fmla="*/ 31 h 31"/>
                <a:gd name="T12" fmla="*/ 0 w 25"/>
                <a:gd name="T13" fmla="*/ 31 h 31"/>
                <a:gd name="T14" fmla="*/ 0 w 25"/>
                <a:gd name="T15" fmla="*/ 1 h 31"/>
                <a:gd name="T16" fmla="*/ 4 w 25"/>
                <a:gd name="T17" fmla="*/ 1 h 31"/>
                <a:gd name="T18" fmla="*/ 5 w 25"/>
                <a:gd name="T19" fmla="*/ 3 h 31"/>
                <a:gd name="T20" fmla="*/ 13 w 25"/>
                <a:gd name="T21" fmla="*/ 0 h 31"/>
                <a:gd name="T22" fmla="*/ 17 w 25"/>
                <a:gd name="T23" fmla="*/ 0 h 31"/>
                <a:gd name="T24" fmla="*/ 25 w 25"/>
                <a:gd name="T25" fmla="*/ 7 h 31"/>
                <a:gd name="T26" fmla="*/ 25 w 25"/>
                <a:gd name="T27" fmla="*/ 31 h 31"/>
                <a:gd name="T28" fmla="*/ 20 w 25"/>
                <a:gd name="T2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" h="31">
                  <a:moveTo>
                    <a:pt x="20" y="31"/>
                  </a:moveTo>
                  <a:cubicBezTo>
                    <a:pt x="20" y="7"/>
                    <a:pt x="20" y="7"/>
                    <a:pt x="20" y="7"/>
                  </a:cubicBezTo>
                  <a:cubicBezTo>
                    <a:pt x="20" y="5"/>
                    <a:pt x="18" y="4"/>
                    <a:pt x="16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8" y="4"/>
                    <a:pt x="6" y="5"/>
                    <a:pt x="5" y="5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7" y="1"/>
                    <a:pt x="10" y="0"/>
                    <a:pt x="13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1" y="0"/>
                    <a:pt x="25" y="2"/>
                    <a:pt x="25" y="7"/>
                  </a:cubicBezTo>
                  <a:cubicBezTo>
                    <a:pt x="25" y="31"/>
                    <a:pt x="25" y="31"/>
                    <a:pt x="25" y="31"/>
                  </a:cubicBezTo>
                  <a:lnTo>
                    <a:pt x="20" y="3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03" name="Freeform 131"/>
            <p:cNvSpPr>
              <a:spLocks noChangeAspect="1"/>
            </p:cNvSpPr>
            <p:nvPr/>
          </p:nvSpPr>
          <p:spPr bwMode="auto">
            <a:xfrm>
              <a:off x="3432" y="7642"/>
              <a:ext cx="243" cy="182"/>
            </a:xfrm>
            <a:custGeom>
              <a:avLst/>
              <a:gdLst>
                <a:gd name="T0" fmla="*/ 37 w 41"/>
                <a:gd name="T1" fmla="*/ 31 h 31"/>
                <a:gd name="T2" fmla="*/ 37 w 41"/>
                <a:gd name="T3" fmla="*/ 7 h 31"/>
                <a:gd name="T4" fmla="*/ 33 w 41"/>
                <a:gd name="T5" fmla="*/ 4 h 31"/>
                <a:gd name="T6" fmla="*/ 30 w 41"/>
                <a:gd name="T7" fmla="*/ 4 h 31"/>
                <a:gd name="T8" fmla="*/ 23 w 41"/>
                <a:gd name="T9" fmla="*/ 5 h 31"/>
                <a:gd name="T10" fmla="*/ 23 w 41"/>
                <a:gd name="T11" fmla="*/ 31 h 31"/>
                <a:gd name="T12" fmla="*/ 18 w 41"/>
                <a:gd name="T13" fmla="*/ 31 h 31"/>
                <a:gd name="T14" fmla="*/ 18 w 41"/>
                <a:gd name="T15" fmla="*/ 7 h 31"/>
                <a:gd name="T16" fmla="*/ 14 w 41"/>
                <a:gd name="T17" fmla="*/ 4 h 31"/>
                <a:gd name="T18" fmla="*/ 11 w 41"/>
                <a:gd name="T19" fmla="*/ 4 h 31"/>
                <a:gd name="T20" fmla="*/ 5 w 41"/>
                <a:gd name="T21" fmla="*/ 5 h 31"/>
                <a:gd name="T22" fmla="*/ 5 w 41"/>
                <a:gd name="T23" fmla="*/ 31 h 31"/>
                <a:gd name="T24" fmla="*/ 0 w 41"/>
                <a:gd name="T25" fmla="*/ 31 h 31"/>
                <a:gd name="T26" fmla="*/ 0 w 41"/>
                <a:gd name="T27" fmla="*/ 1 h 31"/>
                <a:gd name="T28" fmla="*/ 4 w 41"/>
                <a:gd name="T29" fmla="*/ 1 h 31"/>
                <a:gd name="T30" fmla="*/ 4 w 41"/>
                <a:gd name="T31" fmla="*/ 3 h 31"/>
                <a:gd name="T32" fmla="*/ 12 w 41"/>
                <a:gd name="T33" fmla="*/ 0 h 31"/>
                <a:gd name="T34" fmla="*/ 15 w 41"/>
                <a:gd name="T35" fmla="*/ 0 h 31"/>
                <a:gd name="T36" fmla="*/ 22 w 41"/>
                <a:gd name="T37" fmla="*/ 3 h 31"/>
                <a:gd name="T38" fmla="*/ 31 w 41"/>
                <a:gd name="T39" fmla="*/ 0 h 31"/>
                <a:gd name="T40" fmla="*/ 34 w 41"/>
                <a:gd name="T41" fmla="*/ 0 h 31"/>
                <a:gd name="T42" fmla="*/ 41 w 41"/>
                <a:gd name="T43" fmla="*/ 7 h 31"/>
                <a:gd name="T44" fmla="*/ 41 w 41"/>
                <a:gd name="T45" fmla="*/ 31 h 31"/>
                <a:gd name="T46" fmla="*/ 37 w 41"/>
                <a:gd name="T4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1" h="31">
                  <a:moveTo>
                    <a:pt x="37" y="31"/>
                  </a:moveTo>
                  <a:cubicBezTo>
                    <a:pt x="37" y="7"/>
                    <a:pt x="37" y="7"/>
                    <a:pt x="37" y="7"/>
                  </a:cubicBezTo>
                  <a:cubicBezTo>
                    <a:pt x="37" y="5"/>
                    <a:pt x="35" y="4"/>
                    <a:pt x="33" y="4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27" y="4"/>
                    <a:pt x="24" y="5"/>
                    <a:pt x="23" y="5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5"/>
                    <a:pt x="16" y="4"/>
                    <a:pt x="14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8" y="4"/>
                    <a:pt x="6" y="5"/>
                    <a:pt x="5" y="5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7" y="1"/>
                    <a:pt x="10" y="0"/>
                    <a:pt x="1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8" y="0"/>
                    <a:pt x="21" y="1"/>
                    <a:pt x="22" y="3"/>
                  </a:cubicBezTo>
                  <a:cubicBezTo>
                    <a:pt x="24" y="1"/>
                    <a:pt x="28" y="0"/>
                    <a:pt x="31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8" y="0"/>
                    <a:pt x="41" y="2"/>
                    <a:pt x="41" y="7"/>
                  </a:cubicBezTo>
                  <a:cubicBezTo>
                    <a:pt x="41" y="31"/>
                    <a:pt x="41" y="31"/>
                    <a:pt x="41" y="31"/>
                  </a:cubicBezTo>
                  <a:lnTo>
                    <a:pt x="37" y="3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04" name="Freeform 132"/>
            <p:cNvSpPr>
              <a:spLocks noChangeAspect="1" noEditPoints="1"/>
            </p:cNvSpPr>
            <p:nvPr/>
          </p:nvSpPr>
          <p:spPr bwMode="auto">
            <a:xfrm>
              <a:off x="3734" y="7578"/>
              <a:ext cx="30" cy="246"/>
            </a:xfrm>
            <a:custGeom>
              <a:avLst/>
              <a:gdLst>
                <a:gd name="T0" fmla="*/ 0 w 30"/>
                <a:gd name="T1" fmla="*/ 29 h 246"/>
                <a:gd name="T2" fmla="*/ 0 w 30"/>
                <a:gd name="T3" fmla="*/ 0 h 246"/>
                <a:gd name="T4" fmla="*/ 30 w 30"/>
                <a:gd name="T5" fmla="*/ 0 h 246"/>
                <a:gd name="T6" fmla="*/ 30 w 30"/>
                <a:gd name="T7" fmla="*/ 29 h 246"/>
                <a:gd name="T8" fmla="*/ 0 w 30"/>
                <a:gd name="T9" fmla="*/ 29 h 246"/>
                <a:gd name="T10" fmla="*/ 0 w 30"/>
                <a:gd name="T11" fmla="*/ 246 h 246"/>
                <a:gd name="T12" fmla="*/ 0 w 30"/>
                <a:gd name="T13" fmla="*/ 70 h 246"/>
                <a:gd name="T14" fmla="*/ 30 w 30"/>
                <a:gd name="T15" fmla="*/ 70 h 246"/>
                <a:gd name="T16" fmla="*/ 30 w 30"/>
                <a:gd name="T17" fmla="*/ 246 h 246"/>
                <a:gd name="T18" fmla="*/ 0 w 30"/>
                <a:gd name="T19" fmla="*/ 246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246">
                  <a:moveTo>
                    <a:pt x="0" y="29"/>
                  </a:moveTo>
                  <a:lnTo>
                    <a:pt x="0" y="0"/>
                  </a:lnTo>
                  <a:lnTo>
                    <a:pt x="30" y="0"/>
                  </a:lnTo>
                  <a:lnTo>
                    <a:pt x="30" y="29"/>
                  </a:lnTo>
                  <a:lnTo>
                    <a:pt x="0" y="29"/>
                  </a:lnTo>
                  <a:close/>
                  <a:moveTo>
                    <a:pt x="0" y="246"/>
                  </a:moveTo>
                  <a:lnTo>
                    <a:pt x="0" y="70"/>
                  </a:lnTo>
                  <a:lnTo>
                    <a:pt x="30" y="70"/>
                  </a:lnTo>
                  <a:lnTo>
                    <a:pt x="30" y="246"/>
                  </a:lnTo>
                  <a:lnTo>
                    <a:pt x="0" y="24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05" name="Freeform 133"/>
            <p:cNvSpPr>
              <a:spLocks noChangeAspect="1" noEditPoints="1"/>
            </p:cNvSpPr>
            <p:nvPr/>
          </p:nvSpPr>
          <p:spPr bwMode="auto">
            <a:xfrm>
              <a:off x="3811" y="7578"/>
              <a:ext cx="148" cy="246"/>
            </a:xfrm>
            <a:custGeom>
              <a:avLst/>
              <a:gdLst>
                <a:gd name="T0" fmla="*/ 20 w 25"/>
                <a:gd name="T1" fmla="*/ 42 h 42"/>
                <a:gd name="T2" fmla="*/ 20 w 25"/>
                <a:gd name="T3" fmla="*/ 39 h 42"/>
                <a:gd name="T4" fmla="*/ 12 w 25"/>
                <a:gd name="T5" fmla="*/ 42 h 42"/>
                <a:gd name="T6" fmla="*/ 7 w 25"/>
                <a:gd name="T7" fmla="*/ 42 h 42"/>
                <a:gd name="T8" fmla="*/ 0 w 25"/>
                <a:gd name="T9" fmla="*/ 35 h 42"/>
                <a:gd name="T10" fmla="*/ 0 w 25"/>
                <a:gd name="T11" fmla="*/ 19 h 42"/>
                <a:gd name="T12" fmla="*/ 9 w 25"/>
                <a:gd name="T13" fmla="*/ 11 h 42"/>
                <a:gd name="T14" fmla="*/ 13 w 25"/>
                <a:gd name="T15" fmla="*/ 11 h 42"/>
                <a:gd name="T16" fmla="*/ 20 w 25"/>
                <a:gd name="T17" fmla="*/ 14 h 42"/>
                <a:gd name="T18" fmla="*/ 20 w 25"/>
                <a:gd name="T19" fmla="*/ 0 h 42"/>
                <a:gd name="T20" fmla="*/ 25 w 25"/>
                <a:gd name="T21" fmla="*/ 0 h 42"/>
                <a:gd name="T22" fmla="*/ 25 w 25"/>
                <a:gd name="T23" fmla="*/ 42 h 42"/>
                <a:gd name="T24" fmla="*/ 20 w 25"/>
                <a:gd name="T25" fmla="*/ 42 h 42"/>
                <a:gd name="T26" fmla="*/ 20 w 25"/>
                <a:gd name="T27" fmla="*/ 17 h 42"/>
                <a:gd name="T28" fmla="*/ 12 w 25"/>
                <a:gd name="T29" fmla="*/ 15 h 42"/>
                <a:gd name="T30" fmla="*/ 8 w 25"/>
                <a:gd name="T31" fmla="*/ 15 h 42"/>
                <a:gd name="T32" fmla="*/ 5 w 25"/>
                <a:gd name="T33" fmla="*/ 19 h 42"/>
                <a:gd name="T34" fmla="*/ 5 w 25"/>
                <a:gd name="T35" fmla="*/ 34 h 42"/>
                <a:gd name="T36" fmla="*/ 9 w 25"/>
                <a:gd name="T37" fmla="*/ 38 h 42"/>
                <a:gd name="T38" fmla="*/ 12 w 25"/>
                <a:gd name="T39" fmla="*/ 38 h 42"/>
                <a:gd name="T40" fmla="*/ 20 w 25"/>
                <a:gd name="T41" fmla="*/ 37 h 42"/>
                <a:gd name="T42" fmla="*/ 20 w 25"/>
                <a:gd name="T43" fmla="*/ 17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5" h="42">
                  <a:moveTo>
                    <a:pt x="20" y="42"/>
                  </a:moveTo>
                  <a:cubicBezTo>
                    <a:pt x="20" y="39"/>
                    <a:pt x="20" y="39"/>
                    <a:pt x="20" y="39"/>
                  </a:cubicBezTo>
                  <a:cubicBezTo>
                    <a:pt x="18" y="42"/>
                    <a:pt x="15" y="42"/>
                    <a:pt x="12" y="42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4" y="42"/>
                    <a:pt x="0" y="41"/>
                    <a:pt x="0" y="3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4"/>
                    <a:pt x="4" y="11"/>
                    <a:pt x="9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6" y="11"/>
                    <a:pt x="19" y="12"/>
                    <a:pt x="20" y="14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42"/>
                    <a:pt x="25" y="42"/>
                    <a:pt x="25" y="42"/>
                  </a:cubicBezTo>
                  <a:lnTo>
                    <a:pt x="20" y="42"/>
                  </a:lnTo>
                  <a:close/>
                  <a:moveTo>
                    <a:pt x="20" y="17"/>
                  </a:moveTo>
                  <a:cubicBezTo>
                    <a:pt x="19" y="16"/>
                    <a:pt x="16" y="15"/>
                    <a:pt x="12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7" y="15"/>
                    <a:pt x="5" y="16"/>
                    <a:pt x="5" y="19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8"/>
                    <a:pt x="7" y="38"/>
                    <a:pt x="9" y="38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6" y="38"/>
                    <a:pt x="19" y="37"/>
                    <a:pt x="20" y="37"/>
                  </a:cubicBezTo>
                  <a:lnTo>
                    <a:pt x="20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06" name="Freeform 134"/>
            <p:cNvSpPr>
              <a:spLocks noChangeAspect="1"/>
            </p:cNvSpPr>
            <p:nvPr/>
          </p:nvSpPr>
          <p:spPr bwMode="auto">
            <a:xfrm>
              <a:off x="3988" y="7601"/>
              <a:ext cx="119" cy="223"/>
            </a:xfrm>
            <a:custGeom>
              <a:avLst/>
              <a:gdLst>
                <a:gd name="T0" fmla="*/ 13 w 20"/>
                <a:gd name="T1" fmla="*/ 38 h 38"/>
                <a:gd name="T2" fmla="*/ 5 w 20"/>
                <a:gd name="T3" fmla="*/ 32 h 38"/>
                <a:gd name="T4" fmla="*/ 5 w 20"/>
                <a:gd name="T5" fmla="*/ 12 h 38"/>
                <a:gd name="T6" fmla="*/ 0 w 20"/>
                <a:gd name="T7" fmla="*/ 12 h 38"/>
                <a:gd name="T8" fmla="*/ 0 w 20"/>
                <a:gd name="T9" fmla="*/ 9 h 38"/>
                <a:gd name="T10" fmla="*/ 5 w 20"/>
                <a:gd name="T11" fmla="*/ 9 h 38"/>
                <a:gd name="T12" fmla="*/ 5 w 20"/>
                <a:gd name="T13" fmla="*/ 0 h 38"/>
                <a:gd name="T14" fmla="*/ 10 w 20"/>
                <a:gd name="T15" fmla="*/ 0 h 38"/>
                <a:gd name="T16" fmla="*/ 10 w 20"/>
                <a:gd name="T17" fmla="*/ 9 h 38"/>
                <a:gd name="T18" fmla="*/ 20 w 20"/>
                <a:gd name="T19" fmla="*/ 9 h 38"/>
                <a:gd name="T20" fmla="*/ 20 w 20"/>
                <a:gd name="T21" fmla="*/ 12 h 38"/>
                <a:gd name="T22" fmla="*/ 10 w 20"/>
                <a:gd name="T23" fmla="*/ 12 h 38"/>
                <a:gd name="T24" fmla="*/ 10 w 20"/>
                <a:gd name="T25" fmla="*/ 31 h 38"/>
                <a:gd name="T26" fmla="*/ 12 w 20"/>
                <a:gd name="T27" fmla="*/ 35 h 38"/>
                <a:gd name="T28" fmla="*/ 20 w 20"/>
                <a:gd name="T29" fmla="*/ 35 h 38"/>
                <a:gd name="T30" fmla="*/ 20 w 20"/>
                <a:gd name="T31" fmla="*/ 37 h 38"/>
                <a:gd name="T32" fmla="*/ 13 w 20"/>
                <a:gd name="T33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38">
                  <a:moveTo>
                    <a:pt x="13" y="38"/>
                  </a:moveTo>
                  <a:cubicBezTo>
                    <a:pt x="8" y="38"/>
                    <a:pt x="5" y="37"/>
                    <a:pt x="5" y="3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0" y="33"/>
                    <a:pt x="10" y="35"/>
                    <a:pt x="12" y="35"/>
                  </a:cubicBezTo>
                  <a:cubicBezTo>
                    <a:pt x="20" y="35"/>
                    <a:pt x="20" y="35"/>
                    <a:pt x="20" y="35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18" y="38"/>
                    <a:pt x="15" y="38"/>
                    <a:pt x="13" y="3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07" name="Freeform 135"/>
            <p:cNvSpPr>
              <a:spLocks noChangeAspect="1" noEditPoints="1"/>
            </p:cNvSpPr>
            <p:nvPr/>
          </p:nvSpPr>
          <p:spPr bwMode="auto">
            <a:xfrm>
              <a:off x="4107" y="7578"/>
              <a:ext cx="82" cy="316"/>
            </a:xfrm>
            <a:custGeom>
              <a:avLst/>
              <a:gdLst>
                <a:gd name="T0" fmla="*/ 5 w 14"/>
                <a:gd name="T1" fmla="*/ 54 h 54"/>
                <a:gd name="T2" fmla="*/ 0 w 14"/>
                <a:gd name="T3" fmla="*/ 54 h 54"/>
                <a:gd name="T4" fmla="*/ 0 w 14"/>
                <a:gd name="T5" fmla="*/ 50 h 54"/>
                <a:gd name="T6" fmla="*/ 4 w 14"/>
                <a:gd name="T7" fmla="*/ 50 h 54"/>
                <a:gd name="T8" fmla="*/ 9 w 14"/>
                <a:gd name="T9" fmla="*/ 45 h 54"/>
                <a:gd name="T10" fmla="*/ 9 w 14"/>
                <a:gd name="T11" fmla="*/ 12 h 54"/>
                <a:gd name="T12" fmla="*/ 14 w 14"/>
                <a:gd name="T13" fmla="*/ 12 h 54"/>
                <a:gd name="T14" fmla="*/ 14 w 14"/>
                <a:gd name="T15" fmla="*/ 45 h 54"/>
                <a:gd name="T16" fmla="*/ 5 w 14"/>
                <a:gd name="T17" fmla="*/ 54 h 54"/>
                <a:gd name="T18" fmla="*/ 9 w 14"/>
                <a:gd name="T19" fmla="*/ 5 h 54"/>
                <a:gd name="T20" fmla="*/ 9 w 14"/>
                <a:gd name="T21" fmla="*/ 0 h 54"/>
                <a:gd name="T22" fmla="*/ 14 w 14"/>
                <a:gd name="T23" fmla="*/ 0 h 54"/>
                <a:gd name="T24" fmla="*/ 14 w 14"/>
                <a:gd name="T25" fmla="*/ 5 h 54"/>
                <a:gd name="T26" fmla="*/ 9 w 14"/>
                <a:gd name="T27" fmla="*/ 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" h="54">
                  <a:moveTo>
                    <a:pt x="5" y="54"/>
                  </a:moveTo>
                  <a:cubicBezTo>
                    <a:pt x="4" y="54"/>
                    <a:pt x="2" y="54"/>
                    <a:pt x="0" y="54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4" y="50"/>
                    <a:pt x="4" y="50"/>
                    <a:pt x="4" y="50"/>
                  </a:cubicBezTo>
                  <a:cubicBezTo>
                    <a:pt x="8" y="50"/>
                    <a:pt x="9" y="50"/>
                    <a:pt x="9" y="45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45"/>
                    <a:pt x="14" y="45"/>
                    <a:pt x="14" y="45"/>
                  </a:cubicBezTo>
                  <a:cubicBezTo>
                    <a:pt x="14" y="52"/>
                    <a:pt x="10" y="54"/>
                    <a:pt x="5" y="54"/>
                  </a:cubicBezTo>
                  <a:close/>
                  <a:moveTo>
                    <a:pt x="9" y="5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5"/>
                    <a:pt x="14" y="5"/>
                    <a:pt x="14" y="5"/>
                  </a:cubicBezTo>
                  <a:lnTo>
                    <a:pt x="9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08" name="Freeform 136"/>
            <p:cNvSpPr>
              <a:spLocks noChangeAspect="1"/>
            </p:cNvSpPr>
            <p:nvPr/>
          </p:nvSpPr>
          <p:spPr bwMode="auto">
            <a:xfrm>
              <a:off x="4225" y="7648"/>
              <a:ext cx="160" cy="246"/>
            </a:xfrm>
            <a:custGeom>
              <a:avLst/>
              <a:gdLst>
                <a:gd name="T0" fmla="*/ 71 w 160"/>
                <a:gd name="T1" fmla="*/ 246 h 246"/>
                <a:gd name="T2" fmla="*/ 41 w 160"/>
                <a:gd name="T3" fmla="*/ 246 h 246"/>
                <a:gd name="T4" fmla="*/ 71 w 160"/>
                <a:gd name="T5" fmla="*/ 170 h 246"/>
                <a:gd name="T6" fmla="*/ 0 w 160"/>
                <a:gd name="T7" fmla="*/ 0 h 246"/>
                <a:gd name="T8" fmla="*/ 29 w 160"/>
                <a:gd name="T9" fmla="*/ 0 h 246"/>
                <a:gd name="T10" fmla="*/ 83 w 160"/>
                <a:gd name="T11" fmla="*/ 135 h 246"/>
                <a:gd name="T12" fmla="*/ 89 w 160"/>
                <a:gd name="T13" fmla="*/ 135 h 246"/>
                <a:gd name="T14" fmla="*/ 136 w 160"/>
                <a:gd name="T15" fmla="*/ 0 h 246"/>
                <a:gd name="T16" fmla="*/ 160 w 160"/>
                <a:gd name="T17" fmla="*/ 0 h 246"/>
                <a:gd name="T18" fmla="*/ 71 w 160"/>
                <a:gd name="T19" fmla="*/ 246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0" h="246">
                  <a:moveTo>
                    <a:pt x="71" y="246"/>
                  </a:moveTo>
                  <a:lnTo>
                    <a:pt x="41" y="246"/>
                  </a:lnTo>
                  <a:lnTo>
                    <a:pt x="71" y="170"/>
                  </a:lnTo>
                  <a:lnTo>
                    <a:pt x="0" y="0"/>
                  </a:lnTo>
                  <a:lnTo>
                    <a:pt x="29" y="0"/>
                  </a:lnTo>
                  <a:lnTo>
                    <a:pt x="83" y="135"/>
                  </a:lnTo>
                  <a:lnTo>
                    <a:pt x="89" y="135"/>
                  </a:lnTo>
                  <a:lnTo>
                    <a:pt x="136" y="0"/>
                  </a:lnTo>
                  <a:lnTo>
                    <a:pt x="160" y="0"/>
                  </a:lnTo>
                  <a:lnTo>
                    <a:pt x="71" y="24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09" name="Rectangle 137"/>
            <p:cNvSpPr>
              <a:spLocks noChangeAspect="1" noChangeArrowheads="1"/>
            </p:cNvSpPr>
            <p:nvPr/>
          </p:nvSpPr>
          <p:spPr bwMode="auto">
            <a:xfrm>
              <a:off x="4420" y="7578"/>
              <a:ext cx="30" cy="2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10" name="Rectangle 138"/>
            <p:cNvSpPr>
              <a:spLocks noChangeAspect="1" noChangeArrowheads="1"/>
            </p:cNvSpPr>
            <p:nvPr/>
          </p:nvSpPr>
          <p:spPr bwMode="auto">
            <a:xfrm>
              <a:off x="4509" y="7578"/>
              <a:ext cx="29" cy="2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11" name="Freeform 139"/>
            <p:cNvSpPr>
              <a:spLocks noChangeAspect="1" noEditPoints="1"/>
            </p:cNvSpPr>
            <p:nvPr/>
          </p:nvSpPr>
          <p:spPr bwMode="auto">
            <a:xfrm>
              <a:off x="4586" y="7642"/>
              <a:ext cx="148" cy="182"/>
            </a:xfrm>
            <a:custGeom>
              <a:avLst/>
              <a:gdLst>
                <a:gd name="T0" fmla="*/ 21 w 25"/>
                <a:gd name="T1" fmla="*/ 31 h 31"/>
                <a:gd name="T2" fmla="*/ 21 w 25"/>
                <a:gd name="T3" fmla="*/ 28 h 31"/>
                <a:gd name="T4" fmla="*/ 20 w 25"/>
                <a:gd name="T5" fmla="*/ 28 h 31"/>
                <a:gd name="T6" fmla="*/ 14 w 25"/>
                <a:gd name="T7" fmla="*/ 31 h 31"/>
                <a:gd name="T8" fmla="*/ 8 w 25"/>
                <a:gd name="T9" fmla="*/ 31 h 31"/>
                <a:gd name="T10" fmla="*/ 0 w 25"/>
                <a:gd name="T11" fmla="*/ 25 h 31"/>
                <a:gd name="T12" fmla="*/ 0 w 25"/>
                <a:gd name="T13" fmla="*/ 21 h 31"/>
                <a:gd name="T14" fmla="*/ 9 w 25"/>
                <a:gd name="T15" fmla="*/ 13 h 31"/>
                <a:gd name="T16" fmla="*/ 20 w 25"/>
                <a:gd name="T17" fmla="*/ 13 h 31"/>
                <a:gd name="T18" fmla="*/ 20 w 25"/>
                <a:gd name="T19" fmla="*/ 8 h 31"/>
                <a:gd name="T20" fmla="*/ 15 w 25"/>
                <a:gd name="T21" fmla="*/ 4 h 31"/>
                <a:gd name="T22" fmla="*/ 2 w 25"/>
                <a:gd name="T23" fmla="*/ 4 h 31"/>
                <a:gd name="T24" fmla="*/ 2 w 25"/>
                <a:gd name="T25" fmla="*/ 1 h 31"/>
                <a:gd name="T26" fmla="*/ 9 w 25"/>
                <a:gd name="T27" fmla="*/ 0 h 31"/>
                <a:gd name="T28" fmla="*/ 16 w 25"/>
                <a:gd name="T29" fmla="*/ 0 h 31"/>
                <a:gd name="T30" fmla="*/ 24 w 25"/>
                <a:gd name="T31" fmla="*/ 8 h 31"/>
                <a:gd name="T32" fmla="*/ 24 w 25"/>
                <a:gd name="T33" fmla="*/ 21 h 31"/>
                <a:gd name="T34" fmla="*/ 25 w 25"/>
                <a:gd name="T35" fmla="*/ 31 h 31"/>
                <a:gd name="T36" fmla="*/ 21 w 25"/>
                <a:gd name="T37" fmla="*/ 31 h 31"/>
                <a:gd name="T38" fmla="*/ 20 w 25"/>
                <a:gd name="T39" fmla="*/ 16 h 31"/>
                <a:gd name="T40" fmla="*/ 9 w 25"/>
                <a:gd name="T41" fmla="*/ 16 h 31"/>
                <a:gd name="T42" fmla="*/ 5 w 25"/>
                <a:gd name="T43" fmla="*/ 20 h 31"/>
                <a:gd name="T44" fmla="*/ 5 w 25"/>
                <a:gd name="T45" fmla="*/ 24 h 31"/>
                <a:gd name="T46" fmla="*/ 9 w 25"/>
                <a:gd name="T47" fmla="*/ 27 h 31"/>
                <a:gd name="T48" fmla="*/ 15 w 25"/>
                <a:gd name="T49" fmla="*/ 27 h 31"/>
                <a:gd name="T50" fmla="*/ 20 w 25"/>
                <a:gd name="T51" fmla="*/ 23 h 31"/>
                <a:gd name="T52" fmla="*/ 20 w 25"/>
                <a:gd name="T53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" h="31">
                  <a:moveTo>
                    <a:pt x="21" y="31"/>
                  </a:moveTo>
                  <a:cubicBezTo>
                    <a:pt x="21" y="30"/>
                    <a:pt x="21" y="30"/>
                    <a:pt x="21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19" y="30"/>
                    <a:pt x="17" y="31"/>
                    <a:pt x="14" y="3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3" y="31"/>
                    <a:pt x="0" y="29"/>
                    <a:pt x="0" y="25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15"/>
                    <a:pt x="3" y="13"/>
                    <a:pt x="9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5"/>
                    <a:pt x="18" y="4"/>
                    <a:pt x="15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4" y="0"/>
                    <a:pt x="7" y="0"/>
                    <a:pt x="9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0" y="0"/>
                    <a:pt x="24" y="2"/>
                    <a:pt x="24" y="8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5"/>
                    <a:pt x="25" y="28"/>
                    <a:pt x="25" y="31"/>
                  </a:cubicBezTo>
                  <a:lnTo>
                    <a:pt x="21" y="31"/>
                  </a:lnTo>
                  <a:close/>
                  <a:moveTo>
                    <a:pt x="20" y="16"/>
                  </a:moveTo>
                  <a:cubicBezTo>
                    <a:pt x="9" y="16"/>
                    <a:pt x="9" y="16"/>
                    <a:pt x="9" y="16"/>
                  </a:cubicBezTo>
                  <a:cubicBezTo>
                    <a:pt x="6" y="16"/>
                    <a:pt x="5" y="17"/>
                    <a:pt x="5" y="20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7"/>
                    <a:pt x="7" y="27"/>
                    <a:pt x="9" y="27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7" y="27"/>
                    <a:pt x="20" y="26"/>
                    <a:pt x="20" y="23"/>
                  </a:cubicBezTo>
                  <a:lnTo>
                    <a:pt x="20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12" name="Freeform 140"/>
            <p:cNvSpPr>
              <a:spLocks noChangeAspect="1"/>
            </p:cNvSpPr>
            <p:nvPr/>
          </p:nvSpPr>
          <p:spPr bwMode="auto">
            <a:xfrm>
              <a:off x="4787" y="7642"/>
              <a:ext cx="148" cy="182"/>
            </a:xfrm>
            <a:custGeom>
              <a:avLst/>
              <a:gdLst>
                <a:gd name="T0" fmla="*/ 20 w 25"/>
                <a:gd name="T1" fmla="*/ 31 h 31"/>
                <a:gd name="T2" fmla="*/ 20 w 25"/>
                <a:gd name="T3" fmla="*/ 7 h 31"/>
                <a:gd name="T4" fmla="*/ 17 w 25"/>
                <a:gd name="T5" fmla="*/ 4 h 31"/>
                <a:gd name="T6" fmla="*/ 12 w 25"/>
                <a:gd name="T7" fmla="*/ 4 h 31"/>
                <a:gd name="T8" fmla="*/ 5 w 25"/>
                <a:gd name="T9" fmla="*/ 5 h 31"/>
                <a:gd name="T10" fmla="*/ 5 w 25"/>
                <a:gd name="T11" fmla="*/ 31 h 31"/>
                <a:gd name="T12" fmla="*/ 0 w 25"/>
                <a:gd name="T13" fmla="*/ 31 h 31"/>
                <a:gd name="T14" fmla="*/ 0 w 25"/>
                <a:gd name="T15" fmla="*/ 1 h 31"/>
                <a:gd name="T16" fmla="*/ 5 w 25"/>
                <a:gd name="T17" fmla="*/ 1 h 31"/>
                <a:gd name="T18" fmla="*/ 5 w 25"/>
                <a:gd name="T19" fmla="*/ 3 h 31"/>
                <a:gd name="T20" fmla="*/ 13 w 25"/>
                <a:gd name="T21" fmla="*/ 0 h 31"/>
                <a:gd name="T22" fmla="*/ 17 w 25"/>
                <a:gd name="T23" fmla="*/ 0 h 31"/>
                <a:gd name="T24" fmla="*/ 25 w 25"/>
                <a:gd name="T25" fmla="*/ 7 h 31"/>
                <a:gd name="T26" fmla="*/ 25 w 25"/>
                <a:gd name="T27" fmla="*/ 31 h 31"/>
                <a:gd name="T28" fmla="*/ 20 w 25"/>
                <a:gd name="T2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" h="31">
                  <a:moveTo>
                    <a:pt x="20" y="31"/>
                  </a:moveTo>
                  <a:cubicBezTo>
                    <a:pt x="20" y="7"/>
                    <a:pt x="20" y="7"/>
                    <a:pt x="20" y="7"/>
                  </a:cubicBezTo>
                  <a:cubicBezTo>
                    <a:pt x="20" y="5"/>
                    <a:pt x="18" y="4"/>
                    <a:pt x="17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9" y="4"/>
                    <a:pt x="6" y="5"/>
                    <a:pt x="5" y="5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7" y="1"/>
                    <a:pt x="10" y="0"/>
                    <a:pt x="13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1" y="0"/>
                    <a:pt x="25" y="2"/>
                    <a:pt x="25" y="7"/>
                  </a:cubicBezTo>
                  <a:cubicBezTo>
                    <a:pt x="25" y="31"/>
                    <a:pt x="25" y="31"/>
                    <a:pt x="25" y="31"/>
                  </a:cubicBezTo>
                  <a:lnTo>
                    <a:pt x="20" y="3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13" name="Freeform 141"/>
            <p:cNvSpPr>
              <a:spLocks noChangeAspect="1" noEditPoints="1"/>
            </p:cNvSpPr>
            <p:nvPr/>
          </p:nvSpPr>
          <p:spPr bwMode="auto">
            <a:xfrm>
              <a:off x="4988" y="7578"/>
              <a:ext cx="142" cy="246"/>
            </a:xfrm>
            <a:custGeom>
              <a:avLst/>
              <a:gdLst>
                <a:gd name="T0" fmla="*/ 20 w 24"/>
                <a:gd name="T1" fmla="*/ 42 h 42"/>
                <a:gd name="T2" fmla="*/ 20 w 24"/>
                <a:gd name="T3" fmla="*/ 39 h 42"/>
                <a:gd name="T4" fmla="*/ 12 w 24"/>
                <a:gd name="T5" fmla="*/ 42 h 42"/>
                <a:gd name="T6" fmla="*/ 7 w 24"/>
                <a:gd name="T7" fmla="*/ 42 h 42"/>
                <a:gd name="T8" fmla="*/ 0 w 24"/>
                <a:gd name="T9" fmla="*/ 35 h 42"/>
                <a:gd name="T10" fmla="*/ 0 w 24"/>
                <a:gd name="T11" fmla="*/ 19 h 42"/>
                <a:gd name="T12" fmla="*/ 8 w 24"/>
                <a:gd name="T13" fmla="*/ 11 h 42"/>
                <a:gd name="T14" fmla="*/ 13 w 24"/>
                <a:gd name="T15" fmla="*/ 11 h 42"/>
                <a:gd name="T16" fmla="*/ 20 w 24"/>
                <a:gd name="T17" fmla="*/ 14 h 42"/>
                <a:gd name="T18" fmla="*/ 20 w 24"/>
                <a:gd name="T19" fmla="*/ 0 h 42"/>
                <a:gd name="T20" fmla="*/ 24 w 24"/>
                <a:gd name="T21" fmla="*/ 0 h 42"/>
                <a:gd name="T22" fmla="*/ 24 w 24"/>
                <a:gd name="T23" fmla="*/ 42 h 42"/>
                <a:gd name="T24" fmla="*/ 20 w 24"/>
                <a:gd name="T25" fmla="*/ 42 h 42"/>
                <a:gd name="T26" fmla="*/ 20 w 24"/>
                <a:gd name="T27" fmla="*/ 17 h 42"/>
                <a:gd name="T28" fmla="*/ 12 w 24"/>
                <a:gd name="T29" fmla="*/ 15 h 42"/>
                <a:gd name="T30" fmla="*/ 8 w 24"/>
                <a:gd name="T31" fmla="*/ 15 h 42"/>
                <a:gd name="T32" fmla="*/ 4 w 24"/>
                <a:gd name="T33" fmla="*/ 19 h 42"/>
                <a:gd name="T34" fmla="*/ 4 w 24"/>
                <a:gd name="T35" fmla="*/ 34 h 42"/>
                <a:gd name="T36" fmla="*/ 9 w 24"/>
                <a:gd name="T37" fmla="*/ 38 h 42"/>
                <a:gd name="T38" fmla="*/ 12 w 24"/>
                <a:gd name="T39" fmla="*/ 38 h 42"/>
                <a:gd name="T40" fmla="*/ 20 w 24"/>
                <a:gd name="T41" fmla="*/ 37 h 42"/>
                <a:gd name="T42" fmla="*/ 20 w 24"/>
                <a:gd name="T43" fmla="*/ 17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" h="42">
                  <a:moveTo>
                    <a:pt x="20" y="42"/>
                  </a:moveTo>
                  <a:cubicBezTo>
                    <a:pt x="20" y="39"/>
                    <a:pt x="20" y="39"/>
                    <a:pt x="20" y="39"/>
                  </a:cubicBezTo>
                  <a:cubicBezTo>
                    <a:pt x="18" y="42"/>
                    <a:pt x="15" y="42"/>
                    <a:pt x="12" y="42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4" y="42"/>
                    <a:pt x="0" y="41"/>
                    <a:pt x="0" y="3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4"/>
                    <a:pt x="3" y="11"/>
                    <a:pt x="8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5" y="11"/>
                    <a:pt x="18" y="12"/>
                    <a:pt x="20" y="14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42"/>
                    <a:pt x="24" y="42"/>
                    <a:pt x="24" y="42"/>
                  </a:cubicBezTo>
                  <a:lnTo>
                    <a:pt x="20" y="42"/>
                  </a:lnTo>
                  <a:close/>
                  <a:moveTo>
                    <a:pt x="20" y="17"/>
                  </a:moveTo>
                  <a:cubicBezTo>
                    <a:pt x="18" y="16"/>
                    <a:pt x="16" y="15"/>
                    <a:pt x="12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6" y="15"/>
                    <a:pt x="4" y="16"/>
                    <a:pt x="4" y="19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4" y="38"/>
                    <a:pt x="7" y="38"/>
                    <a:pt x="9" y="38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6" y="38"/>
                    <a:pt x="19" y="37"/>
                    <a:pt x="20" y="37"/>
                  </a:cubicBezTo>
                  <a:lnTo>
                    <a:pt x="20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14" name="Freeform 142"/>
            <p:cNvSpPr>
              <a:spLocks noChangeAspect="1"/>
            </p:cNvSpPr>
            <p:nvPr/>
          </p:nvSpPr>
          <p:spPr bwMode="auto">
            <a:xfrm>
              <a:off x="5230" y="7490"/>
              <a:ext cx="527" cy="334"/>
            </a:xfrm>
            <a:custGeom>
              <a:avLst/>
              <a:gdLst>
                <a:gd name="T0" fmla="*/ 34 w 89"/>
                <a:gd name="T1" fmla="*/ 0 h 57"/>
                <a:gd name="T2" fmla="*/ 25 w 89"/>
                <a:gd name="T3" fmla="*/ 0 h 57"/>
                <a:gd name="T4" fmla="*/ 1 w 89"/>
                <a:gd name="T5" fmla="*/ 0 h 57"/>
                <a:gd name="T6" fmla="*/ 0 w 89"/>
                <a:gd name="T7" fmla="*/ 2 h 57"/>
                <a:gd name="T8" fmla="*/ 0 w 89"/>
                <a:gd name="T9" fmla="*/ 6 h 57"/>
                <a:gd name="T10" fmla="*/ 1 w 89"/>
                <a:gd name="T11" fmla="*/ 7 h 57"/>
                <a:gd name="T12" fmla="*/ 10 w 89"/>
                <a:gd name="T13" fmla="*/ 14 h 57"/>
                <a:gd name="T14" fmla="*/ 10 w 89"/>
                <a:gd name="T15" fmla="*/ 55 h 57"/>
                <a:gd name="T16" fmla="*/ 11 w 89"/>
                <a:gd name="T17" fmla="*/ 56 h 57"/>
                <a:gd name="T18" fmla="*/ 18 w 89"/>
                <a:gd name="T19" fmla="*/ 57 h 57"/>
                <a:gd name="T20" fmla="*/ 24 w 89"/>
                <a:gd name="T21" fmla="*/ 56 h 57"/>
                <a:gd name="T22" fmla="*/ 25 w 89"/>
                <a:gd name="T23" fmla="*/ 55 h 57"/>
                <a:gd name="T24" fmla="*/ 25 w 89"/>
                <a:gd name="T25" fmla="*/ 13 h 57"/>
                <a:gd name="T26" fmla="*/ 26 w 89"/>
                <a:gd name="T27" fmla="*/ 11 h 57"/>
                <a:gd name="T28" fmla="*/ 30 w 89"/>
                <a:gd name="T29" fmla="*/ 11 h 57"/>
                <a:gd name="T30" fmla="*/ 35 w 89"/>
                <a:gd name="T31" fmla="*/ 11 h 57"/>
                <a:gd name="T32" fmla="*/ 41 w 89"/>
                <a:gd name="T33" fmla="*/ 18 h 57"/>
                <a:gd name="T34" fmla="*/ 41 w 89"/>
                <a:gd name="T35" fmla="*/ 55 h 57"/>
                <a:gd name="T36" fmla="*/ 42 w 89"/>
                <a:gd name="T37" fmla="*/ 56 h 57"/>
                <a:gd name="T38" fmla="*/ 49 w 89"/>
                <a:gd name="T39" fmla="*/ 57 h 57"/>
                <a:gd name="T40" fmla="*/ 55 w 89"/>
                <a:gd name="T41" fmla="*/ 56 h 57"/>
                <a:gd name="T42" fmla="*/ 57 w 89"/>
                <a:gd name="T43" fmla="*/ 55 h 57"/>
                <a:gd name="T44" fmla="*/ 57 w 89"/>
                <a:gd name="T45" fmla="*/ 13 h 57"/>
                <a:gd name="T46" fmla="*/ 58 w 89"/>
                <a:gd name="T47" fmla="*/ 11 h 57"/>
                <a:gd name="T48" fmla="*/ 60 w 89"/>
                <a:gd name="T49" fmla="*/ 11 h 57"/>
                <a:gd name="T50" fmla="*/ 66 w 89"/>
                <a:gd name="T51" fmla="*/ 11 h 57"/>
                <a:gd name="T52" fmla="*/ 73 w 89"/>
                <a:gd name="T53" fmla="*/ 19 h 57"/>
                <a:gd name="T54" fmla="*/ 73 w 89"/>
                <a:gd name="T55" fmla="*/ 47 h 57"/>
                <a:gd name="T56" fmla="*/ 80 w 89"/>
                <a:gd name="T57" fmla="*/ 56 h 57"/>
                <a:gd name="T58" fmla="*/ 84 w 89"/>
                <a:gd name="T59" fmla="*/ 57 h 57"/>
                <a:gd name="T60" fmla="*/ 88 w 89"/>
                <a:gd name="T61" fmla="*/ 56 h 57"/>
                <a:gd name="T62" fmla="*/ 89 w 89"/>
                <a:gd name="T63" fmla="*/ 55 h 57"/>
                <a:gd name="T64" fmla="*/ 89 w 89"/>
                <a:gd name="T65" fmla="*/ 23 h 57"/>
                <a:gd name="T66" fmla="*/ 65 w 89"/>
                <a:gd name="T67" fmla="*/ 0 h 57"/>
                <a:gd name="T68" fmla="*/ 34 w 89"/>
                <a:gd name="T6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9" h="57">
                  <a:moveTo>
                    <a:pt x="34" y="0"/>
                  </a:moveTo>
                  <a:cubicBezTo>
                    <a:pt x="31" y="0"/>
                    <a:pt x="28" y="0"/>
                    <a:pt x="25" y="0"/>
                  </a:cubicBezTo>
                  <a:cubicBezTo>
                    <a:pt x="16" y="0"/>
                    <a:pt x="6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2"/>
                    <a:pt x="0" y="5"/>
                    <a:pt x="0" y="6"/>
                  </a:cubicBezTo>
                  <a:cubicBezTo>
                    <a:pt x="0" y="6"/>
                    <a:pt x="0" y="7"/>
                    <a:pt x="1" y="7"/>
                  </a:cubicBezTo>
                  <a:cubicBezTo>
                    <a:pt x="1" y="7"/>
                    <a:pt x="10" y="9"/>
                    <a:pt x="10" y="14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10" y="56"/>
                    <a:pt x="10" y="56"/>
                    <a:pt x="11" y="56"/>
                  </a:cubicBezTo>
                  <a:cubicBezTo>
                    <a:pt x="13" y="57"/>
                    <a:pt x="15" y="57"/>
                    <a:pt x="18" y="57"/>
                  </a:cubicBezTo>
                  <a:cubicBezTo>
                    <a:pt x="20" y="57"/>
                    <a:pt x="22" y="57"/>
                    <a:pt x="24" y="56"/>
                  </a:cubicBezTo>
                  <a:cubicBezTo>
                    <a:pt x="25" y="56"/>
                    <a:pt x="25" y="56"/>
                    <a:pt x="25" y="55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2"/>
                    <a:pt x="26" y="12"/>
                    <a:pt x="26" y="11"/>
                  </a:cubicBezTo>
                  <a:cubicBezTo>
                    <a:pt x="27" y="11"/>
                    <a:pt x="28" y="11"/>
                    <a:pt x="30" y="11"/>
                  </a:cubicBezTo>
                  <a:cubicBezTo>
                    <a:pt x="32" y="11"/>
                    <a:pt x="34" y="11"/>
                    <a:pt x="35" y="11"/>
                  </a:cubicBezTo>
                  <a:cubicBezTo>
                    <a:pt x="39" y="12"/>
                    <a:pt x="41" y="13"/>
                    <a:pt x="41" y="18"/>
                  </a:cubicBezTo>
                  <a:cubicBezTo>
                    <a:pt x="41" y="55"/>
                    <a:pt x="41" y="55"/>
                    <a:pt x="41" y="55"/>
                  </a:cubicBezTo>
                  <a:cubicBezTo>
                    <a:pt x="41" y="56"/>
                    <a:pt x="41" y="56"/>
                    <a:pt x="42" y="56"/>
                  </a:cubicBezTo>
                  <a:cubicBezTo>
                    <a:pt x="44" y="57"/>
                    <a:pt x="47" y="57"/>
                    <a:pt x="49" y="57"/>
                  </a:cubicBezTo>
                  <a:cubicBezTo>
                    <a:pt x="51" y="57"/>
                    <a:pt x="53" y="57"/>
                    <a:pt x="55" y="56"/>
                  </a:cubicBezTo>
                  <a:cubicBezTo>
                    <a:pt x="56" y="56"/>
                    <a:pt x="57" y="56"/>
                    <a:pt x="57" y="55"/>
                  </a:cubicBezTo>
                  <a:cubicBezTo>
                    <a:pt x="57" y="13"/>
                    <a:pt x="57" y="13"/>
                    <a:pt x="57" y="13"/>
                  </a:cubicBezTo>
                  <a:cubicBezTo>
                    <a:pt x="57" y="12"/>
                    <a:pt x="57" y="12"/>
                    <a:pt x="58" y="11"/>
                  </a:cubicBezTo>
                  <a:cubicBezTo>
                    <a:pt x="58" y="11"/>
                    <a:pt x="59" y="11"/>
                    <a:pt x="60" y="11"/>
                  </a:cubicBezTo>
                  <a:cubicBezTo>
                    <a:pt x="62" y="11"/>
                    <a:pt x="63" y="11"/>
                    <a:pt x="66" y="11"/>
                  </a:cubicBezTo>
                  <a:cubicBezTo>
                    <a:pt x="70" y="12"/>
                    <a:pt x="73" y="13"/>
                    <a:pt x="73" y="19"/>
                  </a:cubicBezTo>
                  <a:cubicBezTo>
                    <a:pt x="73" y="47"/>
                    <a:pt x="73" y="47"/>
                    <a:pt x="73" y="47"/>
                  </a:cubicBezTo>
                  <a:cubicBezTo>
                    <a:pt x="73" y="53"/>
                    <a:pt x="73" y="56"/>
                    <a:pt x="80" y="56"/>
                  </a:cubicBezTo>
                  <a:cubicBezTo>
                    <a:pt x="81" y="57"/>
                    <a:pt x="83" y="57"/>
                    <a:pt x="84" y="57"/>
                  </a:cubicBezTo>
                  <a:cubicBezTo>
                    <a:pt x="86" y="57"/>
                    <a:pt x="87" y="56"/>
                    <a:pt x="88" y="56"/>
                  </a:cubicBezTo>
                  <a:cubicBezTo>
                    <a:pt x="88" y="56"/>
                    <a:pt x="89" y="56"/>
                    <a:pt x="89" y="55"/>
                  </a:cubicBezTo>
                  <a:cubicBezTo>
                    <a:pt x="89" y="54"/>
                    <a:pt x="89" y="35"/>
                    <a:pt x="89" y="23"/>
                  </a:cubicBezTo>
                  <a:cubicBezTo>
                    <a:pt x="89" y="3"/>
                    <a:pt x="88" y="1"/>
                    <a:pt x="65" y="0"/>
                  </a:cubicBezTo>
                  <a:cubicBezTo>
                    <a:pt x="56" y="0"/>
                    <a:pt x="45" y="0"/>
                    <a:pt x="34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15" name="Freeform 143"/>
            <p:cNvSpPr>
              <a:spLocks noChangeAspect="1"/>
            </p:cNvSpPr>
            <p:nvPr/>
          </p:nvSpPr>
          <p:spPr bwMode="auto">
            <a:xfrm>
              <a:off x="5786" y="7490"/>
              <a:ext cx="154" cy="334"/>
            </a:xfrm>
            <a:custGeom>
              <a:avLst/>
              <a:gdLst>
                <a:gd name="T0" fmla="*/ 12 w 26"/>
                <a:gd name="T1" fmla="*/ 0 h 57"/>
                <a:gd name="T2" fmla="*/ 1 w 26"/>
                <a:gd name="T3" fmla="*/ 1 h 57"/>
                <a:gd name="T4" fmla="*/ 0 w 26"/>
                <a:gd name="T5" fmla="*/ 2 h 57"/>
                <a:gd name="T6" fmla="*/ 0 w 26"/>
                <a:gd name="T7" fmla="*/ 6 h 57"/>
                <a:gd name="T8" fmla="*/ 1 w 26"/>
                <a:gd name="T9" fmla="*/ 7 h 57"/>
                <a:gd name="T10" fmla="*/ 10 w 26"/>
                <a:gd name="T11" fmla="*/ 14 h 57"/>
                <a:gd name="T12" fmla="*/ 10 w 26"/>
                <a:gd name="T13" fmla="*/ 55 h 57"/>
                <a:gd name="T14" fmla="*/ 11 w 26"/>
                <a:gd name="T15" fmla="*/ 56 h 57"/>
                <a:gd name="T16" fmla="*/ 18 w 26"/>
                <a:gd name="T17" fmla="*/ 57 h 57"/>
                <a:gd name="T18" fmla="*/ 25 w 26"/>
                <a:gd name="T19" fmla="*/ 56 h 57"/>
                <a:gd name="T20" fmla="*/ 26 w 26"/>
                <a:gd name="T21" fmla="*/ 55 h 57"/>
                <a:gd name="T22" fmla="*/ 26 w 26"/>
                <a:gd name="T23" fmla="*/ 2 h 57"/>
                <a:gd name="T24" fmla="*/ 24 w 26"/>
                <a:gd name="T25" fmla="*/ 1 h 57"/>
                <a:gd name="T26" fmla="*/ 12 w 26"/>
                <a:gd name="T2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" h="57">
                  <a:moveTo>
                    <a:pt x="12" y="0"/>
                  </a:moveTo>
                  <a:cubicBezTo>
                    <a:pt x="8" y="0"/>
                    <a:pt x="4" y="0"/>
                    <a:pt x="1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3"/>
                    <a:pt x="0" y="5"/>
                    <a:pt x="0" y="6"/>
                  </a:cubicBezTo>
                  <a:cubicBezTo>
                    <a:pt x="0" y="7"/>
                    <a:pt x="0" y="7"/>
                    <a:pt x="1" y="7"/>
                  </a:cubicBezTo>
                  <a:cubicBezTo>
                    <a:pt x="1" y="7"/>
                    <a:pt x="10" y="9"/>
                    <a:pt x="10" y="14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10" y="56"/>
                    <a:pt x="10" y="56"/>
                    <a:pt x="11" y="56"/>
                  </a:cubicBezTo>
                  <a:cubicBezTo>
                    <a:pt x="13" y="57"/>
                    <a:pt x="15" y="57"/>
                    <a:pt x="18" y="57"/>
                  </a:cubicBezTo>
                  <a:cubicBezTo>
                    <a:pt x="20" y="57"/>
                    <a:pt x="22" y="57"/>
                    <a:pt x="25" y="56"/>
                  </a:cubicBezTo>
                  <a:cubicBezTo>
                    <a:pt x="26" y="56"/>
                    <a:pt x="26" y="56"/>
                    <a:pt x="26" y="55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1"/>
                    <a:pt x="26" y="1"/>
                    <a:pt x="24" y="1"/>
                  </a:cubicBezTo>
                  <a:cubicBezTo>
                    <a:pt x="21" y="0"/>
                    <a:pt x="17" y="0"/>
                    <a:pt x="12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16" name="Freeform 144"/>
            <p:cNvSpPr>
              <a:spLocks noChangeAspect="1" noEditPoints="1"/>
            </p:cNvSpPr>
            <p:nvPr/>
          </p:nvSpPr>
          <p:spPr bwMode="auto">
            <a:xfrm>
              <a:off x="5999" y="7373"/>
              <a:ext cx="586" cy="451"/>
            </a:xfrm>
            <a:custGeom>
              <a:avLst/>
              <a:gdLst>
                <a:gd name="T0" fmla="*/ 62 w 99"/>
                <a:gd name="T1" fmla="*/ 69 h 77"/>
                <a:gd name="T2" fmla="*/ 53 w 99"/>
                <a:gd name="T3" fmla="*/ 63 h 77"/>
                <a:gd name="T4" fmla="*/ 53 w 99"/>
                <a:gd name="T5" fmla="*/ 7 h 77"/>
                <a:gd name="T6" fmla="*/ 45 w 99"/>
                <a:gd name="T7" fmla="*/ 1 h 77"/>
                <a:gd name="T8" fmla="*/ 37 w 99"/>
                <a:gd name="T9" fmla="*/ 4 h 77"/>
                <a:gd name="T10" fmla="*/ 37 w 99"/>
                <a:gd name="T11" fmla="*/ 18 h 77"/>
                <a:gd name="T12" fmla="*/ 35 w 99"/>
                <a:gd name="T13" fmla="*/ 20 h 77"/>
                <a:gd name="T14" fmla="*/ 23 w 99"/>
                <a:gd name="T15" fmla="*/ 20 h 77"/>
                <a:gd name="T16" fmla="*/ 0 w 99"/>
                <a:gd name="T17" fmla="*/ 49 h 77"/>
                <a:gd name="T18" fmla="*/ 22 w 99"/>
                <a:gd name="T19" fmla="*/ 77 h 77"/>
                <a:gd name="T20" fmla="*/ 61 w 99"/>
                <a:gd name="T21" fmla="*/ 77 h 77"/>
                <a:gd name="T22" fmla="*/ 63 w 99"/>
                <a:gd name="T23" fmla="*/ 75 h 77"/>
                <a:gd name="T24" fmla="*/ 63 w 99"/>
                <a:gd name="T25" fmla="*/ 70 h 77"/>
                <a:gd name="T26" fmla="*/ 62 w 99"/>
                <a:gd name="T27" fmla="*/ 69 h 77"/>
                <a:gd name="T28" fmla="*/ 37 w 99"/>
                <a:gd name="T29" fmla="*/ 64 h 77"/>
                <a:gd name="T30" fmla="*/ 34 w 99"/>
                <a:gd name="T31" fmla="*/ 67 h 77"/>
                <a:gd name="T32" fmla="*/ 29 w 99"/>
                <a:gd name="T33" fmla="*/ 67 h 77"/>
                <a:gd name="T34" fmla="*/ 16 w 99"/>
                <a:gd name="T35" fmla="*/ 49 h 77"/>
                <a:gd name="T36" fmla="*/ 28 w 99"/>
                <a:gd name="T37" fmla="*/ 30 h 77"/>
                <a:gd name="T38" fmla="*/ 34 w 99"/>
                <a:gd name="T39" fmla="*/ 31 h 77"/>
                <a:gd name="T40" fmla="*/ 37 w 99"/>
                <a:gd name="T41" fmla="*/ 33 h 77"/>
                <a:gd name="T42" fmla="*/ 37 w 99"/>
                <a:gd name="T43" fmla="*/ 64 h 77"/>
                <a:gd name="T44" fmla="*/ 98 w 99"/>
                <a:gd name="T45" fmla="*/ 70 h 77"/>
                <a:gd name="T46" fmla="*/ 89 w 99"/>
                <a:gd name="T47" fmla="*/ 68 h 77"/>
                <a:gd name="T48" fmla="*/ 83 w 99"/>
                <a:gd name="T49" fmla="*/ 60 h 77"/>
                <a:gd name="T50" fmla="*/ 83 w 99"/>
                <a:gd name="T51" fmla="*/ 35 h 77"/>
                <a:gd name="T52" fmla="*/ 93 w 99"/>
                <a:gd name="T53" fmla="*/ 28 h 77"/>
                <a:gd name="T54" fmla="*/ 94 w 99"/>
                <a:gd name="T55" fmla="*/ 27 h 77"/>
                <a:gd name="T56" fmla="*/ 94 w 99"/>
                <a:gd name="T57" fmla="*/ 22 h 77"/>
                <a:gd name="T58" fmla="*/ 93 w 99"/>
                <a:gd name="T59" fmla="*/ 21 h 77"/>
                <a:gd name="T60" fmla="*/ 83 w 99"/>
                <a:gd name="T61" fmla="*/ 20 h 77"/>
                <a:gd name="T62" fmla="*/ 81 w 99"/>
                <a:gd name="T63" fmla="*/ 19 h 77"/>
                <a:gd name="T64" fmla="*/ 80 w 99"/>
                <a:gd name="T65" fmla="*/ 12 h 77"/>
                <a:gd name="T66" fmla="*/ 76 w 99"/>
                <a:gd name="T67" fmla="*/ 7 h 77"/>
                <a:gd name="T68" fmla="*/ 67 w 99"/>
                <a:gd name="T69" fmla="*/ 9 h 77"/>
                <a:gd name="T70" fmla="*/ 67 w 99"/>
                <a:gd name="T71" fmla="*/ 60 h 77"/>
                <a:gd name="T72" fmla="*/ 83 w 99"/>
                <a:gd name="T73" fmla="*/ 77 h 77"/>
                <a:gd name="T74" fmla="*/ 96 w 99"/>
                <a:gd name="T75" fmla="*/ 76 h 77"/>
                <a:gd name="T76" fmla="*/ 99 w 99"/>
                <a:gd name="T77" fmla="*/ 73 h 77"/>
                <a:gd name="T78" fmla="*/ 98 w 99"/>
                <a:gd name="T79" fmla="*/ 7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9" h="77">
                  <a:moveTo>
                    <a:pt x="62" y="69"/>
                  </a:moveTo>
                  <a:cubicBezTo>
                    <a:pt x="57" y="68"/>
                    <a:pt x="53" y="68"/>
                    <a:pt x="53" y="63"/>
                  </a:cubicBezTo>
                  <a:cubicBezTo>
                    <a:pt x="53" y="59"/>
                    <a:pt x="53" y="14"/>
                    <a:pt x="53" y="7"/>
                  </a:cubicBezTo>
                  <a:cubicBezTo>
                    <a:pt x="53" y="3"/>
                    <a:pt x="53" y="3"/>
                    <a:pt x="45" y="1"/>
                  </a:cubicBezTo>
                  <a:cubicBezTo>
                    <a:pt x="36" y="0"/>
                    <a:pt x="37" y="1"/>
                    <a:pt x="37" y="4"/>
                  </a:cubicBezTo>
                  <a:cubicBezTo>
                    <a:pt x="37" y="7"/>
                    <a:pt x="37" y="17"/>
                    <a:pt x="37" y="18"/>
                  </a:cubicBezTo>
                  <a:cubicBezTo>
                    <a:pt x="37" y="20"/>
                    <a:pt x="36" y="20"/>
                    <a:pt x="35" y="20"/>
                  </a:cubicBezTo>
                  <a:cubicBezTo>
                    <a:pt x="31" y="20"/>
                    <a:pt x="27" y="20"/>
                    <a:pt x="23" y="20"/>
                  </a:cubicBezTo>
                  <a:cubicBezTo>
                    <a:pt x="13" y="20"/>
                    <a:pt x="0" y="23"/>
                    <a:pt x="0" y="49"/>
                  </a:cubicBezTo>
                  <a:cubicBezTo>
                    <a:pt x="0" y="77"/>
                    <a:pt x="16" y="76"/>
                    <a:pt x="22" y="77"/>
                  </a:cubicBezTo>
                  <a:cubicBezTo>
                    <a:pt x="26" y="77"/>
                    <a:pt x="47" y="77"/>
                    <a:pt x="61" y="77"/>
                  </a:cubicBezTo>
                  <a:cubicBezTo>
                    <a:pt x="62" y="77"/>
                    <a:pt x="62" y="76"/>
                    <a:pt x="63" y="75"/>
                  </a:cubicBezTo>
                  <a:cubicBezTo>
                    <a:pt x="63" y="75"/>
                    <a:pt x="63" y="71"/>
                    <a:pt x="63" y="70"/>
                  </a:cubicBezTo>
                  <a:cubicBezTo>
                    <a:pt x="63" y="70"/>
                    <a:pt x="63" y="69"/>
                    <a:pt x="62" y="69"/>
                  </a:cubicBezTo>
                  <a:moveTo>
                    <a:pt x="37" y="64"/>
                  </a:moveTo>
                  <a:cubicBezTo>
                    <a:pt x="37" y="66"/>
                    <a:pt x="35" y="66"/>
                    <a:pt x="34" y="67"/>
                  </a:cubicBezTo>
                  <a:cubicBezTo>
                    <a:pt x="33" y="67"/>
                    <a:pt x="33" y="67"/>
                    <a:pt x="29" y="67"/>
                  </a:cubicBezTo>
                  <a:cubicBezTo>
                    <a:pt x="21" y="67"/>
                    <a:pt x="16" y="65"/>
                    <a:pt x="16" y="49"/>
                  </a:cubicBezTo>
                  <a:cubicBezTo>
                    <a:pt x="16" y="32"/>
                    <a:pt x="19" y="30"/>
                    <a:pt x="28" y="30"/>
                  </a:cubicBezTo>
                  <a:cubicBezTo>
                    <a:pt x="28" y="30"/>
                    <a:pt x="32" y="30"/>
                    <a:pt x="34" y="31"/>
                  </a:cubicBezTo>
                  <a:cubicBezTo>
                    <a:pt x="36" y="31"/>
                    <a:pt x="37" y="31"/>
                    <a:pt x="37" y="33"/>
                  </a:cubicBezTo>
                  <a:cubicBezTo>
                    <a:pt x="37" y="40"/>
                    <a:pt x="37" y="53"/>
                    <a:pt x="37" y="64"/>
                  </a:cubicBezTo>
                  <a:moveTo>
                    <a:pt x="98" y="70"/>
                  </a:moveTo>
                  <a:cubicBezTo>
                    <a:pt x="96" y="70"/>
                    <a:pt x="94" y="70"/>
                    <a:pt x="89" y="68"/>
                  </a:cubicBezTo>
                  <a:cubicBezTo>
                    <a:pt x="83" y="67"/>
                    <a:pt x="83" y="66"/>
                    <a:pt x="83" y="60"/>
                  </a:cubicBezTo>
                  <a:cubicBezTo>
                    <a:pt x="83" y="55"/>
                    <a:pt x="82" y="41"/>
                    <a:pt x="83" y="35"/>
                  </a:cubicBezTo>
                  <a:cubicBezTo>
                    <a:pt x="83" y="29"/>
                    <a:pt x="93" y="28"/>
                    <a:pt x="93" y="28"/>
                  </a:cubicBezTo>
                  <a:cubicBezTo>
                    <a:pt x="94" y="28"/>
                    <a:pt x="94" y="27"/>
                    <a:pt x="94" y="27"/>
                  </a:cubicBezTo>
                  <a:cubicBezTo>
                    <a:pt x="94" y="26"/>
                    <a:pt x="94" y="23"/>
                    <a:pt x="94" y="22"/>
                  </a:cubicBezTo>
                  <a:cubicBezTo>
                    <a:pt x="94" y="22"/>
                    <a:pt x="94" y="21"/>
                    <a:pt x="93" y="21"/>
                  </a:cubicBezTo>
                  <a:cubicBezTo>
                    <a:pt x="91" y="21"/>
                    <a:pt x="86" y="21"/>
                    <a:pt x="83" y="20"/>
                  </a:cubicBezTo>
                  <a:cubicBezTo>
                    <a:pt x="82" y="20"/>
                    <a:pt x="82" y="20"/>
                    <a:pt x="81" y="19"/>
                  </a:cubicBezTo>
                  <a:cubicBezTo>
                    <a:pt x="81" y="18"/>
                    <a:pt x="81" y="16"/>
                    <a:pt x="80" y="12"/>
                  </a:cubicBezTo>
                  <a:cubicBezTo>
                    <a:pt x="80" y="9"/>
                    <a:pt x="80" y="8"/>
                    <a:pt x="76" y="7"/>
                  </a:cubicBezTo>
                  <a:cubicBezTo>
                    <a:pt x="67" y="5"/>
                    <a:pt x="67" y="6"/>
                    <a:pt x="67" y="9"/>
                  </a:cubicBezTo>
                  <a:cubicBezTo>
                    <a:pt x="67" y="12"/>
                    <a:pt x="67" y="53"/>
                    <a:pt x="67" y="60"/>
                  </a:cubicBezTo>
                  <a:cubicBezTo>
                    <a:pt x="67" y="73"/>
                    <a:pt x="69" y="77"/>
                    <a:pt x="83" y="77"/>
                  </a:cubicBezTo>
                  <a:cubicBezTo>
                    <a:pt x="86" y="77"/>
                    <a:pt x="92" y="77"/>
                    <a:pt x="96" y="76"/>
                  </a:cubicBezTo>
                  <a:cubicBezTo>
                    <a:pt x="99" y="76"/>
                    <a:pt x="99" y="76"/>
                    <a:pt x="99" y="73"/>
                  </a:cubicBezTo>
                  <a:cubicBezTo>
                    <a:pt x="99" y="71"/>
                    <a:pt x="99" y="71"/>
                    <a:pt x="98" y="7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217" name="Picture 145" descr="aasv_e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776913"/>
            <a:ext cx="3600450" cy="96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26" name="Text Box 154"/>
          <p:cNvSpPr txBox="1">
            <a:spLocks noChangeArrowheads="1"/>
          </p:cNvSpPr>
          <p:nvPr userDrawn="1"/>
        </p:nvSpPr>
        <p:spPr bwMode="auto">
          <a:xfrm>
            <a:off x="2592388" y="2276475"/>
            <a:ext cx="39592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altLang="da-DK" sz="4000" b="1">
              <a:solidFill>
                <a:srgbClr val="FFFF66"/>
              </a:solidFill>
            </a:endParaRPr>
          </a:p>
        </p:txBody>
      </p:sp>
      <p:sp>
        <p:nvSpPr>
          <p:cNvPr id="3227" name="Rectangle 15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133600"/>
            <a:ext cx="7772400" cy="1470025"/>
          </a:xfrm>
        </p:spPr>
        <p:txBody>
          <a:bodyPr/>
          <a:lstStyle>
            <a:lvl1pPr algn="ctr">
              <a:lnSpc>
                <a:spcPct val="110000"/>
              </a:lnSpc>
              <a:defRPr sz="4800"/>
            </a:lvl1pPr>
          </a:lstStyle>
          <a:p>
            <a:pPr lvl="0"/>
            <a:endParaRPr lang="en-US" altLang="da-DK" noProof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346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965950" y="142875"/>
            <a:ext cx="2286000" cy="5580063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en-US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107950" y="142875"/>
            <a:ext cx="6705600" cy="5580063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632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046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en-US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1781547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374650" y="11969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65650" y="11969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187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en-US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502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023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7565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en-US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3193716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en-US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1979578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1588" y="6453188"/>
            <a:ext cx="9178925" cy="431800"/>
          </a:xfrm>
          <a:prstGeom prst="rect">
            <a:avLst/>
          </a:prstGeom>
          <a:solidFill>
            <a:srgbClr val="4D678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da-DK" sz="18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1067" name="Group 43"/>
          <p:cNvGrpSpPr>
            <a:grpSpLocks noChangeAspect="1"/>
          </p:cNvGrpSpPr>
          <p:nvPr/>
        </p:nvGrpSpPr>
        <p:grpSpPr bwMode="auto">
          <a:xfrm>
            <a:off x="6588125" y="6497638"/>
            <a:ext cx="2520950" cy="315912"/>
            <a:chOff x="2415" y="7373"/>
            <a:chExt cx="4170" cy="521"/>
          </a:xfrm>
        </p:grpSpPr>
        <p:sp>
          <p:nvSpPr>
            <p:cNvPr id="1068" name="Freeform 44"/>
            <p:cNvSpPr>
              <a:spLocks noChangeAspect="1"/>
            </p:cNvSpPr>
            <p:nvPr/>
          </p:nvSpPr>
          <p:spPr bwMode="auto">
            <a:xfrm>
              <a:off x="2415" y="7642"/>
              <a:ext cx="101" cy="182"/>
            </a:xfrm>
            <a:custGeom>
              <a:avLst/>
              <a:gdLst>
                <a:gd name="T0" fmla="*/ 13 w 17"/>
                <a:gd name="T1" fmla="*/ 4 h 31"/>
                <a:gd name="T2" fmla="*/ 4 w 17"/>
                <a:gd name="T3" fmla="*/ 6 h 31"/>
                <a:gd name="T4" fmla="*/ 4 w 17"/>
                <a:gd name="T5" fmla="*/ 31 h 31"/>
                <a:gd name="T6" fmla="*/ 0 w 17"/>
                <a:gd name="T7" fmla="*/ 31 h 31"/>
                <a:gd name="T8" fmla="*/ 0 w 17"/>
                <a:gd name="T9" fmla="*/ 1 h 31"/>
                <a:gd name="T10" fmla="*/ 4 w 17"/>
                <a:gd name="T11" fmla="*/ 1 h 31"/>
                <a:gd name="T12" fmla="*/ 4 w 17"/>
                <a:gd name="T13" fmla="*/ 3 h 31"/>
                <a:gd name="T14" fmla="*/ 13 w 17"/>
                <a:gd name="T15" fmla="*/ 0 h 31"/>
                <a:gd name="T16" fmla="*/ 17 w 17"/>
                <a:gd name="T17" fmla="*/ 0 h 31"/>
                <a:gd name="T18" fmla="*/ 17 w 17"/>
                <a:gd name="T19" fmla="*/ 4 h 31"/>
                <a:gd name="T20" fmla="*/ 13 w 17"/>
                <a:gd name="T21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31">
                  <a:moveTo>
                    <a:pt x="13" y="4"/>
                  </a:moveTo>
                  <a:cubicBezTo>
                    <a:pt x="9" y="4"/>
                    <a:pt x="6" y="5"/>
                    <a:pt x="4" y="6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6" y="2"/>
                    <a:pt x="10" y="0"/>
                    <a:pt x="13" y="0"/>
                  </a:cubicBezTo>
                  <a:cubicBezTo>
                    <a:pt x="14" y="0"/>
                    <a:pt x="16" y="0"/>
                    <a:pt x="17" y="0"/>
                  </a:cubicBezTo>
                  <a:cubicBezTo>
                    <a:pt x="17" y="4"/>
                    <a:pt x="17" y="4"/>
                    <a:pt x="17" y="4"/>
                  </a:cubicBezTo>
                  <a:lnTo>
                    <a:pt x="13" y="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9" name="Freeform 45"/>
            <p:cNvSpPr>
              <a:spLocks noChangeAspect="1" noEditPoints="1"/>
            </p:cNvSpPr>
            <p:nvPr/>
          </p:nvSpPr>
          <p:spPr bwMode="auto">
            <a:xfrm>
              <a:off x="2533" y="7642"/>
              <a:ext cx="148" cy="182"/>
            </a:xfrm>
            <a:custGeom>
              <a:avLst/>
              <a:gdLst>
                <a:gd name="T0" fmla="*/ 21 w 25"/>
                <a:gd name="T1" fmla="*/ 16 h 31"/>
                <a:gd name="T2" fmla="*/ 5 w 25"/>
                <a:gd name="T3" fmla="*/ 16 h 31"/>
                <a:gd name="T4" fmla="*/ 5 w 25"/>
                <a:gd name="T5" fmla="*/ 22 h 31"/>
                <a:gd name="T6" fmla="*/ 11 w 25"/>
                <a:gd name="T7" fmla="*/ 27 h 31"/>
                <a:gd name="T8" fmla="*/ 24 w 25"/>
                <a:gd name="T9" fmla="*/ 27 h 31"/>
                <a:gd name="T10" fmla="*/ 24 w 25"/>
                <a:gd name="T11" fmla="*/ 30 h 31"/>
                <a:gd name="T12" fmla="*/ 18 w 25"/>
                <a:gd name="T13" fmla="*/ 31 h 31"/>
                <a:gd name="T14" fmla="*/ 11 w 25"/>
                <a:gd name="T15" fmla="*/ 31 h 31"/>
                <a:gd name="T16" fmla="*/ 0 w 25"/>
                <a:gd name="T17" fmla="*/ 22 h 31"/>
                <a:gd name="T18" fmla="*/ 0 w 25"/>
                <a:gd name="T19" fmla="*/ 10 h 31"/>
                <a:gd name="T20" fmla="*/ 12 w 25"/>
                <a:gd name="T21" fmla="*/ 0 h 31"/>
                <a:gd name="T22" fmla="*/ 14 w 25"/>
                <a:gd name="T23" fmla="*/ 0 h 31"/>
                <a:gd name="T24" fmla="*/ 25 w 25"/>
                <a:gd name="T25" fmla="*/ 10 h 31"/>
                <a:gd name="T26" fmla="*/ 25 w 25"/>
                <a:gd name="T27" fmla="*/ 16 h 31"/>
                <a:gd name="T28" fmla="*/ 21 w 25"/>
                <a:gd name="T29" fmla="*/ 16 h 31"/>
                <a:gd name="T30" fmla="*/ 21 w 25"/>
                <a:gd name="T31" fmla="*/ 9 h 31"/>
                <a:gd name="T32" fmla="*/ 15 w 25"/>
                <a:gd name="T33" fmla="*/ 4 h 31"/>
                <a:gd name="T34" fmla="*/ 11 w 25"/>
                <a:gd name="T35" fmla="*/ 4 h 31"/>
                <a:gd name="T36" fmla="*/ 5 w 25"/>
                <a:gd name="T37" fmla="*/ 9 h 31"/>
                <a:gd name="T38" fmla="*/ 5 w 25"/>
                <a:gd name="T39" fmla="*/ 13 h 31"/>
                <a:gd name="T40" fmla="*/ 21 w 25"/>
                <a:gd name="T41" fmla="*/ 13 h 31"/>
                <a:gd name="T42" fmla="*/ 21 w 25"/>
                <a:gd name="T43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5" h="31">
                  <a:moveTo>
                    <a:pt x="21" y="16"/>
                  </a:moveTo>
                  <a:cubicBezTo>
                    <a:pt x="5" y="16"/>
                    <a:pt x="5" y="16"/>
                    <a:pt x="5" y="16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5"/>
                    <a:pt x="6" y="27"/>
                    <a:pt x="11" y="27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3" y="31"/>
                    <a:pt x="21" y="31"/>
                    <a:pt x="18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5" y="31"/>
                    <a:pt x="0" y="29"/>
                    <a:pt x="0" y="2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2"/>
                    <a:pt x="5" y="0"/>
                    <a:pt x="12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20" y="0"/>
                    <a:pt x="25" y="2"/>
                    <a:pt x="25" y="10"/>
                  </a:cubicBezTo>
                  <a:cubicBezTo>
                    <a:pt x="25" y="16"/>
                    <a:pt x="25" y="16"/>
                    <a:pt x="25" y="16"/>
                  </a:cubicBezTo>
                  <a:lnTo>
                    <a:pt x="21" y="16"/>
                  </a:lnTo>
                  <a:close/>
                  <a:moveTo>
                    <a:pt x="21" y="9"/>
                  </a:moveTo>
                  <a:cubicBezTo>
                    <a:pt x="21" y="5"/>
                    <a:pt x="19" y="4"/>
                    <a:pt x="15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6" y="4"/>
                    <a:pt x="5" y="6"/>
                    <a:pt x="5" y="9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21" y="13"/>
                    <a:pt x="21" y="13"/>
                    <a:pt x="21" y="13"/>
                  </a:cubicBezTo>
                  <a:lnTo>
                    <a:pt x="21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0" name="Freeform 46"/>
            <p:cNvSpPr>
              <a:spLocks noChangeAspect="1" noEditPoints="1"/>
            </p:cNvSpPr>
            <p:nvPr/>
          </p:nvSpPr>
          <p:spPr bwMode="auto">
            <a:xfrm>
              <a:off x="2734" y="7642"/>
              <a:ext cx="142" cy="252"/>
            </a:xfrm>
            <a:custGeom>
              <a:avLst/>
              <a:gdLst>
                <a:gd name="T0" fmla="*/ 14 w 24"/>
                <a:gd name="T1" fmla="*/ 43 h 43"/>
                <a:gd name="T2" fmla="*/ 7 w 24"/>
                <a:gd name="T3" fmla="*/ 43 h 43"/>
                <a:gd name="T4" fmla="*/ 1 w 24"/>
                <a:gd name="T5" fmla="*/ 42 h 43"/>
                <a:gd name="T6" fmla="*/ 1 w 24"/>
                <a:gd name="T7" fmla="*/ 39 h 43"/>
                <a:gd name="T8" fmla="*/ 15 w 24"/>
                <a:gd name="T9" fmla="*/ 39 h 43"/>
                <a:gd name="T10" fmla="*/ 20 w 24"/>
                <a:gd name="T11" fmla="*/ 34 h 43"/>
                <a:gd name="T12" fmla="*/ 20 w 24"/>
                <a:gd name="T13" fmla="*/ 27 h 43"/>
                <a:gd name="T14" fmla="*/ 12 w 24"/>
                <a:gd name="T15" fmla="*/ 30 h 43"/>
                <a:gd name="T16" fmla="*/ 8 w 24"/>
                <a:gd name="T17" fmla="*/ 30 h 43"/>
                <a:gd name="T18" fmla="*/ 0 w 24"/>
                <a:gd name="T19" fmla="*/ 23 h 43"/>
                <a:gd name="T20" fmla="*/ 0 w 24"/>
                <a:gd name="T21" fmla="*/ 8 h 43"/>
                <a:gd name="T22" fmla="*/ 9 w 24"/>
                <a:gd name="T23" fmla="*/ 0 h 43"/>
                <a:gd name="T24" fmla="*/ 13 w 24"/>
                <a:gd name="T25" fmla="*/ 0 h 43"/>
                <a:gd name="T26" fmla="*/ 20 w 24"/>
                <a:gd name="T27" fmla="*/ 3 h 43"/>
                <a:gd name="T28" fmla="*/ 21 w 24"/>
                <a:gd name="T29" fmla="*/ 1 h 43"/>
                <a:gd name="T30" fmla="*/ 24 w 24"/>
                <a:gd name="T31" fmla="*/ 1 h 43"/>
                <a:gd name="T32" fmla="*/ 24 w 24"/>
                <a:gd name="T33" fmla="*/ 33 h 43"/>
                <a:gd name="T34" fmla="*/ 14 w 24"/>
                <a:gd name="T35" fmla="*/ 43 h 43"/>
                <a:gd name="T36" fmla="*/ 20 w 24"/>
                <a:gd name="T37" fmla="*/ 6 h 43"/>
                <a:gd name="T38" fmla="*/ 12 w 24"/>
                <a:gd name="T39" fmla="*/ 4 h 43"/>
                <a:gd name="T40" fmla="*/ 8 w 24"/>
                <a:gd name="T41" fmla="*/ 4 h 43"/>
                <a:gd name="T42" fmla="*/ 4 w 24"/>
                <a:gd name="T43" fmla="*/ 8 h 43"/>
                <a:gd name="T44" fmla="*/ 4 w 24"/>
                <a:gd name="T45" fmla="*/ 22 h 43"/>
                <a:gd name="T46" fmla="*/ 8 w 24"/>
                <a:gd name="T47" fmla="*/ 26 h 43"/>
                <a:gd name="T48" fmla="*/ 12 w 24"/>
                <a:gd name="T49" fmla="*/ 26 h 43"/>
                <a:gd name="T50" fmla="*/ 20 w 24"/>
                <a:gd name="T51" fmla="*/ 25 h 43"/>
                <a:gd name="T52" fmla="*/ 20 w 24"/>
                <a:gd name="T53" fmla="*/ 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4" h="43">
                  <a:moveTo>
                    <a:pt x="14" y="43"/>
                  </a:moveTo>
                  <a:cubicBezTo>
                    <a:pt x="7" y="43"/>
                    <a:pt x="7" y="43"/>
                    <a:pt x="7" y="43"/>
                  </a:cubicBezTo>
                  <a:cubicBezTo>
                    <a:pt x="5" y="43"/>
                    <a:pt x="2" y="43"/>
                    <a:pt x="1" y="42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8" y="39"/>
                    <a:pt x="20" y="37"/>
                    <a:pt x="20" y="34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7" y="29"/>
                    <a:pt x="15" y="30"/>
                    <a:pt x="12" y="30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2" y="30"/>
                    <a:pt x="0" y="28"/>
                    <a:pt x="0" y="2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3" y="0"/>
                    <a:pt x="9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5" y="0"/>
                    <a:pt x="18" y="1"/>
                    <a:pt x="20" y="3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40"/>
                    <a:pt x="21" y="43"/>
                    <a:pt x="14" y="43"/>
                  </a:cubicBezTo>
                  <a:close/>
                  <a:moveTo>
                    <a:pt x="20" y="6"/>
                  </a:moveTo>
                  <a:cubicBezTo>
                    <a:pt x="18" y="5"/>
                    <a:pt x="15" y="4"/>
                    <a:pt x="12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6" y="4"/>
                    <a:pt x="4" y="5"/>
                    <a:pt x="4" y="8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5"/>
                    <a:pt x="7" y="26"/>
                    <a:pt x="8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6" y="26"/>
                    <a:pt x="18" y="25"/>
                    <a:pt x="20" y="25"/>
                  </a:cubicBezTo>
                  <a:lnTo>
                    <a:pt x="20" y="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1" name="Freeform 47"/>
            <p:cNvSpPr>
              <a:spLocks noChangeAspect="1" noEditPoints="1"/>
            </p:cNvSpPr>
            <p:nvPr/>
          </p:nvSpPr>
          <p:spPr bwMode="auto">
            <a:xfrm>
              <a:off x="2941" y="7578"/>
              <a:ext cx="30" cy="246"/>
            </a:xfrm>
            <a:custGeom>
              <a:avLst/>
              <a:gdLst>
                <a:gd name="T0" fmla="*/ 0 w 30"/>
                <a:gd name="T1" fmla="*/ 29 h 246"/>
                <a:gd name="T2" fmla="*/ 0 w 30"/>
                <a:gd name="T3" fmla="*/ 0 h 246"/>
                <a:gd name="T4" fmla="*/ 30 w 30"/>
                <a:gd name="T5" fmla="*/ 0 h 246"/>
                <a:gd name="T6" fmla="*/ 30 w 30"/>
                <a:gd name="T7" fmla="*/ 29 h 246"/>
                <a:gd name="T8" fmla="*/ 0 w 30"/>
                <a:gd name="T9" fmla="*/ 29 h 246"/>
                <a:gd name="T10" fmla="*/ 0 w 30"/>
                <a:gd name="T11" fmla="*/ 246 h 246"/>
                <a:gd name="T12" fmla="*/ 0 w 30"/>
                <a:gd name="T13" fmla="*/ 70 h 246"/>
                <a:gd name="T14" fmla="*/ 30 w 30"/>
                <a:gd name="T15" fmla="*/ 70 h 246"/>
                <a:gd name="T16" fmla="*/ 30 w 30"/>
                <a:gd name="T17" fmla="*/ 246 h 246"/>
                <a:gd name="T18" fmla="*/ 0 w 30"/>
                <a:gd name="T19" fmla="*/ 246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246">
                  <a:moveTo>
                    <a:pt x="0" y="29"/>
                  </a:moveTo>
                  <a:lnTo>
                    <a:pt x="0" y="0"/>
                  </a:lnTo>
                  <a:lnTo>
                    <a:pt x="30" y="0"/>
                  </a:lnTo>
                  <a:lnTo>
                    <a:pt x="30" y="29"/>
                  </a:lnTo>
                  <a:lnTo>
                    <a:pt x="0" y="29"/>
                  </a:lnTo>
                  <a:close/>
                  <a:moveTo>
                    <a:pt x="0" y="246"/>
                  </a:moveTo>
                  <a:lnTo>
                    <a:pt x="0" y="70"/>
                  </a:lnTo>
                  <a:lnTo>
                    <a:pt x="30" y="70"/>
                  </a:lnTo>
                  <a:lnTo>
                    <a:pt x="30" y="246"/>
                  </a:lnTo>
                  <a:lnTo>
                    <a:pt x="0" y="24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2" name="Freeform 48"/>
            <p:cNvSpPr>
              <a:spLocks noChangeAspect="1" noEditPoints="1"/>
            </p:cNvSpPr>
            <p:nvPr/>
          </p:nvSpPr>
          <p:spPr bwMode="auto">
            <a:xfrm>
              <a:off x="3024" y="7642"/>
              <a:ext cx="154" cy="182"/>
            </a:xfrm>
            <a:custGeom>
              <a:avLst/>
              <a:gdLst>
                <a:gd name="T0" fmla="*/ 16 w 26"/>
                <a:gd name="T1" fmla="*/ 31 h 31"/>
                <a:gd name="T2" fmla="*/ 10 w 26"/>
                <a:gd name="T3" fmla="*/ 31 h 31"/>
                <a:gd name="T4" fmla="*/ 0 w 26"/>
                <a:gd name="T5" fmla="*/ 22 h 31"/>
                <a:gd name="T6" fmla="*/ 0 w 26"/>
                <a:gd name="T7" fmla="*/ 10 h 31"/>
                <a:gd name="T8" fmla="*/ 10 w 26"/>
                <a:gd name="T9" fmla="*/ 0 h 31"/>
                <a:gd name="T10" fmla="*/ 16 w 26"/>
                <a:gd name="T11" fmla="*/ 0 h 31"/>
                <a:gd name="T12" fmla="*/ 26 w 26"/>
                <a:gd name="T13" fmla="*/ 10 h 31"/>
                <a:gd name="T14" fmla="*/ 26 w 26"/>
                <a:gd name="T15" fmla="*/ 21 h 31"/>
                <a:gd name="T16" fmla="*/ 16 w 26"/>
                <a:gd name="T17" fmla="*/ 31 h 31"/>
                <a:gd name="T18" fmla="*/ 21 w 26"/>
                <a:gd name="T19" fmla="*/ 9 h 31"/>
                <a:gd name="T20" fmla="*/ 17 w 26"/>
                <a:gd name="T21" fmla="*/ 4 h 31"/>
                <a:gd name="T22" fmla="*/ 9 w 26"/>
                <a:gd name="T23" fmla="*/ 4 h 31"/>
                <a:gd name="T24" fmla="*/ 5 w 26"/>
                <a:gd name="T25" fmla="*/ 9 h 31"/>
                <a:gd name="T26" fmla="*/ 5 w 26"/>
                <a:gd name="T27" fmla="*/ 22 h 31"/>
                <a:gd name="T28" fmla="*/ 9 w 26"/>
                <a:gd name="T29" fmla="*/ 28 h 31"/>
                <a:gd name="T30" fmla="*/ 17 w 26"/>
                <a:gd name="T31" fmla="*/ 28 h 31"/>
                <a:gd name="T32" fmla="*/ 21 w 26"/>
                <a:gd name="T33" fmla="*/ 22 h 31"/>
                <a:gd name="T34" fmla="*/ 21 w 26"/>
                <a:gd name="T35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31">
                  <a:moveTo>
                    <a:pt x="16" y="31"/>
                  </a:moveTo>
                  <a:cubicBezTo>
                    <a:pt x="10" y="31"/>
                    <a:pt x="10" y="31"/>
                    <a:pt x="10" y="31"/>
                  </a:cubicBezTo>
                  <a:cubicBezTo>
                    <a:pt x="4" y="31"/>
                    <a:pt x="0" y="28"/>
                    <a:pt x="0" y="2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3"/>
                    <a:pt x="4" y="0"/>
                    <a:pt x="1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2" y="0"/>
                    <a:pt x="26" y="4"/>
                    <a:pt x="26" y="10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6" y="27"/>
                    <a:pt x="22" y="31"/>
                    <a:pt x="16" y="31"/>
                  </a:cubicBezTo>
                  <a:close/>
                  <a:moveTo>
                    <a:pt x="21" y="9"/>
                  </a:moveTo>
                  <a:cubicBezTo>
                    <a:pt x="21" y="6"/>
                    <a:pt x="20" y="4"/>
                    <a:pt x="17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6" y="4"/>
                    <a:pt x="5" y="6"/>
                    <a:pt x="5" y="9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5"/>
                    <a:pt x="6" y="28"/>
                    <a:pt x="9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20" y="28"/>
                    <a:pt x="21" y="25"/>
                    <a:pt x="21" y="22"/>
                  </a:cubicBezTo>
                  <a:lnTo>
                    <a:pt x="21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3" name="Freeform 49"/>
            <p:cNvSpPr>
              <a:spLocks noChangeAspect="1"/>
            </p:cNvSpPr>
            <p:nvPr/>
          </p:nvSpPr>
          <p:spPr bwMode="auto">
            <a:xfrm>
              <a:off x="3225" y="7642"/>
              <a:ext cx="148" cy="182"/>
            </a:xfrm>
            <a:custGeom>
              <a:avLst/>
              <a:gdLst>
                <a:gd name="T0" fmla="*/ 20 w 25"/>
                <a:gd name="T1" fmla="*/ 31 h 31"/>
                <a:gd name="T2" fmla="*/ 20 w 25"/>
                <a:gd name="T3" fmla="*/ 7 h 31"/>
                <a:gd name="T4" fmla="*/ 16 w 25"/>
                <a:gd name="T5" fmla="*/ 4 h 31"/>
                <a:gd name="T6" fmla="*/ 12 w 25"/>
                <a:gd name="T7" fmla="*/ 4 h 31"/>
                <a:gd name="T8" fmla="*/ 5 w 25"/>
                <a:gd name="T9" fmla="*/ 5 h 31"/>
                <a:gd name="T10" fmla="*/ 5 w 25"/>
                <a:gd name="T11" fmla="*/ 31 h 31"/>
                <a:gd name="T12" fmla="*/ 0 w 25"/>
                <a:gd name="T13" fmla="*/ 31 h 31"/>
                <a:gd name="T14" fmla="*/ 0 w 25"/>
                <a:gd name="T15" fmla="*/ 1 h 31"/>
                <a:gd name="T16" fmla="*/ 4 w 25"/>
                <a:gd name="T17" fmla="*/ 1 h 31"/>
                <a:gd name="T18" fmla="*/ 5 w 25"/>
                <a:gd name="T19" fmla="*/ 3 h 31"/>
                <a:gd name="T20" fmla="*/ 13 w 25"/>
                <a:gd name="T21" fmla="*/ 0 h 31"/>
                <a:gd name="T22" fmla="*/ 17 w 25"/>
                <a:gd name="T23" fmla="*/ 0 h 31"/>
                <a:gd name="T24" fmla="*/ 25 w 25"/>
                <a:gd name="T25" fmla="*/ 7 h 31"/>
                <a:gd name="T26" fmla="*/ 25 w 25"/>
                <a:gd name="T27" fmla="*/ 31 h 31"/>
                <a:gd name="T28" fmla="*/ 20 w 25"/>
                <a:gd name="T2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" h="31">
                  <a:moveTo>
                    <a:pt x="20" y="31"/>
                  </a:moveTo>
                  <a:cubicBezTo>
                    <a:pt x="20" y="7"/>
                    <a:pt x="20" y="7"/>
                    <a:pt x="20" y="7"/>
                  </a:cubicBezTo>
                  <a:cubicBezTo>
                    <a:pt x="20" y="5"/>
                    <a:pt x="18" y="4"/>
                    <a:pt x="16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8" y="4"/>
                    <a:pt x="6" y="5"/>
                    <a:pt x="5" y="5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7" y="1"/>
                    <a:pt x="10" y="0"/>
                    <a:pt x="13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1" y="0"/>
                    <a:pt x="25" y="2"/>
                    <a:pt x="25" y="7"/>
                  </a:cubicBezTo>
                  <a:cubicBezTo>
                    <a:pt x="25" y="31"/>
                    <a:pt x="25" y="31"/>
                    <a:pt x="25" y="31"/>
                  </a:cubicBezTo>
                  <a:lnTo>
                    <a:pt x="20" y="3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4" name="Freeform 50"/>
            <p:cNvSpPr>
              <a:spLocks noChangeAspect="1"/>
            </p:cNvSpPr>
            <p:nvPr/>
          </p:nvSpPr>
          <p:spPr bwMode="auto">
            <a:xfrm>
              <a:off x="3432" y="7642"/>
              <a:ext cx="243" cy="182"/>
            </a:xfrm>
            <a:custGeom>
              <a:avLst/>
              <a:gdLst>
                <a:gd name="T0" fmla="*/ 37 w 41"/>
                <a:gd name="T1" fmla="*/ 31 h 31"/>
                <a:gd name="T2" fmla="*/ 37 w 41"/>
                <a:gd name="T3" fmla="*/ 7 h 31"/>
                <a:gd name="T4" fmla="*/ 33 w 41"/>
                <a:gd name="T5" fmla="*/ 4 h 31"/>
                <a:gd name="T6" fmla="*/ 30 w 41"/>
                <a:gd name="T7" fmla="*/ 4 h 31"/>
                <a:gd name="T8" fmla="*/ 23 w 41"/>
                <a:gd name="T9" fmla="*/ 5 h 31"/>
                <a:gd name="T10" fmla="*/ 23 w 41"/>
                <a:gd name="T11" fmla="*/ 31 h 31"/>
                <a:gd name="T12" fmla="*/ 18 w 41"/>
                <a:gd name="T13" fmla="*/ 31 h 31"/>
                <a:gd name="T14" fmla="*/ 18 w 41"/>
                <a:gd name="T15" fmla="*/ 7 h 31"/>
                <a:gd name="T16" fmla="*/ 14 w 41"/>
                <a:gd name="T17" fmla="*/ 4 h 31"/>
                <a:gd name="T18" fmla="*/ 11 w 41"/>
                <a:gd name="T19" fmla="*/ 4 h 31"/>
                <a:gd name="T20" fmla="*/ 5 w 41"/>
                <a:gd name="T21" fmla="*/ 5 h 31"/>
                <a:gd name="T22" fmla="*/ 5 w 41"/>
                <a:gd name="T23" fmla="*/ 31 h 31"/>
                <a:gd name="T24" fmla="*/ 0 w 41"/>
                <a:gd name="T25" fmla="*/ 31 h 31"/>
                <a:gd name="T26" fmla="*/ 0 w 41"/>
                <a:gd name="T27" fmla="*/ 1 h 31"/>
                <a:gd name="T28" fmla="*/ 4 w 41"/>
                <a:gd name="T29" fmla="*/ 1 h 31"/>
                <a:gd name="T30" fmla="*/ 4 w 41"/>
                <a:gd name="T31" fmla="*/ 3 h 31"/>
                <a:gd name="T32" fmla="*/ 12 w 41"/>
                <a:gd name="T33" fmla="*/ 0 h 31"/>
                <a:gd name="T34" fmla="*/ 15 w 41"/>
                <a:gd name="T35" fmla="*/ 0 h 31"/>
                <a:gd name="T36" fmla="*/ 22 w 41"/>
                <a:gd name="T37" fmla="*/ 3 h 31"/>
                <a:gd name="T38" fmla="*/ 31 w 41"/>
                <a:gd name="T39" fmla="*/ 0 h 31"/>
                <a:gd name="T40" fmla="*/ 34 w 41"/>
                <a:gd name="T41" fmla="*/ 0 h 31"/>
                <a:gd name="T42" fmla="*/ 41 w 41"/>
                <a:gd name="T43" fmla="*/ 7 h 31"/>
                <a:gd name="T44" fmla="*/ 41 w 41"/>
                <a:gd name="T45" fmla="*/ 31 h 31"/>
                <a:gd name="T46" fmla="*/ 37 w 41"/>
                <a:gd name="T4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1" h="31">
                  <a:moveTo>
                    <a:pt x="37" y="31"/>
                  </a:moveTo>
                  <a:cubicBezTo>
                    <a:pt x="37" y="7"/>
                    <a:pt x="37" y="7"/>
                    <a:pt x="37" y="7"/>
                  </a:cubicBezTo>
                  <a:cubicBezTo>
                    <a:pt x="37" y="5"/>
                    <a:pt x="35" y="4"/>
                    <a:pt x="33" y="4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27" y="4"/>
                    <a:pt x="24" y="5"/>
                    <a:pt x="23" y="5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5"/>
                    <a:pt x="16" y="4"/>
                    <a:pt x="14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8" y="4"/>
                    <a:pt x="6" y="5"/>
                    <a:pt x="5" y="5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7" y="1"/>
                    <a:pt x="10" y="0"/>
                    <a:pt x="1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8" y="0"/>
                    <a:pt x="21" y="1"/>
                    <a:pt x="22" y="3"/>
                  </a:cubicBezTo>
                  <a:cubicBezTo>
                    <a:pt x="24" y="1"/>
                    <a:pt x="28" y="0"/>
                    <a:pt x="31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8" y="0"/>
                    <a:pt x="41" y="2"/>
                    <a:pt x="41" y="7"/>
                  </a:cubicBezTo>
                  <a:cubicBezTo>
                    <a:pt x="41" y="31"/>
                    <a:pt x="41" y="31"/>
                    <a:pt x="41" y="31"/>
                  </a:cubicBezTo>
                  <a:lnTo>
                    <a:pt x="37" y="3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5" name="Freeform 51"/>
            <p:cNvSpPr>
              <a:spLocks noChangeAspect="1" noEditPoints="1"/>
            </p:cNvSpPr>
            <p:nvPr/>
          </p:nvSpPr>
          <p:spPr bwMode="auto">
            <a:xfrm>
              <a:off x="3734" y="7578"/>
              <a:ext cx="30" cy="246"/>
            </a:xfrm>
            <a:custGeom>
              <a:avLst/>
              <a:gdLst>
                <a:gd name="T0" fmla="*/ 0 w 30"/>
                <a:gd name="T1" fmla="*/ 29 h 246"/>
                <a:gd name="T2" fmla="*/ 0 w 30"/>
                <a:gd name="T3" fmla="*/ 0 h 246"/>
                <a:gd name="T4" fmla="*/ 30 w 30"/>
                <a:gd name="T5" fmla="*/ 0 h 246"/>
                <a:gd name="T6" fmla="*/ 30 w 30"/>
                <a:gd name="T7" fmla="*/ 29 h 246"/>
                <a:gd name="T8" fmla="*/ 0 w 30"/>
                <a:gd name="T9" fmla="*/ 29 h 246"/>
                <a:gd name="T10" fmla="*/ 0 w 30"/>
                <a:gd name="T11" fmla="*/ 246 h 246"/>
                <a:gd name="T12" fmla="*/ 0 w 30"/>
                <a:gd name="T13" fmla="*/ 70 h 246"/>
                <a:gd name="T14" fmla="*/ 30 w 30"/>
                <a:gd name="T15" fmla="*/ 70 h 246"/>
                <a:gd name="T16" fmla="*/ 30 w 30"/>
                <a:gd name="T17" fmla="*/ 246 h 246"/>
                <a:gd name="T18" fmla="*/ 0 w 30"/>
                <a:gd name="T19" fmla="*/ 246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246">
                  <a:moveTo>
                    <a:pt x="0" y="29"/>
                  </a:moveTo>
                  <a:lnTo>
                    <a:pt x="0" y="0"/>
                  </a:lnTo>
                  <a:lnTo>
                    <a:pt x="30" y="0"/>
                  </a:lnTo>
                  <a:lnTo>
                    <a:pt x="30" y="29"/>
                  </a:lnTo>
                  <a:lnTo>
                    <a:pt x="0" y="29"/>
                  </a:lnTo>
                  <a:close/>
                  <a:moveTo>
                    <a:pt x="0" y="246"/>
                  </a:moveTo>
                  <a:lnTo>
                    <a:pt x="0" y="70"/>
                  </a:lnTo>
                  <a:lnTo>
                    <a:pt x="30" y="70"/>
                  </a:lnTo>
                  <a:lnTo>
                    <a:pt x="30" y="246"/>
                  </a:lnTo>
                  <a:lnTo>
                    <a:pt x="0" y="24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6" name="Freeform 52"/>
            <p:cNvSpPr>
              <a:spLocks noChangeAspect="1" noEditPoints="1"/>
            </p:cNvSpPr>
            <p:nvPr/>
          </p:nvSpPr>
          <p:spPr bwMode="auto">
            <a:xfrm>
              <a:off x="3811" y="7578"/>
              <a:ext cx="148" cy="246"/>
            </a:xfrm>
            <a:custGeom>
              <a:avLst/>
              <a:gdLst>
                <a:gd name="T0" fmla="*/ 20 w 25"/>
                <a:gd name="T1" fmla="*/ 42 h 42"/>
                <a:gd name="T2" fmla="*/ 20 w 25"/>
                <a:gd name="T3" fmla="*/ 39 h 42"/>
                <a:gd name="T4" fmla="*/ 12 w 25"/>
                <a:gd name="T5" fmla="*/ 42 h 42"/>
                <a:gd name="T6" fmla="*/ 7 w 25"/>
                <a:gd name="T7" fmla="*/ 42 h 42"/>
                <a:gd name="T8" fmla="*/ 0 w 25"/>
                <a:gd name="T9" fmla="*/ 35 h 42"/>
                <a:gd name="T10" fmla="*/ 0 w 25"/>
                <a:gd name="T11" fmla="*/ 19 h 42"/>
                <a:gd name="T12" fmla="*/ 9 w 25"/>
                <a:gd name="T13" fmla="*/ 11 h 42"/>
                <a:gd name="T14" fmla="*/ 13 w 25"/>
                <a:gd name="T15" fmla="*/ 11 h 42"/>
                <a:gd name="T16" fmla="*/ 20 w 25"/>
                <a:gd name="T17" fmla="*/ 14 h 42"/>
                <a:gd name="T18" fmla="*/ 20 w 25"/>
                <a:gd name="T19" fmla="*/ 0 h 42"/>
                <a:gd name="T20" fmla="*/ 25 w 25"/>
                <a:gd name="T21" fmla="*/ 0 h 42"/>
                <a:gd name="T22" fmla="*/ 25 w 25"/>
                <a:gd name="T23" fmla="*/ 42 h 42"/>
                <a:gd name="T24" fmla="*/ 20 w 25"/>
                <a:gd name="T25" fmla="*/ 42 h 42"/>
                <a:gd name="T26" fmla="*/ 20 w 25"/>
                <a:gd name="T27" fmla="*/ 17 h 42"/>
                <a:gd name="T28" fmla="*/ 12 w 25"/>
                <a:gd name="T29" fmla="*/ 15 h 42"/>
                <a:gd name="T30" fmla="*/ 8 w 25"/>
                <a:gd name="T31" fmla="*/ 15 h 42"/>
                <a:gd name="T32" fmla="*/ 5 w 25"/>
                <a:gd name="T33" fmla="*/ 19 h 42"/>
                <a:gd name="T34" fmla="*/ 5 w 25"/>
                <a:gd name="T35" fmla="*/ 34 h 42"/>
                <a:gd name="T36" fmla="*/ 9 w 25"/>
                <a:gd name="T37" fmla="*/ 38 h 42"/>
                <a:gd name="T38" fmla="*/ 12 w 25"/>
                <a:gd name="T39" fmla="*/ 38 h 42"/>
                <a:gd name="T40" fmla="*/ 20 w 25"/>
                <a:gd name="T41" fmla="*/ 37 h 42"/>
                <a:gd name="T42" fmla="*/ 20 w 25"/>
                <a:gd name="T43" fmla="*/ 17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5" h="42">
                  <a:moveTo>
                    <a:pt x="20" y="42"/>
                  </a:moveTo>
                  <a:cubicBezTo>
                    <a:pt x="20" y="39"/>
                    <a:pt x="20" y="39"/>
                    <a:pt x="20" y="39"/>
                  </a:cubicBezTo>
                  <a:cubicBezTo>
                    <a:pt x="18" y="42"/>
                    <a:pt x="15" y="42"/>
                    <a:pt x="12" y="42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4" y="42"/>
                    <a:pt x="0" y="41"/>
                    <a:pt x="0" y="3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4"/>
                    <a:pt x="4" y="11"/>
                    <a:pt x="9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6" y="11"/>
                    <a:pt x="19" y="12"/>
                    <a:pt x="20" y="14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42"/>
                    <a:pt x="25" y="42"/>
                    <a:pt x="25" y="42"/>
                  </a:cubicBezTo>
                  <a:lnTo>
                    <a:pt x="20" y="42"/>
                  </a:lnTo>
                  <a:close/>
                  <a:moveTo>
                    <a:pt x="20" y="17"/>
                  </a:moveTo>
                  <a:cubicBezTo>
                    <a:pt x="19" y="16"/>
                    <a:pt x="16" y="15"/>
                    <a:pt x="12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7" y="15"/>
                    <a:pt x="5" y="16"/>
                    <a:pt x="5" y="19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8"/>
                    <a:pt x="7" y="38"/>
                    <a:pt x="9" y="38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6" y="38"/>
                    <a:pt x="19" y="37"/>
                    <a:pt x="20" y="37"/>
                  </a:cubicBezTo>
                  <a:lnTo>
                    <a:pt x="20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7" name="Freeform 53"/>
            <p:cNvSpPr>
              <a:spLocks noChangeAspect="1"/>
            </p:cNvSpPr>
            <p:nvPr/>
          </p:nvSpPr>
          <p:spPr bwMode="auto">
            <a:xfrm>
              <a:off x="3988" y="7601"/>
              <a:ext cx="119" cy="223"/>
            </a:xfrm>
            <a:custGeom>
              <a:avLst/>
              <a:gdLst>
                <a:gd name="T0" fmla="*/ 13 w 20"/>
                <a:gd name="T1" fmla="*/ 38 h 38"/>
                <a:gd name="T2" fmla="*/ 5 w 20"/>
                <a:gd name="T3" fmla="*/ 32 h 38"/>
                <a:gd name="T4" fmla="*/ 5 w 20"/>
                <a:gd name="T5" fmla="*/ 12 h 38"/>
                <a:gd name="T6" fmla="*/ 0 w 20"/>
                <a:gd name="T7" fmla="*/ 12 h 38"/>
                <a:gd name="T8" fmla="*/ 0 w 20"/>
                <a:gd name="T9" fmla="*/ 9 h 38"/>
                <a:gd name="T10" fmla="*/ 5 w 20"/>
                <a:gd name="T11" fmla="*/ 9 h 38"/>
                <a:gd name="T12" fmla="*/ 5 w 20"/>
                <a:gd name="T13" fmla="*/ 0 h 38"/>
                <a:gd name="T14" fmla="*/ 10 w 20"/>
                <a:gd name="T15" fmla="*/ 0 h 38"/>
                <a:gd name="T16" fmla="*/ 10 w 20"/>
                <a:gd name="T17" fmla="*/ 9 h 38"/>
                <a:gd name="T18" fmla="*/ 20 w 20"/>
                <a:gd name="T19" fmla="*/ 9 h 38"/>
                <a:gd name="T20" fmla="*/ 20 w 20"/>
                <a:gd name="T21" fmla="*/ 12 h 38"/>
                <a:gd name="T22" fmla="*/ 10 w 20"/>
                <a:gd name="T23" fmla="*/ 12 h 38"/>
                <a:gd name="T24" fmla="*/ 10 w 20"/>
                <a:gd name="T25" fmla="*/ 31 h 38"/>
                <a:gd name="T26" fmla="*/ 12 w 20"/>
                <a:gd name="T27" fmla="*/ 35 h 38"/>
                <a:gd name="T28" fmla="*/ 20 w 20"/>
                <a:gd name="T29" fmla="*/ 35 h 38"/>
                <a:gd name="T30" fmla="*/ 20 w 20"/>
                <a:gd name="T31" fmla="*/ 37 h 38"/>
                <a:gd name="T32" fmla="*/ 13 w 20"/>
                <a:gd name="T33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38">
                  <a:moveTo>
                    <a:pt x="13" y="38"/>
                  </a:moveTo>
                  <a:cubicBezTo>
                    <a:pt x="8" y="38"/>
                    <a:pt x="5" y="37"/>
                    <a:pt x="5" y="3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0" y="33"/>
                    <a:pt x="10" y="35"/>
                    <a:pt x="12" y="35"/>
                  </a:cubicBezTo>
                  <a:cubicBezTo>
                    <a:pt x="20" y="35"/>
                    <a:pt x="20" y="35"/>
                    <a:pt x="20" y="35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18" y="38"/>
                    <a:pt x="15" y="38"/>
                    <a:pt x="13" y="3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8" name="Freeform 54"/>
            <p:cNvSpPr>
              <a:spLocks noChangeAspect="1" noEditPoints="1"/>
            </p:cNvSpPr>
            <p:nvPr/>
          </p:nvSpPr>
          <p:spPr bwMode="auto">
            <a:xfrm>
              <a:off x="4107" y="7578"/>
              <a:ext cx="82" cy="316"/>
            </a:xfrm>
            <a:custGeom>
              <a:avLst/>
              <a:gdLst>
                <a:gd name="T0" fmla="*/ 5 w 14"/>
                <a:gd name="T1" fmla="*/ 54 h 54"/>
                <a:gd name="T2" fmla="*/ 0 w 14"/>
                <a:gd name="T3" fmla="*/ 54 h 54"/>
                <a:gd name="T4" fmla="*/ 0 w 14"/>
                <a:gd name="T5" fmla="*/ 50 h 54"/>
                <a:gd name="T6" fmla="*/ 4 w 14"/>
                <a:gd name="T7" fmla="*/ 50 h 54"/>
                <a:gd name="T8" fmla="*/ 9 w 14"/>
                <a:gd name="T9" fmla="*/ 45 h 54"/>
                <a:gd name="T10" fmla="*/ 9 w 14"/>
                <a:gd name="T11" fmla="*/ 12 h 54"/>
                <a:gd name="T12" fmla="*/ 14 w 14"/>
                <a:gd name="T13" fmla="*/ 12 h 54"/>
                <a:gd name="T14" fmla="*/ 14 w 14"/>
                <a:gd name="T15" fmla="*/ 45 h 54"/>
                <a:gd name="T16" fmla="*/ 5 w 14"/>
                <a:gd name="T17" fmla="*/ 54 h 54"/>
                <a:gd name="T18" fmla="*/ 9 w 14"/>
                <a:gd name="T19" fmla="*/ 5 h 54"/>
                <a:gd name="T20" fmla="*/ 9 w 14"/>
                <a:gd name="T21" fmla="*/ 0 h 54"/>
                <a:gd name="T22" fmla="*/ 14 w 14"/>
                <a:gd name="T23" fmla="*/ 0 h 54"/>
                <a:gd name="T24" fmla="*/ 14 w 14"/>
                <a:gd name="T25" fmla="*/ 5 h 54"/>
                <a:gd name="T26" fmla="*/ 9 w 14"/>
                <a:gd name="T27" fmla="*/ 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" h="54">
                  <a:moveTo>
                    <a:pt x="5" y="54"/>
                  </a:moveTo>
                  <a:cubicBezTo>
                    <a:pt x="4" y="54"/>
                    <a:pt x="2" y="54"/>
                    <a:pt x="0" y="54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4" y="50"/>
                    <a:pt x="4" y="50"/>
                    <a:pt x="4" y="50"/>
                  </a:cubicBezTo>
                  <a:cubicBezTo>
                    <a:pt x="8" y="50"/>
                    <a:pt x="9" y="50"/>
                    <a:pt x="9" y="45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45"/>
                    <a:pt x="14" y="45"/>
                    <a:pt x="14" y="45"/>
                  </a:cubicBezTo>
                  <a:cubicBezTo>
                    <a:pt x="14" y="52"/>
                    <a:pt x="10" y="54"/>
                    <a:pt x="5" y="54"/>
                  </a:cubicBezTo>
                  <a:close/>
                  <a:moveTo>
                    <a:pt x="9" y="5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5"/>
                    <a:pt x="14" y="5"/>
                    <a:pt x="14" y="5"/>
                  </a:cubicBezTo>
                  <a:lnTo>
                    <a:pt x="9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9" name="Freeform 55"/>
            <p:cNvSpPr>
              <a:spLocks noChangeAspect="1"/>
            </p:cNvSpPr>
            <p:nvPr/>
          </p:nvSpPr>
          <p:spPr bwMode="auto">
            <a:xfrm>
              <a:off x="4225" y="7648"/>
              <a:ext cx="160" cy="246"/>
            </a:xfrm>
            <a:custGeom>
              <a:avLst/>
              <a:gdLst>
                <a:gd name="T0" fmla="*/ 71 w 160"/>
                <a:gd name="T1" fmla="*/ 246 h 246"/>
                <a:gd name="T2" fmla="*/ 41 w 160"/>
                <a:gd name="T3" fmla="*/ 246 h 246"/>
                <a:gd name="T4" fmla="*/ 71 w 160"/>
                <a:gd name="T5" fmla="*/ 170 h 246"/>
                <a:gd name="T6" fmla="*/ 0 w 160"/>
                <a:gd name="T7" fmla="*/ 0 h 246"/>
                <a:gd name="T8" fmla="*/ 29 w 160"/>
                <a:gd name="T9" fmla="*/ 0 h 246"/>
                <a:gd name="T10" fmla="*/ 83 w 160"/>
                <a:gd name="T11" fmla="*/ 135 h 246"/>
                <a:gd name="T12" fmla="*/ 89 w 160"/>
                <a:gd name="T13" fmla="*/ 135 h 246"/>
                <a:gd name="T14" fmla="*/ 136 w 160"/>
                <a:gd name="T15" fmla="*/ 0 h 246"/>
                <a:gd name="T16" fmla="*/ 160 w 160"/>
                <a:gd name="T17" fmla="*/ 0 h 246"/>
                <a:gd name="T18" fmla="*/ 71 w 160"/>
                <a:gd name="T19" fmla="*/ 246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0" h="246">
                  <a:moveTo>
                    <a:pt x="71" y="246"/>
                  </a:moveTo>
                  <a:lnTo>
                    <a:pt x="41" y="246"/>
                  </a:lnTo>
                  <a:lnTo>
                    <a:pt x="71" y="170"/>
                  </a:lnTo>
                  <a:lnTo>
                    <a:pt x="0" y="0"/>
                  </a:lnTo>
                  <a:lnTo>
                    <a:pt x="29" y="0"/>
                  </a:lnTo>
                  <a:lnTo>
                    <a:pt x="83" y="135"/>
                  </a:lnTo>
                  <a:lnTo>
                    <a:pt x="89" y="135"/>
                  </a:lnTo>
                  <a:lnTo>
                    <a:pt x="136" y="0"/>
                  </a:lnTo>
                  <a:lnTo>
                    <a:pt x="160" y="0"/>
                  </a:lnTo>
                  <a:lnTo>
                    <a:pt x="71" y="24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0" name="Rectangle 56"/>
            <p:cNvSpPr>
              <a:spLocks noChangeAspect="1" noChangeArrowheads="1"/>
            </p:cNvSpPr>
            <p:nvPr/>
          </p:nvSpPr>
          <p:spPr bwMode="auto">
            <a:xfrm>
              <a:off x="4420" y="7578"/>
              <a:ext cx="30" cy="2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1" name="Rectangle 57"/>
            <p:cNvSpPr>
              <a:spLocks noChangeAspect="1" noChangeArrowheads="1"/>
            </p:cNvSpPr>
            <p:nvPr/>
          </p:nvSpPr>
          <p:spPr bwMode="auto">
            <a:xfrm>
              <a:off x="4509" y="7578"/>
              <a:ext cx="29" cy="2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2" name="Freeform 58"/>
            <p:cNvSpPr>
              <a:spLocks noChangeAspect="1" noEditPoints="1"/>
            </p:cNvSpPr>
            <p:nvPr/>
          </p:nvSpPr>
          <p:spPr bwMode="auto">
            <a:xfrm>
              <a:off x="4586" y="7642"/>
              <a:ext cx="148" cy="182"/>
            </a:xfrm>
            <a:custGeom>
              <a:avLst/>
              <a:gdLst>
                <a:gd name="T0" fmla="*/ 21 w 25"/>
                <a:gd name="T1" fmla="*/ 31 h 31"/>
                <a:gd name="T2" fmla="*/ 21 w 25"/>
                <a:gd name="T3" fmla="*/ 28 h 31"/>
                <a:gd name="T4" fmla="*/ 20 w 25"/>
                <a:gd name="T5" fmla="*/ 28 h 31"/>
                <a:gd name="T6" fmla="*/ 14 w 25"/>
                <a:gd name="T7" fmla="*/ 31 h 31"/>
                <a:gd name="T8" fmla="*/ 8 w 25"/>
                <a:gd name="T9" fmla="*/ 31 h 31"/>
                <a:gd name="T10" fmla="*/ 0 w 25"/>
                <a:gd name="T11" fmla="*/ 25 h 31"/>
                <a:gd name="T12" fmla="*/ 0 w 25"/>
                <a:gd name="T13" fmla="*/ 21 h 31"/>
                <a:gd name="T14" fmla="*/ 9 w 25"/>
                <a:gd name="T15" fmla="*/ 13 h 31"/>
                <a:gd name="T16" fmla="*/ 20 w 25"/>
                <a:gd name="T17" fmla="*/ 13 h 31"/>
                <a:gd name="T18" fmla="*/ 20 w 25"/>
                <a:gd name="T19" fmla="*/ 8 h 31"/>
                <a:gd name="T20" fmla="*/ 15 w 25"/>
                <a:gd name="T21" fmla="*/ 4 h 31"/>
                <a:gd name="T22" fmla="*/ 2 w 25"/>
                <a:gd name="T23" fmla="*/ 4 h 31"/>
                <a:gd name="T24" fmla="*/ 2 w 25"/>
                <a:gd name="T25" fmla="*/ 1 h 31"/>
                <a:gd name="T26" fmla="*/ 9 w 25"/>
                <a:gd name="T27" fmla="*/ 0 h 31"/>
                <a:gd name="T28" fmla="*/ 16 w 25"/>
                <a:gd name="T29" fmla="*/ 0 h 31"/>
                <a:gd name="T30" fmla="*/ 24 w 25"/>
                <a:gd name="T31" fmla="*/ 8 h 31"/>
                <a:gd name="T32" fmla="*/ 24 w 25"/>
                <a:gd name="T33" fmla="*/ 21 h 31"/>
                <a:gd name="T34" fmla="*/ 25 w 25"/>
                <a:gd name="T35" fmla="*/ 31 h 31"/>
                <a:gd name="T36" fmla="*/ 21 w 25"/>
                <a:gd name="T37" fmla="*/ 31 h 31"/>
                <a:gd name="T38" fmla="*/ 20 w 25"/>
                <a:gd name="T39" fmla="*/ 16 h 31"/>
                <a:gd name="T40" fmla="*/ 9 w 25"/>
                <a:gd name="T41" fmla="*/ 16 h 31"/>
                <a:gd name="T42" fmla="*/ 5 w 25"/>
                <a:gd name="T43" fmla="*/ 20 h 31"/>
                <a:gd name="T44" fmla="*/ 5 w 25"/>
                <a:gd name="T45" fmla="*/ 24 h 31"/>
                <a:gd name="T46" fmla="*/ 9 w 25"/>
                <a:gd name="T47" fmla="*/ 27 h 31"/>
                <a:gd name="T48" fmla="*/ 15 w 25"/>
                <a:gd name="T49" fmla="*/ 27 h 31"/>
                <a:gd name="T50" fmla="*/ 20 w 25"/>
                <a:gd name="T51" fmla="*/ 23 h 31"/>
                <a:gd name="T52" fmla="*/ 20 w 25"/>
                <a:gd name="T53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" h="31">
                  <a:moveTo>
                    <a:pt x="21" y="31"/>
                  </a:moveTo>
                  <a:cubicBezTo>
                    <a:pt x="21" y="30"/>
                    <a:pt x="21" y="30"/>
                    <a:pt x="21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19" y="30"/>
                    <a:pt x="17" y="31"/>
                    <a:pt x="14" y="3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3" y="31"/>
                    <a:pt x="0" y="29"/>
                    <a:pt x="0" y="25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15"/>
                    <a:pt x="3" y="13"/>
                    <a:pt x="9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5"/>
                    <a:pt x="18" y="4"/>
                    <a:pt x="15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4" y="0"/>
                    <a:pt x="7" y="0"/>
                    <a:pt x="9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0" y="0"/>
                    <a:pt x="24" y="2"/>
                    <a:pt x="24" y="8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5"/>
                    <a:pt x="25" y="28"/>
                    <a:pt x="25" y="31"/>
                  </a:cubicBezTo>
                  <a:lnTo>
                    <a:pt x="21" y="31"/>
                  </a:lnTo>
                  <a:close/>
                  <a:moveTo>
                    <a:pt x="20" y="16"/>
                  </a:moveTo>
                  <a:cubicBezTo>
                    <a:pt x="9" y="16"/>
                    <a:pt x="9" y="16"/>
                    <a:pt x="9" y="16"/>
                  </a:cubicBezTo>
                  <a:cubicBezTo>
                    <a:pt x="6" y="16"/>
                    <a:pt x="5" y="17"/>
                    <a:pt x="5" y="20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7"/>
                    <a:pt x="7" y="27"/>
                    <a:pt x="9" y="27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7" y="27"/>
                    <a:pt x="20" y="26"/>
                    <a:pt x="20" y="23"/>
                  </a:cubicBezTo>
                  <a:lnTo>
                    <a:pt x="20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3" name="Freeform 59"/>
            <p:cNvSpPr>
              <a:spLocks noChangeAspect="1"/>
            </p:cNvSpPr>
            <p:nvPr/>
          </p:nvSpPr>
          <p:spPr bwMode="auto">
            <a:xfrm>
              <a:off x="4787" y="7642"/>
              <a:ext cx="148" cy="182"/>
            </a:xfrm>
            <a:custGeom>
              <a:avLst/>
              <a:gdLst>
                <a:gd name="T0" fmla="*/ 20 w 25"/>
                <a:gd name="T1" fmla="*/ 31 h 31"/>
                <a:gd name="T2" fmla="*/ 20 w 25"/>
                <a:gd name="T3" fmla="*/ 7 h 31"/>
                <a:gd name="T4" fmla="*/ 17 w 25"/>
                <a:gd name="T5" fmla="*/ 4 h 31"/>
                <a:gd name="T6" fmla="*/ 12 w 25"/>
                <a:gd name="T7" fmla="*/ 4 h 31"/>
                <a:gd name="T8" fmla="*/ 5 w 25"/>
                <a:gd name="T9" fmla="*/ 5 h 31"/>
                <a:gd name="T10" fmla="*/ 5 w 25"/>
                <a:gd name="T11" fmla="*/ 31 h 31"/>
                <a:gd name="T12" fmla="*/ 0 w 25"/>
                <a:gd name="T13" fmla="*/ 31 h 31"/>
                <a:gd name="T14" fmla="*/ 0 w 25"/>
                <a:gd name="T15" fmla="*/ 1 h 31"/>
                <a:gd name="T16" fmla="*/ 5 w 25"/>
                <a:gd name="T17" fmla="*/ 1 h 31"/>
                <a:gd name="T18" fmla="*/ 5 w 25"/>
                <a:gd name="T19" fmla="*/ 3 h 31"/>
                <a:gd name="T20" fmla="*/ 13 w 25"/>
                <a:gd name="T21" fmla="*/ 0 h 31"/>
                <a:gd name="T22" fmla="*/ 17 w 25"/>
                <a:gd name="T23" fmla="*/ 0 h 31"/>
                <a:gd name="T24" fmla="*/ 25 w 25"/>
                <a:gd name="T25" fmla="*/ 7 h 31"/>
                <a:gd name="T26" fmla="*/ 25 w 25"/>
                <a:gd name="T27" fmla="*/ 31 h 31"/>
                <a:gd name="T28" fmla="*/ 20 w 25"/>
                <a:gd name="T2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" h="31">
                  <a:moveTo>
                    <a:pt x="20" y="31"/>
                  </a:moveTo>
                  <a:cubicBezTo>
                    <a:pt x="20" y="7"/>
                    <a:pt x="20" y="7"/>
                    <a:pt x="20" y="7"/>
                  </a:cubicBezTo>
                  <a:cubicBezTo>
                    <a:pt x="20" y="5"/>
                    <a:pt x="18" y="4"/>
                    <a:pt x="17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9" y="4"/>
                    <a:pt x="6" y="5"/>
                    <a:pt x="5" y="5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7" y="1"/>
                    <a:pt x="10" y="0"/>
                    <a:pt x="13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1" y="0"/>
                    <a:pt x="25" y="2"/>
                    <a:pt x="25" y="7"/>
                  </a:cubicBezTo>
                  <a:cubicBezTo>
                    <a:pt x="25" y="31"/>
                    <a:pt x="25" y="31"/>
                    <a:pt x="25" y="31"/>
                  </a:cubicBezTo>
                  <a:lnTo>
                    <a:pt x="20" y="3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4" name="Freeform 60"/>
            <p:cNvSpPr>
              <a:spLocks noChangeAspect="1" noEditPoints="1"/>
            </p:cNvSpPr>
            <p:nvPr/>
          </p:nvSpPr>
          <p:spPr bwMode="auto">
            <a:xfrm>
              <a:off x="4988" y="7578"/>
              <a:ext cx="142" cy="246"/>
            </a:xfrm>
            <a:custGeom>
              <a:avLst/>
              <a:gdLst>
                <a:gd name="T0" fmla="*/ 20 w 24"/>
                <a:gd name="T1" fmla="*/ 42 h 42"/>
                <a:gd name="T2" fmla="*/ 20 w 24"/>
                <a:gd name="T3" fmla="*/ 39 h 42"/>
                <a:gd name="T4" fmla="*/ 12 w 24"/>
                <a:gd name="T5" fmla="*/ 42 h 42"/>
                <a:gd name="T6" fmla="*/ 7 w 24"/>
                <a:gd name="T7" fmla="*/ 42 h 42"/>
                <a:gd name="T8" fmla="*/ 0 w 24"/>
                <a:gd name="T9" fmla="*/ 35 h 42"/>
                <a:gd name="T10" fmla="*/ 0 w 24"/>
                <a:gd name="T11" fmla="*/ 19 h 42"/>
                <a:gd name="T12" fmla="*/ 8 w 24"/>
                <a:gd name="T13" fmla="*/ 11 h 42"/>
                <a:gd name="T14" fmla="*/ 13 w 24"/>
                <a:gd name="T15" fmla="*/ 11 h 42"/>
                <a:gd name="T16" fmla="*/ 20 w 24"/>
                <a:gd name="T17" fmla="*/ 14 h 42"/>
                <a:gd name="T18" fmla="*/ 20 w 24"/>
                <a:gd name="T19" fmla="*/ 0 h 42"/>
                <a:gd name="T20" fmla="*/ 24 w 24"/>
                <a:gd name="T21" fmla="*/ 0 h 42"/>
                <a:gd name="T22" fmla="*/ 24 w 24"/>
                <a:gd name="T23" fmla="*/ 42 h 42"/>
                <a:gd name="T24" fmla="*/ 20 w 24"/>
                <a:gd name="T25" fmla="*/ 42 h 42"/>
                <a:gd name="T26" fmla="*/ 20 w 24"/>
                <a:gd name="T27" fmla="*/ 17 h 42"/>
                <a:gd name="T28" fmla="*/ 12 w 24"/>
                <a:gd name="T29" fmla="*/ 15 h 42"/>
                <a:gd name="T30" fmla="*/ 8 w 24"/>
                <a:gd name="T31" fmla="*/ 15 h 42"/>
                <a:gd name="T32" fmla="*/ 4 w 24"/>
                <a:gd name="T33" fmla="*/ 19 h 42"/>
                <a:gd name="T34" fmla="*/ 4 w 24"/>
                <a:gd name="T35" fmla="*/ 34 h 42"/>
                <a:gd name="T36" fmla="*/ 9 w 24"/>
                <a:gd name="T37" fmla="*/ 38 h 42"/>
                <a:gd name="T38" fmla="*/ 12 w 24"/>
                <a:gd name="T39" fmla="*/ 38 h 42"/>
                <a:gd name="T40" fmla="*/ 20 w 24"/>
                <a:gd name="T41" fmla="*/ 37 h 42"/>
                <a:gd name="T42" fmla="*/ 20 w 24"/>
                <a:gd name="T43" fmla="*/ 17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" h="42">
                  <a:moveTo>
                    <a:pt x="20" y="42"/>
                  </a:moveTo>
                  <a:cubicBezTo>
                    <a:pt x="20" y="39"/>
                    <a:pt x="20" y="39"/>
                    <a:pt x="20" y="39"/>
                  </a:cubicBezTo>
                  <a:cubicBezTo>
                    <a:pt x="18" y="42"/>
                    <a:pt x="15" y="42"/>
                    <a:pt x="12" y="42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4" y="42"/>
                    <a:pt x="0" y="41"/>
                    <a:pt x="0" y="3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4"/>
                    <a:pt x="3" y="11"/>
                    <a:pt x="8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5" y="11"/>
                    <a:pt x="18" y="12"/>
                    <a:pt x="20" y="14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42"/>
                    <a:pt x="24" y="42"/>
                    <a:pt x="24" y="42"/>
                  </a:cubicBezTo>
                  <a:lnTo>
                    <a:pt x="20" y="42"/>
                  </a:lnTo>
                  <a:close/>
                  <a:moveTo>
                    <a:pt x="20" y="17"/>
                  </a:moveTo>
                  <a:cubicBezTo>
                    <a:pt x="18" y="16"/>
                    <a:pt x="16" y="15"/>
                    <a:pt x="12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6" y="15"/>
                    <a:pt x="4" y="16"/>
                    <a:pt x="4" y="19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4" y="38"/>
                    <a:pt x="7" y="38"/>
                    <a:pt x="9" y="38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6" y="38"/>
                    <a:pt x="19" y="37"/>
                    <a:pt x="20" y="37"/>
                  </a:cubicBezTo>
                  <a:lnTo>
                    <a:pt x="20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5" name="Freeform 61"/>
            <p:cNvSpPr>
              <a:spLocks noChangeAspect="1"/>
            </p:cNvSpPr>
            <p:nvPr/>
          </p:nvSpPr>
          <p:spPr bwMode="auto">
            <a:xfrm>
              <a:off x="5230" y="7490"/>
              <a:ext cx="527" cy="334"/>
            </a:xfrm>
            <a:custGeom>
              <a:avLst/>
              <a:gdLst>
                <a:gd name="T0" fmla="*/ 34 w 89"/>
                <a:gd name="T1" fmla="*/ 0 h 57"/>
                <a:gd name="T2" fmla="*/ 25 w 89"/>
                <a:gd name="T3" fmla="*/ 0 h 57"/>
                <a:gd name="T4" fmla="*/ 1 w 89"/>
                <a:gd name="T5" fmla="*/ 0 h 57"/>
                <a:gd name="T6" fmla="*/ 0 w 89"/>
                <a:gd name="T7" fmla="*/ 2 h 57"/>
                <a:gd name="T8" fmla="*/ 0 w 89"/>
                <a:gd name="T9" fmla="*/ 6 h 57"/>
                <a:gd name="T10" fmla="*/ 1 w 89"/>
                <a:gd name="T11" fmla="*/ 7 h 57"/>
                <a:gd name="T12" fmla="*/ 10 w 89"/>
                <a:gd name="T13" fmla="*/ 14 h 57"/>
                <a:gd name="T14" fmla="*/ 10 w 89"/>
                <a:gd name="T15" fmla="*/ 55 h 57"/>
                <a:gd name="T16" fmla="*/ 11 w 89"/>
                <a:gd name="T17" fmla="*/ 56 h 57"/>
                <a:gd name="T18" fmla="*/ 18 w 89"/>
                <a:gd name="T19" fmla="*/ 57 h 57"/>
                <a:gd name="T20" fmla="*/ 24 w 89"/>
                <a:gd name="T21" fmla="*/ 56 h 57"/>
                <a:gd name="T22" fmla="*/ 25 w 89"/>
                <a:gd name="T23" fmla="*/ 55 h 57"/>
                <a:gd name="T24" fmla="*/ 25 w 89"/>
                <a:gd name="T25" fmla="*/ 13 h 57"/>
                <a:gd name="T26" fmla="*/ 26 w 89"/>
                <a:gd name="T27" fmla="*/ 11 h 57"/>
                <a:gd name="T28" fmla="*/ 30 w 89"/>
                <a:gd name="T29" fmla="*/ 11 h 57"/>
                <a:gd name="T30" fmla="*/ 35 w 89"/>
                <a:gd name="T31" fmla="*/ 11 h 57"/>
                <a:gd name="T32" fmla="*/ 41 w 89"/>
                <a:gd name="T33" fmla="*/ 18 h 57"/>
                <a:gd name="T34" fmla="*/ 41 w 89"/>
                <a:gd name="T35" fmla="*/ 55 h 57"/>
                <a:gd name="T36" fmla="*/ 42 w 89"/>
                <a:gd name="T37" fmla="*/ 56 h 57"/>
                <a:gd name="T38" fmla="*/ 49 w 89"/>
                <a:gd name="T39" fmla="*/ 57 h 57"/>
                <a:gd name="T40" fmla="*/ 55 w 89"/>
                <a:gd name="T41" fmla="*/ 56 h 57"/>
                <a:gd name="T42" fmla="*/ 57 w 89"/>
                <a:gd name="T43" fmla="*/ 55 h 57"/>
                <a:gd name="T44" fmla="*/ 57 w 89"/>
                <a:gd name="T45" fmla="*/ 13 h 57"/>
                <a:gd name="T46" fmla="*/ 58 w 89"/>
                <a:gd name="T47" fmla="*/ 11 h 57"/>
                <a:gd name="T48" fmla="*/ 60 w 89"/>
                <a:gd name="T49" fmla="*/ 11 h 57"/>
                <a:gd name="T50" fmla="*/ 66 w 89"/>
                <a:gd name="T51" fmla="*/ 11 h 57"/>
                <a:gd name="T52" fmla="*/ 73 w 89"/>
                <a:gd name="T53" fmla="*/ 19 h 57"/>
                <a:gd name="T54" fmla="*/ 73 w 89"/>
                <a:gd name="T55" fmla="*/ 47 h 57"/>
                <a:gd name="T56" fmla="*/ 80 w 89"/>
                <a:gd name="T57" fmla="*/ 56 h 57"/>
                <a:gd name="T58" fmla="*/ 84 w 89"/>
                <a:gd name="T59" fmla="*/ 57 h 57"/>
                <a:gd name="T60" fmla="*/ 88 w 89"/>
                <a:gd name="T61" fmla="*/ 56 h 57"/>
                <a:gd name="T62" fmla="*/ 89 w 89"/>
                <a:gd name="T63" fmla="*/ 55 h 57"/>
                <a:gd name="T64" fmla="*/ 89 w 89"/>
                <a:gd name="T65" fmla="*/ 23 h 57"/>
                <a:gd name="T66" fmla="*/ 65 w 89"/>
                <a:gd name="T67" fmla="*/ 0 h 57"/>
                <a:gd name="T68" fmla="*/ 34 w 89"/>
                <a:gd name="T6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9" h="57">
                  <a:moveTo>
                    <a:pt x="34" y="0"/>
                  </a:moveTo>
                  <a:cubicBezTo>
                    <a:pt x="31" y="0"/>
                    <a:pt x="28" y="0"/>
                    <a:pt x="25" y="0"/>
                  </a:cubicBezTo>
                  <a:cubicBezTo>
                    <a:pt x="16" y="0"/>
                    <a:pt x="6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2"/>
                    <a:pt x="0" y="5"/>
                    <a:pt x="0" y="6"/>
                  </a:cubicBezTo>
                  <a:cubicBezTo>
                    <a:pt x="0" y="6"/>
                    <a:pt x="0" y="7"/>
                    <a:pt x="1" y="7"/>
                  </a:cubicBezTo>
                  <a:cubicBezTo>
                    <a:pt x="1" y="7"/>
                    <a:pt x="10" y="9"/>
                    <a:pt x="10" y="14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10" y="56"/>
                    <a:pt x="10" y="56"/>
                    <a:pt x="11" y="56"/>
                  </a:cubicBezTo>
                  <a:cubicBezTo>
                    <a:pt x="13" y="57"/>
                    <a:pt x="15" y="57"/>
                    <a:pt x="18" y="57"/>
                  </a:cubicBezTo>
                  <a:cubicBezTo>
                    <a:pt x="20" y="57"/>
                    <a:pt x="22" y="57"/>
                    <a:pt x="24" y="56"/>
                  </a:cubicBezTo>
                  <a:cubicBezTo>
                    <a:pt x="25" y="56"/>
                    <a:pt x="25" y="56"/>
                    <a:pt x="25" y="55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2"/>
                    <a:pt x="26" y="12"/>
                    <a:pt x="26" y="11"/>
                  </a:cubicBezTo>
                  <a:cubicBezTo>
                    <a:pt x="27" y="11"/>
                    <a:pt x="28" y="11"/>
                    <a:pt x="30" y="11"/>
                  </a:cubicBezTo>
                  <a:cubicBezTo>
                    <a:pt x="32" y="11"/>
                    <a:pt x="34" y="11"/>
                    <a:pt x="35" y="11"/>
                  </a:cubicBezTo>
                  <a:cubicBezTo>
                    <a:pt x="39" y="12"/>
                    <a:pt x="41" y="13"/>
                    <a:pt x="41" y="18"/>
                  </a:cubicBezTo>
                  <a:cubicBezTo>
                    <a:pt x="41" y="55"/>
                    <a:pt x="41" y="55"/>
                    <a:pt x="41" y="55"/>
                  </a:cubicBezTo>
                  <a:cubicBezTo>
                    <a:pt x="41" y="56"/>
                    <a:pt x="41" y="56"/>
                    <a:pt x="42" y="56"/>
                  </a:cubicBezTo>
                  <a:cubicBezTo>
                    <a:pt x="44" y="57"/>
                    <a:pt x="47" y="57"/>
                    <a:pt x="49" y="57"/>
                  </a:cubicBezTo>
                  <a:cubicBezTo>
                    <a:pt x="51" y="57"/>
                    <a:pt x="53" y="57"/>
                    <a:pt x="55" y="56"/>
                  </a:cubicBezTo>
                  <a:cubicBezTo>
                    <a:pt x="56" y="56"/>
                    <a:pt x="57" y="56"/>
                    <a:pt x="57" y="55"/>
                  </a:cubicBezTo>
                  <a:cubicBezTo>
                    <a:pt x="57" y="13"/>
                    <a:pt x="57" y="13"/>
                    <a:pt x="57" y="13"/>
                  </a:cubicBezTo>
                  <a:cubicBezTo>
                    <a:pt x="57" y="12"/>
                    <a:pt x="57" y="12"/>
                    <a:pt x="58" y="11"/>
                  </a:cubicBezTo>
                  <a:cubicBezTo>
                    <a:pt x="58" y="11"/>
                    <a:pt x="59" y="11"/>
                    <a:pt x="60" y="11"/>
                  </a:cubicBezTo>
                  <a:cubicBezTo>
                    <a:pt x="62" y="11"/>
                    <a:pt x="63" y="11"/>
                    <a:pt x="66" y="11"/>
                  </a:cubicBezTo>
                  <a:cubicBezTo>
                    <a:pt x="70" y="12"/>
                    <a:pt x="73" y="13"/>
                    <a:pt x="73" y="19"/>
                  </a:cubicBezTo>
                  <a:cubicBezTo>
                    <a:pt x="73" y="47"/>
                    <a:pt x="73" y="47"/>
                    <a:pt x="73" y="47"/>
                  </a:cubicBezTo>
                  <a:cubicBezTo>
                    <a:pt x="73" y="53"/>
                    <a:pt x="73" y="56"/>
                    <a:pt x="80" y="56"/>
                  </a:cubicBezTo>
                  <a:cubicBezTo>
                    <a:pt x="81" y="57"/>
                    <a:pt x="83" y="57"/>
                    <a:pt x="84" y="57"/>
                  </a:cubicBezTo>
                  <a:cubicBezTo>
                    <a:pt x="86" y="57"/>
                    <a:pt x="87" y="56"/>
                    <a:pt x="88" y="56"/>
                  </a:cubicBezTo>
                  <a:cubicBezTo>
                    <a:pt x="88" y="56"/>
                    <a:pt x="89" y="56"/>
                    <a:pt x="89" y="55"/>
                  </a:cubicBezTo>
                  <a:cubicBezTo>
                    <a:pt x="89" y="54"/>
                    <a:pt x="89" y="35"/>
                    <a:pt x="89" y="23"/>
                  </a:cubicBezTo>
                  <a:cubicBezTo>
                    <a:pt x="89" y="3"/>
                    <a:pt x="88" y="1"/>
                    <a:pt x="65" y="0"/>
                  </a:cubicBezTo>
                  <a:cubicBezTo>
                    <a:pt x="56" y="0"/>
                    <a:pt x="45" y="0"/>
                    <a:pt x="34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6" name="Freeform 62"/>
            <p:cNvSpPr>
              <a:spLocks noChangeAspect="1"/>
            </p:cNvSpPr>
            <p:nvPr/>
          </p:nvSpPr>
          <p:spPr bwMode="auto">
            <a:xfrm>
              <a:off x="5786" y="7490"/>
              <a:ext cx="154" cy="334"/>
            </a:xfrm>
            <a:custGeom>
              <a:avLst/>
              <a:gdLst>
                <a:gd name="T0" fmla="*/ 12 w 26"/>
                <a:gd name="T1" fmla="*/ 0 h 57"/>
                <a:gd name="T2" fmla="*/ 1 w 26"/>
                <a:gd name="T3" fmla="*/ 1 h 57"/>
                <a:gd name="T4" fmla="*/ 0 w 26"/>
                <a:gd name="T5" fmla="*/ 2 h 57"/>
                <a:gd name="T6" fmla="*/ 0 w 26"/>
                <a:gd name="T7" fmla="*/ 6 h 57"/>
                <a:gd name="T8" fmla="*/ 1 w 26"/>
                <a:gd name="T9" fmla="*/ 7 h 57"/>
                <a:gd name="T10" fmla="*/ 10 w 26"/>
                <a:gd name="T11" fmla="*/ 14 h 57"/>
                <a:gd name="T12" fmla="*/ 10 w 26"/>
                <a:gd name="T13" fmla="*/ 55 h 57"/>
                <a:gd name="T14" fmla="*/ 11 w 26"/>
                <a:gd name="T15" fmla="*/ 56 h 57"/>
                <a:gd name="T16" fmla="*/ 18 w 26"/>
                <a:gd name="T17" fmla="*/ 57 h 57"/>
                <a:gd name="T18" fmla="*/ 25 w 26"/>
                <a:gd name="T19" fmla="*/ 56 h 57"/>
                <a:gd name="T20" fmla="*/ 26 w 26"/>
                <a:gd name="T21" fmla="*/ 55 h 57"/>
                <a:gd name="T22" fmla="*/ 26 w 26"/>
                <a:gd name="T23" fmla="*/ 2 h 57"/>
                <a:gd name="T24" fmla="*/ 24 w 26"/>
                <a:gd name="T25" fmla="*/ 1 h 57"/>
                <a:gd name="T26" fmla="*/ 12 w 26"/>
                <a:gd name="T2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" h="57">
                  <a:moveTo>
                    <a:pt x="12" y="0"/>
                  </a:moveTo>
                  <a:cubicBezTo>
                    <a:pt x="8" y="0"/>
                    <a:pt x="4" y="0"/>
                    <a:pt x="1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3"/>
                    <a:pt x="0" y="5"/>
                    <a:pt x="0" y="6"/>
                  </a:cubicBezTo>
                  <a:cubicBezTo>
                    <a:pt x="0" y="7"/>
                    <a:pt x="0" y="7"/>
                    <a:pt x="1" y="7"/>
                  </a:cubicBezTo>
                  <a:cubicBezTo>
                    <a:pt x="1" y="7"/>
                    <a:pt x="10" y="9"/>
                    <a:pt x="10" y="14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10" y="56"/>
                    <a:pt x="10" y="56"/>
                    <a:pt x="11" y="56"/>
                  </a:cubicBezTo>
                  <a:cubicBezTo>
                    <a:pt x="13" y="57"/>
                    <a:pt x="15" y="57"/>
                    <a:pt x="18" y="57"/>
                  </a:cubicBezTo>
                  <a:cubicBezTo>
                    <a:pt x="20" y="57"/>
                    <a:pt x="22" y="57"/>
                    <a:pt x="25" y="56"/>
                  </a:cubicBezTo>
                  <a:cubicBezTo>
                    <a:pt x="26" y="56"/>
                    <a:pt x="26" y="56"/>
                    <a:pt x="26" y="55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1"/>
                    <a:pt x="26" y="1"/>
                    <a:pt x="24" y="1"/>
                  </a:cubicBezTo>
                  <a:cubicBezTo>
                    <a:pt x="21" y="0"/>
                    <a:pt x="17" y="0"/>
                    <a:pt x="12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7" name="Freeform 63"/>
            <p:cNvSpPr>
              <a:spLocks noChangeAspect="1" noEditPoints="1"/>
            </p:cNvSpPr>
            <p:nvPr/>
          </p:nvSpPr>
          <p:spPr bwMode="auto">
            <a:xfrm>
              <a:off x="5999" y="7373"/>
              <a:ext cx="586" cy="451"/>
            </a:xfrm>
            <a:custGeom>
              <a:avLst/>
              <a:gdLst>
                <a:gd name="T0" fmla="*/ 62 w 99"/>
                <a:gd name="T1" fmla="*/ 69 h 77"/>
                <a:gd name="T2" fmla="*/ 53 w 99"/>
                <a:gd name="T3" fmla="*/ 63 h 77"/>
                <a:gd name="T4" fmla="*/ 53 w 99"/>
                <a:gd name="T5" fmla="*/ 7 h 77"/>
                <a:gd name="T6" fmla="*/ 45 w 99"/>
                <a:gd name="T7" fmla="*/ 1 h 77"/>
                <a:gd name="T8" fmla="*/ 37 w 99"/>
                <a:gd name="T9" fmla="*/ 4 h 77"/>
                <a:gd name="T10" fmla="*/ 37 w 99"/>
                <a:gd name="T11" fmla="*/ 18 h 77"/>
                <a:gd name="T12" fmla="*/ 35 w 99"/>
                <a:gd name="T13" fmla="*/ 20 h 77"/>
                <a:gd name="T14" fmla="*/ 23 w 99"/>
                <a:gd name="T15" fmla="*/ 20 h 77"/>
                <a:gd name="T16" fmla="*/ 0 w 99"/>
                <a:gd name="T17" fmla="*/ 49 h 77"/>
                <a:gd name="T18" fmla="*/ 22 w 99"/>
                <a:gd name="T19" fmla="*/ 77 h 77"/>
                <a:gd name="T20" fmla="*/ 61 w 99"/>
                <a:gd name="T21" fmla="*/ 77 h 77"/>
                <a:gd name="T22" fmla="*/ 63 w 99"/>
                <a:gd name="T23" fmla="*/ 75 h 77"/>
                <a:gd name="T24" fmla="*/ 63 w 99"/>
                <a:gd name="T25" fmla="*/ 70 h 77"/>
                <a:gd name="T26" fmla="*/ 62 w 99"/>
                <a:gd name="T27" fmla="*/ 69 h 77"/>
                <a:gd name="T28" fmla="*/ 37 w 99"/>
                <a:gd name="T29" fmla="*/ 64 h 77"/>
                <a:gd name="T30" fmla="*/ 34 w 99"/>
                <a:gd name="T31" fmla="*/ 67 h 77"/>
                <a:gd name="T32" fmla="*/ 29 w 99"/>
                <a:gd name="T33" fmla="*/ 67 h 77"/>
                <a:gd name="T34" fmla="*/ 16 w 99"/>
                <a:gd name="T35" fmla="*/ 49 h 77"/>
                <a:gd name="T36" fmla="*/ 28 w 99"/>
                <a:gd name="T37" fmla="*/ 30 h 77"/>
                <a:gd name="T38" fmla="*/ 34 w 99"/>
                <a:gd name="T39" fmla="*/ 31 h 77"/>
                <a:gd name="T40" fmla="*/ 37 w 99"/>
                <a:gd name="T41" fmla="*/ 33 h 77"/>
                <a:gd name="T42" fmla="*/ 37 w 99"/>
                <a:gd name="T43" fmla="*/ 64 h 77"/>
                <a:gd name="T44" fmla="*/ 98 w 99"/>
                <a:gd name="T45" fmla="*/ 70 h 77"/>
                <a:gd name="T46" fmla="*/ 89 w 99"/>
                <a:gd name="T47" fmla="*/ 68 h 77"/>
                <a:gd name="T48" fmla="*/ 83 w 99"/>
                <a:gd name="T49" fmla="*/ 60 h 77"/>
                <a:gd name="T50" fmla="*/ 83 w 99"/>
                <a:gd name="T51" fmla="*/ 35 h 77"/>
                <a:gd name="T52" fmla="*/ 93 w 99"/>
                <a:gd name="T53" fmla="*/ 28 h 77"/>
                <a:gd name="T54" fmla="*/ 94 w 99"/>
                <a:gd name="T55" fmla="*/ 27 h 77"/>
                <a:gd name="T56" fmla="*/ 94 w 99"/>
                <a:gd name="T57" fmla="*/ 22 h 77"/>
                <a:gd name="T58" fmla="*/ 93 w 99"/>
                <a:gd name="T59" fmla="*/ 21 h 77"/>
                <a:gd name="T60" fmla="*/ 83 w 99"/>
                <a:gd name="T61" fmla="*/ 20 h 77"/>
                <a:gd name="T62" fmla="*/ 81 w 99"/>
                <a:gd name="T63" fmla="*/ 19 h 77"/>
                <a:gd name="T64" fmla="*/ 80 w 99"/>
                <a:gd name="T65" fmla="*/ 12 h 77"/>
                <a:gd name="T66" fmla="*/ 76 w 99"/>
                <a:gd name="T67" fmla="*/ 7 h 77"/>
                <a:gd name="T68" fmla="*/ 67 w 99"/>
                <a:gd name="T69" fmla="*/ 9 h 77"/>
                <a:gd name="T70" fmla="*/ 67 w 99"/>
                <a:gd name="T71" fmla="*/ 60 h 77"/>
                <a:gd name="T72" fmla="*/ 83 w 99"/>
                <a:gd name="T73" fmla="*/ 77 h 77"/>
                <a:gd name="T74" fmla="*/ 96 w 99"/>
                <a:gd name="T75" fmla="*/ 76 h 77"/>
                <a:gd name="T76" fmla="*/ 99 w 99"/>
                <a:gd name="T77" fmla="*/ 73 h 77"/>
                <a:gd name="T78" fmla="*/ 98 w 99"/>
                <a:gd name="T79" fmla="*/ 7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9" h="77">
                  <a:moveTo>
                    <a:pt x="62" y="69"/>
                  </a:moveTo>
                  <a:cubicBezTo>
                    <a:pt x="57" y="68"/>
                    <a:pt x="53" y="68"/>
                    <a:pt x="53" y="63"/>
                  </a:cubicBezTo>
                  <a:cubicBezTo>
                    <a:pt x="53" y="59"/>
                    <a:pt x="53" y="14"/>
                    <a:pt x="53" y="7"/>
                  </a:cubicBezTo>
                  <a:cubicBezTo>
                    <a:pt x="53" y="3"/>
                    <a:pt x="53" y="3"/>
                    <a:pt x="45" y="1"/>
                  </a:cubicBezTo>
                  <a:cubicBezTo>
                    <a:pt x="36" y="0"/>
                    <a:pt x="37" y="1"/>
                    <a:pt x="37" y="4"/>
                  </a:cubicBezTo>
                  <a:cubicBezTo>
                    <a:pt x="37" y="7"/>
                    <a:pt x="37" y="17"/>
                    <a:pt x="37" y="18"/>
                  </a:cubicBezTo>
                  <a:cubicBezTo>
                    <a:pt x="37" y="20"/>
                    <a:pt x="36" y="20"/>
                    <a:pt x="35" y="20"/>
                  </a:cubicBezTo>
                  <a:cubicBezTo>
                    <a:pt x="31" y="20"/>
                    <a:pt x="27" y="20"/>
                    <a:pt x="23" y="20"/>
                  </a:cubicBezTo>
                  <a:cubicBezTo>
                    <a:pt x="13" y="20"/>
                    <a:pt x="0" y="23"/>
                    <a:pt x="0" y="49"/>
                  </a:cubicBezTo>
                  <a:cubicBezTo>
                    <a:pt x="0" y="77"/>
                    <a:pt x="16" y="76"/>
                    <a:pt x="22" y="77"/>
                  </a:cubicBezTo>
                  <a:cubicBezTo>
                    <a:pt x="26" y="77"/>
                    <a:pt x="47" y="77"/>
                    <a:pt x="61" y="77"/>
                  </a:cubicBezTo>
                  <a:cubicBezTo>
                    <a:pt x="62" y="77"/>
                    <a:pt x="62" y="76"/>
                    <a:pt x="63" y="75"/>
                  </a:cubicBezTo>
                  <a:cubicBezTo>
                    <a:pt x="63" y="75"/>
                    <a:pt x="63" y="71"/>
                    <a:pt x="63" y="70"/>
                  </a:cubicBezTo>
                  <a:cubicBezTo>
                    <a:pt x="63" y="70"/>
                    <a:pt x="63" y="69"/>
                    <a:pt x="62" y="69"/>
                  </a:cubicBezTo>
                  <a:moveTo>
                    <a:pt x="37" y="64"/>
                  </a:moveTo>
                  <a:cubicBezTo>
                    <a:pt x="37" y="66"/>
                    <a:pt x="35" y="66"/>
                    <a:pt x="34" y="67"/>
                  </a:cubicBezTo>
                  <a:cubicBezTo>
                    <a:pt x="33" y="67"/>
                    <a:pt x="33" y="67"/>
                    <a:pt x="29" y="67"/>
                  </a:cubicBezTo>
                  <a:cubicBezTo>
                    <a:pt x="21" y="67"/>
                    <a:pt x="16" y="65"/>
                    <a:pt x="16" y="49"/>
                  </a:cubicBezTo>
                  <a:cubicBezTo>
                    <a:pt x="16" y="32"/>
                    <a:pt x="19" y="30"/>
                    <a:pt x="28" y="30"/>
                  </a:cubicBezTo>
                  <a:cubicBezTo>
                    <a:pt x="28" y="30"/>
                    <a:pt x="32" y="30"/>
                    <a:pt x="34" y="31"/>
                  </a:cubicBezTo>
                  <a:cubicBezTo>
                    <a:pt x="36" y="31"/>
                    <a:pt x="37" y="31"/>
                    <a:pt x="37" y="33"/>
                  </a:cubicBezTo>
                  <a:cubicBezTo>
                    <a:pt x="37" y="40"/>
                    <a:pt x="37" y="53"/>
                    <a:pt x="37" y="64"/>
                  </a:cubicBezTo>
                  <a:moveTo>
                    <a:pt x="98" y="70"/>
                  </a:moveTo>
                  <a:cubicBezTo>
                    <a:pt x="96" y="70"/>
                    <a:pt x="94" y="70"/>
                    <a:pt x="89" y="68"/>
                  </a:cubicBezTo>
                  <a:cubicBezTo>
                    <a:pt x="83" y="67"/>
                    <a:pt x="83" y="66"/>
                    <a:pt x="83" y="60"/>
                  </a:cubicBezTo>
                  <a:cubicBezTo>
                    <a:pt x="83" y="55"/>
                    <a:pt x="82" y="41"/>
                    <a:pt x="83" y="35"/>
                  </a:cubicBezTo>
                  <a:cubicBezTo>
                    <a:pt x="83" y="29"/>
                    <a:pt x="93" y="28"/>
                    <a:pt x="93" y="28"/>
                  </a:cubicBezTo>
                  <a:cubicBezTo>
                    <a:pt x="94" y="28"/>
                    <a:pt x="94" y="27"/>
                    <a:pt x="94" y="27"/>
                  </a:cubicBezTo>
                  <a:cubicBezTo>
                    <a:pt x="94" y="26"/>
                    <a:pt x="94" y="23"/>
                    <a:pt x="94" y="22"/>
                  </a:cubicBezTo>
                  <a:cubicBezTo>
                    <a:pt x="94" y="22"/>
                    <a:pt x="94" y="21"/>
                    <a:pt x="93" y="21"/>
                  </a:cubicBezTo>
                  <a:cubicBezTo>
                    <a:pt x="91" y="21"/>
                    <a:pt x="86" y="21"/>
                    <a:pt x="83" y="20"/>
                  </a:cubicBezTo>
                  <a:cubicBezTo>
                    <a:pt x="82" y="20"/>
                    <a:pt x="82" y="20"/>
                    <a:pt x="81" y="19"/>
                  </a:cubicBezTo>
                  <a:cubicBezTo>
                    <a:pt x="81" y="18"/>
                    <a:pt x="81" y="16"/>
                    <a:pt x="80" y="12"/>
                  </a:cubicBezTo>
                  <a:cubicBezTo>
                    <a:pt x="80" y="9"/>
                    <a:pt x="80" y="8"/>
                    <a:pt x="76" y="7"/>
                  </a:cubicBezTo>
                  <a:cubicBezTo>
                    <a:pt x="67" y="5"/>
                    <a:pt x="67" y="6"/>
                    <a:pt x="67" y="9"/>
                  </a:cubicBezTo>
                  <a:cubicBezTo>
                    <a:pt x="67" y="12"/>
                    <a:pt x="67" y="53"/>
                    <a:pt x="67" y="60"/>
                  </a:cubicBezTo>
                  <a:cubicBezTo>
                    <a:pt x="67" y="73"/>
                    <a:pt x="69" y="77"/>
                    <a:pt x="83" y="77"/>
                  </a:cubicBezTo>
                  <a:cubicBezTo>
                    <a:pt x="86" y="77"/>
                    <a:pt x="92" y="77"/>
                    <a:pt x="96" y="76"/>
                  </a:cubicBezTo>
                  <a:cubicBezTo>
                    <a:pt x="99" y="76"/>
                    <a:pt x="99" y="76"/>
                    <a:pt x="99" y="73"/>
                  </a:cubicBezTo>
                  <a:cubicBezTo>
                    <a:pt x="99" y="71"/>
                    <a:pt x="99" y="71"/>
                    <a:pt x="98" y="7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099" name="Picture 75" descr="aasv_e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025"/>
          <a:stretch>
            <a:fillRect/>
          </a:stretch>
        </p:blipFill>
        <p:spPr bwMode="auto">
          <a:xfrm>
            <a:off x="146050" y="6524625"/>
            <a:ext cx="27305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00" name="Text Box 76"/>
          <p:cNvSpPr txBox="1">
            <a:spLocks noChangeArrowheads="1"/>
          </p:cNvSpPr>
          <p:nvPr/>
        </p:nvSpPr>
        <p:spPr bwMode="auto">
          <a:xfrm>
            <a:off x="395288" y="6524625"/>
            <a:ext cx="35671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a-DK">
                <a:solidFill>
                  <a:schemeClr val="bg1"/>
                </a:solidFill>
              </a:rPr>
              <a:t>Aarhus University Hospital, Århus Sygehus</a:t>
            </a:r>
          </a:p>
        </p:txBody>
      </p:sp>
      <p:sp>
        <p:nvSpPr>
          <p:cNvPr id="1089" name="Rectangle 65"/>
          <p:cNvSpPr>
            <a:spLocks noChangeArrowheads="1"/>
          </p:cNvSpPr>
          <p:nvPr/>
        </p:nvSpPr>
        <p:spPr bwMode="auto">
          <a:xfrm>
            <a:off x="0" y="-26988"/>
            <a:ext cx="9178925" cy="692151"/>
          </a:xfrm>
          <a:prstGeom prst="rect">
            <a:avLst/>
          </a:prstGeom>
          <a:solidFill>
            <a:srgbClr val="4D678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da-DK" sz="18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950" y="142875"/>
            <a:ext cx="914400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 smtClean="0"/>
              <a:t>Klik for at redigere titeltypografi i masteren</a:t>
            </a:r>
          </a:p>
        </p:txBody>
      </p:sp>
      <p:sp>
        <p:nvSpPr>
          <p:cNvPr id="1101" name="Rectangle 7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74650" y="1196975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 smtClean="0"/>
              <a:t>Klik for at redigere teksttypografierne i masteren</a:t>
            </a:r>
          </a:p>
          <a:p>
            <a:pPr lvl="1"/>
            <a:r>
              <a:rPr lang="da-DK" altLang="da-DK" smtClean="0"/>
              <a:t>Andet niveau</a:t>
            </a:r>
          </a:p>
          <a:p>
            <a:pPr lvl="2"/>
            <a:r>
              <a:rPr lang="da-DK" altLang="da-DK" smtClean="0"/>
              <a:t>Tredje niveau</a:t>
            </a:r>
          </a:p>
          <a:p>
            <a:pPr lvl="3"/>
            <a:r>
              <a:rPr lang="da-DK" altLang="da-DK" smtClean="0"/>
              <a:t>Fjerde niveau</a:t>
            </a:r>
          </a:p>
          <a:p>
            <a:pPr lvl="4"/>
            <a:r>
              <a:rPr lang="da-DK" altLang="da-DK" smtClean="0"/>
              <a:t>Femte 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rgbClr val="FFFF66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rgbClr val="FFFF66"/>
          </a:solidFill>
          <a:latin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rgbClr val="FFFF66"/>
          </a:solidFill>
          <a:latin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rgbClr val="FFFF66"/>
          </a:solidFill>
          <a:latin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rgbClr val="FFFF66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FFFF66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FFFF66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FFFF66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FFFF66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wmf"/><Relationship Id="rId4" Type="http://schemas.openxmlformats.org/officeDocument/2006/relationships/image" Target="../media/image17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ospitalmanagement.net/contractors/imaging/elekta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ospitalmanagement.net/contractors/imaging/elekta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jpeg"/><Relationship Id="rId4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file:///D:\content_pics\content\delivery_systems\Trilogy\images\Trilogy1_jpg.jpg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file:///D:\content_pics\content\delivery_systems\HE_Clinac_EX_iX\images\Clinac%20HE%20Transparent%20Artwork_jpg.jpg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6" Type="http://schemas.openxmlformats.org/officeDocument/2006/relationships/hyperlink" Target="file:///D:\content_pics\content\delivery_systems\LE_Clinac_600_6EX\images\Clinac%20LE%20Transparent%20Artwork%20reduced_jpg.jpg" TargetMode="External"/><Relationship Id="rId5" Type="http://schemas.openxmlformats.org/officeDocument/2006/relationships/image" Target="../media/image31.wmf"/><Relationship Id="rId4" Type="http://schemas.openxmlformats.org/officeDocument/2006/relationships/image" Target="../media/image30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4.jpeg"/><Relationship Id="rId4" Type="http://schemas.openxmlformats.org/officeDocument/2006/relationships/hyperlink" Target="file:///D:\content_pics\content\delivery_systems\mlc\images\Brita_CMYK_jpg.jpg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7.wmf"/><Relationship Id="rId4" Type="http://schemas.openxmlformats.org/officeDocument/2006/relationships/image" Target="../media/image45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8.emf"/><Relationship Id="rId4" Type="http://schemas.openxmlformats.org/officeDocument/2006/relationships/oleObject" Target="../embeddings/oleObject2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1.wmf"/><Relationship Id="rId4" Type="http://schemas.openxmlformats.org/officeDocument/2006/relationships/image" Target="../media/image50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jSgnWfbEx1A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jpeg"/><Relationship Id="rId4" Type="http://schemas.openxmlformats.org/officeDocument/2006/relationships/hyperlink" Target="file:///D:\content_pics\content\delivery_systems\HE_Clinac_EX_iX\images\Clinac%20HE%20Transparent%20Artwork_jpg.jpg" TargetMode="Externa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emf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w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2" Type="http://schemas.openxmlformats.org/officeDocument/2006/relationships/image" Target="../media/image66.wmf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hyperlink" Target="file:///D:\content_pics\content\delivery_systems\HE_Clinac_EX_iX\images\Atlanta,%20Emory_OBI%20Clinac%20treatment_jpg.jp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0" y="1412875"/>
            <a:ext cx="9144000" cy="1865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da-DK" sz="4800" dirty="0" smtClean="0">
                <a:solidFill>
                  <a:srgbClr val="FFFF66"/>
                </a:solidFill>
              </a:rPr>
              <a:t>Applications of electron linear accelerators for radiotherapy</a:t>
            </a:r>
            <a:endParaRPr lang="en-US" altLang="da-DK" sz="4800" dirty="0">
              <a:solidFill>
                <a:srgbClr val="FFFF66"/>
              </a:solidFill>
            </a:endParaRP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2190739" y="3922713"/>
            <a:ext cx="4402166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da-DK" sz="2800" dirty="0">
                <a:solidFill>
                  <a:schemeClr val="bg1"/>
                </a:solidFill>
              </a:rPr>
              <a:t>Lars Hjorth </a:t>
            </a:r>
            <a:r>
              <a:rPr lang="en-US" altLang="da-DK" sz="2800" dirty="0" smtClean="0">
                <a:solidFill>
                  <a:schemeClr val="bg1"/>
                </a:solidFill>
              </a:rPr>
              <a:t>Præstegaard</a:t>
            </a:r>
          </a:p>
          <a:p>
            <a:pPr algn="ctr"/>
            <a:r>
              <a:rPr lang="en-US" altLang="da-DK" sz="2800" dirty="0" smtClean="0">
                <a:solidFill>
                  <a:schemeClr val="bg1"/>
                </a:solidFill>
              </a:rPr>
              <a:t>Aarhus </a:t>
            </a:r>
            <a:r>
              <a:rPr lang="en-US" altLang="da-DK" sz="2800" dirty="0">
                <a:solidFill>
                  <a:schemeClr val="bg1"/>
                </a:solidFill>
              </a:rPr>
              <a:t>University Hospital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a-DK"/>
              <a:t>Disk-loaded waveguide: Modes</a:t>
            </a:r>
          </a:p>
        </p:txBody>
      </p:sp>
      <p:sp>
        <p:nvSpPr>
          <p:cNvPr id="729095" name="Text Box 7"/>
          <p:cNvSpPr txBox="1">
            <a:spLocks noChangeArrowheads="1"/>
          </p:cNvSpPr>
          <p:nvPr/>
        </p:nvSpPr>
        <p:spPr bwMode="auto">
          <a:xfrm>
            <a:off x="683196" y="3673447"/>
            <a:ext cx="8209284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da-DK" sz="2200" dirty="0" smtClean="0">
                <a:sym typeface="Symbol" pitchFamily="18" charset="2"/>
              </a:rPr>
              <a:t>Loss-free </a:t>
            </a:r>
            <a:r>
              <a:rPr lang="en-US" altLang="da-DK" sz="2200" dirty="0">
                <a:sym typeface="Symbol" pitchFamily="18" charset="2"/>
              </a:rPr>
              <a:t>propagation: </a:t>
            </a:r>
            <a:r>
              <a:rPr lang="en-US" altLang="da-DK" sz="2200" i="1" dirty="0" err="1" smtClean="0">
                <a:sym typeface="Symbol" pitchFamily="18" charset="2"/>
              </a:rPr>
              <a:t>k</a:t>
            </a:r>
            <a:r>
              <a:rPr lang="en-US" altLang="da-DK" sz="2200" i="1" baseline="-25000" dirty="0" err="1" smtClean="0">
                <a:sym typeface="Symbol" pitchFamily="18" charset="2"/>
              </a:rPr>
              <a:t>z</a:t>
            </a:r>
            <a:r>
              <a:rPr lang="en-US" altLang="da-DK" sz="2200" i="1" dirty="0" err="1" smtClean="0">
                <a:sym typeface="Symbol" pitchFamily="18" charset="2"/>
              </a:rPr>
              <a:t>d</a:t>
            </a:r>
            <a:r>
              <a:rPr lang="en-US" altLang="da-DK" sz="2200" dirty="0" smtClean="0">
                <a:sym typeface="Symbol" pitchFamily="18" charset="2"/>
              </a:rPr>
              <a:t> </a:t>
            </a:r>
            <a:r>
              <a:rPr lang="en-US" altLang="da-DK" sz="2200" dirty="0">
                <a:sym typeface="Symbol" pitchFamily="18" charset="2"/>
              </a:rPr>
              <a:t>= 2/</a:t>
            </a:r>
            <a:r>
              <a:rPr lang="en-US" altLang="da-DK" sz="2200" i="1" dirty="0" smtClean="0">
                <a:sym typeface="Symbol" pitchFamily="18" charset="2"/>
              </a:rPr>
              <a:t>p</a:t>
            </a:r>
          </a:p>
        </p:txBody>
      </p:sp>
      <p:sp>
        <p:nvSpPr>
          <p:cNvPr id="729097" name="Text Box 9"/>
          <p:cNvSpPr txBox="1">
            <a:spLocks noChangeArrowheads="1"/>
          </p:cNvSpPr>
          <p:nvPr/>
        </p:nvSpPr>
        <p:spPr bwMode="auto">
          <a:xfrm>
            <a:off x="251396" y="3648295"/>
            <a:ext cx="463588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a-DK" sz="2200" dirty="0">
                <a:sym typeface="Symbol" pitchFamily="18" charset="2"/>
              </a:rPr>
              <a:t></a:t>
            </a:r>
          </a:p>
        </p:txBody>
      </p:sp>
      <p:sp>
        <p:nvSpPr>
          <p:cNvPr id="729104" name="Text Box 16"/>
          <p:cNvSpPr txBox="1">
            <a:spLocks noChangeArrowheads="1"/>
          </p:cNvSpPr>
          <p:nvPr/>
        </p:nvSpPr>
        <p:spPr bwMode="auto">
          <a:xfrm>
            <a:off x="7155012" y="3458003"/>
            <a:ext cx="1449436" cy="430887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a-DK" sz="2200" i="1" dirty="0"/>
              <a:t>p</a:t>
            </a:r>
            <a:r>
              <a:rPr lang="en-US" altLang="da-DK" sz="2200" dirty="0"/>
              <a:t>=1,2,3,...</a:t>
            </a:r>
          </a:p>
        </p:txBody>
      </p:sp>
      <p:sp>
        <p:nvSpPr>
          <p:cNvPr id="729109" name="Text Box 21"/>
          <p:cNvSpPr txBox="1">
            <a:spLocks noChangeArrowheads="1"/>
          </p:cNvSpPr>
          <p:nvPr/>
        </p:nvSpPr>
        <p:spPr bwMode="auto">
          <a:xfrm>
            <a:off x="611560" y="4452208"/>
            <a:ext cx="5181227" cy="1785104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r>
              <a:rPr lang="en-US" altLang="da-DK" sz="2200" b="1" dirty="0" smtClean="0"/>
              <a:t>Modes </a:t>
            </a:r>
            <a:r>
              <a:rPr lang="en-US" altLang="da-DK" sz="2200" b="1" dirty="0"/>
              <a:t>used for </a:t>
            </a:r>
            <a:r>
              <a:rPr lang="en-US" altLang="da-DK" sz="2200" b="1" dirty="0" smtClean="0"/>
              <a:t>particle acceleration</a:t>
            </a:r>
            <a:r>
              <a:rPr lang="en-US" altLang="da-DK" sz="2200" b="1" dirty="0"/>
              <a:t>:</a:t>
            </a:r>
          </a:p>
          <a:p>
            <a:r>
              <a:rPr lang="en-US" altLang="da-DK" sz="2200" b="1" dirty="0" smtClean="0">
                <a:sym typeface="Symbol" pitchFamily="18" charset="2"/>
              </a:rPr>
              <a:t>0 mode: </a:t>
            </a:r>
            <a:r>
              <a:rPr lang="en-US" altLang="da-DK" sz="2200" i="1" dirty="0" err="1" smtClean="0">
                <a:sym typeface="Symbol" pitchFamily="18" charset="2"/>
              </a:rPr>
              <a:t>k</a:t>
            </a:r>
            <a:r>
              <a:rPr lang="en-US" altLang="da-DK" sz="2200" i="1" baseline="-25000" dirty="0" err="1" smtClean="0">
                <a:sym typeface="Symbol" pitchFamily="18" charset="2"/>
              </a:rPr>
              <a:t>z</a:t>
            </a:r>
            <a:r>
              <a:rPr lang="en-US" altLang="da-DK" sz="2200" i="1" dirty="0" err="1" smtClean="0">
                <a:sym typeface="Symbol" pitchFamily="18" charset="2"/>
              </a:rPr>
              <a:t>d</a:t>
            </a:r>
            <a:r>
              <a:rPr lang="en-US" altLang="da-DK" sz="2200" dirty="0" smtClean="0">
                <a:sym typeface="Symbol" pitchFamily="18" charset="2"/>
              </a:rPr>
              <a:t>=2 </a:t>
            </a:r>
            <a:r>
              <a:rPr lang="en-US" altLang="da-DK" sz="2200" dirty="0">
                <a:sym typeface="Symbol" pitchFamily="18" charset="2"/>
              </a:rPr>
              <a:t>(</a:t>
            </a:r>
            <a:r>
              <a:rPr lang="en-US" altLang="da-DK" sz="2200" i="1" dirty="0" smtClean="0">
                <a:sym typeface="Symbol" pitchFamily="18" charset="2"/>
              </a:rPr>
              <a:t>p</a:t>
            </a:r>
            <a:r>
              <a:rPr lang="en-US" altLang="da-DK" sz="2200" dirty="0" smtClean="0">
                <a:sym typeface="Symbol" pitchFamily="18" charset="2"/>
              </a:rPr>
              <a:t>=1)</a:t>
            </a:r>
            <a:endParaRPr lang="en-US" altLang="da-DK" sz="2200" b="1" dirty="0" smtClean="0">
              <a:sym typeface="Symbol" pitchFamily="18" charset="2"/>
            </a:endParaRPr>
          </a:p>
          <a:p>
            <a:r>
              <a:rPr lang="en-US" altLang="da-DK" sz="2200" b="1" dirty="0" smtClean="0">
                <a:sym typeface="Symbol" pitchFamily="18" charset="2"/>
              </a:rPr>
              <a:t> </a:t>
            </a:r>
            <a:r>
              <a:rPr lang="en-US" altLang="da-DK" sz="2200" b="1" dirty="0">
                <a:sym typeface="Symbol" pitchFamily="18" charset="2"/>
              </a:rPr>
              <a:t>mode:</a:t>
            </a:r>
            <a:r>
              <a:rPr lang="en-US" altLang="da-DK" sz="2200" dirty="0">
                <a:sym typeface="Symbol" pitchFamily="18" charset="2"/>
              </a:rPr>
              <a:t> </a:t>
            </a:r>
            <a:r>
              <a:rPr lang="en-US" altLang="da-DK" sz="2200" i="1" dirty="0" err="1">
                <a:sym typeface="Symbol" pitchFamily="18" charset="2"/>
              </a:rPr>
              <a:t>k</a:t>
            </a:r>
            <a:r>
              <a:rPr lang="en-US" altLang="da-DK" sz="2200" i="1" baseline="-25000" dirty="0" err="1">
                <a:sym typeface="Symbol" pitchFamily="18" charset="2"/>
              </a:rPr>
              <a:t>z</a:t>
            </a:r>
            <a:r>
              <a:rPr lang="en-US" altLang="da-DK" sz="2200" i="1" dirty="0" err="1">
                <a:sym typeface="Symbol" pitchFamily="18" charset="2"/>
              </a:rPr>
              <a:t>d</a:t>
            </a:r>
            <a:r>
              <a:rPr lang="en-US" altLang="da-DK" sz="2200" dirty="0">
                <a:sym typeface="Symbol" pitchFamily="18" charset="2"/>
              </a:rPr>
              <a:t>= (</a:t>
            </a:r>
            <a:r>
              <a:rPr lang="en-US" altLang="da-DK" sz="2200" i="1" dirty="0">
                <a:sym typeface="Symbol" pitchFamily="18" charset="2"/>
              </a:rPr>
              <a:t>p</a:t>
            </a:r>
            <a:r>
              <a:rPr lang="en-US" altLang="da-DK" sz="2200" dirty="0">
                <a:sym typeface="Symbol" pitchFamily="18" charset="2"/>
              </a:rPr>
              <a:t>=2)</a:t>
            </a:r>
          </a:p>
          <a:p>
            <a:r>
              <a:rPr lang="en-US" altLang="da-DK" sz="2200" b="1" dirty="0">
                <a:sym typeface="Symbol" pitchFamily="18" charset="2"/>
              </a:rPr>
              <a:t>2</a:t>
            </a:r>
            <a:r>
              <a:rPr lang="en-US" altLang="da-DK" sz="2200" b="1" dirty="0" smtClean="0">
                <a:sym typeface="Symbol" pitchFamily="18" charset="2"/>
              </a:rPr>
              <a:t>/</a:t>
            </a:r>
            <a:r>
              <a:rPr lang="en-US" altLang="da-DK" sz="2200" b="1" dirty="0">
                <a:sym typeface="Symbol" pitchFamily="18" charset="2"/>
              </a:rPr>
              <a:t>3</a:t>
            </a:r>
            <a:r>
              <a:rPr lang="en-US" altLang="da-DK" sz="2200" b="1" dirty="0" smtClean="0">
                <a:sym typeface="Symbol" pitchFamily="18" charset="2"/>
              </a:rPr>
              <a:t> </a:t>
            </a:r>
            <a:r>
              <a:rPr lang="en-US" altLang="da-DK" sz="2200" b="1" dirty="0">
                <a:sym typeface="Symbol" pitchFamily="18" charset="2"/>
              </a:rPr>
              <a:t>mode:</a:t>
            </a:r>
            <a:r>
              <a:rPr lang="en-US" altLang="da-DK" sz="2200" dirty="0">
                <a:sym typeface="Symbol" pitchFamily="18" charset="2"/>
              </a:rPr>
              <a:t> </a:t>
            </a:r>
            <a:r>
              <a:rPr lang="en-US" altLang="da-DK" sz="2200" i="1" dirty="0" err="1" smtClean="0">
                <a:sym typeface="Symbol" pitchFamily="18" charset="2"/>
              </a:rPr>
              <a:t>k</a:t>
            </a:r>
            <a:r>
              <a:rPr lang="en-US" altLang="da-DK" sz="2200" i="1" baseline="-25000" dirty="0" err="1" smtClean="0">
                <a:sym typeface="Symbol" pitchFamily="18" charset="2"/>
              </a:rPr>
              <a:t>z</a:t>
            </a:r>
            <a:r>
              <a:rPr lang="en-US" altLang="da-DK" sz="2200" i="1" dirty="0" err="1" smtClean="0">
                <a:sym typeface="Symbol" pitchFamily="18" charset="2"/>
              </a:rPr>
              <a:t>d</a:t>
            </a:r>
            <a:r>
              <a:rPr lang="en-US" altLang="da-DK" sz="2200" dirty="0" smtClean="0">
                <a:sym typeface="Symbol" pitchFamily="18" charset="2"/>
              </a:rPr>
              <a:t>=2/3 </a:t>
            </a:r>
            <a:r>
              <a:rPr lang="en-US" altLang="da-DK" sz="2200" dirty="0">
                <a:sym typeface="Symbol" pitchFamily="18" charset="2"/>
              </a:rPr>
              <a:t>(</a:t>
            </a:r>
            <a:r>
              <a:rPr lang="en-US" altLang="da-DK" sz="2200" i="1" dirty="0">
                <a:sym typeface="Symbol" pitchFamily="18" charset="2"/>
              </a:rPr>
              <a:t>p</a:t>
            </a:r>
            <a:r>
              <a:rPr lang="en-US" altLang="da-DK" sz="2200" dirty="0">
                <a:sym typeface="Symbol" pitchFamily="18" charset="2"/>
              </a:rPr>
              <a:t>=3)</a:t>
            </a:r>
            <a:endParaRPr lang="en-US" altLang="da-DK" sz="2200" i="1" dirty="0">
              <a:sym typeface="Symbol" pitchFamily="18" charset="2"/>
            </a:endParaRPr>
          </a:p>
          <a:p>
            <a:r>
              <a:rPr lang="en-US" altLang="da-DK" sz="2200" b="1" dirty="0">
                <a:sym typeface="Symbol" pitchFamily="18" charset="2"/>
              </a:rPr>
              <a:t>/2 mode:</a:t>
            </a:r>
            <a:r>
              <a:rPr lang="en-US" altLang="da-DK" sz="2200" dirty="0">
                <a:sym typeface="Symbol" pitchFamily="18" charset="2"/>
              </a:rPr>
              <a:t> </a:t>
            </a:r>
            <a:r>
              <a:rPr lang="en-US" altLang="da-DK" sz="2200" i="1" dirty="0" err="1">
                <a:sym typeface="Symbol" pitchFamily="18" charset="2"/>
              </a:rPr>
              <a:t>k</a:t>
            </a:r>
            <a:r>
              <a:rPr lang="en-US" altLang="da-DK" sz="2200" i="1" baseline="-25000" dirty="0" err="1">
                <a:sym typeface="Symbol" pitchFamily="18" charset="2"/>
              </a:rPr>
              <a:t>z</a:t>
            </a:r>
            <a:r>
              <a:rPr lang="en-US" altLang="da-DK" sz="2200" i="1" dirty="0" err="1">
                <a:sym typeface="Symbol" pitchFamily="18" charset="2"/>
              </a:rPr>
              <a:t>d</a:t>
            </a:r>
            <a:r>
              <a:rPr lang="en-US" altLang="da-DK" sz="2200" dirty="0">
                <a:sym typeface="Symbol" pitchFamily="18" charset="2"/>
              </a:rPr>
              <a:t>=/2 (</a:t>
            </a:r>
            <a:r>
              <a:rPr lang="en-US" altLang="da-DK" sz="2200" i="1" dirty="0">
                <a:sym typeface="Symbol" pitchFamily="18" charset="2"/>
              </a:rPr>
              <a:t>p</a:t>
            </a:r>
            <a:r>
              <a:rPr lang="en-US" altLang="da-DK" sz="2200" dirty="0">
                <a:sym typeface="Symbol" pitchFamily="18" charset="2"/>
              </a:rPr>
              <a:t>=4)</a:t>
            </a:r>
          </a:p>
        </p:txBody>
      </p:sp>
      <p:sp>
        <p:nvSpPr>
          <p:cNvPr id="729110" name="Text Box 22"/>
          <p:cNvSpPr txBox="1">
            <a:spLocks noChangeArrowheads="1"/>
          </p:cNvSpPr>
          <p:nvPr/>
        </p:nvSpPr>
        <p:spPr bwMode="auto">
          <a:xfrm>
            <a:off x="683568" y="2350041"/>
            <a:ext cx="8352928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da-DK" sz="2200" dirty="0" smtClean="0"/>
              <a:t>Small holes in discs</a:t>
            </a:r>
            <a:endParaRPr lang="en-US" altLang="da-DK" sz="2200" dirty="0"/>
          </a:p>
        </p:txBody>
      </p:sp>
      <p:sp>
        <p:nvSpPr>
          <p:cNvPr id="23" name="Text Box 10"/>
          <p:cNvSpPr txBox="1">
            <a:spLocks noChangeArrowheads="1"/>
          </p:cNvSpPr>
          <p:nvPr/>
        </p:nvSpPr>
        <p:spPr bwMode="auto">
          <a:xfrm>
            <a:off x="684907" y="3217264"/>
            <a:ext cx="6623397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da-DK" sz="2200" dirty="0" smtClean="0">
                <a:sym typeface="Symbol" pitchFamily="18" charset="2"/>
              </a:rPr>
              <a:t>Positive interference: </a:t>
            </a:r>
            <a:r>
              <a:rPr lang="en-US" altLang="da-DK" sz="2200" i="1" dirty="0" smtClean="0">
                <a:sym typeface="Symbol" pitchFamily="18" charset="2"/>
              </a:rPr>
              <a:t>phase advance </a:t>
            </a:r>
            <a:r>
              <a:rPr lang="en-US" altLang="da-DK" sz="2200" dirty="0" smtClean="0">
                <a:sym typeface="Symbol" pitchFamily="18" charset="2"/>
              </a:rPr>
              <a:t>= </a:t>
            </a:r>
            <a:r>
              <a:rPr lang="en-US" altLang="da-DK" sz="2200" i="1" dirty="0" err="1" smtClean="0">
                <a:sym typeface="Symbol" pitchFamily="18" charset="2"/>
              </a:rPr>
              <a:t>k</a:t>
            </a:r>
            <a:r>
              <a:rPr lang="en-US" altLang="da-DK" sz="2200" i="1" baseline="-25000" dirty="0" err="1" smtClean="0">
                <a:sym typeface="Symbol" pitchFamily="18" charset="2"/>
              </a:rPr>
              <a:t>z</a:t>
            </a:r>
            <a:r>
              <a:rPr lang="en-US" altLang="da-DK" sz="2200" i="1" dirty="0" smtClean="0">
                <a:sym typeface="Symbol" pitchFamily="18" charset="2"/>
              </a:rPr>
              <a:t>*</a:t>
            </a:r>
            <a:r>
              <a:rPr lang="en-US" altLang="da-DK" sz="2200" i="1" dirty="0" err="1" smtClean="0">
                <a:sym typeface="Symbol" pitchFamily="18" charset="2"/>
              </a:rPr>
              <a:t>pd</a:t>
            </a:r>
            <a:r>
              <a:rPr lang="en-US" altLang="da-DK" sz="2200" dirty="0" smtClean="0">
                <a:sym typeface="Symbol" pitchFamily="18" charset="2"/>
              </a:rPr>
              <a:t> </a:t>
            </a:r>
            <a:r>
              <a:rPr lang="en-US" altLang="da-DK" sz="2200" dirty="0">
                <a:sym typeface="Symbol" pitchFamily="18" charset="2"/>
              </a:rPr>
              <a:t>= 2</a:t>
            </a:r>
            <a:r>
              <a:rPr lang="en-US" altLang="da-DK" sz="2200" dirty="0" smtClean="0">
                <a:sym typeface="Symbol" pitchFamily="18" charset="2"/>
              </a:rPr>
              <a:t></a:t>
            </a:r>
            <a:endParaRPr lang="en-US" altLang="da-DK" sz="2200" i="1" dirty="0">
              <a:sym typeface="Symbol" pitchFamily="18" charset="2"/>
            </a:endParaRPr>
          </a:p>
        </p:txBody>
      </p:sp>
      <p:sp>
        <p:nvSpPr>
          <p:cNvPr id="26" name="Text Box 11"/>
          <p:cNvSpPr txBox="1">
            <a:spLocks noChangeArrowheads="1"/>
          </p:cNvSpPr>
          <p:nvPr/>
        </p:nvSpPr>
        <p:spPr bwMode="auto">
          <a:xfrm>
            <a:off x="251520" y="3216247"/>
            <a:ext cx="463588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a-DK" sz="2200" dirty="0">
                <a:sym typeface="Symbol" pitchFamily="18" charset="2"/>
              </a:rPr>
              <a:t></a:t>
            </a:r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223" y="764705"/>
            <a:ext cx="4537001" cy="1504174"/>
          </a:xfrm>
          <a:prstGeom prst="rect">
            <a:avLst/>
          </a:prstGeom>
        </p:spPr>
      </p:pic>
      <p:sp>
        <p:nvSpPr>
          <p:cNvPr id="2" name="Tekstboks 1"/>
          <p:cNvSpPr txBox="1"/>
          <p:nvPr/>
        </p:nvSpPr>
        <p:spPr>
          <a:xfrm>
            <a:off x="3707904" y="1700808"/>
            <a:ext cx="6190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p</a:t>
            </a:r>
            <a:r>
              <a:rPr lang="en-US" sz="2000" dirty="0" smtClean="0"/>
              <a:t>=2</a:t>
            </a:r>
            <a:endParaRPr lang="en-US" sz="2000" dirty="0"/>
          </a:p>
        </p:txBody>
      </p:sp>
      <p:sp>
        <p:nvSpPr>
          <p:cNvPr id="3" name="Rektangel 2"/>
          <p:cNvSpPr/>
          <p:nvPr/>
        </p:nvSpPr>
        <p:spPr>
          <a:xfrm>
            <a:off x="683568" y="2780928"/>
            <a:ext cx="796564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da-DK" sz="2200" dirty="0">
                <a:sym typeface="Symbol"/>
              </a:rPr>
              <a:t>Scattering of forward wave (</a:t>
            </a:r>
            <a:r>
              <a:rPr lang="en-US" altLang="da-DK" sz="2200" dirty="0" smtClean="0">
                <a:sym typeface="Symbol"/>
              </a:rPr>
              <a:t>hole=source of wave propagation)</a:t>
            </a:r>
            <a:endParaRPr lang="en-US" altLang="da-DK" sz="2200" dirty="0"/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251520" y="2780928"/>
            <a:ext cx="463588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a-DK" sz="2200" dirty="0">
                <a:sym typeface="Symbol" pitchFamily="18" charset="2"/>
              </a:rPr>
              <a:t></a:t>
            </a:r>
          </a:p>
        </p:txBody>
      </p:sp>
      <p:pic>
        <p:nvPicPr>
          <p:cNvPr id="10" name="Billed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379891"/>
            <a:ext cx="2385895" cy="1929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59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a-DK" dirty="0"/>
              <a:t>Traveling wave (TW)</a:t>
            </a:r>
            <a:r>
              <a:rPr lang="en-US" altLang="da-DK" dirty="0" smtClean="0"/>
              <a:t> </a:t>
            </a:r>
            <a:r>
              <a:rPr lang="en-US" altLang="da-DK" dirty="0"/>
              <a:t>acceleration</a:t>
            </a:r>
          </a:p>
        </p:txBody>
      </p:sp>
      <p:pic>
        <p:nvPicPr>
          <p:cNvPr id="831491" name="Picture 3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92"/>
          <a:stretch>
            <a:fillRect/>
          </a:stretch>
        </p:blipFill>
        <p:spPr bwMode="auto">
          <a:xfrm>
            <a:off x="755650" y="3284538"/>
            <a:ext cx="4032250" cy="313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31492" name="Rectangle 4"/>
          <p:cNvSpPr>
            <a:spLocks noChangeArrowheads="1"/>
          </p:cNvSpPr>
          <p:nvPr/>
        </p:nvSpPr>
        <p:spPr bwMode="auto">
          <a:xfrm>
            <a:off x="250824" y="765175"/>
            <a:ext cx="8893175" cy="2292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da-DK" sz="2200" dirty="0" smtClean="0"/>
              <a:t>Disk-loaded </a:t>
            </a:r>
            <a:r>
              <a:rPr lang="en-US" altLang="da-DK" sz="2200" dirty="0"/>
              <a:t>waveguide (slowed-down wave)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da-DK" sz="2200" b="1" dirty="0"/>
              <a:t>TM wave and electron </a:t>
            </a:r>
            <a:r>
              <a:rPr lang="en-US" altLang="da-DK" sz="2200" b="1" dirty="0" smtClean="0"/>
              <a:t>beam travels </a:t>
            </a:r>
            <a:r>
              <a:rPr lang="en-US" altLang="da-DK" sz="2200" b="1" dirty="0"/>
              <a:t>synchronous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da-DK" sz="2200" dirty="0" smtClean="0"/>
              <a:t>Input </a:t>
            </a:r>
            <a:r>
              <a:rPr lang="en-US" altLang="da-DK" sz="2200" dirty="0"/>
              <a:t>of </a:t>
            </a:r>
            <a:r>
              <a:rPr lang="en-US" altLang="da-DK" sz="2200" dirty="0">
                <a:solidFill>
                  <a:srgbClr val="0033CC"/>
                </a:solidFill>
              </a:rPr>
              <a:t>RF power</a:t>
            </a:r>
            <a:r>
              <a:rPr lang="en-US" altLang="da-DK" sz="2200" dirty="0"/>
              <a:t> at first cell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da-DK" sz="2200" dirty="0" smtClean="0"/>
              <a:t>Output of </a:t>
            </a:r>
            <a:r>
              <a:rPr lang="en-US" altLang="da-DK" sz="2200" dirty="0">
                <a:solidFill>
                  <a:srgbClr val="0033CC"/>
                </a:solidFill>
              </a:rPr>
              <a:t>RF power</a:t>
            </a:r>
            <a:r>
              <a:rPr lang="en-US" altLang="da-DK" sz="2200" dirty="0"/>
              <a:t> </a:t>
            </a:r>
            <a:r>
              <a:rPr lang="en-US" altLang="da-DK" sz="2200" dirty="0" smtClean="0"/>
              <a:t>at last cell</a:t>
            </a:r>
            <a:endParaRPr lang="en-US" altLang="da-DK" sz="2200" dirty="0"/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da-DK" sz="2200" dirty="0"/>
              <a:t>Injection of </a:t>
            </a:r>
            <a:r>
              <a:rPr lang="en-US" altLang="da-DK" sz="2200" dirty="0" smtClean="0"/>
              <a:t>electron beam </a:t>
            </a:r>
            <a:r>
              <a:rPr lang="en-US" altLang="da-DK" sz="2200" dirty="0"/>
              <a:t>along axis of </a:t>
            </a:r>
            <a:r>
              <a:rPr lang="en-US" altLang="da-DK" sz="2200" dirty="0" smtClean="0"/>
              <a:t>waveguide</a:t>
            </a:r>
            <a:endParaRPr lang="en-US" altLang="da-DK" sz="2200" dirty="0"/>
          </a:p>
        </p:txBody>
      </p:sp>
      <p:sp>
        <p:nvSpPr>
          <p:cNvPr id="831493" name="Text Box 5"/>
          <p:cNvSpPr txBox="1">
            <a:spLocks noChangeArrowheads="1"/>
          </p:cNvSpPr>
          <p:nvPr/>
        </p:nvSpPr>
        <p:spPr bwMode="auto">
          <a:xfrm>
            <a:off x="2987675" y="3452813"/>
            <a:ext cx="893763" cy="3365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a-DK" sz="1600"/>
              <a:t>RF load</a:t>
            </a:r>
          </a:p>
        </p:txBody>
      </p:sp>
      <p:sp>
        <p:nvSpPr>
          <p:cNvPr id="831494" name="Text Box 6"/>
          <p:cNvSpPr txBox="1">
            <a:spLocks noChangeArrowheads="1"/>
          </p:cNvSpPr>
          <p:nvPr/>
        </p:nvSpPr>
        <p:spPr bwMode="auto">
          <a:xfrm>
            <a:off x="2124075" y="5756275"/>
            <a:ext cx="1301750" cy="3365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a-DK" sz="1600"/>
              <a:t>electron gun</a:t>
            </a:r>
          </a:p>
        </p:txBody>
      </p:sp>
      <p:sp>
        <p:nvSpPr>
          <p:cNvPr id="831496" name="Text Box 8"/>
          <p:cNvSpPr txBox="1">
            <a:spLocks noChangeArrowheads="1"/>
          </p:cNvSpPr>
          <p:nvPr/>
        </p:nvSpPr>
        <p:spPr bwMode="auto">
          <a:xfrm>
            <a:off x="5003800" y="4077072"/>
            <a:ext cx="3743325" cy="1631216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r>
              <a:rPr lang="en-US" altLang="da-DK" sz="2000" dirty="0"/>
              <a:t>Resistive </a:t>
            </a:r>
            <a:r>
              <a:rPr lang="en-US" altLang="da-DK" sz="2000" dirty="0" smtClean="0"/>
              <a:t>loss </a:t>
            </a:r>
            <a:r>
              <a:rPr lang="en-US" altLang="da-DK" sz="2000" dirty="0"/>
              <a:t>in </a:t>
            </a:r>
            <a:r>
              <a:rPr lang="en-US" altLang="da-DK" sz="2000" dirty="0" smtClean="0"/>
              <a:t>walls</a:t>
            </a:r>
          </a:p>
          <a:p>
            <a:r>
              <a:rPr lang="en-US" altLang="da-DK" sz="2000" dirty="0" smtClean="0"/>
              <a:t>+ Energy </a:t>
            </a:r>
            <a:r>
              <a:rPr lang="en-US" altLang="da-DK" sz="2000" dirty="0"/>
              <a:t>transfer to </a:t>
            </a:r>
            <a:r>
              <a:rPr lang="en-US" altLang="da-DK" sz="2000" dirty="0" smtClean="0"/>
              <a:t>beam</a:t>
            </a:r>
            <a:endParaRPr lang="en-US" altLang="da-DK" sz="2000" dirty="0"/>
          </a:p>
          <a:p>
            <a:r>
              <a:rPr lang="en-US" altLang="da-DK" sz="2000" dirty="0">
                <a:sym typeface="Symbol" pitchFamily="18" charset="2"/>
              </a:rPr>
              <a:t></a:t>
            </a:r>
          </a:p>
          <a:p>
            <a:r>
              <a:rPr lang="en-US" altLang="da-DK" sz="2000" b="1" dirty="0"/>
              <a:t>Reduction of microwave power </a:t>
            </a:r>
            <a:r>
              <a:rPr lang="en-US" altLang="da-DK" sz="2000" dirty="0"/>
              <a:t>along </a:t>
            </a:r>
            <a:r>
              <a:rPr lang="en-US" altLang="da-DK" sz="2000" dirty="0" smtClean="0"/>
              <a:t>waveguide</a:t>
            </a:r>
            <a:endParaRPr lang="en-US" altLang="da-DK" sz="2000" dirty="0"/>
          </a:p>
        </p:txBody>
      </p:sp>
      <p:sp>
        <p:nvSpPr>
          <p:cNvPr id="831497" name="Text Box 9"/>
          <p:cNvSpPr txBox="1">
            <a:spLocks noChangeArrowheads="1"/>
          </p:cNvSpPr>
          <p:nvPr/>
        </p:nvSpPr>
        <p:spPr bwMode="auto">
          <a:xfrm>
            <a:off x="1042988" y="4676775"/>
            <a:ext cx="1277937" cy="3365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a-DK" sz="1600"/>
              <a:t>RF power 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a-DK" dirty="0" smtClean="0"/>
              <a:t>TW </a:t>
            </a:r>
            <a:r>
              <a:rPr lang="en-US" altLang="da-DK" dirty="0"/>
              <a:t>acceleration: Stanford linear accelerator</a:t>
            </a:r>
          </a:p>
        </p:txBody>
      </p:sp>
      <p:pic>
        <p:nvPicPr>
          <p:cNvPr id="925698" name="Picture 2" descr="http://i941.photobucket.com/albums/ad257/Pahavit/FieldTrips/SLAC101015/104acceleratorcrosssectio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31" b="8826"/>
          <a:stretch/>
        </p:blipFill>
        <p:spPr bwMode="auto">
          <a:xfrm>
            <a:off x="495226" y="1700808"/>
            <a:ext cx="8085802" cy="4336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310389" y="787351"/>
            <a:ext cx="4549643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a-DK" sz="2200" dirty="0" smtClean="0"/>
              <a:t>50 </a:t>
            </a:r>
            <a:r>
              <a:rPr lang="en-US" altLang="da-DK" sz="2200" dirty="0"/>
              <a:t>GeV </a:t>
            </a:r>
            <a:r>
              <a:rPr lang="en-US" altLang="da-DK" sz="2200" dirty="0" smtClean="0"/>
              <a:t>electrons</a:t>
            </a:r>
          </a:p>
          <a:p>
            <a:r>
              <a:rPr lang="en-US" altLang="da-DK" sz="2200" dirty="0" smtClean="0"/>
              <a:t>932 disc-loaded sections of 3.05 m</a:t>
            </a:r>
            <a:endParaRPr lang="en-US" altLang="da-DK" sz="2200" dirty="0"/>
          </a:p>
        </p:txBody>
      </p:sp>
      <p:sp>
        <p:nvSpPr>
          <p:cNvPr id="2" name="Tekstboks 1"/>
          <p:cNvSpPr txBox="1"/>
          <p:nvPr/>
        </p:nvSpPr>
        <p:spPr>
          <a:xfrm>
            <a:off x="6130216" y="2987660"/>
            <a:ext cx="1586716" cy="369332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en-US" sz="1800" dirty="0" smtClean="0"/>
              <a:t>Water cooling</a:t>
            </a:r>
            <a:endParaRPr lang="en-US" sz="1800" dirty="0"/>
          </a:p>
        </p:txBody>
      </p:sp>
      <p:sp>
        <p:nvSpPr>
          <p:cNvPr id="15" name="Tekstboks 14"/>
          <p:cNvSpPr txBox="1"/>
          <p:nvPr/>
        </p:nvSpPr>
        <p:spPr>
          <a:xfrm>
            <a:off x="179512" y="2204864"/>
            <a:ext cx="1056700" cy="369332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en-US" sz="1800" dirty="0" smtClean="0"/>
              <a:t>RF input</a:t>
            </a:r>
            <a:endParaRPr lang="en-US" sz="1800" dirty="0"/>
          </a:p>
        </p:txBody>
      </p:sp>
      <p:sp>
        <p:nvSpPr>
          <p:cNvPr id="17" name="Tekstboks 16"/>
          <p:cNvSpPr txBox="1"/>
          <p:nvPr/>
        </p:nvSpPr>
        <p:spPr>
          <a:xfrm>
            <a:off x="5347929" y="4308144"/>
            <a:ext cx="748923" cy="369332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en-US" sz="1800" dirty="0" smtClean="0"/>
              <a:t>Discs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20051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5088" name="Picture 16" descr="SW_struct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433042"/>
            <a:ext cx="6192838" cy="223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50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a-DK" dirty="0" smtClean="0"/>
              <a:t>Standing wave (SW) acceleration</a:t>
            </a:r>
            <a:endParaRPr lang="en-US" altLang="da-DK" dirty="0"/>
          </a:p>
        </p:txBody>
      </p:sp>
      <p:sp>
        <p:nvSpPr>
          <p:cNvPr id="515078" name="Rectangle 6"/>
          <p:cNvSpPr>
            <a:spLocks noChangeArrowheads="1"/>
          </p:cNvSpPr>
          <p:nvPr/>
        </p:nvSpPr>
        <p:spPr bwMode="auto">
          <a:xfrm>
            <a:off x="395858" y="4582289"/>
            <a:ext cx="6302226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Aft>
                <a:spcPct val="30000"/>
              </a:spcAft>
            </a:pPr>
            <a:r>
              <a:rPr lang="en-US" altLang="da-DK" sz="2200" dirty="0" smtClean="0"/>
              <a:t>2. Low wave attenuation along structure</a:t>
            </a:r>
            <a:endParaRPr lang="en-US" altLang="da-DK" sz="2200" dirty="0">
              <a:sym typeface="Symbol" pitchFamily="18" charset="2"/>
            </a:endParaRPr>
          </a:p>
        </p:txBody>
      </p:sp>
      <p:sp>
        <p:nvSpPr>
          <p:cNvPr id="515079" name="Text Box 7"/>
          <p:cNvSpPr txBox="1">
            <a:spLocks noChangeArrowheads="1"/>
          </p:cNvSpPr>
          <p:nvPr/>
        </p:nvSpPr>
        <p:spPr bwMode="auto">
          <a:xfrm>
            <a:off x="323528" y="837873"/>
            <a:ext cx="745428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a-DK" sz="2200" dirty="0" smtClean="0"/>
              <a:t>1. Disk-loaded </a:t>
            </a:r>
            <a:r>
              <a:rPr lang="en-US" altLang="da-DK" sz="2200" dirty="0"/>
              <a:t>waveguide with reduced apertures at ends:</a:t>
            </a:r>
          </a:p>
        </p:txBody>
      </p:sp>
      <p:sp>
        <p:nvSpPr>
          <p:cNvPr id="515109" name="Rectangle 37"/>
          <p:cNvSpPr>
            <a:spLocks noChangeArrowheads="1"/>
          </p:cNvSpPr>
          <p:nvPr/>
        </p:nvSpPr>
        <p:spPr bwMode="auto">
          <a:xfrm>
            <a:off x="1043608" y="5264738"/>
            <a:ext cx="8020144" cy="972574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/>
          <a:extLst/>
        </p:spPr>
        <p:txBody>
          <a:bodyPr wrap="none">
            <a:spAutoFit/>
          </a:bodyPr>
          <a:lstStyle/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da-DK" sz="2200" b="1" dirty="0"/>
              <a:t>Standing </a:t>
            </a:r>
            <a:r>
              <a:rPr lang="en-US" altLang="da-DK" sz="2200" b="1" dirty="0" smtClean="0"/>
              <a:t>waves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da-DK" sz="2200" dirty="0" smtClean="0"/>
              <a:t>Acceleration by </a:t>
            </a:r>
            <a:r>
              <a:rPr lang="en-US" altLang="da-DK" sz="2200" b="1" dirty="0" smtClean="0"/>
              <a:t>both </a:t>
            </a:r>
            <a:r>
              <a:rPr lang="en-US" altLang="da-DK" sz="2200" dirty="0" smtClean="0"/>
              <a:t>forward/backwards waves (0, </a:t>
            </a:r>
            <a:r>
              <a:rPr lang="en-US" altLang="da-DK" sz="2200" dirty="0" smtClean="0">
                <a:sym typeface="Symbol"/>
              </a:rPr>
              <a:t></a:t>
            </a:r>
            <a:r>
              <a:rPr lang="en-US" altLang="da-DK" sz="2200" dirty="0" smtClean="0"/>
              <a:t>-mode)</a:t>
            </a:r>
            <a:endParaRPr lang="en-US" altLang="da-DK" sz="2200" dirty="0"/>
          </a:p>
        </p:txBody>
      </p:sp>
      <p:sp>
        <p:nvSpPr>
          <p:cNvPr id="515116" name="Line 44"/>
          <p:cNvSpPr>
            <a:spLocks noChangeShapeType="1"/>
          </p:cNvSpPr>
          <p:nvPr/>
        </p:nvSpPr>
        <p:spPr bwMode="auto">
          <a:xfrm>
            <a:off x="6228184" y="3382492"/>
            <a:ext cx="6492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5117" name="Text Box 45"/>
          <p:cNvSpPr txBox="1">
            <a:spLocks noChangeArrowheads="1"/>
          </p:cNvSpPr>
          <p:nvPr/>
        </p:nvSpPr>
        <p:spPr bwMode="auto">
          <a:xfrm>
            <a:off x="6372647" y="3377729"/>
            <a:ext cx="325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a-DK" sz="2000" i="1"/>
              <a:t>d</a:t>
            </a:r>
          </a:p>
        </p:txBody>
      </p:sp>
      <p:sp>
        <p:nvSpPr>
          <p:cNvPr id="2" name="Højrepil 1"/>
          <p:cNvSpPr/>
          <p:nvPr/>
        </p:nvSpPr>
        <p:spPr>
          <a:xfrm>
            <a:off x="467866" y="5480762"/>
            <a:ext cx="431726" cy="504056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ktangel 2"/>
          <p:cNvSpPr/>
          <p:nvPr/>
        </p:nvSpPr>
        <p:spPr>
          <a:xfrm>
            <a:off x="683568" y="3861048"/>
            <a:ext cx="83529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ct val="30000"/>
              </a:spcAft>
            </a:pPr>
            <a:r>
              <a:rPr lang="en-US" altLang="da-DK" sz="2200" b="1" dirty="0" smtClean="0">
                <a:sym typeface="Symbol"/>
              </a:rPr>
              <a:t> </a:t>
            </a:r>
            <a:r>
              <a:rPr lang="en-US" altLang="da-DK" sz="2200" b="1" dirty="0" smtClean="0"/>
              <a:t>Full </a:t>
            </a:r>
            <a:r>
              <a:rPr lang="en-US" altLang="da-DK" sz="2200" b="1" dirty="0"/>
              <a:t>reflection </a:t>
            </a:r>
            <a:r>
              <a:rPr lang="en-US" altLang="da-DK" sz="2200" dirty="0"/>
              <a:t>of traveling waves at structure ends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22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a-DK" dirty="0"/>
              <a:t>SW acceleration: </a:t>
            </a:r>
            <a:r>
              <a:rPr lang="en-US" altLang="da-DK" dirty="0">
                <a:sym typeface="Symbol" pitchFamily="18" charset="2"/>
              </a:rPr>
              <a:t>/2</a:t>
            </a:r>
            <a:r>
              <a:rPr lang="en-US" altLang="da-DK" dirty="0"/>
              <a:t>-mode</a:t>
            </a:r>
          </a:p>
        </p:txBody>
      </p:sp>
      <p:sp>
        <p:nvSpPr>
          <p:cNvPr id="564229" name="Text Box 5"/>
          <p:cNvSpPr txBox="1">
            <a:spLocks noChangeArrowheads="1"/>
          </p:cNvSpPr>
          <p:nvPr/>
        </p:nvSpPr>
        <p:spPr bwMode="auto">
          <a:xfrm>
            <a:off x="179388" y="763588"/>
            <a:ext cx="3639138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a-DK" sz="2200" b="1" dirty="0">
                <a:sym typeface="Symbol" pitchFamily="18" charset="2"/>
              </a:rPr>
              <a:t></a:t>
            </a:r>
            <a:r>
              <a:rPr lang="en-US" altLang="da-DK" sz="2200" b="1" dirty="0"/>
              <a:t>-mode: </a:t>
            </a:r>
            <a:r>
              <a:rPr lang="en-US" altLang="da-DK" sz="2200" dirty="0">
                <a:solidFill>
                  <a:srgbClr val="009900"/>
                </a:solidFill>
              </a:rPr>
              <a:t>Large energy gain</a:t>
            </a:r>
          </a:p>
        </p:txBody>
      </p:sp>
      <p:sp>
        <p:nvSpPr>
          <p:cNvPr id="564230" name="Text Box 6"/>
          <p:cNvSpPr txBox="1">
            <a:spLocks noChangeArrowheads="1"/>
          </p:cNvSpPr>
          <p:nvPr/>
        </p:nvSpPr>
        <p:spPr bwMode="auto">
          <a:xfrm>
            <a:off x="1763713" y="1343025"/>
            <a:ext cx="4533613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a-DK" sz="2200" dirty="0">
                <a:solidFill>
                  <a:srgbClr val="009900"/>
                </a:solidFill>
              </a:rPr>
              <a:t>Short fill time (large group velocity)</a:t>
            </a:r>
          </a:p>
          <a:p>
            <a:r>
              <a:rPr lang="en-US" altLang="da-DK" sz="2200" dirty="0">
                <a:solidFill>
                  <a:srgbClr val="009900"/>
                </a:solidFill>
              </a:rPr>
              <a:t>Insensitive to geometrical errors</a:t>
            </a:r>
          </a:p>
          <a:p>
            <a:r>
              <a:rPr lang="en-US" altLang="da-DK" sz="2200" dirty="0" smtClean="0">
                <a:solidFill>
                  <a:srgbClr val="FF0000"/>
                </a:solidFill>
              </a:rPr>
              <a:t>Low </a:t>
            </a:r>
            <a:r>
              <a:rPr lang="en-US" altLang="da-DK" sz="2200" dirty="0">
                <a:solidFill>
                  <a:srgbClr val="FF0000"/>
                </a:solidFill>
              </a:rPr>
              <a:t>energy gain</a:t>
            </a:r>
          </a:p>
        </p:txBody>
      </p:sp>
      <p:sp>
        <p:nvSpPr>
          <p:cNvPr id="564232" name="Text Box 8"/>
          <p:cNvSpPr txBox="1">
            <a:spLocks noChangeArrowheads="1"/>
          </p:cNvSpPr>
          <p:nvPr/>
        </p:nvSpPr>
        <p:spPr bwMode="auto">
          <a:xfrm>
            <a:off x="179388" y="1328738"/>
            <a:ext cx="1518364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a-DK" sz="2200" b="1" dirty="0">
                <a:sym typeface="Symbol" pitchFamily="18" charset="2"/>
              </a:rPr>
              <a:t>/2</a:t>
            </a:r>
            <a:r>
              <a:rPr lang="en-US" altLang="da-DK" sz="2200" b="1" dirty="0"/>
              <a:t>-mode:</a:t>
            </a:r>
          </a:p>
        </p:txBody>
      </p:sp>
      <p:pic>
        <p:nvPicPr>
          <p:cNvPr id="564234" name="Picture 10" descr="mode half p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146524"/>
            <a:ext cx="4044950" cy="1468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4235" name="Text Box 11"/>
          <p:cNvSpPr txBox="1">
            <a:spLocks noChangeArrowheads="1"/>
          </p:cNvSpPr>
          <p:nvPr/>
        </p:nvSpPr>
        <p:spPr bwMode="auto">
          <a:xfrm>
            <a:off x="1476375" y="4591149"/>
            <a:ext cx="12398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a-DK" sz="2000">
                <a:sym typeface="Symbol" pitchFamily="18" charset="2"/>
              </a:rPr>
              <a:t>/2 mode</a:t>
            </a:r>
          </a:p>
        </p:txBody>
      </p:sp>
      <p:sp>
        <p:nvSpPr>
          <p:cNvPr id="564236" name="Text Box 12"/>
          <p:cNvSpPr txBox="1">
            <a:spLocks noChangeArrowheads="1"/>
          </p:cNvSpPr>
          <p:nvPr/>
        </p:nvSpPr>
        <p:spPr bwMode="auto">
          <a:xfrm>
            <a:off x="5715000" y="5048349"/>
            <a:ext cx="2482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a-DK" sz="2000">
                <a:sym typeface="Symbol" pitchFamily="18" charset="2"/>
              </a:rPr>
              <a:t>bi-periodic /2 mode</a:t>
            </a:r>
          </a:p>
        </p:txBody>
      </p:sp>
      <p:pic>
        <p:nvPicPr>
          <p:cNvPr id="564237" name="Picture 13" descr="mode half pi_bi periodi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2702024"/>
            <a:ext cx="4044950" cy="235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4241" name="Line 17"/>
          <p:cNvSpPr>
            <a:spLocks noChangeShapeType="1"/>
          </p:cNvSpPr>
          <p:nvPr/>
        </p:nvSpPr>
        <p:spPr bwMode="auto">
          <a:xfrm flipH="1">
            <a:off x="2227858" y="2532112"/>
            <a:ext cx="615950" cy="1089025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4242" name="Line 18"/>
          <p:cNvSpPr>
            <a:spLocks noChangeShapeType="1"/>
          </p:cNvSpPr>
          <p:nvPr/>
        </p:nvSpPr>
        <p:spPr bwMode="auto">
          <a:xfrm>
            <a:off x="7543800" y="2603598"/>
            <a:ext cx="0" cy="4032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4243" name="Text Box 19"/>
          <p:cNvSpPr txBox="1">
            <a:spLocks noChangeArrowheads="1"/>
          </p:cNvSpPr>
          <p:nvPr/>
        </p:nvSpPr>
        <p:spPr bwMode="auto">
          <a:xfrm>
            <a:off x="6876256" y="2296343"/>
            <a:ext cx="139974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da-DK" dirty="0"/>
              <a:t>Coupling </a:t>
            </a:r>
            <a:r>
              <a:rPr lang="en-US" altLang="da-DK" dirty="0" smtClean="0"/>
              <a:t>cavity</a:t>
            </a:r>
            <a:endParaRPr lang="en-US" altLang="da-DK" dirty="0"/>
          </a:p>
        </p:txBody>
      </p:sp>
      <p:sp>
        <p:nvSpPr>
          <p:cNvPr id="564244" name="Rectangle 20"/>
          <p:cNvSpPr>
            <a:spLocks noChangeArrowheads="1"/>
          </p:cNvSpPr>
          <p:nvPr/>
        </p:nvSpPr>
        <p:spPr bwMode="auto">
          <a:xfrm>
            <a:off x="2206134" y="5611887"/>
            <a:ext cx="4814138" cy="769441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a-DK" sz="2200" b="1" dirty="0" err="1"/>
              <a:t>Biperiodic</a:t>
            </a:r>
            <a:r>
              <a:rPr lang="en-US" altLang="da-DK" sz="2200" b="1" dirty="0"/>
              <a:t> </a:t>
            </a:r>
            <a:r>
              <a:rPr lang="en-US" altLang="da-DK" sz="2200" b="1" dirty="0">
                <a:sym typeface="Symbol" pitchFamily="18" charset="2"/>
              </a:rPr>
              <a:t>/2-mode </a:t>
            </a:r>
            <a:r>
              <a:rPr lang="en-US" altLang="da-DK" sz="2200" b="1" dirty="0"/>
              <a:t>SW </a:t>
            </a:r>
            <a:r>
              <a:rPr lang="en-US" altLang="da-DK" sz="2200" b="1" dirty="0" smtClean="0"/>
              <a:t>structure</a:t>
            </a:r>
            <a:r>
              <a:rPr lang="en-US" altLang="da-DK" sz="2200" b="1" dirty="0"/>
              <a:t>:</a:t>
            </a:r>
          </a:p>
          <a:p>
            <a:r>
              <a:rPr lang="en-US" altLang="da-DK" sz="2200" dirty="0">
                <a:sym typeface="Symbol" pitchFamily="18" charset="2"/>
              </a:rPr>
              <a:t>All advantages for /2 and </a:t>
            </a:r>
            <a:r>
              <a:rPr lang="en-US" altLang="da-DK" sz="2200" dirty="0"/>
              <a:t> modes</a:t>
            </a:r>
            <a:endParaRPr lang="en-US" altLang="da-DK" sz="2200" b="1" dirty="0"/>
          </a:p>
        </p:txBody>
      </p:sp>
      <p:sp>
        <p:nvSpPr>
          <p:cNvPr id="564245" name="Text Box 21"/>
          <p:cNvSpPr txBox="1">
            <a:spLocks noChangeArrowheads="1"/>
          </p:cNvSpPr>
          <p:nvPr/>
        </p:nvSpPr>
        <p:spPr bwMode="auto">
          <a:xfrm>
            <a:off x="3635375" y="4803775"/>
            <a:ext cx="1800225" cy="64135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/>
            <a:r>
              <a:rPr lang="da-DK" altLang="da-DK" sz="1800" dirty="0"/>
              <a:t>Looks </a:t>
            </a:r>
            <a:r>
              <a:rPr lang="da-DK" altLang="da-DK" sz="1800" dirty="0" err="1"/>
              <a:t>like</a:t>
            </a:r>
            <a:r>
              <a:rPr lang="da-DK" altLang="da-DK" sz="1800" dirty="0"/>
              <a:t> </a:t>
            </a:r>
            <a:r>
              <a:rPr lang="da-DK" altLang="da-DK" sz="1800" dirty="0">
                <a:sym typeface="Symbol" pitchFamily="18" charset="2"/>
              </a:rPr>
              <a:t>-mode for </a:t>
            </a:r>
            <a:r>
              <a:rPr lang="da-DK" altLang="da-DK" sz="1800" dirty="0" err="1">
                <a:sym typeface="Symbol" pitchFamily="18" charset="2"/>
              </a:rPr>
              <a:t>beam</a:t>
            </a:r>
            <a:endParaRPr lang="da-DK" altLang="da-DK" sz="1800" dirty="0">
              <a:sym typeface="Symbol" pitchFamily="18" charset="2"/>
            </a:endParaRPr>
          </a:p>
        </p:txBody>
      </p:sp>
      <p:sp>
        <p:nvSpPr>
          <p:cNvPr id="564247" name="Line 23"/>
          <p:cNvSpPr>
            <a:spLocks noChangeShapeType="1"/>
          </p:cNvSpPr>
          <p:nvPr/>
        </p:nvSpPr>
        <p:spPr bwMode="auto">
          <a:xfrm flipV="1">
            <a:off x="5003800" y="4619724"/>
            <a:ext cx="144463" cy="2873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6" name="Billed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125" y="763588"/>
            <a:ext cx="1757838" cy="1421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08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0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a-DK" dirty="0"/>
              <a:t>SW </a:t>
            </a:r>
            <a:r>
              <a:rPr lang="en-US" altLang="da-DK" dirty="0" smtClean="0"/>
              <a:t>acceleration: Medical </a:t>
            </a:r>
            <a:r>
              <a:rPr lang="en-US" altLang="da-DK" dirty="0" err="1" smtClean="0"/>
              <a:t>linac</a:t>
            </a:r>
            <a:endParaRPr lang="en-US" altLang="da-DK" dirty="0"/>
          </a:p>
        </p:txBody>
      </p:sp>
      <p:pic>
        <p:nvPicPr>
          <p:cNvPr id="557061" name="Picture 5" descr="600ct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675" y="1196975"/>
            <a:ext cx="6711950" cy="519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7062" name="Text Box 6"/>
          <p:cNvSpPr txBox="1">
            <a:spLocks noChangeArrowheads="1"/>
          </p:cNvSpPr>
          <p:nvPr/>
        </p:nvSpPr>
        <p:spPr bwMode="auto">
          <a:xfrm>
            <a:off x="107950" y="739775"/>
            <a:ext cx="69199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a-DK" sz="2400" b="1"/>
              <a:t>Varian 600c biperiodic </a:t>
            </a:r>
            <a:r>
              <a:rPr lang="en-US" altLang="da-DK" sz="2400" b="1">
                <a:sym typeface="Symbol" pitchFamily="18" charset="2"/>
              </a:rPr>
              <a:t>/2-mode SW </a:t>
            </a:r>
            <a:r>
              <a:rPr lang="en-US" altLang="da-DK" sz="2400" b="1"/>
              <a:t>structure:</a:t>
            </a:r>
          </a:p>
        </p:txBody>
      </p:sp>
      <p:sp>
        <p:nvSpPr>
          <p:cNvPr id="557066" name="Line 10"/>
          <p:cNvSpPr>
            <a:spLocks noChangeShapeType="1"/>
          </p:cNvSpPr>
          <p:nvPr/>
        </p:nvSpPr>
        <p:spPr bwMode="auto">
          <a:xfrm flipH="1">
            <a:off x="4356100" y="2420938"/>
            <a:ext cx="935038" cy="1368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7067" name="Text Box 11"/>
          <p:cNvSpPr txBox="1">
            <a:spLocks noChangeArrowheads="1"/>
          </p:cNvSpPr>
          <p:nvPr/>
        </p:nvSpPr>
        <p:spPr bwMode="auto">
          <a:xfrm>
            <a:off x="5272088" y="1863725"/>
            <a:ext cx="1348446" cy="46166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a-DK" sz="2400" dirty="0" smtClean="0"/>
              <a:t>RF input</a:t>
            </a:r>
            <a:endParaRPr lang="en-US" altLang="da-DK" sz="2400" dirty="0"/>
          </a:p>
        </p:txBody>
      </p:sp>
      <p:sp>
        <p:nvSpPr>
          <p:cNvPr id="557068" name="Text Box 12"/>
          <p:cNvSpPr txBox="1">
            <a:spLocks noChangeArrowheads="1"/>
          </p:cNvSpPr>
          <p:nvPr/>
        </p:nvSpPr>
        <p:spPr bwMode="auto">
          <a:xfrm>
            <a:off x="1350963" y="1914525"/>
            <a:ext cx="2185987" cy="4572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a-DK" sz="2400"/>
              <a:t>coupling cavity</a:t>
            </a:r>
          </a:p>
        </p:txBody>
      </p:sp>
      <p:sp>
        <p:nvSpPr>
          <p:cNvPr id="557069" name="Text Box 13"/>
          <p:cNvSpPr txBox="1">
            <a:spLocks noChangeArrowheads="1"/>
          </p:cNvSpPr>
          <p:nvPr/>
        </p:nvSpPr>
        <p:spPr bwMode="auto">
          <a:xfrm>
            <a:off x="6588125" y="5805488"/>
            <a:ext cx="2057400" cy="4572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da-DK" sz="2400" dirty="0" smtClean="0"/>
              <a:t>Normal </a:t>
            </a:r>
            <a:r>
              <a:rPr lang="en-US" altLang="da-DK" sz="2400" dirty="0"/>
              <a:t>cavity</a:t>
            </a:r>
          </a:p>
        </p:txBody>
      </p:sp>
      <p:sp>
        <p:nvSpPr>
          <p:cNvPr id="557070" name="Line 14"/>
          <p:cNvSpPr>
            <a:spLocks noChangeShapeType="1"/>
          </p:cNvSpPr>
          <p:nvPr/>
        </p:nvSpPr>
        <p:spPr bwMode="auto">
          <a:xfrm flipH="1" flipV="1">
            <a:off x="6731000" y="4581525"/>
            <a:ext cx="288925" cy="11525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63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a-DK" dirty="0"/>
              <a:t>SW acceleration: </a:t>
            </a:r>
            <a:r>
              <a:rPr lang="en-US" altLang="da-DK" dirty="0" smtClean="0"/>
              <a:t>Medical </a:t>
            </a:r>
            <a:r>
              <a:rPr lang="en-US" altLang="da-DK" dirty="0" err="1" smtClean="0"/>
              <a:t>linac</a:t>
            </a:r>
            <a:endParaRPr lang="en-US" altLang="da-DK" dirty="0"/>
          </a:p>
        </p:txBody>
      </p:sp>
      <p:pic>
        <p:nvPicPr>
          <p:cNvPr id="8140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1341438"/>
            <a:ext cx="9074150" cy="489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4085" name="Text Box 5"/>
          <p:cNvSpPr txBox="1">
            <a:spLocks noChangeArrowheads="1"/>
          </p:cNvSpPr>
          <p:nvPr/>
        </p:nvSpPr>
        <p:spPr bwMode="auto">
          <a:xfrm>
            <a:off x="107950" y="811213"/>
            <a:ext cx="77327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a-DK" sz="2400" b="1"/>
              <a:t>Varian TrueBeam biperiodic </a:t>
            </a:r>
            <a:r>
              <a:rPr lang="en-US" altLang="da-DK" sz="2400" b="1">
                <a:sym typeface="Symbol" pitchFamily="18" charset="2"/>
              </a:rPr>
              <a:t>/2-mode SW </a:t>
            </a:r>
            <a:r>
              <a:rPr lang="en-US" altLang="da-DK" sz="2400" b="1"/>
              <a:t>structure:</a:t>
            </a:r>
          </a:p>
        </p:txBody>
      </p:sp>
      <p:sp>
        <p:nvSpPr>
          <p:cNvPr id="814086" name="Text Box 6"/>
          <p:cNvSpPr txBox="1">
            <a:spLocks noChangeArrowheads="1"/>
          </p:cNvSpPr>
          <p:nvPr/>
        </p:nvSpPr>
        <p:spPr bwMode="auto">
          <a:xfrm>
            <a:off x="5364163" y="5440363"/>
            <a:ext cx="10795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da-DK" sz="1600" b="1"/>
              <a:t>Coupling cavity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65" name="Rectangle 5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da-DK"/>
              <a:t>Rationale for radiotherapy</a:t>
            </a:r>
          </a:p>
        </p:txBody>
      </p:sp>
      <p:sp>
        <p:nvSpPr>
          <p:cNvPr id="2" name="Tekstboks 1"/>
          <p:cNvSpPr txBox="1"/>
          <p:nvPr/>
        </p:nvSpPr>
        <p:spPr>
          <a:xfrm>
            <a:off x="8672363" y="116632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4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a-DK" dirty="0" smtClean="0"/>
              <a:t>What is radiotherapy?</a:t>
            </a:r>
            <a:endParaRPr lang="en-US" altLang="da-DK" dirty="0"/>
          </a:p>
        </p:txBody>
      </p:sp>
      <p:pic>
        <p:nvPicPr>
          <p:cNvPr id="1269765" name="Picture 5" descr="Elekta - Clinical Solutions For High-Precision Radiation Treatment of Cancer and For Non / Minimally Invasive Treatment of Brain Disorders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564904"/>
            <a:ext cx="4042440" cy="265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4716016" y="5518973"/>
            <a:ext cx="3816424" cy="646331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/>
            <a:r>
              <a:rPr lang="en-US" altLang="da-DK" sz="1800" i="0" dirty="0"/>
              <a:t>~50 % of all cancer </a:t>
            </a:r>
            <a:r>
              <a:rPr lang="en-US" altLang="da-DK" sz="1800" i="0" dirty="0" smtClean="0"/>
              <a:t>patients </a:t>
            </a:r>
            <a:r>
              <a:rPr lang="en-US" altLang="da-DK" sz="1800" i="0" dirty="0"/>
              <a:t>receives </a:t>
            </a:r>
            <a:r>
              <a:rPr lang="en-US" altLang="da-DK" sz="1800" i="0" dirty="0" smtClean="0"/>
              <a:t>radiotherapy</a:t>
            </a:r>
            <a:endParaRPr lang="en-US" altLang="da-DK" sz="1800" i="0" dirty="0"/>
          </a:p>
        </p:txBody>
      </p:sp>
      <p:pic>
        <p:nvPicPr>
          <p:cNvPr id="9226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45" t="12059" b="13671"/>
          <a:stretch/>
        </p:blipFill>
        <p:spPr bwMode="auto">
          <a:xfrm>
            <a:off x="467544" y="2492896"/>
            <a:ext cx="3024336" cy="3327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boks 1"/>
          <p:cNvSpPr txBox="1"/>
          <p:nvPr/>
        </p:nvSpPr>
        <p:spPr>
          <a:xfrm>
            <a:off x="2843808" y="3429000"/>
            <a:ext cx="1368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Indirect DNA damage</a:t>
            </a:r>
            <a:endParaRPr lang="en-US" sz="1600" dirty="0"/>
          </a:p>
        </p:txBody>
      </p:sp>
      <p:sp>
        <p:nvSpPr>
          <p:cNvPr id="16" name="Tekstboks 15"/>
          <p:cNvSpPr txBox="1"/>
          <p:nvPr/>
        </p:nvSpPr>
        <p:spPr>
          <a:xfrm>
            <a:off x="2843808" y="5148481"/>
            <a:ext cx="1368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Direct DNA damage</a:t>
            </a:r>
            <a:endParaRPr lang="en-US" sz="1600" dirty="0"/>
          </a:p>
        </p:txBody>
      </p:sp>
      <p:sp>
        <p:nvSpPr>
          <p:cNvPr id="3" name="Tekstboks 2"/>
          <p:cNvSpPr txBox="1"/>
          <p:nvPr/>
        </p:nvSpPr>
        <p:spPr>
          <a:xfrm>
            <a:off x="5868144" y="2564904"/>
            <a:ext cx="1563248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Radiotherapy:</a:t>
            </a:r>
            <a:endParaRPr lang="en-US" sz="1600" b="1" dirty="0"/>
          </a:p>
        </p:txBody>
      </p:sp>
      <p:sp>
        <p:nvSpPr>
          <p:cNvPr id="4" name="Tekstboks 3"/>
          <p:cNvSpPr txBox="1"/>
          <p:nvPr/>
        </p:nvSpPr>
        <p:spPr>
          <a:xfrm>
            <a:off x="270960" y="1917993"/>
            <a:ext cx="487710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Damage to DNA by ionizing radiation:</a:t>
            </a:r>
            <a:endParaRPr lang="en-US" sz="2200" dirty="0"/>
          </a:p>
        </p:txBody>
      </p:sp>
      <p:sp>
        <p:nvSpPr>
          <p:cNvPr id="5" name="Rektangel 4"/>
          <p:cNvSpPr/>
          <p:nvPr/>
        </p:nvSpPr>
        <p:spPr>
          <a:xfrm>
            <a:off x="251520" y="836712"/>
            <a:ext cx="889248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altLang="da-DK" sz="2400" b="1" dirty="0"/>
              <a:t>Radiotherapy:</a:t>
            </a:r>
          </a:p>
          <a:p>
            <a:pPr>
              <a:buFontTx/>
              <a:buNone/>
            </a:pPr>
            <a:r>
              <a:rPr lang="en-US" altLang="da-DK" sz="2200" dirty="0" smtClean="0"/>
              <a:t>Killing </a:t>
            </a:r>
            <a:r>
              <a:rPr lang="en-US" altLang="da-DK" sz="2200" dirty="0"/>
              <a:t>of cancer </a:t>
            </a:r>
            <a:r>
              <a:rPr lang="en-US" altLang="da-DK" sz="2200" dirty="0" smtClean="0"/>
              <a:t>cells </a:t>
            </a:r>
            <a:r>
              <a:rPr lang="en-US" altLang="da-DK" sz="2200" dirty="0"/>
              <a:t>by </a:t>
            </a:r>
            <a:r>
              <a:rPr lang="en-US" altLang="da-DK" sz="2200" dirty="0" smtClean="0"/>
              <a:t>ionizing radiation (x-rays or ionizing particles)</a:t>
            </a:r>
            <a:endParaRPr lang="en-US" altLang="da-DK" sz="2200" dirty="0"/>
          </a:p>
        </p:txBody>
      </p:sp>
      <p:sp>
        <p:nvSpPr>
          <p:cNvPr id="6" name="Tekstboks 5"/>
          <p:cNvSpPr txBox="1"/>
          <p:nvPr/>
        </p:nvSpPr>
        <p:spPr>
          <a:xfrm>
            <a:off x="317636" y="5909210"/>
            <a:ext cx="35541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Symbol" pitchFamily="18" charset="2"/>
              <a:buChar char="Þ"/>
            </a:pPr>
            <a:r>
              <a:rPr lang="en-US" sz="2000" dirty="0" smtClean="0">
                <a:sym typeface="Symbol"/>
              </a:rPr>
              <a:t>Dead of cell at cell division</a:t>
            </a:r>
          </a:p>
        </p:txBody>
      </p:sp>
    </p:spTree>
    <p:extLst>
      <p:ext uri="{BB962C8B-B14F-4D97-AF65-F5344CB8AC3E}">
        <p14:creationId xmlns:p14="http://schemas.microsoft.com/office/powerpoint/2010/main" val="969280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15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a-DK"/>
              <a:t>Why does radiotherapy work?</a:t>
            </a:r>
          </a:p>
        </p:txBody>
      </p:sp>
      <p:pic>
        <p:nvPicPr>
          <p:cNvPr id="94515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836613"/>
            <a:ext cx="3114675" cy="325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4515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425" y="836613"/>
            <a:ext cx="3098800" cy="324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4515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188" y="836613"/>
            <a:ext cx="2709862" cy="324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45160" name="Rectangle 8"/>
          <p:cNvSpPr>
            <a:spLocks noChangeArrowheads="1"/>
          </p:cNvSpPr>
          <p:nvPr/>
        </p:nvSpPr>
        <p:spPr bwMode="auto">
          <a:xfrm>
            <a:off x="468312" y="4365625"/>
            <a:ext cx="8424167" cy="19431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  <a:extLst/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en-US" altLang="da-DK" b="1" i="0" dirty="0" smtClean="0"/>
              <a:t>Cancer </a:t>
            </a:r>
            <a:r>
              <a:rPr lang="en-US" altLang="da-DK" b="1" i="0" dirty="0"/>
              <a:t>cells </a:t>
            </a:r>
            <a:r>
              <a:rPr lang="en-US" altLang="da-DK" b="1" i="0" dirty="0" smtClean="0"/>
              <a:t>are sensitive to </a:t>
            </a:r>
            <a:r>
              <a:rPr lang="en-US" altLang="da-DK" b="1" i="0" dirty="0"/>
              <a:t>ionizing radiation:</a:t>
            </a:r>
          </a:p>
          <a:p>
            <a:r>
              <a:rPr lang="en-US" altLang="da-DK" sz="2200" dirty="0"/>
              <a:t>Cancer cells </a:t>
            </a:r>
            <a:r>
              <a:rPr lang="en-US" altLang="da-DK" sz="2200" dirty="0" smtClean="0"/>
              <a:t>are mutated cells with reduced DNA repair capability</a:t>
            </a:r>
            <a:endParaRPr lang="en-US" altLang="da-DK" sz="2200" dirty="0"/>
          </a:p>
          <a:p>
            <a:r>
              <a:rPr lang="en-US" altLang="da-DK" sz="2200" b="0" i="0" dirty="0" smtClean="0"/>
              <a:t>Cancer </a:t>
            </a:r>
            <a:r>
              <a:rPr lang="en-US" altLang="da-DK" sz="2200" dirty="0"/>
              <a:t>divide (copying of </a:t>
            </a:r>
            <a:r>
              <a:rPr lang="en-US" altLang="da-DK" sz="2200" dirty="0" smtClean="0"/>
              <a:t>DNA) </a:t>
            </a:r>
            <a:r>
              <a:rPr lang="en-US" altLang="da-DK" sz="2200" b="0" i="0" dirty="0" smtClean="0"/>
              <a:t>more </a:t>
            </a:r>
            <a:r>
              <a:rPr lang="en-US" altLang="da-DK" sz="2200" b="0" i="0" dirty="0"/>
              <a:t>than healthy </a:t>
            </a:r>
            <a:r>
              <a:rPr lang="en-US" altLang="da-DK" sz="2200" b="0" i="0" dirty="0" smtClean="0"/>
              <a:t>tissue + Higher sensitivity to radiation at cell division</a:t>
            </a:r>
            <a:endParaRPr lang="en-US" altLang="da-DK" sz="2200" b="0" i="0" dirty="0"/>
          </a:p>
        </p:txBody>
      </p:sp>
      <p:sp>
        <p:nvSpPr>
          <p:cNvPr id="945161" name="Text Box 9"/>
          <p:cNvSpPr txBox="1">
            <a:spLocks noChangeArrowheads="1"/>
          </p:cNvSpPr>
          <p:nvPr/>
        </p:nvSpPr>
        <p:spPr bwMode="auto">
          <a:xfrm>
            <a:off x="557213" y="3711575"/>
            <a:ext cx="22145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a-DK" sz="2000" i="0"/>
              <a:t>Before treatment</a:t>
            </a:r>
          </a:p>
        </p:txBody>
      </p:sp>
      <p:sp>
        <p:nvSpPr>
          <p:cNvPr id="945162" name="Text Box 10"/>
          <p:cNvSpPr txBox="1">
            <a:spLocks noChangeArrowheads="1"/>
          </p:cNvSpPr>
          <p:nvPr/>
        </p:nvSpPr>
        <p:spPr bwMode="auto">
          <a:xfrm>
            <a:off x="6804025" y="3679825"/>
            <a:ext cx="20018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a-DK" sz="2000" i="0"/>
              <a:t>After treatment</a:t>
            </a:r>
          </a:p>
        </p:txBody>
      </p:sp>
      <p:sp>
        <p:nvSpPr>
          <p:cNvPr id="945163" name="Text Box 11"/>
          <p:cNvSpPr txBox="1">
            <a:spLocks noChangeArrowheads="1"/>
          </p:cNvSpPr>
          <p:nvPr/>
        </p:nvSpPr>
        <p:spPr bwMode="auto">
          <a:xfrm>
            <a:off x="3779838" y="3644900"/>
            <a:ext cx="2228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a-DK" sz="2000" i="0"/>
              <a:t>During treatment</a:t>
            </a:r>
          </a:p>
        </p:txBody>
      </p:sp>
      <p:sp>
        <p:nvSpPr>
          <p:cNvPr id="2" name="Rektangel 1"/>
          <p:cNvSpPr/>
          <p:nvPr/>
        </p:nvSpPr>
        <p:spPr>
          <a:xfrm>
            <a:off x="323528" y="1700808"/>
            <a:ext cx="792088" cy="129614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ktangel 10"/>
          <p:cNvSpPr/>
          <p:nvPr/>
        </p:nvSpPr>
        <p:spPr>
          <a:xfrm>
            <a:off x="6350893" y="1700808"/>
            <a:ext cx="792088" cy="129614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ktangel 11"/>
          <p:cNvSpPr/>
          <p:nvPr/>
        </p:nvSpPr>
        <p:spPr>
          <a:xfrm>
            <a:off x="3276600" y="1268760"/>
            <a:ext cx="792088" cy="129614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707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3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a-DK"/>
              <a:t>Outline</a:t>
            </a:r>
          </a:p>
        </p:txBody>
      </p:sp>
      <p:sp>
        <p:nvSpPr>
          <p:cNvPr id="3113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351310"/>
            <a:ext cx="8229600" cy="4525962"/>
          </a:xfrm>
          <a:noFill/>
          <a:ln/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dirty="0" smtClean="0"/>
              <a:t>Basic </a:t>
            </a:r>
            <a:r>
              <a:rPr lang="en-US" dirty="0"/>
              <a:t>theory of </a:t>
            </a:r>
            <a:r>
              <a:rPr lang="en-US" dirty="0" smtClean="0"/>
              <a:t>electron linear </a:t>
            </a:r>
            <a:r>
              <a:rPr lang="en-US" dirty="0"/>
              <a:t>accelerators </a:t>
            </a:r>
            <a:r>
              <a:rPr lang="en-US" dirty="0" smtClean="0"/>
              <a:t>(linacs)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Rationale of radiotherapy</a:t>
            </a:r>
            <a:endParaRPr lang="da-DK" dirty="0"/>
          </a:p>
          <a:p>
            <a:pPr>
              <a:spcBef>
                <a:spcPts val="1800"/>
              </a:spcBef>
            </a:pPr>
            <a:r>
              <a:rPr lang="en-US" dirty="0"/>
              <a:t>Electron linacs for </a:t>
            </a:r>
            <a:r>
              <a:rPr lang="en-US" dirty="0" smtClean="0"/>
              <a:t>radiotherapy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Exercise: How </a:t>
            </a:r>
            <a:r>
              <a:rPr lang="en-US" dirty="0"/>
              <a:t>to change beam energy of </a:t>
            </a:r>
            <a:r>
              <a:rPr lang="en-US" dirty="0" smtClean="0"/>
              <a:t>linacs for </a:t>
            </a:r>
            <a:r>
              <a:rPr lang="en-US" dirty="0"/>
              <a:t>radiotherapy?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0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a-DK" dirty="0" smtClean="0"/>
              <a:t>Dose response</a:t>
            </a:r>
            <a:endParaRPr lang="en-US" altLang="da-DK" dirty="0"/>
          </a:p>
        </p:txBody>
      </p:sp>
      <p:sp>
        <p:nvSpPr>
          <p:cNvPr id="940037" name="Line 5"/>
          <p:cNvSpPr>
            <a:spLocks noChangeShapeType="1"/>
          </p:cNvSpPr>
          <p:nvPr/>
        </p:nvSpPr>
        <p:spPr bwMode="auto">
          <a:xfrm>
            <a:off x="1661667" y="5111403"/>
            <a:ext cx="6553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0038" name="Line 6"/>
          <p:cNvSpPr>
            <a:spLocks noChangeShapeType="1"/>
          </p:cNvSpPr>
          <p:nvPr/>
        </p:nvSpPr>
        <p:spPr bwMode="auto">
          <a:xfrm flipV="1">
            <a:off x="1661667" y="1437928"/>
            <a:ext cx="0" cy="36734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0046" name="Freeform 14"/>
          <p:cNvSpPr>
            <a:spLocks/>
          </p:cNvSpPr>
          <p:nvPr/>
        </p:nvSpPr>
        <p:spPr bwMode="auto">
          <a:xfrm>
            <a:off x="3677792" y="1787178"/>
            <a:ext cx="3887787" cy="3324225"/>
          </a:xfrm>
          <a:custGeom>
            <a:avLst/>
            <a:gdLst>
              <a:gd name="T0" fmla="*/ 0 w 2449"/>
              <a:gd name="T1" fmla="*/ 2094 h 2094"/>
              <a:gd name="T2" fmla="*/ 544 w 2449"/>
              <a:gd name="T3" fmla="*/ 1822 h 2094"/>
              <a:gd name="T4" fmla="*/ 817 w 2449"/>
              <a:gd name="T5" fmla="*/ 869 h 2094"/>
              <a:gd name="T6" fmla="*/ 1089 w 2449"/>
              <a:gd name="T7" fmla="*/ 325 h 2094"/>
              <a:gd name="T8" fmla="*/ 1633 w 2449"/>
              <a:gd name="T9" fmla="*/ 53 h 2094"/>
              <a:gd name="T10" fmla="*/ 2449 w 2449"/>
              <a:gd name="T11" fmla="*/ 7 h 20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449" h="2094">
                <a:moveTo>
                  <a:pt x="0" y="2094"/>
                </a:moveTo>
                <a:cubicBezTo>
                  <a:pt x="204" y="2060"/>
                  <a:pt x="408" y="2026"/>
                  <a:pt x="544" y="1822"/>
                </a:cubicBezTo>
                <a:cubicBezTo>
                  <a:pt x="680" y="1618"/>
                  <a:pt x="726" y="1118"/>
                  <a:pt x="817" y="869"/>
                </a:cubicBezTo>
                <a:cubicBezTo>
                  <a:pt x="908" y="620"/>
                  <a:pt x="953" y="461"/>
                  <a:pt x="1089" y="325"/>
                </a:cubicBezTo>
                <a:cubicBezTo>
                  <a:pt x="1225" y="189"/>
                  <a:pt x="1406" y="106"/>
                  <a:pt x="1633" y="53"/>
                </a:cubicBezTo>
                <a:cubicBezTo>
                  <a:pt x="1860" y="0"/>
                  <a:pt x="2290" y="15"/>
                  <a:pt x="2449" y="7"/>
                </a:cubicBezTo>
              </a:path>
            </a:pathLst>
          </a:custGeom>
          <a:noFill/>
          <a:ln w="38100" cmpd="sng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0047" name="Freeform 15"/>
          <p:cNvSpPr>
            <a:spLocks/>
          </p:cNvSpPr>
          <p:nvPr/>
        </p:nvSpPr>
        <p:spPr bwMode="auto">
          <a:xfrm>
            <a:off x="3030092" y="1798290"/>
            <a:ext cx="3887787" cy="3324225"/>
          </a:xfrm>
          <a:custGeom>
            <a:avLst/>
            <a:gdLst>
              <a:gd name="T0" fmla="*/ 0 w 2449"/>
              <a:gd name="T1" fmla="*/ 2094 h 2094"/>
              <a:gd name="T2" fmla="*/ 544 w 2449"/>
              <a:gd name="T3" fmla="*/ 1822 h 2094"/>
              <a:gd name="T4" fmla="*/ 817 w 2449"/>
              <a:gd name="T5" fmla="*/ 869 h 2094"/>
              <a:gd name="T6" fmla="*/ 1089 w 2449"/>
              <a:gd name="T7" fmla="*/ 325 h 2094"/>
              <a:gd name="T8" fmla="*/ 1633 w 2449"/>
              <a:gd name="T9" fmla="*/ 53 h 2094"/>
              <a:gd name="T10" fmla="*/ 2449 w 2449"/>
              <a:gd name="T11" fmla="*/ 7 h 20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449" h="2094">
                <a:moveTo>
                  <a:pt x="0" y="2094"/>
                </a:moveTo>
                <a:cubicBezTo>
                  <a:pt x="204" y="2060"/>
                  <a:pt x="408" y="2026"/>
                  <a:pt x="544" y="1822"/>
                </a:cubicBezTo>
                <a:cubicBezTo>
                  <a:pt x="680" y="1618"/>
                  <a:pt x="726" y="1118"/>
                  <a:pt x="817" y="869"/>
                </a:cubicBezTo>
                <a:cubicBezTo>
                  <a:pt x="908" y="620"/>
                  <a:pt x="953" y="461"/>
                  <a:pt x="1089" y="325"/>
                </a:cubicBezTo>
                <a:cubicBezTo>
                  <a:pt x="1225" y="189"/>
                  <a:pt x="1406" y="106"/>
                  <a:pt x="1633" y="53"/>
                </a:cubicBezTo>
                <a:cubicBezTo>
                  <a:pt x="1860" y="0"/>
                  <a:pt x="2290" y="15"/>
                  <a:pt x="2449" y="7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0050" name="Line 18"/>
          <p:cNvSpPr>
            <a:spLocks noChangeShapeType="1"/>
          </p:cNvSpPr>
          <p:nvPr/>
        </p:nvSpPr>
        <p:spPr bwMode="auto">
          <a:xfrm>
            <a:off x="6917879" y="1798290"/>
            <a:ext cx="6477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0051" name="Line 19"/>
          <p:cNvSpPr>
            <a:spLocks noChangeShapeType="1"/>
          </p:cNvSpPr>
          <p:nvPr/>
        </p:nvSpPr>
        <p:spPr bwMode="auto">
          <a:xfrm flipH="1">
            <a:off x="1661667" y="1798290"/>
            <a:ext cx="61214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0052" name="Text Box 20"/>
          <p:cNvSpPr txBox="1">
            <a:spLocks noChangeArrowheads="1"/>
          </p:cNvSpPr>
          <p:nvPr/>
        </p:nvSpPr>
        <p:spPr bwMode="auto">
          <a:xfrm>
            <a:off x="2237929" y="3447405"/>
            <a:ext cx="20367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da-DK" sz="2000" b="0" i="0" dirty="0">
                <a:solidFill>
                  <a:srgbClr val="FF0000"/>
                </a:solidFill>
              </a:rPr>
              <a:t>Tumor </a:t>
            </a:r>
            <a:r>
              <a:rPr lang="en-US" altLang="da-DK" sz="2000" b="0" i="0" dirty="0" smtClean="0">
                <a:solidFill>
                  <a:srgbClr val="FF0000"/>
                </a:solidFill>
              </a:rPr>
              <a:t>control probability</a:t>
            </a:r>
            <a:endParaRPr lang="en-US" altLang="da-DK" sz="2000" b="0" i="0" dirty="0">
              <a:solidFill>
                <a:srgbClr val="FF0000"/>
              </a:solidFill>
            </a:endParaRPr>
          </a:p>
        </p:txBody>
      </p:sp>
      <p:sp>
        <p:nvSpPr>
          <p:cNvPr id="940053" name="Text Box 21"/>
          <p:cNvSpPr txBox="1">
            <a:spLocks noChangeArrowheads="1"/>
          </p:cNvSpPr>
          <p:nvPr/>
        </p:nvSpPr>
        <p:spPr bwMode="auto">
          <a:xfrm>
            <a:off x="5004048" y="3286621"/>
            <a:ext cx="20367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da-DK" sz="2000" b="0" i="0" dirty="0">
                <a:solidFill>
                  <a:srgbClr val="009900"/>
                </a:solidFill>
              </a:rPr>
              <a:t>Normal tissue complication probability</a:t>
            </a:r>
          </a:p>
        </p:txBody>
      </p:sp>
      <p:sp>
        <p:nvSpPr>
          <p:cNvPr id="940054" name="Text Box 22"/>
          <p:cNvSpPr txBox="1">
            <a:spLocks noChangeArrowheads="1"/>
          </p:cNvSpPr>
          <p:nvPr/>
        </p:nvSpPr>
        <p:spPr bwMode="auto">
          <a:xfrm>
            <a:off x="107504" y="1556990"/>
            <a:ext cx="20367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da-DK" sz="2000" i="0"/>
              <a:t>100 %</a:t>
            </a:r>
          </a:p>
        </p:txBody>
      </p:sp>
      <p:sp>
        <p:nvSpPr>
          <p:cNvPr id="940055" name="Text Box 23"/>
          <p:cNvSpPr txBox="1">
            <a:spLocks noChangeArrowheads="1"/>
          </p:cNvSpPr>
          <p:nvPr/>
        </p:nvSpPr>
        <p:spPr bwMode="auto">
          <a:xfrm>
            <a:off x="272604" y="4857403"/>
            <a:ext cx="20367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da-DK" sz="2000" i="0"/>
              <a:t>0 %</a:t>
            </a:r>
          </a:p>
        </p:txBody>
      </p:sp>
      <p:sp>
        <p:nvSpPr>
          <p:cNvPr id="940057" name="Text Box 25"/>
          <p:cNvSpPr txBox="1">
            <a:spLocks noChangeArrowheads="1"/>
          </p:cNvSpPr>
          <p:nvPr/>
        </p:nvSpPr>
        <p:spPr bwMode="auto">
          <a:xfrm>
            <a:off x="7186167" y="5157440"/>
            <a:ext cx="2036762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da-DK" sz="2200" i="0"/>
              <a:t>Dose</a:t>
            </a:r>
          </a:p>
        </p:txBody>
      </p:sp>
      <p:sp>
        <p:nvSpPr>
          <p:cNvPr id="940058" name="Text Box 26"/>
          <p:cNvSpPr txBox="1">
            <a:spLocks noChangeArrowheads="1"/>
          </p:cNvSpPr>
          <p:nvPr/>
        </p:nvSpPr>
        <p:spPr bwMode="auto">
          <a:xfrm>
            <a:off x="366267" y="980728"/>
            <a:ext cx="2036762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da-DK" sz="2200" i="0"/>
              <a:t>Response</a:t>
            </a:r>
          </a:p>
        </p:txBody>
      </p:sp>
      <p:sp>
        <p:nvSpPr>
          <p:cNvPr id="940059" name="Line 27"/>
          <p:cNvSpPr>
            <a:spLocks noChangeShapeType="1"/>
          </p:cNvSpPr>
          <p:nvPr/>
        </p:nvSpPr>
        <p:spPr bwMode="auto">
          <a:xfrm flipV="1">
            <a:off x="4614417" y="2492028"/>
            <a:ext cx="0" cy="2592387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0061" name="Line 29"/>
          <p:cNvSpPr>
            <a:spLocks noChangeShapeType="1"/>
          </p:cNvSpPr>
          <p:nvPr/>
        </p:nvSpPr>
        <p:spPr bwMode="auto">
          <a:xfrm flipH="1">
            <a:off x="1661667" y="2492028"/>
            <a:ext cx="2952750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0062" name="Line 30"/>
          <p:cNvSpPr>
            <a:spLocks noChangeShapeType="1"/>
          </p:cNvSpPr>
          <p:nvPr/>
        </p:nvSpPr>
        <p:spPr bwMode="auto">
          <a:xfrm flipH="1">
            <a:off x="1661667" y="4581178"/>
            <a:ext cx="2952750" cy="0"/>
          </a:xfrm>
          <a:prstGeom prst="line">
            <a:avLst/>
          </a:prstGeom>
          <a:noFill/>
          <a:ln w="38100">
            <a:solidFill>
              <a:srgbClr val="0099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0066" name="Text Box 34"/>
          <p:cNvSpPr txBox="1">
            <a:spLocks noChangeArrowheads="1"/>
          </p:cNvSpPr>
          <p:nvPr/>
        </p:nvSpPr>
        <p:spPr bwMode="auto">
          <a:xfrm>
            <a:off x="611560" y="5805264"/>
            <a:ext cx="8034572" cy="43088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r>
              <a:rPr lang="en-US" altLang="da-DK" sz="2200" b="1" i="0" dirty="0"/>
              <a:t>Dose: </a:t>
            </a:r>
            <a:r>
              <a:rPr lang="en-US" altLang="da-DK" sz="2200" i="0" dirty="0"/>
              <a:t>Compromise between cure and toxicity to healthy tissue</a:t>
            </a:r>
          </a:p>
        </p:txBody>
      </p:sp>
    </p:spTree>
    <p:extLst>
      <p:ext uri="{BB962C8B-B14F-4D97-AF65-F5344CB8AC3E}">
        <p14:creationId xmlns:p14="http://schemas.microsoft.com/office/powerpoint/2010/main" val="4075068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Electron </a:t>
            </a:r>
            <a:r>
              <a:rPr lang="en-US" dirty="0" smtClean="0"/>
              <a:t>linear accelerators for </a:t>
            </a:r>
            <a:r>
              <a:rPr lang="en-US" dirty="0"/>
              <a:t>radiotherapy</a:t>
            </a:r>
          </a:p>
        </p:txBody>
      </p:sp>
    </p:spTree>
    <p:extLst>
      <p:ext uri="{BB962C8B-B14F-4D97-AF65-F5344CB8AC3E}">
        <p14:creationId xmlns:p14="http://schemas.microsoft.com/office/powerpoint/2010/main" val="305351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title"/>
          </p:nvPr>
        </p:nvSpPr>
        <p:spPr>
          <a:xfrm>
            <a:off x="169863" y="142875"/>
            <a:ext cx="9144000" cy="333375"/>
          </a:xfrm>
        </p:spPr>
        <p:txBody>
          <a:bodyPr/>
          <a:lstStyle/>
          <a:p>
            <a:pPr eaLnBrk="1" hangingPunct="1"/>
            <a:r>
              <a:rPr lang="en-US" altLang="da-DK" dirty="0" smtClean="0"/>
              <a:t>Main components of medical linac</a:t>
            </a:r>
          </a:p>
        </p:txBody>
      </p:sp>
      <p:pic>
        <p:nvPicPr>
          <p:cNvPr id="6147" name="Picture 5" descr="linac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765175"/>
            <a:ext cx="8302625" cy="557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ext Box 6"/>
          <p:cNvSpPr txBox="1">
            <a:spLocks noChangeArrowheads="1"/>
          </p:cNvSpPr>
          <p:nvPr/>
        </p:nvSpPr>
        <p:spPr bwMode="auto">
          <a:xfrm>
            <a:off x="177800" y="1984375"/>
            <a:ext cx="115411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da-DK" sz="1600"/>
              <a:t>Microwave</a:t>
            </a:r>
          </a:p>
          <a:p>
            <a:pPr algn="ctr" eaLnBrk="1" hangingPunct="1"/>
            <a:r>
              <a:rPr lang="en-US" altLang="da-DK" sz="1600"/>
              <a:t>amplifier</a:t>
            </a:r>
          </a:p>
        </p:txBody>
      </p:sp>
      <p:sp>
        <p:nvSpPr>
          <p:cNvPr id="6149" name="Line 7"/>
          <p:cNvSpPr>
            <a:spLocks noChangeShapeType="1"/>
          </p:cNvSpPr>
          <p:nvPr/>
        </p:nvSpPr>
        <p:spPr bwMode="auto">
          <a:xfrm>
            <a:off x="1258888" y="2565400"/>
            <a:ext cx="638175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0" name="Text Box 8"/>
          <p:cNvSpPr txBox="1">
            <a:spLocks noChangeArrowheads="1"/>
          </p:cNvSpPr>
          <p:nvPr/>
        </p:nvSpPr>
        <p:spPr bwMode="auto">
          <a:xfrm>
            <a:off x="1474788" y="1508125"/>
            <a:ext cx="13239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da-DK" sz="1600"/>
              <a:t>Electron gun</a:t>
            </a:r>
          </a:p>
        </p:txBody>
      </p:sp>
      <p:sp>
        <p:nvSpPr>
          <p:cNvPr id="6151" name="Line 9"/>
          <p:cNvSpPr>
            <a:spLocks noChangeShapeType="1"/>
          </p:cNvSpPr>
          <p:nvPr/>
        </p:nvSpPr>
        <p:spPr bwMode="auto">
          <a:xfrm>
            <a:off x="2627313" y="1844675"/>
            <a:ext cx="422275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2" name="Text Box 10"/>
          <p:cNvSpPr txBox="1">
            <a:spLocks noChangeArrowheads="1"/>
          </p:cNvSpPr>
          <p:nvPr/>
        </p:nvSpPr>
        <p:spPr bwMode="auto">
          <a:xfrm>
            <a:off x="509588" y="5564188"/>
            <a:ext cx="149271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da-DK" sz="1600" dirty="0" smtClean="0"/>
              <a:t>RF waveguide</a:t>
            </a:r>
            <a:endParaRPr lang="en-US" altLang="da-DK" sz="1600" dirty="0"/>
          </a:p>
        </p:txBody>
      </p:sp>
      <p:sp>
        <p:nvSpPr>
          <p:cNvPr id="6153" name="Line 11"/>
          <p:cNvSpPr>
            <a:spLocks noChangeShapeType="1"/>
          </p:cNvSpPr>
          <p:nvPr/>
        </p:nvSpPr>
        <p:spPr bwMode="auto">
          <a:xfrm flipV="1">
            <a:off x="1619250" y="5086350"/>
            <a:ext cx="493713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4" name="Text Box 12"/>
          <p:cNvSpPr txBox="1">
            <a:spLocks noChangeArrowheads="1"/>
          </p:cNvSpPr>
          <p:nvPr/>
        </p:nvSpPr>
        <p:spPr bwMode="auto">
          <a:xfrm>
            <a:off x="2389741" y="828001"/>
            <a:ext cx="268054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da-DK" sz="1600" dirty="0" smtClean="0"/>
              <a:t>Disc-loaded</a:t>
            </a:r>
          </a:p>
          <a:p>
            <a:pPr algn="ctr" eaLnBrk="1" hangingPunct="1"/>
            <a:r>
              <a:rPr lang="en-US" altLang="da-DK" sz="1600" dirty="0" smtClean="0"/>
              <a:t> waveguide for acceleration</a:t>
            </a:r>
            <a:endParaRPr lang="en-US" altLang="da-DK" sz="1600" dirty="0"/>
          </a:p>
        </p:txBody>
      </p:sp>
      <p:sp>
        <p:nvSpPr>
          <p:cNvPr id="6155" name="Line 13"/>
          <p:cNvSpPr>
            <a:spLocks noChangeShapeType="1"/>
          </p:cNvSpPr>
          <p:nvPr/>
        </p:nvSpPr>
        <p:spPr bwMode="auto">
          <a:xfrm>
            <a:off x="3768725" y="1448594"/>
            <a:ext cx="360363" cy="46751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6" name="Text Box 14"/>
          <p:cNvSpPr txBox="1">
            <a:spLocks noChangeArrowheads="1"/>
          </p:cNvSpPr>
          <p:nvPr/>
        </p:nvSpPr>
        <p:spPr bwMode="auto">
          <a:xfrm>
            <a:off x="6726238" y="860425"/>
            <a:ext cx="16621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da-DK" sz="1600"/>
              <a:t>Bending magnet</a:t>
            </a:r>
          </a:p>
        </p:txBody>
      </p:sp>
      <p:sp>
        <p:nvSpPr>
          <p:cNvPr id="6157" name="Line 15"/>
          <p:cNvSpPr>
            <a:spLocks noChangeShapeType="1"/>
          </p:cNvSpPr>
          <p:nvPr/>
        </p:nvSpPr>
        <p:spPr bwMode="auto">
          <a:xfrm flipH="1">
            <a:off x="6362700" y="1196975"/>
            <a:ext cx="51435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8" name="Text Box 17"/>
          <p:cNvSpPr txBox="1">
            <a:spLocks noChangeArrowheads="1"/>
          </p:cNvSpPr>
          <p:nvPr/>
        </p:nvSpPr>
        <p:spPr bwMode="auto">
          <a:xfrm>
            <a:off x="6588125" y="2708275"/>
            <a:ext cx="16192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da-DK" sz="1600"/>
              <a:t>Treatment head</a:t>
            </a:r>
          </a:p>
        </p:txBody>
      </p:sp>
      <p:sp>
        <p:nvSpPr>
          <p:cNvPr id="6159" name="Rectangle 19"/>
          <p:cNvSpPr>
            <a:spLocks noChangeArrowheads="1"/>
          </p:cNvSpPr>
          <p:nvPr/>
        </p:nvSpPr>
        <p:spPr bwMode="auto">
          <a:xfrm>
            <a:off x="6372225" y="3068638"/>
            <a:ext cx="1728788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da-DK"/>
          </a:p>
        </p:txBody>
      </p:sp>
      <p:sp>
        <p:nvSpPr>
          <p:cNvPr id="6160" name="Text Box 20"/>
          <p:cNvSpPr txBox="1">
            <a:spLocks noChangeArrowheads="1"/>
          </p:cNvSpPr>
          <p:nvPr/>
        </p:nvSpPr>
        <p:spPr bwMode="auto">
          <a:xfrm>
            <a:off x="6929834" y="1616075"/>
            <a:ext cx="1098550" cy="4572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da-DK" dirty="0"/>
              <a:t>Gantry</a:t>
            </a:r>
          </a:p>
        </p:txBody>
      </p:sp>
      <p:sp>
        <p:nvSpPr>
          <p:cNvPr id="6161" name="Text Box 21"/>
          <p:cNvSpPr txBox="1">
            <a:spLocks noChangeArrowheads="1"/>
          </p:cNvSpPr>
          <p:nvPr/>
        </p:nvSpPr>
        <p:spPr bwMode="auto">
          <a:xfrm>
            <a:off x="7393632" y="4237038"/>
            <a:ext cx="1066800" cy="4572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da-DK" dirty="0"/>
              <a:t>Couch</a:t>
            </a:r>
          </a:p>
        </p:txBody>
      </p:sp>
    </p:spTree>
    <p:extLst>
      <p:ext uri="{BB962C8B-B14F-4D97-AF65-F5344CB8AC3E}">
        <p14:creationId xmlns:p14="http://schemas.microsoft.com/office/powerpoint/2010/main" val="3840002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a-DK" dirty="0" smtClean="0"/>
              <a:t>Main </a:t>
            </a:r>
            <a:r>
              <a:rPr lang="en-US" altLang="da-DK" dirty="0" smtClean="0"/>
              <a:t>manufacturers of medical linacs </a:t>
            </a:r>
            <a:endParaRPr lang="en-US" altLang="da-DK" dirty="0" smtClean="0"/>
          </a:p>
        </p:txBody>
      </p:sp>
      <p:pic>
        <p:nvPicPr>
          <p:cNvPr id="7171" name="Picture 21" descr="Elekta - Clinical Solutions For High-Precision Radiation Treatment of Cancer and For Non / Minimally Invasive Treatment of Brain Disorders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844" y="1052736"/>
            <a:ext cx="3529013" cy="232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Text Box 26"/>
          <p:cNvSpPr txBox="1">
            <a:spLocks noChangeArrowheads="1"/>
          </p:cNvSpPr>
          <p:nvPr/>
        </p:nvSpPr>
        <p:spPr bwMode="auto">
          <a:xfrm>
            <a:off x="3401318" y="3451120"/>
            <a:ext cx="882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da-DK" sz="1800" b="1" dirty="0"/>
              <a:t>Varian</a:t>
            </a:r>
          </a:p>
        </p:txBody>
      </p:sp>
      <p:sp>
        <p:nvSpPr>
          <p:cNvPr id="7175" name="Text Box 27"/>
          <p:cNvSpPr txBox="1">
            <a:spLocks noChangeArrowheads="1"/>
          </p:cNvSpPr>
          <p:nvPr/>
        </p:nvSpPr>
        <p:spPr bwMode="auto">
          <a:xfrm>
            <a:off x="3414018" y="686023"/>
            <a:ext cx="857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da-DK" sz="1800" b="1" dirty="0"/>
              <a:t>Elekta</a:t>
            </a:r>
          </a:p>
        </p:txBody>
      </p:sp>
      <p:sp>
        <p:nvSpPr>
          <p:cNvPr id="7177" name="Text Box 30"/>
          <p:cNvSpPr txBox="1">
            <a:spLocks noChangeArrowheads="1"/>
          </p:cNvSpPr>
          <p:nvPr/>
        </p:nvSpPr>
        <p:spPr bwMode="auto">
          <a:xfrm>
            <a:off x="5714702" y="1907540"/>
            <a:ext cx="280942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da-DK" sz="1800" dirty="0"/>
              <a:t>4-22 </a:t>
            </a:r>
            <a:r>
              <a:rPr lang="en-US" altLang="da-DK" sz="1800" dirty="0" smtClean="0"/>
              <a:t>MeV </a:t>
            </a:r>
            <a:r>
              <a:rPr lang="en-US" altLang="da-DK" sz="1800" dirty="0" smtClean="0"/>
              <a:t>TW accelerator</a:t>
            </a:r>
            <a:endParaRPr lang="en-US" altLang="da-DK" sz="1800" dirty="0"/>
          </a:p>
        </p:txBody>
      </p:sp>
      <p:sp>
        <p:nvSpPr>
          <p:cNvPr id="7178" name="Text Box 31"/>
          <p:cNvSpPr txBox="1">
            <a:spLocks noChangeArrowheads="1"/>
          </p:cNvSpPr>
          <p:nvPr/>
        </p:nvSpPr>
        <p:spPr bwMode="auto">
          <a:xfrm>
            <a:off x="5751785" y="4941168"/>
            <a:ext cx="299667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da-DK" sz="1800" dirty="0"/>
              <a:t>4-22 </a:t>
            </a:r>
            <a:r>
              <a:rPr lang="en-US" altLang="da-DK" sz="1800" dirty="0" smtClean="0"/>
              <a:t>MeV </a:t>
            </a:r>
            <a:r>
              <a:rPr lang="en-US" altLang="da-DK" sz="1800" dirty="0" smtClean="0"/>
              <a:t>SW accelerator</a:t>
            </a:r>
            <a:endParaRPr lang="en-US" altLang="da-DK" sz="1800" b="1" dirty="0"/>
          </a:p>
        </p:txBody>
      </p:sp>
      <p:pic>
        <p:nvPicPr>
          <p:cNvPr id="7179" name="Picture 3" descr="M:\Marketing\Marcom\Branding, Naming, Campaigns, Messaging\Trilogy+, HET\Images, Photography\No logo\VOS_30degree_no_log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844" y="3795291"/>
            <a:ext cx="3600450" cy="258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791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a-DK" smtClean="0"/>
              <a:t>Gantry and couch degrees of freedom</a:t>
            </a:r>
          </a:p>
        </p:txBody>
      </p:sp>
      <p:pic>
        <p:nvPicPr>
          <p:cNvPr id="8195" name="Picture 6" descr="Trilogy1_jpg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747713"/>
            <a:ext cx="8820150" cy="570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AutoShape 8"/>
          <p:cNvSpPr>
            <a:spLocks noChangeArrowheads="1"/>
          </p:cNvSpPr>
          <p:nvPr/>
        </p:nvSpPr>
        <p:spPr bwMode="auto">
          <a:xfrm>
            <a:off x="2843213" y="2565400"/>
            <a:ext cx="647700" cy="1800225"/>
          </a:xfrm>
          <a:custGeom>
            <a:avLst/>
            <a:gdLst>
              <a:gd name="T0" fmla="*/ 323820 w 21600"/>
              <a:gd name="T1" fmla="*/ 0 h 21600"/>
              <a:gd name="T2" fmla="*/ 80963 w 21600"/>
              <a:gd name="T3" fmla="*/ 900113 h 21600"/>
              <a:gd name="T4" fmla="*/ 323820 w 21600"/>
              <a:gd name="T5" fmla="*/ 450056 h 21600"/>
              <a:gd name="T6" fmla="*/ 728663 w 21600"/>
              <a:gd name="T7" fmla="*/ 900113 h 21600"/>
              <a:gd name="T8" fmla="*/ 566738 w 21600"/>
              <a:gd name="T9" fmla="*/ 1350169 h 21600"/>
              <a:gd name="T10" fmla="*/ 404813 w 21600"/>
              <a:gd name="T11" fmla="*/ 900113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7" name="AutoShape 10"/>
          <p:cNvSpPr>
            <a:spLocks noChangeArrowheads="1"/>
          </p:cNvSpPr>
          <p:nvPr/>
        </p:nvSpPr>
        <p:spPr bwMode="auto">
          <a:xfrm rot="5838649">
            <a:off x="4535488" y="4978400"/>
            <a:ext cx="649288" cy="1150937"/>
          </a:xfrm>
          <a:custGeom>
            <a:avLst/>
            <a:gdLst>
              <a:gd name="T0" fmla="*/ 477046 w 21600"/>
              <a:gd name="T1" fmla="*/ 67351 h 21600"/>
              <a:gd name="T2" fmla="*/ 188474 w 21600"/>
              <a:gd name="T3" fmla="*/ 217612 h 21600"/>
              <a:gd name="T4" fmla="*/ 400845 w 21600"/>
              <a:gd name="T5" fmla="*/ 321410 h 21600"/>
              <a:gd name="T6" fmla="*/ 730449 w 21600"/>
              <a:gd name="T7" fmla="*/ 575469 h 21600"/>
              <a:gd name="T8" fmla="*/ 568127 w 21600"/>
              <a:gd name="T9" fmla="*/ 863203 h 21600"/>
              <a:gd name="T10" fmla="*/ 405805 w 21600"/>
              <a:gd name="T11" fmla="*/ 575469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9723" y="5399"/>
                  <a:pt x="8672" y="5721"/>
                  <a:pt x="7780" y="6323"/>
                </a:cubicBezTo>
                <a:lnTo>
                  <a:pt x="4760" y="1846"/>
                </a:lnTo>
                <a:cubicBezTo>
                  <a:pt x="6544" y="642"/>
                  <a:pt x="8647" y="-1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8" name="AutoShape 12"/>
          <p:cNvSpPr>
            <a:spLocks noChangeArrowheads="1"/>
          </p:cNvSpPr>
          <p:nvPr/>
        </p:nvSpPr>
        <p:spPr bwMode="auto">
          <a:xfrm rot="216821">
            <a:off x="4714875" y="3581400"/>
            <a:ext cx="1008063" cy="523875"/>
          </a:xfrm>
          <a:prstGeom prst="rightArrow">
            <a:avLst>
              <a:gd name="adj1" fmla="val 45815"/>
              <a:gd name="adj2" fmla="val 4592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da-DK"/>
          </a:p>
        </p:txBody>
      </p:sp>
      <p:sp>
        <p:nvSpPr>
          <p:cNvPr id="8199" name="Text Box 14"/>
          <p:cNvSpPr txBox="1">
            <a:spLocks noChangeArrowheads="1"/>
          </p:cNvSpPr>
          <p:nvPr/>
        </p:nvSpPr>
        <p:spPr bwMode="auto">
          <a:xfrm>
            <a:off x="1476375" y="1376363"/>
            <a:ext cx="10017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da-DK" sz="2000" b="1"/>
              <a:t>Gantry</a:t>
            </a:r>
          </a:p>
        </p:txBody>
      </p:sp>
      <p:sp>
        <p:nvSpPr>
          <p:cNvPr id="8200" name="Text Box 15"/>
          <p:cNvSpPr txBox="1">
            <a:spLocks noChangeArrowheads="1"/>
          </p:cNvSpPr>
          <p:nvPr/>
        </p:nvSpPr>
        <p:spPr bwMode="auto">
          <a:xfrm>
            <a:off x="7164388" y="3213100"/>
            <a:ext cx="9763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da-DK" sz="2000" b="1"/>
              <a:t>Couch</a:t>
            </a:r>
          </a:p>
        </p:txBody>
      </p:sp>
      <p:sp>
        <p:nvSpPr>
          <p:cNvPr id="8201" name="Text Box 16"/>
          <p:cNvSpPr txBox="1">
            <a:spLocks noChangeArrowheads="1"/>
          </p:cNvSpPr>
          <p:nvPr/>
        </p:nvSpPr>
        <p:spPr bwMode="auto">
          <a:xfrm>
            <a:off x="5724525" y="1052513"/>
            <a:ext cx="3276600" cy="1616075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da-DK" sz="2000" b="1" dirty="0">
                <a:solidFill>
                  <a:srgbClr val="FF0000"/>
                </a:solidFill>
              </a:rPr>
              <a:t>Isocenter:</a:t>
            </a:r>
          </a:p>
          <a:p>
            <a:pPr eaLnBrk="1" hangingPunct="1"/>
            <a:r>
              <a:rPr lang="en-US" altLang="da-DK" sz="2000" dirty="0"/>
              <a:t>Intersection of gantry rotational axis and collimator rotational axis</a:t>
            </a:r>
          </a:p>
          <a:p>
            <a:pPr eaLnBrk="1" hangingPunct="1"/>
            <a:r>
              <a:rPr lang="en-US" altLang="da-DK" sz="2000" dirty="0"/>
              <a:t>(100 cm from x-ray target)</a:t>
            </a:r>
          </a:p>
        </p:txBody>
      </p:sp>
      <p:sp>
        <p:nvSpPr>
          <p:cNvPr id="8202" name="Text Box 17"/>
          <p:cNvSpPr txBox="1">
            <a:spLocks noChangeArrowheads="1"/>
          </p:cNvSpPr>
          <p:nvPr/>
        </p:nvSpPr>
        <p:spPr bwMode="auto">
          <a:xfrm>
            <a:off x="3924300" y="1557338"/>
            <a:ext cx="14382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da-DK" sz="2000" b="1"/>
              <a:t>Collimator</a:t>
            </a:r>
          </a:p>
        </p:txBody>
      </p:sp>
      <p:sp>
        <p:nvSpPr>
          <p:cNvPr id="8203" name="Line 18"/>
          <p:cNvSpPr>
            <a:spLocks noChangeShapeType="1"/>
          </p:cNvSpPr>
          <p:nvPr/>
        </p:nvSpPr>
        <p:spPr bwMode="auto">
          <a:xfrm>
            <a:off x="3132138" y="3213100"/>
            <a:ext cx="3384550" cy="1444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4" name="Line 19"/>
          <p:cNvSpPr>
            <a:spLocks noChangeShapeType="1"/>
          </p:cNvSpPr>
          <p:nvPr/>
        </p:nvSpPr>
        <p:spPr bwMode="auto">
          <a:xfrm>
            <a:off x="4572000" y="2492375"/>
            <a:ext cx="0" cy="2305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5" name="Oval 20"/>
          <p:cNvSpPr>
            <a:spLocks noChangeArrowheads="1"/>
          </p:cNvSpPr>
          <p:nvPr/>
        </p:nvSpPr>
        <p:spPr bwMode="auto">
          <a:xfrm>
            <a:off x="4429125" y="3141663"/>
            <a:ext cx="287338" cy="287337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da-DK"/>
          </a:p>
        </p:txBody>
      </p:sp>
      <p:sp>
        <p:nvSpPr>
          <p:cNvPr id="8206" name="AutoShape 21"/>
          <p:cNvSpPr>
            <a:spLocks noChangeArrowheads="1"/>
          </p:cNvSpPr>
          <p:nvPr/>
        </p:nvSpPr>
        <p:spPr bwMode="auto">
          <a:xfrm rot="-867316">
            <a:off x="7092950" y="3573463"/>
            <a:ext cx="720725" cy="523875"/>
          </a:xfrm>
          <a:prstGeom prst="rightArrow">
            <a:avLst>
              <a:gd name="adj1" fmla="val 45815"/>
              <a:gd name="adj2" fmla="val 328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da-DK"/>
          </a:p>
        </p:txBody>
      </p:sp>
      <p:sp>
        <p:nvSpPr>
          <p:cNvPr id="8207" name="AutoShape 23"/>
          <p:cNvSpPr>
            <a:spLocks noChangeArrowheads="1"/>
          </p:cNvSpPr>
          <p:nvPr/>
        </p:nvSpPr>
        <p:spPr bwMode="auto">
          <a:xfrm rot="10800000">
            <a:off x="4211638" y="2492375"/>
            <a:ext cx="792162" cy="1152525"/>
          </a:xfrm>
          <a:custGeom>
            <a:avLst/>
            <a:gdLst>
              <a:gd name="T0" fmla="*/ 693142 w 21600"/>
              <a:gd name="T1" fmla="*/ 576263 h 21600"/>
              <a:gd name="T2" fmla="*/ 396081 w 21600"/>
              <a:gd name="T3" fmla="*/ 1152525 h 21600"/>
              <a:gd name="T4" fmla="*/ 99020 w 21600"/>
              <a:gd name="T5" fmla="*/ 576263 h 21600"/>
              <a:gd name="T6" fmla="*/ 396081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FF0000">
                  <a:alpha val="23000"/>
                </a:srgbClr>
              </a:gs>
              <a:gs pos="100000">
                <a:srgbClr val="760000">
                  <a:alpha val="32999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8" name="AutoShape 13"/>
          <p:cNvSpPr>
            <a:spLocks noChangeArrowheads="1"/>
          </p:cNvSpPr>
          <p:nvPr/>
        </p:nvSpPr>
        <p:spPr bwMode="auto">
          <a:xfrm rot="49339" flipV="1">
            <a:off x="3995738" y="2349500"/>
            <a:ext cx="1150937" cy="431800"/>
          </a:xfrm>
          <a:custGeom>
            <a:avLst/>
            <a:gdLst>
              <a:gd name="T0" fmla="*/ 575415 w 21600"/>
              <a:gd name="T1" fmla="*/ 0 h 21600"/>
              <a:gd name="T2" fmla="*/ 143867 w 21600"/>
              <a:gd name="T3" fmla="*/ 215900 h 21600"/>
              <a:gd name="T4" fmla="*/ 575415 w 21600"/>
              <a:gd name="T5" fmla="*/ 107950 h 21600"/>
              <a:gd name="T6" fmla="*/ 1294804 w 21600"/>
              <a:gd name="T7" fmla="*/ 215900 h 21600"/>
              <a:gd name="T8" fmla="*/ 1007070 w 21600"/>
              <a:gd name="T9" fmla="*/ 323850 h 21600"/>
              <a:gd name="T10" fmla="*/ 719336 w 21600"/>
              <a:gd name="T11" fmla="*/ 21590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9" name="AutoShape 22"/>
          <p:cNvSpPr>
            <a:spLocks noChangeArrowheads="1"/>
          </p:cNvSpPr>
          <p:nvPr/>
        </p:nvSpPr>
        <p:spPr bwMode="auto">
          <a:xfrm rot="-5400000">
            <a:off x="4716463" y="3500438"/>
            <a:ext cx="720725" cy="523875"/>
          </a:xfrm>
          <a:prstGeom prst="rightArrow">
            <a:avLst>
              <a:gd name="adj1" fmla="val 45815"/>
              <a:gd name="adj2" fmla="val 328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da-DK"/>
          </a:p>
        </p:txBody>
      </p:sp>
    </p:spTree>
    <p:extLst>
      <p:ext uri="{BB962C8B-B14F-4D97-AF65-F5344CB8AC3E}">
        <p14:creationId xmlns:p14="http://schemas.microsoft.com/office/powerpoint/2010/main" val="279031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a-DK" dirty="0" smtClean="0"/>
              <a:t>Treatment head</a:t>
            </a:r>
          </a:p>
        </p:txBody>
      </p:sp>
      <p:pic>
        <p:nvPicPr>
          <p:cNvPr id="31747" name="Picture 5" descr="Clinac HE Transparent Artwork_jpg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484313"/>
            <a:ext cx="7993062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Text Box 8"/>
          <p:cNvSpPr txBox="1">
            <a:spLocks noChangeArrowheads="1"/>
          </p:cNvSpPr>
          <p:nvPr/>
        </p:nvSpPr>
        <p:spPr bwMode="auto">
          <a:xfrm>
            <a:off x="5652120" y="2924944"/>
            <a:ext cx="1540806" cy="707886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da-DK" sz="2000" dirty="0" smtClean="0"/>
              <a:t>Disc-loaded</a:t>
            </a:r>
          </a:p>
          <a:p>
            <a:pPr algn="ctr" eaLnBrk="1" hangingPunct="1"/>
            <a:r>
              <a:rPr lang="en-US" altLang="da-DK" sz="2000" dirty="0" smtClean="0"/>
              <a:t>waveguide</a:t>
            </a:r>
            <a:endParaRPr lang="en-US" altLang="da-DK" sz="2000" dirty="0"/>
          </a:p>
        </p:txBody>
      </p:sp>
      <p:sp>
        <p:nvSpPr>
          <p:cNvPr id="31754" name="Rectangle 15"/>
          <p:cNvSpPr>
            <a:spLocks noChangeArrowheads="1"/>
          </p:cNvSpPr>
          <p:nvPr/>
        </p:nvSpPr>
        <p:spPr bwMode="auto">
          <a:xfrm>
            <a:off x="202380" y="711101"/>
            <a:ext cx="8781571" cy="707886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da-DK" sz="2000" b="1" dirty="0"/>
              <a:t>X-ray treatment:</a:t>
            </a:r>
            <a:r>
              <a:rPr lang="en-US" altLang="da-DK" sz="2000" dirty="0"/>
              <a:t> Fast electrons + target </a:t>
            </a:r>
            <a:r>
              <a:rPr lang="en-US" altLang="da-DK" sz="2000" dirty="0">
                <a:sym typeface="Symbol" pitchFamily="18" charset="2"/>
              </a:rPr>
              <a:t> </a:t>
            </a:r>
            <a:r>
              <a:rPr lang="en-US" altLang="da-DK" sz="2000" dirty="0" smtClean="0">
                <a:sym typeface="Symbol" pitchFamily="18" charset="2"/>
              </a:rPr>
              <a:t>Intense bremsstrahlung (x-rays)</a:t>
            </a:r>
            <a:endParaRPr lang="en-US" altLang="da-DK" sz="2000" dirty="0">
              <a:sym typeface="Symbol" pitchFamily="18" charset="2"/>
            </a:endParaRPr>
          </a:p>
          <a:p>
            <a:pPr eaLnBrk="1" hangingPunct="1"/>
            <a:r>
              <a:rPr lang="en-US" altLang="da-DK" sz="2000" b="1" dirty="0"/>
              <a:t>Electron treatment:</a:t>
            </a:r>
            <a:r>
              <a:rPr lang="en-US" altLang="da-DK" sz="2000" dirty="0"/>
              <a:t> Fast electrons (no target)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3275856" y="2420888"/>
            <a:ext cx="896849" cy="40011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da-DK" sz="2000" dirty="0" smtClean="0"/>
              <a:t>Target</a:t>
            </a:r>
            <a:endParaRPr lang="en-US" altLang="da-DK" sz="2000" dirty="0"/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754063" y="3429000"/>
            <a:ext cx="1300162" cy="70167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da-DK" sz="2000" dirty="0"/>
              <a:t>Flattening</a:t>
            </a:r>
          </a:p>
          <a:p>
            <a:pPr algn="ctr" eaLnBrk="1" hangingPunct="1"/>
            <a:r>
              <a:rPr lang="en-US" altLang="da-DK" sz="2000" dirty="0"/>
              <a:t>filters</a:t>
            </a: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1476375" y="1989138"/>
            <a:ext cx="1117600" cy="70167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da-DK" sz="2000"/>
              <a:t>Bending</a:t>
            </a:r>
          </a:p>
          <a:p>
            <a:pPr algn="ctr" eaLnBrk="1" hangingPunct="1"/>
            <a:r>
              <a:rPr lang="en-US" altLang="da-DK" sz="2000"/>
              <a:t>magnet</a:t>
            </a: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3923928" y="4508500"/>
            <a:ext cx="1468437" cy="70167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da-DK" sz="2000" dirty="0"/>
              <a:t>Secondary</a:t>
            </a:r>
          </a:p>
          <a:p>
            <a:pPr algn="ctr" eaLnBrk="1" hangingPunct="1"/>
            <a:r>
              <a:rPr lang="en-US" altLang="da-DK" sz="2000" dirty="0"/>
              <a:t>collimators </a:t>
            </a: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4138613" y="5445125"/>
            <a:ext cx="2393604" cy="40011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da-DK" sz="2000" dirty="0" smtClean="0"/>
              <a:t>Multi-leaf </a:t>
            </a:r>
            <a:r>
              <a:rPr lang="en-US" altLang="da-DK" sz="2000" dirty="0"/>
              <a:t>collimator</a:t>
            </a:r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3862388" y="3860800"/>
            <a:ext cx="2681287" cy="39687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da-DK" sz="2000" dirty="0"/>
              <a:t>Dual monitor chamber</a:t>
            </a:r>
          </a:p>
        </p:txBody>
      </p:sp>
    </p:spTree>
    <p:extLst>
      <p:ext uri="{BB962C8B-B14F-4D97-AF65-F5344CB8AC3E}">
        <p14:creationId xmlns:p14="http://schemas.microsoft.com/office/powerpoint/2010/main" val="228095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a-DK" dirty="0" smtClean="0"/>
              <a:t>Bending magnet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25" y="852488"/>
            <a:ext cx="2663825" cy="221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677"/>
          <a:stretch>
            <a:fillRect/>
          </a:stretch>
        </p:blipFill>
        <p:spPr bwMode="auto">
          <a:xfrm>
            <a:off x="3922713" y="836613"/>
            <a:ext cx="3170237" cy="214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716338"/>
            <a:ext cx="5578475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2744788" y="6021388"/>
            <a:ext cx="8905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da-DK" sz="2000"/>
              <a:t>Elekta</a:t>
            </a: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4138613" y="2960688"/>
            <a:ext cx="25415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da-DK" sz="2000" dirty="0"/>
              <a:t>Varian / Siemens HE</a:t>
            </a:r>
          </a:p>
        </p:txBody>
      </p:sp>
      <p:pic>
        <p:nvPicPr>
          <p:cNvPr id="11272" name="Picture 8" descr="Clinac LE Transparent Artwork reduced_jpg">
            <a:hlinkClick r:id="rId6" action="ppaction://hlinkfile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3429000"/>
            <a:ext cx="2478087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3" name="Rectangle 9"/>
          <p:cNvSpPr>
            <a:spLocks noChangeArrowheads="1"/>
          </p:cNvSpPr>
          <p:nvPr/>
        </p:nvSpPr>
        <p:spPr bwMode="auto">
          <a:xfrm>
            <a:off x="6156176" y="6021288"/>
            <a:ext cx="238898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da-DK" sz="2000" dirty="0"/>
              <a:t>Varian </a:t>
            </a:r>
            <a:r>
              <a:rPr lang="en-US" altLang="da-DK" sz="2000" dirty="0" smtClean="0"/>
              <a:t>(low energy)</a:t>
            </a:r>
            <a:endParaRPr lang="en-US" altLang="da-DK" sz="2000" dirty="0"/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1474788" y="2997200"/>
            <a:ext cx="20875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da-DK" sz="2000"/>
              <a:t>Large beam spot</a:t>
            </a:r>
          </a:p>
        </p:txBody>
      </p:sp>
      <p:sp>
        <p:nvSpPr>
          <p:cNvPr id="11276" name="Text Box 12"/>
          <p:cNvSpPr txBox="1">
            <a:spLocks noChangeArrowheads="1"/>
          </p:cNvSpPr>
          <p:nvPr/>
        </p:nvSpPr>
        <p:spPr bwMode="auto">
          <a:xfrm>
            <a:off x="3900488" y="1924050"/>
            <a:ext cx="1327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da-DK" sz="1800"/>
              <a:t>Achromatic</a:t>
            </a:r>
          </a:p>
          <a:p>
            <a:pPr algn="ctr" eaLnBrk="1" hangingPunct="1"/>
            <a:r>
              <a:rPr lang="en-US" altLang="da-DK" sz="1800"/>
              <a:t>deflection</a:t>
            </a:r>
          </a:p>
        </p:txBody>
      </p:sp>
      <p:sp>
        <p:nvSpPr>
          <p:cNvPr id="11277" name="Text Box 13"/>
          <p:cNvSpPr txBox="1">
            <a:spLocks noChangeArrowheads="1"/>
          </p:cNvSpPr>
          <p:nvPr/>
        </p:nvSpPr>
        <p:spPr bwMode="auto">
          <a:xfrm>
            <a:off x="3892550" y="5084763"/>
            <a:ext cx="1327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da-DK" sz="1800"/>
              <a:t>Achromatic</a:t>
            </a:r>
          </a:p>
          <a:p>
            <a:pPr algn="ctr" eaLnBrk="1" hangingPunct="1"/>
            <a:r>
              <a:rPr lang="en-US" altLang="da-DK" sz="1800"/>
              <a:t>deflection</a:t>
            </a:r>
          </a:p>
        </p:txBody>
      </p:sp>
      <p:sp>
        <p:nvSpPr>
          <p:cNvPr id="11278" name="Text Box 14"/>
          <p:cNvSpPr txBox="1">
            <a:spLocks noChangeArrowheads="1"/>
          </p:cNvSpPr>
          <p:nvPr/>
        </p:nvSpPr>
        <p:spPr bwMode="auto">
          <a:xfrm>
            <a:off x="2554288" y="1347788"/>
            <a:ext cx="1225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da-DK" sz="1800"/>
              <a:t>Chromatic</a:t>
            </a:r>
          </a:p>
          <a:p>
            <a:pPr algn="ctr" eaLnBrk="1" hangingPunct="1"/>
            <a:r>
              <a:rPr lang="en-US" altLang="da-DK" sz="1800"/>
              <a:t>deflection</a:t>
            </a:r>
          </a:p>
        </p:txBody>
      </p:sp>
    </p:spTree>
    <p:extLst>
      <p:ext uri="{BB962C8B-B14F-4D97-AF65-F5344CB8AC3E}">
        <p14:creationId xmlns:p14="http://schemas.microsoft.com/office/powerpoint/2010/main" val="104178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6"/>
          <p:cNvSpPr>
            <a:spLocks noChangeArrowheads="1"/>
          </p:cNvSpPr>
          <p:nvPr/>
        </p:nvSpPr>
        <p:spPr bwMode="auto">
          <a:xfrm>
            <a:off x="6372225" y="1844675"/>
            <a:ext cx="2663825" cy="345598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da-DK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a-DK" smtClean="0"/>
              <a:t>Bending magnet: Varian Clinac HE</a:t>
            </a:r>
          </a:p>
        </p:txBody>
      </p:sp>
      <p:pic>
        <p:nvPicPr>
          <p:cNvPr id="1331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8"/>
          <a:stretch>
            <a:fillRect/>
          </a:stretch>
        </p:blipFill>
        <p:spPr bwMode="auto">
          <a:xfrm>
            <a:off x="36513" y="1300163"/>
            <a:ext cx="6335712" cy="467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4" descr="Acc006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2924175"/>
            <a:ext cx="2447925" cy="228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Text Box 5"/>
          <p:cNvSpPr txBox="1">
            <a:spLocks noChangeArrowheads="1"/>
          </p:cNvSpPr>
          <p:nvPr/>
        </p:nvSpPr>
        <p:spPr bwMode="auto">
          <a:xfrm>
            <a:off x="6515100" y="1987550"/>
            <a:ext cx="2449513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da-DK" sz="1600" b="1" dirty="0"/>
              <a:t>Energy slit:</a:t>
            </a:r>
          </a:p>
          <a:p>
            <a:pPr eaLnBrk="1" hangingPunct="1"/>
            <a:r>
              <a:rPr lang="en-US" altLang="da-DK" sz="1600" dirty="0" smtClean="0"/>
              <a:t>Slit </a:t>
            </a:r>
            <a:r>
              <a:rPr lang="en-US" altLang="da-DK" sz="1600" dirty="0"/>
              <a:t>at position with </a:t>
            </a:r>
            <a:r>
              <a:rPr lang="en-US" altLang="da-DK" sz="1600" dirty="0" smtClean="0"/>
              <a:t>non-zero </a:t>
            </a:r>
            <a:r>
              <a:rPr lang="en-US" altLang="da-DK" sz="1600" dirty="0"/>
              <a:t>dispersion</a:t>
            </a:r>
          </a:p>
        </p:txBody>
      </p:sp>
      <p:sp>
        <p:nvSpPr>
          <p:cNvPr id="13319" name="Rectangle 10"/>
          <p:cNvSpPr>
            <a:spLocks noChangeArrowheads="1"/>
          </p:cNvSpPr>
          <p:nvPr/>
        </p:nvSpPr>
        <p:spPr bwMode="auto">
          <a:xfrm>
            <a:off x="1906588" y="3789363"/>
            <a:ext cx="433387" cy="144462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da-DK"/>
          </a:p>
        </p:txBody>
      </p:sp>
      <p:sp>
        <p:nvSpPr>
          <p:cNvPr id="13320" name="Text Box 11"/>
          <p:cNvSpPr txBox="1">
            <a:spLocks noChangeArrowheads="1"/>
          </p:cNvSpPr>
          <p:nvPr/>
        </p:nvSpPr>
        <p:spPr bwMode="auto">
          <a:xfrm>
            <a:off x="2124075" y="3956050"/>
            <a:ext cx="7715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da-DK" sz="1600"/>
              <a:t>Target</a:t>
            </a:r>
          </a:p>
        </p:txBody>
      </p:sp>
      <p:sp>
        <p:nvSpPr>
          <p:cNvPr id="13321" name="Line 14"/>
          <p:cNvSpPr>
            <a:spLocks noChangeShapeType="1"/>
          </p:cNvSpPr>
          <p:nvPr/>
        </p:nvSpPr>
        <p:spPr bwMode="auto">
          <a:xfrm flipH="1">
            <a:off x="5724525" y="4076700"/>
            <a:ext cx="57626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40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a-DK" smtClean="0"/>
              <a:t>X-ray target</a:t>
            </a:r>
          </a:p>
        </p:txBody>
      </p:sp>
      <p:sp>
        <p:nvSpPr>
          <p:cNvPr id="32773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51520" y="2780382"/>
            <a:ext cx="4392613" cy="3510343"/>
          </a:xfrm>
          <a:solidFill>
            <a:schemeClr val="accent5"/>
          </a:solidFill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da-DK" sz="2000" b="1" dirty="0" smtClean="0"/>
              <a:t>X-ray target: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altLang="da-DK" sz="2000" dirty="0" smtClean="0"/>
              <a:t>Located inside vacuum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altLang="da-DK" sz="2000" dirty="0" smtClean="0"/>
              <a:t>Conversion of electron beam to bremsstrahlung (x-ray) </a:t>
            </a:r>
            <a:r>
              <a:rPr lang="en-US" altLang="da-DK" sz="2000" dirty="0" smtClean="0">
                <a:sym typeface="Symbol"/>
              </a:rPr>
              <a:t> X</a:t>
            </a:r>
            <a:r>
              <a:rPr lang="en-US" altLang="da-DK" sz="2000" dirty="0" smtClean="0"/>
              <a:t>-ray treatment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da-DK" sz="2000" b="1" dirty="0" smtClean="0"/>
              <a:t>Target materials: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altLang="da-DK" sz="2000" dirty="0" smtClean="0"/>
              <a:t>Target materials affects x-ray yield and spectrum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altLang="da-DK" sz="2000" dirty="0" smtClean="0"/>
              <a:t>Copper/water for cooling</a:t>
            </a:r>
          </a:p>
        </p:txBody>
      </p:sp>
      <p:pic>
        <p:nvPicPr>
          <p:cNvPr id="32775" name="Picture 1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62" b="64787"/>
          <a:stretch/>
        </p:blipFill>
        <p:spPr bwMode="auto">
          <a:xfrm>
            <a:off x="250825" y="908720"/>
            <a:ext cx="4412615" cy="170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8770" name="Picture 2" descr="http://cdn.iopscience.com/images/0031-9155/57/17/5509/Full/pmb430883f2_onlin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113" y="3702230"/>
            <a:ext cx="3469335" cy="2679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124744"/>
            <a:ext cx="4135259" cy="2095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ktangel 1"/>
          <p:cNvSpPr/>
          <p:nvPr/>
        </p:nvSpPr>
        <p:spPr>
          <a:xfrm>
            <a:off x="5364088" y="754831"/>
            <a:ext cx="271888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da-DK" sz="1600" b="1" dirty="0"/>
              <a:t>Varian Clinac x-ray </a:t>
            </a:r>
            <a:r>
              <a:rPr lang="en-US" altLang="da-DK" sz="1600" b="1" dirty="0" smtClean="0"/>
              <a:t>target:</a:t>
            </a:r>
            <a:endParaRPr lang="en-US" sz="1600" b="1" dirty="0"/>
          </a:p>
        </p:txBody>
      </p:sp>
      <p:sp>
        <p:nvSpPr>
          <p:cNvPr id="11" name="Rektangel 10"/>
          <p:cNvSpPr/>
          <p:nvPr/>
        </p:nvSpPr>
        <p:spPr>
          <a:xfrm>
            <a:off x="5240900" y="3356992"/>
            <a:ext cx="343555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da-DK" sz="1600" b="1" dirty="0" smtClean="0"/>
              <a:t>6 MeV bremsstrahlung spectrum: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57240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a-DK" smtClean="0"/>
              <a:t>Primary collimator</a:t>
            </a:r>
          </a:p>
        </p:txBody>
      </p:sp>
      <p:sp>
        <p:nvSpPr>
          <p:cNvPr id="3481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50825" y="980728"/>
            <a:ext cx="4752975" cy="3384376"/>
          </a:xfrm>
        </p:spPr>
        <p:txBody>
          <a:bodyPr/>
          <a:lstStyle/>
          <a:p>
            <a:pPr eaLnBrk="1" hangingPunct="1">
              <a:spcBef>
                <a:spcPts val="1200"/>
              </a:spcBef>
              <a:buFontTx/>
              <a:buNone/>
            </a:pPr>
            <a:r>
              <a:rPr lang="en-US" altLang="da-DK" b="1" dirty="0" smtClean="0"/>
              <a:t>Primary collimator</a:t>
            </a:r>
            <a:r>
              <a:rPr lang="en-US" altLang="da-DK" dirty="0" smtClean="0"/>
              <a:t>:</a:t>
            </a:r>
          </a:p>
          <a:p>
            <a:pPr eaLnBrk="1" hangingPunct="1">
              <a:spcBef>
                <a:spcPts val="1200"/>
              </a:spcBef>
            </a:pPr>
            <a:r>
              <a:rPr lang="en-US" altLang="da-DK" sz="2200" dirty="0" smtClean="0"/>
              <a:t>Large tungsten block defining the maximum treatment field size</a:t>
            </a:r>
          </a:p>
          <a:p>
            <a:pPr>
              <a:spcBef>
                <a:spcPts val="1200"/>
              </a:spcBef>
            </a:pPr>
            <a:r>
              <a:rPr lang="en-US" altLang="da-DK" sz="2200" dirty="0"/>
              <a:t>Effective shielding of leakage </a:t>
            </a:r>
            <a:r>
              <a:rPr lang="en-US" altLang="da-DK" sz="2200" dirty="0" smtClean="0"/>
              <a:t>radiation</a:t>
            </a:r>
          </a:p>
          <a:p>
            <a:pPr>
              <a:spcBef>
                <a:spcPts val="1200"/>
              </a:spcBef>
            </a:pPr>
            <a:r>
              <a:rPr lang="en-US" altLang="da-DK" sz="2200" dirty="0" smtClean="0"/>
              <a:t>Usually </a:t>
            </a:r>
            <a:r>
              <a:rPr lang="en-US" altLang="da-DK" sz="2200" dirty="0"/>
              <a:t>opening with a </a:t>
            </a:r>
            <a:r>
              <a:rPr lang="en-US" altLang="da-DK" sz="2200" dirty="0" smtClean="0"/>
              <a:t>conical shape </a:t>
            </a:r>
            <a:r>
              <a:rPr lang="en-US" altLang="da-DK" sz="2200" dirty="0" smtClean="0">
                <a:sym typeface="Symbol"/>
              </a:rPr>
              <a:t> Round maximum field size</a:t>
            </a:r>
            <a:endParaRPr lang="en-US" altLang="da-DK" sz="2200" dirty="0" smtClean="0"/>
          </a:p>
        </p:txBody>
      </p:sp>
      <p:pic>
        <p:nvPicPr>
          <p:cNvPr id="3482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981075"/>
            <a:ext cx="3821112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llipse 1"/>
          <p:cNvSpPr/>
          <p:nvPr/>
        </p:nvSpPr>
        <p:spPr>
          <a:xfrm>
            <a:off x="6012160" y="4511005"/>
            <a:ext cx="1152128" cy="358155"/>
          </a:xfrm>
          <a:prstGeom prst="ellipse">
            <a:avLst/>
          </a:prstGeom>
          <a:solidFill>
            <a:srgbClr val="BBE0E3">
              <a:alpha val="4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80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85" name="Rectangle 9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Basic theory </a:t>
            </a:r>
            <a:r>
              <a:rPr lang="en-US" dirty="0" smtClean="0"/>
              <a:t>of</a:t>
            </a:r>
            <a:br>
              <a:rPr lang="en-US" dirty="0" smtClean="0"/>
            </a:br>
            <a:r>
              <a:rPr lang="en-US" dirty="0" smtClean="0"/>
              <a:t>electron linear </a:t>
            </a:r>
            <a:r>
              <a:rPr lang="en-US" dirty="0"/>
              <a:t>accelerators</a:t>
            </a:r>
            <a:endParaRPr lang="en-US" alt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a-DK" smtClean="0"/>
              <a:t>X-ray flattening filter</a:t>
            </a:r>
          </a:p>
        </p:txBody>
      </p:sp>
      <p:sp>
        <p:nvSpPr>
          <p:cNvPr id="3584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78619" y="764704"/>
            <a:ext cx="4825429" cy="1965399"/>
          </a:xfrm>
        </p:spPr>
        <p:txBody>
          <a:bodyPr/>
          <a:lstStyle/>
          <a:p>
            <a:pPr marL="457200" indent="-457200" eaLnBrk="1" hangingPunct="1">
              <a:buFont typeface="+mj-lt"/>
              <a:buAutoNum type="arabicPeriod"/>
            </a:pPr>
            <a:r>
              <a:rPr lang="en-US" altLang="da-DK" sz="2000" dirty="0" smtClean="0"/>
              <a:t>Bremsstrahlung is </a:t>
            </a:r>
            <a:r>
              <a:rPr lang="en-US" altLang="da-DK" sz="2000" dirty="0" smtClean="0">
                <a:solidFill>
                  <a:srgbClr val="0000CC"/>
                </a:solidFill>
              </a:rPr>
              <a:t>forward-peaked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altLang="da-DK" sz="2000" dirty="0" smtClean="0"/>
              <a:t>Convenient with </a:t>
            </a:r>
            <a:r>
              <a:rPr lang="en-US" altLang="da-DK" sz="2000" dirty="0" smtClean="0">
                <a:solidFill>
                  <a:srgbClr val="FF0000"/>
                </a:solidFill>
              </a:rPr>
              <a:t>flat dose profile</a:t>
            </a:r>
          </a:p>
          <a:p>
            <a:pPr marL="0" indent="0" eaLnBrk="1" hangingPunct="1">
              <a:buNone/>
            </a:pPr>
            <a:endParaRPr lang="en-US" altLang="da-DK" sz="2000" dirty="0" smtClean="0"/>
          </a:p>
        </p:txBody>
      </p:sp>
      <p:pic>
        <p:nvPicPr>
          <p:cNvPr id="3584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26"/>
          <a:stretch>
            <a:fillRect/>
          </a:stretch>
        </p:blipFill>
        <p:spPr bwMode="auto">
          <a:xfrm>
            <a:off x="4859338" y="836613"/>
            <a:ext cx="4073525" cy="297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5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035821"/>
            <a:ext cx="3831244" cy="2345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846" name="Text Box 9"/>
          <p:cNvSpPr txBox="1">
            <a:spLocks noChangeArrowheads="1"/>
          </p:cNvSpPr>
          <p:nvPr/>
        </p:nvSpPr>
        <p:spPr bwMode="auto">
          <a:xfrm>
            <a:off x="7422841" y="6093296"/>
            <a:ext cx="110959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da-DK" sz="1400" dirty="0"/>
              <a:t>Low energy</a:t>
            </a:r>
          </a:p>
        </p:txBody>
      </p:sp>
      <p:sp>
        <p:nvSpPr>
          <p:cNvPr id="35847" name="Text Box 10"/>
          <p:cNvSpPr txBox="1">
            <a:spLocks noChangeArrowheads="1"/>
          </p:cNvSpPr>
          <p:nvPr/>
        </p:nvSpPr>
        <p:spPr bwMode="auto">
          <a:xfrm>
            <a:off x="5508104" y="6093296"/>
            <a:ext cx="114967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da-DK" sz="1400" dirty="0"/>
              <a:t>High energy</a:t>
            </a:r>
          </a:p>
        </p:txBody>
      </p:sp>
      <p:sp>
        <p:nvSpPr>
          <p:cNvPr id="35848" name="Text Box 11"/>
          <p:cNvSpPr txBox="1">
            <a:spLocks noChangeArrowheads="1"/>
          </p:cNvSpPr>
          <p:nvPr/>
        </p:nvSpPr>
        <p:spPr bwMode="auto">
          <a:xfrm>
            <a:off x="6347933" y="4035821"/>
            <a:ext cx="225651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da-DK" sz="1600" dirty="0"/>
              <a:t>Varian flattening filters:</a:t>
            </a:r>
          </a:p>
        </p:txBody>
      </p:sp>
      <p:pic>
        <p:nvPicPr>
          <p:cNvPr id="930818" name="Picture 2" descr="http://sudentas.com/wp/wp-content/media/2011/01/varian-truebeam-flattening-filter-free-10x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57393"/>
            <a:ext cx="3606654" cy="246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ktangel 1"/>
          <p:cNvSpPr/>
          <p:nvPr/>
        </p:nvSpPr>
        <p:spPr>
          <a:xfrm>
            <a:off x="297356" y="4323853"/>
            <a:ext cx="4922715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hangingPunct="1">
              <a:spcBef>
                <a:spcPts val="600"/>
              </a:spcBef>
              <a:buNone/>
            </a:pPr>
            <a:r>
              <a:rPr lang="en-US" altLang="da-DK" sz="2000" dirty="0" smtClean="0">
                <a:sym typeface="Symbol"/>
              </a:rPr>
              <a:t> Use </a:t>
            </a:r>
            <a:r>
              <a:rPr lang="en-US" altLang="da-DK" sz="2000" dirty="0">
                <a:sym typeface="Symbol"/>
              </a:rPr>
              <a:t>flattening </a:t>
            </a:r>
            <a:r>
              <a:rPr lang="en-US" altLang="da-DK" sz="2000" dirty="0" smtClean="0">
                <a:sym typeface="Symbol"/>
              </a:rPr>
              <a:t>filter:</a:t>
            </a:r>
            <a:endParaRPr lang="en-US" altLang="da-DK" sz="2000" dirty="0"/>
          </a:p>
          <a:p>
            <a:pPr marL="342900" indent="-342900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da-DK" sz="2000" dirty="0">
                <a:solidFill>
                  <a:srgbClr val="00B050"/>
                </a:solidFill>
              </a:rPr>
              <a:t>Cancellation of off-axis intensity </a:t>
            </a:r>
            <a:r>
              <a:rPr lang="en-US" altLang="da-DK" sz="2000" dirty="0" smtClean="0">
                <a:solidFill>
                  <a:srgbClr val="00B050"/>
                </a:solidFill>
              </a:rPr>
              <a:t>variation</a:t>
            </a:r>
            <a:endParaRPr lang="en-US" altLang="da-DK" sz="2000" dirty="0">
              <a:solidFill>
                <a:srgbClr val="00B050"/>
              </a:solidFill>
            </a:endParaRPr>
          </a:p>
          <a:p>
            <a:pPr marL="342900" indent="-342900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da-DK" sz="2000" dirty="0">
                <a:solidFill>
                  <a:srgbClr val="FF0000"/>
                </a:solidFill>
              </a:rPr>
              <a:t>Reduction in dose </a:t>
            </a:r>
            <a:r>
              <a:rPr lang="en-US" altLang="da-DK" sz="2000" dirty="0" smtClean="0">
                <a:solidFill>
                  <a:srgbClr val="FF0000"/>
                </a:solidFill>
              </a:rPr>
              <a:t>rate</a:t>
            </a:r>
            <a:endParaRPr lang="en-US" altLang="da-DK" sz="2000" dirty="0">
              <a:solidFill>
                <a:srgbClr val="FF0000"/>
              </a:solidFill>
            </a:endParaRPr>
          </a:p>
          <a:p>
            <a:pPr marL="342900" indent="-342900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da-DK" sz="2000" dirty="0" smtClean="0">
                <a:solidFill>
                  <a:srgbClr val="FF0000"/>
                </a:solidFill>
              </a:rPr>
              <a:t>Off-axis </a:t>
            </a:r>
            <a:r>
              <a:rPr lang="en-US" altLang="da-DK" sz="2000" dirty="0">
                <a:solidFill>
                  <a:srgbClr val="FF0000"/>
                </a:solidFill>
              </a:rPr>
              <a:t>photon energy </a:t>
            </a:r>
            <a:r>
              <a:rPr lang="en-US" altLang="da-DK" sz="2000" dirty="0" smtClean="0">
                <a:solidFill>
                  <a:srgbClr val="FF0000"/>
                </a:solidFill>
              </a:rPr>
              <a:t>spectrum variation</a:t>
            </a:r>
            <a:endParaRPr lang="en-US" altLang="da-DK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87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a-DK" smtClean="0"/>
              <a:t>Monitor chamber</a:t>
            </a:r>
          </a:p>
        </p:txBody>
      </p:sp>
      <p:pic>
        <p:nvPicPr>
          <p:cNvPr id="3686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713" y="981075"/>
            <a:ext cx="4149725" cy="431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68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909888"/>
            <a:ext cx="4176713" cy="332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869" name="Text Box 17"/>
          <p:cNvSpPr txBox="1">
            <a:spLocks noChangeArrowheads="1"/>
          </p:cNvSpPr>
          <p:nvPr/>
        </p:nvSpPr>
        <p:spPr bwMode="auto">
          <a:xfrm>
            <a:off x="292100" y="6116638"/>
            <a:ext cx="43513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da-DK" sz="1600"/>
              <a:t>TrueBeam dual transmission monitor chamber</a:t>
            </a:r>
          </a:p>
        </p:txBody>
      </p:sp>
      <p:sp>
        <p:nvSpPr>
          <p:cNvPr id="36870" name="Rectangle 18"/>
          <p:cNvSpPr>
            <a:spLocks noGrp="1" noChangeArrowheads="1"/>
          </p:cNvSpPr>
          <p:nvPr>
            <p:ph type="body" idx="1"/>
          </p:nvPr>
        </p:nvSpPr>
        <p:spPr>
          <a:xfrm>
            <a:off x="231204" y="1556792"/>
            <a:ext cx="4268788" cy="1152525"/>
          </a:xfrm>
        </p:spPr>
        <p:txBody>
          <a:bodyPr/>
          <a:lstStyle/>
          <a:p>
            <a:pPr eaLnBrk="1" hangingPunct="1"/>
            <a:r>
              <a:rPr lang="en-US" altLang="da-DK" sz="2000" dirty="0" smtClean="0"/>
              <a:t>Determination of treatment beam</a:t>
            </a:r>
            <a:r>
              <a:rPr lang="en-US" altLang="da-DK" sz="2000" dirty="0" smtClean="0">
                <a:solidFill>
                  <a:srgbClr val="FF0000"/>
                </a:solidFill>
              </a:rPr>
              <a:t> </a:t>
            </a:r>
            <a:r>
              <a:rPr lang="en-US" altLang="da-DK" sz="2000" dirty="0" smtClean="0"/>
              <a:t>dose</a:t>
            </a:r>
          </a:p>
          <a:p>
            <a:pPr eaLnBrk="1" hangingPunct="1"/>
            <a:r>
              <a:rPr lang="en-US" altLang="da-DK" sz="2000" dirty="0" smtClean="0"/>
              <a:t>Two chambers: Redundant dose determination</a:t>
            </a:r>
          </a:p>
        </p:txBody>
      </p:sp>
      <p:sp>
        <p:nvSpPr>
          <p:cNvPr id="36871" name="Rectangle 19"/>
          <p:cNvSpPr>
            <a:spLocks noChangeArrowheads="1"/>
          </p:cNvSpPr>
          <p:nvPr/>
        </p:nvSpPr>
        <p:spPr bwMode="auto">
          <a:xfrm>
            <a:off x="107950" y="764704"/>
            <a:ext cx="4535488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da-DK" sz="2200" b="1" dirty="0"/>
              <a:t>Dual transmission </a:t>
            </a:r>
            <a:r>
              <a:rPr lang="en-US" altLang="da-DK" sz="2200" b="1" dirty="0" smtClean="0"/>
              <a:t>ionization chamber:</a:t>
            </a:r>
            <a:endParaRPr lang="en-US" altLang="da-DK" sz="2200" b="1" dirty="0"/>
          </a:p>
        </p:txBody>
      </p:sp>
    </p:spTree>
    <p:extLst>
      <p:ext uri="{BB962C8B-B14F-4D97-AF65-F5344CB8AC3E}">
        <p14:creationId xmlns:p14="http://schemas.microsoft.com/office/powerpoint/2010/main" val="410117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a-DK" dirty="0" smtClean="0"/>
              <a:t>Light field</a:t>
            </a:r>
          </a:p>
        </p:txBody>
      </p:sp>
      <p:pic>
        <p:nvPicPr>
          <p:cNvPr id="3789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825" y="765175"/>
            <a:ext cx="7896225" cy="464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2" name="Picture 6" descr="Brita_CMYK_jpg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471863"/>
            <a:ext cx="3240087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boks 1"/>
          <p:cNvSpPr txBox="1"/>
          <p:nvPr/>
        </p:nvSpPr>
        <p:spPr>
          <a:xfrm>
            <a:off x="274587" y="6021288"/>
            <a:ext cx="3073277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Light field = extend of treatment field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50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a-DK" dirty="0" smtClean="0"/>
              <a:t>Secondary collimators (or jaws)</a:t>
            </a: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107950" y="735087"/>
            <a:ext cx="61516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da-DK" b="1" dirty="0"/>
              <a:t>Varian secondary </a:t>
            </a:r>
            <a:r>
              <a:rPr lang="en-US" altLang="da-DK" b="1" dirty="0" smtClean="0"/>
              <a:t>collimators (tungsten):</a:t>
            </a:r>
            <a:endParaRPr lang="en-US" altLang="da-DK" b="1" dirty="0"/>
          </a:p>
        </p:txBody>
      </p:sp>
      <p:pic>
        <p:nvPicPr>
          <p:cNvPr id="38916" name="Picture 4" descr="Nyt bille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638" y="1268413"/>
            <a:ext cx="5040312" cy="504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2157413" y="2933700"/>
            <a:ext cx="1410964" cy="707886"/>
          </a:xfrm>
          <a:prstGeom prst="rect">
            <a:avLst/>
          </a:prstGeom>
          <a:solidFill>
            <a:srgbClr val="FFFF99"/>
          </a:solidFill>
          <a:ln w="9525">
            <a:solidFill>
              <a:srgbClr val="FF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da-DK" sz="2000" dirty="0"/>
              <a:t>Secondary</a:t>
            </a:r>
          </a:p>
          <a:p>
            <a:pPr eaLnBrk="1" hangingPunct="1"/>
            <a:r>
              <a:rPr lang="en-US" altLang="da-DK" sz="2000" dirty="0" smtClean="0"/>
              <a:t>collimators</a:t>
            </a:r>
            <a:endParaRPr lang="en-US" altLang="da-DK" sz="2000" dirty="0"/>
          </a:p>
        </p:txBody>
      </p:sp>
    </p:spTree>
    <p:extLst>
      <p:ext uri="{BB962C8B-B14F-4D97-AF65-F5344CB8AC3E}">
        <p14:creationId xmlns:p14="http://schemas.microsoft.com/office/powerpoint/2010/main" val="385345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a-DK" smtClean="0"/>
              <a:t>Multi-leaf collimator (MLC)</a:t>
            </a:r>
          </a:p>
        </p:txBody>
      </p:sp>
      <p:pic>
        <p:nvPicPr>
          <p:cNvPr id="3993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3808413"/>
            <a:ext cx="3168650" cy="228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940" name="Picture 8" descr="Nyt billed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55"/>
          <a:stretch>
            <a:fillRect/>
          </a:stretch>
        </p:blipFill>
        <p:spPr bwMode="auto">
          <a:xfrm>
            <a:off x="179388" y="2293938"/>
            <a:ext cx="5472112" cy="379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1" name="Rectangle 9"/>
          <p:cNvSpPr>
            <a:spLocks noChangeArrowheads="1"/>
          </p:cNvSpPr>
          <p:nvPr/>
        </p:nvSpPr>
        <p:spPr bwMode="auto">
          <a:xfrm>
            <a:off x="179388" y="880844"/>
            <a:ext cx="5448928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da-DK" sz="2200" b="1" dirty="0"/>
              <a:t>MLC: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da-DK" sz="2200" dirty="0" smtClean="0"/>
              <a:t>2 rows of thin tungsten blades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da-DK" sz="2200" b="1" dirty="0" smtClean="0"/>
              <a:t>Detailed </a:t>
            </a:r>
            <a:r>
              <a:rPr lang="en-US" altLang="da-DK" sz="2200" b="1" dirty="0"/>
              <a:t>shaping </a:t>
            </a:r>
            <a:r>
              <a:rPr lang="en-US" altLang="da-DK" sz="2200" dirty="0"/>
              <a:t>of the </a:t>
            </a:r>
            <a:r>
              <a:rPr lang="en-US" altLang="da-DK" sz="2200" dirty="0" smtClean="0"/>
              <a:t>treatment field</a:t>
            </a:r>
            <a:endParaRPr lang="en-US" altLang="da-DK" sz="2200" dirty="0"/>
          </a:p>
        </p:txBody>
      </p:sp>
      <p:sp>
        <p:nvSpPr>
          <p:cNvPr id="39942" name="Text Box 10"/>
          <p:cNvSpPr txBox="1">
            <a:spLocks noChangeArrowheads="1"/>
          </p:cNvSpPr>
          <p:nvPr/>
        </p:nvSpPr>
        <p:spPr bwMode="auto">
          <a:xfrm>
            <a:off x="6365243" y="3429000"/>
            <a:ext cx="209518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da-DK" sz="1400" dirty="0"/>
              <a:t>Typical leaf width: </a:t>
            </a:r>
            <a:r>
              <a:rPr lang="en-US" altLang="da-DK" sz="1400" dirty="0" smtClean="0"/>
              <a:t>5 </a:t>
            </a:r>
            <a:r>
              <a:rPr lang="en-US" altLang="da-DK" sz="1400" dirty="0"/>
              <a:t>m</a:t>
            </a:r>
            <a:r>
              <a:rPr lang="en-US" altLang="da-DK" sz="1400" dirty="0" smtClean="0"/>
              <a:t>m</a:t>
            </a:r>
            <a:endParaRPr lang="en-US" altLang="da-DK" sz="1400" dirty="0"/>
          </a:p>
        </p:txBody>
      </p:sp>
      <p:sp>
        <p:nvSpPr>
          <p:cNvPr id="39943" name="Text Box 11"/>
          <p:cNvSpPr txBox="1">
            <a:spLocks noChangeArrowheads="1"/>
          </p:cNvSpPr>
          <p:nvPr/>
        </p:nvSpPr>
        <p:spPr bwMode="auto">
          <a:xfrm>
            <a:off x="2124697" y="6056313"/>
            <a:ext cx="460754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da-DK" sz="2000" dirty="0"/>
              <a:t>Varian 120 leaf MLC (leaf width: </a:t>
            </a:r>
            <a:r>
              <a:rPr lang="en-US" altLang="da-DK" sz="2000" dirty="0" smtClean="0"/>
              <a:t>5 mm)</a:t>
            </a:r>
            <a:endParaRPr lang="en-US" altLang="da-DK" sz="2000" dirty="0"/>
          </a:p>
        </p:txBody>
      </p:sp>
      <p:pic>
        <p:nvPicPr>
          <p:cNvPr id="39944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563" y="765175"/>
            <a:ext cx="3265487" cy="2706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3275856" y="4750564"/>
            <a:ext cx="726481" cy="400110"/>
          </a:xfrm>
          <a:prstGeom prst="rect">
            <a:avLst/>
          </a:prstGeom>
          <a:solidFill>
            <a:srgbClr val="FFFF99"/>
          </a:solidFill>
          <a:ln w="9525">
            <a:solidFill>
              <a:srgbClr val="FF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da-DK" sz="2000" dirty="0" smtClean="0"/>
              <a:t>MLC</a:t>
            </a:r>
            <a:endParaRPr lang="en-US" altLang="da-DK" sz="2000" dirty="0"/>
          </a:p>
        </p:txBody>
      </p:sp>
    </p:spTree>
    <p:extLst>
      <p:ext uri="{BB962C8B-B14F-4D97-AF65-F5344CB8AC3E}">
        <p14:creationId xmlns:p14="http://schemas.microsoft.com/office/powerpoint/2010/main" val="150363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a-DK" dirty="0" smtClean="0"/>
              <a:t>X-rays: Secondary electron cascade</a:t>
            </a:r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1547813" y="908050"/>
            <a:ext cx="6697662" cy="5329238"/>
          </a:xfrm>
          <a:prstGeom prst="rect">
            <a:avLst/>
          </a:prstGeom>
          <a:solidFill>
            <a:srgbClr val="97AAC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da-DK"/>
          </a:p>
        </p:txBody>
      </p:sp>
      <p:sp>
        <p:nvSpPr>
          <p:cNvPr id="43012" name="Freeform 4"/>
          <p:cNvSpPr>
            <a:spLocks/>
          </p:cNvSpPr>
          <p:nvPr/>
        </p:nvSpPr>
        <p:spPr bwMode="auto">
          <a:xfrm>
            <a:off x="468313" y="3573463"/>
            <a:ext cx="1625600" cy="114300"/>
          </a:xfrm>
          <a:custGeom>
            <a:avLst/>
            <a:gdLst>
              <a:gd name="T0" fmla="*/ 0 w 1024"/>
              <a:gd name="T1" fmla="*/ 57150 h 72"/>
              <a:gd name="T2" fmla="*/ 130175 w 1024"/>
              <a:gd name="T3" fmla="*/ 9525 h 72"/>
              <a:gd name="T4" fmla="*/ 314325 w 1024"/>
              <a:gd name="T5" fmla="*/ 111125 h 72"/>
              <a:gd name="T6" fmla="*/ 523875 w 1024"/>
              <a:gd name="T7" fmla="*/ 6350 h 72"/>
              <a:gd name="T8" fmla="*/ 727075 w 1024"/>
              <a:gd name="T9" fmla="*/ 114300 h 72"/>
              <a:gd name="T10" fmla="*/ 962025 w 1024"/>
              <a:gd name="T11" fmla="*/ 6350 h 72"/>
              <a:gd name="T12" fmla="*/ 1209675 w 1024"/>
              <a:gd name="T13" fmla="*/ 111125 h 72"/>
              <a:gd name="T14" fmla="*/ 1460500 w 1024"/>
              <a:gd name="T15" fmla="*/ 6350 h 72"/>
              <a:gd name="T16" fmla="*/ 1625600 w 1024"/>
              <a:gd name="T17" fmla="*/ 69850 h 7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024" h="72">
                <a:moveTo>
                  <a:pt x="0" y="36"/>
                </a:moveTo>
                <a:cubicBezTo>
                  <a:pt x="14" y="31"/>
                  <a:pt x="49" y="0"/>
                  <a:pt x="82" y="6"/>
                </a:cubicBezTo>
                <a:cubicBezTo>
                  <a:pt x="115" y="12"/>
                  <a:pt x="157" y="70"/>
                  <a:pt x="198" y="70"/>
                </a:cubicBezTo>
                <a:cubicBezTo>
                  <a:pt x="239" y="70"/>
                  <a:pt x="287" y="4"/>
                  <a:pt x="330" y="4"/>
                </a:cubicBezTo>
                <a:cubicBezTo>
                  <a:pt x="373" y="4"/>
                  <a:pt x="412" y="72"/>
                  <a:pt x="458" y="72"/>
                </a:cubicBezTo>
                <a:cubicBezTo>
                  <a:pt x="504" y="72"/>
                  <a:pt x="555" y="4"/>
                  <a:pt x="606" y="4"/>
                </a:cubicBezTo>
                <a:cubicBezTo>
                  <a:pt x="657" y="4"/>
                  <a:pt x="710" y="70"/>
                  <a:pt x="762" y="70"/>
                </a:cubicBezTo>
                <a:cubicBezTo>
                  <a:pt x="814" y="70"/>
                  <a:pt x="876" y="8"/>
                  <a:pt x="920" y="4"/>
                </a:cubicBezTo>
                <a:cubicBezTo>
                  <a:pt x="964" y="0"/>
                  <a:pt x="1002" y="36"/>
                  <a:pt x="1024" y="44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3" name="Freeform 5"/>
          <p:cNvSpPr>
            <a:spLocks/>
          </p:cNvSpPr>
          <p:nvPr/>
        </p:nvSpPr>
        <p:spPr bwMode="auto">
          <a:xfrm rot="10800000">
            <a:off x="2051050" y="3573463"/>
            <a:ext cx="1625600" cy="114300"/>
          </a:xfrm>
          <a:custGeom>
            <a:avLst/>
            <a:gdLst>
              <a:gd name="T0" fmla="*/ 0 w 1024"/>
              <a:gd name="T1" fmla="*/ 57150 h 72"/>
              <a:gd name="T2" fmla="*/ 130175 w 1024"/>
              <a:gd name="T3" fmla="*/ 9525 h 72"/>
              <a:gd name="T4" fmla="*/ 314325 w 1024"/>
              <a:gd name="T5" fmla="*/ 111125 h 72"/>
              <a:gd name="T6" fmla="*/ 523875 w 1024"/>
              <a:gd name="T7" fmla="*/ 6350 h 72"/>
              <a:gd name="T8" fmla="*/ 727075 w 1024"/>
              <a:gd name="T9" fmla="*/ 114300 h 72"/>
              <a:gd name="T10" fmla="*/ 962025 w 1024"/>
              <a:gd name="T11" fmla="*/ 6350 h 72"/>
              <a:gd name="T12" fmla="*/ 1209675 w 1024"/>
              <a:gd name="T13" fmla="*/ 111125 h 72"/>
              <a:gd name="T14" fmla="*/ 1460500 w 1024"/>
              <a:gd name="T15" fmla="*/ 6350 h 72"/>
              <a:gd name="T16" fmla="*/ 1625600 w 1024"/>
              <a:gd name="T17" fmla="*/ 69850 h 7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024" h="72">
                <a:moveTo>
                  <a:pt x="0" y="36"/>
                </a:moveTo>
                <a:cubicBezTo>
                  <a:pt x="14" y="31"/>
                  <a:pt x="49" y="0"/>
                  <a:pt x="82" y="6"/>
                </a:cubicBezTo>
                <a:cubicBezTo>
                  <a:pt x="115" y="12"/>
                  <a:pt x="157" y="70"/>
                  <a:pt x="198" y="70"/>
                </a:cubicBezTo>
                <a:cubicBezTo>
                  <a:pt x="239" y="70"/>
                  <a:pt x="287" y="4"/>
                  <a:pt x="330" y="4"/>
                </a:cubicBezTo>
                <a:cubicBezTo>
                  <a:pt x="373" y="4"/>
                  <a:pt x="412" y="72"/>
                  <a:pt x="458" y="72"/>
                </a:cubicBezTo>
                <a:cubicBezTo>
                  <a:pt x="504" y="72"/>
                  <a:pt x="555" y="4"/>
                  <a:pt x="606" y="4"/>
                </a:cubicBezTo>
                <a:cubicBezTo>
                  <a:pt x="657" y="4"/>
                  <a:pt x="710" y="70"/>
                  <a:pt x="762" y="70"/>
                </a:cubicBezTo>
                <a:cubicBezTo>
                  <a:pt x="814" y="70"/>
                  <a:pt x="876" y="8"/>
                  <a:pt x="920" y="4"/>
                </a:cubicBezTo>
                <a:cubicBezTo>
                  <a:pt x="964" y="0"/>
                  <a:pt x="1002" y="36"/>
                  <a:pt x="1024" y="44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971550" y="2968625"/>
            <a:ext cx="3508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da-DK" sz="3200" dirty="0" smtClean="0">
                <a:sym typeface="Symbol" pitchFamily="18" charset="2"/>
              </a:rPr>
              <a:t></a:t>
            </a:r>
            <a:endParaRPr lang="en-US" altLang="da-DK" sz="3200" dirty="0">
              <a:sym typeface="Symbol" pitchFamily="18" charset="2"/>
            </a:endParaRPr>
          </a:p>
        </p:txBody>
      </p:sp>
      <p:sp>
        <p:nvSpPr>
          <p:cNvPr id="43015" name="Text Box 7"/>
          <p:cNvSpPr txBox="1">
            <a:spLocks noChangeArrowheads="1"/>
          </p:cNvSpPr>
          <p:nvPr/>
        </p:nvSpPr>
        <p:spPr bwMode="auto">
          <a:xfrm>
            <a:off x="3933825" y="2489200"/>
            <a:ext cx="3508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da-DK" sz="3200">
                <a:sym typeface="Symbol" pitchFamily="18" charset="2"/>
              </a:rPr>
              <a:t></a:t>
            </a:r>
          </a:p>
        </p:txBody>
      </p:sp>
      <p:sp>
        <p:nvSpPr>
          <p:cNvPr id="43016" name="Line 8"/>
          <p:cNvSpPr>
            <a:spLocks noChangeShapeType="1"/>
          </p:cNvSpPr>
          <p:nvPr/>
        </p:nvSpPr>
        <p:spPr bwMode="auto">
          <a:xfrm>
            <a:off x="3706813" y="3644900"/>
            <a:ext cx="1728787" cy="1079500"/>
          </a:xfrm>
          <a:prstGeom prst="line">
            <a:avLst/>
          </a:prstGeom>
          <a:noFill/>
          <a:ln w="7620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7" name="Line 9"/>
          <p:cNvSpPr>
            <a:spLocks noChangeShapeType="1"/>
          </p:cNvSpPr>
          <p:nvPr/>
        </p:nvSpPr>
        <p:spPr bwMode="auto">
          <a:xfrm flipH="1" flipV="1">
            <a:off x="4787900" y="1484313"/>
            <a:ext cx="71438" cy="1152525"/>
          </a:xfrm>
          <a:prstGeom prst="line">
            <a:avLst/>
          </a:prstGeom>
          <a:noFill/>
          <a:ln w="7620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8" name="Freeform 10"/>
          <p:cNvSpPr>
            <a:spLocks/>
          </p:cNvSpPr>
          <p:nvPr/>
        </p:nvSpPr>
        <p:spPr bwMode="auto">
          <a:xfrm rot="8374436">
            <a:off x="3451225" y="3068638"/>
            <a:ext cx="1625600" cy="114300"/>
          </a:xfrm>
          <a:custGeom>
            <a:avLst/>
            <a:gdLst>
              <a:gd name="T0" fmla="*/ 0 w 1024"/>
              <a:gd name="T1" fmla="*/ 57150 h 72"/>
              <a:gd name="T2" fmla="*/ 130175 w 1024"/>
              <a:gd name="T3" fmla="*/ 9525 h 72"/>
              <a:gd name="T4" fmla="*/ 314325 w 1024"/>
              <a:gd name="T5" fmla="*/ 111125 h 72"/>
              <a:gd name="T6" fmla="*/ 523875 w 1024"/>
              <a:gd name="T7" fmla="*/ 6350 h 72"/>
              <a:gd name="T8" fmla="*/ 727075 w 1024"/>
              <a:gd name="T9" fmla="*/ 114300 h 72"/>
              <a:gd name="T10" fmla="*/ 962025 w 1024"/>
              <a:gd name="T11" fmla="*/ 6350 h 72"/>
              <a:gd name="T12" fmla="*/ 1209675 w 1024"/>
              <a:gd name="T13" fmla="*/ 111125 h 72"/>
              <a:gd name="T14" fmla="*/ 1460500 w 1024"/>
              <a:gd name="T15" fmla="*/ 6350 h 72"/>
              <a:gd name="T16" fmla="*/ 1625600 w 1024"/>
              <a:gd name="T17" fmla="*/ 69850 h 7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024" h="72">
                <a:moveTo>
                  <a:pt x="0" y="36"/>
                </a:moveTo>
                <a:cubicBezTo>
                  <a:pt x="14" y="31"/>
                  <a:pt x="49" y="0"/>
                  <a:pt x="82" y="6"/>
                </a:cubicBezTo>
                <a:cubicBezTo>
                  <a:pt x="115" y="12"/>
                  <a:pt x="157" y="70"/>
                  <a:pt x="198" y="70"/>
                </a:cubicBezTo>
                <a:cubicBezTo>
                  <a:pt x="239" y="70"/>
                  <a:pt x="287" y="4"/>
                  <a:pt x="330" y="4"/>
                </a:cubicBezTo>
                <a:cubicBezTo>
                  <a:pt x="373" y="4"/>
                  <a:pt x="412" y="72"/>
                  <a:pt x="458" y="72"/>
                </a:cubicBezTo>
                <a:cubicBezTo>
                  <a:pt x="504" y="72"/>
                  <a:pt x="555" y="4"/>
                  <a:pt x="606" y="4"/>
                </a:cubicBezTo>
                <a:cubicBezTo>
                  <a:pt x="657" y="4"/>
                  <a:pt x="710" y="70"/>
                  <a:pt x="762" y="70"/>
                </a:cubicBezTo>
                <a:cubicBezTo>
                  <a:pt x="814" y="70"/>
                  <a:pt x="876" y="8"/>
                  <a:pt x="920" y="4"/>
                </a:cubicBezTo>
                <a:cubicBezTo>
                  <a:pt x="964" y="0"/>
                  <a:pt x="1002" y="36"/>
                  <a:pt x="1024" y="44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9" name="Oval 11"/>
          <p:cNvSpPr>
            <a:spLocks noChangeArrowheads="1"/>
          </p:cNvSpPr>
          <p:nvPr/>
        </p:nvSpPr>
        <p:spPr bwMode="auto">
          <a:xfrm>
            <a:off x="3635375" y="3571875"/>
            <a:ext cx="144463" cy="1444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da-DK"/>
          </a:p>
        </p:txBody>
      </p:sp>
      <p:sp>
        <p:nvSpPr>
          <p:cNvPr id="43020" name="Line 12"/>
          <p:cNvSpPr>
            <a:spLocks noChangeShapeType="1"/>
          </p:cNvSpPr>
          <p:nvPr/>
        </p:nvSpPr>
        <p:spPr bwMode="auto">
          <a:xfrm flipV="1">
            <a:off x="4859338" y="2420938"/>
            <a:ext cx="1225550" cy="215900"/>
          </a:xfrm>
          <a:prstGeom prst="line">
            <a:avLst/>
          </a:prstGeom>
          <a:noFill/>
          <a:ln w="7620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21" name="Freeform 13"/>
          <p:cNvSpPr>
            <a:spLocks/>
          </p:cNvSpPr>
          <p:nvPr/>
        </p:nvSpPr>
        <p:spPr bwMode="auto">
          <a:xfrm rot="9450111">
            <a:off x="5364163" y="4365625"/>
            <a:ext cx="1625600" cy="114300"/>
          </a:xfrm>
          <a:custGeom>
            <a:avLst/>
            <a:gdLst>
              <a:gd name="T0" fmla="*/ 0 w 1024"/>
              <a:gd name="T1" fmla="*/ 57150 h 72"/>
              <a:gd name="T2" fmla="*/ 130175 w 1024"/>
              <a:gd name="T3" fmla="*/ 9525 h 72"/>
              <a:gd name="T4" fmla="*/ 314325 w 1024"/>
              <a:gd name="T5" fmla="*/ 111125 h 72"/>
              <a:gd name="T6" fmla="*/ 523875 w 1024"/>
              <a:gd name="T7" fmla="*/ 6350 h 72"/>
              <a:gd name="T8" fmla="*/ 727075 w 1024"/>
              <a:gd name="T9" fmla="*/ 114300 h 72"/>
              <a:gd name="T10" fmla="*/ 962025 w 1024"/>
              <a:gd name="T11" fmla="*/ 6350 h 72"/>
              <a:gd name="T12" fmla="*/ 1209675 w 1024"/>
              <a:gd name="T13" fmla="*/ 111125 h 72"/>
              <a:gd name="T14" fmla="*/ 1460500 w 1024"/>
              <a:gd name="T15" fmla="*/ 6350 h 72"/>
              <a:gd name="T16" fmla="*/ 1625600 w 1024"/>
              <a:gd name="T17" fmla="*/ 69850 h 7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024" h="72">
                <a:moveTo>
                  <a:pt x="0" y="36"/>
                </a:moveTo>
                <a:cubicBezTo>
                  <a:pt x="14" y="31"/>
                  <a:pt x="49" y="0"/>
                  <a:pt x="82" y="6"/>
                </a:cubicBezTo>
                <a:cubicBezTo>
                  <a:pt x="115" y="12"/>
                  <a:pt x="157" y="70"/>
                  <a:pt x="198" y="70"/>
                </a:cubicBezTo>
                <a:cubicBezTo>
                  <a:pt x="239" y="70"/>
                  <a:pt x="287" y="4"/>
                  <a:pt x="330" y="4"/>
                </a:cubicBezTo>
                <a:cubicBezTo>
                  <a:pt x="373" y="4"/>
                  <a:pt x="412" y="72"/>
                  <a:pt x="458" y="72"/>
                </a:cubicBezTo>
                <a:cubicBezTo>
                  <a:pt x="504" y="72"/>
                  <a:pt x="555" y="4"/>
                  <a:pt x="606" y="4"/>
                </a:cubicBezTo>
                <a:cubicBezTo>
                  <a:pt x="657" y="4"/>
                  <a:pt x="710" y="70"/>
                  <a:pt x="762" y="70"/>
                </a:cubicBezTo>
                <a:cubicBezTo>
                  <a:pt x="814" y="70"/>
                  <a:pt x="876" y="8"/>
                  <a:pt x="920" y="4"/>
                </a:cubicBezTo>
                <a:cubicBezTo>
                  <a:pt x="964" y="0"/>
                  <a:pt x="1002" y="36"/>
                  <a:pt x="1024" y="44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22" name="Line 14"/>
          <p:cNvSpPr>
            <a:spLocks noChangeShapeType="1"/>
          </p:cNvSpPr>
          <p:nvPr/>
        </p:nvSpPr>
        <p:spPr bwMode="auto">
          <a:xfrm flipH="1" flipV="1">
            <a:off x="5435600" y="4724400"/>
            <a:ext cx="504825" cy="1081088"/>
          </a:xfrm>
          <a:prstGeom prst="line">
            <a:avLst/>
          </a:prstGeom>
          <a:noFill/>
          <a:ln w="7620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23" name="Oval 15"/>
          <p:cNvSpPr>
            <a:spLocks noChangeArrowheads="1"/>
          </p:cNvSpPr>
          <p:nvPr/>
        </p:nvSpPr>
        <p:spPr bwMode="auto">
          <a:xfrm>
            <a:off x="6011863" y="2349500"/>
            <a:ext cx="144462" cy="1444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da-DK"/>
          </a:p>
        </p:txBody>
      </p:sp>
      <p:sp>
        <p:nvSpPr>
          <p:cNvPr id="43024" name="Oval 16"/>
          <p:cNvSpPr>
            <a:spLocks noChangeArrowheads="1"/>
          </p:cNvSpPr>
          <p:nvPr/>
        </p:nvSpPr>
        <p:spPr bwMode="auto">
          <a:xfrm>
            <a:off x="5364163" y="4652963"/>
            <a:ext cx="144462" cy="1444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da-DK"/>
          </a:p>
        </p:txBody>
      </p:sp>
      <p:sp>
        <p:nvSpPr>
          <p:cNvPr id="43025" name="Text Box 17"/>
          <p:cNvSpPr txBox="1">
            <a:spLocks noChangeArrowheads="1"/>
          </p:cNvSpPr>
          <p:nvPr/>
        </p:nvSpPr>
        <p:spPr bwMode="auto">
          <a:xfrm>
            <a:off x="5876925" y="3789363"/>
            <a:ext cx="35083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da-DK" sz="3200">
                <a:sym typeface="Symbol" pitchFamily="18" charset="2"/>
              </a:rPr>
              <a:t></a:t>
            </a:r>
          </a:p>
        </p:txBody>
      </p:sp>
      <p:sp>
        <p:nvSpPr>
          <p:cNvPr id="43026" name="Text Box 18"/>
          <p:cNvSpPr txBox="1">
            <a:spLocks noChangeArrowheads="1"/>
          </p:cNvSpPr>
          <p:nvPr/>
        </p:nvSpPr>
        <p:spPr bwMode="auto">
          <a:xfrm>
            <a:off x="3038475" y="3716338"/>
            <a:ext cx="10287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da-DK" sz="1400"/>
              <a:t>Compton scattering</a:t>
            </a:r>
          </a:p>
        </p:txBody>
      </p:sp>
      <p:sp>
        <p:nvSpPr>
          <p:cNvPr id="43027" name="Text Box 19"/>
          <p:cNvSpPr txBox="1">
            <a:spLocks noChangeArrowheads="1"/>
          </p:cNvSpPr>
          <p:nvPr/>
        </p:nvSpPr>
        <p:spPr bwMode="auto">
          <a:xfrm>
            <a:off x="4067175" y="4783138"/>
            <a:ext cx="15843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da-DK" sz="1400"/>
              <a:t>Bremsstrahlung</a:t>
            </a:r>
          </a:p>
        </p:txBody>
      </p:sp>
      <p:sp>
        <p:nvSpPr>
          <p:cNvPr id="43028" name="Text Box 20"/>
          <p:cNvSpPr txBox="1">
            <a:spLocks noChangeArrowheads="1"/>
          </p:cNvSpPr>
          <p:nvPr/>
        </p:nvSpPr>
        <p:spPr bwMode="auto">
          <a:xfrm>
            <a:off x="4572000" y="2695575"/>
            <a:ext cx="10287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da-DK" sz="1400"/>
              <a:t>Pair</a:t>
            </a:r>
          </a:p>
          <a:p>
            <a:pPr algn="ctr" eaLnBrk="1" hangingPunct="1"/>
            <a:r>
              <a:rPr lang="en-US" altLang="da-DK" sz="1400"/>
              <a:t>production</a:t>
            </a:r>
          </a:p>
        </p:txBody>
      </p:sp>
      <p:sp>
        <p:nvSpPr>
          <p:cNvPr id="43029" name="Text Box 21"/>
          <p:cNvSpPr txBox="1">
            <a:spLocks noChangeArrowheads="1"/>
          </p:cNvSpPr>
          <p:nvPr/>
        </p:nvSpPr>
        <p:spPr bwMode="auto">
          <a:xfrm>
            <a:off x="2238712" y="2068165"/>
            <a:ext cx="12105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da-DK" b="1" dirty="0" smtClean="0"/>
              <a:t>Patient</a:t>
            </a:r>
            <a:endParaRPr lang="en-US" altLang="da-DK" b="1" dirty="0"/>
          </a:p>
        </p:txBody>
      </p:sp>
      <p:sp>
        <p:nvSpPr>
          <p:cNvPr id="43030" name="Text Box 22"/>
          <p:cNvSpPr txBox="1">
            <a:spLocks noChangeArrowheads="1"/>
          </p:cNvSpPr>
          <p:nvPr/>
        </p:nvSpPr>
        <p:spPr bwMode="auto">
          <a:xfrm>
            <a:off x="4500563" y="3716338"/>
            <a:ext cx="422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da-DK"/>
              <a:t>e</a:t>
            </a:r>
            <a:r>
              <a:rPr lang="en-US" altLang="da-DK" baseline="30000"/>
              <a:t>-</a:t>
            </a:r>
            <a:endParaRPr lang="en-US" altLang="da-DK"/>
          </a:p>
        </p:txBody>
      </p:sp>
      <p:sp>
        <p:nvSpPr>
          <p:cNvPr id="43031" name="Text Box 23"/>
          <p:cNvSpPr txBox="1">
            <a:spLocks noChangeArrowheads="1"/>
          </p:cNvSpPr>
          <p:nvPr/>
        </p:nvSpPr>
        <p:spPr bwMode="auto">
          <a:xfrm>
            <a:off x="5662613" y="4868863"/>
            <a:ext cx="422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da-DK"/>
              <a:t>e</a:t>
            </a:r>
            <a:r>
              <a:rPr lang="en-US" altLang="da-DK" baseline="30000"/>
              <a:t>-</a:t>
            </a:r>
            <a:endParaRPr lang="en-US" altLang="da-DK"/>
          </a:p>
        </p:txBody>
      </p:sp>
      <p:sp>
        <p:nvSpPr>
          <p:cNvPr id="43032" name="Line 24"/>
          <p:cNvSpPr>
            <a:spLocks noChangeShapeType="1"/>
          </p:cNvSpPr>
          <p:nvPr/>
        </p:nvSpPr>
        <p:spPr bwMode="auto">
          <a:xfrm flipV="1">
            <a:off x="6877050" y="3430588"/>
            <a:ext cx="865188" cy="719137"/>
          </a:xfrm>
          <a:prstGeom prst="line">
            <a:avLst/>
          </a:prstGeom>
          <a:noFill/>
          <a:ln w="7620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33" name="Oval 25"/>
          <p:cNvSpPr>
            <a:spLocks noChangeArrowheads="1"/>
          </p:cNvSpPr>
          <p:nvPr/>
        </p:nvSpPr>
        <p:spPr bwMode="auto">
          <a:xfrm>
            <a:off x="6804025" y="4076700"/>
            <a:ext cx="144463" cy="1444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da-DK"/>
          </a:p>
        </p:txBody>
      </p:sp>
      <p:sp>
        <p:nvSpPr>
          <p:cNvPr id="43034" name="Text Box 26"/>
          <p:cNvSpPr txBox="1">
            <a:spLocks noChangeArrowheads="1"/>
          </p:cNvSpPr>
          <p:nvPr/>
        </p:nvSpPr>
        <p:spPr bwMode="auto">
          <a:xfrm>
            <a:off x="6516688" y="4221163"/>
            <a:ext cx="13176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da-DK" sz="1400"/>
              <a:t>Photoelectric</a:t>
            </a:r>
          </a:p>
          <a:p>
            <a:pPr algn="ctr" eaLnBrk="1" hangingPunct="1"/>
            <a:r>
              <a:rPr lang="en-US" altLang="da-DK" sz="1400"/>
              <a:t>effect</a:t>
            </a:r>
          </a:p>
        </p:txBody>
      </p:sp>
      <p:sp>
        <p:nvSpPr>
          <p:cNvPr id="43035" name="Text Box 27"/>
          <p:cNvSpPr txBox="1">
            <a:spLocks noChangeArrowheads="1"/>
          </p:cNvSpPr>
          <p:nvPr/>
        </p:nvSpPr>
        <p:spPr bwMode="auto">
          <a:xfrm>
            <a:off x="7092950" y="3259138"/>
            <a:ext cx="422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da-DK"/>
              <a:t>e</a:t>
            </a:r>
            <a:r>
              <a:rPr lang="en-US" altLang="da-DK" baseline="30000"/>
              <a:t>-</a:t>
            </a:r>
            <a:endParaRPr lang="en-US" altLang="da-DK"/>
          </a:p>
        </p:txBody>
      </p:sp>
      <p:sp>
        <p:nvSpPr>
          <p:cNvPr id="43036" name="Text Box 28"/>
          <p:cNvSpPr txBox="1">
            <a:spLocks noChangeArrowheads="1"/>
          </p:cNvSpPr>
          <p:nvPr/>
        </p:nvSpPr>
        <p:spPr bwMode="auto">
          <a:xfrm>
            <a:off x="4437063" y="1700213"/>
            <a:ext cx="422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da-DK"/>
              <a:t>e</a:t>
            </a:r>
            <a:r>
              <a:rPr lang="en-US" altLang="da-DK" baseline="30000"/>
              <a:t>-</a:t>
            </a:r>
            <a:endParaRPr lang="en-US" altLang="da-DK"/>
          </a:p>
        </p:txBody>
      </p:sp>
      <p:sp>
        <p:nvSpPr>
          <p:cNvPr id="43037" name="Text Box 29"/>
          <p:cNvSpPr txBox="1">
            <a:spLocks noChangeArrowheads="1"/>
          </p:cNvSpPr>
          <p:nvPr/>
        </p:nvSpPr>
        <p:spPr bwMode="auto">
          <a:xfrm>
            <a:off x="5219700" y="2108200"/>
            <a:ext cx="473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da-DK"/>
              <a:t>e</a:t>
            </a:r>
            <a:r>
              <a:rPr lang="en-US" altLang="da-DK" baseline="30000"/>
              <a:t>+</a:t>
            </a:r>
            <a:endParaRPr lang="en-US" altLang="da-DK"/>
          </a:p>
        </p:txBody>
      </p:sp>
      <p:sp>
        <p:nvSpPr>
          <p:cNvPr id="43038" name="Freeform 30"/>
          <p:cNvSpPr>
            <a:spLocks/>
          </p:cNvSpPr>
          <p:nvPr/>
        </p:nvSpPr>
        <p:spPr bwMode="auto">
          <a:xfrm>
            <a:off x="5872163" y="1314450"/>
            <a:ext cx="255587" cy="1096963"/>
          </a:xfrm>
          <a:custGeom>
            <a:avLst/>
            <a:gdLst>
              <a:gd name="T0" fmla="*/ 84137 w 161"/>
              <a:gd name="T1" fmla="*/ 0 h 691"/>
              <a:gd name="T2" fmla="*/ 11112 w 161"/>
              <a:gd name="T3" fmla="*/ 217488 h 691"/>
              <a:gd name="T4" fmla="*/ 157162 w 161"/>
              <a:gd name="T5" fmla="*/ 431800 h 691"/>
              <a:gd name="T6" fmla="*/ 93662 w 161"/>
              <a:gd name="T7" fmla="*/ 693738 h 691"/>
              <a:gd name="T8" fmla="*/ 238125 w 161"/>
              <a:gd name="T9" fmla="*/ 923925 h 691"/>
              <a:gd name="T10" fmla="*/ 203200 w 161"/>
              <a:gd name="T11" fmla="*/ 1096963 h 69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61" h="691">
                <a:moveTo>
                  <a:pt x="53" y="0"/>
                </a:moveTo>
                <a:cubicBezTo>
                  <a:pt x="45" y="23"/>
                  <a:pt x="0" y="92"/>
                  <a:pt x="7" y="137"/>
                </a:cubicBezTo>
                <a:cubicBezTo>
                  <a:pt x="15" y="183"/>
                  <a:pt x="90" y="222"/>
                  <a:pt x="99" y="272"/>
                </a:cubicBezTo>
                <a:cubicBezTo>
                  <a:pt x="107" y="322"/>
                  <a:pt x="51" y="385"/>
                  <a:pt x="59" y="437"/>
                </a:cubicBezTo>
                <a:cubicBezTo>
                  <a:pt x="68" y="488"/>
                  <a:pt x="139" y="539"/>
                  <a:pt x="150" y="582"/>
                </a:cubicBezTo>
                <a:cubicBezTo>
                  <a:pt x="161" y="624"/>
                  <a:pt x="132" y="668"/>
                  <a:pt x="128" y="691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39" name="Freeform 31"/>
          <p:cNvSpPr>
            <a:spLocks/>
          </p:cNvSpPr>
          <p:nvPr/>
        </p:nvSpPr>
        <p:spPr bwMode="auto">
          <a:xfrm>
            <a:off x="6067425" y="2430463"/>
            <a:ext cx="220663" cy="941387"/>
          </a:xfrm>
          <a:custGeom>
            <a:avLst/>
            <a:gdLst>
              <a:gd name="T0" fmla="*/ 11113 w 139"/>
              <a:gd name="T1" fmla="*/ 0 h 593"/>
              <a:gd name="T2" fmla="*/ 79375 w 139"/>
              <a:gd name="T3" fmla="*/ 120650 h 593"/>
              <a:gd name="T4" fmla="*/ 9525 w 139"/>
              <a:gd name="T5" fmla="*/ 319087 h 593"/>
              <a:gd name="T6" fmla="*/ 147638 w 139"/>
              <a:gd name="T7" fmla="*/ 509587 h 593"/>
              <a:gd name="T8" fmla="*/ 74613 w 139"/>
              <a:gd name="T9" fmla="*/ 727075 h 593"/>
              <a:gd name="T10" fmla="*/ 220663 w 139"/>
              <a:gd name="T11" fmla="*/ 941387 h 59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39" h="593">
                <a:moveTo>
                  <a:pt x="7" y="0"/>
                </a:moveTo>
                <a:cubicBezTo>
                  <a:pt x="15" y="13"/>
                  <a:pt x="51" y="43"/>
                  <a:pt x="50" y="76"/>
                </a:cubicBezTo>
                <a:cubicBezTo>
                  <a:pt x="50" y="110"/>
                  <a:pt x="0" y="161"/>
                  <a:pt x="6" y="201"/>
                </a:cubicBezTo>
                <a:cubicBezTo>
                  <a:pt x="13" y="242"/>
                  <a:pt x="86" y="278"/>
                  <a:pt x="93" y="321"/>
                </a:cubicBezTo>
                <a:cubicBezTo>
                  <a:pt x="100" y="363"/>
                  <a:pt x="40" y="413"/>
                  <a:pt x="47" y="458"/>
                </a:cubicBezTo>
                <a:cubicBezTo>
                  <a:pt x="55" y="504"/>
                  <a:pt x="124" y="571"/>
                  <a:pt x="139" y="593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40" name="Text Box 32"/>
          <p:cNvSpPr txBox="1">
            <a:spLocks noChangeArrowheads="1"/>
          </p:cNvSpPr>
          <p:nvPr/>
        </p:nvSpPr>
        <p:spPr bwMode="auto">
          <a:xfrm>
            <a:off x="6084888" y="1481138"/>
            <a:ext cx="35083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da-DK" sz="3200">
                <a:sym typeface="Symbol" pitchFamily="18" charset="2"/>
              </a:rPr>
              <a:t></a:t>
            </a:r>
          </a:p>
        </p:txBody>
      </p:sp>
      <p:sp>
        <p:nvSpPr>
          <p:cNvPr id="43041" name="Text Box 33"/>
          <p:cNvSpPr txBox="1">
            <a:spLocks noChangeArrowheads="1"/>
          </p:cNvSpPr>
          <p:nvPr/>
        </p:nvSpPr>
        <p:spPr bwMode="auto">
          <a:xfrm>
            <a:off x="6227763" y="2492375"/>
            <a:ext cx="35083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da-DK" sz="3200">
                <a:sym typeface="Symbol" pitchFamily="18" charset="2"/>
              </a:rPr>
              <a:t></a:t>
            </a:r>
          </a:p>
        </p:txBody>
      </p:sp>
      <p:sp>
        <p:nvSpPr>
          <p:cNvPr id="43042" name="Text Box 34"/>
          <p:cNvSpPr txBox="1">
            <a:spLocks noChangeArrowheads="1"/>
          </p:cNvSpPr>
          <p:nvPr/>
        </p:nvSpPr>
        <p:spPr bwMode="auto">
          <a:xfrm>
            <a:off x="6156325" y="2205038"/>
            <a:ext cx="11017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da-DK" sz="1400"/>
              <a:t>Annihilation</a:t>
            </a:r>
          </a:p>
        </p:txBody>
      </p:sp>
      <p:sp>
        <p:nvSpPr>
          <p:cNvPr id="43043" name="Rectangle 35"/>
          <p:cNvSpPr>
            <a:spLocks noChangeArrowheads="1"/>
          </p:cNvSpPr>
          <p:nvPr/>
        </p:nvSpPr>
        <p:spPr bwMode="auto">
          <a:xfrm>
            <a:off x="1835150" y="5807075"/>
            <a:ext cx="1223963" cy="358775"/>
          </a:xfrm>
          <a:prstGeom prst="rect">
            <a:avLst/>
          </a:prstGeom>
          <a:solidFill>
            <a:srgbClr val="FF0066"/>
          </a:solidFill>
          <a:ln w="9525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da-DK"/>
          </a:p>
        </p:txBody>
      </p:sp>
      <p:sp>
        <p:nvSpPr>
          <p:cNvPr id="43044" name="Text Box 36"/>
          <p:cNvSpPr txBox="1">
            <a:spLocks noChangeArrowheads="1"/>
          </p:cNvSpPr>
          <p:nvPr/>
        </p:nvSpPr>
        <p:spPr bwMode="auto">
          <a:xfrm>
            <a:off x="3106738" y="5734050"/>
            <a:ext cx="175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da-DK"/>
              <a:t>= Ionization</a:t>
            </a:r>
          </a:p>
        </p:txBody>
      </p:sp>
      <p:sp>
        <p:nvSpPr>
          <p:cNvPr id="43045" name="Text Box 37"/>
          <p:cNvSpPr txBox="1">
            <a:spLocks noChangeArrowheads="1"/>
          </p:cNvSpPr>
          <p:nvPr/>
        </p:nvSpPr>
        <p:spPr bwMode="auto">
          <a:xfrm>
            <a:off x="1692275" y="4548188"/>
            <a:ext cx="2303463" cy="825500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da-DK" sz="1600" dirty="0"/>
              <a:t>Low ionization (dose) at </a:t>
            </a:r>
            <a:r>
              <a:rPr lang="en-US" altLang="da-DK" sz="1600" dirty="0" smtClean="0"/>
              <a:t>patient skin</a:t>
            </a:r>
            <a:endParaRPr lang="en-US" altLang="da-DK" sz="1600" dirty="0"/>
          </a:p>
          <a:p>
            <a:pPr algn="ctr" eaLnBrk="1" hangingPunct="1"/>
            <a:r>
              <a:rPr lang="en-US" altLang="da-DK" sz="1600" dirty="0"/>
              <a:t>= </a:t>
            </a:r>
            <a:r>
              <a:rPr lang="en-US" altLang="da-DK" sz="1600" b="1" dirty="0"/>
              <a:t>Dose buildup</a:t>
            </a:r>
          </a:p>
        </p:txBody>
      </p:sp>
      <p:sp>
        <p:nvSpPr>
          <p:cNvPr id="43046" name="Line 38"/>
          <p:cNvSpPr>
            <a:spLocks noChangeShapeType="1"/>
          </p:cNvSpPr>
          <p:nvPr/>
        </p:nvSpPr>
        <p:spPr bwMode="auto">
          <a:xfrm flipV="1">
            <a:off x="5940425" y="908050"/>
            <a:ext cx="576263" cy="433388"/>
          </a:xfrm>
          <a:prstGeom prst="line">
            <a:avLst/>
          </a:prstGeom>
          <a:noFill/>
          <a:ln w="7620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47" name="Oval 39"/>
          <p:cNvSpPr>
            <a:spLocks noChangeArrowheads="1"/>
          </p:cNvSpPr>
          <p:nvPr/>
        </p:nvSpPr>
        <p:spPr bwMode="auto">
          <a:xfrm>
            <a:off x="5867400" y="1268413"/>
            <a:ext cx="144463" cy="1444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da-DK"/>
          </a:p>
        </p:txBody>
      </p:sp>
      <p:sp>
        <p:nvSpPr>
          <p:cNvPr id="43048" name="Text Box 40"/>
          <p:cNvSpPr txBox="1">
            <a:spLocks noChangeArrowheads="1"/>
          </p:cNvSpPr>
          <p:nvPr/>
        </p:nvSpPr>
        <p:spPr bwMode="auto">
          <a:xfrm>
            <a:off x="6156325" y="981075"/>
            <a:ext cx="422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da-DK"/>
              <a:t>e</a:t>
            </a:r>
            <a:r>
              <a:rPr lang="en-US" altLang="da-DK" baseline="30000"/>
              <a:t>-</a:t>
            </a:r>
            <a:endParaRPr lang="en-US" altLang="da-DK"/>
          </a:p>
        </p:txBody>
      </p:sp>
      <p:sp>
        <p:nvSpPr>
          <p:cNvPr id="43049" name="Line 41"/>
          <p:cNvSpPr>
            <a:spLocks noChangeShapeType="1"/>
          </p:cNvSpPr>
          <p:nvPr/>
        </p:nvSpPr>
        <p:spPr bwMode="auto">
          <a:xfrm flipV="1">
            <a:off x="6299200" y="3141663"/>
            <a:ext cx="1225550" cy="215900"/>
          </a:xfrm>
          <a:prstGeom prst="line">
            <a:avLst/>
          </a:prstGeom>
          <a:noFill/>
          <a:ln w="7620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50" name="Text Box 42"/>
          <p:cNvSpPr txBox="1">
            <a:spLocks noChangeArrowheads="1"/>
          </p:cNvSpPr>
          <p:nvPr/>
        </p:nvSpPr>
        <p:spPr bwMode="auto">
          <a:xfrm>
            <a:off x="6659563" y="2828925"/>
            <a:ext cx="473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da-DK"/>
              <a:t>e</a:t>
            </a:r>
            <a:r>
              <a:rPr lang="en-US" altLang="da-DK" baseline="30000"/>
              <a:t>+</a:t>
            </a:r>
            <a:endParaRPr lang="en-US" altLang="da-DK"/>
          </a:p>
        </p:txBody>
      </p:sp>
      <p:sp>
        <p:nvSpPr>
          <p:cNvPr id="43051" name="Oval 43"/>
          <p:cNvSpPr>
            <a:spLocks noChangeArrowheads="1"/>
          </p:cNvSpPr>
          <p:nvPr/>
        </p:nvSpPr>
        <p:spPr bwMode="auto">
          <a:xfrm>
            <a:off x="4787900" y="2565400"/>
            <a:ext cx="144463" cy="1444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da-DK"/>
          </a:p>
        </p:txBody>
      </p:sp>
      <p:sp>
        <p:nvSpPr>
          <p:cNvPr id="43052" name="Oval 44"/>
          <p:cNvSpPr>
            <a:spLocks noChangeArrowheads="1"/>
          </p:cNvSpPr>
          <p:nvPr/>
        </p:nvSpPr>
        <p:spPr bwMode="auto">
          <a:xfrm>
            <a:off x="6227763" y="3284538"/>
            <a:ext cx="144462" cy="1444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da-DK"/>
          </a:p>
        </p:txBody>
      </p:sp>
      <p:sp>
        <p:nvSpPr>
          <p:cNvPr id="43053" name="Text Box 45"/>
          <p:cNvSpPr txBox="1">
            <a:spLocks noChangeArrowheads="1"/>
          </p:cNvSpPr>
          <p:nvPr/>
        </p:nvSpPr>
        <p:spPr bwMode="auto">
          <a:xfrm>
            <a:off x="5702300" y="3416300"/>
            <a:ext cx="13176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da-DK" sz="1400"/>
              <a:t>Photoelectric</a:t>
            </a:r>
          </a:p>
          <a:p>
            <a:pPr algn="ctr" eaLnBrk="1" hangingPunct="1"/>
            <a:r>
              <a:rPr lang="en-US" altLang="da-DK" sz="1400"/>
              <a:t>effect</a:t>
            </a:r>
          </a:p>
        </p:txBody>
      </p:sp>
      <p:sp>
        <p:nvSpPr>
          <p:cNvPr id="43054" name="Text Box 46"/>
          <p:cNvSpPr txBox="1">
            <a:spLocks noChangeArrowheads="1"/>
          </p:cNvSpPr>
          <p:nvPr/>
        </p:nvSpPr>
        <p:spPr bwMode="auto">
          <a:xfrm>
            <a:off x="4787900" y="908050"/>
            <a:ext cx="13176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da-DK" sz="1400"/>
              <a:t>Photoelectric</a:t>
            </a:r>
          </a:p>
          <a:p>
            <a:pPr algn="ctr" eaLnBrk="1" hangingPunct="1"/>
            <a:r>
              <a:rPr lang="en-US" altLang="da-DK" sz="1400"/>
              <a:t>effect</a:t>
            </a:r>
          </a:p>
        </p:txBody>
      </p:sp>
    </p:spTree>
    <p:extLst>
      <p:ext uri="{BB962C8B-B14F-4D97-AF65-F5344CB8AC3E}">
        <p14:creationId xmlns:p14="http://schemas.microsoft.com/office/powerpoint/2010/main" val="3608332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a-DK" dirty="0" smtClean="0"/>
              <a:t>X-ray dose versus depth</a:t>
            </a:r>
          </a:p>
        </p:txBody>
      </p:sp>
      <p:graphicFrame>
        <p:nvGraphicFramePr>
          <p:cNvPr id="4403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8684877"/>
              </p:ext>
            </p:extLst>
          </p:nvPr>
        </p:nvGraphicFramePr>
        <p:xfrm>
          <a:off x="252413" y="1268636"/>
          <a:ext cx="9209087" cy="477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9646" name="Diagram" r:id="rId4" imgW="8601151" imgH="5334000" progId="Excel.Chart.8">
                  <p:embed/>
                </p:oleObj>
              </mc:Choice>
              <mc:Fallback>
                <p:oleObj name="Diagram" r:id="rId4" imgW="8601151" imgH="5334000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16399"/>
                      <a:stretch>
                        <a:fillRect/>
                      </a:stretch>
                    </p:blipFill>
                    <p:spPr bwMode="auto">
                      <a:xfrm>
                        <a:off x="252413" y="1268636"/>
                        <a:ext cx="9209087" cy="477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36" name="Text Box 6"/>
          <p:cNvSpPr txBox="1">
            <a:spLocks noChangeArrowheads="1"/>
          </p:cNvSpPr>
          <p:nvPr/>
        </p:nvSpPr>
        <p:spPr bwMode="auto">
          <a:xfrm>
            <a:off x="1187450" y="1052736"/>
            <a:ext cx="17287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da-DK" sz="1800"/>
              <a:t>Dose buildup</a:t>
            </a:r>
          </a:p>
        </p:txBody>
      </p:sp>
      <p:sp>
        <p:nvSpPr>
          <p:cNvPr id="44038" name="Text Box 11"/>
          <p:cNvSpPr txBox="1">
            <a:spLocks noChangeArrowheads="1"/>
          </p:cNvSpPr>
          <p:nvPr/>
        </p:nvSpPr>
        <p:spPr bwMode="auto">
          <a:xfrm>
            <a:off x="5795714" y="2512094"/>
            <a:ext cx="295275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da-DK" sz="1800" b="1" dirty="0"/>
              <a:t>Decreasing </a:t>
            </a:r>
            <a:r>
              <a:rPr lang="en-US" altLang="da-DK" sz="1800" b="1" dirty="0" smtClean="0"/>
              <a:t>dose: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da-DK" sz="1800" dirty="0" smtClean="0"/>
              <a:t>Attenuation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da-DK" sz="1800" dirty="0"/>
              <a:t>I</a:t>
            </a:r>
            <a:r>
              <a:rPr lang="en-US" altLang="da-DK" sz="1800" dirty="0" smtClean="0"/>
              <a:t>nverse </a:t>
            </a:r>
            <a:r>
              <a:rPr lang="en-US" altLang="da-DK" sz="1800" dirty="0"/>
              <a:t>square law</a:t>
            </a:r>
          </a:p>
        </p:txBody>
      </p:sp>
      <p:sp>
        <p:nvSpPr>
          <p:cNvPr id="44040" name="Text Box 13"/>
          <p:cNvSpPr txBox="1">
            <a:spLocks noChangeArrowheads="1"/>
          </p:cNvSpPr>
          <p:nvPr/>
        </p:nvSpPr>
        <p:spPr bwMode="auto">
          <a:xfrm>
            <a:off x="1331913" y="3716561"/>
            <a:ext cx="398378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da-DK" sz="2000" dirty="0" smtClean="0"/>
              <a:t>Skin </a:t>
            </a:r>
            <a:r>
              <a:rPr lang="en-US" altLang="da-DK" sz="2000" dirty="0"/>
              <a:t>dose </a:t>
            </a:r>
            <a:r>
              <a:rPr lang="en-US" altLang="da-DK" sz="2000" dirty="0">
                <a:cs typeface="Arial" charset="0"/>
              </a:rPr>
              <a:t>≈ 25 </a:t>
            </a:r>
            <a:r>
              <a:rPr lang="en-US" altLang="da-DK" sz="2000" dirty="0" smtClean="0">
                <a:cs typeface="Arial" charset="0"/>
              </a:rPr>
              <a:t>% </a:t>
            </a:r>
            <a:r>
              <a:rPr lang="en-US" altLang="da-DK" sz="2000" dirty="0" smtClean="0">
                <a:cs typeface="Arial" charset="0"/>
                <a:sym typeface="Symbol"/>
              </a:rPr>
              <a:t> Skin sparing</a:t>
            </a:r>
            <a:endParaRPr lang="en-US" altLang="da-DK" sz="20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99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a-DK" smtClean="0"/>
              <a:t>Electron treatment</a:t>
            </a:r>
          </a:p>
        </p:txBody>
      </p:sp>
      <p:pic>
        <p:nvPicPr>
          <p:cNvPr id="4915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033802"/>
            <a:ext cx="6193383" cy="4843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15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761382"/>
            <a:ext cx="3097213" cy="2547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157" name="Text Box 9"/>
          <p:cNvSpPr txBox="1">
            <a:spLocks noChangeArrowheads="1"/>
          </p:cNvSpPr>
          <p:nvPr/>
        </p:nvSpPr>
        <p:spPr bwMode="auto">
          <a:xfrm>
            <a:off x="6444208" y="1071085"/>
            <a:ext cx="2664867" cy="70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da-DK" sz="1800" b="1" dirty="0" smtClean="0"/>
              <a:t>Detailed field shaping: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da-DK" sz="1800" dirty="0" smtClean="0"/>
              <a:t>Lead end-frame cut-out</a:t>
            </a:r>
            <a:endParaRPr lang="en-US" altLang="da-DK" sz="1800" b="1" dirty="0"/>
          </a:p>
        </p:txBody>
      </p:sp>
      <p:pic>
        <p:nvPicPr>
          <p:cNvPr id="49158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793108"/>
            <a:ext cx="2232373" cy="1635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kstboks 1"/>
          <p:cNvSpPr txBox="1"/>
          <p:nvPr/>
        </p:nvSpPr>
        <p:spPr>
          <a:xfrm>
            <a:off x="6372200" y="6001543"/>
            <a:ext cx="2194832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Elekta electron applicator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89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5508625" y="1700213"/>
            <a:ext cx="3240088" cy="4321175"/>
          </a:xfrm>
          <a:prstGeom prst="rect">
            <a:avLst/>
          </a:prstGeom>
          <a:solidFill>
            <a:srgbClr val="33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247CB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da-DK" b="1">
              <a:solidFill>
                <a:srgbClr val="3F78B7"/>
              </a:solidFill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a-DK" dirty="0" smtClean="0"/>
              <a:t>Electron dose versus depth</a:t>
            </a:r>
          </a:p>
        </p:txBody>
      </p:sp>
      <p:pic>
        <p:nvPicPr>
          <p:cNvPr id="51204" name="Picture 4" descr="waterd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22" b="10930"/>
          <a:stretch>
            <a:fillRect/>
          </a:stretch>
        </p:blipFill>
        <p:spPr bwMode="auto">
          <a:xfrm>
            <a:off x="395288" y="1268413"/>
            <a:ext cx="4824412" cy="432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179388" y="765175"/>
            <a:ext cx="546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da-DK" b="1"/>
              <a:t>Ionization tracks (20 MeV electrons):</a:t>
            </a:r>
          </a:p>
        </p:txBody>
      </p:sp>
      <p:sp>
        <p:nvSpPr>
          <p:cNvPr id="51206" name="Line 6"/>
          <p:cNvSpPr>
            <a:spLocks noChangeShapeType="1"/>
          </p:cNvSpPr>
          <p:nvPr/>
        </p:nvSpPr>
        <p:spPr bwMode="auto">
          <a:xfrm>
            <a:off x="5508625" y="1725613"/>
            <a:ext cx="0" cy="458311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07" name="Line 7"/>
          <p:cNvSpPr>
            <a:spLocks noChangeShapeType="1"/>
          </p:cNvSpPr>
          <p:nvPr/>
        </p:nvSpPr>
        <p:spPr bwMode="auto">
          <a:xfrm>
            <a:off x="5508625" y="1725613"/>
            <a:ext cx="341947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08" name="Text Box 8"/>
          <p:cNvSpPr txBox="1">
            <a:spLocks noChangeArrowheads="1"/>
          </p:cNvSpPr>
          <p:nvPr/>
        </p:nvSpPr>
        <p:spPr bwMode="auto">
          <a:xfrm>
            <a:off x="7882395" y="1196975"/>
            <a:ext cx="93807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da-DK" b="1" dirty="0" smtClean="0"/>
              <a:t>Dose</a:t>
            </a:r>
            <a:endParaRPr lang="en-US" altLang="da-DK" b="1" dirty="0"/>
          </a:p>
        </p:txBody>
      </p:sp>
      <p:sp>
        <p:nvSpPr>
          <p:cNvPr id="51209" name="Text Box 9"/>
          <p:cNvSpPr txBox="1">
            <a:spLocks noChangeArrowheads="1"/>
          </p:cNvSpPr>
          <p:nvPr/>
        </p:nvSpPr>
        <p:spPr bwMode="auto">
          <a:xfrm>
            <a:off x="4427538" y="5876925"/>
            <a:ext cx="1047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da-DK" b="1"/>
              <a:t>Depth</a:t>
            </a:r>
          </a:p>
        </p:txBody>
      </p:sp>
      <p:sp>
        <p:nvSpPr>
          <p:cNvPr id="51210" name="Freeform 10"/>
          <p:cNvSpPr>
            <a:spLocks/>
          </p:cNvSpPr>
          <p:nvPr/>
        </p:nvSpPr>
        <p:spPr bwMode="auto">
          <a:xfrm rot="5400000">
            <a:off x="4909344" y="2442369"/>
            <a:ext cx="4292600" cy="2808288"/>
          </a:xfrm>
          <a:custGeom>
            <a:avLst/>
            <a:gdLst>
              <a:gd name="T0" fmla="*/ 0 w 4020"/>
              <a:gd name="T1" fmla="*/ 130678 h 2192"/>
              <a:gd name="T2" fmla="*/ 183663 w 4020"/>
              <a:gd name="T3" fmla="*/ 53808 h 2192"/>
              <a:gd name="T4" fmla="*/ 422853 w 4020"/>
              <a:gd name="T5" fmla="*/ 23061 h 2192"/>
              <a:gd name="T6" fmla="*/ 781638 w 4020"/>
              <a:gd name="T7" fmla="*/ 7687 h 2192"/>
              <a:gd name="T8" fmla="*/ 1324086 w 4020"/>
              <a:gd name="T9" fmla="*/ 69182 h 2192"/>
              <a:gd name="T10" fmla="*/ 1781109 w 4020"/>
              <a:gd name="T11" fmla="*/ 187048 h 2192"/>
              <a:gd name="T12" fmla="*/ 2135622 w 4020"/>
              <a:gd name="T13" fmla="*/ 412531 h 2192"/>
              <a:gd name="T14" fmla="*/ 2477321 w 4020"/>
              <a:gd name="T15" fmla="*/ 812251 h 2192"/>
              <a:gd name="T16" fmla="*/ 2707969 w 4020"/>
              <a:gd name="T17" fmla="*/ 1211971 h 2192"/>
              <a:gd name="T18" fmla="*/ 3047532 w 4020"/>
              <a:gd name="T19" fmla="*/ 1908918 h 2192"/>
              <a:gd name="T20" fmla="*/ 3337977 w 4020"/>
              <a:gd name="T21" fmla="*/ 2431629 h 2192"/>
              <a:gd name="T22" fmla="*/ 3532319 w 4020"/>
              <a:gd name="T23" fmla="*/ 2664799 h 2192"/>
              <a:gd name="T24" fmla="*/ 3814221 w 4020"/>
              <a:gd name="T25" fmla="*/ 2785227 h 2192"/>
              <a:gd name="T26" fmla="*/ 4292600 w 4020"/>
              <a:gd name="T27" fmla="*/ 2800601 h 219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4020" h="2192">
                <a:moveTo>
                  <a:pt x="0" y="102"/>
                </a:moveTo>
                <a:cubicBezTo>
                  <a:pt x="29" y="92"/>
                  <a:pt x="106" y="56"/>
                  <a:pt x="172" y="42"/>
                </a:cubicBezTo>
                <a:cubicBezTo>
                  <a:pt x="238" y="28"/>
                  <a:pt x="303" y="24"/>
                  <a:pt x="396" y="18"/>
                </a:cubicBezTo>
                <a:cubicBezTo>
                  <a:pt x="489" y="12"/>
                  <a:pt x="591" y="0"/>
                  <a:pt x="732" y="6"/>
                </a:cubicBezTo>
                <a:cubicBezTo>
                  <a:pt x="873" y="12"/>
                  <a:pt x="1084" y="31"/>
                  <a:pt x="1240" y="54"/>
                </a:cubicBezTo>
                <a:cubicBezTo>
                  <a:pt x="1396" y="77"/>
                  <a:pt x="1541" y="101"/>
                  <a:pt x="1668" y="146"/>
                </a:cubicBezTo>
                <a:cubicBezTo>
                  <a:pt x="1795" y="191"/>
                  <a:pt x="1891" y="241"/>
                  <a:pt x="2000" y="322"/>
                </a:cubicBezTo>
                <a:cubicBezTo>
                  <a:pt x="2109" y="403"/>
                  <a:pt x="2231" y="530"/>
                  <a:pt x="2320" y="634"/>
                </a:cubicBezTo>
                <a:cubicBezTo>
                  <a:pt x="2409" y="738"/>
                  <a:pt x="2447" y="803"/>
                  <a:pt x="2536" y="946"/>
                </a:cubicBezTo>
                <a:cubicBezTo>
                  <a:pt x="2625" y="1089"/>
                  <a:pt x="2756" y="1331"/>
                  <a:pt x="2854" y="1490"/>
                </a:cubicBezTo>
                <a:cubicBezTo>
                  <a:pt x="2952" y="1649"/>
                  <a:pt x="3050" y="1800"/>
                  <a:pt x="3126" y="1898"/>
                </a:cubicBezTo>
                <a:cubicBezTo>
                  <a:pt x="3202" y="1996"/>
                  <a:pt x="3234" y="2034"/>
                  <a:pt x="3308" y="2080"/>
                </a:cubicBezTo>
                <a:cubicBezTo>
                  <a:pt x="3382" y="2126"/>
                  <a:pt x="3453" y="2156"/>
                  <a:pt x="3572" y="2174"/>
                </a:cubicBezTo>
                <a:cubicBezTo>
                  <a:pt x="3691" y="2192"/>
                  <a:pt x="3927" y="2184"/>
                  <a:pt x="4020" y="2186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1" name="Oval 11"/>
          <p:cNvSpPr>
            <a:spLocks noChangeArrowheads="1"/>
          </p:cNvSpPr>
          <p:nvPr/>
        </p:nvSpPr>
        <p:spPr bwMode="auto">
          <a:xfrm>
            <a:off x="5435600" y="5589588"/>
            <a:ext cx="433388" cy="4318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da-DK"/>
          </a:p>
        </p:txBody>
      </p:sp>
      <p:sp>
        <p:nvSpPr>
          <p:cNvPr id="51212" name="Text Box 12"/>
          <p:cNvSpPr txBox="1">
            <a:spLocks noChangeArrowheads="1"/>
          </p:cNvSpPr>
          <p:nvPr/>
        </p:nvSpPr>
        <p:spPr bwMode="auto">
          <a:xfrm>
            <a:off x="5867400" y="5589588"/>
            <a:ext cx="2357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 altLang="da-DK" sz="2000"/>
              <a:t>Bremsstrahlung tail</a:t>
            </a:r>
          </a:p>
        </p:txBody>
      </p:sp>
      <p:sp>
        <p:nvSpPr>
          <p:cNvPr id="51213" name="Text Box 13"/>
          <p:cNvSpPr txBox="1">
            <a:spLocks noChangeArrowheads="1"/>
          </p:cNvSpPr>
          <p:nvPr/>
        </p:nvSpPr>
        <p:spPr bwMode="auto">
          <a:xfrm>
            <a:off x="6311900" y="2611438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 altLang="da-DK"/>
              <a:t>Water</a:t>
            </a: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899592" y="5661248"/>
            <a:ext cx="3168352" cy="707886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da-DK" sz="2000" dirty="0"/>
              <a:t>Electrons are used for </a:t>
            </a:r>
            <a:r>
              <a:rPr lang="en-US" altLang="da-DK" sz="2000" dirty="0" smtClean="0"/>
              <a:t>cancer </a:t>
            </a:r>
            <a:r>
              <a:rPr lang="en-US" altLang="da-DK" sz="2000" b="1" dirty="0" smtClean="0"/>
              <a:t>close </a:t>
            </a:r>
            <a:r>
              <a:rPr lang="en-US" altLang="da-DK" sz="2000" b="1" dirty="0"/>
              <a:t>to the </a:t>
            </a:r>
            <a:r>
              <a:rPr lang="en-US" altLang="da-DK" sz="2000" b="1" dirty="0" smtClean="0"/>
              <a:t>skin</a:t>
            </a:r>
            <a:endParaRPr lang="en-US" altLang="da-DK" sz="2000" dirty="0"/>
          </a:p>
        </p:txBody>
      </p:sp>
      <p:sp>
        <p:nvSpPr>
          <p:cNvPr id="2" name="Tekstboks 1"/>
          <p:cNvSpPr txBox="1"/>
          <p:nvPr/>
        </p:nvSpPr>
        <p:spPr>
          <a:xfrm>
            <a:off x="3491881" y="4778568"/>
            <a:ext cx="1656183" cy="7386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Electron range depends on electron energy</a:t>
            </a:r>
            <a:endParaRPr lang="en-US" dirty="0"/>
          </a:p>
        </p:txBody>
      </p:sp>
      <p:sp>
        <p:nvSpPr>
          <p:cNvPr id="16" name="Text Box 39"/>
          <p:cNvSpPr txBox="1">
            <a:spLocks noChangeArrowheads="1"/>
          </p:cNvSpPr>
          <p:nvPr/>
        </p:nvSpPr>
        <p:spPr bwMode="auto">
          <a:xfrm>
            <a:off x="3743709" y="1885931"/>
            <a:ext cx="1152525" cy="954107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da-DK" sz="1400" dirty="0"/>
              <a:t>High ionization (dose) at surface</a:t>
            </a:r>
          </a:p>
        </p:txBody>
      </p:sp>
    </p:spTree>
    <p:extLst>
      <p:ext uri="{BB962C8B-B14F-4D97-AF65-F5344CB8AC3E}">
        <p14:creationId xmlns:p14="http://schemas.microsoft.com/office/powerpoint/2010/main" val="36401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5 </a:t>
            </a:r>
            <a:r>
              <a:rPr lang="en-US" dirty="0"/>
              <a:t>field prostate </a:t>
            </a:r>
            <a:r>
              <a:rPr lang="en-US" dirty="0" smtClean="0"/>
              <a:t>x-ray treatment</a:t>
            </a:r>
            <a:endParaRPr lang="en-US" dirty="0"/>
          </a:p>
        </p:txBody>
      </p:sp>
      <p:pic>
        <p:nvPicPr>
          <p:cNvPr id="922626" name="Picture 2" descr="http://ijcto.org/index.php/IJCTO/article/viewFile/72/ijcto.0203.2html/168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2402"/>
          <a:stretch/>
        </p:blipFill>
        <p:spPr bwMode="auto">
          <a:xfrm>
            <a:off x="1952877" y="764704"/>
            <a:ext cx="5643459" cy="4708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boks 3"/>
          <p:cNvSpPr txBox="1"/>
          <p:nvPr/>
        </p:nvSpPr>
        <p:spPr>
          <a:xfrm>
            <a:off x="2177096" y="2420888"/>
            <a:ext cx="721672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Field 1</a:t>
            </a:r>
            <a:endParaRPr lang="en-US" dirty="0"/>
          </a:p>
        </p:txBody>
      </p:sp>
      <p:sp>
        <p:nvSpPr>
          <p:cNvPr id="6" name="Tekstboks 5"/>
          <p:cNvSpPr txBox="1"/>
          <p:nvPr/>
        </p:nvSpPr>
        <p:spPr>
          <a:xfrm>
            <a:off x="4337336" y="1412776"/>
            <a:ext cx="721672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Field 2</a:t>
            </a:r>
            <a:endParaRPr lang="en-US" dirty="0"/>
          </a:p>
        </p:txBody>
      </p:sp>
      <p:sp>
        <p:nvSpPr>
          <p:cNvPr id="7" name="Tekstboks 6"/>
          <p:cNvSpPr txBox="1"/>
          <p:nvPr/>
        </p:nvSpPr>
        <p:spPr>
          <a:xfrm>
            <a:off x="6353560" y="2420888"/>
            <a:ext cx="721672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Field 3</a:t>
            </a:r>
            <a:endParaRPr lang="en-US" dirty="0"/>
          </a:p>
        </p:txBody>
      </p:sp>
      <p:sp>
        <p:nvSpPr>
          <p:cNvPr id="8" name="Tekstboks 7"/>
          <p:cNvSpPr txBox="1"/>
          <p:nvPr/>
        </p:nvSpPr>
        <p:spPr>
          <a:xfrm>
            <a:off x="5417456" y="4509120"/>
            <a:ext cx="721672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Field 4</a:t>
            </a:r>
            <a:endParaRPr lang="en-US" dirty="0"/>
          </a:p>
        </p:txBody>
      </p:sp>
      <p:sp>
        <p:nvSpPr>
          <p:cNvPr id="9" name="Tekstboks 8"/>
          <p:cNvSpPr txBox="1"/>
          <p:nvPr/>
        </p:nvSpPr>
        <p:spPr>
          <a:xfrm>
            <a:off x="3329224" y="4355231"/>
            <a:ext cx="721672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Field 5</a:t>
            </a:r>
            <a:endParaRPr lang="en-US" dirty="0"/>
          </a:p>
        </p:txBody>
      </p:sp>
      <p:sp>
        <p:nvSpPr>
          <p:cNvPr id="10" name="Tekstboks 9"/>
          <p:cNvSpPr txBox="1"/>
          <p:nvPr/>
        </p:nvSpPr>
        <p:spPr>
          <a:xfrm>
            <a:off x="756715" y="5661248"/>
            <a:ext cx="7459093" cy="707886"/>
          </a:xfrm>
          <a:prstGeom prst="rect">
            <a:avLst/>
          </a:prstGeom>
          <a:solidFill>
            <a:schemeClr val="accent5"/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Overlap</a:t>
            </a:r>
            <a:r>
              <a:rPr lang="en-US" sz="2000" dirty="0" smtClean="0"/>
              <a:t> of all fields at cancer target</a:t>
            </a:r>
          </a:p>
          <a:p>
            <a:r>
              <a:rPr lang="en-US" sz="2000" dirty="0" smtClean="0">
                <a:sym typeface="Symbol"/>
              </a:rPr>
              <a:t> Large dose in </a:t>
            </a:r>
            <a:r>
              <a:rPr lang="en-US" sz="2000" b="1" dirty="0" smtClean="0">
                <a:sym typeface="Symbol"/>
              </a:rPr>
              <a:t>cancer target </a:t>
            </a:r>
            <a:r>
              <a:rPr lang="en-US" sz="2000" dirty="0" smtClean="0">
                <a:sym typeface="Symbol"/>
              </a:rPr>
              <a:t>relative to dose in </a:t>
            </a:r>
            <a:r>
              <a:rPr lang="en-US" sz="2000" dirty="0" smtClean="0"/>
              <a:t>healthy tissue</a:t>
            </a:r>
            <a:endParaRPr lang="en-US" sz="2000" dirty="0"/>
          </a:p>
        </p:txBody>
      </p:sp>
      <p:sp>
        <p:nvSpPr>
          <p:cNvPr id="11" name="Tekstboks 10"/>
          <p:cNvSpPr txBox="1"/>
          <p:nvPr/>
        </p:nvSpPr>
        <p:spPr>
          <a:xfrm>
            <a:off x="5292080" y="3481263"/>
            <a:ext cx="1358064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Prostate target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kstboks 2"/>
          <p:cNvSpPr txBox="1"/>
          <p:nvPr/>
        </p:nvSpPr>
        <p:spPr>
          <a:xfrm>
            <a:off x="2766089" y="764704"/>
            <a:ext cx="3894143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Transverse view of patient pelvis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0471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acceleration of an electron</a:t>
            </a:r>
            <a:endParaRPr lang="en-US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46856" y="2420888"/>
            <a:ext cx="8229600" cy="3960440"/>
          </a:xfrm>
          <a:solidFill>
            <a:schemeClr val="accent5"/>
          </a:solidFill>
          <a:ln>
            <a:noFill/>
          </a:ln>
        </p:spPr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en-US" b="1" dirty="0" smtClean="0"/>
              <a:t>Requirements for acceleration: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sz="2200" dirty="0" smtClean="0">
                <a:sym typeface="Symbol"/>
              </a:rPr>
              <a:t>Electric field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sz="2200" dirty="0" smtClean="0">
                <a:sym typeface="Symbol"/>
              </a:rPr>
              <a:t>Electric force in </a:t>
            </a:r>
            <a:r>
              <a:rPr lang="en-US" sz="2200" dirty="0">
                <a:sym typeface="Symbol"/>
              </a:rPr>
              <a:t>direction of</a:t>
            </a:r>
            <a:r>
              <a:rPr lang="en-US" sz="2200" b="1" dirty="0">
                <a:sym typeface="Symbol"/>
              </a:rPr>
              <a:t> </a:t>
            </a:r>
            <a:r>
              <a:rPr lang="en-US" sz="2200" b="1" i="1" dirty="0" smtClean="0">
                <a:sym typeface="Symbol"/>
              </a:rPr>
              <a:t>v</a:t>
            </a:r>
            <a:endParaRPr lang="en-US" sz="2200" i="1" dirty="0" smtClean="0">
              <a:sym typeface="Symbol"/>
            </a:endParaRP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sz="2200" dirty="0" smtClean="0">
                <a:sym typeface="Symbol"/>
              </a:rPr>
              <a:t>Significant linear acceleration Extended linear overlap of electric field and electron trajectory</a:t>
            </a:r>
          </a:p>
          <a:p>
            <a:pPr>
              <a:spcBef>
                <a:spcPts val="1200"/>
              </a:spcBef>
            </a:pPr>
            <a:endParaRPr lang="en-US" b="1" dirty="0" smtClean="0">
              <a:sym typeface="Symbol"/>
            </a:endParaRPr>
          </a:p>
          <a:p>
            <a:pPr>
              <a:spcBef>
                <a:spcPts val="1200"/>
              </a:spcBef>
            </a:pPr>
            <a:endParaRPr lang="en-US" dirty="0" smtClean="0"/>
          </a:p>
          <a:p>
            <a:pPr marL="0" indent="0">
              <a:spcBef>
                <a:spcPts val="1200"/>
              </a:spcBef>
              <a:buNone/>
            </a:pPr>
            <a:endParaRPr lang="en-US" b="1" dirty="0"/>
          </a:p>
        </p:txBody>
      </p:sp>
      <p:sp>
        <p:nvSpPr>
          <p:cNvPr id="5" name="Tekstboks 4"/>
          <p:cNvSpPr txBox="1"/>
          <p:nvPr/>
        </p:nvSpPr>
        <p:spPr>
          <a:xfrm>
            <a:off x="395536" y="908720"/>
            <a:ext cx="22365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Lorentz force:</a:t>
            </a:r>
            <a:endParaRPr lang="en-US" sz="2400" b="1" dirty="0"/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2120694"/>
              </p:ext>
            </p:extLst>
          </p:nvPr>
        </p:nvGraphicFramePr>
        <p:xfrm>
          <a:off x="2555776" y="1484784"/>
          <a:ext cx="2335212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792" name="Ligning" r:id="rId3" imgW="1168200" imgH="215640" progId="Equation.3">
                  <p:embed/>
                </p:oleObj>
              </mc:Choice>
              <mc:Fallback>
                <p:oleObj name="Ligning" r:id="rId3" imgW="1168200" imgH="21564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776" y="1484784"/>
                        <a:ext cx="2335212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kstboks 6"/>
          <p:cNvSpPr txBox="1"/>
          <p:nvPr/>
        </p:nvSpPr>
        <p:spPr>
          <a:xfrm>
            <a:off x="5868144" y="1052736"/>
            <a:ext cx="2329484" cy="107721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/>
              <a:t>e</a:t>
            </a:r>
            <a:r>
              <a:rPr lang="en-US" sz="1600" dirty="0" smtClean="0"/>
              <a:t>: Elementary charge</a:t>
            </a:r>
          </a:p>
          <a:p>
            <a:r>
              <a:rPr lang="en-US" sz="1600" b="1" i="1" dirty="0" smtClean="0"/>
              <a:t>E</a:t>
            </a:r>
            <a:r>
              <a:rPr lang="en-US" sz="1600" dirty="0" smtClean="0"/>
              <a:t>: Electric field vector</a:t>
            </a:r>
          </a:p>
          <a:p>
            <a:r>
              <a:rPr lang="en-US" sz="1600" b="1" i="1" dirty="0" smtClean="0"/>
              <a:t>v</a:t>
            </a:r>
            <a:r>
              <a:rPr lang="en-US" sz="1600" dirty="0" smtClean="0"/>
              <a:t>: Velocity vector</a:t>
            </a:r>
          </a:p>
          <a:p>
            <a:r>
              <a:rPr lang="en-US" sz="1600" b="1" i="1" dirty="0" smtClean="0"/>
              <a:t>B</a:t>
            </a:r>
            <a:r>
              <a:rPr lang="en-US" sz="1600" dirty="0" smtClean="0"/>
              <a:t>: magnetic field vector</a:t>
            </a:r>
            <a:endParaRPr lang="en-US" sz="1600" dirty="0"/>
          </a:p>
        </p:txBody>
      </p:sp>
      <p:sp>
        <p:nvSpPr>
          <p:cNvPr id="8" name="Ellipse 7"/>
          <p:cNvSpPr/>
          <p:nvPr/>
        </p:nvSpPr>
        <p:spPr>
          <a:xfrm>
            <a:off x="6012160" y="3202435"/>
            <a:ext cx="288032" cy="28803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Lige pilforbindelse 9"/>
          <p:cNvCxnSpPr/>
          <p:nvPr/>
        </p:nvCxnSpPr>
        <p:spPr>
          <a:xfrm>
            <a:off x="6300192" y="3346451"/>
            <a:ext cx="1440160" cy="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Lige pilforbindelse 11"/>
          <p:cNvCxnSpPr/>
          <p:nvPr/>
        </p:nvCxnSpPr>
        <p:spPr>
          <a:xfrm>
            <a:off x="5652120" y="2986411"/>
            <a:ext cx="864096" cy="0"/>
          </a:xfrm>
          <a:prstGeom prst="straightConnector1">
            <a:avLst/>
          </a:prstGeom>
          <a:ln w="571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kstboks 12"/>
          <p:cNvSpPr txBox="1"/>
          <p:nvPr/>
        </p:nvSpPr>
        <p:spPr>
          <a:xfrm>
            <a:off x="7596336" y="3346451"/>
            <a:ext cx="8899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/>
              <a:t>F</a:t>
            </a:r>
            <a:r>
              <a:rPr lang="en-US" sz="2000" dirty="0" smtClean="0"/>
              <a:t>=-</a:t>
            </a:r>
            <a:r>
              <a:rPr lang="en-US" sz="2000" dirty="0" err="1" smtClean="0"/>
              <a:t>e</a:t>
            </a:r>
            <a:r>
              <a:rPr lang="en-US" sz="2000" b="1" i="1" dirty="0" err="1" smtClean="0"/>
              <a:t>E</a:t>
            </a:r>
            <a:endParaRPr lang="en-US" sz="2000" b="1" i="1" dirty="0"/>
          </a:p>
        </p:txBody>
      </p:sp>
      <p:sp>
        <p:nvSpPr>
          <p:cNvPr id="15" name="Tekstboks 14"/>
          <p:cNvSpPr txBox="1"/>
          <p:nvPr/>
        </p:nvSpPr>
        <p:spPr>
          <a:xfrm>
            <a:off x="6908962" y="3356992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/>
              <a:t>v</a:t>
            </a:r>
          </a:p>
        </p:txBody>
      </p:sp>
      <p:sp>
        <p:nvSpPr>
          <p:cNvPr id="14" name="Tekstboks 13"/>
          <p:cNvSpPr txBox="1"/>
          <p:nvPr/>
        </p:nvSpPr>
        <p:spPr>
          <a:xfrm>
            <a:off x="5746327" y="3501008"/>
            <a:ext cx="8418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Electron</a:t>
            </a:r>
            <a:endParaRPr lang="en-US" dirty="0"/>
          </a:p>
        </p:txBody>
      </p:sp>
      <p:sp>
        <p:nvSpPr>
          <p:cNvPr id="17" name="Tekstboks 16"/>
          <p:cNvSpPr txBox="1"/>
          <p:nvPr/>
        </p:nvSpPr>
        <p:spPr>
          <a:xfrm>
            <a:off x="5940152" y="2554363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/>
              <a:t>E</a:t>
            </a:r>
            <a:endParaRPr lang="en-US" sz="2000" b="1" i="1" dirty="0"/>
          </a:p>
        </p:txBody>
      </p:sp>
      <p:cxnSp>
        <p:nvCxnSpPr>
          <p:cNvPr id="31" name="Lige pilforbindelse 30"/>
          <p:cNvCxnSpPr/>
          <p:nvPr/>
        </p:nvCxnSpPr>
        <p:spPr>
          <a:xfrm flipV="1">
            <a:off x="6296340" y="3346450"/>
            <a:ext cx="903398" cy="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Ellipse 35"/>
          <p:cNvSpPr/>
          <p:nvPr/>
        </p:nvSpPr>
        <p:spPr>
          <a:xfrm>
            <a:off x="2627784" y="5434567"/>
            <a:ext cx="288032" cy="28803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Lige pilforbindelse 37"/>
          <p:cNvCxnSpPr/>
          <p:nvPr/>
        </p:nvCxnSpPr>
        <p:spPr>
          <a:xfrm>
            <a:off x="2267744" y="6205374"/>
            <a:ext cx="864096" cy="0"/>
          </a:xfrm>
          <a:prstGeom prst="straightConnector1">
            <a:avLst/>
          </a:prstGeom>
          <a:ln w="571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kstboks 39"/>
          <p:cNvSpPr txBox="1"/>
          <p:nvPr/>
        </p:nvSpPr>
        <p:spPr>
          <a:xfrm>
            <a:off x="3275856" y="522920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/>
              <a:t>v</a:t>
            </a:r>
          </a:p>
        </p:txBody>
      </p:sp>
      <p:sp>
        <p:nvSpPr>
          <p:cNvPr id="42" name="Tekstboks 41"/>
          <p:cNvSpPr txBox="1"/>
          <p:nvPr/>
        </p:nvSpPr>
        <p:spPr>
          <a:xfrm>
            <a:off x="2555776" y="5773326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/>
              <a:t>E</a:t>
            </a:r>
            <a:endParaRPr lang="en-US" sz="2000" b="1" i="1" dirty="0"/>
          </a:p>
        </p:txBody>
      </p:sp>
      <p:cxnSp>
        <p:nvCxnSpPr>
          <p:cNvPr id="43" name="Lige pilforbindelse 42"/>
          <p:cNvCxnSpPr/>
          <p:nvPr/>
        </p:nvCxnSpPr>
        <p:spPr>
          <a:xfrm>
            <a:off x="2915816" y="5578583"/>
            <a:ext cx="504056" cy="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Lige pilforbindelse 43"/>
          <p:cNvCxnSpPr/>
          <p:nvPr/>
        </p:nvCxnSpPr>
        <p:spPr>
          <a:xfrm>
            <a:off x="3291655" y="6205374"/>
            <a:ext cx="864096" cy="0"/>
          </a:xfrm>
          <a:prstGeom prst="straightConnector1">
            <a:avLst/>
          </a:prstGeom>
          <a:ln w="571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kstboks 44"/>
          <p:cNvSpPr txBox="1"/>
          <p:nvPr/>
        </p:nvSpPr>
        <p:spPr>
          <a:xfrm>
            <a:off x="3579687" y="5773326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/>
              <a:t>E</a:t>
            </a:r>
            <a:endParaRPr lang="en-US" sz="2000" b="1" i="1" dirty="0"/>
          </a:p>
        </p:txBody>
      </p:sp>
      <p:cxnSp>
        <p:nvCxnSpPr>
          <p:cNvPr id="46" name="Lige pilforbindelse 45"/>
          <p:cNvCxnSpPr/>
          <p:nvPr/>
        </p:nvCxnSpPr>
        <p:spPr>
          <a:xfrm>
            <a:off x="4355976" y="6205374"/>
            <a:ext cx="864096" cy="0"/>
          </a:xfrm>
          <a:prstGeom prst="straightConnector1">
            <a:avLst/>
          </a:prstGeom>
          <a:ln w="571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kstboks 46"/>
          <p:cNvSpPr txBox="1"/>
          <p:nvPr/>
        </p:nvSpPr>
        <p:spPr>
          <a:xfrm>
            <a:off x="4644008" y="5773326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/>
              <a:t>E</a:t>
            </a:r>
            <a:endParaRPr lang="en-US" sz="2000" b="1" i="1" dirty="0"/>
          </a:p>
        </p:txBody>
      </p:sp>
      <p:cxnSp>
        <p:nvCxnSpPr>
          <p:cNvPr id="48" name="Lige pilforbindelse 47"/>
          <p:cNvCxnSpPr/>
          <p:nvPr/>
        </p:nvCxnSpPr>
        <p:spPr>
          <a:xfrm>
            <a:off x="5436096" y="6205374"/>
            <a:ext cx="864096" cy="0"/>
          </a:xfrm>
          <a:prstGeom prst="straightConnector1">
            <a:avLst/>
          </a:prstGeom>
          <a:ln w="571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kstboks 48"/>
          <p:cNvSpPr txBox="1"/>
          <p:nvPr/>
        </p:nvSpPr>
        <p:spPr>
          <a:xfrm>
            <a:off x="5724128" y="5773326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/>
              <a:t>E</a:t>
            </a:r>
            <a:endParaRPr lang="en-US" sz="2000" b="1" i="1" dirty="0"/>
          </a:p>
        </p:txBody>
      </p:sp>
      <p:sp>
        <p:nvSpPr>
          <p:cNvPr id="50" name="Tekstboks 49"/>
          <p:cNvSpPr txBox="1"/>
          <p:nvPr/>
        </p:nvSpPr>
        <p:spPr>
          <a:xfrm>
            <a:off x="6067065" y="5282044"/>
            <a:ext cx="13676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Linear electron</a:t>
            </a:r>
          </a:p>
          <a:p>
            <a:pPr algn="ctr"/>
            <a:r>
              <a:rPr lang="en-US" dirty="0" smtClean="0"/>
              <a:t>trajectory</a:t>
            </a:r>
            <a:endParaRPr lang="en-US" dirty="0"/>
          </a:p>
        </p:txBody>
      </p:sp>
      <p:cxnSp>
        <p:nvCxnSpPr>
          <p:cNvPr id="927752" name="Lige forbindelse 927751"/>
          <p:cNvCxnSpPr/>
          <p:nvPr/>
        </p:nvCxnSpPr>
        <p:spPr>
          <a:xfrm>
            <a:off x="2915816" y="5578583"/>
            <a:ext cx="3168352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590499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Intensity-modulated RT (IMRT)</a:t>
            </a:r>
            <a:endParaRPr lang="en-US" dirty="0"/>
          </a:p>
        </p:txBody>
      </p:sp>
      <p:pic>
        <p:nvPicPr>
          <p:cNvPr id="928770" name="Picture 2" descr="http://vmoc.wpengine.com/wp-content/uploads/2013/04/IMRT-Do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72816"/>
            <a:ext cx="5976664" cy="4488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boks 3"/>
          <p:cNvSpPr txBox="1"/>
          <p:nvPr/>
        </p:nvSpPr>
        <p:spPr>
          <a:xfrm>
            <a:off x="254185" y="836712"/>
            <a:ext cx="85662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200" b="1" dirty="0" smtClean="0"/>
              <a:t>IMRT: </a:t>
            </a:r>
            <a:r>
              <a:rPr lang="en-US" sz="2200" dirty="0" smtClean="0"/>
              <a:t>Modulation of each field with MLC  </a:t>
            </a:r>
            <a:r>
              <a:rPr lang="en-US" sz="2200" dirty="0" smtClean="0">
                <a:sym typeface="Symbol"/>
              </a:rPr>
              <a:t> Dose</a:t>
            </a:r>
            <a:r>
              <a:rPr lang="en-US" sz="2200" dirty="0" smtClean="0"/>
              <a:t> distribution fits better to the cancer target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58238916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a-DK" dirty="0"/>
              <a:t>Imaging systems on-board </a:t>
            </a:r>
            <a:r>
              <a:rPr lang="en-US" altLang="da-DK" dirty="0" smtClean="0"/>
              <a:t>accelerator</a:t>
            </a:r>
            <a:endParaRPr lang="en-US" dirty="0"/>
          </a:p>
        </p:txBody>
      </p:sp>
      <p:pic>
        <p:nvPicPr>
          <p:cNvPr id="53251" name="Picture 4" descr="iX 6-6772_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0"/>
          <a:stretch>
            <a:fillRect/>
          </a:stretch>
        </p:blipFill>
        <p:spPr bwMode="auto">
          <a:xfrm>
            <a:off x="1331913" y="1048242"/>
            <a:ext cx="6408439" cy="3964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2" name="Text Box 5"/>
          <p:cNvSpPr txBox="1">
            <a:spLocks noChangeArrowheads="1"/>
          </p:cNvSpPr>
          <p:nvPr/>
        </p:nvSpPr>
        <p:spPr bwMode="auto">
          <a:xfrm>
            <a:off x="5286598" y="1203474"/>
            <a:ext cx="1517650" cy="6413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da-DK" sz="1800" dirty="0"/>
              <a:t>kV source on</a:t>
            </a:r>
          </a:p>
          <a:p>
            <a:pPr algn="ctr" eaLnBrk="1" hangingPunct="1"/>
            <a:r>
              <a:rPr lang="en-US" altLang="da-DK" sz="1800" dirty="0" smtClean="0"/>
              <a:t>robotic </a:t>
            </a:r>
            <a:r>
              <a:rPr lang="en-US" altLang="da-DK" sz="1800" dirty="0"/>
              <a:t>arm</a:t>
            </a:r>
          </a:p>
        </p:txBody>
      </p:sp>
      <p:sp>
        <p:nvSpPr>
          <p:cNvPr id="53254" name="Text Box 7"/>
          <p:cNvSpPr txBox="1">
            <a:spLocks noChangeArrowheads="1"/>
          </p:cNvSpPr>
          <p:nvPr/>
        </p:nvSpPr>
        <p:spPr bwMode="auto">
          <a:xfrm>
            <a:off x="6804248" y="2499618"/>
            <a:ext cx="1466850" cy="6413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da-DK" sz="1800" dirty="0"/>
              <a:t>MV radiation</a:t>
            </a:r>
          </a:p>
          <a:p>
            <a:pPr algn="ctr" eaLnBrk="1" hangingPunct="1"/>
            <a:r>
              <a:rPr lang="en-US" altLang="da-DK" sz="1800" dirty="0"/>
              <a:t>head</a:t>
            </a:r>
          </a:p>
        </p:txBody>
      </p:sp>
      <p:sp>
        <p:nvSpPr>
          <p:cNvPr id="53255" name="Text Box 11"/>
          <p:cNvSpPr txBox="1">
            <a:spLocks noChangeArrowheads="1"/>
          </p:cNvSpPr>
          <p:nvPr/>
        </p:nvSpPr>
        <p:spPr bwMode="auto">
          <a:xfrm>
            <a:off x="250825" y="4900613"/>
            <a:ext cx="8520281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da-DK" sz="2000" b="1" dirty="0">
                <a:sym typeface="Symbol" pitchFamily="18" charset="2"/>
              </a:rPr>
              <a:t>Imaging </a:t>
            </a:r>
            <a:r>
              <a:rPr lang="en-US" altLang="da-DK" sz="2000" b="1" dirty="0" smtClean="0">
                <a:sym typeface="Symbol" pitchFamily="18" charset="2"/>
              </a:rPr>
              <a:t>systems:</a:t>
            </a:r>
            <a:endParaRPr lang="en-US" altLang="da-DK" sz="2000" b="1" dirty="0">
              <a:sym typeface="Symbol" pitchFamily="18" charset="2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da-DK" sz="2000" dirty="0"/>
              <a:t>2D MV </a:t>
            </a:r>
            <a:r>
              <a:rPr lang="en-US" altLang="da-DK" sz="2000" dirty="0" smtClean="0"/>
              <a:t>imaging</a:t>
            </a:r>
            <a:endParaRPr lang="en-US" altLang="da-DK" sz="2000" dirty="0"/>
          </a:p>
          <a:p>
            <a:pPr eaLnBrk="1" hangingPunct="1">
              <a:lnSpc>
                <a:spcPct val="120000"/>
              </a:lnSpc>
            </a:pPr>
            <a:r>
              <a:rPr lang="en-US" altLang="da-DK" sz="2000" dirty="0"/>
              <a:t>2D </a:t>
            </a:r>
            <a:r>
              <a:rPr lang="en-US" altLang="da-DK" sz="2000" dirty="0" smtClean="0"/>
              <a:t>KV </a:t>
            </a:r>
            <a:r>
              <a:rPr lang="en-US" altLang="da-DK" sz="2000" dirty="0"/>
              <a:t>imaging (good contrast)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da-DK" sz="2000" dirty="0"/>
              <a:t>2D KV imaging + gantry rotation: </a:t>
            </a:r>
            <a:r>
              <a:rPr lang="en-US" altLang="da-DK" sz="2000" b="1" dirty="0"/>
              <a:t>CT scanning</a:t>
            </a:r>
            <a:r>
              <a:rPr lang="en-US" altLang="da-DK" sz="2000" dirty="0"/>
              <a:t> of pt. in treatment position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206325" y="3813150"/>
            <a:ext cx="1749197" cy="646331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da-DK" sz="1800" dirty="0" smtClean="0"/>
              <a:t>MV detector on</a:t>
            </a:r>
            <a:endParaRPr lang="en-US" altLang="da-DK" sz="1800" dirty="0"/>
          </a:p>
          <a:p>
            <a:pPr algn="ctr" eaLnBrk="1" hangingPunct="1"/>
            <a:r>
              <a:rPr lang="en-US" altLang="da-DK" sz="1800" dirty="0" smtClean="0"/>
              <a:t>robotic </a:t>
            </a:r>
            <a:r>
              <a:rPr lang="en-US" altLang="da-DK" sz="1800" dirty="0"/>
              <a:t>arm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4159187" y="4475719"/>
            <a:ext cx="1710726" cy="646331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da-DK" sz="1800" dirty="0" smtClean="0"/>
              <a:t>KV detector on</a:t>
            </a:r>
            <a:endParaRPr lang="en-US" altLang="da-DK" sz="1800" dirty="0"/>
          </a:p>
          <a:p>
            <a:pPr algn="ctr" eaLnBrk="1" hangingPunct="1"/>
            <a:r>
              <a:rPr lang="en-US" altLang="da-DK" sz="1800" dirty="0" smtClean="0"/>
              <a:t>robotic </a:t>
            </a:r>
            <a:r>
              <a:rPr lang="en-US" altLang="da-DK" sz="1800" dirty="0"/>
              <a:t>arm</a:t>
            </a:r>
          </a:p>
        </p:txBody>
      </p:sp>
      <p:sp>
        <p:nvSpPr>
          <p:cNvPr id="3" name="Rektangel 2"/>
          <p:cNvSpPr/>
          <p:nvPr/>
        </p:nvSpPr>
        <p:spPr>
          <a:xfrm>
            <a:off x="69856" y="673154"/>
            <a:ext cx="882262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da-DK" sz="2200" dirty="0" smtClean="0"/>
              <a:t>Imaging systems </a:t>
            </a:r>
            <a:r>
              <a:rPr lang="en-US" altLang="da-DK" sz="2200" dirty="0" smtClean="0">
                <a:sym typeface="Symbol"/>
              </a:rPr>
              <a:t> Verification of patient position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61451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</a:t>
            </a:r>
            <a:endParaRPr lang="en-US" dirty="0"/>
          </a:p>
        </p:txBody>
      </p:sp>
      <p:sp>
        <p:nvSpPr>
          <p:cNvPr id="4" name="Tekstboks 3"/>
          <p:cNvSpPr txBox="1"/>
          <p:nvPr/>
        </p:nvSpPr>
        <p:spPr>
          <a:xfrm>
            <a:off x="467544" y="1233626"/>
            <a:ext cx="55964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hlinkClick r:id="rId2"/>
              </a:rPr>
              <a:t>Elekta medical accelerator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2181479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 smtClean="0"/>
              <a:t>Exercise:</a:t>
            </a:r>
            <a:br>
              <a:rPr lang="en-US" dirty="0" smtClean="0"/>
            </a:br>
            <a:r>
              <a:rPr lang="en-US" dirty="0" smtClean="0"/>
              <a:t>How </a:t>
            </a:r>
            <a:r>
              <a:rPr lang="en-US" dirty="0"/>
              <a:t>to change beam </a:t>
            </a:r>
            <a:r>
              <a:rPr lang="en-US" dirty="0" smtClean="0"/>
              <a:t>energy of linac for radiotherapy?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39614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19"/>
          <p:cNvSpPr>
            <a:spLocks noGrp="1" noChangeArrowheads="1"/>
          </p:cNvSpPr>
          <p:nvPr>
            <p:ph type="body" idx="1"/>
          </p:nvPr>
        </p:nvSpPr>
        <p:spPr>
          <a:xfrm>
            <a:off x="374650" y="692696"/>
            <a:ext cx="8769350" cy="2520950"/>
          </a:xfrm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da-DK" sz="2200" b="1" dirty="0" smtClean="0">
                <a:sym typeface="Symbol" pitchFamily="18" charset="2"/>
              </a:rPr>
              <a:t>Change</a:t>
            </a:r>
            <a:r>
              <a:rPr lang="en-US" altLang="da-DK" b="1" dirty="0" smtClean="0">
                <a:sym typeface="Symbol" pitchFamily="18" charset="2"/>
              </a:rPr>
              <a:t> of RF input power</a:t>
            </a:r>
          </a:p>
          <a:p>
            <a:pPr eaLnBrk="1" hangingPunct="1">
              <a:buFont typeface="Symbol" pitchFamily="18" charset="2"/>
              <a:buChar char="Þ"/>
            </a:pPr>
            <a:r>
              <a:rPr lang="en-US" altLang="da-DK" sz="2200" dirty="0" smtClean="0">
                <a:sym typeface="Symbol" pitchFamily="18" charset="2"/>
              </a:rPr>
              <a:t>Change of the electric field in the disc-loaded waveguide</a:t>
            </a:r>
          </a:p>
          <a:p>
            <a:pPr eaLnBrk="1" hangingPunct="1">
              <a:buFont typeface="Symbol" pitchFamily="18" charset="2"/>
              <a:buChar char="Þ"/>
            </a:pPr>
            <a:r>
              <a:rPr lang="en-US" altLang="da-DK" sz="2200" dirty="0" smtClean="0">
                <a:sym typeface="Symbol" pitchFamily="18" charset="2"/>
              </a:rPr>
              <a:t>Change of the </a:t>
            </a:r>
            <a:r>
              <a:rPr lang="en-US" altLang="da-DK" sz="2200" b="1" dirty="0" smtClean="0">
                <a:sym typeface="Symbol" pitchFamily="18" charset="2"/>
              </a:rPr>
              <a:t>energy</a:t>
            </a:r>
            <a:r>
              <a:rPr lang="en-US" altLang="da-DK" sz="2200" dirty="0" smtClean="0">
                <a:sym typeface="Symbol" pitchFamily="18" charset="2"/>
              </a:rPr>
              <a:t>, </a:t>
            </a:r>
            <a:r>
              <a:rPr lang="en-US" altLang="da-DK" sz="2200" b="1" dirty="0" smtClean="0">
                <a:sym typeface="Symbol" pitchFamily="18" charset="2"/>
              </a:rPr>
              <a:t>capture efficiency</a:t>
            </a:r>
            <a:r>
              <a:rPr lang="en-US" altLang="da-DK" sz="2200" dirty="0" smtClean="0">
                <a:sym typeface="Symbol" pitchFamily="18" charset="2"/>
              </a:rPr>
              <a:t>, and </a:t>
            </a:r>
            <a:r>
              <a:rPr lang="en-US" altLang="da-DK" sz="2200" b="1" dirty="0" smtClean="0">
                <a:sym typeface="Symbol" pitchFamily="18" charset="2"/>
              </a:rPr>
              <a:t>energy spread</a:t>
            </a:r>
            <a:endParaRPr lang="en-US" altLang="da-DK" sz="2200" dirty="0" smtClean="0">
              <a:sym typeface="Symbol" pitchFamily="18" charset="2"/>
            </a:endParaRPr>
          </a:p>
          <a:p>
            <a:pPr eaLnBrk="1" hangingPunct="1">
              <a:buFont typeface="Symbol" pitchFamily="18" charset="2"/>
              <a:buChar char="Þ"/>
            </a:pPr>
            <a:endParaRPr lang="en-US" altLang="da-DK" sz="2200" dirty="0">
              <a:sym typeface="Symbol" pitchFamily="18" charset="2"/>
            </a:endParaRPr>
          </a:p>
          <a:p>
            <a:pPr marL="0" indent="0" eaLnBrk="1" hangingPunct="1">
              <a:buNone/>
            </a:pPr>
            <a:r>
              <a:rPr lang="en-US" altLang="da-DK" sz="2200" dirty="0" smtClean="0">
                <a:sym typeface="Symbol" pitchFamily="18" charset="2"/>
              </a:rPr>
              <a:t> </a:t>
            </a:r>
          </a:p>
          <a:p>
            <a:pPr eaLnBrk="1" hangingPunct="1">
              <a:buFont typeface="Symbol" pitchFamily="18" charset="2"/>
              <a:buChar char="Þ"/>
            </a:pPr>
            <a:endParaRPr lang="en-US" altLang="da-DK" sz="2200" dirty="0" smtClean="0">
              <a:sym typeface="Symbol" pitchFamily="18" charset="2"/>
            </a:endParaRPr>
          </a:p>
          <a:p>
            <a:pPr eaLnBrk="1" hangingPunct="1"/>
            <a:endParaRPr lang="en-US" altLang="da-DK" sz="2200" dirty="0" smtClean="0"/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a-DK" dirty="0" smtClean="0"/>
              <a:t>Change of RF input power</a:t>
            </a:r>
          </a:p>
        </p:txBody>
      </p:sp>
      <p:pic>
        <p:nvPicPr>
          <p:cNvPr id="16389" name="Picture 7" descr="6 MVR_AccEf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80"/>
          <a:stretch>
            <a:fillRect/>
          </a:stretch>
        </p:blipFill>
        <p:spPr bwMode="auto">
          <a:xfrm>
            <a:off x="179512" y="3284538"/>
            <a:ext cx="4465637" cy="3052762"/>
          </a:xfrm>
          <a:prstGeom prst="rect">
            <a:avLst/>
          </a:prstGeom>
          <a:solidFill>
            <a:schemeClr val="accent5"/>
          </a:solidFill>
          <a:ln>
            <a:noFill/>
          </a:ln>
          <a:extLst/>
        </p:spPr>
      </p:pic>
      <p:pic>
        <p:nvPicPr>
          <p:cNvPr id="16390" name="Picture 8" descr="18 MVR_AccEf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80"/>
          <a:stretch>
            <a:fillRect/>
          </a:stretch>
        </p:blipFill>
        <p:spPr bwMode="auto">
          <a:xfrm>
            <a:off x="4427538" y="3279775"/>
            <a:ext cx="4537075" cy="3101975"/>
          </a:xfrm>
          <a:prstGeom prst="rect">
            <a:avLst/>
          </a:prstGeom>
          <a:solidFill>
            <a:schemeClr val="accent5"/>
          </a:solidFill>
          <a:ln>
            <a:noFill/>
          </a:ln>
          <a:extLst/>
        </p:spPr>
      </p:pic>
      <p:sp>
        <p:nvSpPr>
          <p:cNvPr id="16391" name="Rectangle 11"/>
          <p:cNvSpPr>
            <a:spLocks noChangeArrowheads="1"/>
          </p:cNvSpPr>
          <p:nvPr/>
        </p:nvSpPr>
        <p:spPr bwMode="auto">
          <a:xfrm>
            <a:off x="5364163" y="3790950"/>
            <a:ext cx="2519362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da-DK" sz="1600" dirty="0" smtClean="0"/>
              <a:t>Small </a:t>
            </a:r>
            <a:r>
              <a:rPr lang="en-US" altLang="da-DK" sz="1600" dirty="0"/>
              <a:t>energy spread</a:t>
            </a:r>
          </a:p>
          <a:p>
            <a:pPr eaLnBrk="1" hangingPunct="1"/>
            <a:r>
              <a:rPr lang="en-US" altLang="da-DK" sz="1600" dirty="0"/>
              <a:t>Capture efficiency: 44%</a:t>
            </a:r>
          </a:p>
          <a:p>
            <a:pPr eaLnBrk="1" hangingPunct="1"/>
            <a:r>
              <a:rPr lang="en-US" altLang="da-DK" sz="1600" b="1" dirty="0">
                <a:sym typeface="Symbol" pitchFamily="18" charset="2"/>
              </a:rPr>
              <a:t></a:t>
            </a:r>
          </a:p>
          <a:p>
            <a:pPr eaLnBrk="1" hangingPunct="1"/>
            <a:r>
              <a:rPr lang="en-US" altLang="da-DK" sz="1600" dirty="0"/>
              <a:t>Large percentage of electron reach the target</a:t>
            </a:r>
          </a:p>
        </p:txBody>
      </p:sp>
      <p:sp>
        <p:nvSpPr>
          <p:cNvPr id="16392" name="Rectangle 12"/>
          <p:cNvSpPr>
            <a:spLocks noChangeArrowheads="1"/>
          </p:cNvSpPr>
          <p:nvPr/>
        </p:nvSpPr>
        <p:spPr bwMode="auto">
          <a:xfrm>
            <a:off x="1187624" y="3862388"/>
            <a:ext cx="273685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da-DK" sz="1600" dirty="0" smtClean="0"/>
              <a:t>Large </a:t>
            </a:r>
            <a:r>
              <a:rPr lang="en-US" altLang="da-DK" sz="1600" dirty="0"/>
              <a:t>energy spread</a:t>
            </a:r>
          </a:p>
          <a:p>
            <a:pPr eaLnBrk="1" hangingPunct="1"/>
            <a:r>
              <a:rPr lang="en-US" altLang="da-DK" sz="1600" dirty="0"/>
              <a:t>Capture efficiency: 36%</a:t>
            </a:r>
          </a:p>
          <a:p>
            <a:pPr eaLnBrk="1" hangingPunct="1"/>
            <a:r>
              <a:rPr lang="en-US" altLang="da-DK" sz="1600" b="1" dirty="0" smtClean="0">
                <a:sym typeface="Symbol" pitchFamily="18" charset="2"/>
              </a:rPr>
              <a:t></a:t>
            </a:r>
          </a:p>
          <a:p>
            <a:pPr eaLnBrk="1" hangingPunct="1"/>
            <a:r>
              <a:rPr lang="en-US" altLang="da-DK" sz="1600" dirty="0" smtClean="0"/>
              <a:t>Small </a:t>
            </a:r>
            <a:r>
              <a:rPr lang="en-US" altLang="da-DK" sz="1600" dirty="0"/>
              <a:t>percentage of electrons reach the target</a:t>
            </a:r>
          </a:p>
          <a:p>
            <a:pPr eaLnBrk="1" hangingPunct="1"/>
            <a:r>
              <a:rPr lang="en-US" altLang="da-DK" sz="1600" b="1" dirty="0">
                <a:sym typeface="Symbol" pitchFamily="18" charset="2"/>
              </a:rPr>
              <a:t></a:t>
            </a:r>
          </a:p>
          <a:p>
            <a:pPr eaLnBrk="1" hangingPunct="1"/>
            <a:r>
              <a:rPr lang="en-US" altLang="da-DK" sz="1600" dirty="0">
                <a:sym typeface="Symbol" pitchFamily="18" charset="2"/>
              </a:rPr>
              <a:t>Low dose rate + stray rad.</a:t>
            </a:r>
            <a:endParaRPr lang="en-US" altLang="da-DK" sz="1600" dirty="0"/>
          </a:p>
        </p:txBody>
      </p:sp>
      <p:sp>
        <p:nvSpPr>
          <p:cNvPr id="16393" name="Rectangle 20"/>
          <p:cNvSpPr>
            <a:spLocks noChangeArrowheads="1"/>
          </p:cNvSpPr>
          <p:nvPr/>
        </p:nvSpPr>
        <p:spPr bwMode="auto">
          <a:xfrm>
            <a:off x="539552" y="2060848"/>
            <a:ext cx="8148836" cy="1107996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da-DK" sz="2200" dirty="0">
                <a:sym typeface="Symbol" pitchFamily="18" charset="2"/>
              </a:rPr>
              <a:t>Only optimum capture efficiency and energy spread for </a:t>
            </a:r>
            <a:r>
              <a:rPr lang="en-US" altLang="da-DK" sz="2200" b="1" dirty="0" smtClean="0">
                <a:sym typeface="Symbol" pitchFamily="18" charset="2"/>
              </a:rPr>
              <a:t>a particular </a:t>
            </a:r>
            <a:r>
              <a:rPr lang="en-US" altLang="da-DK" sz="2200" dirty="0" smtClean="0">
                <a:sym typeface="Symbol" pitchFamily="18" charset="2"/>
              </a:rPr>
              <a:t>RF input power </a:t>
            </a:r>
            <a:r>
              <a:rPr lang="en-US" altLang="da-DK" sz="2200" dirty="0">
                <a:sym typeface="Symbol" pitchFamily="18" charset="2"/>
              </a:rPr>
              <a:t>(beam energy</a:t>
            </a:r>
            <a:r>
              <a:rPr lang="en-US" altLang="da-DK" sz="2200" dirty="0" smtClean="0">
                <a:sym typeface="Symbol" pitchFamily="18" charset="2"/>
              </a:rPr>
              <a:t>)</a:t>
            </a:r>
          </a:p>
          <a:p>
            <a:pPr eaLnBrk="1" hangingPunct="1"/>
            <a:r>
              <a:rPr lang="en-US" altLang="da-DK" sz="2200" dirty="0" smtClean="0">
                <a:sym typeface="Symbol"/>
              </a:rPr>
              <a:t> Problem for multi-energy linac  Design compromise</a:t>
            </a:r>
            <a:endParaRPr lang="en-US" altLang="da-DK" sz="2200" dirty="0" smtClean="0">
              <a:sym typeface="Symbol" pitchFamily="18" charset="2"/>
            </a:endParaRPr>
          </a:p>
        </p:txBody>
      </p:sp>
      <p:sp>
        <p:nvSpPr>
          <p:cNvPr id="16394" name="Text Box 21"/>
          <p:cNvSpPr txBox="1">
            <a:spLocks noChangeArrowheads="1"/>
          </p:cNvSpPr>
          <p:nvPr/>
        </p:nvSpPr>
        <p:spPr bwMode="auto">
          <a:xfrm>
            <a:off x="1248450" y="3357563"/>
            <a:ext cx="253146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da-DK" sz="1800" b="1" dirty="0"/>
              <a:t>Siemens </a:t>
            </a:r>
            <a:r>
              <a:rPr lang="en-US" altLang="da-DK" sz="1800" b="1" dirty="0" smtClean="0"/>
              <a:t>linac: 6 MeV</a:t>
            </a:r>
            <a:endParaRPr lang="en-US" altLang="da-DK" sz="1800" b="1" dirty="0"/>
          </a:p>
        </p:txBody>
      </p:sp>
      <p:sp>
        <p:nvSpPr>
          <p:cNvPr id="16395" name="Text Box 23"/>
          <p:cNvSpPr txBox="1">
            <a:spLocks noChangeArrowheads="1"/>
          </p:cNvSpPr>
          <p:nvPr/>
        </p:nvSpPr>
        <p:spPr bwMode="auto">
          <a:xfrm>
            <a:off x="5512698" y="3357563"/>
            <a:ext cx="265970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da-DK" sz="1800" b="1" dirty="0"/>
              <a:t>Siemens </a:t>
            </a:r>
            <a:r>
              <a:rPr lang="en-US" altLang="da-DK" sz="1800" b="1" dirty="0" smtClean="0"/>
              <a:t>linac: 18 MeV</a:t>
            </a:r>
            <a:endParaRPr lang="en-US" altLang="da-DK" sz="1800" b="1" dirty="0"/>
          </a:p>
        </p:txBody>
      </p:sp>
    </p:spTree>
    <p:extLst>
      <p:ext uri="{BB962C8B-B14F-4D97-AF65-F5344CB8AC3E}">
        <p14:creationId xmlns:p14="http://schemas.microsoft.com/office/powerpoint/2010/main" val="3971653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a-DK" dirty="0" smtClean="0"/>
              <a:t>Change of RF frequency</a:t>
            </a:r>
          </a:p>
        </p:txBody>
      </p:sp>
      <p:pic>
        <p:nvPicPr>
          <p:cNvPr id="18436" name="Picture 7" descr="211947057_6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34" t="9639" r="9036" b="15973"/>
          <a:stretch>
            <a:fillRect/>
          </a:stretch>
        </p:blipFill>
        <p:spPr bwMode="auto">
          <a:xfrm>
            <a:off x="395288" y="898078"/>
            <a:ext cx="4681537" cy="267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Text Box 8"/>
          <p:cNvSpPr txBox="1">
            <a:spLocks noChangeArrowheads="1"/>
          </p:cNvSpPr>
          <p:nvPr/>
        </p:nvSpPr>
        <p:spPr bwMode="auto">
          <a:xfrm>
            <a:off x="3995738" y="2168078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da-DK">
                <a:solidFill>
                  <a:schemeClr val="bg1"/>
                </a:solidFill>
              </a:rPr>
              <a:t>t</a:t>
            </a:r>
            <a:r>
              <a:rPr lang="en-US" altLang="da-DK" baseline="-25000">
                <a:solidFill>
                  <a:schemeClr val="bg1"/>
                </a:solidFill>
              </a:rPr>
              <a:t>1</a:t>
            </a:r>
            <a:endParaRPr lang="en-US" altLang="da-DK">
              <a:solidFill>
                <a:schemeClr val="bg1"/>
              </a:solidFill>
            </a:endParaRPr>
          </a:p>
        </p:txBody>
      </p:sp>
      <p:sp>
        <p:nvSpPr>
          <p:cNvPr id="18438" name="Text Box 9"/>
          <p:cNvSpPr txBox="1">
            <a:spLocks noChangeArrowheads="1"/>
          </p:cNvSpPr>
          <p:nvPr/>
        </p:nvSpPr>
        <p:spPr bwMode="auto">
          <a:xfrm>
            <a:off x="2843213" y="1474341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da-DK">
                <a:solidFill>
                  <a:schemeClr val="bg1"/>
                </a:solidFill>
              </a:rPr>
              <a:t>t</a:t>
            </a:r>
            <a:r>
              <a:rPr lang="en-US" altLang="da-DK" baseline="-25000">
                <a:solidFill>
                  <a:schemeClr val="bg1"/>
                </a:solidFill>
              </a:rPr>
              <a:t>2</a:t>
            </a:r>
            <a:endParaRPr lang="en-US" altLang="da-DK">
              <a:solidFill>
                <a:schemeClr val="bg1"/>
              </a:solidFill>
            </a:endParaRPr>
          </a:p>
        </p:txBody>
      </p:sp>
      <p:sp>
        <p:nvSpPr>
          <p:cNvPr id="18440" name="Rectangle 12"/>
          <p:cNvSpPr>
            <a:spLocks noChangeArrowheads="1"/>
          </p:cNvSpPr>
          <p:nvPr/>
        </p:nvSpPr>
        <p:spPr bwMode="auto">
          <a:xfrm>
            <a:off x="395536" y="3717032"/>
            <a:ext cx="8642102" cy="846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1200"/>
              </a:spcBef>
            </a:pPr>
            <a:r>
              <a:rPr lang="en-US" altLang="da-DK" sz="2200" dirty="0" smtClean="0">
                <a:sym typeface="Symbol" pitchFamily="18" charset="2"/>
              </a:rPr>
              <a:t>RF frequency shift </a:t>
            </a:r>
            <a:r>
              <a:rPr lang="en-US" altLang="da-DK" sz="2200" dirty="0" smtClean="0">
                <a:sym typeface="Symbol"/>
              </a:rPr>
              <a:t> Change of phase velocity </a:t>
            </a:r>
          </a:p>
          <a:p>
            <a:pPr eaLnBrk="1" hangingPunct="1">
              <a:spcBef>
                <a:spcPts val="600"/>
              </a:spcBef>
            </a:pPr>
            <a:r>
              <a:rPr lang="en-US" altLang="da-DK" sz="2200" dirty="0" err="1" smtClean="0">
                <a:sym typeface="Symbol"/>
              </a:rPr>
              <a:t>Desynchronization</a:t>
            </a:r>
            <a:r>
              <a:rPr lang="en-US" altLang="da-DK" sz="2200" dirty="0" smtClean="0">
                <a:sym typeface="Symbol"/>
              </a:rPr>
              <a:t> of wave and particle  Particle energy decrease</a:t>
            </a:r>
            <a:endParaRPr lang="en-US" altLang="da-DK" sz="2200" dirty="0">
              <a:sym typeface="Symbol" pitchFamily="18" charset="2"/>
            </a:endParaRPr>
          </a:p>
        </p:txBody>
      </p:sp>
      <p:sp>
        <p:nvSpPr>
          <p:cNvPr id="18444" name="Text Box 17"/>
          <p:cNvSpPr txBox="1">
            <a:spLocks noChangeArrowheads="1"/>
          </p:cNvSpPr>
          <p:nvPr/>
        </p:nvSpPr>
        <p:spPr bwMode="auto">
          <a:xfrm>
            <a:off x="447675" y="3225353"/>
            <a:ext cx="1549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da-DK" sz="1600">
                <a:solidFill>
                  <a:schemeClr val="bg1"/>
                </a:solidFill>
              </a:rPr>
              <a:t>Elekta Synergy</a:t>
            </a:r>
          </a:p>
        </p:txBody>
      </p:sp>
      <p:pic>
        <p:nvPicPr>
          <p:cNvPr id="11" name="Picture 27" descr="Disp_periodic_structure_n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229" y="1160591"/>
            <a:ext cx="3667259" cy="2340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394394" y="4797152"/>
            <a:ext cx="8642102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en-US" altLang="da-DK" sz="2200" b="1" dirty="0" smtClean="0">
                <a:sym typeface="Symbol" pitchFamily="18" charset="2"/>
              </a:rPr>
              <a:t>Only small change of </a:t>
            </a:r>
            <a:r>
              <a:rPr lang="en-US" altLang="da-DK" sz="2200" dirty="0" smtClean="0">
                <a:sym typeface="Symbol" pitchFamily="18" charset="2"/>
              </a:rPr>
              <a:t>electric field in the </a:t>
            </a:r>
            <a:r>
              <a:rPr lang="en-US" altLang="da-DK" sz="2200" dirty="0" err="1" smtClean="0">
                <a:sym typeface="Symbol" pitchFamily="18" charset="2"/>
              </a:rPr>
              <a:t>buncher</a:t>
            </a:r>
            <a:r>
              <a:rPr lang="en-US" altLang="da-DK" sz="2200" dirty="0" smtClean="0">
                <a:sym typeface="Symbol" pitchFamily="18" charset="2"/>
              </a:rPr>
              <a:t> section</a:t>
            </a:r>
          </a:p>
          <a:p>
            <a:pPr marL="342900" indent="-342900" eaLnBrk="1" hangingPunct="1">
              <a:spcBef>
                <a:spcPts val="600"/>
              </a:spcBef>
              <a:buFont typeface="Symbol" panose="05050102010706020507" pitchFamily="18" charset="2"/>
              <a:buChar char="Þ"/>
            </a:pPr>
            <a:r>
              <a:rPr lang="en-US" altLang="da-DK" sz="2200" dirty="0" smtClean="0">
                <a:sym typeface="Symbol" pitchFamily="18" charset="2"/>
              </a:rPr>
              <a:t>Design of optimum capture efficiency and energy spread for a </a:t>
            </a:r>
            <a:r>
              <a:rPr lang="en-US" altLang="da-DK" sz="2200" b="1" dirty="0" smtClean="0">
                <a:sym typeface="Symbol" pitchFamily="18" charset="2"/>
              </a:rPr>
              <a:t>wide range</a:t>
            </a:r>
            <a:r>
              <a:rPr lang="en-US" altLang="da-DK" sz="2200" dirty="0" smtClean="0">
                <a:sym typeface="Symbol" pitchFamily="18" charset="2"/>
              </a:rPr>
              <a:t> of beam energies.</a:t>
            </a:r>
          </a:p>
          <a:p>
            <a:pPr marL="342900" indent="-342900" eaLnBrk="1" hangingPunct="1">
              <a:spcBef>
                <a:spcPts val="600"/>
              </a:spcBef>
              <a:buFont typeface="Symbol" panose="05050102010706020507" pitchFamily="18" charset="2"/>
              <a:buChar char="Þ"/>
            </a:pPr>
            <a:r>
              <a:rPr lang="en-US" altLang="da-DK" sz="2200" b="1" dirty="0" smtClean="0"/>
              <a:t>High </a:t>
            </a:r>
            <a:r>
              <a:rPr lang="en-US" altLang="da-DK" sz="2200" b="1" dirty="0"/>
              <a:t>dose rate</a:t>
            </a:r>
            <a:r>
              <a:rPr lang="en-US" altLang="da-DK" sz="2200" dirty="0"/>
              <a:t> for </a:t>
            </a:r>
            <a:r>
              <a:rPr lang="en-US" altLang="da-DK" sz="2200" dirty="0" smtClean="0"/>
              <a:t>all treatment energies</a:t>
            </a:r>
            <a:endParaRPr lang="en-US" altLang="da-DK" sz="2200" dirty="0">
              <a:sym typeface="Symbol" pitchFamily="18" charset="2"/>
            </a:endParaRPr>
          </a:p>
        </p:txBody>
      </p:sp>
      <p:sp>
        <p:nvSpPr>
          <p:cNvPr id="3" name="Tekstboks 2"/>
          <p:cNvSpPr txBox="1"/>
          <p:nvPr/>
        </p:nvSpPr>
        <p:spPr>
          <a:xfrm>
            <a:off x="3224213" y="2670349"/>
            <a:ext cx="851515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Buncher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53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a-DK" dirty="0" smtClean="0"/>
              <a:t>Change of number of active cells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76346" y="1103114"/>
            <a:ext cx="256352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da-DK" sz="1400" b="1" dirty="0" smtClean="0"/>
              <a:t>Motorized </a:t>
            </a:r>
            <a:r>
              <a:rPr lang="en-US" altLang="da-DK" sz="1400" b="1" dirty="0"/>
              <a:t>e</a:t>
            </a:r>
            <a:r>
              <a:rPr lang="en-US" altLang="da-DK" sz="1400" b="1" dirty="0" smtClean="0"/>
              <a:t>nergy switch:</a:t>
            </a:r>
            <a:endParaRPr lang="en-US" altLang="da-DK" sz="1400" b="1" dirty="0"/>
          </a:p>
          <a:p>
            <a:pPr algn="ctr" eaLnBrk="1" hangingPunct="1"/>
            <a:r>
              <a:rPr lang="en-US" altLang="da-DK" sz="1400" dirty="0" smtClean="0"/>
              <a:t>Modification of cavity coupling</a:t>
            </a:r>
            <a:endParaRPr lang="en-US" altLang="da-DK" sz="1400" dirty="0"/>
          </a:p>
        </p:txBody>
      </p:sp>
      <p:sp>
        <p:nvSpPr>
          <p:cNvPr id="19461" name="Text Box 11"/>
          <p:cNvSpPr txBox="1">
            <a:spLocks noChangeArrowheads="1"/>
          </p:cNvSpPr>
          <p:nvPr/>
        </p:nvSpPr>
        <p:spPr bwMode="auto">
          <a:xfrm>
            <a:off x="6084888" y="3275692"/>
            <a:ext cx="271938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da-DK" sz="1800" dirty="0" smtClean="0"/>
              <a:t>Reduced electric field</a:t>
            </a:r>
            <a:endParaRPr lang="en-US" altLang="da-DK" sz="1800" dirty="0"/>
          </a:p>
        </p:txBody>
      </p:sp>
      <p:sp>
        <p:nvSpPr>
          <p:cNvPr id="19462" name="Text Box 15"/>
          <p:cNvSpPr txBox="1">
            <a:spLocks noChangeArrowheads="1"/>
          </p:cNvSpPr>
          <p:nvPr/>
        </p:nvSpPr>
        <p:spPr bwMode="auto">
          <a:xfrm>
            <a:off x="477341" y="4492858"/>
            <a:ext cx="7839075" cy="190821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30000"/>
              </a:spcAft>
            </a:pPr>
            <a:r>
              <a:rPr lang="en-US" altLang="da-DK" sz="2000" b="1" dirty="0" smtClean="0"/>
              <a:t>Same </a:t>
            </a:r>
            <a:r>
              <a:rPr lang="en-US" altLang="da-DK" sz="2000" b="1" dirty="0"/>
              <a:t>electric field</a:t>
            </a:r>
            <a:r>
              <a:rPr lang="en-US" altLang="da-DK" sz="2000" dirty="0"/>
              <a:t> in </a:t>
            </a:r>
            <a:r>
              <a:rPr lang="en-US" altLang="da-DK" sz="2000" dirty="0" err="1"/>
              <a:t>buncher</a:t>
            </a:r>
            <a:r>
              <a:rPr lang="en-US" altLang="da-DK" sz="2000" dirty="0"/>
              <a:t> for </a:t>
            </a:r>
            <a:r>
              <a:rPr lang="en-US" altLang="da-DK" sz="2000" dirty="0" smtClean="0"/>
              <a:t>all beam energies</a:t>
            </a:r>
            <a:endParaRPr lang="en-US" altLang="da-DK" sz="2000" dirty="0"/>
          </a:p>
          <a:p>
            <a:pPr eaLnBrk="1" hangingPunct="1">
              <a:spcAft>
                <a:spcPct val="30000"/>
              </a:spcAft>
            </a:pPr>
            <a:r>
              <a:rPr lang="en-US" altLang="da-DK" sz="2000" dirty="0">
                <a:sym typeface="Symbol" pitchFamily="18" charset="2"/>
              </a:rPr>
              <a:t> </a:t>
            </a:r>
            <a:r>
              <a:rPr lang="en-US" altLang="da-DK" sz="2000" dirty="0" smtClean="0">
                <a:sym typeface="Symbol" pitchFamily="18" charset="2"/>
              </a:rPr>
              <a:t>Design of optimum capture efficiency and energy spread for </a:t>
            </a:r>
            <a:r>
              <a:rPr lang="en-US" altLang="da-DK" sz="2000" b="1" dirty="0">
                <a:sym typeface="Symbol" pitchFamily="18" charset="2"/>
              </a:rPr>
              <a:t>wide range </a:t>
            </a:r>
            <a:r>
              <a:rPr lang="en-US" altLang="da-DK" sz="2000" dirty="0">
                <a:sym typeface="Symbol" pitchFamily="18" charset="2"/>
              </a:rPr>
              <a:t>of </a:t>
            </a:r>
            <a:r>
              <a:rPr lang="en-US" altLang="da-DK" sz="2000" dirty="0"/>
              <a:t>beam energies</a:t>
            </a:r>
          </a:p>
          <a:p>
            <a:pPr eaLnBrk="1" hangingPunct="1">
              <a:spcAft>
                <a:spcPct val="30000"/>
              </a:spcAft>
            </a:pPr>
            <a:r>
              <a:rPr lang="en-US" altLang="da-DK" sz="2000" dirty="0">
                <a:sym typeface="Symbol" pitchFamily="18" charset="2"/>
              </a:rPr>
              <a:t></a:t>
            </a:r>
            <a:r>
              <a:rPr lang="en-US" altLang="da-DK" sz="2000" dirty="0"/>
              <a:t> Efficient transfer of electrons from gun to </a:t>
            </a:r>
            <a:r>
              <a:rPr lang="en-US" altLang="da-DK" sz="2000" dirty="0" smtClean="0"/>
              <a:t>target for all energies</a:t>
            </a:r>
            <a:endParaRPr lang="en-US" altLang="da-DK" sz="2000" dirty="0"/>
          </a:p>
          <a:p>
            <a:pPr eaLnBrk="1" hangingPunct="1">
              <a:spcAft>
                <a:spcPct val="30000"/>
              </a:spcAft>
            </a:pPr>
            <a:r>
              <a:rPr lang="en-US" altLang="da-DK" sz="2000" dirty="0">
                <a:sym typeface="Symbol" pitchFamily="18" charset="2"/>
              </a:rPr>
              <a:t></a:t>
            </a:r>
            <a:r>
              <a:rPr lang="en-US" altLang="da-DK" sz="2000" dirty="0"/>
              <a:t> </a:t>
            </a:r>
            <a:r>
              <a:rPr lang="en-US" altLang="da-DK" sz="2000" b="1" dirty="0"/>
              <a:t>High dose rate</a:t>
            </a:r>
            <a:r>
              <a:rPr lang="en-US" altLang="da-DK" sz="2000" dirty="0"/>
              <a:t> for all energies</a:t>
            </a:r>
          </a:p>
        </p:txBody>
      </p:sp>
      <p:pic>
        <p:nvPicPr>
          <p:cNvPr id="19463" name="Picture 19" descr="Energy switc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606351"/>
            <a:ext cx="5581650" cy="239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20" descr="Clinac HE Transparent Artwork_jpg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1103114"/>
            <a:ext cx="28067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5" name="Line 12"/>
          <p:cNvSpPr>
            <a:spLocks noChangeShapeType="1"/>
          </p:cNvSpPr>
          <p:nvPr/>
        </p:nvSpPr>
        <p:spPr bwMode="auto">
          <a:xfrm flipH="1" flipV="1">
            <a:off x="5867400" y="3038276"/>
            <a:ext cx="504825" cy="2174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6" name="Text Box 21"/>
          <p:cNvSpPr txBox="1">
            <a:spLocks noChangeArrowheads="1"/>
          </p:cNvSpPr>
          <p:nvPr/>
        </p:nvSpPr>
        <p:spPr bwMode="auto">
          <a:xfrm>
            <a:off x="6280150" y="2709664"/>
            <a:ext cx="13890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da-DK" sz="1600">
                <a:solidFill>
                  <a:schemeClr val="bg1"/>
                </a:solidFill>
              </a:rPr>
              <a:t>Varian Clinac</a:t>
            </a:r>
          </a:p>
        </p:txBody>
      </p:sp>
      <p:sp>
        <p:nvSpPr>
          <p:cNvPr id="11" name="Tekstboks 10"/>
          <p:cNvSpPr txBox="1"/>
          <p:nvPr/>
        </p:nvSpPr>
        <p:spPr>
          <a:xfrm>
            <a:off x="683568" y="3370956"/>
            <a:ext cx="1191352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800" dirty="0" err="1" smtClean="0"/>
              <a:t>Buncher</a:t>
            </a:r>
            <a:endParaRPr lang="en-US" sz="1800" dirty="0" smtClean="0"/>
          </a:p>
          <a:p>
            <a:r>
              <a:rPr lang="en-US" sz="1800" dirty="0" smtClean="0"/>
              <a:t>+RF input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11843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 smtClean="0"/>
              <a:t>Appendix:</a:t>
            </a:r>
            <a:br>
              <a:rPr lang="en-US" dirty="0" smtClean="0"/>
            </a:br>
            <a:r>
              <a:rPr lang="en-US" dirty="0" smtClean="0"/>
              <a:t>Treatment workflow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78066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1194" name="Picture 10" descr="breastboard_medi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565400"/>
            <a:ext cx="4319587" cy="3221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11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a-DK"/>
              <a:t>Step 1: Patient fixation</a:t>
            </a:r>
          </a:p>
        </p:txBody>
      </p:sp>
      <p:sp>
        <p:nvSpPr>
          <p:cNvPr id="861195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374650" y="836613"/>
            <a:ext cx="8229600" cy="2016125"/>
          </a:xfrm>
        </p:spPr>
        <p:txBody>
          <a:bodyPr/>
          <a:lstStyle/>
          <a:p>
            <a:r>
              <a:rPr lang="en-US" altLang="da-DK"/>
              <a:t>Creation of patient-specific fixation.</a:t>
            </a:r>
          </a:p>
          <a:p>
            <a:r>
              <a:rPr lang="en-US" altLang="da-DK"/>
              <a:t>Patient fixation:</a:t>
            </a:r>
          </a:p>
          <a:p>
            <a:pPr lvl="1"/>
            <a:r>
              <a:rPr lang="en-US" altLang="da-DK"/>
              <a:t>High geometrical accuracy.</a:t>
            </a:r>
          </a:p>
          <a:p>
            <a:pPr lvl="1"/>
            <a:r>
              <a:rPr lang="en-US" altLang="da-DK">
                <a:sym typeface="Symbol" pitchFamily="18" charset="2"/>
              </a:rPr>
              <a:t>High positional reproducibility.</a:t>
            </a:r>
          </a:p>
        </p:txBody>
      </p:sp>
      <p:pic>
        <p:nvPicPr>
          <p:cNvPr id="861192" name="Picture 8" descr="moldcare_medi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924175"/>
            <a:ext cx="4249738" cy="307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1196" name="Text Box 12"/>
          <p:cNvSpPr txBox="1">
            <a:spLocks noChangeArrowheads="1"/>
          </p:cNvSpPr>
          <p:nvPr/>
        </p:nvSpPr>
        <p:spPr bwMode="auto">
          <a:xfrm>
            <a:off x="1195388" y="6021388"/>
            <a:ext cx="2513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a-DK" sz="2000" b="0" i="0"/>
              <a:t>Head &amp; neck fixation</a:t>
            </a:r>
          </a:p>
        </p:txBody>
      </p:sp>
      <p:sp>
        <p:nvSpPr>
          <p:cNvPr id="861197" name="Text Box 13"/>
          <p:cNvSpPr txBox="1">
            <a:spLocks noChangeArrowheads="1"/>
          </p:cNvSpPr>
          <p:nvPr/>
        </p:nvSpPr>
        <p:spPr bwMode="auto">
          <a:xfrm>
            <a:off x="5508625" y="6021388"/>
            <a:ext cx="33543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a-DK" sz="2000" b="0" i="0"/>
              <a:t>Fixation for breast treatment</a:t>
            </a:r>
          </a:p>
        </p:txBody>
      </p:sp>
    </p:spTree>
    <p:extLst>
      <p:ext uri="{BB962C8B-B14F-4D97-AF65-F5344CB8AC3E}">
        <p14:creationId xmlns:p14="http://schemas.microsoft.com/office/powerpoint/2010/main" val="39283725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5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a-DK" dirty="0"/>
              <a:t>Step 2: CT </a:t>
            </a:r>
            <a:r>
              <a:rPr lang="en-US" altLang="da-DK" dirty="0" smtClean="0"/>
              <a:t>scanning</a:t>
            </a:r>
            <a:endParaRPr lang="en-US" altLang="da-DK" dirty="0"/>
          </a:p>
        </p:txBody>
      </p:sp>
      <p:sp>
        <p:nvSpPr>
          <p:cNvPr id="1004554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374650" y="765175"/>
            <a:ext cx="8229600" cy="4525963"/>
          </a:xfrm>
        </p:spPr>
        <p:txBody>
          <a:bodyPr/>
          <a:lstStyle/>
          <a:p>
            <a:r>
              <a:rPr lang="en-US" altLang="da-DK"/>
              <a:t>CT scanner: Acquisition of 3D patient anatomy for treatment planning.</a:t>
            </a:r>
          </a:p>
          <a:p>
            <a:r>
              <a:rPr lang="en-US" altLang="da-DK"/>
              <a:t>CT coordinate system is marked on patient or fixation using </a:t>
            </a:r>
            <a:r>
              <a:rPr lang="en-US" altLang="da-DK">
                <a:solidFill>
                  <a:srgbClr val="00CC00"/>
                </a:solidFill>
              </a:rPr>
              <a:t>room lasers</a:t>
            </a:r>
            <a:r>
              <a:rPr lang="en-US" altLang="da-DK"/>
              <a:t>:</a:t>
            </a:r>
          </a:p>
          <a:p>
            <a:endParaRPr lang="en-US" altLang="da-DK"/>
          </a:p>
          <a:p>
            <a:endParaRPr lang="en-US" altLang="da-DK"/>
          </a:p>
        </p:txBody>
      </p:sp>
      <p:pic>
        <p:nvPicPr>
          <p:cNvPr id="100455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2384425"/>
            <a:ext cx="5786438" cy="392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04558" name="Line 14"/>
          <p:cNvSpPr>
            <a:spLocks noChangeShapeType="1"/>
          </p:cNvSpPr>
          <p:nvPr/>
        </p:nvSpPr>
        <p:spPr bwMode="auto">
          <a:xfrm>
            <a:off x="4932363" y="2708275"/>
            <a:ext cx="0" cy="3313113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4559" name="Line 15"/>
          <p:cNvSpPr>
            <a:spLocks noChangeShapeType="1"/>
          </p:cNvSpPr>
          <p:nvPr/>
        </p:nvSpPr>
        <p:spPr bwMode="auto">
          <a:xfrm>
            <a:off x="3563938" y="4508500"/>
            <a:ext cx="1512887" cy="0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998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e 1"/>
          <p:cNvGrpSpPr/>
          <p:nvPr/>
        </p:nvGrpSpPr>
        <p:grpSpPr>
          <a:xfrm>
            <a:off x="4787900" y="691455"/>
            <a:ext cx="4356100" cy="2449513"/>
            <a:chOff x="4787900" y="692150"/>
            <a:chExt cx="4356100" cy="2449513"/>
          </a:xfrm>
        </p:grpSpPr>
        <p:pic>
          <p:nvPicPr>
            <p:cNvPr id="338951" name="Picture 7" descr="Electromagnetic Waves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087" r="3955"/>
            <a:stretch/>
          </p:blipFill>
          <p:spPr bwMode="auto">
            <a:xfrm>
              <a:off x="5004940" y="692150"/>
              <a:ext cx="4139060" cy="24495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8964" name="Rectangle 20"/>
            <p:cNvSpPr>
              <a:spLocks noChangeArrowheads="1"/>
            </p:cNvSpPr>
            <p:nvPr/>
          </p:nvSpPr>
          <p:spPr bwMode="auto">
            <a:xfrm>
              <a:off x="4787900" y="2347665"/>
              <a:ext cx="1728788" cy="64928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389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a-DK" dirty="0"/>
              <a:t>Electromagnetic wave in free space</a:t>
            </a:r>
          </a:p>
        </p:txBody>
      </p:sp>
      <p:sp>
        <p:nvSpPr>
          <p:cNvPr id="338952" name="Rectangle 8"/>
          <p:cNvSpPr>
            <a:spLocks noChangeArrowheads="1"/>
          </p:cNvSpPr>
          <p:nvPr/>
        </p:nvSpPr>
        <p:spPr bwMode="auto">
          <a:xfrm>
            <a:off x="179388" y="810642"/>
            <a:ext cx="5052986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a-DK" sz="2200" b="1" dirty="0" smtClean="0"/>
              <a:t>Electromagnetic wave in </a:t>
            </a:r>
            <a:r>
              <a:rPr lang="en-US" altLang="da-DK" sz="2200" b="1" dirty="0"/>
              <a:t>free space:</a:t>
            </a:r>
          </a:p>
        </p:txBody>
      </p:sp>
      <p:sp>
        <p:nvSpPr>
          <p:cNvPr id="338957" name="Rectangle 13"/>
          <p:cNvSpPr>
            <a:spLocks noChangeArrowheads="1"/>
          </p:cNvSpPr>
          <p:nvPr/>
        </p:nvSpPr>
        <p:spPr bwMode="auto">
          <a:xfrm>
            <a:off x="684213" y="1323404"/>
            <a:ext cx="431958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da-DK" sz="2000" dirty="0"/>
              <a:t>Transverse electromagnetic wave (TEM wave</a:t>
            </a:r>
            <a:r>
              <a:rPr lang="en-US" altLang="da-DK" sz="2000" dirty="0" smtClean="0"/>
              <a:t>)</a:t>
            </a:r>
            <a:endParaRPr lang="en-US" altLang="da-DK" sz="2000" dirty="0"/>
          </a:p>
          <a:p>
            <a:r>
              <a:rPr lang="en-US" altLang="da-DK" sz="2000" b="1" dirty="0"/>
              <a:t> </a:t>
            </a:r>
          </a:p>
        </p:txBody>
      </p:sp>
      <p:sp>
        <p:nvSpPr>
          <p:cNvPr id="338959" name="Text Box 15"/>
          <p:cNvSpPr txBox="1">
            <a:spLocks noChangeArrowheads="1"/>
          </p:cNvSpPr>
          <p:nvPr/>
        </p:nvSpPr>
        <p:spPr bwMode="auto">
          <a:xfrm>
            <a:off x="179388" y="2107629"/>
            <a:ext cx="485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a-DK" sz="2400" b="1">
                <a:sym typeface="Symbol" pitchFamily="18" charset="2"/>
              </a:rPr>
              <a:t></a:t>
            </a:r>
          </a:p>
        </p:txBody>
      </p:sp>
      <p:sp>
        <p:nvSpPr>
          <p:cNvPr id="338960" name="Text Box 16"/>
          <p:cNvSpPr txBox="1">
            <a:spLocks noChangeArrowheads="1"/>
          </p:cNvSpPr>
          <p:nvPr/>
        </p:nvSpPr>
        <p:spPr bwMode="auto">
          <a:xfrm>
            <a:off x="179388" y="2899792"/>
            <a:ext cx="485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a-DK" sz="2400" b="1">
                <a:sym typeface="Symbol" pitchFamily="18" charset="2"/>
              </a:rPr>
              <a:t></a:t>
            </a:r>
          </a:p>
        </p:txBody>
      </p:sp>
      <p:sp>
        <p:nvSpPr>
          <p:cNvPr id="338961" name="Rectangle 17"/>
          <p:cNvSpPr>
            <a:spLocks noChangeArrowheads="1"/>
          </p:cNvSpPr>
          <p:nvPr/>
        </p:nvSpPr>
        <p:spPr bwMode="auto">
          <a:xfrm>
            <a:off x="684213" y="2929954"/>
            <a:ext cx="86407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da-DK" sz="2000" b="1" dirty="0" smtClean="0"/>
              <a:t>No electric </a:t>
            </a:r>
            <a:r>
              <a:rPr lang="en-US" altLang="da-DK" sz="2000" b="1" dirty="0"/>
              <a:t>field</a:t>
            </a:r>
            <a:r>
              <a:rPr lang="en-US" altLang="da-DK" sz="2000" dirty="0"/>
              <a:t> </a:t>
            </a:r>
            <a:r>
              <a:rPr lang="en-US" altLang="da-DK" sz="2000" dirty="0" smtClean="0"/>
              <a:t>opposite to the </a:t>
            </a:r>
            <a:r>
              <a:rPr lang="en-US" altLang="da-DK" sz="2000" dirty="0"/>
              <a:t>direction of propagation: </a:t>
            </a:r>
            <a:r>
              <a:rPr lang="en-US" altLang="da-DK" sz="2000" b="1" dirty="0" smtClean="0"/>
              <a:t>No</a:t>
            </a:r>
            <a:r>
              <a:rPr lang="en-US" altLang="da-DK" sz="2000" b="1" dirty="0" smtClean="0">
                <a:sym typeface="Symbol" pitchFamily="18" charset="2"/>
              </a:rPr>
              <a:t> acc.</a:t>
            </a:r>
            <a:endParaRPr lang="en-US" altLang="da-DK" sz="2000" b="1" dirty="0">
              <a:sym typeface="Symbol" pitchFamily="18" charset="2"/>
            </a:endParaRPr>
          </a:p>
        </p:txBody>
      </p:sp>
      <p:sp>
        <p:nvSpPr>
          <p:cNvPr id="338962" name="Rectangle 18"/>
          <p:cNvSpPr>
            <a:spLocks noChangeArrowheads="1"/>
          </p:cNvSpPr>
          <p:nvPr/>
        </p:nvSpPr>
        <p:spPr bwMode="auto">
          <a:xfrm>
            <a:off x="6732588" y="692150"/>
            <a:ext cx="2411412" cy="86518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963" name="Rectangle 19"/>
          <p:cNvSpPr>
            <a:spLocks noChangeArrowheads="1"/>
          </p:cNvSpPr>
          <p:nvPr/>
        </p:nvSpPr>
        <p:spPr bwMode="auto">
          <a:xfrm>
            <a:off x="7524750" y="1411834"/>
            <a:ext cx="1619250" cy="342899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958" name="Rectangle 14"/>
          <p:cNvSpPr>
            <a:spLocks noChangeArrowheads="1"/>
          </p:cNvSpPr>
          <p:nvPr/>
        </p:nvSpPr>
        <p:spPr bwMode="auto">
          <a:xfrm>
            <a:off x="684213" y="2133029"/>
            <a:ext cx="59388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da-DK" sz="2000" dirty="0"/>
              <a:t>Both electric and magnetic field </a:t>
            </a:r>
            <a:r>
              <a:rPr lang="en-US" altLang="da-DK" sz="2000" b="1" dirty="0"/>
              <a:t>perpendicular</a:t>
            </a:r>
            <a:r>
              <a:rPr lang="en-US" altLang="da-DK" sz="2000" dirty="0"/>
              <a:t> to direction of </a:t>
            </a:r>
            <a:r>
              <a:rPr lang="en-US" altLang="da-DK" sz="2000" dirty="0" smtClean="0"/>
              <a:t>wave propagation </a:t>
            </a:r>
            <a:r>
              <a:rPr lang="en-US" altLang="da-DK" sz="2000" dirty="0"/>
              <a:t>(z axis)</a:t>
            </a:r>
          </a:p>
        </p:txBody>
      </p:sp>
      <p:sp>
        <p:nvSpPr>
          <p:cNvPr id="338966" name="Text Box 22"/>
          <p:cNvSpPr txBox="1">
            <a:spLocks noChangeArrowheads="1"/>
          </p:cNvSpPr>
          <p:nvPr/>
        </p:nvSpPr>
        <p:spPr bwMode="auto">
          <a:xfrm>
            <a:off x="2916238" y="4005064"/>
            <a:ext cx="2663825" cy="954107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da-DK" dirty="0">
                <a:sym typeface="Symbol" pitchFamily="18" charset="2"/>
              </a:rPr>
              <a:t>: Angular frequency (</a:t>
            </a:r>
            <a:r>
              <a:rPr lang="en-US" altLang="da-DK" dirty="0"/>
              <a:t>2</a:t>
            </a:r>
            <a:r>
              <a:rPr lang="en-US" altLang="da-DK" dirty="0">
                <a:sym typeface="Symbol" pitchFamily="18" charset="2"/>
              </a:rPr>
              <a:t></a:t>
            </a:r>
            <a:r>
              <a:rPr lang="en-US" altLang="da-DK" i="1" dirty="0">
                <a:sym typeface="Symbol" pitchFamily="18" charset="2"/>
              </a:rPr>
              <a:t>f</a:t>
            </a:r>
            <a:r>
              <a:rPr lang="en-US" altLang="da-DK" dirty="0">
                <a:sym typeface="Symbol" pitchFamily="18" charset="2"/>
              </a:rPr>
              <a:t>).</a:t>
            </a:r>
          </a:p>
          <a:p>
            <a:r>
              <a:rPr lang="en-US" altLang="da-DK" dirty="0" smtClean="0">
                <a:sym typeface="Symbol" pitchFamily="18" charset="2"/>
              </a:rPr>
              <a:t></a:t>
            </a:r>
            <a:r>
              <a:rPr lang="en-US" altLang="da-DK" baseline="-25000" dirty="0">
                <a:sym typeface="Symbol" pitchFamily="18" charset="2"/>
              </a:rPr>
              <a:t>z</a:t>
            </a:r>
            <a:r>
              <a:rPr lang="en-US" altLang="da-DK" dirty="0" smtClean="0">
                <a:sym typeface="Symbol" pitchFamily="18" charset="2"/>
              </a:rPr>
              <a:t>: Wavelength</a:t>
            </a:r>
            <a:endParaRPr lang="en-US" altLang="da-DK" dirty="0"/>
          </a:p>
          <a:p>
            <a:r>
              <a:rPr lang="en-US" altLang="da-DK" i="1" dirty="0" err="1"/>
              <a:t>k</a:t>
            </a:r>
            <a:r>
              <a:rPr lang="en-US" altLang="da-DK" i="1" baseline="-25000" dirty="0" err="1"/>
              <a:t>z</a:t>
            </a:r>
            <a:r>
              <a:rPr lang="en-US" altLang="da-DK" dirty="0"/>
              <a:t> : Wave number (2</a:t>
            </a:r>
            <a:r>
              <a:rPr lang="en-US" altLang="da-DK" dirty="0">
                <a:sym typeface="Symbol" pitchFamily="18" charset="2"/>
              </a:rPr>
              <a:t>/</a:t>
            </a:r>
            <a:r>
              <a:rPr lang="en-US" altLang="da-DK" dirty="0"/>
              <a:t>).</a:t>
            </a:r>
          </a:p>
          <a:p>
            <a:r>
              <a:rPr lang="en-US" altLang="da-DK" i="1" dirty="0"/>
              <a:t>c</a:t>
            </a:r>
            <a:r>
              <a:rPr lang="en-US" altLang="da-DK" dirty="0"/>
              <a:t>: Speed of light</a:t>
            </a:r>
          </a:p>
        </p:txBody>
      </p:sp>
      <p:sp>
        <p:nvSpPr>
          <p:cNvPr id="338967" name="Text Box 23"/>
          <p:cNvSpPr txBox="1">
            <a:spLocks noChangeArrowheads="1"/>
          </p:cNvSpPr>
          <p:nvPr/>
        </p:nvSpPr>
        <p:spPr bwMode="auto">
          <a:xfrm>
            <a:off x="179388" y="3501008"/>
            <a:ext cx="8401659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a-DK" sz="2200" b="1" dirty="0"/>
              <a:t>Dispersion relation for TEM </a:t>
            </a:r>
            <a:r>
              <a:rPr lang="en-US" altLang="da-DK" sz="2200" b="1" dirty="0" smtClean="0"/>
              <a:t>wave (propagation along z axis) :</a:t>
            </a:r>
            <a:endParaRPr lang="en-US" altLang="da-DK" sz="2200" b="1" dirty="0"/>
          </a:p>
        </p:txBody>
      </p:sp>
      <p:sp>
        <p:nvSpPr>
          <p:cNvPr id="338968" name="Rectangle 24"/>
          <p:cNvSpPr>
            <a:spLocks noChangeArrowheads="1"/>
          </p:cNvSpPr>
          <p:nvPr/>
        </p:nvSpPr>
        <p:spPr bwMode="auto">
          <a:xfrm>
            <a:off x="754620" y="4109010"/>
            <a:ext cx="36099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a-DK" sz="2000" dirty="0" smtClean="0">
                <a:sym typeface="Symbol" pitchFamily="18" charset="2"/>
              </a:rPr>
              <a:t></a:t>
            </a:r>
            <a:endParaRPr lang="en-US" altLang="da-DK" sz="2000" i="1" dirty="0">
              <a:sym typeface="Symbol" pitchFamily="18" charset="2"/>
            </a:endParaRPr>
          </a:p>
        </p:txBody>
      </p:sp>
      <p:sp>
        <p:nvSpPr>
          <p:cNvPr id="338969" name="Rectangle 25"/>
          <p:cNvSpPr>
            <a:spLocks noChangeArrowheads="1"/>
          </p:cNvSpPr>
          <p:nvPr/>
        </p:nvSpPr>
        <p:spPr bwMode="auto">
          <a:xfrm>
            <a:off x="323850" y="5733256"/>
            <a:ext cx="4841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da-DK" sz="2400" dirty="0">
                <a:sym typeface="Symbol" pitchFamily="18" charset="2"/>
              </a:rPr>
              <a:t></a:t>
            </a:r>
          </a:p>
        </p:txBody>
      </p:sp>
      <p:sp>
        <p:nvSpPr>
          <p:cNvPr id="338970" name="Text Box 26"/>
          <p:cNvSpPr txBox="1">
            <a:spLocks noChangeArrowheads="1"/>
          </p:cNvSpPr>
          <p:nvPr/>
        </p:nvSpPr>
        <p:spPr bwMode="auto">
          <a:xfrm>
            <a:off x="919163" y="5611887"/>
            <a:ext cx="3868737" cy="76944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da-DK" sz="2200" dirty="0"/>
              <a:t>Phase velocity ≡ </a:t>
            </a:r>
            <a:r>
              <a:rPr lang="en-US" altLang="da-DK" sz="2200" dirty="0">
                <a:sym typeface="Symbol" pitchFamily="18" charset="2"/>
              </a:rPr>
              <a:t>/</a:t>
            </a:r>
            <a:r>
              <a:rPr lang="en-US" altLang="da-DK" sz="2200" i="1" dirty="0" err="1">
                <a:sym typeface="Symbol" pitchFamily="18" charset="2"/>
              </a:rPr>
              <a:t>k</a:t>
            </a:r>
            <a:r>
              <a:rPr lang="en-US" altLang="da-DK" sz="2200" i="1" baseline="-25000" dirty="0" err="1">
                <a:sym typeface="Symbol" pitchFamily="18" charset="2"/>
              </a:rPr>
              <a:t>z</a:t>
            </a:r>
            <a:r>
              <a:rPr lang="en-US" altLang="da-DK" sz="2200" dirty="0">
                <a:sym typeface="Symbol" pitchFamily="18" charset="2"/>
              </a:rPr>
              <a:t> </a:t>
            </a:r>
            <a:r>
              <a:rPr lang="en-US" altLang="da-DK" sz="2200" dirty="0"/>
              <a:t>= </a:t>
            </a:r>
            <a:r>
              <a:rPr lang="en-US" altLang="da-DK" sz="2200" i="1" dirty="0"/>
              <a:t>c</a:t>
            </a:r>
          </a:p>
          <a:p>
            <a:r>
              <a:rPr lang="en-US" altLang="da-DK" sz="2200" dirty="0"/>
              <a:t>Group velocity ≡ </a:t>
            </a:r>
            <a:r>
              <a:rPr lang="en-US" altLang="da-DK" sz="2200" i="1" dirty="0"/>
              <a:t>d</a:t>
            </a:r>
            <a:r>
              <a:rPr lang="en-US" altLang="da-DK" sz="2200" dirty="0">
                <a:sym typeface="Symbol" pitchFamily="18" charset="2"/>
              </a:rPr>
              <a:t>/</a:t>
            </a:r>
            <a:r>
              <a:rPr lang="en-US" altLang="da-DK" sz="2200" i="1" dirty="0" err="1">
                <a:sym typeface="Symbol" pitchFamily="18" charset="2"/>
              </a:rPr>
              <a:t>dk</a:t>
            </a:r>
            <a:r>
              <a:rPr lang="en-US" altLang="da-DK" sz="2200" i="1" baseline="-25000" dirty="0" err="1">
                <a:sym typeface="Symbol" pitchFamily="18" charset="2"/>
              </a:rPr>
              <a:t>z</a:t>
            </a:r>
            <a:r>
              <a:rPr lang="en-US" altLang="da-DK" sz="2200" dirty="0"/>
              <a:t> = </a:t>
            </a:r>
            <a:r>
              <a:rPr lang="en-US" altLang="da-DK" sz="2200" i="1" dirty="0"/>
              <a:t>c</a:t>
            </a:r>
          </a:p>
        </p:txBody>
      </p:sp>
      <p:sp>
        <p:nvSpPr>
          <p:cNvPr id="338974" name="Rectangle 30"/>
          <p:cNvSpPr>
            <a:spLocks noChangeArrowheads="1"/>
          </p:cNvSpPr>
          <p:nvPr/>
        </p:nvSpPr>
        <p:spPr bwMode="auto">
          <a:xfrm>
            <a:off x="1079500" y="4077841"/>
            <a:ext cx="4572000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da-DK" sz="2000" dirty="0">
                <a:cs typeface="Arial" pitchFamily="34" charset="0"/>
              </a:rPr>
              <a:t>≡ </a:t>
            </a:r>
            <a:r>
              <a:rPr lang="en-US" altLang="da-DK" sz="2000" dirty="0"/>
              <a:t>2</a:t>
            </a:r>
            <a:r>
              <a:rPr lang="en-US" altLang="da-DK" sz="2000" dirty="0">
                <a:sym typeface="Symbol" pitchFamily="18" charset="2"/>
              </a:rPr>
              <a:t></a:t>
            </a:r>
            <a:r>
              <a:rPr lang="en-US" altLang="da-DK" sz="2000" i="1" dirty="0">
                <a:sym typeface="Symbol" pitchFamily="18" charset="2"/>
              </a:rPr>
              <a:t>f</a:t>
            </a:r>
            <a:r>
              <a:rPr lang="en-US" altLang="da-DK" sz="2000" b="1" dirty="0">
                <a:sym typeface="Symbol" pitchFamily="18" charset="2"/>
              </a:rPr>
              <a:t> </a:t>
            </a:r>
            <a:r>
              <a:rPr lang="en-US" altLang="da-DK" sz="2000" dirty="0">
                <a:sym typeface="Symbol" pitchFamily="18" charset="2"/>
              </a:rPr>
              <a:t>=</a:t>
            </a:r>
            <a:r>
              <a:rPr lang="en-US" altLang="da-DK" sz="2000" b="1" dirty="0">
                <a:sym typeface="Symbol" pitchFamily="18" charset="2"/>
              </a:rPr>
              <a:t> </a:t>
            </a:r>
            <a:r>
              <a:rPr lang="en-US" altLang="da-DK" sz="2000" dirty="0"/>
              <a:t>2</a:t>
            </a:r>
            <a:r>
              <a:rPr lang="en-US" altLang="da-DK" sz="2000" dirty="0">
                <a:sym typeface="Symbol" pitchFamily="18" charset="2"/>
              </a:rPr>
              <a:t>c/</a:t>
            </a:r>
            <a:r>
              <a:rPr lang="en-US" altLang="da-DK" sz="2000" dirty="0" smtClean="0">
                <a:sym typeface="Symbol" pitchFamily="18" charset="2"/>
              </a:rPr>
              <a:t></a:t>
            </a:r>
            <a:r>
              <a:rPr lang="en-US" altLang="da-DK" sz="2000" baseline="-25000" dirty="0" smtClean="0">
                <a:sym typeface="Symbol" pitchFamily="18" charset="2"/>
              </a:rPr>
              <a:t>z</a:t>
            </a:r>
            <a:endParaRPr lang="en-US" altLang="da-DK" sz="2000" dirty="0">
              <a:sym typeface="Symbol" pitchFamily="18" charset="2"/>
            </a:endParaRPr>
          </a:p>
          <a:p>
            <a:pPr>
              <a:lnSpc>
                <a:spcPct val="130000"/>
              </a:lnSpc>
            </a:pPr>
            <a:r>
              <a:rPr lang="en-US" altLang="da-DK" sz="2000" dirty="0"/>
              <a:t>≡</a:t>
            </a:r>
            <a:r>
              <a:rPr lang="en-US" altLang="da-DK" sz="2000" dirty="0">
                <a:sym typeface="Symbol" pitchFamily="18" charset="2"/>
              </a:rPr>
              <a:t> </a:t>
            </a:r>
            <a:r>
              <a:rPr lang="en-US" altLang="da-DK" sz="2000" i="1" dirty="0" err="1">
                <a:sym typeface="Symbol" pitchFamily="18" charset="2"/>
              </a:rPr>
              <a:t>k</a:t>
            </a:r>
            <a:r>
              <a:rPr lang="en-US" altLang="da-DK" sz="2000" i="1" baseline="-25000" dirty="0" err="1">
                <a:sym typeface="Symbol" pitchFamily="18" charset="2"/>
              </a:rPr>
              <a:t>z</a:t>
            </a:r>
            <a:r>
              <a:rPr lang="en-US" altLang="da-DK" sz="2000" i="1" dirty="0" err="1">
                <a:sym typeface="Symbol" pitchFamily="18" charset="2"/>
              </a:rPr>
              <a:t>c</a:t>
            </a:r>
            <a:endParaRPr lang="en-US" altLang="da-DK" sz="2000" i="1" dirty="0">
              <a:sym typeface="Symbol" pitchFamily="18" charset="2"/>
            </a:endParaRPr>
          </a:p>
        </p:txBody>
      </p:sp>
      <p:sp>
        <p:nvSpPr>
          <p:cNvPr id="338975" name="Text Box 31"/>
          <p:cNvSpPr txBox="1">
            <a:spLocks noChangeArrowheads="1"/>
          </p:cNvSpPr>
          <p:nvPr/>
        </p:nvSpPr>
        <p:spPr bwMode="auto">
          <a:xfrm>
            <a:off x="203200" y="5178678"/>
            <a:ext cx="4956806" cy="338554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en-US" altLang="da-DK" sz="1600" b="1" dirty="0" smtClean="0"/>
              <a:t>Dispersion relation: </a:t>
            </a:r>
            <a:r>
              <a:rPr lang="en-US" altLang="da-DK" sz="1600" dirty="0" smtClean="0"/>
              <a:t>Relation </a:t>
            </a:r>
            <a:r>
              <a:rPr lang="en-US" altLang="da-DK" sz="1600" dirty="0"/>
              <a:t>between </a:t>
            </a:r>
            <a:r>
              <a:rPr lang="en-US" altLang="da-DK" sz="1600" dirty="0">
                <a:sym typeface="Symbol" pitchFamily="18" charset="2"/>
              </a:rPr>
              <a:t> and </a:t>
            </a:r>
            <a:r>
              <a:rPr lang="en-US" altLang="da-DK" sz="1600" i="1" dirty="0" err="1" smtClean="0">
                <a:sym typeface="Symbol" pitchFamily="18" charset="2"/>
              </a:rPr>
              <a:t>k</a:t>
            </a:r>
            <a:r>
              <a:rPr lang="en-US" altLang="da-DK" sz="1600" i="1" baseline="-25000" dirty="0" err="1" smtClean="0">
                <a:sym typeface="Symbol" pitchFamily="18" charset="2"/>
              </a:rPr>
              <a:t>z</a:t>
            </a:r>
            <a:r>
              <a:rPr lang="en-US" altLang="da-DK" sz="1600" i="1" dirty="0" smtClean="0">
                <a:sym typeface="Symbol" pitchFamily="18" charset="2"/>
              </a:rPr>
              <a:t> </a:t>
            </a:r>
            <a:r>
              <a:rPr lang="en-US" altLang="da-DK" sz="1600" dirty="0" smtClean="0">
                <a:sym typeface="Symbol" pitchFamily="18" charset="2"/>
              </a:rPr>
              <a:t>(</a:t>
            </a:r>
            <a:r>
              <a:rPr lang="en-US" altLang="da-DK" sz="1600" dirty="0" smtClean="0">
                <a:sym typeface="Symbol"/>
              </a:rPr>
              <a:t></a:t>
            </a:r>
            <a:r>
              <a:rPr lang="en-US" altLang="da-DK" sz="1600" baseline="-25000" dirty="0" smtClean="0">
                <a:sym typeface="Symbol"/>
              </a:rPr>
              <a:t>z</a:t>
            </a:r>
            <a:r>
              <a:rPr lang="en-US" altLang="da-DK" sz="1600" dirty="0" smtClean="0">
                <a:sym typeface="Symbol"/>
              </a:rPr>
              <a:t>)</a:t>
            </a:r>
            <a:endParaRPr lang="en-US" altLang="da-DK" sz="1600" b="1" dirty="0"/>
          </a:p>
        </p:txBody>
      </p:sp>
      <p:sp>
        <p:nvSpPr>
          <p:cNvPr id="338976" name="Rectangle 32"/>
          <p:cNvSpPr>
            <a:spLocks noChangeArrowheads="1"/>
          </p:cNvSpPr>
          <p:nvPr/>
        </p:nvSpPr>
        <p:spPr bwMode="auto">
          <a:xfrm>
            <a:off x="6588224" y="692696"/>
            <a:ext cx="25082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a-DK" sz="1800" i="1" dirty="0"/>
              <a:t>Planar wave:</a:t>
            </a:r>
          </a:p>
          <a:p>
            <a:r>
              <a:rPr lang="en-US" altLang="da-DK" sz="1800" i="1" dirty="0"/>
              <a:t>E</a:t>
            </a:r>
            <a:r>
              <a:rPr lang="en-US" altLang="da-DK" sz="1800" dirty="0"/>
              <a:t>(</a:t>
            </a:r>
            <a:r>
              <a:rPr lang="en-US" altLang="da-DK" sz="1800" i="1" dirty="0" err="1"/>
              <a:t>z</a:t>
            </a:r>
            <a:r>
              <a:rPr lang="en-US" altLang="da-DK" sz="1800" dirty="0" err="1"/>
              <a:t>,</a:t>
            </a:r>
            <a:r>
              <a:rPr lang="en-US" altLang="da-DK" sz="1800" i="1" dirty="0" err="1"/>
              <a:t>t</a:t>
            </a:r>
            <a:r>
              <a:rPr lang="en-US" altLang="da-DK" sz="1800" dirty="0"/>
              <a:t>)=</a:t>
            </a:r>
            <a:r>
              <a:rPr lang="en-US" altLang="da-DK" sz="1800" i="1" dirty="0"/>
              <a:t>E</a:t>
            </a:r>
            <a:r>
              <a:rPr lang="en-US" altLang="da-DK" sz="1800" baseline="-25000" dirty="0"/>
              <a:t>0</a:t>
            </a:r>
            <a:r>
              <a:rPr lang="en-US" altLang="da-DK" sz="1800" dirty="0"/>
              <a:t>Exp(</a:t>
            </a:r>
            <a:r>
              <a:rPr lang="en-US" altLang="da-DK" sz="1800" dirty="0" err="1"/>
              <a:t>i</a:t>
            </a:r>
            <a:r>
              <a:rPr lang="en-US" altLang="da-DK" sz="1800" dirty="0"/>
              <a:t>(</a:t>
            </a:r>
            <a:r>
              <a:rPr lang="en-US" altLang="da-DK" sz="1800" dirty="0">
                <a:sym typeface="Symbol" pitchFamily="18" charset="2"/>
              </a:rPr>
              <a:t></a:t>
            </a:r>
            <a:r>
              <a:rPr lang="en-US" altLang="da-DK" sz="1800" i="1" dirty="0" err="1">
                <a:sym typeface="Symbol" pitchFamily="18" charset="2"/>
              </a:rPr>
              <a:t>t</a:t>
            </a:r>
            <a:r>
              <a:rPr lang="en-US" altLang="da-DK" sz="1800" dirty="0" err="1">
                <a:sym typeface="Symbol" pitchFamily="18" charset="2"/>
              </a:rPr>
              <a:t>+</a:t>
            </a:r>
            <a:r>
              <a:rPr lang="en-US" altLang="da-DK" sz="1800" i="1" dirty="0" err="1">
                <a:sym typeface="Symbol" pitchFamily="18" charset="2"/>
              </a:rPr>
              <a:t>k</a:t>
            </a:r>
            <a:r>
              <a:rPr lang="en-US" altLang="da-DK" sz="1800" i="1" baseline="-25000" dirty="0" err="1">
                <a:sym typeface="Symbol" pitchFamily="18" charset="2"/>
              </a:rPr>
              <a:t>z</a:t>
            </a:r>
            <a:r>
              <a:rPr lang="en-US" altLang="da-DK" sz="1800" i="1" dirty="0" err="1">
                <a:sym typeface="Symbol" pitchFamily="18" charset="2"/>
              </a:rPr>
              <a:t>z</a:t>
            </a:r>
            <a:r>
              <a:rPr lang="en-US" altLang="da-DK" sz="1800" dirty="0">
                <a:sym typeface="Symbol" pitchFamily="18" charset="2"/>
              </a:rPr>
              <a:t>))</a:t>
            </a:r>
          </a:p>
        </p:txBody>
      </p:sp>
      <p:pic>
        <p:nvPicPr>
          <p:cNvPr id="338980" name="Picture 36" descr="Disp_free sp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638" y="4056658"/>
            <a:ext cx="2903537" cy="2252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981" name="Text Box 37"/>
          <p:cNvSpPr txBox="1">
            <a:spLocks noChangeArrowheads="1"/>
          </p:cNvSpPr>
          <p:nvPr/>
        </p:nvSpPr>
        <p:spPr bwMode="auto">
          <a:xfrm>
            <a:off x="7426325" y="5928320"/>
            <a:ext cx="13223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a-DK"/>
              <a:t>wave in +z dir.</a:t>
            </a:r>
          </a:p>
        </p:txBody>
      </p:sp>
      <p:sp>
        <p:nvSpPr>
          <p:cNvPr id="338982" name="Text Box 38"/>
          <p:cNvSpPr txBox="1">
            <a:spLocks noChangeArrowheads="1"/>
          </p:cNvSpPr>
          <p:nvPr/>
        </p:nvSpPr>
        <p:spPr bwMode="auto">
          <a:xfrm>
            <a:off x="6102350" y="5928320"/>
            <a:ext cx="12779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a-DK"/>
              <a:t>wave in -z dir.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06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a-DK"/>
              <a:t>Step 3: Target delineation</a:t>
            </a:r>
          </a:p>
        </p:txBody>
      </p:sp>
      <p:sp>
        <p:nvSpPr>
          <p:cNvPr id="1010696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374650" y="908050"/>
            <a:ext cx="4557713" cy="2016125"/>
          </a:xfrm>
        </p:spPr>
        <p:txBody>
          <a:bodyPr/>
          <a:lstStyle/>
          <a:p>
            <a:pPr>
              <a:buFontTx/>
              <a:buNone/>
            </a:pPr>
            <a:r>
              <a:rPr lang="en-US" altLang="da-DK" b="1"/>
              <a:t>Delineation of:</a:t>
            </a:r>
          </a:p>
          <a:p>
            <a:r>
              <a:rPr lang="en-US" altLang="da-DK"/>
              <a:t>Gross tumor (visible tumor).</a:t>
            </a:r>
          </a:p>
          <a:p>
            <a:r>
              <a:rPr lang="en-US" altLang="da-DK"/>
              <a:t>Suspected microscopic tumor spread (CTV).</a:t>
            </a:r>
          </a:p>
          <a:p>
            <a:r>
              <a:rPr lang="en-US" altLang="da-DK"/>
              <a:t>Critical healthy tissue</a:t>
            </a:r>
          </a:p>
          <a:p>
            <a:pPr>
              <a:buFontTx/>
              <a:buNone/>
            </a:pPr>
            <a:r>
              <a:rPr lang="en-US" altLang="da-DK" b="1"/>
              <a:t>Dose:</a:t>
            </a:r>
          </a:p>
          <a:p>
            <a:r>
              <a:rPr lang="en-US" altLang="da-DK"/>
              <a:t>Specification of the dose to all targets.</a:t>
            </a:r>
          </a:p>
        </p:txBody>
      </p:sp>
      <p:pic>
        <p:nvPicPr>
          <p:cNvPr id="101069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1913" y="908050"/>
            <a:ext cx="3678237" cy="417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10697" name="Text Box 9"/>
          <p:cNvSpPr txBox="1">
            <a:spLocks noChangeArrowheads="1"/>
          </p:cNvSpPr>
          <p:nvPr/>
        </p:nvSpPr>
        <p:spPr bwMode="auto">
          <a:xfrm>
            <a:off x="395288" y="4622800"/>
            <a:ext cx="3528640" cy="1200329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da-DK" sz="2400" i="0" dirty="0"/>
              <a:t>Target delineation is performed by a radiation oncologist </a:t>
            </a:r>
          </a:p>
        </p:txBody>
      </p:sp>
    </p:spTree>
    <p:extLst>
      <p:ext uri="{BB962C8B-B14F-4D97-AF65-F5344CB8AC3E}">
        <p14:creationId xmlns:p14="http://schemas.microsoft.com/office/powerpoint/2010/main" val="144277668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a-DK"/>
              <a:t>Step 3: Target delineation</a:t>
            </a:r>
          </a:p>
        </p:txBody>
      </p:sp>
      <p:pic>
        <p:nvPicPr>
          <p:cNvPr id="1013765" name="Picture 5" descr="Targ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00213"/>
            <a:ext cx="7850188" cy="424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3768" name="Rectangle 8"/>
          <p:cNvSpPr>
            <a:spLocks noChangeArrowheads="1"/>
          </p:cNvSpPr>
          <p:nvPr/>
        </p:nvSpPr>
        <p:spPr bwMode="auto">
          <a:xfrm>
            <a:off x="610815" y="765175"/>
            <a:ext cx="792162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da-DK" sz="2400" i="0" dirty="0"/>
              <a:t>Target delineation is the largest uncertainty in modern high-precision radiotherapy:</a:t>
            </a:r>
          </a:p>
        </p:txBody>
      </p:sp>
      <p:sp>
        <p:nvSpPr>
          <p:cNvPr id="1013769" name="Text Box 9"/>
          <p:cNvSpPr txBox="1">
            <a:spLocks noChangeArrowheads="1"/>
          </p:cNvSpPr>
          <p:nvPr/>
        </p:nvSpPr>
        <p:spPr bwMode="auto">
          <a:xfrm>
            <a:off x="4716463" y="1773238"/>
            <a:ext cx="3548062" cy="70167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da-DK" sz="2000" b="0" i="0"/>
              <a:t>Large improvement of target delineation with PET imaging</a:t>
            </a:r>
          </a:p>
        </p:txBody>
      </p:sp>
      <p:sp>
        <p:nvSpPr>
          <p:cNvPr id="1013770" name="Text Box 10"/>
          <p:cNvSpPr txBox="1">
            <a:spLocks noChangeArrowheads="1"/>
          </p:cNvSpPr>
          <p:nvPr/>
        </p:nvSpPr>
        <p:spPr bwMode="auto">
          <a:xfrm>
            <a:off x="3633788" y="5924550"/>
            <a:ext cx="18748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a-DK" i="0"/>
              <a:t>Lung tumor</a:t>
            </a:r>
          </a:p>
        </p:txBody>
      </p:sp>
      <p:sp>
        <p:nvSpPr>
          <p:cNvPr id="1013771" name="Text Box 11"/>
          <p:cNvSpPr txBox="1">
            <a:spLocks noChangeArrowheads="1"/>
          </p:cNvSpPr>
          <p:nvPr/>
        </p:nvSpPr>
        <p:spPr bwMode="auto">
          <a:xfrm>
            <a:off x="684213" y="1773238"/>
            <a:ext cx="3743325" cy="701675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da-DK" sz="2000" b="0" i="0"/>
              <a:t>Delineation by several radiation oncologists</a:t>
            </a:r>
          </a:p>
        </p:txBody>
      </p:sp>
    </p:spTree>
    <p:extLst>
      <p:ext uri="{BB962C8B-B14F-4D97-AF65-F5344CB8AC3E}">
        <p14:creationId xmlns:p14="http://schemas.microsoft.com/office/powerpoint/2010/main" val="134381336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2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a-DK"/>
              <a:t>Step 4: Treatment planning</a:t>
            </a:r>
          </a:p>
        </p:txBody>
      </p:sp>
      <p:pic>
        <p:nvPicPr>
          <p:cNvPr id="86323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238" y="3829050"/>
            <a:ext cx="3489325" cy="247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6323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836988"/>
            <a:ext cx="3455987" cy="247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63240" name="Rectangle 8"/>
          <p:cNvSpPr>
            <a:spLocks noChangeArrowheads="1"/>
          </p:cNvSpPr>
          <p:nvPr/>
        </p:nvSpPr>
        <p:spPr bwMode="auto">
          <a:xfrm>
            <a:off x="323850" y="692150"/>
            <a:ext cx="8374063" cy="201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en-US" altLang="da-DK" sz="2200" b="1" i="0" dirty="0"/>
              <a:t>Aim:</a:t>
            </a:r>
          </a:p>
          <a:p>
            <a:r>
              <a:rPr lang="en-US" altLang="da-DK" sz="2000" b="0" i="0" dirty="0"/>
              <a:t>Get specified dose to all targets </a:t>
            </a:r>
            <a:r>
              <a:rPr lang="en-US" altLang="da-DK" sz="2000" b="0" i="0" dirty="0" smtClean="0"/>
              <a:t>(&lt;5 </a:t>
            </a:r>
            <a:r>
              <a:rPr lang="en-US" altLang="da-DK" sz="2000" b="0" i="0" dirty="0"/>
              <a:t>% accuracy required).</a:t>
            </a:r>
          </a:p>
          <a:p>
            <a:r>
              <a:rPr lang="en-US" altLang="da-DK" sz="2000" b="0" i="0" dirty="0"/>
              <a:t>Get as low dose as possible to critical healthy tissue (organ specific).</a:t>
            </a:r>
          </a:p>
          <a:p>
            <a:pPr>
              <a:buFontTx/>
              <a:buNone/>
            </a:pPr>
            <a:r>
              <a:rPr lang="en-US" altLang="da-DK" sz="2200" b="1" i="0" dirty="0"/>
              <a:t>How?</a:t>
            </a:r>
          </a:p>
          <a:p>
            <a:r>
              <a:rPr lang="en-US" altLang="da-DK" sz="2000" b="0" i="0" dirty="0"/>
              <a:t>Choice of modality (x-ray or electrons).</a:t>
            </a:r>
          </a:p>
          <a:p>
            <a:r>
              <a:rPr lang="en-US" altLang="da-DK" sz="2000" b="0" i="0" dirty="0"/>
              <a:t>Choice of beam directions (gantry angle and couch angle).</a:t>
            </a:r>
          </a:p>
          <a:p>
            <a:pPr lvl="1"/>
            <a:r>
              <a:rPr lang="en-US" altLang="da-DK" sz="2000" b="0" i="0" dirty="0"/>
              <a:t>The more beams the better sparing of critical tissue.</a:t>
            </a:r>
          </a:p>
          <a:p>
            <a:r>
              <a:rPr lang="en-US" altLang="da-DK" sz="2000" b="0" i="0" dirty="0"/>
              <a:t>Beam weight (dose), shaping (MLC) and modulation (MLC).</a:t>
            </a:r>
          </a:p>
        </p:txBody>
      </p:sp>
    </p:spTree>
    <p:extLst>
      <p:ext uri="{BB962C8B-B14F-4D97-AF65-F5344CB8AC3E}">
        <p14:creationId xmlns:p14="http://schemas.microsoft.com/office/powerpoint/2010/main" val="287012322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a-DK"/>
              <a:t>Step 5: Treatment</a:t>
            </a:r>
          </a:p>
        </p:txBody>
      </p:sp>
      <p:pic>
        <p:nvPicPr>
          <p:cNvPr id="1017860" name="Picture 4" descr="Atlanta, Emory_OBI Clinac treatment_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727" y="2941638"/>
            <a:ext cx="4808537" cy="3367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7861" name="Rectangle 5"/>
          <p:cNvSpPr>
            <a:spLocks noChangeArrowheads="1"/>
          </p:cNvSpPr>
          <p:nvPr/>
        </p:nvSpPr>
        <p:spPr bwMode="auto">
          <a:xfrm>
            <a:off x="179388" y="835025"/>
            <a:ext cx="8374062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30000"/>
              </a:spcBef>
            </a:pPr>
            <a:r>
              <a:rPr lang="en-US" altLang="da-DK" sz="2200" b="0" i="0" dirty="0"/>
              <a:t>Position the patient in patient-specific </a:t>
            </a:r>
            <a:r>
              <a:rPr lang="en-US" altLang="da-DK" sz="2200" b="0" i="0" dirty="0" smtClean="0"/>
              <a:t>fixation</a:t>
            </a:r>
            <a:endParaRPr lang="en-US" altLang="da-DK" sz="2200" b="0" i="0" dirty="0"/>
          </a:p>
          <a:p>
            <a:pPr>
              <a:spcBef>
                <a:spcPct val="30000"/>
              </a:spcBef>
            </a:pPr>
            <a:r>
              <a:rPr lang="en-US" altLang="da-DK" sz="2200" b="0" i="0" dirty="0"/>
              <a:t>Adjustment of the patient </a:t>
            </a:r>
            <a:r>
              <a:rPr lang="en-US" altLang="da-DK" sz="2200" b="0" i="0" dirty="0" smtClean="0"/>
              <a:t>position using </a:t>
            </a:r>
            <a:r>
              <a:rPr lang="en-US" altLang="da-DK" sz="2200" b="0" i="0" dirty="0"/>
              <a:t>room lasers and marks on the </a:t>
            </a:r>
            <a:r>
              <a:rPr lang="en-US" altLang="da-DK" sz="2200" b="0" i="0" dirty="0" smtClean="0"/>
              <a:t>patient/fixation</a:t>
            </a:r>
            <a:endParaRPr lang="en-US" altLang="da-DK" sz="2200" b="0" i="0" dirty="0"/>
          </a:p>
          <a:p>
            <a:pPr>
              <a:spcBef>
                <a:spcPct val="30000"/>
              </a:spcBef>
            </a:pPr>
            <a:r>
              <a:rPr lang="en-US" altLang="da-DK" sz="2200" b="0" i="0" dirty="0" smtClean="0"/>
              <a:t>Correct </a:t>
            </a:r>
            <a:r>
              <a:rPr lang="en-US" altLang="da-DK" sz="2200" b="0" i="0" dirty="0"/>
              <a:t>the position of the patient position using </a:t>
            </a:r>
            <a:r>
              <a:rPr lang="en-US" altLang="da-DK" sz="2200" b="0" i="0" dirty="0" smtClean="0"/>
              <a:t>on-board kV </a:t>
            </a:r>
            <a:r>
              <a:rPr lang="en-US" altLang="da-DK" sz="2200" b="0" i="0" dirty="0"/>
              <a:t>or MV image </a:t>
            </a:r>
            <a:r>
              <a:rPr lang="en-US" altLang="da-DK" sz="2200" b="0" i="0" dirty="0" smtClean="0"/>
              <a:t>systems</a:t>
            </a:r>
            <a:endParaRPr lang="en-US" altLang="da-DK" sz="2200" b="0" i="0" dirty="0"/>
          </a:p>
        </p:txBody>
      </p:sp>
    </p:spTree>
    <p:extLst>
      <p:ext uri="{BB962C8B-B14F-4D97-AF65-F5344CB8AC3E}">
        <p14:creationId xmlns:p14="http://schemas.microsoft.com/office/powerpoint/2010/main" val="15828765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a-DK" dirty="0" smtClean="0"/>
              <a:t>Electromagnetic waves in a waveguide</a:t>
            </a:r>
            <a:endParaRPr lang="en-US" altLang="da-DK" dirty="0"/>
          </a:p>
        </p:txBody>
      </p:sp>
      <p:pic>
        <p:nvPicPr>
          <p:cNvPr id="351243" name="Picture 11" descr="024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44"/>
          <a:stretch>
            <a:fillRect/>
          </a:stretch>
        </p:blipFill>
        <p:spPr bwMode="auto">
          <a:xfrm>
            <a:off x="1152865" y="3267415"/>
            <a:ext cx="6515479" cy="3185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1254" name="Text Box 22"/>
          <p:cNvSpPr txBox="1">
            <a:spLocks noChangeArrowheads="1"/>
          </p:cNvSpPr>
          <p:nvPr/>
        </p:nvSpPr>
        <p:spPr bwMode="auto">
          <a:xfrm>
            <a:off x="550763" y="1899409"/>
            <a:ext cx="7693645" cy="1261884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da-DK" sz="2200" b="1" dirty="0" smtClean="0"/>
              <a:t>Waves in a waveguide:</a:t>
            </a:r>
          </a:p>
          <a:p>
            <a:pPr>
              <a:spcBef>
                <a:spcPts val="600"/>
              </a:spcBef>
            </a:pPr>
            <a:r>
              <a:rPr lang="en-US" altLang="da-DK" sz="2200" dirty="0"/>
              <a:t>TE: Transverse electric (</a:t>
            </a:r>
            <a:r>
              <a:rPr lang="en-US" altLang="da-DK" sz="2200" b="1" dirty="0"/>
              <a:t>not suited </a:t>
            </a:r>
            <a:r>
              <a:rPr lang="en-US" altLang="da-DK" sz="2200" dirty="0"/>
              <a:t>for particle acceleration)</a:t>
            </a:r>
          </a:p>
          <a:p>
            <a:pPr>
              <a:spcBef>
                <a:spcPts val="600"/>
              </a:spcBef>
            </a:pPr>
            <a:r>
              <a:rPr lang="en-US" altLang="da-DK" sz="2200" dirty="0" smtClean="0"/>
              <a:t>TM</a:t>
            </a:r>
            <a:r>
              <a:rPr lang="en-US" altLang="da-DK" sz="2200" dirty="0"/>
              <a:t>: Transverse </a:t>
            </a:r>
            <a:r>
              <a:rPr lang="en-US" altLang="da-DK" sz="2200" dirty="0" smtClean="0"/>
              <a:t>magnetic (</a:t>
            </a:r>
            <a:r>
              <a:rPr lang="en-US" altLang="da-DK" sz="2200" b="1" dirty="0" smtClean="0"/>
              <a:t>suited </a:t>
            </a:r>
            <a:r>
              <a:rPr lang="en-US" altLang="da-DK" sz="2200" dirty="0" smtClean="0"/>
              <a:t>for particle acceleration)</a:t>
            </a:r>
            <a:endParaRPr lang="en-US" altLang="da-DK" sz="2200" dirty="0"/>
          </a:p>
        </p:txBody>
      </p:sp>
      <p:sp>
        <p:nvSpPr>
          <p:cNvPr id="14" name="Rectangle 18"/>
          <p:cNvSpPr>
            <a:spLocks noChangeArrowheads="1"/>
          </p:cNvSpPr>
          <p:nvPr/>
        </p:nvSpPr>
        <p:spPr bwMode="auto">
          <a:xfrm>
            <a:off x="1301786" y="735087"/>
            <a:ext cx="5862502" cy="46166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spcBef>
                <a:spcPts val="1200"/>
              </a:spcBef>
            </a:pPr>
            <a:r>
              <a:rPr lang="en-US" altLang="da-DK" sz="2400" dirty="0"/>
              <a:t>Maxwell </a:t>
            </a:r>
            <a:r>
              <a:rPr lang="en-US" altLang="da-DK" sz="2400" dirty="0" smtClean="0"/>
              <a:t>equations + </a:t>
            </a:r>
            <a:r>
              <a:rPr lang="en-US" altLang="da-DK" sz="2400" dirty="0"/>
              <a:t>Boundary </a:t>
            </a:r>
            <a:r>
              <a:rPr lang="en-US" altLang="da-DK" sz="2400" dirty="0" smtClean="0"/>
              <a:t>conditions</a:t>
            </a:r>
          </a:p>
        </p:txBody>
      </p:sp>
      <p:sp>
        <p:nvSpPr>
          <p:cNvPr id="2" name="Nedadgående pil 1"/>
          <p:cNvSpPr/>
          <p:nvPr/>
        </p:nvSpPr>
        <p:spPr>
          <a:xfrm>
            <a:off x="3779912" y="1267599"/>
            <a:ext cx="534454" cy="505217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196752"/>
            <a:ext cx="3680543" cy="285427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a-DK" dirty="0"/>
              <a:t>Linear acceleration in a waveguide</a:t>
            </a:r>
            <a:endParaRPr lang="en-US" dirty="0"/>
          </a:p>
        </p:txBody>
      </p:sp>
      <p:sp>
        <p:nvSpPr>
          <p:cNvPr id="5" name="Text Box 23"/>
          <p:cNvSpPr txBox="1">
            <a:spLocks noChangeArrowheads="1"/>
          </p:cNvSpPr>
          <p:nvPr/>
        </p:nvSpPr>
        <p:spPr bwMode="auto">
          <a:xfrm>
            <a:off x="3446909" y="1903363"/>
            <a:ext cx="9810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da-DK" dirty="0"/>
              <a:t>Generator</a:t>
            </a:r>
          </a:p>
          <a:p>
            <a:pPr algn="ctr"/>
            <a:r>
              <a:rPr lang="en-US" altLang="da-DK" dirty="0"/>
              <a:t>frequency</a:t>
            </a:r>
          </a:p>
        </p:txBody>
      </p:sp>
      <p:sp>
        <p:nvSpPr>
          <p:cNvPr id="6" name="Text Box 24"/>
          <p:cNvSpPr txBox="1">
            <a:spLocks noChangeArrowheads="1"/>
          </p:cNvSpPr>
          <p:nvPr/>
        </p:nvSpPr>
        <p:spPr bwMode="auto">
          <a:xfrm>
            <a:off x="1763688" y="2512725"/>
            <a:ext cx="17383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da-DK" sz="1600" dirty="0">
                <a:solidFill>
                  <a:srgbClr val="0000FF"/>
                </a:solidFill>
                <a:sym typeface="Symbol" pitchFamily="18" charset="2"/>
              </a:rPr>
              <a:t></a:t>
            </a:r>
            <a:r>
              <a:rPr lang="en-US" altLang="da-DK" sz="1600" baseline="-25000" dirty="0">
                <a:solidFill>
                  <a:srgbClr val="0000FF"/>
                </a:solidFill>
                <a:sym typeface="Symbol" pitchFamily="18" charset="2"/>
              </a:rPr>
              <a:t></a:t>
            </a:r>
            <a:r>
              <a:rPr lang="en-US" altLang="da-DK" sz="1600" dirty="0">
                <a:solidFill>
                  <a:srgbClr val="0000FF"/>
                </a:solidFill>
                <a:sym typeface="Symbol" pitchFamily="18" charset="2"/>
              </a:rPr>
              <a:t>=</a:t>
            </a:r>
            <a:r>
              <a:rPr lang="en-US" altLang="da-DK" sz="1600" i="1" dirty="0">
                <a:solidFill>
                  <a:srgbClr val="0000FF"/>
                </a:solidFill>
                <a:sym typeface="Symbol" pitchFamily="18" charset="2"/>
              </a:rPr>
              <a:t>c</a:t>
            </a:r>
            <a:r>
              <a:rPr lang="en-US" altLang="da-DK" sz="1600" dirty="0">
                <a:solidFill>
                  <a:srgbClr val="0000FF"/>
                </a:solidFill>
                <a:sym typeface="Symbol" pitchFamily="18" charset="2"/>
              </a:rPr>
              <a:t> </a:t>
            </a:r>
            <a:r>
              <a:rPr lang="en-US" altLang="da-DK" sz="1600" dirty="0">
                <a:solidFill>
                  <a:srgbClr val="0000FF"/>
                </a:solidFill>
              </a:rPr>
              <a:t>(free space)</a:t>
            </a:r>
          </a:p>
        </p:txBody>
      </p:sp>
      <p:sp>
        <p:nvSpPr>
          <p:cNvPr id="7" name="Text Box 26"/>
          <p:cNvSpPr txBox="1">
            <a:spLocks noChangeArrowheads="1"/>
          </p:cNvSpPr>
          <p:nvPr/>
        </p:nvSpPr>
        <p:spPr bwMode="auto">
          <a:xfrm>
            <a:off x="4486300" y="3513718"/>
            <a:ext cx="13223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a-DK"/>
              <a:t>wave in +z dir.</a:t>
            </a:r>
          </a:p>
        </p:txBody>
      </p:sp>
      <p:sp>
        <p:nvSpPr>
          <p:cNvPr id="8" name="Text Box 27"/>
          <p:cNvSpPr txBox="1">
            <a:spLocks noChangeArrowheads="1"/>
          </p:cNvSpPr>
          <p:nvPr/>
        </p:nvSpPr>
        <p:spPr bwMode="auto">
          <a:xfrm>
            <a:off x="2771800" y="3507368"/>
            <a:ext cx="12779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a-DK"/>
              <a:t>wave in -z dir.</a:t>
            </a:r>
          </a:p>
        </p:txBody>
      </p:sp>
      <p:sp>
        <p:nvSpPr>
          <p:cNvPr id="10" name="Rectangle 32"/>
          <p:cNvSpPr>
            <a:spLocks noChangeArrowheads="1"/>
          </p:cNvSpPr>
          <p:nvPr/>
        </p:nvSpPr>
        <p:spPr bwMode="auto">
          <a:xfrm>
            <a:off x="2782639" y="3147328"/>
            <a:ext cx="13573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a-DK" sz="2000" b="1" dirty="0"/>
              <a:t>Stopband</a:t>
            </a:r>
          </a:p>
        </p:txBody>
      </p:sp>
      <p:sp>
        <p:nvSpPr>
          <p:cNvPr id="19" name="Rektangel 18"/>
          <p:cNvSpPr/>
          <p:nvPr/>
        </p:nvSpPr>
        <p:spPr>
          <a:xfrm>
            <a:off x="107504" y="692696"/>
            <a:ext cx="835349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da-DK" sz="2200" b="1" dirty="0"/>
              <a:t>Dispersion </a:t>
            </a:r>
            <a:r>
              <a:rPr lang="en-US" altLang="da-DK" sz="2200" b="1" dirty="0" smtClean="0"/>
              <a:t>relation </a:t>
            </a:r>
            <a:r>
              <a:rPr lang="en-US" altLang="da-DK" sz="2200" dirty="0"/>
              <a:t>for </a:t>
            </a:r>
            <a:r>
              <a:rPr lang="en-US" altLang="da-DK" sz="2200" dirty="0" smtClean="0"/>
              <a:t>TM mode:</a:t>
            </a:r>
            <a:endParaRPr lang="en-US" altLang="da-DK" sz="2200" dirty="0"/>
          </a:p>
        </p:txBody>
      </p:sp>
      <p:sp>
        <p:nvSpPr>
          <p:cNvPr id="20" name="Text Box 23"/>
          <p:cNvSpPr txBox="1">
            <a:spLocks noChangeArrowheads="1"/>
          </p:cNvSpPr>
          <p:nvPr/>
        </p:nvSpPr>
        <p:spPr bwMode="auto">
          <a:xfrm>
            <a:off x="107504" y="3904659"/>
            <a:ext cx="6302522" cy="485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da-DK" sz="2200" dirty="0" smtClean="0">
                <a:sym typeface="Symbol"/>
              </a:rPr>
              <a:t> </a:t>
            </a:r>
            <a:r>
              <a:rPr lang="en-US" altLang="da-DK" sz="2200" dirty="0" smtClean="0"/>
              <a:t>Phase </a:t>
            </a:r>
            <a:r>
              <a:rPr lang="en-US" altLang="da-DK" sz="2200" dirty="0"/>
              <a:t>velocity </a:t>
            </a:r>
            <a:r>
              <a:rPr lang="en-US" altLang="da-DK" sz="2200" dirty="0" smtClean="0"/>
              <a:t>for TM mode = </a:t>
            </a:r>
            <a:r>
              <a:rPr lang="en-US" altLang="da-DK" sz="2200" dirty="0">
                <a:sym typeface="Symbol" pitchFamily="18" charset="2"/>
              </a:rPr>
              <a:t>/</a:t>
            </a:r>
            <a:r>
              <a:rPr lang="en-US" altLang="da-DK" sz="2200" i="1" dirty="0" err="1">
                <a:sym typeface="Symbol" pitchFamily="18" charset="2"/>
              </a:rPr>
              <a:t>k</a:t>
            </a:r>
            <a:r>
              <a:rPr lang="en-US" altLang="da-DK" sz="2200" i="1" baseline="-25000" dirty="0" err="1">
                <a:sym typeface="Symbol" pitchFamily="18" charset="2"/>
              </a:rPr>
              <a:t>z</a:t>
            </a:r>
            <a:r>
              <a:rPr lang="en-US" altLang="da-DK" sz="2200" dirty="0">
                <a:sym typeface="Symbol" pitchFamily="18" charset="2"/>
              </a:rPr>
              <a:t> </a:t>
            </a:r>
            <a:r>
              <a:rPr lang="en-US" altLang="da-DK" sz="2200" b="1" dirty="0" smtClean="0"/>
              <a:t>&gt; c</a:t>
            </a:r>
            <a:endParaRPr lang="en-US" altLang="da-DK" sz="2200" b="1" dirty="0">
              <a:sym typeface="Symbol" pitchFamily="18" charset="2"/>
            </a:endParaRPr>
          </a:p>
        </p:txBody>
      </p:sp>
      <p:pic>
        <p:nvPicPr>
          <p:cNvPr id="24" name="Picture 36" descr="Electron_ac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647163"/>
            <a:ext cx="4032448" cy="1680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 Box 52"/>
          <p:cNvSpPr txBox="1">
            <a:spLocks noChangeArrowheads="1"/>
          </p:cNvSpPr>
          <p:nvPr/>
        </p:nvSpPr>
        <p:spPr bwMode="auto">
          <a:xfrm>
            <a:off x="107504" y="5085184"/>
            <a:ext cx="463588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a-DK" sz="2200" dirty="0">
                <a:sym typeface="Symbol" pitchFamily="18" charset="2"/>
              </a:rPr>
              <a:t></a:t>
            </a:r>
          </a:p>
        </p:txBody>
      </p:sp>
      <p:sp>
        <p:nvSpPr>
          <p:cNvPr id="26" name="Rectangle 46"/>
          <p:cNvSpPr>
            <a:spLocks noChangeArrowheads="1"/>
          </p:cNvSpPr>
          <p:nvPr/>
        </p:nvSpPr>
        <p:spPr bwMode="auto">
          <a:xfrm>
            <a:off x="5796136" y="5107831"/>
            <a:ext cx="3172308" cy="769441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da-DK" sz="2200" b="1" dirty="0" smtClean="0">
                <a:sym typeface="Symbol" pitchFamily="18" charset="2"/>
              </a:rPr>
              <a:t>No average transfer of energy to electrons</a:t>
            </a:r>
            <a:endParaRPr lang="en-US" altLang="da-DK" sz="2200" b="1" dirty="0">
              <a:sym typeface="Symbol" pitchFamily="18" charset="2"/>
            </a:endParaRPr>
          </a:p>
        </p:txBody>
      </p:sp>
      <p:sp>
        <p:nvSpPr>
          <p:cNvPr id="27" name="Text Box 52"/>
          <p:cNvSpPr txBox="1">
            <a:spLocks noChangeArrowheads="1"/>
          </p:cNvSpPr>
          <p:nvPr/>
        </p:nvSpPr>
        <p:spPr bwMode="auto">
          <a:xfrm>
            <a:off x="5076056" y="5251847"/>
            <a:ext cx="463588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a-DK" sz="2200" dirty="0">
                <a:sym typeface="Symbol" pitchFamily="18" charset="2"/>
              </a:rPr>
              <a:t></a:t>
            </a:r>
          </a:p>
        </p:txBody>
      </p:sp>
    </p:spTree>
    <p:extLst>
      <p:ext uri="{BB962C8B-B14F-4D97-AF65-F5344CB8AC3E}">
        <p14:creationId xmlns:p14="http://schemas.microsoft.com/office/powerpoint/2010/main" val="35404369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a-DK" dirty="0" smtClean="0"/>
              <a:t>Disc-loaded </a:t>
            </a:r>
            <a:r>
              <a:rPr lang="en-US" altLang="da-DK" dirty="0"/>
              <a:t>waveguide</a:t>
            </a:r>
          </a:p>
        </p:txBody>
      </p:sp>
      <p:pic>
        <p:nvPicPr>
          <p:cNvPr id="365575" name="Picture 7" descr="beampip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1268413"/>
            <a:ext cx="2738438" cy="280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5576" name="Rectangle 8"/>
          <p:cNvSpPr>
            <a:spLocks noChangeArrowheads="1"/>
          </p:cNvSpPr>
          <p:nvPr/>
        </p:nvSpPr>
        <p:spPr bwMode="auto">
          <a:xfrm>
            <a:off x="251520" y="3573016"/>
            <a:ext cx="343235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a-DK" sz="2200" b="1" dirty="0">
                <a:sym typeface="Symbol" pitchFamily="18" charset="2"/>
              </a:rPr>
              <a:t> Reflections </a:t>
            </a:r>
            <a:r>
              <a:rPr lang="en-US" altLang="da-DK" sz="2200" dirty="0">
                <a:sym typeface="Symbol" pitchFamily="18" charset="2"/>
              </a:rPr>
              <a:t>from </a:t>
            </a:r>
            <a:r>
              <a:rPr lang="en-US" altLang="da-DK" sz="2200" dirty="0" smtClean="0">
                <a:sym typeface="Symbol" pitchFamily="18" charset="2"/>
              </a:rPr>
              <a:t>discs</a:t>
            </a:r>
            <a:endParaRPr lang="en-US" altLang="da-DK" sz="2200" dirty="0">
              <a:sym typeface="Symbol" pitchFamily="18" charset="2"/>
            </a:endParaRPr>
          </a:p>
        </p:txBody>
      </p:sp>
      <p:sp>
        <p:nvSpPr>
          <p:cNvPr id="365586" name="Text Box 18"/>
          <p:cNvSpPr txBox="1">
            <a:spLocks noChangeArrowheads="1"/>
          </p:cNvSpPr>
          <p:nvPr/>
        </p:nvSpPr>
        <p:spPr bwMode="auto">
          <a:xfrm>
            <a:off x="107950" y="784225"/>
            <a:ext cx="9096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da-DK" sz="2400" dirty="0" smtClean="0"/>
              <a:t>Disc-loaded </a:t>
            </a:r>
            <a:r>
              <a:rPr lang="en-US" altLang="da-DK" sz="2400" dirty="0"/>
              <a:t>waveguide: Addition of </a:t>
            </a:r>
            <a:r>
              <a:rPr lang="en-US" altLang="da-DK" sz="2400" b="1" dirty="0" smtClean="0"/>
              <a:t>discs</a:t>
            </a:r>
            <a:r>
              <a:rPr lang="en-US" altLang="da-DK" sz="2400" dirty="0" smtClean="0"/>
              <a:t> to </a:t>
            </a:r>
            <a:r>
              <a:rPr lang="en-US" altLang="da-DK" sz="2400" dirty="0"/>
              <a:t>the waveguide:</a:t>
            </a:r>
          </a:p>
        </p:txBody>
      </p:sp>
      <p:sp>
        <p:nvSpPr>
          <p:cNvPr id="365588" name="Rectangle 20"/>
          <p:cNvSpPr>
            <a:spLocks noChangeArrowheads="1"/>
          </p:cNvSpPr>
          <p:nvPr/>
        </p:nvSpPr>
        <p:spPr bwMode="auto">
          <a:xfrm>
            <a:off x="250825" y="4048545"/>
            <a:ext cx="8893175" cy="46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da-DK" sz="2200" b="1" dirty="0">
                <a:sym typeface="Symbol" pitchFamily="18" charset="2"/>
              </a:rPr>
              <a:t></a:t>
            </a:r>
            <a:r>
              <a:rPr lang="en-US" altLang="da-DK" sz="2200" dirty="0"/>
              <a:t> </a:t>
            </a:r>
            <a:r>
              <a:rPr lang="en-US" altLang="da-DK" sz="2200" b="1" dirty="0"/>
              <a:t>Positive interference</a:t>
            </a:r>
            <a:r>
              <a:rPr lang="en-US" altLang="da-DK" sz="2200" dirty="0"/>
              <a:t> of reflections from </a:t>
            </a:r>
            <a:r>
              <a:rPr lang="en-US" altLang="da-DK" sz="2200" dirty="0" smtClean="0"/>
              <a:t>neighbor disks </a:t>
            </a:r>
            <a:r>
              <a:rPr lang="en-US" altLang="da-DK" sz="2200" dirty="0"/>
              <a:t>if</a:t>
            </a:r>
            <a:endParaRPr lang="en-US" altLang="da-DK" sz="2200" dirty="0">
              <a:sym typeface="Symbol" pitchFamily="18" charset="2"/>
            </a:endParaRPr>
          </a:p>
        </p:txBody>
      </p:sp>
      <p:sp>
        <p:nvSpPr>
          <p:cNvPr id="365592" name="Text Box 24"/>
          <p:cNvSpPr txBox="1">
            <a:spLocks noChangeArrowheads="1"/>
          </p:cNvSpPr>
          <p:nvPr/>
        </p:nvSpPr>
        <p:spPr bwMode="auto">
          <a:xfrm>
            <a:off x="1404938" y="3068638"/>
            <a:ext cx="35988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da-DK" sz="1600"/>
              <a:t>Disk-loaded waveguide with period </a:t>
            </a:r>
            <a:r>
              <a:rPr lang="en-US" altLang="da-DK" sz="1600" i="1"/>
              <a:t>d</a:t>
            </a:r>
          </a:p>
        </p:txBody>
      </p:sp>
      <p:sp>
        <p:nvSpPr>
          <p:cNvPr id="365593" name="Rectangle 25"/>
          <p:cNvSpPr>
            <a:spLocks noChangeArrowheads="1"/>
          </p:cNvSpPr>
          <p:nvPr/>
        </p:nvSpPr>
        <p:spPr bwMode="auto">
          <a:xfrm>
            <a:off x="1475656" y="4509120"/>
            <a:ext cx="5688632" cy="498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da-DK" sz="2200" i="1" dirty="0" smtClean="0">
                <a:sym typeface="Symbol" pitchFamily="18" charset="2"/>
              </a:rPr>
              <a:t>Phase advance </a:t>
            </a:r>
            <a:r>
              <a:rPr lang="en-US" altLang="da-DK" sz="2200" dirty="0" smtClean="0">
                <a:sym typeface="Symbol" pitchFamily="18" charset="2"/>
              </a:rPr>
              <a:t>= </a:t>
            </a:r>
            <a:r>
              <a:rPr lang="en-US" altLang="da-DK" sz="2200" i="1" dirty="0" err="1" smtClean="0">
                <a:sym typeface="Symbol" pitchFamily="18" charset="2"/>
              </a:rPr>
              <a:t>k</a:t>
            </a:r>
            <a:r>
              <a:rPr lang="en-US" altLang="da-DK" sz="2200" i="1" baseline="-25000" dirty="0" err="1" smtClean="0">
                <a:sym typeface="Symbol" pitchFamily="18" charset="2"/>
              </a:rPr>
              <a:t>z</a:t>
            </a:r>
            <a:r>
              <a:rPr lang="en-US" altLang="da-DK" sz="2200" i="1" dirty="0" smtClean="0">
                <a:sym typeface="Symbol" pitchFamily="18" charset="2"/>
              </a:rPr>
              <a:t>*2d </a:t>
            </a:r>
            <a:r>
              <a:rPr lang="en-US" altLang="da-DK" sz="2200" dirty="0">
                <a:sym typeface="Symbol" pitchFamily="18" charset="2"/>
              </a:rPr>
              <a:t> </a:t>
            </a:r>
            <a:r>
              <a:rPr lang="en-US" altLang="da-DK" sz="2200" dirty="0" smtClean="0">
                <a:sym typeface="Symbol" pitchFamily="18" charset="2"/>
              </a:rPr>
              <a:t>2</a:t>
            </a:r>
            <a:r>
              <a:rPr lang="en-US" altLang="da-DK" sz="2200" dirty="0">
                <a:sym typeface="Symbol" pitchFamily="18" charset="2"/>
              </a:rPr>
              <a:t>    </a:t>
            </a:r>
            <a:r>
              <a:rPr lang="en-US" altLang="da-DK" sz="2200" i="1" dirty="0" err="1" smtClean="0">
                <a:sym typeface="Symbol" pitchFamily="18" charset="2"/>
              </a:rPr>
              <a:t>k</a:t>
            </a:r>
            <a:r>
              <a:rPr lang="en-US" altLang="da-DK" sz="2200" i="1" baseline="-25000" dirty="0" err="1" smtClean="0">
                <a:sym typeface="Symbol" pitchFamily="18" charset="2"/>
              </a:rPr>
              <a:t>z</a:t>
            </a:r>
            <a:r>
              <a:rPr lang="en-US" altLang="da-DK" sz="2200" dirty="0">
                <a:sym typeface="Symbol" pitchFamily="18" charset="2"/>
              </a:rPr>
              <a:t>  </a:t>
            </a:r>
            <a:r>
              <a:rPr lang="en-US" altLang="da-DK" sz="2200" dirty="0" smtClean="0">
                <a:sym typeface="Symbol" pitchFamily="18" charset="2"/>
              </a:rPr>
              <a:t>/d</a:t>
            </a:r>
            <a:endParaRPr lang="en-US" altLang="da-DK" sz="2200" dirty="0">
              <a:sym typeface="Symbol" pitchFamily="18" charset="2"/>
            </a:endParaRPr>
          </a:p>
        </p:txBody>
      </p:sp>
      <p:sp>
        <p:nvSpPr>
          <p:cNvPr id="365594" name="Rectangle 26"/>
          <p:cNvSpPr>
            <a:spLocks noChangeArrowheads="1"/>
          </p:cNvSpPr>
          <p:nvPr/>
        </p:nvSpPr>
        <p:spPr bwMode="auto">
          <a:xfrm>
            <a:off x="358775" y="5521747"/>
            <a:ext cx="8893175" cy="46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da-DK" sz="2200" dirty="0">
                <a:sym typeface="Symbol" pitchFamily="18" charset="2"/>
              </a:rPr>
              <a:t></a:t>
            </a:r>
            <a:r>
              <a:rPr lang="en-US" altLang="da-DK" sz="2200" dirty="0"/>
              <a:t> </a:t>
            </a:r>
            <a:r>
              <a:rPr lang="en-US" altLang="da-DK" sz="2200" dirty="0" smtClean="0"/>
              <a:t>Group velocity close to zero for </a:t>
            </a:r>
            <a:r>
              <a:rPr lang="en-US" altLang="da-DK" sz="2200" i="1" dirty="0" err="1" smtClean="0">
                <a:sym typeface="Symbol" pitchFamily="18" charset="2"/>
              </a:rPr>
              <a:t>k</a:t>
            </a:r>
            <a:r>
              <a:rPr lang="en-US" altLang="da-DK" sz="2200" i="1" baseline="-25000" dirty="0" err="1" smtClean="0">
                <a:sym typeface="Symbol" pitchFamily="18" charset="2"/>
              </a:rPr>
              <a:t>z</a:t>
            </a:r>
            <a:r>
              <a:rPr lang="en-US" altLang="da-DK" sz="2200" dirty="0">
                <a:sym typeface="Symbol" pitchFamily="18" charset="2"/>
              </a:rPr>
              <a:t>  </a:t>
            </a:r>
            <a:r>
              <a:rPr lang="en-US" altLang="da-DK" sz="2200" dirty="0" smtClean="0">
                <a:sym typeface="Symbol" pitchFamily="18" charset="2"/>
              </a:rPr>
              <a:t>/d</a:t>
            </a:r>
            <a:r>
              <a:rPr lang="en-US" altLang="da-DK" sz="2200" dirty="0" smtClean="0"/>
              <a:t> </a:t>
            </a:r>
            <a:endParaRPr lang="en-US" altLang="da-DK" sz="2200" dirty="0"/>
          </a:p>
        </p:txBody>
      </p:sp>
      <p:sp>
        <p:nvSpPr>
          <p:cNvPr id="365598" name="Rectangle 30"/>
          <p:cNvSpPr>
            <a:spLocks noChangeArrowheads="1"/>
          </p:cNvSpPr>
          <p:nvPr/>
        </p:nvSpPr>
        <p:spPr bwMode="auto">
          <a:xfrm>
            <a:off x="323850" y="5085184"/>
            <a:ext cx="7923964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a-DK" sz="2200" dirty="0">
                <a:sym typeface="Symbol" pitchFamily="18" charset="2"/>
              </a:rPr>
              <a:t></a:t>
            </a:r>
            <a:r>
              <a:rPr lang="en-US" altLang="da-DK" sz="2200" dirty="0"/>
              <a:t> </a:t>
            </a:r>
            <a:r>
              <a:rPr lang="en-US" altLang="da-DK" sz="2200" b="1" dirty="0"/>
              <a:t>Standing wave behavior </a:t>
            </a:r>
            <a:r>
              <a:rPr lang="en-US" altLang="da-DK" sz="2200" dirty="0"/>
              <a:t>for </a:t>
            </a:r>
            <a:r>
              <a:rPr lang="en-US" altLang="da-DK" sz="2200" i="1" dirty="0" err="1" smtClean="0">
                <a:sym typeface="Symbol" pitchFamily="18" charset="2"/>
              </a:rPr>
              <a:t>k</a:t>
            </a:r>
            <a:r>
              <a:rPr lang="en-US" altLang="da-DK" sz="2200" i="1" baseline="-25000" dirty="0" err="1" smtClean="0">
                <a:sym typeface="Symbol" pitchFamily="18" charset="2"/>
              </a:rPr>
              <a:t>z</a:t>
            </a:r>
            <a:r>
              <a:rPr lang="en-US" altLang="da-DK" sz="2200" dirty="0">
                <a:sym typeface="Symbol" pitchFamily="18" charset="2"/>
              </a:rPr>
              <a:t>  </a:t>
            </a:r>
            <a:r>
              <a:rPr lang="en-US" altLang="da-DK" sz="2200" dirty="0" smtClean="0">
                <a:sym typeface="Symbol" pitchFamily="18" charset="2"/>
              </a:rPr>
              <a:t>/d</a:t>
            </a:r>
            <a:r>
              <a:rPr lang="en-US" altLang="da-DK" sz="2200" dirty="0" smtClean="0"/>
              <a:t> </a:t>
            </a:r>
            <a:r>
              <a:rPr lang="en-US" altLang="da-DK" sz="2200" dirty="0"/>
              <a:t>(no energy transport)</a:t>
            </a:r>
            <a:endParaRPr lang="en-US" altLang="da-DK" sz="2200" b="1" dirty="0"/>
          </a:p>
        </p:txBody>
      </p:sp>
      <p:pic>
        <p:nvPicPr>
          <p:cNvPr id="365600" name="Picture 32" descr="periodic structure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1412875"/>
            <a:ext cx="5473700" cy="157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5-takket stjerne 1"/>
          <p:cNvSpPr/>
          <p:nvPr/>
        </p:nvSpPr>
        <p:spPr>
          <a:xfrm>
            <a:off x="2771800" y="1628800"/>
            <a:ext cx="360561" cy="288032"/>
          </a:xfrm>
          <a:prstGeom prst="star5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takket stjerne 12"/>
          <p:cNvSpPr/>
          <p:nvPr/>
        </p:nvSpPr>
        <p:spPr>
          <a:xfrm>
            <a:off x="2195736" y="1700808"/>
            <a:ext cx="360561" cy="288032"/>
          </a:xfrm>
          <a:prstGeom prst="star5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26"/>
          <p:cNvSpPr>
            <a:spLocks noChangeArrowheads="1"/>
          </p:cNvSpPr>
          <p:nvPr/>
        </p:nvSpPr>
        <p:spPr bwMode="auto">
          <a:xfrm>
            <a:off x="359345" y="5954738"/>
            <a:ext cx="8893175" cy="498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da-DK" sz="2200" dirty="0">
                <a:sym typeface="Symbol" pitchFamily="18" charset="2"/>
              </a:rPr>
              <a:t></a:t>
            </a:r>
            <a:r>
              <a:rPr lang="en-US" altLang="da-DK" sz="2200" dirty="0"/>
              <a:t> </a:t>
            </a:r>
            <a:r>
              <a:rPr lang="en-US" altLang="da-DK" sz="2200" b="1" dirty="0" smtClean="0"/>
              <a:t>Large perturbation</a:t>
            </a:r>
            <a:r>
              <a:rPr lang="en-US" altLang="da-DK" sz="2200" dirty="0" smtClean="0"/>
              <a:t> of waveguide dispersion relation for </a:t>
            </a:r>
            <a:r>
              <a:rPr lang="en-US" altLang="da-DK" sz="2200" i="1" dirty="0" err="1" smtClean="0">
                <a:sym typeface="Symbol" pitchFamily="18" charset="2"/>
              </a:rPr>
              <a:t>k</a:t>
            </a:r>
            <a:r>
              <a:rPr lang="en-US" altLang="da-DK" sz="2200" i="1" baseline="-25000" dirty="0" err="1" smtClean="0">
                <a:sym typeface="Symbol" pitchFamily="18" charset="2"/>
              </a:rPr>
              <a:t>z</a:t>
            </a:r>
            <a:r>
              <a:rPr lang="en-US" altLang="da-DK" sz="2200" dirty="0" smtClean="0">
                <a:sym typeface="Symbol" pitchFamily="18" charset="2"/>
              </a:rPr>
              <a:t> </a:t>
            </a:r>
            <a:r>
              <a:rPr lang="en-US" altLang="da-DK" sz="2200" dirty="0">
                <a:sym typeface="Symbol" pitchFamily="18" charset="2"/>
              </a:rPr>
              <a:t> </a:t>
            </a:r>
            <a:r>
              <a:rPr lang="en-US" altLang="da-DK" sz="2200" dirty="0" smtClean="0">
                <a:sym typeface="Symbol" pitchFamily="18" charset="2"/>
              </a:rPr>
              <a:t>/d</a:t>
            </a:r>
            <a:r>
              <a:rPr lang="en-US" altLang="da-DK" sz="2200" dirty="0" smtClean="0"/>
              <a:t> </a:t>
            </a:r>
            <a:endParaRPr lang="en-US" altLang="da-DK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8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a-DK"/>
              <a:t>Disk-loaded waveguide: Dispersion</a:t>
            </a:r>
          </a:p>
        </p:txBody>
      </p:sp>
      <p:sp>
        <p:nvSpPr>
          <p:cNvPr id="485382" name="Text Box 6"/>
          <p:cNvSpPr txBox="1">
            <a:spLocks noChangeArrowheads="1"/>
          </p:cNvSpPr>
          <p:nvPr/>
        </p:nvSpPr>
        <p:spPr bwMode="auto">
          <a:xfrm>
            <a:off x="179388" y="764704"/>
            <a:ext cx="89646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da-DK" sz="2400" b="1" dirty="0"/>
              <a:t>Dispersion relation</a:t>
            </a:r>
            <a:r>
              <a:rPr lang="en-US" altLang="da-DK" sz="2400" dirty="0"/>
              <a:t> for disk-loaded waveguide:</a:t>
            </a:r>
          </a:p>
        </p:txBody>
      </p:sp>
      <p:sp>
        <p:nvSpPr>
          <p:cNvPr id="485384" name="Text Box 8"/>
          <p:cNvSpPr txBox="1">
            <a:spLocks noChangeArrowheads="1"/>
          </p:cNvSpPr>
          <p:nvPr/>
        </p:nvSpPr>
        <p:spPr bwMode="auto">
          <a:xfrm>
            <a:off x="4857974" y="4453249"/>
            <a:ext cx="1651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a-DK" sz="1800"/>
              <a:t>wave in +z dir.</a:t>
            </a:r>
          </a:p>
        </p:txBody>
      </p:sp>
      <p:sp>
        <p:nvSpPr>
          <p:cNvPr id="485385" name="Text Box 9"/>
          <p:cNvSpPr txBox="1">
            <a:spLocks noChangeArrowheads="1"/>
          </p:cNvSpPr>
          <p:nvPr/>
        </p:nvSpPr>
        <p:spPr bwMode="auto">
          <a:xfrm>
            <a:off x="3057749" y="4453249"/>
            <a:ext cx="1593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a-DK" sz="1800"/>
              <a:t>wave in -z dir.</a:t>
            </a:r>
          </a:p>
        </p:txBody>
      </p:sp>
      <p:sp>
        <p:nvSpPr>
          <p:cNvPr id="485391" name="AutoShape 15"/>
          <p:cNvSpPr>
            <a:spLocks/>
          </p:cNvSpPr>
          <p:nvPr/>
        </p:nvSpPr>
        <p:spPr bwMode="auto">
          <a:xfrm>
            <a:off x="1836143" y="3085221"/>
            <a:ext cx="215900" cy="936625"/>
          </a:xfrm>
          <a:prstGeom prst="leftBrace">
            <a:avLst>
              <a:gd name="adj1" fmla="val 3615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5392" name="Text Box 16"/>
          <p:cNvSpPr txBox="1">
            <a:spLocks noChangeArrowheads="1"/>
          </p:cNvSpPr>
          <p:nvPr/>
        </p:nvSpPr>
        <p:spPr bwMode="auto">
          <a:xfrm>
            <a:off x="-36512" y="3333704"/>
            <a:ext cx="223202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da-DK" sz="2000" dirty="0" smtClean="0"/>
              <a:t>Passband</a:t>
            </a:r>
            <a:endParaRPr lang="en-US" altLang="da-DK" sz="2000" dirty="0"/>
          </a:p>
        </p:txBody>
      </p:sp>
      <p:sp>
        <p:nvSpPr>
          <p:cNvPr id="485402" name="Rectangle 26"/>
          <p:cNvSpPr>
            <a:spLocks noChangeArrowheads="1"/>
          </p:cNvSpPr>
          <p:nvPr/>
        </p:nvSpPr>
        <p:spPr bwMode="auto">
          <a:xfrm>
            <a:off x="251520" y="5373216"/>
            <a:ext cx="6660606" cy="907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da-DK" sz="2400" b="1" dirty="0">
                <a:sym typeface="Symbol" pitchFamily="18" charset="2"/>
              </a:rPr>
              <a:t>Disks  </a:t>
            </a:r>
            <a:r>
              <a:rPr lang="en-US" altLang="da-DK" sz="2400" dirty="0">
                <a:sym typeface="Symbol" pitchFamily="18" charset="2"/>
              </a:rPr>
              <a:t>Frequency exist for which </a:t>
            </a:r>
            <a:r>
              <a:rPr lang="en-US" altLang="da-DK" sz="2400" b="1" dirty="0">
                <a:sym typeface="Symbol" pitchFamily="18" charset="2"/>
              </a:rPr>
              <a:t></a:t>
            </a:r>
            <a:r>
              <a:rPr lang="en-US" altLang="da-DK" sz="2400" b="1" i="1" baseline="-25000" dirty="0">
                <a:sym typeface="Symbol" pitchFamily="18" charset="2"/>
              </a:rPr>
              <a:t></a:t>
            </a:r>
            <a:r>
              <a:rPr lang="en-US" altLang="da-DK" sz="2400" b="1" dirty="0">
                <a:sym typeface="Symbol" pitchFamily="18" charset="2"/>
              </a:rPr>
              <a:t>= </a:t>
            </a:r>
            <a:r>
              <a:rPr lang="en-US" altLang="da-DK" sz="2400" b="1" i="1" dirty="0" smtClean="0">
                <a:sym typeface="Symbol" pitchFamily="18" charset="2"/>
              </a:rPr>
              <a:t>c</a:t>
            </a:r>
          </a:p>
          <a:p>
            <a:pPr>
              <a:spcBef>
                <a:spcPts val="600"/>
              </a:spcBef>
            </a:pPr>
            <a:r>
              <a:rPr lang="en-US" altLang="da-DK" sz="2400" b="1" dirty="0" smtClean="0">
                <a:sym typeface="Symbol" pitchFamily="18" charset="2"/>
              </a:rPr>
              <a:t> Acceleration of relativistic electrons (</a:t>
            </a:r>
            <a:r>
              <a:rPr lang="en-US" altLang="da-DK" sz="2400" b="1" i="1" dirty="0" smtClean="0">
                <a:sym typeface="Symbol" pitchFamily="18" charset="2"/>
              </a:rPr>
              <a:t>v</a:t>
            </a:r>
            <a:r>
              <a:rPr lang="en-US" altLang="da-DK" sz="2400" b="1" dirty="0" smtClean="0">
                <a:sym typeface="Symbol" pitchFamily="18" charset="2"/>
              </a:rPr>
              <a:t>=</a:t>
            </a:r>
            <a:r>
              <a:rPr lang="en-US" altLang="da-DK" sz="2400" b="1" i="1" dirty="0" smtClean="0">
                <a:sym typeface="Symbol" pitchFamily="18" charset="2"/>
              </a:rPr>
              <a:t>c</a:t>
            </a:r>
            <a:r>
              <a:rPr lang="en-US" altLang="da-DK" sz="2400" b="1" dirty="0" smtClean="0">
                <a:sym typeface="Symbol" pitchFamily="18" charset="2"/>
              </a:rPr>
              <a:t>)</a:t>
            </a:r>
            <a:endParaRPr lang="en-US" altLang="da-DK" sz="2400" b="1" dirty="0">
              <a:sym typeface="Symbol" pitchFamily="18" charset="2"/>
            </a:endParaRPr>
          </a:p>
        </p:txBody>
      </p:sp>
      <p:pic>
        <p:nvPicPr>
          <p:cNvPr id="485403" name="Picture 27" descr="Disp_periodic_structure_n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424298"/>
            <a:ext cx="6336407" cy="4043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5408" name="Rectangle 32"/>
          <p:cNvSpPr>
            <a:spLocks noChangeArrowheads="1"/>
          </p:cNvSpPr>
          <p:nvPr/>
        </p:nvSpPr>
        <p:spPr bwMode="auto">
          <a:xfrm>
            <a:off x="6370160" y="4957950"/>
            <a:ext cx="1871662" cy="5048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5406" name="Rectangle 30"/>
          <p:cNvSpPr>
            <a:spLocks noChangeArrowheads="1"/>
          </p:cNvSpPr>
          <p:nvPr/>
        </p:nvSpPr>
        <p:spPr bwMode="auto">
          <a:xfrm>
            <a:off x="6370160" y="4940969"/>
            <a:ext cx="503237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da-DK" sz="2400" dirty="0" smtClean="0">
                <a:sym typeface="Symbol" pitchFamily="18" charset="2"/>
              </a:rPr>
              <a:t>/d</a:t>
            </a:r>
            <a:endParaRPr lang="en-US" altLang="da-DK" sz="2400" dirty="0">
              <a:sym typeface="Symbol" pitchFamily="18" charset="2"/>
            </a:endParaRPr>
          </a:p>
        </p:txBody>
      </p:sp>
      <p:sp>
        <p:nvSpPr>
          <p:cNvPr id="485409" name="Text Box 33"/>
          <p:cNvSpPr txBox="1">
            <a:spLocks noChangeArrowheads="1"/>
          </p:cNvSpPr>
          <p:nvPr/>
        </p:nvSpPr>
        <p:spPr bwMode="auto">
          <a:xfrm>
            <a:off x="7580352" y="4932490"/>
            <a:ext cx="44114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a-DK" sz="2400" i="1" dirty="0" err="1" smtClean="0"/>
              <a:t>k</a:t>
            </a:r>
            <a:r>
              <a:rPr lang="en-US" altLang="da-DK" sz="2400" i="1" baseline="-25000" dirty="0" err="1" smtClean="0"/>
              <a:t>z</a:t>
            </a:r>
            <a:endParaRPr lang="en-US" altLang="da-DK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ygepl">
  <a:themeElements>
    <a:clrScheme name="sygep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ygep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ygep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ygep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ygep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ygep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ygep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ygep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ygep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ygep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ygep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ygep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ygep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ygep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ontor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ontor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21915</TotalTime>
  <Words>2031</Words>
  <Application>Microsoft Office PowerPoint</Application>
  <PresentationFormat>Skærmshow (4:3)</PresentationFormat>
  <Paragraphs>459</Paragraphs>
  <Slides>53</Slides>
  <Notes>33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Integrerede OLE-servere</vt:lpstr>
      </vt:variant>
      <vt:variant>
        <vt:i4>2</vt:i4>
      </vt:variant>
      <vt:variant>
        <vt:lpstr>Diastitler</vt:lpstr>
      </vt:variant>
      <vt:variant>
        <vt:i4>53</vt:i4>
      </vt:variant>
    </vt:vector>
  </HeadingPairs>
  <TitlesOfParts>
    <vt:vector size="56" baseType="lpstr">
      <vt:lpstr>sygepl</vt:lpstr>
      <vt:lpstr>Ligning</vt:lpstr>
      <vt:lpstr>Diagram</vt:lpstr>
      <vt:lpstr>PowerPoint-præsentation</vt:lpstr>
      <vt:lpstr>Outline</vt:lpstr>
      <vt:lpstr>Basic theory of electron linear accelerators</vt:lpstr>
      <vt:lpstr>Linear acceleration of an electron</vt:lpstr>
      <vt:lpstr>Electromagnetic wave in free space</vt:lpstr>
      <vt:lpstr>Electromagnetic waves in a waveguide</vt:lpstr>
      <vt:lpstr>Linear acceleration in a waveguide</vt:lpstr>
      <vt:lpstr>Disc-loaded waveguide</vt:lpstr>
      <vt:lpstr>Disk-loaded waveguide: Dispersion</vt:lpstr>
      <vt:lpstr>Disk-loaded waveguide: Modes</vt:lpstr>
      <vt:lpstr>Traveling wave (TW) acceleration</vt:lpstr>
      <vt:lpstr>TW acceleration: Stanford linear accelerator</vt:lpstr>
      <vt:lpstr>Standing wave (SW) acceleration</vt:lpstr>
      <vt:lpstr>SW acceleration: /2-mode</vt:lpstr>
      <vt:lpstr>SW acceleration: Medical linac</vt:lpstr>
      <vt:lpstr>SW acceleration: Medical linac</vt:lpstr>
      <vt:lpstr>Rationale for radiotherapy</vt:lpstr>
      <vt:lpstr>What is radiotherapy?</vt:lpstr>
      <vt:lpstr>Why does radiotherapy work?</vt:lpstr>
      <vt:lpstr>Dose response</vt:lpstr>
      <vt:lpstr>Electron linear accelerators for radiotherapy</vt:lpstr>
      <vt:lpstr>Main components of medical linac</vt:lpstr>
      <vt:lpstr>Main manufacturers of medical linacs </vt:lpstr>
      <vt:lpstr>Gantry and couch degrees of freedom</vt:lpstr>
      <vt:lpstr>Treatment head</vt:lpstr>
      <vt:lpstr>Bending magnet</vt:lpstr>
      <vt:lpstr>Bending magnet: Varian Clinac HE</vt:lpstr>
      <vt:lpstr>X-ray target</vt:lpstr>
      <vt:lpstr>Primary collimator</vt:lpstr>
      <vt:lpstr>X-ray flattening filter</vt:lpstr>
      <vt:lpstr>Monitor chamber</vt:lpstr>
      <vt:lpstr>Light field</vt:lpstr>
      <vt:lpstr>Secondary collimators (or jaws)</vt:lpstr>
      <vt:lpstr>Multi-leaf collimator (MLC)</vt:lpstr>
      <vt:lpstr>X-rays: Secondary electron cascade</vt:lpstr>
      <vt:lpstr>X-ray dose versus depth</vt:lpstr>
      <vt:lpstr>Electron treatment</vt:lpstr>
      <vt:lpstr>Electron dose versus depth</vt:lpstr>
      <vt:lpstr>Example: 5 field prostate x-ray treatment</vt:lpstr>
      <vt:lpstr>Example: Intensity-modulated RT (IMRT)</vt:lpstr>
      <vt:lpstr>Imaging systems on-board accelerator</vt:lpstr>
      <vt:lpstr>Video</vt:lpstr>
      <vt:lpstr>Exercise: How to change beam energy of linac for radiotherapy?</vt:lpstr>
      <vt:lpstr>Change of RF input power</vt:lpstr>
      <vt:lpstr>Change of RF frequency</vt:lpstr>
      <vt:lpstr>Change of number of active cells</vt:lpstr>
      <vt:lpstr>Appendix: Treatment workflow</vt:lpstr>
      <vt:lpstr>Step 1: Patient fixation</vt:lpstr>
      <vt:lpstr>Step 2: CT scanning</vt:lpstr>
      <vt:lpstr>Step 3: Target delineation</vt:lpstr>
      <vt:lpstr>Step 3: Target delineation</vt:lpstr>
      <vt:lpstr>Step 4: Treatment planning</vt:lpstr>
      <vt:lpstr>Step 5: Treatment</vt:lpstr>
    </vt:vector>
  </TitlesOfParts>
  <Company>AS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biand</dc:creator>
  <cp:lastModifiedBy>Lars Præstegaard</cp:lastModifiedBy>
  <cp:revision>656</cp:revision>
  <dcterms:created xsi:type="dcterms:W3CDTF">2007-02-02T16:08:18Z</dcterms:created>
  <dcterms:modified xsi:type="dcterms:W3CDTF">2015-08-21T05:05:34Z</dcterms:modified>
</cp:coreProperties>
</file>