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873" r:id="rId3"/>
    <p:sldId id="732" r:id="rId4"/>
    <p:sldId id="592" r:id="rId5"/>
    <p:sldId id="581" r:id="rId6"/>
    <p:sldId id="781" r:id="rId7"/>
    <p:sldId id="725" r:id="rId8"/>
    <p:sldId id="583" r:id="rId9"/>
    <p:sldId id="722" r:id="rId10"/>
    <p:sldId id="720" r:id="rId11"/>
    <p:sldId id="712" r:id="rId12"/>
    <p:sldId id="941" r:id="rId13"/>
    <p:sldId id="942" r:id="rId14"/>
    <p:sldId id="944" r:id="rId15"/>
    <p:sldId id="874" r:id="rId16"/>
    <p:sldId id="878" r:id="rId17"/>
    <p:sldId id="877" r:id="rId18"/>
    <p:sldId id="924" r:id="rId19"/>
    <p:sldId id="875" r:id="rId20"/>
    <p:sldId id="927" r:id="rId21"/>
    <p:sldId id="907" r:id="rId22"/>
    <p:sldId id="905" r:id="rId23"/>
    <p:sldId id="908" r:id="rId24"/>
    <p:sldId id="913" r:id="rId25"/>
    <p:sldId id="876" r:id="rId26"/>
    <p:sldId id="940" r:id="rId27"/>
    <p:sldId id="939" r:id="rId28"/>
    <p:sldId id="936" r:id="rId29"/>
    <p:sldId id="896" r:id="rId30"/>
    <p:sldId id="895" r:id="rId31"/>
    <p:sldId id="922" r:id="rId32"/>
    <p:sldId id="894" r:id="rId33"/>
    <p:sldId id="945" r:id="rId34"/>
    <p:sldId id="946" r:id="rId35"/>
    <p:sldId id="925" r:id="rId36"/>
    <p:sldId id="901" r:id="rId37"/>
    <p:sldId id="882" r:id="rId38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FF0000"/>
    <a:srgbClr val="009900"/>
    <a:srgbClr val="92D050"/>
    <a:srgbClr val="0000FF"/>
    <a:srgbClr val="CCECFF"/>
    <a:srgbClr val="66FFFF"/>
    <a:srgbClr val="33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33" autoAdjust="0"/>
    <p:restoredTop sz="94407" autoAdjust="0"/>
  </p:normalViewPr>
  <p:slideViewPr>
    <p:cSldViewPr>
      <p:cViewPr varScale="1">
        <p:scale>
          <a:sx n="73" d="100"/>
          <a:sy n="73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A490BAE-048F-45F7-AD58-7837803023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43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for at redigere teksttypografierne i masteren</a:t>
            </a:r>
          </a:p>
          <a:p>
            <a:pPr lvl="1"/>
            <a:r>
              <a:rPr lang="en-US" noProof="0" smtClean="0"/>
              <a:t>Andet niveau</a:t>
            </a:r>
          </a:p>
          <a:p>
            <a:pPr lvl="2"/>
            <a:r>
              <a:rPr lang="en-US" noProof="0" smtClean="0"/>
              <a:t>Tredje niveau</a:t>
            </a:r>
          </a:p>
          <a:p>
            <a:pPr lvl="3"/>
            <a:r>
              <a:rPr lang="en-US" noProof="0" smtClean="0"/>
              <a:t>Fjerde niveau</a:t>
            </a:r>
          </a:p>
          <a:p>
            <a:pPr lvl="4"/>
            <a:r>
              <a:rPr lang="en-US" noProof="0" smtClean="0"/>
              <a:t>Femte niveau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0BB0FB5-A522-4E9E-A688-F218BA8C18E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4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EA98F4-B52F-4A98-9A31-418F6A428E29}" type="slidenum">
              <a:rPr lang="en-US" altLang="da-DK" sz="1200"/>
              <a:pPr eaLnBrk="1" hangingPunct="1"/>
              <a:t>1</a:t>
            </a:fld>
            <a:endParaRPr lang="en-US" altLang="da-DK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A279D9-C306-4AD6-9F42-EB360D06ABD8}" type="slidenum">
              <a:rPr lang="en-US" altLang="da-DK" sz="1200"/>
              <a:pPr eaLnBrk="1" hangingPunct="1"/>
              <a:t>17</a:t>
            </a:fld>
            <a:endParaRPr lang="en-US" altLang="da-DK" sz="120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B2CB08-66FA-4628-B84C-D25853ED3CCC}" type="slidenum">
              <a:rPr lang="en-US" altLang="da-DK" sz="1200"/>
              <a:pPr eaLnBrk="1" hangingPunct="1"/>
              <a:t>4</a:t>
            </a:fld>
            <a:endParaRPr lang="en-US" altLang="da-DK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54805B-9468-4C49-8769-EA8F34E7A736}" type="slidenum">
              <a:rPr lang="en-US" altLang="da-DK" sz="1200"/>
              <a:pPr eaLnBrk="1" hangingPunct="1"/>
              <a:t>5</a:t>
            </a:fld>
            <a:endParaRPr lang="en-US" altLang="da-DK" sz="120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F1C44C-4ECA-43EE-8F60-8AFAFA34C947}" type="slidenum">
              <a:rPr lang="en-US" altLang="da-DK" sz="1200"/>
              <a:pPr eaLnBrk="1" hangingPunct="1"/>
              <a:t>6</a:t>
            </a:fld>
            <a:endParaRPr lang="en-US" altLang="da-DK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67A69D-31A5-4D99-815A-BD79E4190AB0}" type="slidenum">
              <a:rPr lang="en-US" altLang="da-DK" sz="1200"/>
              <a:pPr eaLnBrk="1" hangingPunct="1"/>
              <a:t>8</a:t>
            </a:fld>
            <a:endParaRPr lang="en-US" altLang="da-DK" sz="120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995730-E090-4240-9835-D6319FF01A33}" type="slidenum">
              <a:rPr lang="en-US" altLang="da-DK" sz="1200"/>
              <a:pPr eaLnBrk="1" hangingPunct="1"/>
              <a:t>9</a:t>
            </a:fld>
            <a:endParaRPr lang="en-US" altLang="da-DK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995730-E090-4240-9835-D6319FF01A33}" type="slidenum">
              <a:rPr lang="en-US" altLang="da-DK" sz="1200"/>
              <a:pPr eaLnBrk="1" hangingPunct="1"/>
              <a:t>10</a:t>
            </a:fld>
            <a:endParaRPr lang="en-US" altLang="da-DK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F1C44C-4ECA-43EE-8F60-8AFAFA34C947}" type="slidenum">
              <a:rPr lang="en-US" altLang="da-DK" sz="1200"/>
              <a:pPr eaLnBrk="1" hangingPunct="1"/>
              <a:t>12</a:t>
            </a:fld>
            <a:endParaRPr lang="en-US" altLang="da-DK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591877-2BFE-4A7B-BF74-1D74087C8BA7}" type="slidenum">
              <a:rPr lang="en-US" altLang="da-DK" sz="1200"/>
              <a:pPr eaLnBrk="1" hangingPunct="1"/>
              <a:t>16</a:t>
            </a:fld>
            <a:endParaRPr lang="en-US" altLang="da-DK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Pr>
        <a:solidFill>
          <a:srgbClr val="4D67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4"/>
          <p:cNvGrpSpPr>
            <a:grpSpLocks noChangeAspect="1"/>
          </p:cNvGrpSpPr>
          <p:nvPr userDrawn="1"/>
        </p:nvGrpSpPr>
        <p:grpSpPr bwMode="auto">
          <a:xfrm>
            <a:off x="5364163" y="6092825"/>
            <a:ext cx="3529012" cy="442913"/>
            <a:chOff x="2415" y="7373"/>
            <a:chExt cx="4170" cy="521"/>
          </a:xfrm>
        </p:grpSpPr>
        <p:sp>
          <p:nvSpPr>
            <p:cNvPr id="4" name="Freeform 125"/>
            <p:cNvSpPr>
              <a:spLocks noChangeAspect="1"/>
            </p:cNvSpPr>
            <p:nvPr/>
          </p:nvSpPr>
          <p:spPr bwMode="auto">
            <a:xfrm>
              <a:off x="2415" y="7642"/>
              <a:ext cx="101" cy="182"/>
            </a:xfrm>
            <a:custGeom>
              <a:avLst/>
              <a:gdLst>
                <a:gd name="T0" fmla="*/ 77 w 17"/>
                <a:gd name="T1" fmla="*/ 23 h 31"/>
                <a:gd name="T2" fmla="*/ 24 w 17"/>
                <a:gd name="T3" fmla="*/ 35 h 31"/>
                <a:gd name="T4" fmla="*/ 24 w 17"/>
                <a:gd name="T5" fmla="*/ 182 h 31"/>
                <a:gd name="T6" fmla="*/ 0 w 17"/>
                <a:gd name="T7" fmla="*/ 182 h 31"/>
                <a:gd name="T8" fmla="*/ 0 w 17"/>
                <a:gd name="T9" fmla="*/ 6 h 31"/>
                <a:gd name="T10" fmla="*/ 24 w 17"/>
                <a:gd name="T11" fmla="*/ 6 h 31"/>
                <a:gd name="T12" fmla="*/ 24 w 17"/>
                <a:gd name="T13" fmla="*/ 18 h 31"/>
                <a:gd name="T14" fmla="*/ 77 w 17"/>
                <a:gd name="T15" fmla="*/ 0 h 31"/>
                <a:gd name="T16" fmla="*/ 101 w 17"/>
                <a:gd name="T17" fmla="*/ 0 h 31"/>
                <a:gd name="T18" fmla="*/ 101 w 17"/>
                <a:gd name="T19" fmla="*/ 23 h 31"/>
                <a:gd name="T20" fmla="*/ 77 w 17"/>
                <a:gd name="T21" fmla="*/ 2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31">
                  <a:moveTo>
                    <a:pt x="13" y="4"/>
                  </a:moveTo>
                  <a:cubicBezTo>
                    <a:pt x="9" y="4"/>
                    <a:pt x="6" y="5"/>
                    <a:pt x="4" y="6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10" y="0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26"/>
            <p:cNvSpPr>
              <a:spLocks noChangeAspect="1" noEditPoints="1"/>
            </p:cNvSpPr>
            <p:nvPr/>
          </p:nvSpPr>
          <p:spPr bwMode="auto">
            <a:xfrm>
              <a:off x="2533" y="7642"/>
              <a:ext cx="148" cy="182"/>
            </a:xfrm>
            <a:custGeom>
              <a:avLst/>
              <a:gdLst>
                <a:gd name="T0" fmla="*/ 124 w 25"/>
                <a:gd name="T1" fmla="*/ 94 h 31"/>
                <a:gd name="T2" fmla="*/ 30 w 25"/>
                <a:gd name="T3" fmla="*/ 94 h 31"/>
                <a:gd name="T4" fmla="*/ 30 w 25"/>
                <a:gd name="T5" fmla="*/ 129 h 31"/>
                <a:gd name="T6" fmla="*/ 65 w 25"/>
                <a:gd name="T7" fmla="*/ 159 h 31"/>
                <a:gd name="T8" fmla="*/ 142 w 25"/>
                <a:gd name="T9" fmla="*/ 159 h 31"/>
                <a:gd name="T10" fmla="*/ 142 w 25"/>
                <a:gd name="T11" fmla="*/ 176 h 31"/>
                <a:gd name="T12" fmla="*/ 107 w 25"/>
                <a:gd name="T13" fmla="*/ 182 h 31"/>
                <a:gd name="T14" fmla="*/ 65 w 25"/>
                <a:gd name="T15" fmla="*/ 182 h 31"/>
                <a:gd name="T16" fmla="*/ 0 w 25"/>
                <a:gd name="T17" fmla="*/ 129 h 31"/>
                <a:gd name="T18" fmla="*/ 0 w 25"/>
                <a:gd name="T19" fmla="*/ 59 h 31"/>
                <a:gd name="T20" fmla="*/ 71 w 25"/>
                <a:gd name="T21" fmla="*/ 0 h 31"/>
                <a:gd name="T22" fmla="*/ 83 w 25"/>
                <a:gd name="T23" fmla="*/ 0 h 31"/>
                <a:gd name="T24" fmla="*/ 148 w 25"/>
                <a:gd name="T25" fmla="*/ 59 h 31"/>
                <a:gd name="T26" fmla="*/ 148 w 25"/>
                <a:gd name="T27" fmla="*/ 94 h 31"/>
                <a:gd name="T28" fmla="*/ 124 w 25"/>
                <a:gd name="T29" fmla="*/ 94 h 31"/>
                <a:gd name="T30" fmla="*/ 124 w 25"/>
                <a:gd name="T31" fmla="*/ 53 h 31"/>
                <a:gd name="T32" fmla="*/ 89 w 25"/>
                <a:gd name="T33" fmla="*/ 23 h 31"/>
                <a:gd name="T34" fmla="*/ 65 w 25"/>
                <a:gd name="T35" fmla="*/ 23 h 31"/>
                <a:gd name="T36" fmla="*/ 30 w 25"/>
                <a:gd name="T37" fmla="*/ 53 h 31"/>
                <a:gd name="T38" fmla="*/ 30 w 25"/>
                <a:gd name="T39" fmla="*/ 76 h 31"/>
                <a:gd name="T40" fmla="*/ 124 w 25"/>
                <a:gd name="T41" fmla="*/ 76 h 31"/>
                <a:gd name="T42" fmla="*/ 124 w 25"/>
                <a:gd name="T43" fmla="*/ 53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" h="31">
                  <a:moveTo>
                    <a:pt x="21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7"/>
                    <a:pt x="1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31"/>
                    <a:pt x="21" y="31"/>
                    <a:pt x="18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2"/>
                    <a:pt x="25" y="10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21" y="16"/>
                  </a:lnTo>
                  <a:close/>
                  <a:moveTo>
                    <a:pt x="21" y="9"/>
                  </a:moveTo>
                  <a:cubicBezTo>
                    <a:pt x="21" y="5"/>
                    <a:pt x="19" y="4"/>
                    <a:pt x="15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6" y="4"/>
                    <a:pt x="5" y="6"/>
                    <a:pt x="5" y="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1" y="13"/>
                    <a:pt x="21" y="13"/>
                    <a:pt x="21" y="13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27"/>
            <p:cNvSpPr>
              <a:spLocks noChangeAspect="1" noEditPoints="1"/>
            </p:cNvSpPr>
            <p:nvPr/>
          </p:nvSpPr>
          <p:spPr bwMode="auto">
            <a:xfrm>
              <a:off x="2734" y="7642"/>
              <a:ext cx="142" cy="252"/>
            </a:xfrm>
            <a:custGeom>
              <a:avLst/>
              <a:gdLst>
                <a:gd name="T0" fmla="*/ 83 w 24"/>
                <a:gd name="T1" fmla="*/ 252 h 43"/>
                <a:gd name="T2" fmla="*/ 41 w 24"/>
                <a:gd name="T3" fmla="*/ 252 h 43"/>
                <a:gd name="T4" fmla="*/ 6 w 24"/>
                <a:gd name="T5" fmla="*/ 246 h 43"/>
                <a:gd name="T6" fmla="*/ 6 w 24"/>
                <a:gd name="T7" fmla="*/ 229 h 43"/>
                <a:gd name="T8" fmla="*/ 89 w 24"/>
                <a:gd name="T9" fmla="*/ 229 h 43"/>
                <a:gd name="T10" fmla="*/ 118 w 24"/>
                <a:gd name="T11" fmla="*/ 199 h 43"/>
                <a:gd name="T12" fmla="*/ 118 w 24"/>
                <a:gd name="T13" fmla="*/ 158 h 43"/>
                <a:gd name="T14" fmla="*/ 71 w 24"/>
                <a:gd name="T15" fmla="*/ 176 h 43"/>
                <a:gd name="T16" fmla="*/ 47 w 24"/>
                <a:gd name="T17" fmla="*/ 176 h 43"/>
                <a:gd name="T18" fmla="*/ 0 w 24"/>
                <a:gd name="T19" fmla="*/ 135 h 43"/>
                <a:gd name="T20" fmla="*/ 0 w 24"/>
                <a:gd name="T21" fmla="*/ 47 h 43"/>
                <a:gd name="T22" fmla="*/ 53 w 24"/>
                <a:gd name="T23" fmla="*/ 0 h 43"/>
                <a:gd name="T24" fmla="*/ 77 w 24"/>
                <a:gd name="T25" fmla="*/ 0 h 43"/>
                <a:gd name="T26" fmla="*/ 118 w 24"/>
                <a:gd name="T27" fmla="*/ 18 h 43"/>
                <a:gd name="T28" fmla="*/ 124 w 24"/>
                <a:gd name="T29" fmla="*/ 6 h 43"/>
                <a:gd name="T30" fmla="*/ 142 w 24"/>
                <a:gd name="T31" fmla="*/ 6 h 43"/>
                <a:gd name="T32" fmla="*/ 142 w 24"/>
                <a:gd name="T33" fmla="*/ 193 h 43"/>
                <a:gd name="T34" fmla="*/ 83 w 24"/>
                <a:gd name="T35" fmla="*/ 252 h 43"/>
                <a:gd name="T36" fmla="*/ 118 w 24"/>
                <a:gd name="T37" fmla="*/ 35 h 43"/>
                <a:gd name="T38" fmla="*/ 71 w 24"/>
                <a:gd name="T39" fmla="*/ 23 h 43"/>
                <a:gd name="T40" fmla="*/ 47 w 24"/>
                <a:gd name="T41" fmla="*/ 23 h 43"/>
                <a:gd name="T42" fmla="*/ 24 w 24"/>
                <a:gd name="T43" fmla="*/ 47 h 43"/>
                <a:gd name="T44" fmla="*/ 24 w 24"/>
                <a:gd name="T45" fmla="*/ 129 h 43"/>
                <a:gd name="T46" fmla="*/ 47 w 24"/>
                <a:gd name="T47" fmla="*/ 152 h 43"/>
                <a:gd name="T48" fmla="*/ 71 w 24"/>
                <a:gd name="T49" fmla="*/ 152 h 43"/>
                <a:gd name="T50" fmla="*/ 118 w 24"/>
                <a:gd name="T51" fmla="*/ 147 h 43"/>
                <a:gd name="T52" fmla="*/ 118 w 24"/>
                <a:gd name="T53" fmla="*/ 35 h 4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" h="43">
                  <a:moveTo>
                    <a:pt x="14" y="43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5" y="43"/>
                    <a:pt x="2" y="43"/>
                    <a:pt x="1" y="4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9"/>
                    <a:pt x="20" y="37"/>
                    <a:pt x="20" y="34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7" y="29"/>
                    <a:pt x="15" y="30"/>
                    <a:pt x="12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2" y="30"/>
                    <a:pt x="0" y="28"/>
                    <a:pt x="0" y="2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8" y="1"/>
                    <a:pt x="20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40"/>
                    <a:pt x="21" y="43"/>
                    <a:pt x="14" y="43"/>
                  </a:cubicBezTo>
                  <a:close/>
                  <a:moveTo>
                    <a:pt x="20" y="6"/>
                  </a:moveTo>
                  <a:cubicBezTo>
                    <a:pt x="18" y="5"/>
                    <a:pt x="15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5"/>
                    <a:pt x="4" y="8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7" y="26"/>
                    <a:pt x="8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6"/>
                    <a:pt x="18" y="25"/>
                    <a:pt x="20" y="2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28"/>
            <p:cNvSpPr>
              <a:spLocks noChangeAspect="1" noEditPoints="1"/>
            </p:cNvSpPr>
            <p:nvPr/>
          </p:nvSpPr>
          <p:spPr bwMode="auto">
            <a:xfrm>
              <a:off x="2941" y="7578"/>
              <a:ext cx="30" cy="246"/>
            </a:xfrm>
            <a:custGeom>
              <a:avLst/>
              <a:gdLst>
                <a:gd name="T0" fmla="*/ 0 w 30"/>
                <a:gd name="T1" fmla="*/ 29 h 246"/>
                <a:gd name="T2" fmla="*/ 0 w 30"/>
                <a:gd name="T3" fmla="*/ 0 h 246"/>
                <a:gd name="T4" fmla="*/ 30 w 30"/>
                <a:gd name="T5" fmla="*/ 0 h 246"/>
                <a:gd name="T6" fmla="*/ 30 w 30"/>
                <a:gd name="T7" fmla="*/ 29 h 246"/>
                <a:gd name="T8" fmla="*/ 0 w 30"/>
                <a:gd name="T9" fmla="*/ 29 h 246"/>
                <a:gd name="T10" fmla="*/ 0 w 30"/>
                <a:gd name="T11" fmla="*/ 246 h 246"/>
                <a:gd name="T12" fmla="*/ 0 w 30"/>
                <a:gd name="T13" fmla="*/ 70 h 246"/>
                <a:gd name="T14" fmla="*/ 30 w 30"/>
                <a:gd name="T15" fmla="*/ 70 h 246"/>
                <a:gd name="T16" fmla="*/ 30 w 30"/>
                <a:gd name="T17" fmla="*/ 246 h 246"/>
                <a:gd name="T18" fmla="*/ 0 w 30"/>
                <a:gd name="T19" fmla="*/ 246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246">
                  <a:moveTo>
                    <a:pt x="0" y="2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29"/>
                  </a:lnTo>
                  <a:lnTo>
                    <a:pt x="0" y="29"/>
                  </a:lnTo>
                  <a:close/>
                  <a:moveTo>
                    <a:pt x="0" y="246"/>
                  </a:moveTo>
                  <a:lnTo>
                    <a:pt x="0" y="70"/>
                  </a:lnTo>
                  <a:lnTo>
                    <a:pt x="30" y="70"/>
                  </a:lnTo>
                  <a:lnTo>
                    <a:pt x="30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29"/>
            <p:cNvSpPr>
              <a:spLocks noChangeAspect="1" noEditPoints="1"/>
            </p:cNvSpPr>
            <p:nvPr/>
          </p:nvSpPr>
          <p:spPr bwMode="auto">
            <a:xfrm>
              <a:off x="3024" y="7642"/>
              <a:ext cx="154" cy="182"/>
            </a:xfrm>
            <a:custGeom>
              <a:avLst/>
              <a:gdLst>
                <a:gd name="T0" fmla="*/ 95 w 26"/>
                <a:gd name="T1" fmla="*/ 182 h 31"/>
                <a:gd name="T2" fmla="*/ 59 w 26"/>
                <a:gd name="T3" fmla="*/ 182 h 31"/>
                <a:gd name="T4" fmla="*/ 0 w 26"/>
                <a:gd name="T5" fmla="*/ 129 h 31"/>
                <a:gd name="T6" fmla="*/ 0 w 26"/>
                <a:gd name="T7" fmla="*/ 59 h 31"/>
                <a:gd name="T8" fmla="*/ 59 w 26"/>
                <a:gd name="T9" fmla="*/ 0 h 31"/>
                <a:gd name="T10" fmla="*/ 95 w 26"/>
                <a:gd name="T11" fmla="*/ 0 h 31"/>
                <a:gd name="T12" fmla="*/ 154 w 26"/>
                <a:gd name="T13" fmla="*/ 59 h 31"/>
                <a:gd name="T14" fmla="*/ 154 w 26"/>
                <a:gd name="T15" fmla="*/ 123 h 31"/>
                <a:gd name="T16" fmla="*/ 95 w 26"/>
                <a:gd name="T17" fmla="*/ 182 h 31"/>
                <a:gd name="T18" fmla="*/ 124 w 26"/>
                <a:gd name="T19" fmla="*/ 53 h 31"/>
                <a:gd name="T20" fmla="*/ 101 w 26"/>
                <a:gd name="T21" fmla="*/ 23 h 31"/>
                <a:gd name="T22" fmla="*/ 53 w 26"/>
                <a:gd name="T23" fmla="*/ 23 h 31"/>
                <a:gd name="T24" fmla="*/ 30 w 26"/>
                <a:gd name="T25" fmla="*/ 53 h 31"/>
                <a:gd name="T26" fmla="*/ 30 w 26"/>
                <a:gd name="T27" fmla="*/ 129 h 31"/>
                <a:gd name="T28" fmla="*/ 53 w 26"/>
                <a:gd name="T29" fmla="*/ 164 h 31"/>
                <a:gd name="T30" fmla="*/ 101 w 26"/>
                <a:gd name="T31" fmla="*/ 164 h 31"/>
                <a:gd name="T32" fmla="*/ 124 w 26"/>
                <a:gd name="T33" fmla="*/ 129 h 31"/>
                <a:gd name="T34" fmla="*/ 124 w 26"/>
                <a:gd name="T35" fmla="*/ 53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31">
                  <a:moveTo>
                    <a:pt x="16" y="31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4" y="31"/>
                    <a:pt x="0" y="28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6" y="4"/>
                    <a:pt x="26" y="1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7"/>
                    <a:pt x="22" y="31"/>
                    <a:pt x="16" y="31"/>
                  </a:cubicBezTo>
                  <a:close/>
                  <a:moveTo>
                    <a:pt x="21" y="9"/>
                  </a:moveTo>
                  <a:cubicBezTo>
                    <a:pt x="21" y="6"/>
                    <a:pt x="20" y="4"/>
                    <a:pt x="1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5" y="6"/>
                    <a:pt x="5" y="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0" y="28"/>
                    <a:pt x="21" y="25"/>
                    <a:pt x="21" y="2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30"/>
            <p:cNvSpPr>
              <a:spLocks noChangeAspect="1"/>
            </p:cNvSpPr>
            <p:nvPr/>
          </p:nvSpPr>
          <p:spPr bwMode="auto">
            <a:xfrm>
              <a:off x="3225" y="7642"/>
              <a:ext cx="148" cy="182"/>
            </a:xfrm>
            <a:custGeom>
              <a:avLst/>
              <a:gdLst>
                <a:gd name="T0" fmla="*/ 118 w 25"/>
                <a:gd name="T1" fmla="*/ 182 h 31"/>
                <a:gd name="T2" fmla="*/ 118 w 25"/>
                <a:gd name="T3" fmla="*/ 41 h 31"/>
                <a:gd name="T4" fmla="*/ 95 w 25"/>
                <a:gd name="T5" fmla="*/ 23 h 31"/>
                <a:gd name="T6" fmla="*/ 71 w 25"/>
                <a:gd name="T7" fmla="*/ 23 h 31"/>
                <a:gd name="T8" fmla="*/ 30 w 25"/>
                <a:gd name="T9" fmla="*/ 29 h 31"/>
                <a:gd name="T10" fmla="*/ 30 w 25"/>
                <a:gd name="T11" fmla="*/ 182 h 31"/>
                <a:gd name="T12" fmla="*/ 0 w 25"/>
                <a:gd name="T13" fmla="*/ 182 h 31"/>
                <a:gd name="T14" fmla="*/ 0 w 25"/>
                <a:gd name="T15" fmla="*/ 6 h 31"/>
                <a:gd name="T16" fmla="*/ 24 w 25"/>
                <a:gd name="T17" fmla="*/ 6 h 31"/>
                <a:gd name="T18" fmla="*/ 30 w 25"/>
                <a:gd name="T19" fmla="*/ 18 h 31"/>
                <a:gd name="T20" fmla="*/ 77 w 25"/>
                <a:gd name="T21" fmla="*/ 0 h 31"/>
                <a:gd name="T22" fmla="*/ 101 w 25"/>
                <a:gd name="T23" fmla="*/ 0 h 31"/>
                <a:gd name="T24" fmla="*/ 148 w 25"/>
                <a:gd name="T25" fmla="*/ 41 h 31"/>
                <a:gd name="T26" fmla="*/ 148 w 25"/>
                <a:gd name="T27" fmla="*/ 182 h 31"/>
                <a:gd name="T28" fmla="*/ 118 w 25"/>
                <a:gd name="T29" fmla="*/ 18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" h="31">
                  <a:moveTo>
                    <a:pt x="20" y="3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8" y="4"/>
                    <a:pt x="16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5" y="2"/>
                    <a:pt x="25" y="7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20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1"/>
            <p:cNvSpPr>
              <a:spLocks noChangeAspect="1"/>
            </p:cNvSpPr>
            <p:nvPr/>
          </p:nvSpPr>
          <p:spPr bwMode="auto">
            <a:xfrm>
              <a:off x="3432" y="7642"/>
              <a:ext cx="243" cy="182"/>
            </a:xfrm>
            <a:custGeom>
              <a:avLst/>
              <a:gdLst>
                <a:gd name="T0" fmla="*/ 219 w 41"/>
                <a:gd name="T1" fmla="*/ 182 h 31"/>
                <a:gd name="T2" fmla="*/ 219 w 41"/>
                <a:gd name="T3" fmla="*/ 41 h 31"/>
                <a:gd name="T4" fmla="*/ 196 w 41"/>
                <a:gd name="T5" fmla="*/ 23 h 31"/>
                <a:gd name="T6" fmla="*/ 178 w 41"/>
                <a:gd name="T7" fmla="*/ 23 h 31"/>
                <a:gd name="T8" fmla="*/ 136 w 41"/>
                <a:gd name="T9" fmla="*/ 29 h 31"/>
                <a:gd name="T10" fmla="*/ 136 w 41"/>
                <a:gd name="T11" fmla="*/ 182 h 31"/>
                <a:gd name="T12" fmla="*/ 107 w 41"/>
                <a:gd name="T13" fmla="*/ 182 h 31"/>
                <a:gd name="T14" fmla="*/ 107 w 41"/>
                <a:gd name="T15" fmla="*/ 41 h 31"/>
                <a:gd name="T16" fmla="*/ 83 w 41"/>
                <a:gd name="T17" fmla="*/ 23 h 31"/>
                <a:gd name="T18" fmla="*/ 65 w 41"/>
                <a:gd name="T19" fmla="*/ 23 h 31"/>
                <a:gd name="T20" fmla="*/ 30 w 41"/>
                <a:gd name="T21" fmla="*/ 29 h 31"/>
                <a:gd name="T22" fmla="*/ 30 w 41"/>
                <a:gd name="T23" fmla="*/ 182 h 31"/>
                <a:gd name="T24" fmla="*/ 0 w 41"/>
                <a:gd name="T25" fmla="*/ 182 h 31"/>
                <a:gd name="T26" fmla="*/ 0 w 41"/>
                <a:gd name="T27" fmla="*/ 6 h 31"/>
                <a:gd name="T28" fmla="*/ 24 w 41"/>
                <a:gd name="T29" fmla="*/ 6 h 31"/>
                <a:gd name="T30" fmla="*/ 24 w 41"/>
                <a:gd name="T31" fmla="*/ 18 h 31"/>
                <a:gd name="T32" fmla="*/ 71 w 41"/>
                <a:gd name="T33" fmla="*/ 0 h 31"/>
                <a:gd name="T34" fmla="*/ 89 w 41"/>
                <a:gd name="T35" fmla="*/ 0 h 31"/>
                <a:gd name="T36" fmla="*/ 130 w 41"/>
                <a:gd name="T37" fmla="*/ 18 h 31"/>
                <a:gd name="T38" fmla="*/ 184 w 41"/>
                <a:gd name="T39" fmla="*/ 0 h 31"/>
                <a:gd name="T40" fmla="*/ 202 w 41"/>
                <a:gd name="T41" fmla="*/ 0 h 31"/>
                <a:gd name="T42" fmla="*/ 243 w 41"/>
                <a:gd name="T43" fmla="*/ 41 h 31"/>
                <a:gd name="T44" fmla="*/ 243 w 41"/>
                <a:gd name="T45" fmla="*/ 182 h 31"/>
                <a:gd name="T46" fmla="*/ 219 w 41"/>
                <a:gd name="T47" fmla="*/ 182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1" h="31">
                  <a:moveTo>
                    <a:pt x="37" y="31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5"/>
                    <a:pt x="35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7" y="4"/>
                    <a:pt x="24" y="5"/>
                    <a:pt x="23" y="5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5"/>
                    <a:pt x="16" y="4"/>
                    <a:pt x="14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1"/>
                    <a:pt x="22" y="3"/>
                  </a:cubicBezTo>
                  <a:cubicBezTo>
                    <a:pt x="24" y="1"/>
                    <a:pt x="28" y="0"/>
                    <a:pt x="3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1" y="2"/>
                    <a:pt x="41" y="7"/>
                  </a:cubicBezTo>
                  <a:cubicBezTo>
                    <a:pt x="41" y="31"/>
                    <a:pt x="41" y="31"/>
                    <a:pt x="41" y="31"/>
                  </a:cubicBezTo>
                  <a:lnTo>
                    <a:pt x="37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2"/>
            <p:cNvSpPr>
              <a:spLocks noChangeAspect="1" noEditPoints="1"/>
            </p:cNvSpPr>
            <p:nvPr/>
          </p:nvSpPr>
          <p:spPr bwMode="auto">
            <a:xfrm>
              <a:off x="3734" y="7578"/>
              <a:ext cx="30" cy="246"/>
            </a:xfrm>
            <a:custGeom>
              <a:avLst/>
              <a:gdLst>
                <a:gd name="T0" fmla="*/ 0 w 30"/>
                <a:gd name="T1" fmla="*/ 29 h 246"/>
                <a:gd name="T2" fmla="*/ 0 w 30"/>
                <a:gd name="T3" fmla="*/ 0 h 246"/>
                <a:gd name="T4" fmla="*/ 30 w 30"/>
                <a:gd name="T5" fmla="*/ 0 h 246"/>
                <a:gd name="T6" fmla="*/ 30 w 30"/>
                <a:gd name="T7" fmla="*/ 29 h 246"/>
                <a:gd name="T8" fmla="*/ 0 w 30"/>
                <a:gd name="T9" fmla="*/ 29 h 246"/>
                <a:gd name="T10" fmla="*/ 0 w 30"/>
                <a:gd name="T11" fmla="*/ 246 h 246"/>
                <a:gd name="T12" fmla="*/ 0 w 30"/>
                <a:gd name="T13" fmla="*/ 70 h 246"/>
                <a:gd name="T14" fmla="*/ 30 w 30"/>
                <a:gd name="T15" fmla="*/ 70 h 246"/>
                <a:gd name="T16" fmla="*/ 30 w 30"/>
                <a:gd name="T17" fmla="*/ 246 h 246"/>
                <a:gd name="T18" fmla="*/ 0 w 30"/>
                <a:gd name="T19" fmla="*/ 246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246">
                  <a:moveTo>
                    <a:pt x="0" y="2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29"/>
                  </a:lnTo>
                  <a:lnTo>
                    <a:pt x="0" y="29"/>
                  </a:lnTo>
                  <a:close/>
                  <a:moveTo>
                    <a:pt x="0" y="246"/>
                  </a:moveTo>
                  <a:lnTo>
                    <a:pt x="0" y="70"/>
                  </a:lnTo>
                  <a:lnTo>
                    <a:pt x="30" y="70"/>
                  </a:lnTo>
                  <a:lnTo>
                    <a:pt x="30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3"/>
            <p:cNvSpPr>
              <a:spLocks noChangeAspect="1" noEditPoints="1"/>
            </p:cNvSpPr>
            <p:nvPr/>
          </p:nvSpPr>
          <p:spPr bwMode="auto">
            <a:xfrm>
              <a:off x="3811" y="7578"/>
              <a:ext cx="148" cy="246"/>
            </a:xfrm>
            <a:custGeom>
              <a:avLst/>
              <a:gdLst>
                <a:gd name="T0" fmla="*/ 118 w 25"/>
                <a:gd name="T1" fmla="*/ 246 h 42"/>
                <a:gd name="T2" fmla="*/ 118 w 25"/>
                <a:gd name="T3" fmla="*/ 228 h 42"/>
                <a:gd name="T4" fmla="*/ 71 w 25"/>
                <a:gd name="T5" fmla="*/ 246 h 42"/>
                <a:gd name="T6" fmla="*/ 41 w 25"/>
                <a:gd name="T7" fmla="*/ 246 h 42"/>
                <a:gd name="T8" fmla="*/ 0 w 25"/>
                <a:gd name="T9" fmla="*/ 205 h 42"/>
                <a:gd name="T10" fmla="*/ 0 w 25"/>
                <a:gd name="T11" fmla="*/ 111 h 42"/>
                <a:gd name="T12" fmla="*/ 53 w 25"/>
                <a:gd name="T13" fmla="*/ 64 h 42"/>
                <a:gd name="T14" fmla="*/ 77 w 25"/>
                <a:gd name="T15" fmla="*/ 64 h 42"/>
                <a:gd name="T16" fmla="*/ 118 w 25"/>
                <a:gd name="T17" fmla="*/ 82 h 42"/>
                <a:gd name="T18" fmla="*/ 118 w 25"/>
                <a:gd name="T19" fmla="*/ 0 h 42"/>
                <a:gd name="T20" fmla="*/ 148 w 25"/>
                <a:gd name="T21" fmla="*/ 0 h 42"/>
                <a:gd name="T22" fmla="*/ 148 w 25"/>
                <a:gd name="T23" fmla="*/ 246 h 42"/>
                <a:gd name="T24" fmla="*/ 118 w 25"/>
                <a:gd name="T25" fmla="*/ 246 h 42"/>
                <a:gd name="T26" fmla="*/ 118 w 25"/>
                <a:gd name="T27" fmla="*/ 100 h 42"/>
                <a:gd name="T28" fmla="*/ 71 w 25"/>
                <a:gd name="T29" fmla="*/ 88 h 42"/>
                <a:gd name="T30" fmla="*/ 47 w 25"/>
                <a:gd name="T31" fmla="*/ 88 h 42"/>
                <a:gd name="T32" fmla="*/ 30 w 25"/>
                <a:gd name="T33" fmla="*/ 111 h 42"/>
                <a:gd name="T34" fmla="*/ 30 w 25"/>
                <a:gd name="T35" fmla="*/ 199 h 42"/>
                <a:gd name="T36" fmla="*/ 53 w 25"/>
                <a:gd name="T37" fmla="*/ 223 h 42"/>
                <a:gd name="T38" fmla="*/ 71 w 25"/>
                <a:gd name="T39" fmla="*/ 223 h 42"/>
                <a:gd name="T40" fmla="*/ 118 w 25"/>
                <a:gd name="T41" fmla="*/ 217 h 42"/>
                <a:gd name="T42" fmla="*/ 118 w 25"/>
                <a:gd name="T43" fmla="*/ 10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" h="42">
                  <a:moveTo>
                    <a:pt x="20" y="42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18" y="42"/>
                    <a:pt x="15" y="42"/>
                    <a:pt x="12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4" y="42"/>
                    <a:pt x="0" y="41"/>
                    <a:pt x="0" y="3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4" y="11"/>
                    <a:pt x="9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11"/>
                    <a:pt x="19" y="12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2"/>
                    <a:pt x="25" y="42"/>
                    <a:pt x="25" y="42"/>
                  </a:cubicBezTo>
                  <a:lnTo>
                    <a:pt x="20" y="42"/>
                  </a:lnTo>
                  <a:close/>
                  <a:moveTo>
                    <a:pt x="20" y="17"/>
                  </a:moveTo>
                  <a:cubicBezTo>
                    <a:pt x="19" y="16"/>
                    <a:pt x="16" y="15"/>
                    <a:pt x="12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5" y="16"/>
                    <a:pt x="5" y="19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8"/>
                    <a:pt x="7" y="38"/>
                    <a:pt x="9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6" y="38"/>
                    <a:pt x="19" y="37"/>
                    <a:pt x="20" y="37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4"/>
            <p:cNvSpPr>
              <a:spLocks noChangeAspect="1"/>
            </p:cNvSpPr>
            <p:nvPr/>
          </p:nvSpPr>
          <p:spPr bwMode="auto">
            <a:xfrm>
              <a:off x="3988" y="7601"/>
              <a:ext cx="119" cy="223"/>
            </a:xfrm>
            <a:custGeom>
              <a:avLst/>
              <a:gdLst>
                <a:gd name="T0" fmla="*/ 77 w 20"/>
                <a:gd name="T1" fmla="*/ 223 h 38"/>
                <a:gd name="T2" fmla="*/ 30 w 20"/>
                <a:gd name="T3" fmla="*/ 188 h 38"/>
                <a:gd name="T4" fmla="*/ 30 w 20"/>
                <a:gd name="T5" fmla="*/ 70 h 38"/>
                <a:gd name="T6" fmla="*/ 0 w 20"/>
                <a:gd name="T7" fmla="*/ 70 h 38"/>
                <a:gd name="T8" fmla="*/ 0 w 20"/>
                <a:gd name="T9" fmla="*/ 53 h 38"/>
                <a:gd name="T10" fmla="*/ 30 w 20"/>
                <a:gd name="T11" fmla="*/ 53 h 38"/>
                <a:gd name="T12" fmla="*/ 30 w 20"/>
                <a:gd name="T13" fmla="*/ 0 h 38"/>
                <a:gd name="T14" fmla="*/ 60 w 20"/>
                <a:gd name="T15" fmla="*/ 0 h 38"/>
                <a:gd name="T16" fmla="*/ 60 w 20"/>
                <a:gd name="T17" fmla="*/ 53 h 38"/>
                <a:gd name="T18" fmla="*/ 119 w 20"/>
                <a:gd name="T19" fmla="*/ 53 h 38"/>
                <a:gd name="T20" fmla="*/ 119 w 20"/>
                <a:gd name="T21" fmla="*/ 70 h 38"/>
                <a:gd name="T22" fmla="*/ 60 w 20"/>
                <a:gd name="T23" fmla="*/ 70 h 38"/>
                <a:gd name="T24" fmla="*/ 60 w 20"/>
                <a:gd name="T25" fmla="*/ 182 h 38"/>
                <a:gd name="T26" fmla="*/ 71 w 20"/>
                <a:gd name="T27" fmla="*/ 205 h 38"/>
                <a:gd name="T28" fmla="*/ 119 w 20"/>
                <a:gd name="T29" fmla="*/ 205 h 38"/>
                <a:gd name="T30" fmla="*/ 119 w 20"/>
                <a:gd name="T31" fmla="*/ 217 h 38"/>
                <a:gd name="T32" fmla="*/ 77 w 20"/>
                <a:gd name="T33" fmla="*/ 22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8">
                  <a:moveTo>
                    <a:pt x="13" y="38"/>
                  </a:moveTo>
                  <a:cubicBezTo>
                    <a:pt x="8" y="38"/>
                    <a:pt x="5" y="37"/>
                    <a:pt x="5" y="3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3"/>
                    <a:pt x="10" y="35"/>
                    <a:pt x="12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8" y="38"/>
                    <a:pt x="15" y="38"/>
                    <a:pt x="13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5"/>
            <p:cNvSpPr>
              <a:spLocks noChangeAspect="1" noEditPoints="1"/>
            </p:cNvSpPr>
            <p:nvPr/>
          </p:nvSpPr>
          <p:spPr bwMode="auto">
            <a:xfrm>
              <a:off x="4107" y="7578"/>
              <a:ext cx="82" cy="316"/>
            </a:xfrm>
            <a:custGeom>
              <a:avLst/>
              <a:gdLst>
                <a:gd name="T0" fmla="*/ 29 w 14"/>
                <a:gd name="T1" fmla="*/ 316 h 54"/>
                <a:gd name="T2" fmla="*/ 0 w 14"/>
                <a:gd name="T3" fmla="*/ 316 h 54"/>
                <a:gd name="T4" fmla="*/ 0 w 14"/>
                <a:gd name="T5" fmla="*/ 293 h 54"/>
                <a:gd name="T6" fmla="*/ 23 w 14"/>
                <a:gd name="T7" fmla="*/ 293 h 54"/>
                <a:gd name="T8" fmla="*/ 53 w 14"/>
                <a:gd name="T9" fmla="*/ 263 h 54"/>
                <a:gd name="T10" fmla="*/ 53 w 14"/>
                <a:gd name="T11" fmla="*/ 70 h 54"/>
                <a:gd name="T12" fmla="*/ 82 w 14"/>
                <a:gd name="T13" fmla="*/ 70 h 54"/>
                <a:gd name="T14" fmla="*/ 82 w 14"/>
                <a:gd name="T15" fmla="*/ 263 h 54"/>
                <a:gd name="T16" fmla="*/ 29 w 14"/>
                <a:gd name="T17" fmla="*/ 316 h 54"/>
                <a:gd name="T18" fmla="*/ 53 w 14"/>
                <a:gd name="T19" fmla="*/ 29 h 54"/>
                <a:gd name="T20" fmla="*/ 53 w 14"/>
                <a:gd name="T21" fmla="*/ 0 h 54"/>
                <a:gd name="T22" fmla="*/ 82 w 14"/>
                <a:gd name="T23" fmla="*/ 0 h 54"/>
                <a:gd name="T24" fmla="*/ 82 w 14"/>
                <a:gd name="T25" fmla="*/ 29 h 54"/>
                <a:gd name="T26" fmla="*/ 53 w 14"/>
                <a:gd name="T27" fmla="*/ 29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54">
                  <a:moveTo>
                    <a:pt x="5" y="54"/>
                  </a:moveTo>
                  <a:cubicBezTo>
                    <a:pt x="4" y="54"/>
                    <a:pt x="2" y="54"/>
                    <a:pt x="0" y="5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8" y="50"/>
                    <a:pt x="9" y="50"/>
                    <a:pt x="9" y="4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52"/>
                    <a:pt x="10" y="54"/>
                    <a:pt x="5" y="54"/>
                  </a:cubicBezTo>
                  <a:close/>
                  <a:moveTo>
                    <a:pt x="9" y="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6"/>
            <p:cNvSpPr>
              <a:spLocks noChangeAspect="1"/>
            </p:cNvSpPr>
            <p:nvPr/>
          </p:nvSpPr>
          <p:spPr bwMode="auto">
            <a:xfrm>
              <a:off x="4225" y="7648"/>
              <a:ext cx="160" cy="246"/>
            </a:xfrm>
            <a:custGeom>
              <a:avLst/>
              <a:gdLst>
                <a:gd name="T0" fmla="*/ 71 w 160"/>
                <a:gd name="T1" fmla="*/ 246 h 246"/>
                <a:gd name="T2" fmla="*/ 41 w 160"/>
                <a:gd name="T3" fmla="*/ 246 h 246"/>
                <a:gd name="T4" fmla="*/ 71 w 160"/>
                <a:gd name="T5" fmla="*/ 170 h 246"/>
                <a:gd name="T6" fmla="*/ 0 w 160"/>
                <a:gd name="T7" fmla="*/ 0 h 246"/>
                <a:gd name="T8" fmla="*/ 29 w 160"/>
                <a:gd name="T9" fmla="*/ 0 h 246"/>
                <a:gd name="T10" fmla="*/ 83 w 160"/>
                <a:gd name="T11" fmla="*/ 135 h 246"/>
                <a:gd name="T12" fmla="*/ 89 w 160"/>
                <a:gd name="T13" fmla="*/ 135 h 246"/>
                <a:gd name="T14" fmla="*/ 136 w 160"/>
                <a:gd name="T15" fmla="*/ 0 h 246"/>
                <a:gd name="T16" fmla="*/ 160 w 160"/>
                <a:gd name="T17" fmla="*/ 0 h 246"/>
                <a:gd name="T18" fmla="*/ 71 w 160"/>
                <a:gd name="T19" fmla="*/ 246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" h="246">
                  <a:moveTo>
                    <a:pt x="71" y="246"/>
                  </a:moveTo>
                  <a:lnTo>
                    <a:pt x="41" y="246"/>
                  </a:lnTo>
                  <a:lnTo>
                    <a:pt x="71" y="17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83" y="135"/>
                  </a:lnTo>
                  <a:lnTo>
                    <a:pt x="89" y="135"/>
                  </a:lnTo>
                  <a:lnTo>
                    <a:pt x="136" y="0"/>
                  </a:lnTo>
                  <a:lnTo>
                    <a:pt x="160" y="0"/>
                  </a:lnTo>
                  <a:lnTo>
                    <a:pt x="71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37"/>
            <p:cNvSpPr>
              <a:spLocks noChangeAspect="1" noChangeArrowheads="1"/>
            </p:cNvSpPr>
            <p:nvPr/>
          </p:nvSpPr>
          <p:spPr bwMode="auto">
            <a:xfrm>
              <a:off x="4420" y="7578"/>
              <a:ext cx="30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da-DK"/>
            </a:p>
          </p:txBody>
        </p:sp>
        <p:sp>
          <p:nvSpPr>
            <p:cNvPr id="17" name="Rectangle 138"/>
            <p:cNvSpPr>
              <a:spLocks noChangeAspect="1" noChangeArrowheads="1"/>
            </p:cNvSpPr>
            <p:nvPr/>
          </p:nvSpPr>
          <p:spPr bwMode="auto">
            <a:xfrm>
              <a:off x="4509" y="7578"/>
              <a:ext cx="29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da-DK"/>
            </a:p>
          </p:txBody>
        </p:sp>
        <p:sp>
          <p:nvSpPr>
            <p:cNvPr id="18" name="Freeform 139"/>
            <p:cNvSpPr>
              <a:spLocks noChangeAspect="1" noEditPoints="1"/>
            </p:cNvSpPr>
            <p:nvPr/>
          </p:nvSpPr>
          <p:spPr bwMode="auto">
            <a:xfrm>
              <a:off x="4586" y="7642"/>
              <a:ext cx="148" cy="182"/>
            </a:xfrm>
            <a:custGeom>
              <a:avLst/>
              <a:gdLst>
                <a:gd name="T0" fmla="*/ 124 w 25"/>
                <a:gd name="T1" fmla="*/ 182 h 31"/>
                <a:gd name="T2" fmla="*/ 124 w 25"/>
                <a:gd name="T3" fmla="*/ 164 h 31"/>
                <a:gd name="T4" fmla="*/ 118 w 25"/>
                <a:gd name="T5" fmla="*/ 164 h 31"/>
                <a:gd name="T6" fmla="*/ 83 w 25"/>
                <a:gd name="T7" fmla="*/ 182 h 31"/>
                <a:gd name="T8" fmla="*/ 47 w 25"/>
                <a:gd name="T9" fmla="*/ 182 h 31"/>
                <a:gd name="T10" fmla="*/ 0 w 25"/>
                <a:gd name="T11" fmla="*/ 147 h 31"/>
                <a:gd name="T12" fmla="*/ 0 w 25"/>
                <a:gd name="T13" fmla="*/ 123 h 31"/>
                <a:gd name="T14" fmla="*/ 53 w 25"/>
                <a:gd name="T15" fmla="*/ 76 h 31"/>
                <a:gd name="T16" fmla="*/ 118 w 25"/>
                <a:gd name="T17" fmla="*/ 76 h 31"/>
                <a:gd name="T18" fmla="*/ 118 w 25"/>
                <a:gd name="T19" fmla="*/ 47 h 31"/>
                <a:gd name="T20" fmla="*/ 89 w 25"/>
                <a:gd name="T21" fmla="*/ 23 h 31"/>
                <a:gd name="T22" fmla="*/ 12 w 25"/>
                <a:gd name="T23" fmla="*/ 23 h 31"/>
                <a:gd name="T24" fmla="*/ 12 w 25"/>
                <a:gd name="T25" fmla="*/ 6 h 31"/>
                <a:gd name="T26" fmla="*/ 53 w 25"/>
                <a:gd name="T27" fmla="*/ 0 h 31"/>
                <a:gd name="T28" fmla="*/ 95 w 25"/>
                <a:gd name="T29" fmla="*/ 0 h 31"/>
                <a:gd name="T30" fmla="*/ 142 w 25"/>
                <a:gd name="T31" fmla="*/ 47 h 31"/>
                <a:gd name="T32" fmla="*/ 142 w 25"/>
                <a:gd name="T33" fmla="*/ 123 h 31"/>
                <a:gd name="T34" fmla="*/ 148 w 25"/>
                <a:gd name="T35" fmla="*/ 182 h 31"/>
                <a:gd name="T36" fmla="*/ 124 w 25"/>
                <a:gd name="T37" fmla="*/ 182 h 31"/>
                <a:gd name="T38" fmla="*/ 118 w 25"/>
                <a:gd name="T39" fmla="*/ 94 h 31"/>
                <a:gd name="T40" fmla="*/ 53 w 25"/>
                <a:gd name="T41" fmla="*/ 94 h 31"/>
                <a:gd name="T42" fmla="*/ 30 w 25"/>
                <a:gd name="T43" fmla="*/ 117 h 31"/>
                <a:gd name="T44" fmla="*/ 30 w 25"/>
                <a:gd name="T45" fmla="*/ 141 h 31"/>
                <a:gd name="T46" fmla="*/ 53 w 25"/>
                <a:gd name="T47" fmla="*/ 159 h 31"/>
                <a:gd name="T48" fmla="*/ 89 w 25"/>
                <a:gd name="T49" fmla="*/ 159 h 31"/>
                <a:gd name="T50" fmla="*/ 118 w 25"/>
                <a:gd name="T51" fmla="*/ 135 h 31"/>
                <a:gd name="T52" fmla="*/ 118 w 25"/>
                <a:gd name="T53" fmla="*/ 94 h 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" h="31">
                  <a:moveTo>
                    <a:pt x="21" y="31"/>
                  </a:moveTo>
                  <a:cubicBezTo>
                    <a:pt x="21" y="30"/>
                    <a:pt x="21" y="30"/>
                    <a:pt x="21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30"/>
                    <a:pt x="17" y="31"/>
                    <a:pt x="1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3" y="31"/>
                    <a:pt x="0" y="29"/>
                    <a:pt x="0" y="2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3" y="13"/>
                    <a:pt x="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5"/>
                    <a:pt x="18" y="4"/>
                    <a:pt x="1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2"/>
                    <a:pt x="24" y="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5" y="28"/>
                    <a:pt x="25" y="31"/>
                  </a:cubicBezTo>
                  <a:lnTo>
                    <a:pt x="21" y="31"/>
                  </a:lnTo>
                  <a:close/>
                  <a:moveTo>
                    <a:pt x="2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5" y="17"/>
                    <a:pt x="5" y="20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20" y="26"/>
                    <a:pt x="20" y="23"/>
                  </a:cubicBezTo>
                  <a:lnTo>
                    <a:pt x="2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0"/>
            <p:cNvSpPr>
              <a:spLocks noChangeAspect="1"/>
            </p:cNvSpPr>
            <p:nvPr/>
          </p:nvSpPr>
          <p:spPr bwMode="auto">
            <a:xfrm>
              <a:off x="4787" y="7642"/>
              <a:ext cx="148" cy="182"/>
            </a:xfrm>
            <a:custGeom>
              <a:avLst/>
              <a:gdLst>
                <a:gd name="T0" fmla="*/ 118 w 25"/>
                <a:gd name="T1" fmla="*/ 182 h 31"/>
                <a:gd name="T2" fmla="*/ 118 w 25"/>
                <a:gd name="T3" fmla="*/ 41 h 31"/>
                <a:gd name="T4" fmla="*/ 101 w 25"/>
                <a:gd name="T5" fmla="*/ 23 h 31"/>
                <a:gd name="T6" fmla="*/ 71 w 25"/>
                <a:gd name="T7" fmla="*/ 23 h 31"/>
                <a:gd name="T8" fmla="*/ 30 w 25"/>
                <a:gd name="T9" fmla="*/ 29 h 31"/>
                <a:gd name="T10" fmla="*/ 30 w 25"/>
                <a:gd name="T11" fmla="*/ 182 h 31"/>
                <a:gd name="T12" fmla="*/ 0 w 25"/>
                <a:gd name="T13" fmla="*/ 182 h 31"/>
                <a:gd name="T14" fmla="*/ 0 w 25"/>
                <a:gd name="T15" fmla="*/ 6 h 31"/>
                <a:gd name="T16" fmla="*/ 30 w 25"/>
                <a:gd name="T17" fmla="*/ 6 h 31"/>
                <a:gd name="T18" fmla="*/ 30 w 25"/>
                <a:gd name="T19" fmla="*/ 18 h 31"/>
                <a:gd name="T20" fmla="*/ 77 w 25"/>
                <a:gd name="T21" fmla="*/ 0 h 31"/>
                <a:gd name="T22" fmla="*/ 101 w 25"/>
                <a:gd name="T23" fmla="*/ 0 h 31"/>
                <a:gd name="T24" fmla="*/ 148 w 25"/>
                <a:gd name="T25" fmla="*/ 41 h 31"/>
                <a:gd name="T26" fmla="*/ 148 w 25"/>
                <a:gd name="T27" fmla="*/ 182 h 31"/>
                <a:gd name="T28" fmla="*/ 118 w 25"/>
                <a:gd name="T29" fmla="*/ 18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" h="31">
                  <a:moveTo>
                    <a:pt x="20" y="3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8" y="4"/>
                    <a:pt x="17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4"/>
                    <a:pt x="6" y="5"/>
                    <a:pt x="5" y="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5" y="2"/>
                    <a:pt x="25" y="7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20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1"/>
            <p:cNvSpPr>
              <a:spLocks noChangeAspect="1" noEditPoints="1"/>
            </p:cNvSpPr>
            <p:nvPr/>
          </p:nvSpPr>
          <p:spPr bwMode="auto">
            <a:xfrm>
              <a:off x="4988" y="7578"/>
              <a:ext cx="142" cy="246"/>
            </a:xfrm>
            <a:custGeom>
              <a:avLst/>
              <a:gdLst>
                <a:gd name="T0" fmla="*/ 118 w 24"/>
                <a:gd name="T1" fmla="*/ 246 h 42"/>
                <a:gd name="T2" fmla="*/ 118 w 24"/>
                <a:gd name="T3" fmla="*/ 228 h 42"/>
                <a:gd name="T4" fmla="*/ 71 w 24"/>
                <a:gd name="T5" fmla="*/ 246 h 42"/>
                <a:gd name="T6" fmla="*/ 41 w 24"/>
                <a:gd name="T7" fmla="*/ 246 h 42"/>
                <a:gd name="T8" fmla="*/ 0 w 24"/>
                <a:gd name="T9" fmla="*/ 205 h 42"/>
                <a:gd name="T10" fmla="*/ 0 w 24"/>
                <a:gd name="T11" fmla="*/ 111 h 42"/>
                <a:gd name="T12" fmla="*/ 47 w 24"/>
                <a:gd name="T13" fmla="*/ 64 h 42"/>
                <a:gd name="T14" fmla="*/ 77 w 24"/>
                <a:gd name="T15" fmla="*/ 64 h 42"/>
                <a:gd name="T16" fmla="*/ 118 w 24"/>
                <a:gd name="T17" fmla="*/ 82 h 42"/>
                <a:gd name="T18" fmla="*/ 118 w 24"/>
                <a:gd name="T19" fmla="*/ 0 h 42"/>
                <a:gd name="T20" fmla="*/ 142 w 24"/>
                <a:gd name="T21" fmla="*/ 0 h 42"/>
                <a:gd name="T22" fmla="*/ 142 w 24"/>
                <a:gd name="T23" fmla="*/ 246 h 42"/>
                <a:gd name="T24" fmla="*/ 118 w 24"/>
                <a:gd name="T25" fmla="*/ 246 h 42"/>
                <a:gd name="T26" fmla="*/ 118 w 24"/>
                <a:gd name="T27" fmla="*/ 100 h 42"/>
                <a:gd name="T28" fmla="*/ 71 w 24"/>
                <a:gd name="T29" fmla="*/ 88 h 42"/>
                <a:gd name="T30" fmla="*/ 47 w 24"/>
                <a:gd name="T31" fmla="*/ 88 h 42"/>
                <a:gd name="T32" fmla="*/ 24 w 24"/>
                <a:gd name="T33" fmla="*/ 111 h 42"/>
                <a:gd name="T34" fmla="*/ 24 w 24"/>
                <a:gd name="T35" fmla="*/ 199 h 42"/>
                <a:gd name="T36" fmla="*/ 53 w 24"/>
                <a:gd name="T37" fmla="*/ 223 h 42"/>
                <a:gd name="T38" fmla="*/ 71 w 24"/>
                <a:gd name="T39" fmla="*/ 223 h 42"/>
                <a:gd name="T40" fmla="*/ 118 w 24"/>
                <a:gd name="T41" fmla="*/ 217 h 42"/>
                <a:gd name="T42" fmla="*/ 118 w 24"/>
                <a:gd name="T43" fmla="*/ 10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" h="42">
                  <a:moveTo>
                    <a:pt x="20" y="42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18" y="42"/>
                    <a:pt x="15" y="42"/>
                    <a:pt x="12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4" y="42"/>
                    <a:pt x="0" y="41"/>
                    <a:pt x="0" y="3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3" y="11"/>
                    <a:pt x="8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1"/>
                    <a:pt x="18" y="12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2"/>
                    <a:pt x="24" y="42"/>
                    <a:pt x="24" y="42"/>
                  </a:cubicBezTo>
                  <a:lnTo>
                    <a:pt x="20" y="42"/>
                  </a:lnTo>
                  <a:close/>
                  <a:moveTo>
                    <a:pt x="20" y="17"/>
                  </a:moveTo>
                  <a:cubicBezTo>
                    <a:pt x="18" y="16"/>
                    <a:pt x="16" y="15"/>
                    <a:pt x="12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4" y="16"/>
                    <a:pt x="4" y="19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8"/>
                    <a:pt x="7" y="38"/>
                    <a:pt x="9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6" y="38"/>
                    <a:pt x="19" y="37"/>
                    <a:pt x="20" y="37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42"/>
            <p:cNvSpPr>
              <a:spLocks noChangeAspect="1"/>
            </p:cNvSpPr>
            <p:nvPr/>
          </p:nvSpPr>
          <p:spPr bwMode="auto">
            <a:xfrm>
              <a:off x="5230" y="7490"/>
              <a:ext cx="527" cy="334"/>
            </a:xfrm>
            <a:custGeom>
              <a:avLst/>
              <a:gdLst>
                <a:gd name="T0" fmla="*/ 201 w 89"/>
                <a:gd name="T1" fmla="*/ 0 h 57"/>
                <a:gd name="T2" fmla="*/ 148 w 89"/>
                <a:gd name="T3" fmla="*/ 0 h 57"/>
                <a:gd name="T4" fmla="*/ 6 w 89"/>
                <a:gd name="T5" fmla="*/ 0 h 57"/>
                <a:gd name="T6" fmla="*/ 0 w 89"/>
                <a:gd name="T7" fmla="*/ 12 h 57"/>
                <a:gd name="T8" fmla="*/ 0 w 89"/>
                <a:gd name="T9" fmla="*/ 35 h 57"/>
                <a:gd name="T10" fmla="*/ 6 w 89"/>
                <a:gd name="T11" fmla="*/ 41 h 57"/>
                <a:gd name="T12" fmla="*/ 59 w 89"/>
                <a:gd name="T13" fmla="*/ 82 h 57"/>
                <a:gd name="T14" fmla="*/ 59 w 89"/>
                <a:gd name="T15" fmla="*/ 322 h 57"/>
                <a:gd name="T16" fmla="*/ 65 w 89"/>
                <a:gd name="T17" fmla="*/ 328 h 57"/>
                <a:gd name="T18" fmla="*/ 107 w 89"/>
                <a:gd name="T19" fmla="*/ 334 h 57"/>
                <a:gd name="T20" fmla="*/ 142 w 89"/>
                <a:gd name="T21" fmla="*/ 328 h 57"/>
                <a:gd name="T22" fmla="*/ 148 w 89"/>
                <a:gd name="T23" fmla="*/ 322 h 57"/>
                <a:gd name="T24" fmla="*/ 148 w 89"/>
                <a:gd name="T25" fmla="*/ 76 h 57"/>
                <a:gd name="T26" fmla="*/ 154 w 89"/>
                <a:gd name="T27" fmla="*/ 64 h 57"/>
                <a:gd name="T28" fmla="*/ 178 w 89"/>
                <a:gd name="T29" fmla="*/ 64 h 57"/>
                <a:gd name="T30" fmla="*/ 207 w 89"/>
                <a:gd name="T31" fmla="*/ 64 h 57"/>
                <a:gd name="T32" fmla="*/ 243 w 89"/>
                <a:gd name="T33" fmla="*/ 105 h 57"/>
                <a:gd name="T34" fmla="*/ 243 w 89"/>
                <a:gd name="T35" fmla="*/ 322 h 57"/>
                <a:gd name="T36" fmla="*/ 249 w 89"/>
                <a:gd name="T37" fmla="*/ 328 h 57"/>
                <a:gd name="T38" fmla="*/ 290 w 89"/>
                <a:gd name="T39" fmla="*/ 334 h 57"/>
                <a:gd name="T40" fmla="*/ 326 w 89"/>
                <a:gd name="T41" fmla="*/ 328 h 57"/>
                <a:gd name="T42" fmla="*/ 338 w 89"/>
                <a:gd name="T43" fmla="*/ 322 h 57"/>
                <a:gd name="T44" fmla="*/ 338 w 89"/>
                <a:gd name="T45" fmla="*/ 76 h 57"/>
                <a:gd name="T46" fmla="*/ 343 w 89"/>
                <a:gd name="T47" fmla="*/ 64 h 57"/>
                <a:gd name="T48" fmla="*/ 355 w 89"/>
                <a:gd name="T49" fmla="*/ 64 h 57"/>
                <a:gd name="T50" fmla="*/ 391 w 89"/>
                <a:gd name="T51" fmla="*/ 64 h 57"/>
                <a:gd name="T52" fmla="*/ 432 w 89"/>
                <a:gd name="T53" fmla="*/ 111 h 57"/>
                <a:gd name="T54" fmla="*/ 432 w 89"/>
                <a:gd name="T55" fmla="*/ 275 h 57"/>
                <a:gd name="T56" fmla="*/ 474 w 89"/>
                <a:gd name="T57" fmla="*/ 328 h 57"/>
                <a:gd name="T58" fmla="*/ 497 w 89"/>
                <a:gd name="T59" fmla="*/ 334 h 57"/>
                <a:gd name="T60" fmla="*/ 521 w 89"/>
                <a:gd name="T61" fmla="*/ 328 h 57"/>
                <a:gd name="T62" fmla="*/ 527 w 89"/>
                <a:gd name="T63" fmla="*/ 322 h 57"/>
                <a:gd name="T64" fmla="*/ 527 w 89"/>
                <a:gd name="T65" fmla="*/ 135 h 57"/>
                <a:gd name="T66" fmla="*/ 385 w 89"/>
                <a:gd name="T67" fmla="*/ 0 h 57"/>
                <a:gd name="T68" fmla="*/ 201 w 89"/>
                <a:gd name="T69" fmla="*/ 0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9" h="57">
                  <a:moveTo>
                    <a:pt x="34" y="0"/>
                  </a:moveTo>
                  <a:cubicBezTo>
                    <a:pt x="31" y="0"/>
                    <a:pt x="28" y="0"/>
                    <a:pt x="25" y="0"/>
                  </a:cubicBezTo>
                  <a:cubicBezTo>
                    <a:pt x="16" y="0"/>
                    <a:pt x="6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0" y="9"/>
                    <a:pt x="10" y="1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7"/>
                    <a:pt x="15" y="57"/>
                    <a:pt x="18" y="57"/>
                  </a:cubicBezTo>
                  <a:cubicBezTo>
                    <a:pt x="20" y="57"/>
                    <a:pt x="22" y="57"/>
                    <a:pt x="24" y="56"/>
                  </a:cubicBezTo>
                  <a:cubicBezTo>
                    <a:pt x="25" y="56"/>
                    <a:pt x="25" y="56"/>
                    <a:pt x="25" y="5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6" y="12"/>
                    <a:pt x="26" y="11"/>
                  </a:cubicBezTo>
                  <a:cubicBezTo>
                    <a:pt x="27" y="11"/>
                    <a:pt x="28" y="11"/>
                    <a:pt x="30" y="11"/>
                  </a:cubicBezTo>
                  <a:cubicBezTo>
                    <a:pt x="32" y="11"/>
                    <a:pt x="34" y="11"/>
                    <a:pt x="35" y="11"/>
                  </a:cubicBezTo>
                  <a:cubicBezTo>
                    <a:pt x="39" y="12"/>
                    <a:pt x="41" y="13"/>
                    <a:pt x="41" y="18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6"/>
                    <a:pt x="41" y="56"/>
                    <a:pt x="42" y="56"/>
                  </a:cubicBezTo>
                  <a:cubicBezTo>
                    <a:pt x="44" y="57"/>
                    <a:pt x="47" y="57"/>
                    <a:pt x="49" y="57"/>
                  </a:cubicBezTo>
                  <a:cubicBezTo>
                    <a:pt x="51" y="57"/>
                    <a:pt x="53" y="57"/>
                    <a:pt x="55" y="56"/>
                  </a:cubicBezTo>
                  <a:cubicBezTo>
                    <a:pt x="56" y="56"/>
                    <a:pt x="57" y="56"/>
                    <a:pt x="57" y="55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2"/>
                    <a:pt x="57" y="12"/>
                    <a:pt x="58" y="11"/>
                  </a:cubicBezTo>
                  <a:cubicBezTo>
                    <a:pt x="58" y="11"/>
                    <a:pt x="59" y="11"/>
                    <a:pt x="60" y="11"/>
                  </a:cubicBezTo>
                  <a:cubicBezTo>
                    <a:pt x="62" y="11"/>
                    <a:pt x="63" y="11"/>
                    <a:pt x="66" y="11"/>
                  </a:cubicBezTo>
                  <a:cubicBezTo>
                    <a:pt x="70" y="12"/>
                    <a:pt x="73" y="13"/>
                    <a:pt x="73" y="19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6"/>
                    <a:pt x="80" y="56"/>
                  </a:cubicBezTo>
                  <a:cubicBezTo>
                    <a:pt x="81" y="57"/>
                    <a:pt x="83" y="57"/>
                    <a:pt x="84" y="57"/>
                  </a:cubicBezTo>
                  <a:cubicBezTo>
                    <a:pt x="86" y="57"/>
                    <a:pt x="87" y="56"/>
                    <a:pt x="88" y="56"/>
                  </a:cubicBezTo>
                  <a:cubicBezTo>
                    <a:pt x="88" y="56"/>
                    <a:pt x="89" y="56"/>
                    <a:pt x="89" y="55"/>
                  </a:cubicBezTo>
                  <a:cubicBezTo>
                    <a:pt x="89" y="54"/>
                    <a:pt x="89" y="35"/>
                    <a:pt x="89" y="23"/>
                  </a:cubicBezTo>
                  <a:cubicBezTo>
                    <a:pt x="89" y="3"/>
                    <a:pt x="88" y="1"/>
                    <a:pt x="65" y="0"/>
                  </a:cubicBezTo>
                  <a:cubicBezTo>
                    <a:pt x="56" y="0"/>
                    <a:pt x="45" y="0"/>
                    <a:pt x="3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43"/>
            <p:cNvSpPr>
              <a:spLocks noChangeAspect="1"/>
            </p:cNvSpPr>
            <p:nvPr/>
          </p:nvSpPr>
          <p:spPr bwMode="auto">
            <a:xfrm>
              <a:off x="5786" y="7490"/>
              <a:ext cx="154" cy="334"/>
            </a:xfrm>
            <a:custGeom>
              <a:avLst/>
              <a:gdLst>
                <a:gd name="T0" fmla="*/ 71 w 26"/>
                <a:gd name="T1" fmla="*/ 0 h 57"/>
                <a:gd name="T2" fmla="*/ 6 w 26"/>
                <a:gd name="T3" fmla="*/ 6 h 57"/>
                <a:gd name="T4" fmla="*/ 0 w 26"/>
                <a:gd name="T5" fmla="*/ 12 h 57"/>
                <a:gd name="T6" fmla="*/ 0 w 26"/>
                <a:gd name="T7" fmla="*/ 35 h 57"/>
                <a:gd name="T8" fmla="*/ 6 w 26"/>
                <a:gd name="T9" fmla="*/ 41 h 57"/>
                <a:gd name="T10" fmla="*/ 59 w 26"/>
                <a:gd name="T11" fmla="*/ 82 h 57"/>
                <a:gd name="T12" fmla="*/ 59 w 26"/>
                <a:gd name="T13" fmla="*/ 322 h 57"/>
                <a:gd name="T14" fmla="*/ 65 w 26"/>
                <a:gd name="T15" fmla="*/ 328 h 57"/>
                <a:gd name="T16" fmla="*/ 107 w 26"/>
                <a:gd name="T17" fmla="*/ 334 h 57"/>
                <a:gd name="T18" fmla="*/ 148 w 26"/>
                <a:gd name="T19" fmla="*/ 328 h 57"/>
                <a:gd name="T20" fmla="*/ 154 w 26"/>
                <a:gd name="T21" fmla="*/ 322 h 57"/>
                <a:gd name="T22" fmla="*/ 154 w 26"/>
                <a:gd name="T23" fmla="*/ 12 h 57"/>
                <a:gd name="T24" fmla="*/ 142 w 26"/>
                <a:gd name="T25" fmla="*/ 6 h 57"/>
                <a:gd name="T26" fmla="*/ 71 w 26"/>
                <a:gd name="T27" fmla="*/ 0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57">
                  <a:moveTo>
                    <a:pt x="12" y="0"/>
                  </a:moveTo>
                  <a:cubicBezTo>
                    <a:pt x="8" y="0"/>
                    <a:pt x="4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0" y="9"/>
                    <a:pt x="10" y="1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7"/>
                    <a:pt x="15" y="57"/>
                    <a:pt x="18" y="57"/>
                  </a:cubicBezTo>
                  <a:cubicBezTo>
                    <a:pt x="20" y="57"/>
                    <a:pt x="22" y="57"/>
                    <a:pt x="25" y="56"/>
                  </a:cubicBezTo>
                  <a:cubicBezTo>
                    <a:pt x="26" y="56"/>
                    <a:pt x="26" y="56"/>
                    <a:pt x="26" y="5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1"/>
                    <a:pt x="24" y="1"/>
                  </a:cubicBezTo>
                  <a:cubicBezTo>
                    <a:pt x="21" y="0"/>
                    <a:pt x="17" y="0"/>
                    <a:pt x="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44"/>
            <p:cNvSpPr>
              <a:spLocks noChangeAspect="1" noEditPoints="1"/>
            </p:cNvSpPr>
            <p:nvPr/>
          </p:nvSpPr>
          <p:spPr bwMode="auto">
            <a:xfrm>
              <a:off x="5999" y="7373"/>
              <a:ext cx="586" cy="451"/>
            </a:xfrm>
            <a:custGeom>
              <a:avLst/>
              <a:gdLst>
                <a:gd name="T0" fmla="*/ 367 w 99"/>
                <a:gd name="T1" fmla="*/ 404 h 77"/>
                <a:gd name="T2" fmla="*/ 314 w 99"/>
                <a:gd name="T3" fmla="*/ 369 h 77"/>
                <a:gd name="T4" fmla="*/ 314 w 99"/>
                <a:gd name="T5" fmla="*/ 41 h 77"/>
                <a:gd name="T6" fmla="*/ 266 w 99"/>
                <a:gd name="T7" fmla="*/ 6 h 77"/>
                <a:gd name="T8" fmla="*/ 219 w 99"/>
                <a:gd name="T9" fmla="*/ 23 h 77"/>
                <a:gd name="T10" fmla="*/ 219 w 99"/>
                <a:gd name="T11" fmla="*/ 105 h 77"/>
                <a:gd name="T12" fmla="*/ 207 w 99"/>
                <a:gd name="T13" fmla="*/ 117 h 77"/>
                <a:gd name="T14" fmla="*/ 136 w 99"/>
                <a:gd name="T15" fmla="*/ 117 h 77"/>
                <a:gd name="T16" fmla="*/ 0 w 99"/>
                <a:gd name="T17" fmla="*/ 287 h 77"/>
                <a:gd name="T18" fmla="*/ 130 w 99"/>
                <a:gd name="T19" fmla="*/ 451 h 77"/>
                <a:gd name="T20" fmla="*/ 361 w 99"/>
                <a:gd name="T21" fmla="*/ 451 h 77"/>
                <a:gd name="T22" fmla="*/ 373 w 99"/>
                <a:gd name="T23" fmla="*/ 439 h 77"/>
                <a:gd name="T24" fmla="*/ 373 w 99"/>
                <a:gd name="T25" fmla="*/ 410 h 77"/>
                <a:gd name="T26" fmla="*/ 367 w 99"/>
                <a:gd name="T27" fmla="*/ 404 h 77"/>
                <a:gd name="T28" fmla="*/ 219 w 99"/>
                <a:gd name="T29" fmla="*/ 375 h 77"/>
                <a:gd name="T30" fmla="*/ 201 w 99"/>
                <a:gd name="T31" fmla="*/ 392 h 77"/>
                <a:gd name="T32" fmla="*/ 172 w 99"/>
                <a:gd name="T33" fmla="*/ 392 h 77"/>
                <a:gd name="T34" fmla="*/ 95 w 99"/>
                <a:gd name="T35" fmla="*/ 287 h 77"/>
                <a:gd name="T36" fmla="*/ 166 w 99"/>
                <a:gd name="T37" fmla="*/ 176 h 77"/>
                <a:gd name="T38" fmla="*/ 201 w 99"/>
                <a:gd name="T39" fmla="*/ 182 h 77"/>
                <a:gd name="T40" fmla="*/ 219 w 99"/>
                <a:gd name="T41" fmla="*/ 193 h 77"/>
                <a:gd name="T42" fmla="*/ 219 w 99"/>
                <a:gd name="T43" fmla="*/ 375 h 77"/>
                <a:gd name="T44" fmla="*/ 580 w 99"/>
                <a:gd name="T45" fmla="*/ 410 h 77"/>
                <a:gd name="T46" fmla="*/ 527 w 99"/>
                <a:gd name="T47" fmla="*/ 398 h 77"/>
                <a:gd name="T48" fmla="*/ 491 w 99"/>
                <a:gd name="T49" fmla="*/ 351 h 77"/>
                <a:gd name="T50" fmla="*/ 491 w 99"/>
                <a:gd name="T51" fmla="*/ 205 h 77"/>
                <a:gd name="T52" fmla="*/ 550 w 99"/>
                <a:gd name="T53" fmla="*/ 164 h 77"/>
                <a:gd name="T54" fmla="*/ 556 w 99"/>
                <a:gd name="T55" fmla="*/ 158 h 77"/>
                <a:gd name="T56" fmla="*/ 556 w 99"/>
                <a:gd name="T57" fmla="*/ 129 h 77"/>
                <a:gd name="T58" fmla="*/ 550 w 99"/>
                <a:gd name="T59" fmla="*/ 123 h 77"/>
                <a:gd name="T60" fmla="*/ 491 w 99"/>
                <a:gd name="T61" fmla="*/ 117 h 77"/>
                <a:gd name="T62" fmla="*/ 479 w 99"/>
                <a:gd name="T63" fmla="*/ 111 h 77"/>
                <a:gd name="T64" fmla="*/ 474 w 99"/>
                <a:gd name="T65" fmla="*/ 70 h 77"/>
                <a:gd name="T66" fmla="*/ 450 w 99"/>
                <a:gd name="T67" fmla="*/ 41 h 77"/>
                <a:gd name="T68" fmla="*/ 397 w 99"/>
                <a:gd name="T69" fmla="*/ 53 h 77"/>
                <a:gd name="T70" fmla="*/ 397 w 99"/>
                <a:gd name="T71" fmla="*/ 351 h 77"/>
                <a:gd name="T72" fmla="*/ 491 w 99"/>
                <a:gd name="T73" fmla="*/ 451 h 77"/>
                <a:gd name="T74" fmla="*/ 568 w 99"/>
                <a:gd name="T75" fmla="*/ 445 h 77"/>
                <a:gd name="T76" fmla="*/ 586 w 99"/>
                <a:gd name="T77" fmla="*/ 428 h 77"/>
                <a:gd name="T78" fmla="*/ 580 w 99"/>
                <a:gd name="T79" fmla="*/ 410 h 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9" h="77">
                  <a:moveTo>
                    <a:pt x="62" y="69"/>
                  </a:moveTo>
                  <a:cubicBezTo>
                    <a:pt x="57" y="68"/>
                    <a:pt x="53" y="68"/>
                    <a:pt x="53" y="63"/>
                  </a:cubicBezTo>
                  <a:cubicBezTo>
                    <a:pt x="53" y="59"/>
                    <a:pt x="53" y="14"/>
                    <a:pt x="53" y="7"/>
                  </a:cubicBezTo>
                  <a:cubicBezTo>
                    <a:pt x="53" y="3"/>
                    <a:pt x="53" y="3"/>
                    <a:pt x="45" y="1"/>
                  </a:cubicBezTo>
                  <a:cubicBezTo>
                    <a:pt x="36" y="0"/>
                    <a:pt x="37" y="1"/>
                    <a:pt x="37" y="4"/>
                  </a:cubicBezTo>
                  <a:cubicBezTo>
                    <a:pt x="37" y="7"/>
                    <a:pt x="37" y="17"/>
                    <a:pt x="37" y="18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1" y="20"/>
                    <a:pt x="27" y="20"/>
                    <a:pt x="23" y="20"/>
                  </a:cubicBezTo>
                  <a:cubicBezTo>
                    <a:pt x="13" y="20"/>
                    <a:pt x="0" y="23"/>
                    <a:pt x="0" y="49"/>
                  </a:cubicBezTo>
                  <a:cubicBezTo>
                    <a:pt x="0" y="77"/>
                    <a:pt x="16" y="76"/>
                    <a:pt x="22" y="77"/>
                  </a:cubicBezTo>
                  <a:cubicBezTo>
                    <a:pt x="26" y="77"/>
                    <a:pt x="47" y="77"/>
                    <a:pt x="61" y="77"/>
                  </a:cubicBezTo>
                  <a:cubicBezTo>
                    <a:pt x="62" y="77"/>
                    <a:pt x="62" y="76"/>
                    <a:pt x="63" y="75"/>
                  </a:cubicBezTo>
                  <a:cubicBezTo>
                    <a:pt x="63" y="75"/>
                    <a:pt x="63" y="71"/>
                    <a:pt x="63" y="70"/>
                  </a:cubicBezTo>
                  <a:cubicBezTo>
                    <a:pt x="63" y="70"/>
                    <a:pt x="63" y="69"/>
                    <a:pt x="62" y="69"/>
                  </a:cubicBezTo>
                  <a:moveTo>
                    <a:pt x="37" y="64"/>
                  </a:moveTo>
                  <a:cubicBezTo>
                    <a:pt x="37" y="66"/>
                    <a:pt x="35" y="66"/>
                    <a:pt x="34" y="67"/>
                  </a:cubicBezTo>
                  <a:cubicBezTo>
                    <a:pt x="33" y="67"/>
                    <a:pt x="33" y="67"/>
                    <a:pt x="29" y="67"/>
                  </a:cubicBezTo>
                  <a:cubicBezTo>
                    <a:pt x="21" y="67"/>
                    <a:pt x="16" y="65"/>
                    <a:pt x="16" y="49"/>
                  </a:cubicBezTo>
                  <a:cubicBezTo>
                    <a:pt x="16" y="32"/>
                    <a:pt x="19" y="30"/>
                    <a:pt x="28" y="30"/>
                  </a:cubicBezTo>
                  <a:cubicBezTo>
                    <a:pt x="28" y="30"/>
                    <a:pt x="32" y="30"/>
                    <a:pt x="34" y="31"/>
                  </a:cubicBezTo>
                  <a:cubicBezTo>
                    <a:pt x="36" y="31"/>
                    <a:pt x="37" y="31"/>
                    <a:pt x="37" y="33"/>
                  </a:cubicBezTo>
                  <a:cubicBezTo>
                    <a:pt x="37" y="40"/>
                    <a:pt x="37" y="53"/>
                    <a:pt x="37" y="64"/>
                  </a:cubicBezTo>
                  <a:moveTo>
                    <a:pt x="98" y="70"/>
                  </a:moveTo>
                  <a:cubicBezTo>
                    <a:pt x="96" y="70"/>
                    <a:pt x="94" y="70"/>
                    <a:pt x="89" y="68"/>
                  </a:cubicBezTo>
                  <a:cubicBezTo>
                    <a:pt x="83" y="67"/>
                    <a:pt x="83" y="66"/>
                    <a:pt x="83" y="60"/>
                  </a:cubicBezTo>
                  <a:cubicBezTo>
                    <a:pt x="83" y="55"/>
                    <a:pt x="82" y="41"/>
                    <a:pt x="83" y="35"/>
                  </a:cubicBezTo>
                  <a:cubicBezTo>
                    <a:pt x="83" y="29"/>
                    <a:pt x="93" y="28"/>
                    <a:pt x="93" y="28"/>
                  </a:cubicBezTo>
                  <a:cubicBezTo>
                    <a:pt x="94" y="28"/>
                    <a:pt x="94" y="27"/>
                    <a:pt x="94" y="27"/>
                  </a:cubicBezTo>
                  <a:cubicBezTo>
                    <a:pt x="94" y="26"/>
                    <a:pt x="94" y="23"/>
                    <a:pt x="94" y="22"/>
                  </a:cubicBezTo>
                  <a:cubicBezTo>
                    <a:pt x="94" y="22"/>
                    <a:pt x="94" y="21"/>
                    <a:pt x="93" y="21"/>
                  </a:cubicBezTo>
                  <a:cubicBezTo>
                    <a:pt x="91" y="21"/>
                    <a:pt x="86" y="21"/>
                    <a:pt x="83" y="20"/>
                  </a:cubicBezTo>
                  <a:cubicBezTo>
                    <a:pt x="82" y="20"/>
                    <a:pt x="82" y="20"/>
                    <a:pt x="81" y="19"/>
                  </a:cubicBezTo>
                  <a:cubicBezTo>
                    <a:pt x="81" y="18"/>
                    <a:pt x="81" y="16"/>
                    <a:pt x="80" y="12"/>
                  </a:cubicBezTo>
                  <a:cubicBezTo>
                    <a:pt x="80" y="9"/>
                    <a:pt x="80" y="8"/>
                    <a:pt x="76" y="7"/>
                  </a:cubicBezTo>
                  <a:cubicBezTo>
                    <a:pt x="67" y="5"/>
                    <a:pt x="67" y="6"/>
                    <a:pt x="67" y="9"/>
                  </a:cubicBezTo>
                  <a:cubicBezTo>
                    <a:pt x="67" y="12"/>
                    <a:pt x="67" y="53"/>
                    <a:pt x="67" y="60"/>
                  </a:cubicBezTo>
                  <a:cubicBezTo>
                    <a:pt x="67" y="73"/>
                    <a:pt x="69" y="77"/>
                    <a:pt x="83" y="77"/>
                  </a:cubicBezTo>
                  <a:cubicBezTo>
                    <a:pt x="86" y="77"/>
                    <a:pt x="92" y="77"/>
                    <a:pt x="96" y="76"/>
                  </a:cubicBezTo>
                  <a:cubicBezTo>
                    <a:pt x="99" y="76"/>
                    <a:pt x="99" y="76"/>
                    <a:pt x="99" y="73"/>
                  </a:cubicBezTo>
                  <a:cubicBezTo>
                    <a:pt x="99" y="71"/>
                    <a:pt x="99" y="71"/>
                    <a:pt x="98" y="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" name="Picture 145" descr="aasv_e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76913"/>
            <a:ext cx="36004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154"/>
          <p:cNvSpPr txBox="1">
            <a:spLocks noChangeArrowheads="1"/>
          </p:cNvSpPr>
          <p:nvPr userDrawn="1"/>
        </p:nvSpPr>
        <p:spPr bwMode="auto">
          <a:xfrm>
            <a:off x="2592388" y="2276475"/>
            <a:ext cx="3959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da-DK" sz="4000" b="1">
              <a:solidFill>
                <a:srgbClr val="FFFF66"/>
              </a:solidFill>
            </a:endParaRPr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 algn="ctr">
              <a:lnSpc>
                <a:spcPct val="110000"/>
              </a:lnSpc>
              <a:defRPr sz="4800"/>
            </a:lvl1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5647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4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965950" y="142875"/>
            <a:ext cx="2286000" cy="5580063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107950" y="142875"/>
            <a:ext cx="6705600" cy="5580063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44240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74650" y="11969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65650" y="11969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0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1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24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38652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89441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1588" y="6453188"/>
            <a:ext cx="9178925" cy="431800"/>
          </a:xfrm>
          <a:prstGeom prst="rect">
            <a:avLst/>
          </a:prstGeom>
          <a:solidFill>
            <a:srgbClr val="4D67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27" name="Group 43"/>
          <p:cNvGrpSpPr>
            <a:grpSpLocks noChangeAspect="1"/>
          </p:cNvGrpSpPr>
          <p:nvPr userDrawn="1"/>
        </p:nvGrpSpPr>
        <p:grpSpPr bwMode="auto">
          <a:xfrm>
            <a:off x="6588125" y="6497638"/>
            <a:ext cx="2520950" cy="315912"/>
            <a:chOff x="2415" y="7373"/>
            <a:chExt cx="4170" cy="521"/>
          </a:xfrm>
        </p:grpSpPr>
        <p:sp>
          <p:nvSpPr>
            <p:cNvPr id="1033" name="Freeform 44"/>
            <p:cNvSpPr>
              <a:spLocks noChangeAspect="1"/>
            </p:cNvSpPr>
            <p:nvPr/>
          </p:nvSpPr>
          <p:spPr bwMode="auto">
            <a:xfrm>
              <a:off x="2415" y="7642"/>
              <a:ext cx="101" cy="182"/>
            </a:xfrm>
            <a:custGeom>
              <a:avLst/>
              <a:gdLst>
                <a:gd name="T0" fmla="*/ 77 w 17"/>
                <a:gd name="T1" fmla="*/ 23 h 31"/>
                <a:gd name="T2" fmla="*/ 24 w 17"/>
                <a:gd name="T3" fmla="*/ 35 h 31"/>
                <a:gd name="T4" fmla="*/ 24 w 17"/>
                <a:gd name="T5" fmla="*/ 182 h 31"/>
                <a:gd name="T6" fmla="*/ 0 w 17"/>
                <a:gd name="T7" fmla="*/ 182 h 31"/>
                <a:gd name="T8" fmla="*/ 0 w 17"/>
                <a:gd name="T9" fmla="*/ 6 h 31"/>
                <a:gd name="T10" fmla="*/ 24 w 17"/>
                <a:gd name="T11" fmla="*/ 6 h 31"/>
                <a:gd name="T12" fmla="*/ 24 w 17"/>
                <a:gd name="T13" fmla="*/ 18 h 31"/>
                <a:gd name="T14" fmla="*/ 77 w 17"/>
                <a:gd name="T15" fmla="*/ 0 h 31"/>
                <a:gd name="T16" fmla="*/ 101 w 17"/>
                <a:gd name="T17" fmla="*/ 0 h 31"/>
                <a:gd name="T18" fmla="*/ 101 w 17"/>
                <a:gd name="T19" fmla="*/ 23 h 31"/>
                <a:gd name="T20" fmla="*/ 77 w 17"/>
                <a:gd name="T21" fmla="*/ 23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" h="31">
                  <a:moveTo>
                    <a:pt x="13" y="4"/>
                  </a:moveTo>
                  <a:cubicBezTo>
                    <a:pt x="9" y="4"/>
                    <a:pt x="6" y="5"/>
                    <a:pt x="4" y="6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10" y="0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lnTo>
                    <a:pt x="13" y="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45"/>
            <p:cNvSpPr>
              <a:spLocks noChangeAspect="1" noEditPoints="1"/>
            </p:cNvSpPr>
            <p:nvPr/>
          </p:nvSpPr>
          <p:spPr bwMode="auto">
            <a:xfrm>
              <a:off x="2533" y="7642"/>
              <a:ext cx="148" cy="182"/>
            </a:xfrm>
            <a:custGeom>
              <a:avLst/>
              <a:gdLst>
                <a:gd name="T0" fmla="*/ 124 w 25"/>
                <a:gd name="T1" fmla="*/ 94 h 31"/>
                <a:gd name="T2" fmla="*/ 30 w 25"/>
                <a:gd name="T3" fmla="*/ 94 h 31"/>
                <a:gd name="T4" fmla="*/ 30 w 25"/>
                <a:gd name="T5" fmla="*/ 129 h 31"/>
                <a:gd name="T6" fmla="*/ 65 w 25"/>
                <a:gd name="T7" fmla="*/ 159 h 31"/>
                <a:gd name="T8" fmla="*/ 142 w 25"/>
                <a:gd name="T9" fmla="*/ 159 h 31"/>
                <a:gd name="T10" fmla="*/ 142 w 25"/>
                <a:gd name="T11" fmla="*/ 176 h 31"/>
                <a:gd name="T12" fmla="*/ 107 w 25"/>
                <a:gd name="T13" fmla="*/ 182 h 31"/>
                <a:gd name="T14" fmla="*/ 65 w 25"/>
                <a:gd name="T15" fmla="*/ 182 h 31"/>
                <a:gd name="T16" fmla="*/ 0 w 25"/>
                <a:gd name="T17" fmla="*/ 129 h 31"/>
                <a:gd name="T18" fmla="*/ 0 w 25"/>
                <a:gd name="T19" fmla="*/ 59 h 31"/>
                <a:gd name="T20" fmla="*/ 71 w 25"/>
                <a:gd name="T21" fmla="*/ 0 h 31"/>
                <a:gd name="T22" fmla="*/ 83 w 25"/>
                <a:gd name="T23" fmla="*/ 0 h 31"/>
                <a:gd name="T24" fmla="*/ 148 w 25"/>
                <a:gd name="T25" fmla="*/ 59 h 31"/>
                <a:gd name="T26" fmla="*/ 148 w 25"/>
                <a:gd name="T27" fmla="*/ 94 h 31"/>
                <a:gd name="T28" fmla="*/ 124 w 25"/>
                <a:gd name="T29" fmla="*/ 94 h 31"/>
                <a:gd name="T30" fmla="*/ 124 w 25"/>
                <a:gd name="T31" fmla="*/ 53 h 31"/>
                <a:gd name="T32" fmla="*/ 89 w 25"/>
                <a:gd name="T33" fmla="*/ 23 h 31"/>
                <a:gd name="T34" fmla="*/ 65 w 25"/>
                <a:gd name="T35" fmla="*/ 23 h 31"/>
                <a:gd name="T36" fmla="*/ 30 w 25"/>
                <a:gd name="T37" fmla="*/ 53 h 31"/>
                <a:gd name="T38" fmla="*/ 30 w 25"/>
                <a:gd name="T39" fmla="*/ 76 h 31"/>
                <a:gd name="T40" fmla="*/ 124 w 25"/>
                <a:gd name="T41" fmla="*/ 76 h 31"/>
                <a:gd name="T42" fmla="*/ 124 w 25"/>
                <a:gd name="T43" fmla="*/ 53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" h="31">
                  <a:moveTo>
                    <a:pt x="21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7"/>
                    <a:pt x="11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3" y="31"/>
                    <a:pt x="21" y="31"/>
                    <a:pt x="18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"/>
                    <a:pt x="5" y="0"/>
                    <a:pt x="1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5" y="2"/>
                    <a:pt x="25" y="10"/>
                  </a:cubicBezTo>
                  <a:cubicBezTo>
                    <a:pt x="25" y="16"/>
                    <a:pt x="25" y="16"/>
                    <a:pt x="25" y="16"/>
                  </a:cubicBezTo>
                  <a:lnTo>
                    <a:pt x="21" y="16"/>
                  </a:lnTo>
                  <a:close/>
                  <a:moveTo>
                    <a:pt x="21" y="9"/>
                  </a:moveTo>
                  <a:cubicBezTo>
                    <a:pt x="21" y="5"/>
                    <a:pt x="19" y="4"/>
                    <a:pt x="15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6" y="4"/>
                    <a:pt x="5" y="6"/>
                    <a:pt x="5" y="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1" y="13"/>
                    <a:pt x="21" y="13"/>
                    <a:pt x="21" y="13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46"/>
            <p:cNvSpPr>
              <a:spLocks noChangeAspect="1" noEditPoints="1"/>
            </p:cNvSpPr>
            <p:nvPr/>
          </p:nvSpPr>
          <p:spPr bwMode="auto">
            <a:xfrm>
              <a:off x="2734" y="7642"/>
              <a:ext cx="142" cy="252"/>
            </a:xfrm>
            <a:custGeom>
              <a:avLst/>
              <a:gdLst>
                <a:gd name="T0" fmla="*/ 83 w 24"/>
                <a:gd name="T1" fmla="*/ 252 h 43"/>
                <a:gd name="T2" fmla="*/ 41 w 24"/>
                <a:gd name="T3" fmla="*/ 252 h 43"/>
                <a:gd name="T4" fmla="*/ 6 w 24"/>
                <a:gd name="T5" fmla="*/ 246 h 43"/>
                <a:gd name="T6" fmla="*/ 6 w 24"/>
                <a:gd name="T7" fmla="*/ 229 h 43"/>
                <a:gd name="T8" fmla="*/ 89 w 24"/>
                <a:gd name="T9" fmla="*/ 229 h 43"/>
                <a:gd name="T10" fmla="*/ 118 w 24"/>
                <a:gd name="T11" fmla="*/ 199 h 43"/>
                <a:gd name="T12" fmla="*/ 118 w 24"/>
                <a:gd name="T13" fmla="*/ 158 h 43"/>
                <a:gd name="T14" fmla="*/ 71 w 24"/>
                <a:gd name="T15" fmla="*/ 176 h 43"/>
                <a:gd name="T16" fmla="*/ 47 w 24"/>
                <a:gd name="T17" fmla="*/ 176 h 43"/>
                <a:gd name="T18" fmla="*/ 0 w 24"/>
                <a:gd name="T19" fmla="*/ 135 h 43"/>
                <a:gd name="T20" fmla="*/ 0 w 24"/>
                <a:gd name="T21" fmla="*/ 47 h 43"/>
                <a:gd name="T22" fmla="*/ 53 w 24"/>
                <a:gd name="T23" fmla="*/ 0 h 43"/>
                <a:gd name="T24" fmla="*/ 77 w 24"/>
                <a:gd name="T25" fmla="*/ 0 h 43"/>
                <a:gd name="T26" fmla="*/ 118 w 24"/>
                <a:gd name="T27" fmla="*/ 18 h 43"/>
                <a:gd name="T28" fmla="*/ 124 w 24"/>
                <a:gd name="T29" fmla="*/ 6 h 43"/>
                <a:gd name="T30" fmla="*/ 142 w 24"/>
                <a:gd name="T31" fmla="*/ 6 h 43"/>
                <a:gd name="T32" fmla="*/ 142 w 24"/>
                <a:gd name="T33" fmla="*/ 193 h 43"/>
                <a:gd name="T34" fmla="*/ 83 w 24"/>
                <a:gd name="T35" fmla="*/ 252 h 43"/>
                <a:gd name="T36" fmla="*/ 118 w 24"/>
                <a:gd name="T37" fmla="*/ 35 h 43"/>
                <a:gd name="T38" fmla="*/ 71 w 24"/>
                <a:gd name="T39" fmla="*/ 23 h 43"/>
                <a:gd name="T40" fmla="*/ 47 w 24"/>
                <a:gd name="T41" fmla="*/ 23 h 43"/>
                <a:gd name="T42" fmla="*/ 24 w 24"/>
                <a:gd name="T43" fmla="*/ 47 h 43"/>
                <a:gd name="T44" fmla="*/ 24 w 24"/>
                <a:gd name="T45" fmla="*/ 129 h 43"/>
                <a:gd name="T46" fmla="*/ 47 w 24"/>
                <a:gd name="T47" fmla="*/ 152 h 43"/>
                <a:gd name="T48" fmla="*/ 71 w 24"/>
                <a:gd name="T49" fmla="*/ 152 h 43"/>
                <a:gd name="T50" fmla="*/ 118 w 24"/>
                <a:gd name="T51" fmla="*/ 147 h 43"/>
                <a:gd name="T52" fmla="*/ 118 w 24"/>
                <a:gd name="T53" fmla="*/ 35 h 4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" h="43">
                  <a:moveTo>
                    <a:pt x="14" y="43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5" y="43"/>
                    <a:pt x="2" y="43"/>
                    <a:pt x="1" y="42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9"/>
                    <a:pt x="20" y="37"/>
                    <a:pt x="20" y="34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7" y="29"/>
                    <a:pt x="15" y="30"/>
                    <a:pt x="12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2" y="30"/>
                    <a:pt x="0" y="28"/>
                    <a:pt x="0" y="2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9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8" y="1"/>
                    <a:pt x="20" y="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40"/>
                    <a:pt x="21" y="43"/>
                    <a:pt x="14" y="43"/>
                  </a:cubicBezTo>
                  <a:close/>
                  <a:moveTo>
                    <a:pt x="20" y="6"/>
                  </a:moveTo>
                  <a:cubicBezTo>
                    <a:pt x="18" y="5"/>
                    <a:pt x="15" y="4"/>
                    <a:pt x="12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4" y="5"/>
                    <a:pt x="4" y="8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7" y="26"/>
                    <a:pt x="8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6"/>
                    <a:pt x="18" y="25"/>
                    <a:pt x="20" y="2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47"/>
            <p:cNvSpPr>
              <a:spLocks noChangeAspect="1" noEditPoints="1"/>
            </p:cNvSpPr>
            <p:nvPr/>
          </p:nvSpPr>
          <p:spPr bwMode="auto">
            <a:xfrm>
              <a:off x="2941" y="7578"/>
              <a:ext cx="30" cy="246"/>
            </a:xfrm>
            <a:custGeom>
              <a:avLst/>
              <a:gdLst>
                <a:gd name="T0" fmla="*/ 0 w 30"/>
                <a:gd name="T1" fmla="*/ 29 h 246"/>
                <a:gd name="T2" fmla="*/ 0 w 30"/>
                <a:gd name="T3" fmla="*/ 0 h 246"/>
                <a:gd name="T4" fmla="*/ 30 w 30"/>
                <a:gd name="T5" fmla="*/ 0 h 246"/>
                <a:gd name="T6" fmla="*/ 30 w 30"/>
                <a:gd name="T7" fmla="*/ 29 h 246"/>
                <a:gd name="T8" fmla="*/ 0 w 30"/>
                <a:gd name="T9" fmla="*/ 29 h 246"/>
                <a:gd name="T10" fmla="*/ 0 w 30"/>
                <a:gd name="T11" fmla="*/ 246 h 246"/>
                <a:gd name="T12" fmla="*/ 0 w 30"/>
                <a:gd name="T13" fmla="*/ 70 h 246"/>
                <a:gd name="T14" fmla="*/ 30 w 30"/>
                <a:gd name="T15" fmla="*/ 70 h 246"/>
                <a:gd name="T16" fmla="*/ 30 w 30"/>
                <a:gd name="T17" fmla="*/ 246 h 246"/>
                <a:gd name="T18" fmla="*/ 0 w 30"/>
                <a:gd name="T19" fmla="*/ 246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246">
                  <a:moveTo>
                    <a:pt x="0" y="2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29"/>
                  </a:lnTo>
                  <a:lnTo>
                    <a:pt x="0" y="29"/>
                  </a:lnTo>
                  <a:close/>
                  <a:moveTo>
                    <a:pt x="0" y="246"/>
                  </a:moveTo>
                  <a:lnTo>
                    <a:pt x="0" y="70"/>
                  </a:lnTo>
                  <a:lnTo>
                    <a:pt x="30" y="70"/>
                  </a:lnTo>
                  <a:lnTo>
                    <a:pt x="30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48"/>
            <p:cNvSpPr>
              <a:spLocks noChangeAspect="1" noEditPoints="1"/>
            </p:cNvSpPr>
            <p:nvPr/>
          </p:nvSpPr>
          <p:spPr bwMode="auto">
            <a:xfrm>
              <a:off x="3024" y="7642"/>
              <a:ext cx="154" cy="182"/>
            </a:xfrm>
            <a:custGeom>
              <a:avLst/>
              <a:gdLst>
                <a:gd name="T0" fmla="*/ 95 w 26"/>
                <a:gd name="T1" fmla="*/ 182 h 31"/>
                <a:gd name="T2" fmla="*/ 59 w 26"/>
                <a:gd name="T3" fmla="*/ 182 h 31"/>
                <a:gd name="T4" fmla="*/ 0 w 26"/>
                <a:gd name="T5" fmla="*/ 129 h 31"/>
                <a:gd name="T6" fmla="*/ 0 w 26"/>
                <a:gd name="T7" fmla="*/ 59 h 31"/>
                <a:gd name="T8" fmla="*/ 59 w 26"/>
                <a:gd name="T9" fmla="*/ 0 h 31"/>
                <a:gd name="T10" fmla="*/ 95 w 26"/>
                <a:gd name="T11" fmla="*/ 0 h 31"/>
                <a:gd name="T12" fmla="*/ 154 w 26"/>
                <a:gd name="T13" fmla="*/ 59 h 31"/>
                <a:gd name="T14" fmla="*/ 154 w 26"/>
                <a:gd name="T15" fmla="*/ 123 h 31"/>
                <a:gd name="T16" fmla="*/ 95 w 26"/>
                <a:gd name="T17" fmla="*/ 182 h 31"/>
                <a:gd name="T18" fmla="*/ 124 w 26"/>
                <a:gd name="T19" fmla="*/ 53 h 31"/>
                <a:gd name="T20" fmla="*/ 101 w 26"/>
                <a:gd name="T21" fmla="*/ 23 h 31"/>
                <a:gd name="T22" fmla="*/ 53 w 26"/>
                <a:gd name="T23" fmla="*/ 23 h 31"/>
                <a:gd name="T24" fmla="*/ 30 w 26"/>
                <a:gd name="T25" fmla="*/ 53 h 31"/>
                <a:gd name="T26" fmla="*/ 30 w 26"/>
                <a:gd name="T27" fmla="*/ 129 h 31"/>
                <a:gd name="T28" fmla="*/ 53 w 26"/>
                <a:gd name="T29" fmla="*/ 164 h 31"/>
                <a:gd name="T30" fmla="*/ 101 w 26"/>
                <a:gd name="T31" fmla="*/ 164 h 31"/>
                <a:gd name="T32" fmla="*/ 124 w 26"/>
                <a:gd name="T33" fmla="*/ 129 h 31"/>
                <a:gd name="T34" fmla="*/ 124 w 26"/>
                <a:gd name="T35" fmla="*/ 53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6" h="31">
                  <a:moveTo>
                    <a:pt x="16" y="31"/>
                  </a:moveTo>
                  <a:cubicBezTo>
                    <a:pt x="10" y="31"/>
                    <a:pt x="10" y="31"/>
                    <a:pt x="10" y="31"/>
                  </a:cubicBezTo>
                  <a:cubicBezTo>
                    <a:pt x="4" y="31"/>
                    <a:pt x="0" y="28"/>
                    <a:pt x="0" y="2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3"/>
                    <a:pt x="4" y="0"/>
                    <a:pt x="1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6" y="4"/>
                    <a:pt x="26" y="1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7"/>
                    <a:pt x="22" y="31"/>
                    <a:pt x="16" y="31"/>
                  </a:cubicBezTo>
                  <a:close/>
                  <a:moveTo>
                    <a:pt x="21" y="9"/>
                  </a:moveTo>
                  <a:cubicBezTo>
                    <a:pt x="21" y="6"/>
                    <a:pt x="20" y="4"/>
                    <a:pt x="17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6" y="4"/>
                    <a:pt x="5" y="6"/>
                    <a:pt x="5" y="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5"/>
                    <a:pt x="6" y="28"/>
                    <a:pt x="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0" y="28"/>
                    <a:pt x="21" y="25"/>
                    <a:pt x="21" y="2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49"/>
            <p:cNvSpPr>
              <a:spLocks noChangeAspect="1"/>
            </p:cNvSpPr>
            <p:nvPr/>
          </p:nvSpPr>
          <p:spPr bwMode="auto">
            <a:xfrm>
              <a:off x="3225" y="7642"/>
              <a:ext cx="148" cy="182"/>
            </a:xfrm>
            <a:custGeom>
              <a:avLst/>
              <a:gdLst>
                <a:gd name="T0" fmla="*/ 118 w 25"/>
                <a:gd name="T1" fmla="*/ 182 h 31"/>
                <a:gd name="T2" fmla="*/ 118 w 25"/>
                <a:gd name="T3" fmla="*/ 41 h 31"/>
                <a:gd name="T4" fmla="*/ 95 w 25"/>
                <a:gd name="T5" fmla="*/ 23 h 31"/>
                <a:gd name="T6" fmla="*/ 71 w 25"/>
                <a:gd name="T7" fmla="*/ 23 h 31"/>
                <a:gd name="T8" fmla="*/ 30 w 25"/>
                <a:gd name="T9" fmla="*/ 29 h 31"/>
                <a:gd name="T10" fmla="*/ 30 w 25"/>
                <a:gd name="T11" fmla="*/ 182 h 31"/>
                <a:gd name="T12" fmla="*/ 0 w 25"/>
                <a:gd name="T13" fmla="*/ 182 h 31"/>
                <a:gd name="T14" fmla="*/ 0 w 25"/>
                <a:gd name="T15" fmla="*/ 6 h 31"/>
                <a:gd name="T16" fmla="*/ 24 w 25"/>
                <a:gd name="T17" fmla="*/ 6 h 31"/>
                <a:gd name="T18" fmla="*/ 30 w 25"/>
                <a:gd name="T19" fmla="*/ 18 h 31"/>
                <a:gd name="T20" fmla="*/ 77 w 25"/>
                <a:gd name="T21" fmla="*/ 0 h 31"/>
                <a:gd name="T22" fmla="*/ 101 w 25"/>
                <a:gd name="T23" fmla="*/ 0 h 31"/>
                <a:gd name="T24" fmla="*/ 148 w 25"/>
                <a:gd name="T25" fmla="*/ 41 h 31"/>
                <a:gd name="T26" fmla="*/ 148 w 25"/>
                <a:gd name="T27" fmla="*/ 182 h 31"/>
                <a:gd name="T28" fmla="*/ 118 w 25"/>
                <a:gd name="T29" fmla="*/ 18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" h="31">
                  <a:moveTo>
                    <a:pt x="20" y="3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8" y="4"/>
                    <a:pt x="16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5" y="2"/>
                    <a:pt x="25" y="7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20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50"/>
            <p:cNvSpPr>
              <a:spLocks noChangeAspect="1"/>
            </p:cNvSpPr>
            <p:nvPr/>
          </p:nvSpPr>
          <p:spPr bwMode="auto">
            <a:xfrm>
              <a:off x="3432" y="7642"/>
              <a:ext cx="243" cy="182"/>
            </a:xfrm>
            <a:custGeom>
              <a:avLst/>
              <a:gdLst>
                <a:gd name="T0" fmla="*/ 219 w 41"/>
                <a:gd name="T1" fmla="*/ 182 h 31"/>
                <a:gd name="T2" fmla="*/ 219 w 41"/>
                <a:gd name="T3" fmla="*/ 41 h 31"/>
                <a:gd name="T4" fmla="*/ 196 w 41"/>
                <a:gd name="T5" fmla="*/ 23 h 31"/>
                <a:gd name="T6" fmla="*/ 178 w 41"/>
                <a:gd name="T7" fmla="*/ 23 h 31"/>
                <a:gd name="T8" fmla="*/ 136 w 41"/>
                <a:gd name="T9" fmla="*/ 29 h 31"/>
                <a:gd name="T10" fmla="*/ 136 w 41"/>
                <a:gd name="T11" fmla="*/ 182 h 31"/>
                <a:gd name="T12" fmla="*/ 107 w 41"/>
                <a:gd name="T13" fmla="*/ 182 h 31"/>
                <a:gd name="T14" fmla="*/ 107 w 41"/>
                <a:gd name="T15" fmla="*/ 41 h 31"/>
                <a:gd name="T16" fmla="*/ 83 w 41"/>
                <a:gd name="T17" fmla="*/ 23 h 31"/>
                <a:gd name="T18" fmla="*/ 65 w 41"/>
                <a:gd name="T19" fmla="*/ 23 h 31"/>
                <a:gd name="T20" fmla="*/ 30 w 41"/>
                <a:gd name="T21" fmla="*/ 29 h 31"/>
                <a:gd name="T22" fmla="*/ 30 w 41"/>
                <a:gd name="T23" fmla="*/ 182 h 31"/>
                <a:gd name="T24" fmla="*/ 0 w 41"/>
                <a:gd name="T25" fmla="*/ 182 h 31"/>
                <a:gd name="T26" fmla="*/ 0 w 41"/>
                <a:gd name="T27" fmla="*/ 6 h 31"/>
                <a:gd name="T28" fmla="*/ 24 w 41"/>
                <a:gd name="T29" fmla="*/ 6 h 31"/>
                <a:gd name="T30" fmla="*/ 24 w 41"/>
                <a:gd name="T31" fmla="*/ 18 h 31"/>
                <a:gd name="T32" fmla="*/ 71 w 41"/>
                <a:gd name="T33" fmla="*/ 0 h 31"/>
                <a:gd name="T34" fmla="*/ 89 w 41"/>
                <a:gd name="T35" fmla="*/ 0 h 31"/>
                <a:gd name="T36" fmla="*/ 130 w 41"/>
                <a:gd name="T37" fmla="*/ 18 h 31"/>
                <a:gd name="T38" fmla="*/ 184 w 41"/>
                <a:gd name="T39" fmla="*/ 0 h 31"/>
                <a:gd name="T40" fmla="*/ 202 w 41"/>
                <a:gd name="T41" fmla="*/ 0 h 31"/>
                <a:gd name="T42" fmla="*/ 243 w 41"/>
                <a:gd name="T43" fmla="*/ 41 h 31"/>
                <a:gd name="T44" fmla="*/ 243 w 41"/>
                <a:gd name="T45" fmla="*/ 182 h 31"/>
                <a:gd name="T46" fmla="*/ 219 w 41"/>
                <a:gd name="T47" fmla="*/ 182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1" h="31">
                  <a:moveTo>
                    <a:pt x="37" y="31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5"/>
                    <a:pt x="35" y="4"/>
                    <a:pt x="33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7" y="4"/>
                    <a:pt x="24" y="5"/>
                    <a:pt x="23" y="5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5"/>
                    <a:pt x="16" y="4"/>
                    <a:pt x="14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7" y="1"/>
                    <a:pt x="10" y="0"/>
                    <a:pt x="1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1" y="1"/>
                    <a:pt x="22" y="3"/>
                  </a:cubicBezTo>
                  <a:cubicBezTo>
                    <a:pt x="24" y="1"/>
                    <a:pt x="28" y="0"/>
                    <a:pt x="3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1" y="2"/>
                    <a:pt x="41" y="7"/>
                  </a:cubicBezTo>
                  <a:cubicBezTo>
                    <a:pt x="41" y="31"/>
                    <a:pt x="41" y="31"/>
                    <a:pt x="41" y="31"/>
                  </a:cubicBezTo>
                  <a:lnTo>
                    <a:pt x="37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51"/>
            <p:cNvSpPr>
              <a:spLocks noChangeAspect="1" noEditPoints="1"/>
            </p:cNvSpPr>
            <p:nvPr/>
          </p:nvSpPr>
          <p:spPr bwMode="auto">
            <a:xfrm>
              <a:off x="3734" y="7578"/>
              <a:ext cx="30" cy="246"/>
            </a:xfrm>
            <a:custGeom>
              <a:avLst/>
              <a:gdLst>
                <a:gd name="T0" fmla="*/ 0 w 30"/>
                <a:gd name="T1" fmla="*/ 29 h 246"/>
                <a:gd name="T2" fmla="*/ 0 w 30"/>
                <a:gd name="T3" fmla="*/ 0 h 246"/>
                <a:gd name="T4" fmla="*/ 30 w 30"/>
                <a:gd name="T5" fmla="*/ 0 h 246"/>
                <a:gd name="T6" fmla="*/ 30 w 30"/>
                <a:gd name="T7" fmla="*/ 29 h 246"/>
                <a:gd name="T8" fmla="*/ 0 w 30"/>
                <a:gd name="T9" fmla="*/ 29 h 246"/>
                <a:gd name="T10" fmla="*/ 0 w 30"/>
                <a:gd name="T11" fmla="*/ 246 h 246"/>
                <a:gd name="T12" fmla="*/ 0 w 30"/>
                <a:gd name="T13" fmla="*/ 70 h 246"/>
                <a:gd name="T14" fmla="*/ 30 w 30"/>
                <a:gd name="T15" fmla="*/ 70 h 246"/>
                <a:gd name="T16" fmla="*/ 30 w 30"/>
                <a:gd name="T17" fmla="*/ 246 h 246"/>
                <a:gd name="T18" fmla="*/ 0 w 30"/>
                <a:gd name="T19" fmla="*/ 246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" h="246">
                  <a:moveTo>
                    <a:pt x="0" y="2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0" y="29"/>
                  </a:lnTo>
                  <a:lnTo>
                    <a:pt x="0" y="29"/>
                  </a:lnTo>
                  <a:close/>
                  <a:moveTo>
                    <a:pt x="0" y="246"/>
                  </a:moveTo>
                  <a:lnTo>
                    <a:pt x="0" y="70"/>
                  </a:lnTo>
                  <a:lnTo>
                    <a:pt x="30" y="70"/>
                  </a:lnTo>
                  <a:lnTo>
                    <a:pt x="30" y="246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52"/>
            <p:cNvSpPr>
              <a:spLocks noChangeAspect="1" noEditPoints="1"/>
            </p:cNvSpPr>
            <p:nvPr/>
          </p:nvSpPr>
          <p:spPr bwMode="auto">
            <a:xfrm>
              <a:off x="3811" y="7578"/>
              <a:ext cx="148" cy="246"/>
            </a:xfrm>
            <a:custGeom>
              <a:avLst/>
              <a:gdLst>
                <a:gd name="T0" fmla="*/ 118 w 25"/>
                <a:gd name="T1" fmla="*/ 246 h 42"/>
                <a:gd name="T2" fmla="*/ 118 w 25"/>
                <a:gd name="T3" fmla="*/ 228 h 42"/>
                <a:gd name="T4" fmla="*/ 71 w 25"/>
                <a:gd name="T5" fmla="*/ 246 h 42"/>
                <a:gd name="T6" fmla="*/ 41 w 25"/>
                <a:gd name="T7" fmla="*/ 246 h 42"/>
                <a:gd name="T8" fmla="*/ 0 w 25"/>
                <a:gd name="T9" fmla="*/ 205 h 42"/>
                <a:gd name="T10" fmla="*/ 0 w 25"/>
                <a:gd name="T11" fmla="*/ 111 h 42"/>
                <a:gd name="T12" fmla="*/ 53 w 25"/>
                <a:gd name="T13" fmla="*/ 64 h 42"/>
                <a:gd name="T14" fmla="*/ 77 w 25"/>
                <a:gd name="T15" fmla="*/ 64 h 42"/>
                <a:gd name="T16" fmla="*/ 118 w 25"/>
                <a:gd name="T17" fmla="*/ 82 h 42"/>
                <a:gd name="T18" fmla="*/ 118 w 25"/>
                <a:gd name="T19" fmla="*/ 0 h 42"/>
                <a:gd name="T20" fmla="*/ 148 w 25"/>
                <a:gd name="T21" fmla="*/ 0 h 42"/>
                <a:gd name="T22" fmla="*/ 148 w 25"/>
                <a:gd name="T23" fmla="*/ 246 h 42"/>
                <a:gd name="T24" fmla="*/ 118 w 25"/>
                <a:gd name="T25" fmla="*/ 246 h 42"/>
                <a:gd name="T26" fmla="*/ 118 w 25"/>
                <a:gd name="T27" fmla="*/ 100 h 42"/>
                <a:gd name="T28" fmla="*/ 71 w 25"/>
                <a:gd name="T29" fmla="*/ 88 h 42"/>
                <a:gd name="T30" fmla="*/ 47 w 25"/>
                <a:gd name="T31" fmla="*/ 88 h 42"/>
                <a:gd name="T32" fmla="*/ 30 w 25"/>
                <a:gd name="T33" fmla="*/ 111 h 42"/>
                <a:gd name="T34" fmla="*/ 30 w 25"/>
                <a:gd name="T35" fmla="*/ 199 h 42"/>
                <a:gd name="T36" fmla="*/ 53 w 25"/>
                <a:gd name="T37" fmla="*/ 223 h 42"/>
                <a:gd name="T38" fmla="*/ 71 w 25"/>
                <a:gd name="T39" fmla="*/ 223 h 42"/>
                <a:gd name="T40" fmla="*/ 118 w 25"/>
                <a:gd name="T41" fmla="*/ 217 h 42"/>
                <a:gd name="T42" fmla="*/ 118 w 25"/>
                <a:gd name="T43" fmla="*/ 10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" h="42">
                  <a:moveTo>
                    <a:pt x="20" y="42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18" y="42"/>
                    <a:pt x="15" y="42"/>
                    <a:pt x="12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4" y="42"/>
                    <a:pt x="0" y="41"/>
                    <a:pt x="0" y="3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4" y="11"/>
                    <a:pt x="9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6" y="11"/>
                    <a:pt x="19" y="12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42"/>
                    <a:pt x="25" y="42"/>
                    <a:pt x="25" y="42"/>
                  </a:cubicBezTo>
                  <a:lnTo>
                    <a:pt x="20" y="42"/>
                  </a:lnTo>
                  <a:close/>
                  <a:moveTo>
                    <a:pt x="20" y="17"/>
                  </a:moveTo>
                  <a:cubicBezTo>
                    <a:pt x="19" y="16"/>
                    <a:pt x="16" y="15"/>
                    <a:pt x="12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5" y="16"/>
                    <a:pt x="5" y="19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8"/>
                    <a:pt x="7" y="38"/>
                    <a:pt x="9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6" y="38"/>
                    <a:pt x="19" y="37"/>
                    <a:pt x="20" y="37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53"/>
            <p:cNvSpPr>
              <a:spLocks noChangeAspect="1"/>
            </p:cNvSpPr>
            <p:nvPr/>
          </p:nvSpPr>
          <p:spPr bwMode="auto">
            <a:xfrm>
              <a:off x="3988" y="7601"/>
              <a:ext cx="119" cy="223"/>
            </a:xfrm>
            <a:custGeom>
              <a:avLst/>
              <a:gdLst>
                <a:gd name="T0" fmla="*/ 77 w 20"/>
                <a:gd name="T1" fmla="*/ 223 h 38"/>
                <a:gd name="T2" fmla="*/ 30 w 20"/>
                <a:gd name="T3" fmla="*/ 188 h 38"/>
                <a:gd name="T4" fmla="*/ 30 w 20"/>
                <a:gd name="T5" fmla="*/ 70 h 38"/>
                <a:gd name="T6" fmla="*/ 0 w 20"/>
                <a:gd name="T7" fmla="*/ 70 h 38"/>
                <a:gd name="T8" fmla="*/ 0 w 20"/>
                <a:gd name="T9" fmla="*/ 53 h 38"/>
                <a:gd name="T10" fmla="*/ 30 w 20"/>
                <a:gd name="T11" fmla="*/ 53 h 38"/>
                <a:gd name="T12" fmla="*/ 30 w 20"/>
                <a:gd name="T13" fmla="*/ 0 h 38"/>
                <a:gd name="T14" fmla="*/ 60 w 20"/>
                <a:gd name="T15" fmla="*/ 0 h 38"/>
                <a:gd name="T16" fmla="*/ 60 w 20"/>
                <a:gd name="T17" fmla="*/ 53 h 38"/>
                <a:gd name="T18" fmla="*/ 119 w 20"/>
                <a:gd name="T19" fmla="*/ 53 h 38"/>
                <a:gd name="T20" fmla="*/ 119 w 20"/>
                <a:gd name="T21" fmla="*/ 70 h 38"/>
                <a:gd name="T22" fmla="*/ 60 w 20"/>
                <a:gd name="T23" fmla="*/ 70 h 38"/>
                <a:gd name="T24" fmla="*/ 60 w 20"/>
                <a:gd name="T25" fmla="*/ 182 h 38"/>
                <a:gd name="T26" fmla="*/ 71 w 20"/>
                <a:gd name="T27" fmla="*/ 205 h 38"/>
                <a:gd name="T28" fmla="*/ 119 w 20"/>
                <a:gd name="T29" fmla="*/ 205 h 38"/>
                <a:gd name="T30" fmla="*/ 119 w 20"/>
                <a:gd name="T31" fmla="*/ 217 h 38"/>
                <a:gd name="T32" fmla="*/ 77 w 20"/>
                <a:gd name="T33" fmla="*/ 223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8">
                  <a:moveTo>
                    <a:pt x="13" y="38"/>
                  </a:moveTo>
                  <a:cubicBezTo>
                    <a:pt x="8" y="38"/>
                    <a:pt x="5" y="37"/>
                    <a:pt x="5" y="3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3"/>
                    <a:pt x="10" y="35"/>
                    <a:pt x="12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8" y="38"/>
                    <a:pt x="15" y="38"/>
                    <a:pt x="13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54"/>
            <p:cNvSpPr>
              <a:spLocks noChangeAspect="1" noEditPoints="1"/>
            </p:cNvSpPr>
            <p:nvPr/>
          </p:nvSpPr>
          <p:spPr bwMode="auto">
            <a:xfrm>
              <a:off x="4107" y="7578"/>
              <a:ext cx="82" cy="316"/>
            </a:xfrm>
            <a:custGeom>
              <a:avLst/>
              <a:gdLst>
                <a:gd name="T0" fmla="*/ 29 w 14"/>
                <a:gd name="T1" fmla="*/ 316 h 54"/>
                <a:gd name="T2" fmla="*/ 0 w 14"/>
                <a:gd name="T3" fmla="*/ 316 h 54"/>
                <a:gd name="T4" fmla="*/ 0 w 14"/>
                <a:gd name="T5" fmla="*/ 293 h 54"/>
                <a:gd name="T6" fmla="*/ 23 w 14"/>
                <a:gd name="T7" fmla="*/ 293 h 54"/>
                <a:gd name="T8" fmla="*/ 53 w 14"/>
                <a:gd name="T9" fmla="*/ 263 h 54"/>
                <a:gd name="T10" fmla="*/ 53 w 14"/>
                <a:gd name="T11" fmla="*/ 70 h 54"/>
                <a:gd name="T12" fmla="*/ 82 w 14"/>
                <a:gd name="T13" fmla="*/ 70 h 54"/>
                <a:gd name="T14" fmla="*/ 82 w 14"/>
                <a:gd name="T15" fmla="*/ 263 h 54"/>
                <a:gd name="T16" fmla="*/ 29 w 14"/>
                <a:gd name="T17" fmla="*/ 316 h 54"/>
                <a:gd name="T18" fmla="*/ 53 w 14"/>
                <a:gd name="T19" fmla="*/ 29 h 54"/>
                <a:gd name="T20" fmla="*/ 53 w 14"/>
                <a:gd name="T21" fmla="*/ 0 h 54"/>
                <a:gd name="T22" fmla="*/ 82 w 14"/>
                <a:gd name="T23" fmla="*/ 0 h 54"/>
                <a:gd name="T24" fmla="*/ 82 w 14"/>
                <a:gd name="T25" fmla="*/ 29 h 54"/>
                <a:gd name="T26" fmla="*/ 53 w 14"/>
                <a:gd name="T27" fmla="*/ 29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" h="54">
                  <a:moveTo>
                    <a:pt x="5" y="54"/>
                  </a:moveTo>
                  <a:cubicBezTo>
                    <a:pt x="4" y="54"/>
                    <a:pt x="2" y="54"/>
                    <a:pt x="0" y="5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8" y="50"/>
                    <a:pt x="9" y="50"/>
                    <a:pt x="9" y="4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52"/>
                    <a:pt x="10" y="54"/>
                    <a:pt x="5" y="54"/>
                  </a:cubicBezTo>
                  <a:close/>
                  <a:moveTo>
                    <a:pt x="9" y="5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55"/>
            <p:cNvSpPr>
              <a:spLocks noChangeAspect="1"/>
            </p:cNvSpPr>
            <p:nvPr/>
          </p:nvSpPr>
          <p:spPr bwMode="auto">
            <a:xfrm>
              <a:off x="4225" y="7648"/>
              <a:ext cx="160" cy="246"/>
            </a:xfrm>
            <a:custGeom>
              <a:avLst/>
              <a:gdLst>
                <a:gd name="T0" fmla="*/ 71 w 160"/>
                <a:gd name="T1" fmla="*/ 246 h 246"/>
                <a:gd name="T2" fmla="*/ 41 w 160"/>
                <a:gd name="T3" fmla="*/ 246 h 246"/>
                <a:gd name="T4" fmla="*/ 71 w 160"/>
                <a:gd name="T5" fmla="*/ 170 h 246"/>
                <a:gd name="T6" fmla="*/ 0 w 160"/>
                <a:gd name="T7" fmla="*/ 0 h 246"/>
                <a:gd name="T8" fmla="*/ 29 w 160"/>
                <a:gd name="T9" fmla="*/ 0 h 246"/>
                <a:gd name="T10" fmla="*/ 83 w 160"/>
                <a:gd name="T11" fmla="*/ 135 h 246"/>
                <a:gd name="T12" fmla="*/ 89 w 160"/>
                <a:gd name="T13" fmla="*/ 135 h 246"/>
                <a:gd name="T14" fmla="*/ 136 w 160"/>
                <a:gd name="T15" fmla="*/ 0 h 246"/>
                <a:gd name="T16" fmla="*/ 160 w 160"/>
                <a:gd name="T17" fmla="*/ 0 h 246"/>
                <a:gd name="T18" fmla="*/ 71 w 160"/>
                <a:gd name="T19" fmla="*/ 246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" h="246">
                  <a:moveTo>
                    <a:pt x="71" y="246"/>
                  </a:moveTo>
                  <a:lnTo>
                    <a:pt x="41" y="246"/>
                  </a:lnTo>
                  <a:lnTo>
                    <a:pt x="71" y="170"/>
                  </a:lnTo>
                  <a:lnTo>
                    <a:pt x="0" y="0"/>
                  </a:lnTo>
                  <a:lnTo>
                    <a:pt x="29" y="0"/>
                  </a:lnTo>
                  <a:lnTo>
                    <a:pt x="83" y="135"/>
                  </a:lnTo>
                  <a:lnTo>
                    <a:pt x="89" y="135"/>
                  </a:lnTo>
                  <a:lnTo>
                    <a:pt x="136" y="0"/>
                  </a:lnTo>
                  <a:lnTo>
                    <a:pt x="160" y="0"/>
                  </a:lnTo>
                  <a:lnTo>
                    <a:pt x="71" y="2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Rectangle 56"/>
            <p:cNvSpPr>
              <a:spLocks noChangeAspect="1" noChangeArrowheads="1"/>
            </p:cNvSpPr>
            <p:nvPr/>
          </p:nvSpPr>
          <p:spPr bwMode="auto">
            <a:xfrm>
              <a:off x="4420" y="7578"/>
              <a:ext cx="30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da-DK"/>
            </a:p>
          </p:txBody>
        </p:sp>
        <p:sp>
          <p:nvSpPr>
            <p:cNvPr id="1046" name="Rectangle 57"/>
            <p:cNvSpPr>
              <a:spLocks noChangeAspect="1" noChangeArrowheads="1"/>
            </p:cNvSpPr>
            <p:nvPr/>
          </p:nvSpPr>
          <p:spPr bwMode="auto">
            <a:xfrm>
              <a:off x="4509" y="7578"/>
              <a:ext cx="29" cy="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da-DK"/>
            </a:p>
          </p:txBody>
        </p:sp>
        <p:sp>
          <p:nvSpPr>
            <p:cNvPr id="1047" name="Freeform 58"/>
            <p:cNvSpPr>
              <a:spLocks noChangeAspect="1" noEditPoints="1"/>
            </p:cNvSpPr>
            <p:nvPr/>
          </p:nvSpPr>
          <p:spPr bwMode="auto">
            <a:xfrm>
              <a:off x="4586" y="7642"/>
              <a:ext cx="148" cy="182"/>
            </a:xfrm>
            <a:custGeom>
              <a:avLst/>
              <a:gdLst>
                <a:gd name="T0" fmla="*/ 124 w 25"/>
                <a:gd name="T1" fmla="*/ 182 h 31"/>
                <a:gd name="T2" fmla="*/ 124 w 25"/>
                <a:gd name="T3" fmla="*/ 164 h 31"/>
                <a:gd name="T4" fmla="*/ 118 w 25"/>
                <a:gd name="T5" fmla="*/ 164 h 31"/>
                <a:gd name="T6" fmla="*/ 83 w 25"/>
                <a:gd name="T7" fmla="*/ 182 h 31"/>
                <a:gd name="T8" fmla="*/ 47 w 25"/>
                <a:gd name="T9" fmla="*/ 182 h 31"/>
                <a:gd name="T10" fmla="*/ 0 w 25"/>
                <a:gd name="T11" fmla="*/ 147 h 31"/>
                <a:gd name="T12" fmla="*/ 0 w 25"/>
                <a:gd name="T13" fmla="*/ 123 h 31"/>
                <a:gd name="T14" fmla="*/ 53 w 25"/>
                <a:gd name="T15" fmla="*/ 76 h 31"/>
                <a:gd name="T16" fmla="*/ 118 w 25"/>
                <a:gd name="T17" fmla="*/ 76 h 31"/>
                <a:gd name="T18" fmla="*/ 118 w 25"/>
                <a:gd name="T19" fmla="*/ 47 h 31"/>
                <a:gd name="T20" fmla="*/ 89 w 25"/>
                <a:gd name="T21" fmla="*/ 23 h 31"/>
                <a:gd name="T22" fmla="*/ 12 w 25"/>
                <a:gd name="T23" fmla="*/ 23 h 31"/>
                <a:gd name="T24" fmla="*/ 12 w 25"/>
                <a:gd name="T25" fmla="*/ 6 h 31"/>
                <a:gd name="T26" fmla="*/ 53 w 25"/>
                <a:gd name="T27" fmla="*/ 0 h 31"/>
                <a:gd name="T28" fmla="*/ 95 w 25"/>
                <a:gd name="T29" fmla="*/ 0 h 31"/>
                <a:gd name="T30" fmla="*/ 142 w 25"/>
                <a:gd name="T31" fmla="*/ 47 h 31"/>
                <a:gd name="T32" fmla="*/ 142 w 25"/>
                <a:gd name="T33" fmla="*/ 123 h 31"/>
                <a:gd name="T34" fmla="*/ 148 w 25"/>
                <a:gd name="T35" fmla="*/ 182 h 31"/>
                <a:gd name="T36" fmla="*/ 124 w 25"/>
                <a:gd name="T37" fmla="*/ 182 h 31"/>
                <a:gd name="T38" fmla="*/ 118 w 25"/>
                <a:gd name="T39" fmla="*/ 94 h 31"/>
                <a:gd name="T40" fmla="*/ 53 w 25"/>
                <a:gd name="T41" fmla="*/ 94 h 31"/>
                <a:gd name="T42" fmla="*/ 30 w 25"/>
                <a:gd name="T43" fmla="*/ 117 h 31"/>
                <a:gd name="T44" fmla="*/ 30 w 25"/>
                <a:gd name="T45" fmla="*/ 141 h 31"/>
                <a:gd name="T46" fmla="*/ 53 w 25"/>
                <a:gd name="T47" fmla="*/ 159 h 31"/>
                <a:gd name="T48" fmla="*/ 89 w 25"/>
                <a:gd name="T49" fmla="*/ 159 h 31"/>
                <a:gd name="T50" fmla="*/ 118 w 25"/>
                <a:gd name="T51" fmla="*/ 135 h 31"/>
                <a:gd name="T52" fmla="*/ 118 w 25"/>
                <a:gd name="T53" fmla="*/ 94 h 3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" h="31">
                  <a:moveTo>
                    <a:pt x="21" y="31"/>
                  </a:moveTo>
                  <a:cubicBezTo>
                    <a:pt x="21" y="30"/>
                    <a:pt x="21" y="30"/>
                    <a:pt x="21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30"/>
                    <a:pt x="17" y="31"/>
                    <a:pt x="1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3" y="31"/>
                    <a:pt x="0" y="29"/>
                    <a:pt x="0" y="2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3" y="13"/>
                    <a:pt x="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5"/>
                    <a:pt x="18" y="4"/>
                    <a:pt x="1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2"/>
                    <a:pt x="24" y="8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5"/>
                    <a:pt x="25" y="28"/>
                    <a:pt x="25" y="31"/>
                  </a:cubicBezTo>
                  <a:lnTo>
                    <a:pt x="21" y="31"/>
                  </a:lnTo>
                  <a:close/>
                  <a:moveTo>
                    <a:pt x="20" y="16"/>
                  </a:move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5" y="17"/>
                    <a:pt x="5" y="20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7"/>
                    <a:pt x="7" y="27"/>
                    <a:pt x="9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7" y="27"/>
                    <a:pt x="20" y="26"/>
                    <a:pt x="20" y="23"/>
                  </a:cubicBezTo>
                  <a:lnTo>
                    <a:pt x="20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59"/>
            <p:cNvSpPr>
              <a:spLocks noChangeAspect="1"/>
            </p:cNvSpPr>
            <p:nvPr/>
          </p:nvSpPr>
          <p:spPr bwMode="auto">
            <a:xfrm>
              <a:off x="4787" y="7642"/>
              <a:ext cx="148" cy="182"/>
            </a:xfrm>
            <a:custGeom>
              <a:avLst/>
              <a:gdLst>
                <a:gd name="T0" fmla="*/ 118 w 25"/>
                <a:gd name="T1" fmla="*/ 182 h 31"/>
                <a:gd name="T2" fmla="*/ 118 w 25"/>
                <a:gd name="T3" fmla="*/ 41 h 31"/>
                <a:gd name="T4" fmla="*/ 101 w 25"/>
                <a:gd name="T5" fmla="*/ 23 h 31"/>
                <a:gd name="T6" fmla="*/ 71 w 25"/>
                <a:gd name="T7" fmla="*/ 23 h 31"/>
                <a:gd name="T8" fmla="*/ 30 w 25"/>
                <a:gd name="T9" fmla="*/ 29 h 31"/>
                <a:gd name="T10" fmla="*/ 30 w 25"/>
                <a:gd name="T11" fmla="*/ 182 h 31"/>
                <a:gd name="T12" fmla="*/ 0 w 25"/>
                <a:gd name="T13" fmla="*/ 182 h 31"/>
                <a:gd name="T14" fmla="*/ 0 w 25"/>
                <a:gd name="T15" fmla="*/ 6 h 31"/>
                <a:gd name="T16" fmla="*/ 30 w 25"/>
                <a:gd name="T17" fmla="*/ 6 h 31"/>
                <a:gd name="T18" fmla="*/ 30 w 25"/>
                <a:gd name="T19" fmla="*/ 18 h 31"/>
                <a:gd name="T20" fmla="*/ 77 w 25"/>
                <a:gd name="T21" fmla="*/ 0 h 31"/>
                <a:gd name="T22" fmla="*/ 101 w 25"/>
                <a:gd name="T23" fmla="*/ 0 h 31"/>
                <a:gd name="T24" fmla="*/ 148 w 25"/>
                <a:gd name="T25" fmla="*/ 41 h 31"/>
                <a:gd name="T26" fmla="*/ 148 w 25"/>
                <a:gd name="T27" fmla="*/ 182 h 31"/>
                <a:gd name="T28" fmla="*/ 118 w 25"/>
                <a:gd name="T29" fmla="*/ 182 h 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5" h="31">
                  <a:moveTo>
                    <a:pt x="20" y="31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8" y="4"/>
                    <a:pt x="17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4"/>
                    <a:pt x="6" y="5"/>
                    <a:pt x="5" y="5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10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" y="0"/>
                    <a:pt x="25" y="2"/>
                    <a:pt x="25" y="7"/>
                  </a:cubicBezTo>
                  <a:cubicBezTo>
                    <a:pt x="25" y="31"/>
                    <a:pt x="25" y="31"/>
                    <a:pt x="25" y="31"/>
                  </a:cubicBezTo>
                  <a:lnTo>
                    <a:pt x="20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60"/>
            <p:cNvSpPr>
              <a:spLocks noChangeAspect="1" noEditPoints="1"/>
            </p:cNvSpPr>
            <p:nvPr/>
          </p:nvSpPr>
          <p:spPr bwMode="auto">
            <a:xfrm>
              <a:off x="4988" y="7578"/>
              <a:ext cx="142" cy="246"/>
            </a:xfrm>
            <a:custGeom>
              <a:avLst/>
              <a:gdLst>
                <a:gd name="T0" fmla="*/ 118 w 24"/>
                <a:gd name="T1" fmla="*/ 246 h 42"/>
                <a:gd name="T2" fmla="*/ 118 w 24"/>
                <a:gd name="T3" fmla="*/ 228 h 42"/>
                <a:gd name="T4" fmla="*/ 71 w 24"/>
                <a:gd name="T5" fmla="*/ 246 h 42"/>
                <a:gd name="T6" fmla="*/ 41 w 24"/>
                <a:gd name="T7" fmla="*/ 246 h 42"/>
                <a:gd name="T8" fmla="*/ 0 w 24"/>
                <a:gd name="T9" fmla="*/ 205 h 42"/>
                <a:gd name="T10" fmla="*/ 0 w 24"/>
                <a:gd name="T11" fmla="*/ 111 h 42"/>
                <a:gd name="T12" fmla="*/ 47 w 24"/>
                <a:gd name="T13" fmla="*/ 64 h 42"/>
                <a:gd name="T14" fmla="*/ 77 w 24"/>
                <a:gd name="T15" fmla="*/ 64 h 42"/>
                <a:gd name="T16" fmla="*/ 118 w 24"/>
                <a:gd name="T17" fmla="*/ 82 h 42"/>
                <a:gd name="T18" fmla="*/ 118 w 24"/>
                <a:gd name="T19" fmla="*/ 0 h 42"/>
                <a:gd name="T20" fmla="*/ 142 w 24"/>
                <a:gd name="T21" fmla="*/ 0 h 42"/>
                <a:gd name="T22" fmla="*/ 142 w 24"/>
                <a:gd name="T23" fmla="*/ 246 h 42"/>
                <a:gd name="T24" fmla="*/ 118 w 24"/>
                <a:gd name="T25" fmla="*/ 246 h 42"/>
                <a:gd name="T26" fmla="*/ 118 w 24"/>
                <a:gd name="T27" fmla="*/ 100 h 42"/>
                <a:gd name="T28" fmla="*/ 71 w 24"/>
                <a:gd name="T29" fmla="*/ 88 h 42"/>
                <a:gd name="T30" fmla="*/ 47 w 24"/>
                <a:gd name="T31" fmla="*/ 88 h 42"/>
                <a:gd name="T32" fmla="*/ 24 w 24"/>
                <a:gd name="T33" fmla="*/ 111 h 42"/>
                <a:gd name="T34" fmla="*/ 24 w 24"/>
                <a:gd name="T35" fmla="*/ 199 h 42"/>
                <a:gd name="T36" fmla="*/ 53 w 24"/>
                <a:gd name="T37" fmla="*/ 223 h 42"/>
                <a:gd name="T38" fmla="*/ 71 w 24"/>
                <a:gd name="T39" fmla="*/ 223 h 42"/>
                <a:gd name="T40" fmla="*/ 118 w 24"/>
                <a:gd name="T41" fmla="*/ 217 h 42"/>
                <a:gd name="T42" fmla="*/ 118 w 24"/>
                <a:gd name="T43" fmla="*/ 10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" h="42">
                  <a:moveTo>
                    <a:pt x="20" y="42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18" y="42"/>
                    <a:pt x="15" y="42"/>
                    <a:pt x="12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4" y="42"/>
                    <a:pt x="0" y="41"/>
                    <a:pt x="0" y="3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3" y="11"/>
                    <a:pt x="8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5" y="11"/>
                    <a:pt x="18" y="12"/>
                    <a:pt x="20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2"/>
                    <a:pt x="24" y="42"/>
                    <a:pt x="24" y="42"/>
                  </a:cubicBezTo>
                  <a:lnTo>
                    <a:pt x="20" y="42"/>
                  </a:lnTo>
                  <a:close/>
                  <a:moveTo>
                    <a:pt x="20" y="17"/>
                  </a:moveTo>
                  <a:cubicBezTo>
                    <a:pt x="18" y="16"/>
                    <a:pt x="16" y="15"/>
                    <a:pt x="12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6" y="15"/>
                    <a:pt x="4" y="16"/>
                    <a:pt x="4" y="19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8"/>
                    <a:pt x="7" y="38"/>
                    <a:pt x="9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6" y="38"/>
                    <a:pt x="19" y="37"/>
                    <a:pt x="20" y="37"/>
                  </a:cubicBezTo>
                  <a:lnTo>
                    <a:pt x="20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61"/>
            <p:cNvSpPr>
              <a:spLocks noChangeAspect="1"/>
            </p:cNvSpPr>
            <p:nvPr/>
          </p:nvSpPr>
          <p:spPr bwMode="auto">
            <a:xfrm>
              <a:off x="5230" y="7490"/>
              <a:ext cx="527" cy="334"/>
            </a:xfrm>
            <a:custGeom>
              <a:avLst/>
              <a:gdLst>
                <a:gd name="T0" fmla="*/ 201 w 89"/>
                <a:gd name="T1" fmla="*/ 0 h 57"/>
                <a:gd name="T2" fmla="*/ 148 w 89"/>
                <a:gd name="T3" fmla="*/ 0 h 57"/>
                <a:gd name="T4" fmla="*/ 6 w 89"/>
                <a:gd name="T5" fmla="*/ 0 h 57"/>
                <a:gd name="T6" fmla="*/ 0 w 89"/>
                <a:gd name="T7" fmla="*/ 12 h 57"/>
                <a:gd name="T8" fmla="*/ 0 w 89"/>
                <a:gd name="T9" fmla="*/ 35 h 57"/>
                <a:gd name="T10" fmla="*/ 6 w 89"/>
                <a:gd name="T11" fmla="*/ 41 h 57"/>
                <a:gd name="T12" fmla="*/ 59 w 89"/>
                <a:gd name="T13" fmla="*/ 82 h 57"/>
                <a:gd name="T14" fmla="*/ 59 w 89"/>
                <a:gd name="T15" fmla="*/ 322 h 57"/>
                <a:gd name="T16" fmla="*/ 65 w 89"/>
                <a:gd name="T17" fmla="*/ 328 h 57"/>
                <a:gd name="T18" fmla="*/ 107 w 89"/>
                <a:gd name="T19" fmla="*/ 334 h 57"/>
                <a:gd name="T20" fmla="*/ 142 w 89"/>
                <a:gd name="T21" fmla="*/ 328 h 57"/>
                <a:gd name="T22" fmla="*/ 148 w 89"/>
                <a:gd name="T23" fmla="*/ 322 h 57"/>
                <a:gd name="T24" fmla="*/ 148 w 89"/>
                <a:gd name="T25" fmla="*/ 76 h 57"/>
                <a:gd name="T26" fmla="*/ 154 w 89"/>
                <a:gd name="T27" fmla="*/ 64 h 57"/>
                <a:gd name="T28" fmla="*/ 178 w 89"/>
                <a:gd name="T29" fmla="*/ 64 h 57"/>
                <a:gd name="T30" fmla="*/ 207 w 89"/>
                <a:gd name="T31" fmla="*/ 64 h 57"/>
                <a:gd name="T32" fmla="*/ 243 w 89"/>
                <a:gd name="T33" fmla="*/ 105 h 57"/>
                <a:gd name="T34" fmla="*/ 243 w 89"/>
                <a:gd name="T35" fmla="*/ 322 h 57"/>
                <a:gd name="T36" fmla="*/ 249 w 89"/>
                <a:gd name="T37" fmla="*/ 328 h 57"/>
                <a:gd name="T38" fmla="*/ 290 w 89"/>
                <a:gd name="T39" fmla="*/ 334 h 57"/>
                <a:gd name="T40" fmla="*/ 326 w 89"/>
                <a:gd name="T41" fmla="*/ 328 h 57"/>
                <a:gd name="T42" fmla="*/ 338 w 89"/>
                <a:gd name="T43" fmla="*/ 322 h 57"/>
                <a:gd name="T44" fmla="*/ 338 w 89"/>
                <a:gd name="T45" fmla="*/ 76 h 57"/>
                <a:gd name="T46" fmla="*/ 343 w 89"/>
                <a:gd name="T47" fmla="*/ 64 h 57"/>
                <a:gd name="T48" fmla="*/ 355 w 89"/>
                <a:gd name="T49" fmla="*/ 64 h 57"/>
                <a:gd name="T50" fmla="*/ 391 w 89"/>
                <a:gd name="T51" fmla="*/ 64 h 57"/>
                <a:gd name="T52" fmla="*/ 432 w 89"/>
                <a:gd name="T53" fmla="*/ 111 h 57"/>
                <a:gd name="T54" fmla="*/ 432 w 89"/>
                <a:gd name="T55" fmla="*/ 275 h 57"/>
                <a:gd name="T56" fmla="*/ 474 w 89"/>
                <a:gd name="T57" fmla="*/ 328 h 57"/>
                <a:gd name="T58" fmla="*/ 497 w 89"/>
                <a:gd name="T59" fmla="*/ 334 h 57"/>
                <a:gd name="T60" fmla="*/ 521 w 89"/>
                <a:gd name="T61" fmla="*/ 328 h 57"/>
                <a:gd name="T62" fmla="*/ 527 w 89"/>
                <a:gd name="T63" fmla="*/ 322 h 57"/>
                <a:gd name="T64" fmla="*/ 527 w 89"/>
                <a:gd name="T65" fmla="*/ 135 h 57"/>
                <a:gd name="T66" fmla="*/ 385 w 89"/>
                <a:gd name="T67" fmla="*/ 0 h 57"/>
                <a:gd name="T68" fmla="*/ 201 w 89"/>
                <a:gd name="T69" fmla="*/ 0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9" h="57">
                  <a:moveTo>
                    <a:pt x="34" y="0"/>
                  </a:moveTo>
                  <a:cubicBezTo>
                    <a:pt x="31" y="0"/>
                    <a:pt x="28" y="0"/>
                    <a:pt x="25" y="0"/>
                  </a:cubicBezTo>
                  <a:cubicBezTo>
                    <a:pt x="16" y="0"/>
                    <a:pt x="6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5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0" y="9"/>
                    <a:pt x="10" y="1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7"/>
                    <a:pt x="15" y="57"/>
                    <a:pt x="18" y="57"/>
                  </a:cubicBezTo>
                  <a:cubicBezTo>
                    <a:pt x="20" y="57"/>
                    <a:pt x="22" y="57"/>
                    <a:pt x="24" y="56"/>
                  </a:cubicBezTo>
                  <a:cubicBezTo>
                    <a:pt x="25" y="56"/>
                    <a:pt x="25" y="56"/>
                    <a:pt x="25" y="55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6" y="12"/>
                    <a:pt x="26" y="11"/>
                  </a:cubicBezTo>
                  <a:cubicBezTo>
                    <a:pt x="27" y="11"/>
                    <a:pt x="28" y="11"/>
                    <a:pt x="30" y="11"/>
                  </a:cubicBezTo>
                  <a:cubicBezTo>
                    <a:pt x="32" y="11"/>
                    <a:pt x="34" y="11"/>
                    <a:pt x="35" y="11"/>
                  </a:cubicBezTo>
                  <a:cubicBezTo>
                    <a:pt x="39" y="12"/>
                    <a:pt x="41" y="13"/>
                    <a:pt x="41" y="18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56"/>
                    <a:pt x="41" y="56"/>
                    <a:pt x="42" y="56"/>
                  </a:cubicBezTo>
                  <a:cubicBezTo>
                    <a:pt x="44" y="57"/>
                    <a:pt x="47" y="57"/>
                    <a:pt x="49" y="57"/>
                  </a:cubicBezTo>
                  <a:cubicBezTo>
                    <a:pt x="51" y="57"/>
                    <a:pt x="53" y="57"/>
                    <a:pt x="55" y="56"/>
                  </a:cubicBezTo>
                  <a:cubicBezTo>
                    <a:pt x="56" y="56"/>
                    <a:pt x="57" y="56"/>
                    <a:pt x="57" y="55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2"/>
                    <a:pt x="57" y="12"/>
                    <a:pt x="58" y="11"/>
                  </a:cubicBezTo>
                  <a:cubicBezTo>
                    <a:pt x="58" y="11"/>
                    <a:pt x="59" y="11"/>
                    <a:pt x="60" y="11"/>
                  </a:cubicBezTo>
                  <a:cubicBezTo>
                    <a:pt x="62" y="11"/>
                    <a:pt x="63" y="11"/>
                    <a:pt x="66" y="11"/>
                  </a:cubicBezTo>
                  <a:cubicBezTo>
                    <a:pt x="70" y="12"/>
                    <a:pt x="73" y="13"/>
                    <a:pt x="73" y="19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6"/>
                    <a:pt x="80" y="56"/>
                  </a:cubicBezTo>
                  <a:cubicBezTo>
                    <a:pt x="81" y="57"/>
                    <a:pt x="83" y="57"/>
                    <a:pt x="84" y="57"/>
                  </a:cubicBezTo>
                  <a:cubicBezTo>
                    <a:pt x="86" y="57"/>
                    <a:pt x="87" y="56"/>
                    <a:pt x="88" y="56"/>
                  </a:cubicBezTo>
                  <a:cubicBezTo>
                    <a:pt x="88" y="56"/>
                    <a:pt x="89" y="56"/>
                    <a:pt x="89" y="55"/>
                  </a:cubicBezTo>
                  <a:cubicBezTo>
                    <a:pt x="89" y="54"/>
                    <a:pt x="89" y="35"/>
                    <a:pt x="89" y="23"/>
                  </a:cubicBezTo>
                  <a:cubicBezTo>
                    <a:pt x="89" y="3"/>
                    <a:pt x="88" y="1"/>
                    <a:pt x="65" y="0"/>
                  </a:cubicBezTo>
                  <a:cubicBezTo>
                    <a:pt x="56" y="0"/>
                    <a:pt x="45" y="0"/>
                    <a:pt x="3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62"/>
            <p:cNvSpPr>
              <a:spLocks noChangeAspect="1"/>
            </p:cNvSpPr>
            <p:nvPr/>
          </p:nvSpPr>
          <p:spPr bwMode="auto">
            <a:xfrm>
              <a:off x="5786" y="7490"/>
              <a:ext cx="154" cy="334"/>
            </a:xfrm>
            <a:custGeom>
              <a:avLst/>
              <a:gdLst>
                <a:gd name="T0" fmla="*/ 71 w 26"/>
                <a:gd name="T1" fmla="*/ 0 h 57"/>
                <a:gd name="T2" fmla="*/ 6 w 26"/>
                <a:gd name="T3" fmla="*/ 6 h 57"/>
                <a:gd name="T4" fmla="*/ 0 w 26"/>
                <a:gd name="T5" fmla="*/ 12 h 57"/>
                <a:gd name="T6" fmla="*/ 0 w 26"/>
                <a:gd name="T7" fmla="*/ 35 h 57"/>
                <a:gd name="T8" fmla="*/ 6 w 26"/>
                <a:gd name="T9" fmla="*/ 41 h 57"/>
                <a:gd name="T10" fmla="*/ 59 w 26"/>
                <a:gd name="T11" fmla="*/ 82 h 57"/>
                <a:gd name="T12" fmla="*/ 59 w 26"/>
                <a:gd name="T13" fmla="*/ 322 h 57"/>
                <a:gd name="T14" fmla="*/ 65 w 26"/>
                <a:gd name="T15" fmla="*/ 328 h 57"/>
                <a:gd name="T16" fmla="*/ 107 w 26"/>
                <a:gd name="T17" fmla="*/ 334 h 57"/>
                <a:gd name="T18" fmla="*/ 148 w 26"/>
                <a:gd name="T19" fmla="*/ 328 h 57"/>
                <a:gd name="T20" fmla="*/ 154 w 26"/>
                <a:gd name="T21" fmla="*/ 322 h 57"/>
                <a:gd name="T22" fmla="*/ 154 w 26"/>
                <a:gd name="T23" fmla="*/ 12 h 57"/>
                <a:gd name="T24" fmla="*/ 142 w 26"/>
                <a:gd name="T25" fmla="*/ 6 h 57"/>
                <a:gd name="T26" fmla="*/ 71 w 26"/>
                <a:gd name="T27" fmla="*/ 0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6" h="57">
                  <a:moveTo>
                    <a:pt x="12" y="0"/>
                  </a:moveTo>
                  <a:cubicBezTo>
                    <a:pt x="8" y="0"/>
                    <a:pt x="4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0" y="9"/>
                    <a:pt x="10" y="14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6"/>
                    <a:pt x="10" y="56"/>
                    <a:pt x="11" y="56"/>
                  </a:cubicBezTo>
                  <a:cubicBezTo>
                    <a:pt x="13" y="57"/>
                    <a:pt x="15" y="57"/>
                    <a:pt x="18" y="57"/>
                  </a:cubicBezTo>
                  <a:cubicBezTo>
                    <a:pt x="20" y="57"/>
                    <a:pt x="22" y="57"/>
                    <a:pt x="25" y="56"/>
                  </a:cubicBezTo>
                  <a:cubicBezTo>
                    <a:pt x="26" y="56"/>
                    <a:pt x="26" y="56"/>
                    <a:pt x="26" y="5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1"/>
                    <a:pt x="24" y="1"/>
                  </a:cubicBezTo>
                  <a:cubicBezTo>
                    <a:pt x="21" y="0"/>
                    <a:pt x="17" y="0"/>
                    <a:pt x="1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63"/>
            <p:cNvSpPr>
              <a:spLocks noChangeAspect="1" noEditPoints="1"/>
            </p:cNvSpPr>
            <p:nvPr/>
          </p:nvSpPr>
          <p:spPr bwMode="auto">
            <a:xfrm>
              <a:off x="5999" y="7373"/>
              <a:ext cx="586" cy="451"/>
            </a:xfrm>
            <a:custGeom>
              <a:avLst/>
              <a:gdLst>
                <a:gd name="T0" fmla="*/ 367 w 99"/>
                <a:gd name="T1" fmla="*/ 404 h 77"/>
                <a:gd name="T2" fmla="*/ 314 w 99"/>
                <a:gd name="T3" fmla="*/ 369 h 77"/>
                <a:gd name="T4" fmla="*/ 314 w 99"/>
                <a:gd name="T5" fmla="*/ 41 h 77"/>
                <a:gd name="T6" fmla="*/ 266 w 99"/>
                <a:gd name="T7" fmla="*/ 6 h 77"/>
                <a:gd name="T8" fmla="*/ 219 w 99"/>
                <a:gd name="T9" fmla="*/ 23 h 77"/>
                <a:gd name="T10" fmla="*/ 219 w 99"/>
                <a:gd name="T11" fmla="*/ 105 h 77"/>
                <a:gd name="T12" fmla="*/ 207 w 99"/>
                <a:gd name="T13" fmla="*/ 117 h 77"/>
                <a:gd name="T14" fmla="*/ 136 w 99"/>
                <a:gd name="T15" fmla="*/ 117 h 77"/>
                <a:gd name="T16" fmla="*/ 0 w 99"/>
                <a:gd name="T17" fmla="*/ 287 h 77"/>
                <a:gd name="T18" fmla="*/ 130 w 99"/>
                <a:gd name="T19" fmla="*/ 451 h 77"/>
                <a:gd name="T20" fmla="*/ 361 w 99"/>
                <a:gd name="T21" fmla="*/ 451 h 77"/>
                <a:gd name="T22" fmla="*/ 373 w 99"/>
                <a:gd name="T23" fmla="*/ 439 h 77"/>
                <a:gd name="T24" fmla="*/ 373 w 99"/>
                <a:gd name="T25" fmla="*/ 410 h 77"/>
                <a:gd name="T26" fmla="*/ 367 w 99"/>
                <a:gd name="T27" fmla="*/ 404 h 77"/>
                <a:gd name="T28" fmla="*/ 219 w 99"/>
                <a:gd name="T29" fmla="*/ 375 h 77"/>
                <a:gd name="T30" fmla="*/ 201 w 99"/>
                <a:gd name="T31" fmla="*/ 392 h 77"/>
                <a:gd name="T32" fmla="*/ 172 w 99"/>
                <a:gd name="T33" fmla="*/ 392 h 77"/>
                <a:gd name="T34" fmla="*/ 95 w 99"/>
                <a:gd name="T35" fmla="*/ 287 h 77"/>
                <a:gd name="T36" fmla="*/ 166 w 99"/>
                <a:gd name="T37" fmla="*/ 176 h 77"/>
                <a:gd name="T38" fmla="*/ 201 w 99"/>
                <a:gd name="T39" fmla="*/ 182 h 77"/>
                <a:gd name="T40" fmla="*/ 219 w 99"/>
                <a:gd name="T41" fmla="*/ 193 h 77"/>
                <a:gd name="T42" fmla="*/ 219 w 99"/>
                <a:gd name="T43" fmla="*/ 375 h 77"/>
                <a:gd name="T44" fmla="*/ 580 w 99"/>
                <a:gd name="T45" fmla="*/ 410 h 77"/>
                <a:gd name="T46" fmla="*/ 527 w 99"/>
                <a:gd name="T47" fmla="*/ 398 h 77"/>
                <a:gd name="T48" fmla="*/ 491 w 99"/>
                <a:gd name="T49" fmla="*/ 351 h 77"/>
                <a:gd name="T50" fmla="*/ 491 w 99"/>
                <a:gd name="T51" fmla="*/ 205 h 77"/>
                <a:gd name="T52" fmla="*/ 550 w 99"/>
                <a:gd name="T53" fmla="*/ 164 h 77"/>
                <a:gd name="T54" fmla="*/ 556 w 99"/>
                <a:gd name="T55" fmla="*/ 158 h 77"/>
                <a:gd name="T56" fmla="*/ 556 w 99"/>
                <a:gd name="T57" fmla="*/ 129 h 77"/>
                <a:gd name="T58" fmla="*/ 550 w 99"/>
                <a:gd name="T59" fmla="*/ 123 h 77"/>
                <a:gd name="T60" fmla="*/ 491 w 99"/>
                <a:gd name="T61" fmla="*/ 117 h 77"/>
                <a:gd name="T62" fmla="*/ 479 w 99"/>
                <a:gd name="T63" fmla="*/ 111 h 77"/>
                <a:gd name="T64" fmla="*/ 474 w 99"/>
                <a:gd name="T65" fmla="*/ 70 h 77"/>
                <a:gd name="T66" fmla="*/ 450 w 99"/>
                <a:gd name="T67" fmla="*/ 41 h 77"/>
                <a:gd name="T68" fmla="*/ 397 w 99"/>
                <a:gd name="T69" fmla="*/ 53 h 77"/>
                <a:gd name="T70" fmla="*/ 397 w 99"/>
                <a:gd name="T71" fmla="*/ 351 h 77"/>
                <a:gd name="T72" fmla="*/ 491 w 99"/>
                <a:gd name="T73" fmla="*/ 451 h 77"/>
                <a:gd name="T74" fmla="*/ 568 w 99"/>
                <a:gd name="T75" fmla="*/ 445 h 77"/>
                <a:gd name="T76" fmla="*/ 586 w 99"/>
                <a:gd name="T77" fmla="*/ 428 h 77"/>
                <a:gd name="T78" fmla="*/ 580 w 99"/>
                <a:gd name="T79" fmla="*/ 410 h 7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99" h="77">
                  <a:moveTo>
                    <a:pt x="62" y="69"/>
                  </a:moveTo>
                  <a:cubicBezTo>
                    <a:pt x="57" y="68"/>
                    <a:pt x="53" y="68"/>
                    <a:pt x="53" y="63"/>
                  </a:cubicBezTo>
                  <a:cubicBezTo>
                    <a:pt x="53" y="59"/>
                    <a:pt x="53" y="14"/>
                    <a:pt x="53" y="7"/>
                  </a:cubicBezTo>
                  <a:cubicBezTo>
                    <a:pt x="53" y="3"/>
                    <a:pt x="53" y="3"/>
                    <a:pt x="45" y="1"/>
                  </a:cubicBezTo>
                  <a:cubicBezTo>
                    <a:pt x="36" y="0"/>
                    <a:pt x="37" y="1"/>
                    <a:pt x="37" y="4"/>
                  </a:cubicBezTo>
                  <a:cubicBezTo>
                    <a:pt x="37" y="7"/>
                    <a:pt x="37" y="17"/>
                    <a:pt x="37" y="18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1" y="20"/>
                    <a:pt x="27" y="20"/>
                    <a:pt x="23" y="20"/>
                  </a:cubicBezTo>
                  <a:cubicBezTo>
                    <a:pt x="13" y="20"/>
                    <a:pt x="0" y="23"/>
                    <a:pt x="0" y="49"/>
                  </a:cubicBezTo>
                  <a:cubicBezTo>
                    <a:pt x="0" y="77"/>
                    <a:pt x="16" y="76"/>
                    <a:pt x="22" y="77"/>
                  </a:cubicBezTo>
                  <a:cubicBezTo>
                    <a:pt x="26" y="77"/>
                    <a:pt x="47" y="77"/>
                    <a:pt x="61" y="77"/>
                  </a:cubicBezTo>
                  <a:cubicBezTo>
                    <a:pt x="62" y="77"/>
                    <a:pt x="62" y="76"/>
                    <a:pt x="63" y="75"/>
                  </a:cubicBezTo>
                  <a:cubicBezTo>
                    <a:pt x="63" y="75"/>
                    <a:pt x="63" y="71"/>
                    <a:pt x="63" y="70"/>
                  </a:cubicBezTo>
                  <a:cubicBezTo>
                    <a:pt x="63" y="70"/>
                    <a:pt x="63" y="69"/>
                    <a:pt x="62" y="69"/>
                  </a:cubicBezTo>
                  <a:moveTo>
                    <a:pt x="37" y="64"/>
                  </a:moveTo>
                  <a:cubicBezTo>
                    <a:pt x="37" y="66"/>
                    <a:pt x="35" y="66"/>
                    <a:pt x="34" y="67"/>
                  </a:cubicBezTo>
                  <a:cubicBezTo>
                    <a:pt x="33" y="67"/>
                    <a:pt x="33" y="67"/>
                    <a:pt x="29" y="67"/>
                  </a:cubicBezTo>
                  <a:cubicBezTo>
                    <a:pt x="21" y="67"/>
                    <a:pt x="16" y="65"/>
                    <a:pt x="16" y="49"/>
                  </a:cubicBezTo>
                  <a:cubicBezTo>
                    <a:pt x="16" y="32"/>
                    <a:pt x="19" y="30"/>
                    <a:pt x="28" y="30"/>
                  </a:cubicBezTo>
                  <a:cubicBezTo>
                    <a:pt x="28" y="30"/>
                    <a:pt x="32" y="30"/>
                    <a:pt x="34" y="31"/>
                  </a:cubicBezTo>
                  <a:cubicBezTo>
                    <a:pt x="36" y="31"/>
                    <a:pt x="37" y="31"/>
                    <a:pt x="37" y="33"/>
                  </a:cubicBezTo>
                  <a:cubicBezTo>
                    <a:pt x="37" y="40"/>
                    <a:pt x="37" y="53"/>
                    <a:pt x="37" y="64"/>
                  </a:cubicBezTo>
                  <a:moveTo>
                    <a:pt x="98" y="70"/>
                  </a:moveTo>
                  <a:cubicBezTo>
                    <a:pt x="96" y="70"/>
                    <a:pt x="94" y="70"/>
                    <a:pt x="89" y="68"/>
                  </a:cubicBezTo>
                  <a:cubicBezTo>
                    <a:pt x="83" y="67"/>
                    <a:pt x="83" y="66"/>
                    <a:pt x="83" y="60"/>
                  </a:cubicBezTo>
                  <a:cubicBezTo>
                    <a:pt x="83" y="55"/>
                    <a:pt x="82" y="41"/>
                    <a:pt x="83" y="35"/>
                  </a:cubicBezTo>
                  <a:cubicBezTo>
                    <a:pt x="83" y="29"/>
                    <a:pt x="93" y="28"/>
                    <a:pt x="93" y="28"/>
                  </a:cubicBezTo>
                  <a:cubicBezTo>
                    <a:pt x="94" y="28"/>
                    <a:pt x="94" y="27"/>
                    <a:pt x="94" y="27"/>
                  </a:cubicBezTo>
                  <a:cubicBezTo>
                    <a:pt x="94" y="26"/>
                    <a:pt x="94" y="23"/>
                    <a:pt x="94" y="22"/>
                  </a:cubicBezTo>
                  <a:cubicBezTo>
                    <a:pt x="94" y="22"/>
                    <a:pt x="94" y="21"/>
                    <a:pt x="93" y="21"/>
                  </a:cubicBezTo>
                  <a:cubicBezTo>
                    <a:pt x="91" y="21"/>
                    <a:pt x="86" y="21"/>
                    <a:pt x="83" y="20"/>
                  </a:cubicBezTo>
                  <a:cubicBezTo>
                    <a:pt x="82" y="20"/>
                    <a:pt x="82" y="20"/>
                    <a:pt x="81" y="19"/>
                  </a:cubicBezTo>
                  <a:cubicBezTo>
                    <a:pt x="81" y="18"/>
                    <a:pt x="81" y="16"/>
                    <a:pt x="80" y="12"/>
                  </a:cubicBezTo>
                  <a:cubicBezTo>
                    <a:pt x="80" y="9"/>
                    <a:pt x="80" y="8"/>
                    <a:pt x="76" y="7"/>
                  </a:cubicBezTo>
                  <a:cubicBezTo>
                    <a:pt x="67" y="5"/>
                    <a:pt x="67" y="6"/>
                    <a:pt x="67" y="9"/>
                  </a:cubicBezTo>
                  <a:cubicBezTo>
                    <a:pt x="67" y="12"/>
                    <a:pt x="67" y="53"/>
                    <a:pt x="67" y="60"/>
                  </a:cubicBezTo>
                  <a:cubicBezTo>
                    <a:pt x="67" y="73"/>
                    <a:pt x="69" y="77"/>
                    <a:pt x="83" y="77"/>
                  </a:cubicBezTo>
                  <a:cubicBezTo>
                    <a:pt x="86" y="77"/>
                    <a:pt x="92" y="77"/>
                    <a:pt x="96" y="76"/>
                  </a:cubicBezTo>
                  <a:cubicBezTo>
                    <a:pt x="99" y="76"/>
                    <a:pt x="99" y="76"/>
                    <a:pt x="99" y="73"/>
                  </a:cubicBezTo>
                  <a:cubicBezTo>
                    <a:pt x="99" y="71"/>
                    <a:pt x="99" y="71"/>
                    <a:pt x="98" y="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8" name="Picture 75" descr="aasv_e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25"/>
          <a:stretch>
            <a:fillRect/>
          </a:stretch>
        </p:blipFill>
        <p:spPr bwMode="auto">
          <a:xfrm>
            <a:off x="146050" y="6524625"/>
            <a:ext cx="273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76"/>
          <p:cNvSpPr txBox="1">
            <a:spLocks noChangeArrowheads="1"/>
          </p:cNvSpPr>
          <p:nvPr userDrawn="1"/>
        </p:nvSpPr>
        <p:spPr bwMode="auto">
          <a:xfrm>
            <a:off x="395288" y="6524625"/>
            <a:ext cx="3567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400">
                <a:solidFill>
                  <a:schemeClr val="bg1"/>
                </a:solidFill>
              </a:rPr>
              <a:t>Aarhus University Hospital, Århus Sygehus</a:t>
            </a:r>
          </a:p>
        </p:txBody>
      </p:sp>
      <p:sp>
        <p:nvSpPr>
          <p:cNvPr id="1089" name="Rectangle 65"/>
          <p:cNvSpPr>
            <a:spLocks noChangeArrowheads="1"/>
          </p:cNvSpPr>
          <p:nvPr userDrawn="1"/>
        </p:nvSpPr>
        <p:spPr bwMode="auto">
          <a:xfrm>
            <a:off x="0" y="-26988"/>
            <a:ext cx="9178925" cy="692151"/>
          </a:xfrm>
          <a:prstGeom prst="rect">
            <a:avLst/>
          </a:prstGeom>
          <a:solidFill>
            <a:srgbClr val="4D678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42875"/>
            <a:ext cx="9144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32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1969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GVRiMWr-8c" TargetMode="External"/><Relationship Id="rId2" Type="http://schemas.openxmlformats.org/officeDocument/2006/relationships/hyperlink" Target="https://www.youtube.com/watch?v=MS590Xtq9M4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NU2kua1o6i8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0" y="1628800"/>
            <a:ext cx="9144000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da-DK" sz="4800" dirty="0">
                <a:solidFill>
                  <a:srgbClr val="FFFF66"/>
                </a:solidFill>
              </a:rPr>
              <a:t>Medical application </a:t>
            </a:r>
            <a:r>
              <a:rPr lang="en-US" altLang="da-DK" sz="4800" dirty="0" smtClean="0">
                <a:solidFill>
                  <a:srgbClr val="FFFF66"/>
                </a:solidFill>
              </a:rPr>
              <a:t>of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da-DK" sz="4800" dirty="0" smtClean="0">
                <a:solidFill>
                  <a:srgbClr val="FFFF66"/>
                </a:solidFill>
              </a:rPr>
              <a:t>proton </a:t>
            </a:r>
            <a:r>
              <a:rPr lang="en-US" altLang="da-DK" sz="4800" dirty="0">
                <a:solidFill>
                  <a:srgbClr val="FFFF66"/>
                </a:solidFill>
              </a:rPr>
              <a:t>accelerators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211388" y="3860800"/>
            <a:ext cx="43608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2800">
                <a:solidFill>
                  <a:schemeClr val="bg1"/>
                </a:solidFill>
              </a:rPr>
              <a:t>Lars Hjorth Præstegaard</a:t>
            </a:r>
          </a:p>
          <a:p>
            <a:pPr algn="ctr" eaLnBrk="1" hangingPunct="1"/>
            <a:r>
              <a:rPr lang="en-US" altLang="da-DK" sz="2800">
                <a:solidFill>
                  <a:schemeClr val="bg1"/>
                </a:solidFill>
              </a:rPr>
              <a:t>Aarhus University Hospital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/>
              <a:t>Vertical focusing: Azimuthally </a:t>
            </a:r>
            <a:r>
              <a:rPr lang="en-US" altLang="da-DK" dirty="0" smtClean="0"/>
              <a:t>varying </a:t>
            </a:r>
            <a:r>
              <a:rPr lang="en-US" altLang="da-DK" dirty="0"/>
              <a:t>Field</a:t>
            </a:r>
            <a:endParaRPr lang="en-US" altLang="da-DK" dirty="0" smtClean="0"/>
          </a:p>
        </p:txBody>
      </p:sp>
      <p:pic>
        <p:nvPicPr>
          <p:cNvPr id="6043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56303"/>
            <a:ext cx="3276364" cy="19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179512" y="764704"/>
            <a:ext cx="444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Azimuthally-varying field (AVF):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3"/>
          <a:stretch/>
        </p:blipFill>
        <p:spPr bwMode="auto">
          <a:xfrm>
            <a:off x="890266" y="1337713"/>
            <a:ext cx="3537718" cy="237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6094362" y="1052736"/>
            <a:ext cx="1970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AVF  </a:t>
            </a:r>
            <a:r>
              <a:rPr lang="en-US" i="1" dirty="0" smtClean="0">
                <a:sym typeface="Symbol"/>
              </a:rPr>
              <a:t>B</a:t>
            </a:r>
            <a:r>
              <a:rPr lang="en-US" baseline="-25000" dirty="0" smtClean="0">
                <a:sym typeface="Symbol"/>
              </a:rPr>
              <a:t></a:t>
            </a:r>
            <a:r>
              <a:rPr lang="en-US" dirty="0" smtClean="0">
                <a:sym typeface="Symbol"/>
              </a:rPr>
              <a:t>0:</a:t>
            </a:r>
            <a:endParaRPr lang="en-US" dirty="0"/>
          </a:p>
        </p:txBody>
      </p:sp>
      <p:pic>
        <p:nvPicPr>
          <p:cNvPr id="69848" name="Picture 2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77477"/>
            <a:ext cx="2804444" cy="21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827584" y="3892986"/>
            <a:ext cx="3334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AVF + spiral pole geometry:</a:t>
            </a:r>
            <a:endParaRPr lang="en-US" sz="2000" dirty="0"/>
          </a:p>
        </p:txBody>
      </p:sp>
      <p:sp>
        <p:nvSpPr>
          <p:cNvPr id="6" name="Højrepil 5"/>
          <p:cNvSpPr/>
          <p:nvPr/>
        </p:nvSpPr>
        <p:spPr>
          <a:xfrm>
            <a:off x="4211960" y="4582551"/>
            <a:ext cx="504056" cy="38823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4932040" y="4509120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ym typeface="Symbol"/>
              </a:rPr>
              <a:t>Additional vertical focusing</a:t>
            </a:r>
            <a:endParaRPr lang="en-US" dirty="0">
              <a:sym typeface="Symbol"/>
            </a:endParaRPr>
          </a:p>
        </p:txBody>
      </p:sp>
      <p:sp>
        <p:nvSpPr>
          <p:cNvPr id="11" name="Højrepil 10"/>
          <p:cNvSpPr/>
          <p:nvPr/>
        </p:nvSpPr>
        <p:spPr>
          <a:xfrm>
            <a:off x="4211960" y="5345022"/>
            <a:ext cx="504056" cy="38823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4932040" y="5127575"/>
            <a:ext cx="4032448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ym typeface="Symbol"/>
              </a:rPr>
              <a:t>Isochronous cyclotron with strong transverse focusing</a:t>
            </a:r>
            <a:endParaRPr lang="en-US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802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 smtClean="0"/>
              <a:t>Vertical </a:t>
            </a:r>
            <a:r>
              <a:rPr lang="en-US" altLang="da-DK" dirty="0"/>
              <a:t>focusing: </a:t>
            </a:r>
            <a:r>
              <a:rPr lang="en-US" altLang="da-DK" dirty="0" smtClean="0"/>
              <a:t>IBA medical cyclotron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0" y="1223795"/>
            <a:ext cx="5328232" cy="465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329447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5724129" y="1223795"/>
            <a:ext cx="3168352" cy="332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5742025" y="3212976"/>
            <a:ext cx="3150455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5724128" y="4653136"/>
            <a:ext cx="3150455" cy="3240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23528" y="2995786"/>
            <a:ext cx="8568952" cy="33547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da-DK" sz="2200" b="1" dirty="0"/>
              <a:t>Synchro-cyclotron (</a:t>
            </a:r>
            <a:r>
              <a:rPr lang="en-US" altLang="da-DK" sz="2200" b="1" dirty="0" smtClean="0"/>
              <a:t>non-isochronous cyclotron):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da-DK" sz="2000" dirty="0" smtClean="0"/>
              <a:t>B</a:t>
            </a:r>
            <a:r>
              <a:rPr lang="en-US" altLang="da-DK" sz="2000" dirty="0" smtClean="0">
                <a:sym typeface="Symbol"/>
              </a:rPr>
              <a:t></a:t>
            </a:r>
            <a:r>
              <a:rPr lang="en-US" altLang="da-DK" sz="2000" dirty="0" smtClean="0"/>
              <a:t> versus </a:t>
            </a:r>
            <a:r>
              <a:rPr lang="en-US" altLang="da-DK" sz="2000" i="1" dirty="0"/>
              <a:t>r</a:t>
            </a:r>
            <a:r>
              <a:rPr lang="en-US" altLang="da-DK" sz="2000" dirty="0"/>
              <a:t> (</a:t>
            </a:r>
            <a:r>
              <a:rPr lang="en-US" altLang="da-DK" sz="2000" dirty="0" smtClean="0"/>
              <a:t>vertical focusing)</a:t>
            </a:r>
          </a:p>
          <a:p>
            <a:pPr marL="457200" indent="-457200" eaLnBrk="1" hangingPunct="1">
              <a:spcBef>
                <a:spcPts val="1200"/>
              </a:spcBef>
              <a:buFont typeface="+mj-lt"/>
              <a:buAutoNum type="arabicPeriod"/>
            </a:pPr>
            <a:r>
              <a:rPr lang="en-US" altLang="da-DK" sz="2000" dirty="0" smtClean="0"/>
              <a:t>Relativistic ions: </a:t>
            </a:r>
            <a:r>
              <a:rPr lang="en-US" altLang="da-DK" sz="2000" i="1" dirty="0" smtClean="0"/>
              <a:t>m</a:t>
            </a:r>
            <a:r>
              <a:rPr lang="en-US" altLang="da-DK" sz="2000" dirty="0" smtClean="0"/>
              <a:t>(</a:t>
            </a:r>
            <a:r>
              <a:rPr lang="en-US" altLang="da-DK" sz="2000" i="1" dirty="0" smtClean="0"/>
              <a:t>r</a:t>
            </a:r>
            <a:r>
              <a:rPr lang="en-US" altLang="da-DK" sz="2000" dirty="0" smtClean="0"/>
              <a:t>)</a:t>
            </a:r>
            <a:r>
              <a:rPr lang="en-US" altLang="da-DK" sz="2000" dirty="0">
                <a:sym typeface="Symbol"/>
              </a:rPr>
              <a:t> </a:t>
            </a:r>
            <a:r>
              <a:rPr lang="en-US" altLang="da-DK" sz="2000" dirty="0" smtClean="0">
                <a:sym typeface="Symbol"/>
              </a:rPr>
              <a:t>increases </a:t>
            </a:r>
            <a:r>
              <a:rPr lang="en-US" altLang="da-DK" sz="2000" dirty="0" smtClean="0"/>
              <a:t>versus </a:t>
            </a:r>
            <a:r>
              <a:rPr lang="en-US" altLang="da-DK" sz="2000" i="1" dirty="0" smtClean="0"/>
              <a:t>r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da-DK" sz="2000" dirty="0" smtClean="0">
                <a:sym typeface="Symbol"/>
              </a:rPr>
              <a:t></a:t>
            </a:r>
          </a:p>
          <a:p>
            <a:pPr marL="342900" indent="-342900" eaLnBrk="1" hangingPunct="1">
              <a:spcBef>
                <a:spcPts val="2400"/>
              </a:spcBef>
              <a:buFont typeface="Symbol"/>
              <a:buChar char="Þ"/>
            </a:pPr>
            <a:r>
              <a:rPr lang="en-US" altLang="da-DK" sz="2000" dirty="0" smtClean="0">
                <a:sym typeface="Symbol"/>
              </a:rPr>
              <a:t>Only acceleration of a limited number of proton bunches (neighbor orbits) per acceleration cycle</a:t>
            </a:r>
          </a:p>
          <a:p>
            <a:pPr marL="342900" indent="-342900" eaLnBrk="1" hangingPunct="1">
              <a:spcBef>
                <a:spcPts val="1200"/>
              </a:spcBef>
              <a:buFont typeface="Symbol"/>
              <a:buChar char="Þ"/>
            </a:pPr>
            <a:r>
              <a:rPr lang="en-US" altLang="da-DK" sz="2000" dirty="0" smtClean="0">
                <a:sym typeface="Symbol"/>
              </a:rPr>
              <a:t>Low duty factor (significantly reduced beam current)</a:t>
            </a:r>
            <a:endParaRPr lang="en-US" altLang="da-DK" sz="2000" dirty="0"/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Synchro-cyclotron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692743"/>
              </p:ext>
            </p:extLst>
          </p:nvPr>
        </p:nvGraphicFramePr>
        <p:xfrm>
          <a:off x="899592" y="4437112"/>
          <a:ext cx="2155230" cy="733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5" name="Ligning" r:id="rId4" imgW="1231560" imgH="419040" progId="Equation.3">
                  <p:embed/>
                </p:oleObj>
              </mc:Choice>
              <mc:Fallback>
                <p:oleObj name="Ligning" r:id="rId4" imgW="1231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437112"/>
                        <a:ext cx="2155230" cy="733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3203848" y="4613066"/>
            <a:ext cx="2420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>
                <a:sym typeface="Symbol"/>
              </a:rPr>
              <a:t>decreases</a:t>
            </a:r>
            <a:r>
              <a:rPr lang="en-US" sz="2000" dirty="0" smtClean="0">
                <a:sym typeface="Symbol"/>
              </a:rPr>
              <a:t> versus </a:t>
            </a:r>
            <a:r>
              <a:rPr lang="en-US" sz="2000" i="1" dirty="0" smtClean="0">
                <a:sym typeface="Symbol"/>
              </a:rPr>
              <a:t>r</a:t>
            </a:r>
            <a:endParaRPr lang="en-US" sz="2000" i="1" dirty="0"/>
          </a:p>
        </p:txBody>
      </p:sp>
      <p:sp>
        <p:nvSpPr>
          <p:cNvPr id="5" name="Tekstboks 4"/>
          <p:cNvSpPr txBox="1"/>
          <p:nvPr/>
        </p:nvSpPr>
        <p:spPr>
          <a:xfrm>
            <a:off x="371607" y="836712"/>
            <a:ext cx="766427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dirty="0" smtClean="0"/>
              <a:t>Very compact cyclotron </a:t>
            </a:r>
            <a:r>
              <a:rPr lang="en-US" sz="2200" dirty="0" smtClean="0">
                <a:sym typeface="Symbol"/>
              </a:rPr>
              <a:t> </a:t>
            </a:r>
            <a:r>
              <a:rPr lang="en-US" sz="2200" dirty="0" smtClean="0"/>
              <a:t>Very high magnetic field (&gt;5 T)</a:t>
            </a:r>
          </a:p>
          <a:p>
            <a:pPr>
              <a:spcBef>
                <a:spcPts val="1200"/>
              </a:spcBef>
            </a:pPr>
            <a:r>
              <a:rPr lang="en-US" sz="2200" dirty="0" smtClean="0">
                <a:sym typeface="Symbol"/>
              </a:rPr>
              <a:t> Significant </a:t>
            </a:r>
            <a:r>
              <a:rPr lang="en-US" sz="2200" b="1" dirty="0" smtClean="0">
                <a:sym typeface="Symbol"/>
              </a:rPr>
              <a:t>saturation of iron</a:t>
            </a:r>
          </a:p>
          <a:p>
            <a:pPr marL="342900" indent="-342900">
              <a:spcBef>
                <a:spcPts val="1200"/>
              </a:spcBef>
              <a:buFont typeface="Symbol"/>
              <a:buChar char="Þ"/>
            </a:pPr>
            <a:r>
              <a:rPr lang="en-US" sz="2200" dirty="0" smtClean="0">
                <a:sym typeface="Symbol"/>
              </a:rPr>
              <a:t> Significantly </a:t>
            </a:r>
            <a:r>
              <a:rPr lang="en-US" sz="2200" dirty="0">
                <a:sym typeface="Symbol"/>
              </a:rPr>
              <a:t>reduced </a:t>
            </a:r>
            <a:r>
              <a:rPr lang="en-US" sz="2200" dirty="0" smtClean="0">
                <a:sym typeface="Symbol"/>
              </a:rPr>
              <a:t>azimuthal field variation</a:t>
            </a:r>
            <a:endParaRPr lang="en-US" sz="2200" i="1" dirty="0" smtClean="0">
              <a:sym typeface="Symbol"/>
            </a:endParaRPr>
          </a:p>
          <a:p>
            <a:pPr marL="342900" indent="-342900">
              <a:spcBef>
                <a:spcPts val="1200"/>
              </a:spcBef>
              <a:buFont typeface="Symbol"/>
              <a:buChar char="Þ"/>
            </a:pPr>
            <a:r>
              <a:rPr lang="en-US" sz="2200" b="1" dirty="0" smtClean="0">
                <a:sym typeface="Symbol"/>
              </a:rPr>
              <a:t> Insufficient vertical focusing </a:t>
            </a:r>
            <a:r>
              <a:rPr lang="en-US" sz="2200" dirty="0" smtClean="0">
                <a:sym typeface="Symbol"/>
              </a:rPr>
              <a:t>for isochronous cyclotron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714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 smtClean="0"/>
              <a:t>Synchro-cyclotron: Acceleration cycle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"/>
          <a:stretch/>
        </p:blipFill>
        <p:spPr bwMode="auto">
          <a:xfrm>
            <a:off x="467544" y="764704"/>
            <a:ext cx="8221603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3779912" y="872753"/>
            <a:ext cx="1367939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IBA S2C2: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222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 smtClean="0"/>
              <a:t>Synchro-cyclotron: Example</a:t>
            </a:r>
            <a:endParaRPr lang="en-US" dirty="0"/>
          </a:p>
        </p:txBody>
      </p:sp>
      <p:pic>
        <p:nvPicPr>
          <p:cNvPr id="69634" name="Picture 2" descr="http://cdn.medgadget.com/wp-content/uploads/2012/06/TriNiobium-Co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06203"/>
            <a:ext cx="3888432" cy="500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179512" y="764704"/>
            <a:ext cx="9155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Mevion synchro-cyclotron for proton therapy (250 MeV, ~9 T):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70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Production of medical radionuclides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05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Cyclotron for radionuclide production</a:t>
            </a:r>
          </a:p>
        </p:txBody>
      </p:sp>
      <p:pic>
        <p:nvPicPr>
          <p:cNvPr id="655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702675" cy="56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3851275" y="1844675"/>
            <a:ext cx="950913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/>
              <a:t>RF input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2484438" y="4868863"/>
            <a:ext cx="950912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/>
              <a:t>RF input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3563888" y="2492896"/>
            <a:ext cx="1039067" cy="33855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 dirty="0" smtClean="0"/>
              <a:t>RF cavity</a:t>
            </a:r>
            <a:endParaRPr lang="en-US" altLang="da-DK" sz="1600" dirty="0"/>
          </a:p>
        </p:txBody>
      </p:sp>
      <p:sp>
        <p:nvSpPr>
          <p:cNvPr id="65543" name="Text Box 8"/>
          <p:cNvSpPr txBox="1">
            <a:spLocks noChangeArrowheads="1"/>
          </p:cNvSpPr>
          <p:nvPr/>
        </p:nvSpPr>
        <p:spPr bwMode="auto">
          <a:xfrm>
            <a:off x="2843808" y="3933056"/>
            <a:ext cx="1039067" cy="33855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 dirty="0" smtClean="0"/>
              <a:t>RF cavity</a:t>
            </a:r>
            <a:endParaRPr lang="en-US" altLang="da-DK" sz="1600" dirty="0"/>
          </a:p>
        </p:txBody>
      </p:sp>
      <p:sp>
        <p:nvSpPr>
          <p:cNvPr id="65544" name="Rectangle 13"/>
          <p:cNvSpPr>
            <a:spLocks noChangeArrowheads="1"/>
          </p:cNvSpPr>
          <p:nvPr/>
        </p:nvSpPr>
        <p:spPr bwMode="auto">
          <a:xfrm>
            <a:off x="198438" y="620713"/>
            <a:ext cx="2554287" cy="69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7132" tIns="153939" rIns="57132" bIns="171396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a-DK" altLang="da-DK" b="1"/>
              <a:t>GE PETtrace 700</a:t>
            </a:r>
          </a:p>
        </p:txBody>
      </p:sp>
      <p:sp>
        <p:nvSpPr>
          <p:cNvPr id="65545" name="Text Box 15"/>
          <p:cNvSpPr txBox="1">
            <a:spLocks noChangeArrowheads="1"/>
          </p:cNvSpPr>
          <p:nvPr/>
        </p:nvSpPr>
        <p:spPr bwMode="auto">
          <a:xfrm>
            <a:off x="5821363" y="4076700"/>
            <a:ext cx="1414462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/>
              <a:t>Spiral sectors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7077" y="2636912"/>
            <a:ext cx="1352595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1600" dirty="0" smtClean="0"/>
              <a:t>Targets for radionuclide production</a:t>
            </a:r>
            <a:endParaRPr lang="en-US" altLang="da-DK" sz="1600" dirty="0"/>
          </a:p>
        </p:txBody>
      </p:sp>
    </p:spTree>
    <p:extLst>
      <p:ext uri="{BB962C8B-B14F-4D97-AF65-F5344CB8AC3E}">
        <p14:creationId xmlns:p14="http://schemas.microsoft.com/office/powerpoint/2010/main" val="11554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hirophysics.com/Medical%20Physics/table(PET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"/>
          <a:stretch/>
        </p:blipFill>
        <p:spPr bwMode="auto">
          <a:xfrm>
            <a:off x="107504" y="1584894"/>
            <a:ext cx="89289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Cyclotron-produced radionuclides</a:t>
            </a:r>
          </a:p>
        </p:txBody>
      </p:sp>
      <p:sp>
        <p:nvSpPr>
          <p:cNvPr id="63497" name="Rectangle 13"/>
          <p:cNvSpPr>
            <a:spLocks noChangeArrowheads="1"/>
          </p:cNvSpPr>
          <p:nvPr/>
        </p:nvSpPr>
        <p:spPr bwMode="auto">
          <a:xfrm>
            <a:off x="2123728" y="1584894"/>
            <a:ext cx="2160240" cy="30963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da-DK"/>
          </a:p>
        </p:txBody>
      </p:sp>
      <p:sp>
        <p:nvSpPr>
          <p:cNvPr id="63498" name="Text Box 14"/>
          <p:cNvSpPr txBox="1">
            <a:spLocks noChangeArrowheads="1"/>
          </p:cNvSpPr>
          <p:nvPr/>
        </p:nvSpPr>
        <p:spPr bwMode="auto">
          <a:xfrm>
            <a:off x="4993905" y="4861419"/>
            <a:ext cx="3384550" cy="70788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da-DK" sz="2000" dirty="0"/>
              <a:t>Acceleration of </a:t>
            </a:r>
            <a:r>
              <a:rPr lang="en-US" altLang="da-DK" sz="2000" dirty="0" smtClean="0"/>
              <a:t>protons or deuterium by a cyclotron</a:t>
            </a:r>
            <a:endParaRPr lang="en-US" altLang="da-DK" sz="2000" dirty="0"/>
          </a:p>
        </p:txBody>
      </p:sp>
      <p:sp>
        <p:nvSpPr>
          <p:cNvPr id="63499" name="Line 15"/>
          <p:cNvSpPr>
            <a:spLocks noChangeShapeType="1"/>
          </p:cNvSpPr>
          <p:nvPr/>
        </p:nvSpPr>
        <p:spPr bwMode="auto">
          <a:xfrm flipH="1" flipV="1">
            <a:off x="4283967" y="4681237"/>
            <a:ext cx="709938" cy="59567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9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</a:t>
            </a:r>
            <a:r>
              <a:rPr lang="en-US" dirty="0"/>
              <a:t>emission </a:t>
            </a:r>
            <a:r>
              <a:rPr lang="en-US" dirty="0" smtClean="0"/>
              <a:t>tomography (PET)</a:t>
            </a:r>
            <a:endParaRPr lang="en-US" dirty="0"/>
          </a:p>
        </p:txBody>
      </p:sp>
      <p:pic>
        <p:nvPicPr>
          <p:cNvPr id="107522" name="Picture 2" descr="http://www.sepscience.com/images/Articles/Issues/0212/Steinbach/FI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98"/>
            <a:ext cx="7128792" cy="521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6" name="Picture 2" descr="https://upload.wikimedia.org/wikipedia/commons/c/c6/PET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64" y="3933056"/>
            <a:ext cx="2029973" cy="229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539552" y="3779167"/>
            <a:ext cx="828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511 keV</a:t>
            </a:r>
            <a:endParaRPr lang="en-US" sz="1400" dirty="0"/>
          </a:p>
        </p:txBody>
      </p:sp>
      <p:sp>
        <p:nvSpPr>
          <p:cNvPr id="6" name="Tekstboks 5"/>
          <p:cNvSpPr txBox="1"/>
          <p:nvPr/>
        </p:nvSpPr>
        <p:spPr>
          <a:xfrm>
            <a:off x="1799224" y="4489375"/>
            <a:ext cx="828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511 keV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756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Rationale for</a:t>
            </a:r>
            <a:br>
              <a:rPr lang="en-US" dirty="0" smtClean="0"/>
            </a:br>
            <a:r>
              <a:rPr lang="en-US" dirty="0" smtClean="0"/>
              <a:t>proton therapy</a:t>
            </a:r>
            <a:endParaRPr lang="en-US" dirty="0"/>
          </a:p>
        </p:txBody>
      </p:sp>
      <p:sp>
        <p:nvSpPr>
          <p:cNvPr id="3" name="Tekstboks 2"/>
          <p:cNvSpPr txBox="1"/>
          <p:nvPr/>
        </p:nvSpPr>
        <p:spPr>
          <a:xfrm>
            <a:off x="8653058" y="9688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775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74650" y="1052736"/>
            <a:ext cx="8229600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/>
              <a:t>Basic theory of the proton </a:t>
            </a:r>
            <a:r>
              <a:rPr lang="en-US" dirty="0" smtClean="0"/>
              <a:t>cyclotrons</a:t>
            </a:r>
            <a:endParaRPr lang="da-DK" dirty="0"/>
          </a:p>
          <a:p>
            <a:pPr>
              <a:spcBef>
                <a:spcPts val="2400"/>
              </a:spcBef>
            </a:pPr>
            <a:r>
              <a:rPr lang="en-US" dirty="0" smtClean="0"/>
              <a:t>Production of medical </a:t>
            </a:r>
            <a:r>
              <a:rPr lang="da-DK" dirty="0" err="1" smtClean="0"/>
              <a:t>radionuclides</a:t>
            </a:r>
            <a:endParaRPr lang="da-DK" dirty="0"/>
          </a:p>
          <a:p>
            <a:pPr>
              <a:spcBef>
                <a:spcPts val="2400"/>
              </a:spcBef>
            </a:pPr>
            <a:r>
              <a:rPr lang="en-US" dirty="0"/>
              <a:t>Rationale for </a:t>
            </a:r>
            <a:r>
              <a:rPr lang="en-US" dirty="0" smtClean="0"/>
              <a:t>proton therapy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Treatment </a:t>
            </a:r>
            <a:r>
              <a:rPr lang="en-US" dirty="0"/>
              <a:t>delivery of </a:t>
            </a:r>
            <a:r>
              <a:rPr lang="en-US" dirty="0" smtClean="0"/>
              <a:t>proton therapy</a:t>
            </a:r>
          </a:p>
        </p:txBody>
      </p:sp>
    </p:spTree>
    <p:extLst>
      <p:ext uri="{BB962C8B-B14F-4D97-AF65-F5344CB8AC3E}">
        <p14:creationId xmlns:p14="http://schemas.microsoft.com/office/powerpoint/2010/main" val="158842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 of a proton in matter</a:t>
            </a:r>
            <a:endParaRPr lang="en-US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0307"/>
            <a:ext cx="3240360" cy="221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14018" b="12869"/>
          <a:stretch/>
        </p:blipFill>
        <p:spPr bwMode="auto">
          <a:xfrm>
            <a:off x="677359" y="4066162"/>
            <a:ext cx="3102553" cy="173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2" b="6472"/>
          <a:stretch/>
        </p:blipFill>
        <p:spPr bwMode="auto">
          <a:xfrm>
            <a:off x="4737323" y="3936938"/>
            <a:ext cx="3147045" cy="239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251520" y="76470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1. Inelastic Coulomb interaction with atomic electrons</a:t>
            </a:r>
            <a:endParaRPr lang="en-US" sz="1800" b="1" dirty="0"/>
          </a:p>
        </p:txBody>
      </p:sp>
      <p:sp>
        <p:nvSpPr>
          <p:cNvPr id="5" name="Tekstboks 4"/>
          <p:cNvSpPr txBox="1"/>
          <p:nvPr/>
        </p:nvSpPr>
        <p:spPr>
          <a:xfrm>
            <a:off x="4067944" y="836712"/>
            <a:ext cx="4896544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/>
              <a:t>Dominating interaction: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Ionization </a:t>
            </a:r>
            <a:r>
              <a:rPr lang="en-US" sz="1400" b="1" dirty="0" smtClean="0"/>
              <a:t>(=dose)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Small energy loss </a:t>
            </a:r>
            <a:r>
              <a:rPr lang="en-US" sz="1400" dirty="0"/>
              <a:t>per interaction </a:t>
            </a:r>
            <a:r>
              <a:rPr lang="en-US" sz="1400" dirty="0" smtClean="0">
                <a:sym typeface="Symbol"/>
              </a:rPr>
              <a:t> </a:t>
            </a:r>
            <a:r>
              <a:rPr lang="en-US" sz="1400" b="1" dirty="0">
                <a:sym typeface="Symbol"/>
              </a:rPr>
              <a:t>C</a:t>
            </a:r>
            <a:r>
              <a:rPr lang="en-US" sz="1400" b="1" dirty="0" smtClean="0"/>
              <a:t>ontinuous </a:t>
            </a:r>
            <a:r>
              <a:rPr lang="en-US" sz="1400" b="1" dirty="0"/>
              <a:t>slowing </a:t>
            </a:r>
            <a:r>
              <a:rPr lang="en-US" sz="1400" b="1" dirty="0" smtClean="0"/>
              <a:t>down of proton </a:t>
            </a:r>
            <a:r>
              <a:rPr lang="en-US" sz="1400" dirty="0" smtClean="0">
                <a:sym typeface="Symbol"/>
              </a:rPr>
              <a:t> </a:t>
            </a:r>
            <a:r>
              <a:rPr lang="en-US" sz="1400" b="1" dirty="0" smtClean="0">
                <a:sym typeface="Symbol"/>
              </a:rPr>
              <a:t>Well-defined range</a:t>
            </a:r>
            <a:endParaRPr lang="en-US" sz="1400" b="1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Range </a:t>
            </a:r>
            <a:r>
              <a:rPr lang="en-US" sz="1400" dirty="0"/>
              <a:t>secondary </a:t>
            </a:r>
            <a:r>
              <a:rPr lang="en-US" sz="1400" dirty="0" smtClean="0"/>
              <a:t>electrons &lt; 1mm </a:t>
            </a:r>
            <a:r>
              <a:rPr lang="en-US" sz="1400" dirty="0">
                <a:sym typeface="Symbol"/>
              </a:rPr>
              <a:t></a:t>
            </a:r>
            <a:r>
              <a:rPr lang="en-US" sz="1400" dirty="0" smtClean="0"/>
              <a:t> </a:t>
            </a:r>
            <a:r>
              <a:rPr lang="en-US" sz="1400" b="1" dirty="0"/>
              <a:t>D</a:t>
            </a:r>
            <a:r>
              <a:rPr lang="en-US" sz="1400" b="1" dirty="0" smtClean="0"/>
              <a:t>ose is absorbed locally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 smtClean="0"/>
              <a:t>No </a:t>
            </a:r>
            <a:r>
              <a:rPr lang="en-US" sz="1400" b="1" dirty="0"/>
              <a:t>significant deflection </a:t>
            </a:r>
            <a:r>
              <a:rPr lang="en-US" sz="1400" dirty="0" smtClean="0"/>
              <a:t>of protons (</a:t>
            </a:r>
            <a:r>
              <a:rPr lang="en-US" sz="1400" dirty="0" err="1" smtClean="0"/>
              <a:t>m</a:t>
            </a:r>
            <a:r>
              <a:rPr lang="en-US" sz="1400" baseline="-25000" dirty="0" err="1" smtClean="0"/>
              <a:t>p</a:t>
            </a:r>
            <a:r>
              <a:rPr lang="en-US" sz="1400" dirty="0"/>
              <a:t> </a:t>
            </a:r>
            <a:r>
              <a:rPr lang="en-US" sz="1400" dirty="0" smtClean="0"/>
              <a:t>= 1832</a:t>
            </a:r>
            <a:r>
              <a:rPr lang="en-US" sz="1400" dirty="0" smtClean="0">
                <a:sym typeface="Symbol"/>
              </a:rPr>
              <a:t>m</a:t>
            </a:r>
            <a:r>
              <a:rPr lang="en-US" sz="1400" baseline="-25000" dirty="0" smtClean="0">
                <a:sym typeface="Symbol"/>
              </a:rPr>
              <a:t>e</a:t>
            </a:r>
            <a:r>
              <a:rPr lang="en-US" sz="1400" dirty="0" smtClean="0">
                <a:sym typeface="Symbol"/>
              </a:rPr>
              <a:t>)</a:t>
            </a:r>
            <a:endParaRPr lang="en-US" sz="1400" dirty="0"/>
          </a:p>
        </p:txBody>
      </p:sp>
      <p:sp>
        <p:nvSpPr>
          <p:cNvPr id="6" name="Rektangel 5"/>
          <p:cNvSpPr/>
          <p:nvPr/>
        </p:nvSpPr>
        <p:spPr>
          <a:xfrm>
            <a:off x="827584" y="342900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/>
              <a:t>2. Elastic coulomb scattering </a:t>
            </a:r>
            <a:r>
              <a:rPr lang="en-US" sz="1800" b="1" dirty="0"/>
              <a:t>with </a:t>
            </a:r>
            <a:r>
              <a:rPr lang="en-US" sz="1800" b="1" dirty="0" smtClean="0"/>
              <a:t>nucleus</a:t>
            </a:r>
            <a:endParaRPr lang="en-US" sz="1800" b="1" dirty="0"/>
          </a:p>
        </p:txBody>
      </p:sp>
      <p:sp>
        <p:nvSpPr>
          <p:cNvPr id="7" name="Rektangel 6"/>
          <p:cNvSpPr/>
          <p:nvPr/>
        </p:nvSpPr>
        <p:spPr>
          <a:xfrm>
            <a:off x="4427984" y="3501008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3. Non-elastic </a:t>
            </a:r>
            <a:r>
              <a:rPr lang="en-US" sz="1800" b="1" dirty="0"/>
              <a:t>nuclear interaction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971600" y="5858108"/>
            <a:ext cx="2448272" cy="5232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Lateral scattering of treatment field versus depth </a:t>
            </a:r>
            <a:endParaRPr lang="en-US" sz="1400" dirty="0"/>
          </a:p>
        </p:txBody>
      </p:sp>
      <p:sp>
        <p:nvSpPr>
          <p:cNvPr id="11" name="Tekstboks 10"/>
          <p:cNvSpPr txBox="1"/>
          <p:nvPr/>
        </p:nvSpPr>
        <p:spPr>
          <a:xfrm>
            <a:off x="7236296" y="5517232"/>
            <a:ext cx="1835696" cy="7386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Neutrons are the main external radiation hazard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596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5843818" cy="85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loss of a charged particle</a:t>
            </a:r>
            <a:endParaRPr lang="en-US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99792"/>
            <a:ext cx="4176464" cy="30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107504" y="764704"/>
            <a:ext cx="6296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loss per unit length (stopping power):</a:t>
            </a:r>
            <a:endParaRPr lang="en-US" dirty="0"/>
          </a:p>
        </p:txBody>
      </p:sp>
      <p:sp>
        <p:nvSpPr>
          <p:cNvPr id="7" name="Rektangel 6"/>
          <p:cNvSpPr/>
          <p:nvPr/>
        </p:nvSpPr>
        <p:spPr>
          <a:xfrm>
            <a:off x="3419872" y="1700808"/>
            <a:ext cx="360040" cy="4265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kstboks 8"/>
          <p:cNvSpPr txBox="1"/>
          <p:nvPr/>
        </p:nvSpPr>
        <p:spPr>
          <a:xfrm>
            <a:off x="251520" y="2483604"/>
            <a:ext cx="301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To first order: -</a:t>
            </a:r>
            <a:r>
              <a:rPr lang="en-US" sz="1800" dirty="0" err="1" smtClean="0"/>
              <a:t>dE</a:t>
            </a:r>
            <a:r>
              <a:rPr lang="en-US" sz="1800" dirty="0" smtClean="0"/>
              <a:t>/dx </a:t>
            </a:r>
            <a:r>
              <a:rPr lang="en-US" sz="1800" dirty="0" smtClean="0">
                <a:sym typeface="Symbol"/>
              </a:rPr>
              <a:t> 1/v</a:t>
            </a:r>
            <a:r>
              <a:rPr lang="en-US" sz="1800" baseline="30000" dirty="0" smtClean="0">
                <a:sym typeface="Symbol"/>
              </a:rPr>
              <a:t>2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cxnSp>
        <p:nvCxnSpPr>
          <p:cNvPr id="12" name="Lige pilforbindelse 11"/>
          <p:cNvCxnSpPr>
            <a:stCxn id="9" idx="0"/>
          </p:cNvCxnSpPr>
          <p:nvPr/>
        </p:nvCxnSpPr>
        <p:spPr>
          <a:xfrm flipV="1">
            <a:off x="1757734" y="2067400"/>
            <a:ext cx="1662138" cy="41620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54" y="3299792"/>
            <a:ext cx="4446908" cy="30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kstboks 17"/>
          <p:cNvSpPr txBox="1"/>
          <p:nvPr/>
        </p:nvSpPr>
        <p:spPr>
          <a:xfrm>
            <a:off x="3291118" y="2197313"/>
            <a:ext cx="5817386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</a:t>
            </a:r>
            <a:r>
              <a:rPr lang="en-US" sz="1200" baseline="-25000" dirty="0" smtClean="0"/>
              <a:t>A</a:t>
            </a:r>
            <a:r>
              <a:rPr lang="en-US" sz="1200" dirty="0" smtClean="0"/>
              <a:t>: Avogadro’s number, r</a:t>
            </a:r>
            <a:r>
              <a:rPr lang="en-US" sz="1200" baseline="-25000" dirty="0" smtClean="0"/>
              <a:t>e</a:t>
            </a:r>
            <a:r>
              <a:rPr lang="en-US" sz="1200" dirty="0" smtClean="0"/>
              <a:t>: Classical </a:t>
            </a:r>
            <a:r>
              <a:rPr lang="en-US" sz="1200" dirty="0"/>
              <a:t>electron </a:t>
            </a:r>
            <a:r>
              <a:rPr lang="en-US" sz="1200" dirty="0" smtClean="0"/>
              <a:t>radius, m</a:t>
            </a:r>
            <a:r>
              <a:rPr lang="en-US" sz="1200" baseline="-25000" dirty="0" smtClean="0"/>
              <a:t>e</a:t>
            </a:r>
            <a:r>
              <a:rPr lang="en-US" sz="1200" dirty="0" smtClean="0"/>
              <a:t>: Electron mass, z: Charge </a:t>
            </a:r>
            <a:r>
              <a:rPr lang="en-US" sz="1200" dirty="0"/>
              <a:t>of the </a:t>
            </a:r>
            <a:r>
              <a:rPr lang="en-US" sz="1200" dirty="0" smtClean="0"/>
              <a:t>projectile, Z: Atomic </a:t>
            </a:r>
            <a:r>
              <a:rPr lang="en-US" sz="1200" dirty="0"/>
              <a:t>number of the absorbing </a:t>
            </a:r>
            <a:r>
              <a:rPr lang="en-US" sz="1200" dirty="0" smtClean="0"/>
              <a:t>material, A:  Atomic </a:t>
            </a:r>
            <a:r>
              <a:rPr lang="en-US" sz="1200" dirty="0"/>
              <a:t>weight of the absorbing </a:t>
            </a:r>
            <a:r>
              <a:rPr lang="en-US" sz="1200" dirty="0" smtClean="0"/>
              <a:t>material, c: Speed </a:t>
            </a:r>
            <a:r>
              <a:rPr lang="en-US" sz="1200" dirty="0"/>
              <a:t>of </a:t>
            </a:r>
            <a:r>
              <a:rPr lang="en-US" sz="1200" dirty="0" smtClean="0"/>
              <a:t>light, </a:t>
            </a:r>
            <a:r>
              <a:rPr lang="en-US" sz="1200" b="1" dirty="0" smtClean="0"/>
              <a:t>v: Velocity of the projectile, β=v/c</a:t>
            </a:r>
            <a:r>
              <a:rPr lang="en-US" sz="1200" dirty="0" smtClean="0"/>
              <a:t>, γ </a:t>
            </a:r>
            <a:r>
              <a:rPr lang="en-US" sz="1200" dirty="0"/>
              <a:t>= (1 − β</a:t>
            </a:r>
            <a:r>
              <a:rPr lang="en-US" sz="1200" baseline="30000" dirty="0"/>
              <a:t>2</a:t>
            </a:r>
            <a:r>
              <a:rPr lang="en-US" sz="1200" dirty="0"/>
              <a:t>)</a:t>
            </a:r>
            <a:r>
              <a:rPr lang="en-US" sz="1200" baseline="30000" dirty="0"/>
              <a:t>−</a:t>
            </a:r>
            <a:r>
              <a:rPr lang="en-US" sz="1200" baseline="30000" dirty="0" smtClean="0"/>
              <a:t>1/2</a:t>
            </a:r>
            <a:r>
              <a:rPr lang="en-US" sz="1200" dirty="0" smtClean="0"/>
              <a:t>, I: Mean </a:t>
            </a:r>
            <a:r>
              <a:rPr lang="en-US" sz="1200" dirty="0"/>
              <a:t>excitation potential of the absorbing </a:t>
            </a:r>
            <a:r>
              <a:rPr lang="en-US" sz="1200" dirty="0" smtClean="0"/>
              <a:t>material, δ: Density correction </a:t>
            </a:r>
            <a:r>
              <a:rPr lang="en-US" sz="1200" dirty="0"/>
              <a:t>arising from the </a:t>
            </a:r>
            <a:r>
              <a:rPr lang="en-US" sz="1200" dirty="0" smtClean="0"/>
              <a:t>electron shielding, C: Shell </a:t>
            </a:r>
            <a:r>
              <a:rPr lang="en-US" sz="1200" dirty="0"/>
              <a:t>correction </a:t>
            </a:r>
            <a:r>
              <a:rPr lang="en-US" sz="1200" dirty="0" smtClean="0"/>
              <a:t>item</a:t>
            </a:r>
            <a:endParaRPr lang="en-US" sz="1200" dirty="0"/>
          </a:p>
        </p:txBody>
      </p:sp>
      <p:sp>
        <p:nvSpPr>
          <p:cNvPr id="4" name="Tekstboks 3"/>
          <p:cNvSpPr txBox="1"/>
          <p:nvPr/>
        </p:nvSpPr>
        <p:spPr>
          <a:xfrm>
            <a:off x="1110337" y="3284984"/>
            <a:ext cx="28135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200 MeV protons in water</a:t>
            </a:r>
            <a:endParaRPr lang="en-US" sz="1800" dirty="0"/>
          </a:p>
        </p:txBody>
      </p:sp>
      <p:sp>
        <p:nvSpPr>
          <p:cNvPr id="13" name="Tekstboks 12"/>
          <p:cNvSpPr txBox="1"/>
          <p:nvPr/>
        </p:nvSpPr>
        <p:spPr>
          <a:xfrm>
            <a:off x="5430817" y="3299899"/>
            <a:ext cx="281359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200 MeV protons in water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96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Bragg peak </a:t>
            </a:r>
            <a:endParaRPr lang="en-US" dirty="0"/>
          </a:p>
        </p:txBody>
      </p:sp>
      <p:pic>
        <p:nvPicPr>
          <p:cNvPr id="123906" name="Picture 2" descr="http://images.iop.org/objects/phw/world/16/8/9/pwhad2_08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6315652" cy="451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251520" y="764704"/>
            <a:ext cx="8695009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200" dirty="0" smtClean="0"/>
              <a:t>Dose = Number of protons </a:t>
            </a:r>
            <a:r>
              <a:rPr lang="en-US" sz="2200" dirty="0" smtClean="0">
                <a:sym typeface="Symbol"/>
              </a:rPr>
              <a:t> stopping power  1/v</a:t>
            </a:r>
            <a:r>
              <a:rPr lang="en-US" sz="2200" baseline="30000" dirty="0" smtClean="0">
                <a:sym typeface="Symbol"/>
              </a:rPr>
              <a:t>2</a:t>
            </a:r>
            <a:endParaRPr lang="en-US" sz="2200" b="1" dirty="0" smtClean="0"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sz="2200" dirty="0" smtClean="0">
                <a:sym typeface="Symbol"/>
              </a:rPr>
              <a:t>  </a:t>
            </a:r>
            <a:r>
              <a:rPr lang="en-US" sz="2200" b="1" dirty="0" smtClean="0">
                <a:sym typeface="Symbol"/>
              </a:rPr>
              <a:t>Most dose </a:t>
            </a:r>
            <a:r>
              <a:rPr lang="en-US" sz="2200" dirty="0" smtClean="0">
                <a:sym typeface="Symbol"/>
              </a:rPr>
              <a:t>is deposited at the </a:t>
            </a:r>
            <a:r>
              <a:rPr lang="en-US" sz="2200" b="1" dirty="0" smtClean="0">
                <a:sym typeface="Symbol"/>
              </a:rPr>
              <a:t>final range </a:t>
            </a:r>
            <a:r>
              <a:rPr lang="en-US" sz="2200" dirty="0" smtClean="0">
                <a:sym typeface="Symbol"/>
              </a:rPr>
              <a:t>of the charged particle</a:t>
            </a:r>
            <a:endParaRPr lang="en-US" sz="2200" dirty="0"/>
          </a:p>
        </p:txBody>
      </p:sp>
      <p:sp>
        <p:nvSpPr>
          <p:cNvPr id="4" name="Tekstboks 3"/>
          <p:cNvSpPr txBox="1"/>
          <p:nvPr/>
        </p:nvSpPr>
        <p:spPr>
          <a:xfrm>
            <a:off x="6876256" y="3933056"/>
            <a:ext cx="2016224" cy="830997"/>
          </a:xfrm>
          <a:prstGeom prst="rect">
            <a:avLst/>
          </a:prstGeom>
          <a:solidFill>
            <a:schemeClr val="accent5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/>
              <a:t>Dose beyond peak:</a:t>
            </a:r>
            <a:r>
              <a:rPr lang="en-US" sz="1600" dirty="0" smtClean="0"/>
              <a:t> Dose from inelastic nuclear interactions</a:t>
            </a:r>
            <a:endParaRPr lang="en-US" sz="1600" dirty="0"/>
          </a:p>
        </p:txBody>
      </p:sp>
      <p:cxnSp>
        <p:nvCxnSpPr>
          <p:cNvPr id="6" name="Lige pilforbindelse 5"/>
          <p:cNvCxnSpPr>
            <a:stCxn id="4" idx="2"/>
          </p:cNvCxnSpPr>
          <p:nvPr/>
        </p:nvCxnSpPr>
        <p:spPr>
          <a:xfrm flipH="1">
            <a:off x="7020272" y="4764053"/>
            <a:ext cx="864096" cy="39313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/>
          <p:cNvSpPr txBox="1"/>
          <p:nvPr/>
        </p:nvSpPr>
        <p:spPr>
          <a:xfrm>
            <a:off x="6732240" y="3073779"/>
            <a:ext cx="1728192" cy="643253"/>
          </a:xfrm>
          <a:prstGeom prst="rect">
            <a:avLst/>
          </a:prstGeom>
          <a:solidFill>
            <a:schemeClr val="accent5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/>
              <a:t>Width of peak:</a:t>
            </a:r>
            <a:r>
              <a:rPr lang="en-US" sz="1600" dirty="0" smtClean="0"/>
              <a:t> Range straggling</a:t>
            </a:r>
            <a:endParaRPr lang="en-US" sz="1600" dirty="0"/>
          </a:p>
        </p:txBody>
      </p:sp>
      <p:sp>
        <p:nvSpPr>
          <p:cNvPr id="8" name="Tekstboks 7"/>
          <p:cNvSpPr txBox="1"/>
          <p:nvPr/>
        </p:nvSpPr>
        <p:spPr>
          <a:xfrm>
            <a:off x="6732240" y="1988840"/>
            <a:ext cx="1728192" cy="830997"/>
          </a:xfrm>
          <a:prstGeom prst="rect">
            <a:avLst/>
          </a:prstGeom>
          <a:solidFill>
            <a:schemeClr val="accent5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 smtClean="0"/>
              <a:t>Position of peak:</a:t>
            </a:r>
            <a:r>
              <a:rPr lang="en-US" sz="1600" dirty="0" smtClean="0"/>
              <a:t> Given by the initial particle energy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059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Spread-out Bragg peak</a:t>
            </a:r>
            <a:endParaRPr lang="en-US" dirty="0"/>
          </a:p>
        </p:txBody>
      </p:sp>
      <p:pic>
        <p:nvPicPr>
          <p:cNvPr id="124930" name="Picture 2" descr="http://www.shi.co.jp/quantum/eng/product/proton/img/SOB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40536" cy="533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1619672" y="3212976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Less dose</a:t>
            </a:r>
            <a:endParaRPr lang="en-US" sz="2000" dirty="0"/>
          </a:p>
        </p:txBody>
      </p:sp>
      <p:sp>
        <p:nvSpPr>
          <p:cNvPr id="5" name="Tekstboks 4"/>
          <p:cNvSpPr txBox="1"/>
          <p:nvPr/>
        </p:nvSpPr>
        <p:spPr>
          <a:xfrm>
            <a:off x="6444208" y="4797152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Less dose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42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distribution of proton treatment</a:t>
            </a:r>
            <a:endParaRPr lang="en-US" dirty="0"/>
          </a:p>
        </p:txBody>
      </p:sp>
      <p:sp>
        <p:nvSpPr>
          <p:cNvPr id="7" name="Tekstboks 6"/>
          <p:cNvSpPr txBox="1"/>
          <p:nvPr/>
        </p:nvSpPr>
        <p:spPr>
          <a:xfrm>
            <a:off x="467544" y="4365104"/>
            <a:ext cx="8233016" cy="178510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en-US" sz="2200" dirty="0" smtClean="0"/>
              <a:t>Proton therapy: Less dose to healthy tissue </a:t>
            </a:r>
          </a:p>
          <a:p>
            <a:endParaRPr lang="en-US" sz="2200" b="1" dirty="0" smtClean="0">
              <a:sym typeface="Symbol"/>
            </a:endParaRPr>
          </a:p>
          <a:p>
            <a:endParaRPr lang="en-US" sz="2200" b="1" dirty="0">
              <a:sym typeface="Symbol"/>
            </a:endParaRPr>
          </a:p>
          <a:p>
            <a:r>
              <a:rPr lang="en-US" sz="2200" b="1" dirty="0" smtClean="0">
                <a:sym typeface="Symbol"/>
              </a:rPr>
              <a:t>1. Less complications </a:t>
            </a:r>
            <a:r>
              <a:rPr lang="en-US" sz="2200" dirty="0" smtClean="0">
                <a:sym typeface="Symbol"/>
              </a:rPr>
              <a:t>(same dose)</a:t>
            </a:r>
          </a:p>
          <a:p>
            <a:r>
              <a:rPr lang="en-US" sz="2200" b="1" dirty="0" smtClean="0">
                <a:sym typeface="Symbol"/>
              </a:rPr>
              <a:t>2. Better </a:t>
            </a:r>
            <a:r>
              <a:rPr lang="en-US" sz="2200" b="1" dirty="0">
                <a:sym typeface="Symbol"/>
              </a:rPr>
              <a:t>tumor </a:t>
            </a:r>
            <a:r>
              <a:rPr lang="en-US" sz="2200" b="1" dirty="0" smtClean="0">
                <a:sym typeface="Symbol"/>
              </a:rPr>
              <a:t>control </a:t>
            </a:r>
            <a:r>
              <a:rPr lang="en-US" sz="2200" dirty="0" smtClean="0">
                <a:sym typeface="Symbol"/>
              </a:rPr>
              <a:t>(higher dose,</a:t>
            </a:r>
            <a:endParaRPr lang="en-US" sz="2200" dirty="0">
              <a:sym typeface="Symbol"/>
            </a:endParaRPr>
          </a:p>
        </p:txBody>
      </p:sp>
      <p:sp>
        <p:nvSpPr>
          <p:cNvPr id="8" name="Nedadgående pil 7"/>
          <p:cNvSpPr/>
          <p:nvPr/>
        </p:nvSpPr>
        <p:spPr>
          <a:xfrm>
            <a:off x="2426799" y="4869160"/>
            <a:ext cx="417009" cy="50405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3301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5967785" y="4913292"/>
            <a:ext cx="2924695" cy="110799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~10 % of </a:t>
            </a:r>
            <a:r>
              <a:rPr lang="en-US" sz="2200" dirty="0" smtClean="0"/>
              <a:t>patients can significantly benefit from proton therapy</a:t>
            </a:r>
            <a:endParaRPr lang="en-US" sz="2200" dirty="0"/>
          </a:p>
        </p:txBody>
      </p:sp>
      <p:sp>
        <p:nvSpPr>
          <p:cNvPr id="3" name="Rektangel 2"/>
          <p:cNvSpPr/>
          <p:nvPr/>
        </p:nvSpPr>
        <p:spPr>
          <a:xfrm>
            <a:off x="3563889" y="6022449"/>
            <a:ext cx="28803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ym typeface="Symbol"/>
              </a:rPr>
              <a:t>same complications)</a:t>
            </a:r>
            <a:endParaRPr lang="en-US" sz="2200" dirty="0"/>
          </a:p>
        </p:txBody>
      </p:sp>
      <p:sp>
        <p:nvSpPr>
          <p:cNvPr id="4" name="Tekstboks 3"/>
          <p:cNvSpPr txBox="1"/>
          <p:nvPr/>
        </p:nvSpPr>
        <p:spPr>
          <a:xfrm>
            <a:off x="899592" y="3882534"/>
            <a:ext cx="189346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Conventional x-ray</a:t>
            </a:r>
            <a:endParaRPr lang="en-US" sz="1600" dirty="0"/>
          </a:p>
        </p:txBody>
      </p:sp>
      <p:sp>
        <p:nvSpPr>
          <p:cNvPr id="9" name="Tekstboks 8"/>
          <p:cNvSpPr txBox="1"/>
          <p:nvPr/>
        </p:nvSpPr>
        <p:spPr>
          <a:xfrm>
            <a:off x="3610336" y="3882534"/>
            <a:ext cx="1609736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Advanced x-ray</a:t>
            </a:r>
            <a:endParaRPr lang="en-US" sz="1600" dirty="0"/>
          </a:p>
        </p:txBody>
      </p:sp>
      <p:sp>
        <p:nvSpPr>
          <p:cNvPr id="12" name="Tekstboks 11"/>
          <p:cNvSpPr txBox="1"/>
          <p:nvPr/>
        </p:nvSpPr>
        <p:spPr>
          <a:xfrm>
            <a:off x="6444208" y="3882534"/>
            <a:ext cx="173477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Advanced proton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7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Treatment delivery of </a:t>
            </a:r>
            <a:r>
              <a:rPr lang="en-US" dirty="0" smtClean="0"/>
              <a:t>proton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5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 for proton therapy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0"/>
          <a:stretch/>
        </p:blipFill>
        <p:spPr bwMode="auto">
          <a:xfrm>
            <a:off x="323528" y="692696"/>
            <a:ext cx="8290182" cy="463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553026" cy="168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boks 5"/>
          <p:cNvSpPr txBox="1"/>
          <p:nvPr/>
        </p:nvSpPr>
        <p:spPr>
          <a:xfrm>
            <a:off x="251520" y="5057889"/>
            <a:ext cx="38044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Special features: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Proton linac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Variable-frequency RF cavity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Slow extraction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5948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6"/>
          <a:stretch/>
        </p:blipFill>
        <p:spPr bwMode="auto">
          <a:xfrm>
            <a:off x="467544" y="3356992"/>
            <a:ext cx="4571404" cy="153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3"/>
          <a:stretch/>
        </p:blipFill>
        <p:spPr bwMode="auto">
          <a:xfrm>
            <a:off x="5422415" y="1162368"/>
            <a:ext cx="3254041" cy="26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Synchrotron: </a:t>
            </a:r>
            <a:r>
              <a:rPr lang="en-US" dirty="0"/>
              <a:t>S</a:t>
            </a:r>
            <a:r>
              <a:rPr lang="en-US" dirty="0" smtClean="0"/>
              <a:t>low extraction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902"/>
          <a:stretch/>
        </p:blipFill>
        <p:spPr bwMode="auto">
          <a:xfrm>
            <a:off x="4788024" y="4869160"/>
            <a:ext cx="403808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179512" y="4565446"/>
            <a:ext cx="590465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S</a:t>
            </a:r>
            <a:r>
              <a:rPr lang="en-US" sz="2000" b="1" dirty="0" smtClean="0"/>
              <a:t>pill </a:t>
            </a:r>
            <a:r>
              <a:rPr lang="en-US" sz="2000" b="1" dirty="0" err="1" smtClean="0"/>
              <a:t>cyclus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Fill </a:t>
            </a:r>
            <a:r>
              <a:rPr lang="en-US" sz="1800" dirty="0"/>
              <a:t>ring with ~10</a:t>
            </a:r>
            <a:r>
              <a:rPr lang="en-US" sz="1800" baseline="30000" dirty="0"/>
              <a:t>9</a:t>
            </a:r>
            <a:r>
              <a:rPr lang="en-US" sz="1800" dirty="0"/>
              <a:t> </a:t>
            </a:r>
            <a:r>
              <a:rPr lang="en-US" sz="1800" dirty="0" smtClean="0"/>
              <a:t>protons</a:t>
            </a:r>
            <a:endParaRPr lang="en-US" sz="18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/>
              <a:t>A</a:t>
            </a:r>
            <a:r>
              <a:rPr lang="en-US" sz="1800" dirty="0" smtClean="0"/>
              <a:t>ccelerate (~0.5-1 s)</a:t>
            </a:r>
            <a:endParaRPr lang="en-US" sz="18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 smtClean="0"/>
              <a:t>Slow extraction during </a:t>
            </a:r>
            <a:r>
              <a:rPr lang="en-US" sz="1800" dirty="0"/>
              <a:t>1-10 </a:t>
            </a:r>
            <a:r>
              <a:rPr lang="en-US" sz="1800" dirty="0" smtClean="0"/>
              <a:t>s</a:t>
            </a:r>
            <a:endParaRPr lang="en-US" sz="18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1800" dirty="0"/>
              <a:t>D</a:t>
            </a:r>
            <a:r>
              <a:rPr lang="en-US" sz="1800" dirty="0" smtClean="0"/>
              <a:t>ecelerate (~0.5-1 s)</a:t>
            </a:r>
            <a:endParaRPr lang="en-US" sz="1800" dirty="0"/>
          </a:p>
        </p:txBody>
      </p:sp>
      <p:sp>
        <p:nvSpPr>
          <p:cNvPr id="7" name="Tekstboks 6"/>
          <p:cNvSpPr txBox="1"/>
          <p:nvPr/>
        </p:nvSpPr>
        <p:spPr>
          <a:xfrm>
            <a:off x="179512" y="1268760"/>
            <a:ext cx="5400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smtClean="0"/>
              <a:t>Slow extraction:</a:t>
            </a:r>
            <a:endParaRPr lang="en-US" sz="20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err="1" smtClean="0"/>
              <a:t>Betatron</a:t>
            </a:r>
            <a:r>
              <a:rPr lang="en-US" sz="1800" dirty="0" smtClean="0"/>
              <a:t> tune close to resonance </a:t>
            </a:r>
            <a:r>
              <a:rPr lang="en-US" sz="1800" dirty="0" smtClean="0">
                <a:sym typeface="Symbol"/>
              </a:rPr>
              <a:t> Reduced area of transverse </a:t>
            </a:r>
            <a:r>
              <a:rPr lang="en-US" sz="1800" dirty="0" err="1" smtClean="0">
                <a:sym typeface="Symbol"/>
              </a:rPr>
              <a:t>separatrix</a:t>
            </a:r>
            <a:endParaRPr lang="en-US" sz="18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 smtClean="0"/>
              <a:t>Transverse RF excitation of the beam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ym typeface="Symbol"/>
              </a:rPr>
              <a:t> Particles excited outside </a:t>
            </a:r>
            <a:r>
              <a:rPr lang="en-US" sz="1800" dirty="0" err="1" smtClean="0">
                <a:sym typeface="Symbol"/>
              </a:rPr>
              <a:t>separatrix</a:t>
            </a:r>
            <a:endParaRPr lang="en-US" sz="1800" dirty="0" smtClean="0"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ym typeface="Symbol"/>
              </a:rPr>
              <a:t> Particles spiral outside extraction septum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179512" y="765865"/>
            <a:ext cx="49840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Proton therapy </a:t>
            </a:r>
            <a:r>
              <a:rPr lang="en-US" sz="2200" dirty="0" smtClean="0">
                <a:sym typeface="Symbol"/>
              </a:rPr>
              <a:t> </a:t>
            </a:r>
            <a:r>
              <a:rPr lang="en-US" sz="2200" b="1" dirty="0" smtClean="0"/>
              <a:t>Need for CW beam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54095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Accelerators </a:t>
            </a:r>
            <a:r>
              <a:rPr lang="en-US" dirty="0" smtClean="0"/>
              <a:t>types for </a:t>
            </a:r>
            <a:r>
              <a:rPr lang="en-US" dirty="0"/>
              <a:t>proton </a:t>
            </a:r>
            <a:r>
              <a:rPr lang="en-US" dirty="0" smtClean="0"/>
              <a:t>therapy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88650"/>
            <a:ext cx="3528392" cy="211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e 5"/>
          <p:cNvGrpSpPr>
            <a:grpSpLocks noChangeAspect="1"/>
          </p:cNvGrpSpPr>
          <p:nvPr/>
        </p:nvGrpSpPr>
        <p:grpSpPr>
          <a:xfrm>
            <a:off x="251520" y="4321842"/>
            <a:ext cx="3240360" cy="1848285"/>
            <a:chOff x="259660" y="831441"/>
            <a:chExt cx="9248788" cy="5288881"/>
          </a:xfrm>
        </p:grpSpPr>
        <p:pic>
          <p:nvPicPr>
            <p:cNvPr id="7" name="Picture 2" descr="http://media.web.britannica.com/eb-media/68/3368-004-3A7369C3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72"/>
            <a:stretch/>
          </p:blipFill>
          <p:spPr bwMode="auto">
            <a:xfrm>
              <a:off x="259660" y="831441"/>
              <a:ext cx="9136873" cy="528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ktangel 7"/>
            <p:cNvSpPr/>
            <p:nvPr/>
          </p:nvSpPr>
          <p:spPr>
            <a:xfrm>
              <a:off x="8527803" y="4060589"/>
              <a:ext cx="980645" cy="20597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ktangel 8"/>
            <p:cNvSpPr/>
            <p:nvPr/>
          </p:nvSpPr>
          <p:spPr>
            <a:xfrm>
              <a:off x="259660" y="831441"/>
              <a:ext cx="1843404" cy="6395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http://cdn.medgadget.com/wp-content/uploads/2012/06/TriNiobium-Co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44" y="4437112"/>
            <a:ext cx="1450420" cy="186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352387"/>
              </p:ext>
            </p:extLst>
          </p:nvPr>
        </p:nvGraphicFramePr>
        <p:xfrm>
          <a:off x="611560" y="908720"/>
          <a:ext cx="7920880" cy="3039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5233"/>
                <a:gridCol w="2067175"/>
                <a:gridCol w="2016224"/>
                <a:gridCol w="2232248"/>
              </a:tblGrid>
              <a:tr h="382296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 smtClean="0">
                          <a:effectLst/>
                        </a:rPr>
                        <a:t>Cyclotron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 smtClean="0">
                          <a:effectLst/>
                        </a:rPr>
                        <a:t>Synchrotron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 dirty="0" err="1" smtClean="0">
                          <a:effectLst/>
                        </a:rPr>
                        <a:t>Synchro</a:t>
                      </a:r>
                      <a:r>
                        <a:rPr lang="en-US" sz="1600" b="1" u="none" strike="noStrike" noProof="0" dirty="0" smtClean="0">
                          <a:effectLst/>
                        </a:rPr>
                        <a:t>-cyclotron</a:t>
                      </a:r>
                      <a:endParaRPr lang="en-U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noProof="0" dirty="0" smtClean="0">
                          <a:effectLst/>
                          <a:latin typeface="+mn-lt"/>
                        </a:rPr>
                        <a:t>Magnetic field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Fixed/1-2</a:t>
                      </a:r>
                      <a:r>
                        <a:rPr lang="en-US" sz="14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  <a:latin typeface="+mn-lt"/>
                        </a:rPr>
                        <a:t>Vary/1-2 T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 dirty="0" smtClean="0">
                          <a:effectLst/>
                          <a:latin typeface="+mn-lt"/>
                        </a:rPr>
                        <a:t>Fixed/5-9 T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09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noProof="0" dirty="0" smtClean="0">
                          <a:effectLst/>
                          <a:latin typeface="+mn-lt"/>
                        </a:rPr>
                        <a:t>Particle</a:t>
                      </a:r>
                      <a:r>
                        <a:rPr lang="en-US" sz="1400" b="1" u="none" strike="noStrike" baseline="0" noProof="0" dirty="0" smtClean="0">
                          <a:effectLst/>
                          <a:latin typeface="+mn-lt"/>
                        </a:rPr>
                        <a:t> r</a:t>
                      </a:r>
                      <a:r>
                        <a:rPr lang="en-US" sz="1400" b="1" u="none" strike="noStrike" noProof="0" dirty="0" smtClean="0">
                          <a:effectLst/>
                          <a:latin typeface="+mn-lt"/>
                        </a:rPr>
                        <a:t>adius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noProof="0" dirty="0" smtClean="0">
                          <a:effectLst/>
                          <a:latin typeface="+mn-lt"/>
                        </a:rPr>
                        <a:t>Vary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noProof="0" dirty="0" smtClean="0">
                          <a:effectLst/>
                          <a:latin typeface="+mn-lt"/>
                        </a:rPr>
                        <a:t>Fixed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noProof="0" dirty="0" smtClean="0">
                          <a:effectLst/>
                          <a:latin typeface="+mn-lt"/>
                        </a:rPr>
                        <a:t>Vary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403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noProof="0" dirty="0" smtClean="0">
                          <a:effectLst/>
                          <a:latin typeface="+mn-lt"/>
                        </a:rPr>
                        <a:t>RF frequency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noProof="0" dirty="0" smtClean="0">
                          <a:effectLst/>
                          <a:latin typeface="+mn-lt"/>
                        </a:rPr>
                        <a:t>Fixed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noProof="0" dirty="0" smtClean="0">
                          <a:effectLst/>
                          <a:latin typeface="+mn-lt"/>
                        </a:rPr>
                        <a:t>Vary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u="none" strike="noStrike" noProof="0" dirty="0" smtClean="0">
                          <a:effectLst/>
                          <a:latin typeface="+mn-lt"/>
                        </a:rPr>
                        <a:t>Vary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26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Focusing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Strong (AVF cyclotron)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Strong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Weak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26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Size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Compact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Large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Very compact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6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Energy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Fixed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Vary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Fixed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26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pattern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Continuous beam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Pulsed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Pulsed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3267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Beam current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Low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08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>
            <a:grpSpLocks noChangeAspect="1"/>
          </p:cNvGrpSpPr>
          <p:nvPr/>
        </p:nvGrpSpPr>
        <p:grpSpPr>
          <a:xfrm>
            <a:off x="50366" y="715924"/>
            <a:ext cx="7329946" cy="5172962"/>
            <a:chOff x="179512" y="1268760"/>
            <a:chExt cx="5832648" cy="4116274"/>
          </a:xfrm>
        </p:grpSpPr>
        <p:grpSp>
          <p:nvGrpSpPr>
            <p:cNvPr id="19" name="Gruppe 18"/>
            <p:cNvGrpSpPr>
              <a:grpSpLocks noChangeAspect="1"/>
            </p:cNvGrpSpPr>
            <p:nvPr/>
          </p:nvGrpSpPr>
          <p:grpSpPr>
            <a:xfrm>
              <a:off x="179512" y="1268760"/>
              <a:ext cx="5832648" cy="4116274"/>
              <a:chOff x="900113" y="838200"/>
              <a:chExt cx="7342187" cy="5181600"/>
            </a:xfrm>
          </p:grpSpPr>
          <p:pic>
            <p:nvPicPr>
              <p:cNvPr id="107528" name="Picture 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0113" y="838200"/>
                <a:ext cx="7342187" cy="518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Lige forbindelse 7"/>
              <p:cNvCxnSpPr/>
              <p:nvPr/>
            </p:nvCxnSpPr>
            <p:spPr>
              <a:xfrm>
                <a:off x="1566000" y="3050414"/>
                <a:ext cx="1121832" cy="181874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Lige forbindelse 17"/>
              <p:cNvCxnSpPr/>
              <p:nvPr/>
            </p:nvCxnSpPr>
            <p:spPr>
              <a:xfrm flipH="1">
                <a:off x="4770000" y="3356992"/>
                <a:ext cx="1152128" cy="15841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ktangel 20"/>
            <p:cNvSpPr/>
            <p:nvPr/>
          </p:nvSpPr>
          <p:spPr>
            <a:xfrm>
              <a:off x="1587393" y="2708920"/>
              <a:ext cx="557031" cy="235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ktangel 30"/>
            <p:cNvSpPr/>
            <p:nvPr/>
          </p:nvSpPr>
          <p:spPr>
            <a:xfrm>
              <a:off x="2019524" y="1700808"/>
              <a:ext cx="557031" cy="235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ktangel 31"/>
            <p:cNvSpPr/>
            <p:nvPr/>
          </p:nvSpPr>
          <p:spPr>
            <a:xfrm>
              <a:off x="3711384" y="2712086"/>
              <a:ext cx="557031" cy="235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Cyclotron: Energy change</a:t>
            </a:r>
            <a:endParaRPr lang="en-US" dirty="0"/>
          </a:p>
        </p:txBody>
      </p:sp>
      <p:sp>
        <p:nvSpPr>
          <p:cNvPr id="3" name="Tekstboks 2"/>
          <p:cNvSpPr txBox="1"/>
          <p:nvPr/>
        </p:nvSpPr>
        <p:spPr>
          <a:xfrm>
            <a:off x="6876256" y="3210942"/>
            <a:ext cx="1872208" cy="9079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/>
              <a:t>Energy slit: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Selection of treatment energy</a:t>
            </a:r>
            <a:endParaRPr lang="en-US" sz="1600" dirty="0"/>
          </a:p>
        </p:txBody>
      </p:sp>
      <p:sp>
        <p:nvSpPr>
          <p:cNvPr id="4" name="Tekstboks 3"/>
          <p:cNvSpPr txBox="1"/>
          <p:nvPr/>
        </p:nvSpPr>
        <p:spPr>
          <a:xfrm>
            <a:off x="5236962" y="3289345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Energy</a:t>
            </a:r>
          </a:p>
          <a:p>
            <a:pPr algn="ctr"/>
            <a:r>
              <a:rPr lang="en-US" sz="1400" b="1" dirty="0" smtClean="0"/>
              <a:t>slit</a:t>
            </a:r>
            <a:endParaRPr lang="en-US" sz="1400" b="1" dirty="0"/>
          </a:p>
        </p:txBody>
      </p:sp>
      <p:sp>
        <p:nvSpPr>
          <p:cNvPr id="5" name="AutoShape 4" descr="data:image/jpeg;base64,/9j/4AAQSkZJRgABAQAAAQABAAD/2wCEAAkGBxQSEhUUERQVFRQVFRQXFxcYGBUeFRYYFxcXGBgaFxgYHCgiGBslHBUXITElJSorLi4vFx8zODMsNygtLisBCgoKDg0OGxAQGy8kICYvMCwsNCwvLDQsMCwvLCwsLC0sLywsLCwsLCwsLSwsLCwsLCwsLCwsLCwsLCwsLCwsLP/AABEIAMUBAAMBIgACEQEDEQH/xAAcAAEAAgMBAQEAAAAAAAAAAAAABQYBBAcDAgj/xABCEAABAwIDBAcFBgQFBAMAAAABAAIDBBEFEiEGMUFRBxNhcYGRoSIyQnKxI1JiksHRFDNz8BVDgqKyJFPS4SU0Y//EABoBAQADAQEBAAAAAAAAAAAAAAACAwQFAQb/xAAxEQACAgEDAwAHCAMBAAAAAAAAAQIDEQQhMQUSQRMyUWFxgZEiQlKhscHR8BUjMxT/2gAMAwEAAhEDEQA/AO4oiIAiIgCIiAIiIAiIgCIiAIiIAiIgCIiAIiIAiIgCIiAIiIAiIgCIiAIiIAsLJWEAREQBERAEREARYusFwG/RMg+kWnLikTd7235DU+i0Ztoox7oc70+qzT1dEPWmi2NNkuIsmUVam2jcfdYB3klaUuMTO+O3cAFkn1fTx4y/l/ODRHQ2vnCLldakuIxN3yN7r6qk1NV/3H/md+60ZMWib8V/lBWSXWJv1IfUvj05fekXz/HYcwGY68baBSTXA7tVyeTHR8LD4n9lvYDtjJG8NkaDESBYb23O8X+iu0vULXLFy2I3aJKOYM6YiwFldk5oREQBERAEREAREQBAiBAZREQArCyV8ko3gGVi6hcWr5WH2bZTxtqD52UPLiErt8jvQfRcm3q9MHhJs116Oc1nKwXB8oG8gd5t9VpzYxC3e8HuufoqTUVTR77x4u1WlJjMQ3Eu7h+6yy6xbL/nD6/1GmPT4/ekXebaRg91rj5ALSl2ikPuta3zKpcmPfdZ4k/oFqSYxKdxDe4fvdUS1Wsn97BojpKY+C7/AONTa+0NewadyjKmtBJMkguebh9FVXSSycXu816R4ZIeFu8qiULJr/ZNsujXGPqomJMXibuJd3D9TYLVlx77rPM/svJuC8XPt/farNsfhVI/OHBksjbH2rGzewbt6lRpa7JqCZ5dZ6OPc0VQ4vK82Za/JouV818FS2J00zZWxt3ucCN5tuNid/ALsUFMxgsxrWjkAB9FA9IIb/h9RmtbILfNmFvVdX/GQri3n8jAtc5SSSOTYHUtq83Um5Za+YWOu468NCppuDke84D++1VPowhb/GTwucW5oyG5TZ3sPB0/0ldLqdnWs1IMg+8ST5i65urkqrO1cGym2Ml9rkgTT07d78x5A3+i94i3/KgeeRLbDzcpWKBrfdaB3AL0WJ6h+DTsXHA6/rog5wyvGjm3Bse8cCpBUrCq0xPv8J0cOzn4K5scCARuK+m6fq//AEV7+suf5ODqqPRT24fB9IiLoGYIiIAiIgCIiAIFi6zdAZRYul0BkrXrPcd3LYK8p23aRzBVd0e6uS9zPY8lN2sx7q4hG0faSA68GgcR2qkOklk3l7vOyveJUjXgOIBLdPAqKfDJ8BjA7nL5CF0Ut+Tu6eEVHYj8C2TkqbkuEbWkDUXJJ5AKy0/R9CP5kkju7K0fQlfOyrpY5rSSBzXi1g2wB4G/orou9oIU3Vd2MvyYdXbZCzCexB0uydLHa0QcRxcST66Lh1JG6LGnRA3DpJmWJ9kiz7C24asC/RhX5s25c+nxB0zHAvjqHkHeL5swB8yD4q/UQisQisZTRXp5ybcm+MHRDHUburYz5iSfRZ/g5D78pHYwAfVbWxm1MGJRZbZJme9Gd47WH4m/TipOqoSzXe3ny718vb6SEnGWx069SpbPkghhUfxZn/MSVI4W8QPDmNAtobDeDvCzkC+TGqo2zjJST3RdJKSwy+xvBAI3EXVb6RXgYfN2hoHeXBVfHcUq4mDqpskYFrewDfXc4i57r8FT5MbcTmkmzjjnkzNPMalfSPqCuqxFcnLhonGWWykYsXRzh7CWu0c1wNiCNLgjuXVdgukbrGNjrSA4eyJuB5dYOB7Rp3Lmu1c8D3s6h2bQkjWzbndf4vBaWCvIcRrYjfwB4XPC+q8spVtK7luvqeyinY4n6SqcMa/VhsTrp7p/vsUPPA5hs4W+ngqJstthLSEMfeSH7hPtN+Qnd3HTuXU8NxGGrizxOD2nePiaeThvaVwbtPKHwLI3Tq2luiDVg2br/wDKdw93u4haVVhRGseo5cfAqOa4tdcXDmnxBXul1EtPYpr5/AvsUNRDCL+i08MrRKwOG/cRyK219lCanFSjwzhyi4vDIx2NMbOYX+zuDXcCSAbHkdfFSl1x7H8bDcVqaeU/ZvdGGE/A/qmehPr3q04DtM6EiGpJLdzZOIHDNzHbvTv3wzVLT5gpw+ZeEVaxDbqhhJBnD3DhG1z9eV2AgeJUFVdKDNeqp5DyMjmNb5Ako5xXkhDS3T4izoSwSuP1/SRVvvlMUI/A3M4eMlx6KsYnta9/86pld2GQhv5G2HooO5eEaYdNlzOSX5/36l76X5svUPimLXAvY5rJCDYjMCQ0/hOvaqBFtBVN92pnFv8A9Xn6laEcz5m3p6eV7AbufHE8saBqS5wFgLX4rfwLAp6x+SBma1szjoxg5uduHdvPALDf6Rz2zufV9JWjhpZKxxai920vO/vNtu2NeN1VL/tP1aV0DY+ixSUiWrqZI4t4YWxdY/v9j2B69ykdk9g4KQiR/wBtONzyPZZ/TbwP4jc79Reyt4C1UUzW85P4ZOB1TqWmtzDTVRS/F2rPy9n6/A+ivOQaHuK9CvkrTLg4RXLKPqYMuo3FSL25TY7wvlzQRY7l8HJNPDOvXY4vJFA2II3jVTldtVBC0F+c34NaTY8idwULNGWm3koDaOqljLeryFjwQcwJsR48QfRbdDqrKW4wxv7S66iFqTZNVnSJ/wBqHxe79Bdcu2zpS9sk41D3GQ/hcTcg+ZstDGsffFKWNyHQcDoTwGuq02fx9WCyOKd7H2uI4nZDbdd1reZXZjG61qUmZc1VppI0cBq3RSgscWu4OBsQRqNf73rtuyO3DZ8sVSQyXcHbmSf+LvQrmDej+rY1pmDaeQv0EpGXLp7RMWct14EL0xHD5IHZZW5Sdx0LHDmxw0cP70KhrNOp7tHkIqUcP5HcKvDgdWaHlwP7KLewtNiLFVPY/bkxWhqiXR7myb3M7Hfeb27x28LW7aemfUPppSGkZerkuCx4c0EWcPdOvHTtXDnp5xfBbXbODxLdGtiFKJY3MI3jTsI3HzVCoOiGuqCXzSQRBxzby8m/IN09V0+qoXM1HtN5j9VLbOVdwYzvGo7uX981v6Tco2OuXnj4nmrfdX3wfBRMM6EaZtjUVE0nNrcrGnxsXeq2sb2YoqERwwRBhqM4zOLnFxYAQ0lxPM6Lo01Uxgu9zWjm4gD1XI+mbHoZBTdRM1z4pHuJab5TZtjfdvC+jkljBioc3NMgMQwTeY9Dxaf0PBaGG4jNSS5onFjxvB3OHJw4hWelrW1MLJ2W9rR4HwvG/wAP/S8aukbILOHceI7isFmnjLg6bimaEe2FQyofPGcokIc6M3MZsADpw3b96vmD7U0tdZjyIpz8JO/5Xbj3HVc2rcNEIzEF7RvPLvAVPxbEQZo3RDRu+wIB19dFml05WLD2I21whHuT39x+j4jJSlzw0yNsbtbYF1hoNdxv4KsV3SfMbiKBkXbI4ucD2tbYeqgdmtvJYAGTXmh7/tGjscfeHYfMKYb0bmvkdVmrdHDO7rGRsjGcMduBcTofAr3pythmrO3KKZSrUu66OTlG2WNvkqXyOIdI+xeQLNDrACw4aAK+7L4t/GQAOP28bRf8beB/Q9vepfajobpm0kjqQSPqWguBe+5ksDdttADxHaAucbATZaiDMcti5pvprYix8bDVdWUcIjVf3T22XsLdidEXtJZYP4X3O7CvrBujmuqmCR08ELD928jvSwB8VNYlTWOYbuPYeazg2MSUz8zNWn3mHc79j2qEe3yarvS4xBm9QdDtKDeonnn7MwY3/YL+qtWFbFUFNYw0sQcNzy0Of+Z1ypHCcVjqGZoz3tPvNPIhb60JLwcec5t4k2eb4QWlpAykEEcLHQheOH4fHAwRwsDGN3NA0/8AZ7VtIF6Qy8YMoiIeArCyVhAVbpA2fmq6cCkk6uojkZKxxJAJZf2SRuvftC1sEqJpIWOqYXQS6h7HbszdCWkE3ad471cl41MIc2x8DyK52u0Eb4Pt9bkurtcXvwV6aIOFvJRhoo5HNZO3M3MLi5HYDdpvxUxIwtJB3ha9TT5hp7w3dq+Vi3XNNrdM6ULNsN7MkqHZajiOaOmhDr3L8jS+/wAzgT6qYVTq9vKOmyxzyETZRdjWPc7svYWF+0qGrek4f5NM49sjmtHk25X2sLYOCkvJgjpbpt4Q6Q6rLW08R3SwSW+djgW+YLgoASAtMcjRJGTcsde1+bSNWO7RbtuNFRtudvJqqpa5wYDT3DMl7AktJuSddW9nFXSKoErGSt3SNDu48R4G6jPd5NtMcR7JcogscwdsIEkT88RNrOsJWHk4D3h+IadgUSyFx3NPjoFc3NvoRdQuJYRK4gU7me0bESOyhvbm3W71llp45yjRBQS+0e2z+3stDKyCYGSJwFgTdzb3Hsk9x0OnKy6MWxVsDnUkzmFzSLsc5j2E/KQWFfn/AGgwueKUGo9mRpAy2OnEEHiDvBG9T+FYpJCRLA8sdYG4O/sI3EdhWLVaSGVOvZ/uZvWk3Hb917zyq8Sja60juskBLbuJe8kG1ruuTqtDE8Hrqy74qWfqomlxJjLRzcRcC+g4X3L9J4FglNHGx8dPCx7mtcXNjYHFzgCTe173Uw4XXZhWluyi7Wzmu1bI/MnRriBY/qH6slJaRyeNWu+o8ldpYy0kHeFXNqcFOFYmXMb9i54niHDK4kPYPlOncWq4VRbLG2aM3aQCDzaf2UZrDNWml3QNBQmObOtnb7FmPGosPZPYQN3eFNootZLGk1hlGhpZIm5JWkObp2EcCDxC/ROxzbUNL/Qi/wCIXLJoWvFnAEdqs1Dtc+KFkTI2/ZtDA4k7miw05+KjVDsm37TNfTKUUonRSuIdLGx38PMaqnb9lO722tHuSneQBwda/ffmp+q2nqX/AOZlHJgt671FzVD36ve53zEn6q9zRXVpZReWzx2ZxR7ostU1wLdA4j+Y3t/EPXevt9rm17cL718vcALk2HatOXFYm/Ff5dfVVm7OFhknSVb4nZo3Frt1xy7efitqnxudjxJ1ry4fecS09hadLKqy4991nmf0C05cWldxDe4fqvdyqUq/Kyd2wDHmVLdPZkHvM/UcwpgL81xV0jHB7ZHh7Tdrg43B7F+h8EqHSU8L36ufFG53e5oJ07yrovPJzboKLyuDeREUik+SVF120VNCPtJ4xbgHAu/K25Xntk8Noalx3CCQnwaV+fWY20nLCxz3co2lx9Aq5za4Rt0unrsi5WSxg7RWdI1M3+UyWXtDQ1viXkH0UDW9JE7v5cUUXa5znnyGVU2i2dxSot1dI9jT8UrgxvkdfRT1F0S1kg/6irji5tjY55/MS36Kv/bL3GvOhr8Z+P8AcGjim188msk7gPwAMFu8WKrHR9tLJ/isd3OLJnPjOYkkggltyTrYhvquqYf0O0Tf/sPnqD+J+Vv5WW+q09uNi4aUUtRQ07IxBURulyD2sjiGlxO8gcfNU26ddksrLZVZq42YhBdqNXpGwuaSWE0lO+Z72vDslrCxblzE6N3neeahaLo3xWbV/UUwO/O8ueO4Rgg/mC67hDrvPyfqP3UyqulxT00W/f8AqU2am2H2EzhuJ9CAhpZpf4l807I3Pa0MDWEjUje4m4BUbsFIZKVwO5haW9mZtyPMXX6DIXHqHA/4Kqq4APYMjZI/6cmYgeFy3/St9i2Gkk3PDPFF6Tx5XEf3ZfPVnLmsct7Xtpffa6qOifNZFHPEIalnWRj3dbSR9sb+GuuXVpVXrNmpKZjnNd10FzlkAs5gPwzM+A346tPA8FaF6QTuYbtNjuPIjiCDoR2FQnBTWGVuvfKOs4UfsIv6cf8AxC+avFoYvflYOy4J8hquXT4lK8WdI6wAAANmgDcABpZaqv8ASYWDItF+Jk90iVVNXwCNmbrGOzRyZfZHBwNyCQR2bwFW8DidTRmMPztJJFxo2++2vFZlqWN95wHeVpTY1GN2Z3cNPMqDbZphCFXDJJFBS4674Wgd5JWlNiUjtC+3YLD6Jg9dsSzyStb7xA7zZRtbjbWe4M+l73IH0UAdd686g+w75XfQr3BCVz8EtBtL1kbXRstdoJvwd8QA5A3XlJiczzYE3OgDRqTyFtSoTAxaBncfUlWzYSPNiFMDr9oT5NcfqApY3KnZLGT2p9iK+UF5hcAATeRzQ424AXJv3gKoSVdiRlIIJBB3gjQgjmv1NZcZ6Xtkeqea2Fv2chHXAfA8/H3O49uvFSccGeFvc8M5Vi+ISttldYG+4fqpfDXl0TC43JaCSobE4szO4j10UzDEWMa0v0aANAAdO+6j4LfJsO3Gy/SWER5YIm8oox5NC/OuATxx1UD3Bzmsmic46nQOF7X/AEX6VCnEpvfBlERSM541dKyVjo5GhzHgtc0i4cDoQRxC86OgiiFoo2RjkxrWj0C2isIAiIgC+XsBFjqDvHBfSICOpaTq5dPdyuseWrdPqpFEVVNMao9seP5JSk5bsKubX0N2iUDVvsuP4SdPIn1Ksa8qmAPY5h3OBB8VY1lYPap9k1I5HjZc1oc0A6gHfoDuPn9VfqGkhfTiNo9i1nDjm4k9t9bqsujLHlrt7SQfBbEGIGAOeBcBriW8DYE+CojLDwzr3Vd8cxZAY/TikkySPFjq08S3u58FCS43GPdDneg9VD4lXvqJXTSm73m55AcAOQA0C1lLCKVbLBKy448+61o77krSmrZHb3n6fRa6Jgi5yfLLLgGw9VVsErAxkbr2c9xubG1w0AkjyVmPRORE8/xGaXI7IAwNZnt7IdckkX00srlsGP8A4+l/pN/VT5ViijHK2WT8pzyPDi112uaSCNxBBsQfEFQ1Gy1WB+I+RBXWemTZrqZxVxj7Oc5ZPwygb+5zR5t7VzOKAGcOJtZhIN7aggfRyjjBdnuSZOXXlUi7HAaktNu3RfOVv3S48zc+rkqJcrHOI90E204LwsPKgY5kbG5RcDW5H6XV/wCiKiD6xz36mKMuZbSxJy66m+jiqHS3exrnE+00Gw0Go7F9SExglhLXHS7SQbHeLjWxXpFrMcH6UrcZghOWWaNjjuaXDMe5u8qmbWbd0csE1OM7zIx0fuENbmFrnNY6b9BwXDmgDUaG979vPvU1QYrm9mZudvB1vaHfzRyZCFEfLIrEqFzLtdxByuG48iFuwRgAXGthc9tlKVToS0tGZwO4cAeYJ1Cj7rwua3NrDI800TfvSxjzeAv0ouK9Huyck87JpGujhhc193AgyOaQ5obcajdc+C7UFOJkueWERFIpBWFkrCAIiIAiIgCIiAIiICo7VUmWVsg3PFj8w/cfRQNYPs3/ACP/AOJV+xik62JzeO8d4/u3iucY60mnlDb3yG2W9943WWeyOGdfSWd1WPKOb3sNV8GYcNe4E+o0TqQOGvbqf9y+tVMoPnO47m2+Yj9Lr5fe2rrdgsPqvTJzushoQH6ApcZo6enizTwRsEbMozsAIyj3RfXwUVL0k0RzCBzpnDg1pbfuMmW/hdcBqB7bu9YYTcEXuOSl3FKpj5OkbW7ZmvjNPJD1MZcDe5LszfdJ0Fh3Lnr6MsmaHfCSb8CC0i49FOUGLEtyztvbcbC57x+q86udrgA1mUA3BJ114dgUcl/ZFLCNZamLH7GT5SpSioJZjaGN8h3ey0keJGgV0wropfUQ/wDVyOhz3Bja1peBfQ5sxGtt1l6lkrnJJbnO6AfZR/Iz6BekrARY7l1jCeiaFjWieeSTKALMAY02HG+Y+qtuG7KUcH8qnYDzcMzvN9172kHdFHB8PwCaUgQ08r78Qx2XxcRYeateG9GVZJYydXCOTnZneTLj1XZgFle9pW734KFh3RZTM1mkklPIew3019VacN2dpaf+TBG088oLvFx1Uoi9wVucnyxZAiBekTKIiAFYWSsIAiIgCIiAIiIAiIgMFUDGaV0bpGnk8g8wb2sugKPxrDRPGW7nWOU8iRx7FCce5GnTXeilvwz85hFv1+DTwy9TJE8ScGhpdmHNmW+YdylcN2FrprEQmNp4yEN/2n2vRRSLnJe0raLp2G9FHGon/wBMbdPzO/ZWag6P6CI36nOecjnOH5ScvopdrK3dFHDabD3SutHG57jwa0n6K0Yb0eVstiY2xNPGQgH8ouV22np2RjLG1rGjg0ADyC9V72lbvfg5thvRQwWNRO534YwGjzNz9FacO2LooPdp2OPOQZzfnd97eCsCL3CK3OT5Z8RxBos0Bo5AADyC+0RekAiIgCIiAIiIAgRAgMoiIAsLKIDCLKIDCLKIDCLKIDCLKIDCWWUQGMqWWUQGEWUQGEWUQGEWUQGEWUQGEWUQGEWUQGEWUQGFl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kstboks 19"/>
          <p:cNvSpPr txBox="1"/>
          <p:nvPr/>
        </p:nvSpPr>
        <p:spPr>
          <a:xfrm>
            <a:off x="4371190" y="4178566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Dipole</a:t>
            </a:r>
            <a:endParaRPr lang="en-US" sz="1400" dirty="0"/>
          </a:p>
        </p:txBody>
      </p:sp>
      <p:sp>
        <p:nvSpPr>
          <p:cNvPr id="27" name="Tekstboks 26"/>
          <p:cNvSpPr txBox="1"/>
          <p:nvPr/>
        </p:nvSpPr>
        <p:spPr>
          <a:xfrm>
            <a:off x="7164288" y="251264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Dipole</a:t>
            </a:r>
            <a:endParaRPr lang="en-US" sz="1400" dirty="0"/>
          </a:p>
        </p:txBody>
      </p:sp>
      <p:sp>
        <p:nvSpPr>
          <p:cNvPr id="28" name="Tekstboks 27"/>
          <p:cNvSpPr txBox="1"/>
          <p:nvPr/>
        </p:nvSpPr>
        <p:spPr>
          <a:xfrm>
            <a:off x="2169677" y="4489375"/>
            <a:ext cx="97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Degrader</a:t>
            </a:r>
            <a:endParaRPr lang="en-US" sz="1400" b="1" dirty="0"/>
          </a:p>
        </p:txBody>
      </p:sp>
      <p:sp>
        <p:nvSpPr>
          <p:cNvPr id="34" name="Tekstboks 33"/>
          <p:cNvSpPr txBox="1"/>
          <p:nvPr/>
        </p:nvSpPr>
        <p:spPr>
          <a:xfrm>
            <a:off x="1955297" y="2473151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Apertures</a:t>
            </a:r>
            <a:endParaRPr lang="en-US" sz="1400" dirty="0"/>
          </a:p>
        </p:txBody>
      </p:sp>
      <p:sp>
        <p:nvSpPr>
          <p:cNvPr id="35" name="Tekstboks 34"/>
          <p:cNvSpPr txBox="1"/>
          <p:nvPr/>
        </p:nvSpPr>
        <p:spPr>
          <a:xfrm>
            <a:off x="1619672" y="5396443"/>
            <a:ext cx="3240360" cy="9848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smtClean="0"/>
              <a:t>Degrader: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Beam energy </a:t>
            </a:r>
            <a:r>
              <a:rPr lang="en-US" sz="1600" dirty="0" smtClean="0">
                <a:sym typeface="Symbol"/>
              </a:rPr>
              <a:t></a:t>
            </a:r>
            <a:endParaRPr lang="en-US" sz="16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Beam size and divergence </a:t>
            </a:r>
            <a:r>
              <a:rPr lang="en-US" sz="1600" dirty="0" smtClean="0">
                <a:sym typeface="Symbol"/>
              </a:rPr>
              <a:t></a:t>
            </a:r>
            <a:endParaRPr lang="en-US" sz="1600" dirty="0" smtClean="0"/>
          </a:p>
        </p:txBody>
      </p:sp>
      <p:sp>
        <p:nvSpPr>
          <p:cNvPr id="36" name="Tekstboks 35"/>
          <p:cNvSpPr txBox="1"/>
          <p:nvPr/>
        </p:nvSpPr>
        <p:spPr>
          <a:xfrm>
            <a:off x="4355976" y="2420888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Apertures</a:t>
            </a:r>
            <a:endParaRPr lang="en-US" sz="1400" dirty="0"/>
          </a:p>
        </p:txBody>
      </p:sp>
      <p:sp>
        <p:nvSpPr>
          <p:cNvPr id="37" name="Tekstboks 36"/>
          <p:cNvSpPr txBox="1"/>
          <p:nvPr/>
        </p:nvSpPr>
        <p:spPr>
          <a:xfrm>
            <a:off x="459014" y="4437112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Cyclotron</a:t>
            </a:r>
            <a:endParaRPr lang="en-US" sz="1400" dirty="0"/>
          </a:p>
        </p:txBody>
      </p:sp>
      <p:pic>
        <p:nvPicPr>
          <p:cNvPr id="1075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842" y="4492139"/>
            <a:ext cx="2719646" cy="19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kstboks 22"/>
          <p:cNvSpPr txBox="1"/>
          <p:nvPr/>
        </p:nvSpPr>
        <p:spPr>
          <a:xfrm>
            <a:off x="6498876" y="4259004"/>
            <a:ext cx="2393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Degrader + ESS transmission:</a:t>
            </a:r>
            <a:endParaRPr lang="en-US" sz="1200" b="1" dirty="0"/>
          </a:p>
        </p:txBody>
      </p:sp>
      <p:sp>
        <p:nvSpPr>
          <p:cNvPr id="40" name="Tekstboks 39"/>
          <p:cNvSpPr txBox="1"/>
          <p:nvPr/>
        </p:nvSpPr>
        <p:spPr>
          <a:xfrm>
            <a:off x="7862069" y="715924"/>
            <a:ext cx="1462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 by PSI</a:t>
            </a:r>
            <a:endParaRPr lang="en-US" sz="1200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3" t="16328" r="18069" b="11965"/>
          <a:stretch/>
        </p:blipFill>
        <p:spPr bwMode="auto">
          <a:xfrm>
            <a:off x="1763688" y="2806056"/>
            <a:ext cx="2255550" cy="1697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822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Basic theory of</a:t>
            </a:r>
            <a:br>
              <a:rPr lang="en-US" dirty="0" smtClean="0"/>
            </a:br>
            <a:r>
              <a:rPr lang="en-US" dirty="0" smtClean="0"/>
              <a:t>proton cyclotrons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86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Cyclotron-based proton therapy facility</a:t>
            </a:r>
            <a:endParaRPr lang="en-US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6"/>
          <a:stretch/>
        </p:blipFill>
        <p:spPr bwMode="auto">
          <a:xfrm>
            <a:off x="505346" y="764704"/>
            <a:ext cx="8009064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683568" y="3573016"/>
            <a:ext cx="18002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Degrader: Energy adjustment</a:t>
            </a:r>
            <a:endParaRPr lang="en-US" sz="1600" dirty="0"/>
          </a:p>
        </p:txBody>
      </p:sp>
      <p:sp>
        <p:nvSpPr>
          <p:cNvPr id="5" name="Tekstboks 4"/>
          <p:cNvSpPr txBox="1"/>
          <p:nvPr/>
        </p:nvSpPr>
        <p:spPr>
          <a:xfrm>
            <a:off x="683568" y="4797152"/>
            <a:ext cx="180020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Energy selection system (ESS)</a:t>
            </a:r>
            <a:endParaRPr lang="en-US" sz="1600" dirty="0"/>
          </a:p>
        </p:txBody>
      </p:sp>
      <p:sp>
        <p:nvSpPr>
          <p:cNvPr id="6" name="Tekstboks 5"/>
          <p:cNvSpPr txBox="1"/>
          <p:nvPr/>
        </p:nvSpPr>
        <p:spPr>
          <a:xfrm>
            <a:off x="4067943" y="1888308"/>
            <a:ext cx="1584177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Gantry</a:t>
            </a:r>
          </a:p>
          <a:p>
            <a:pPr algn="ctr"/>
            <a:r>
              <a:rPr lang="en-US" sz="1600" dirty="0" smtClean="0"/>
              <a:t>(100-200 tons)</a:t>
            </a:r>
            <a:endParaRPr lang="en-US" sz="1600" dirty="0"/>
          </a:p>
        </p:txBody>
      </p:sp>
      <p:sp>
        <p:nvSpPr>
          <p:cNvPr id="7" name="Tekstboks 6"/>
          <p:cNvSpPr txBox="1"/>
          <p:nvPr/>
        </p:nvSpPr>
        <p:spPr>
          <a:xfrm>
            <a:off x="4499992" y="5538718"/>
            <a:ext cx="1431776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Beam line</a:t>
            </a:r>
            <a:endParaRPr lang="en-US" sz="1600" dirty="0"/>
          </a:p>
        </p:txBody>
      </p:sp>
      <p:sp>
        <p:nvSpPr>
          <p:cNvPr id="4" name="Ellipse 3"/>
          <p:cNvSpPr/>
          <p:nvPr/>
        </p:nvSpPr>
        <p:spPr>
          <a:xfrm>
            <a:off x="2555776" y="3856692"/>
            <a:ext cx="288032" cy="2923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 rot="20035443">
            <a:off x="2426505" y="4190434"/>
            <a:ext cx="423664" cy="11480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3995936" y="2564904"/>
            <a:ext cx="1631437" cy="15413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/>
          <p:cNvSpPr/>
          <p:nvPr/>
        </p:nvSpPr>
        <p:spPr>
          <a:xfrm>
            <a:off x="2488291" y="2825316"/>
            <a:ext cx="815718" cy="8197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kstboks 12"/>
          <p:cNvSpPr txBox="1"/>
          <p:nvPr/>
        </p:nvSpPr>
        <p:spPr>
          <a:xfrm>
            <a:off x="2322151" y="2420888"/>
            <a:ext cx="1097721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Cyclotron</a:t>
            </a:r>
            <a:endParaRPr lang="en-US" sz="1600" dirty="0"/>
          </a:p>
        </p:txBody>
      </p:sp>
      <p:sp>
        <p:nvSpPr>
          <p:cNvPr id="8" name="Afrundet rektangel 7"/>
          <p:cNvSpPr/>
          <p:nvPr/>
        </p:nvSpPr>
        <p:spPr>
          <a:xfrm>
            <a:off x="3080938" y="4157791"/>
            <a:ext cx="4587406" cy="13089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6108915" y="2564904"/>
            <a:ext cx="1631437" cy="15413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/>
        </p:nvGrpSpPr>
        <p:grpSpPr>
          <a:xfrm>
            <a:off x="35496" y="4293096"/>
            <a:ext cx="6089182" cy="2088232"/>
            <a:chOff x="355026" y="4221088"/>
            <a:chExt cx="6089182" cy="208823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959"/>
            <a:stretch/>
          </p:blipFill>
          <p:spPr bwMode="auto">
            <a:xfrm>
              <a:off x="355026" y="4221088"/>
              <a:ext cx="6089182" cy="2088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ktangel 11"/>
            <p:cNvSpPr/>
            <p:nvPr/>
          </p:nvSpPr>
          <p:spPr>
            <a:xfrm>
              <a:off x="395536" y="4221088"/>
              <a:ext cx="1368152" cy="463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uppe 9"/>
          <p:cNvGrpSpPr/>
          <p:nvPr/>
        </p:nvGrpSpPr>
        <p:grpSpPr>
          <a:xfrm>
            <a:off x="35496" y="1972923"/>
            <a:ext cx="6192688" cy="2104149"/>
            <a:chOff x="107504" y="1268760"/>
            <a:chExt cx="6192688" cy="210414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365"/>
            <a:stretch/>
          </p:blipFill>
          <p:spPr bwMode="auto">
            <a:xfrm>
              <a:off x="107504" y="1268760"/>
              <a:ext cx="6192688" cy="2104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ktangel 7"/>
            <p:cNvSpPr/>
            <p:nvPr/>
          </p:nvSpPr>
          <p:spPr>
            <a:xfrm>
              <a:off x="107504" y="1340768"/>
              <a:ext cx="1368152" cy="4639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Dose deposition in the patient</a:t>
            </a:r>
            <a:endParaRPr lang="en-US" dirty="0"/>
          </a:p>
        </p:txBody>
      </p:sp>
      <p:sp>
        <p:nvSpPr>
          <p:cNvPr id="6" name="Tekstboks 5"/>
          <p:cNvSpPr txBox="1"/>
          <p:nvPr/>
        </p:nvSpPr>
        <p:spPr>
          <a:xfrm>
            <a:off x="179512" y="1900915"/>
            <a:ext cx="233589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Passive scattering:</a:t>
            </a:r>
            <a:endParaRPr lang="en-US" sz="2000" dirty="0"/>
          </a:p>
        </p:txBody>
      </p:sp>
      <p:sp>
        <p:nvSpPr>
          <p:cNvPr id="7" name="Tekstboks 6"/>
          <p:cNvSpPr txBox="1"/>
          <p:nvPr/>
        </p:nvSpPr>
        <p:spPr>
          <a:xfrm>
            <a:off x="195481" y="4149080"/>
            <a:ext cx="352051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Pencil beam scanning (PBS):</a:t>
            </a:r>
            <a:endParaRPr lang="en-US" sz="2000" dirty="0"/>
          </a:p>
        </p:txBody>
      </p:sp>
      <p:sp>
        <p:nvSpPr>
          <p:cNvPr id="3" name="Tekstboks 2"/>
          <p:cNvSpPr txBox="1"/>
          <p:nvPr/>
        </p:nvSpPr>
        <p:spPr>
          <a:xfrm>
            <a:off x="6236468" y="4630777"/>
            <a:ext cx="2800028" cy="12464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No requirement of patient-specific collimators and compensators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Interplay effect for moving organs</a:t>
            </a:r>
          </a:p>
        </p:txBody>
      </p:sp>
      <p:sp>
        <p:nvSpPr>
          <p:cNvPr id="9" name="Tekstboks 8"/>
          <p:cNvSpPr txBox="1"/>
          <p:nvPr/>
        </p:nvSpPr>
        <p:spPr>
          <a:xfrm>
            <a:off x="6372200" y="2060848"/>
            <a:ext cx="2664296" cy="2123658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8000"/>
                </a:solidFill>
              </a:rPr>
              <a:t>Simple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8000"/>
                </a:solidFill>
              </a:rPr>
              <a:t>Straight forward treatment of moving organs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Excess dose to normal tissue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</a:rPr>
              <a:t>Significant neutron </a:t>
            </a:r>
            <a:r>
              <a:rPr lang="en-US" sz="1400" dirty="0" smtClean="0">
                <a:solidFill>
                  <a:srgbClr val="FF0000"/>
                </a:solidFill>
              </a:rPr>
              <a:t>dose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FF0000"/>
                </a:solidFill>
              </a:rPr>
              <a:t>Patient-specific collimators and compensators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179512" y="764704"/>
            <a:ext cx="371608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Dose distribution of raw beam:</a:t>
            </a:r>
            <a:endParaRPr lang="en-US" sz="20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87980"/>
            <a:ext cx="4456572" cy="7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3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Gantry</a:t>
            </a:r>
            <a:endParaRPr lang="en-US" dirty="0"/>
          </a:p>
        </p:txBody>
      </p:sp>
      <p:grpSp>
        <p:nvGrpSpPr>
          <p:cNvPr id="5" name="Gruppe 4"/>
          <p:cNvGrpSpPr/>
          <p:nvPr/>
        </p:nvGrpSpPr>
        <p:grpSpPr>
          <a:xfrm>
            <a:off x="323528" y="845254"/>
            <a:ext cx="5483125" cy="5465059"/>
            <a:chOff x="539552" y="845254"/>
            <a:chExt cx="5483125" cy="5465059"/>
          </a:xfrm>
        </p:grpSpPr>
        <p:pic>
          <p:nvPicPr>
            <p:cNvPr id="1116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845254"/>
              <a:ext cx="5483125" cy="5465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kstboks 2"/>
            <p:cNvSpPr txBox="1"/>
            <p:nvPr/>
          </p:nvSpPr>
          <p:spPr>
            <a:xfrm>
              <a:off x="539552" y="845254"/>
              <a:ext cx="2929200" cy="40011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Varian gantry in Munich </a:t>
              </a:r>
              <a:endParaRPr lang="en-US" sz="2000" dirty="0"/>
            </a:p>
          </p:txBody>
        </p:sp>
      </p:grpSp>
      <p:sp>
        <p:nvSpPr>
          <p:cNvPr id="6" name="Tekstboks 5"/>
          <p:cNvSpPr txBox="1"/>
          <p:nvPr/>
        </p:nvSpPr>
        <p:spPr>
          <a:xfrm>
            <a:off x="4788024" y="4471952"/>
            <a:ext cx="3824509" cy="1477328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Proton gantry:</a:t>
            </a:r>
          </a:p>
          <a:p>
            <a:r>
              <a:rPr lang="en-US" sz="1800" dirty="0" smtClean="0"/>
              <a:t>Weight: 100-200 t</a:t>
            </a:r>
          </a:p>
          <a:p>
            <a:r>
              <a:rPr lang="en-US" sz="1800" dirty="0" smtClean="0"/>
              <a:t>Diameter: ~10 m</a:t>
            </a:r>
          </a:p>
          <a:p>
            <a:r>
              <a:rPr lang="en-US" sz="1800" dirty="0"/>
              <a:t>Speed: 360</a:t>
            </a:r>
            <a:r>
              <a:rPr lang="en-US" sz="1800" dirty="0">
                <a:sym typeface="Symbol"/>
              </a:rPr>
              <a:t>/min</a:t>
            </a:r>
            <a:r>
              <a:rPr lang="en-US" sz="1800" dirty="0"/>
              <a:t> </a:t>
            </a:r>
          </a:p>
          <a:p>
            <a:r>
              <a:rPr lang="en-US" sz="1800" dirty="0" smtClean="0"/>
              <a:t>Treatment center accuracy: &lt; 1 mm</a:t>
            </a:r>
          </a:p>
        </p:txBody>
      </p:sp>
    </p:spTree>
    <p:extLst>
      <p:ext uri="{BB962C8B-B14F-4D97-AF65-F5344CB8AC3E}">
        <p14:creationId xmlns:p14="http://schemas.microsoft.com/office/powerpoint/2010/main" val="31912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room</a:t>
            </a:r>
            <a:endParaRPr lang="en-US" dirty="0"/>
          </a:p>
        </p:txBody>
      </p:sp>
      <p:pic>
        <p:nvPicPr>
          <p:cNvPr id="111618" name="Picture 2" descr="http://filecache.drivetheweb.com/mr5mr_varian/154487/treatment_room_fro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t="12173" r="7154" b="7984"/>
          <a:stretch/>
        </p:blipFill>
        <p:spPr bwMode="auto">
          <a:xfrm>
            <a:off x="872659" y="1208801"/>
            <a:ext cx="7155725" cy="510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boks 3"/>
          <p:cNvSpPr txBox="1"/>
          <p:nvPr/>
        </p:nvSpPr>
        <p:spPr>
          <a:xfrm>
            <a:off x="179512" y="663079"/>
            <a:ext cx="2507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Varian ProBeam:</a:t>
            </a:r>
            <a:endParaRPr lang="en-US" dirty="0"/>
          </a:p>
        </p:txBody>
      </p:sp>
      <p:sp>
        <p:nvSpPr>
          <p:cNvPr id="5" name="Tekstboks 4"/>
          <p:cNvSpPr txBox="1"/>
          <p:nvPr/>
        </p:nvSpPr>
        <p:spPr>
          <a:xfrm>
            <a:off x="4718834" y="2442374"/>
            <a:ext cx="1451038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Gantry nozzle</a:t>
            </a:r>
            <a:endParaRPr lang="en-US" sz="1600" dirty="0"/>
          </a:p>
        </p:txBody>
      </p:sp>
      <p:sp>
        <p:nvSpPr>
          <p:cNvPr id="7" name="Tekstboks 6"/>
          <p:cNvSpPr txBox="1"/>
          <p:nvPr/>
        </p:nvSpPr>
        <p:spPr>
          <a:xfrm>
            <a:off x="3275856" y="4077072"/>
            <a:ext cx="1426994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Patient couch</a:t>
            </a:r>
            <a:endParaRPr lang="en-US" sz="1600" dirty="0"/>
          </a:p>
        </p:txBody>
      </p:sp>
      <p:sp>
        <p:nvSpPr>
          <p:cNvPr id="8" name="Tekstboks 7"/>
          <p:cNvSpPr txBox="1"/>
          <p:nvPr/>
        </p:nvSpPr>
        <p:spPr>
          <a:xfrm>
            <a:off x="2486891" y="3289340"/>
            <a:ext cx="914033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Imaging</a:t>
            </a:r>
          </a:p>
          <a:p>
            <a:pPr algn="ctr"/>
            <a:r>
              <a:rPr lang="en-US" sz="1600" dirty="0" smtClean="0"/>
              <a:t>system</a:t>
            </a:r>
            <a:endParaRPr lang="en-US" sz="1600" dirty="0"/>
          </a:p>
        </p:txBody>
      </p:sp>
      <p:cxnSp>
        <p:nvCxnSpPr>
          <p:cNvPr id="9" name="Lige pilforbindelse 8"/>
          <p:cNvCxnSpPr>
            <a:stCxn id="8" idx="3"/>
          </p:cNvCxnSpPr>
          <p:nvPr/>
        </p:nvCxnSpPr>
        <p:spPr>
          <a:xfrm flipV="1">
            <a:off x="3400924" y="3289340"/>
            <a:ext cx="450996" cy="2923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>
            <a:stCxn id="8" idx="3"/>
          </p:cNvCxnSpPr>
          <p:nvPr/>
        </p:nvCxnSpPr>
        <p:spPr>
          <a:xfrm flipV="1">
            <a:off x="3400924" y="3140968"/>
            <a:ext cx="1822271" cy="44076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5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Proton therapy vender videos</a:t>
            </a:r>
            <a:endParaRPr lang="en-US" dirty="0"/>
          </a:p>
        </p:txBody>
      </p:sp>
      <p:sp>
        <p:nvSpPr>
          <p:cNvPr id="4" name="Tekstboks 3"/>
          <p:cNvSpPr txBox="1"/>
          <p:nvPr/>
        </p:nvSpPr>
        <p:spPr>
          <a:xfrm>
            <a:off x="395536" y="1124744"/>
            <a:ext cx="4006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hlinkClick r:id="rId2"/>
              </a:rPr>
              <a:t>IBA proton therapy</a:t>
            </a:r>
            <a:endParaRPr lang="en-US" sz="3600" dirty="0"/>
          </a:p>
        </p:txBody>
      </p:sp>
      <p:sp>
        <p:nvSpPr>
          <p:cNvPr id="5" name="Tekstboks 4"/>
          <p:cNvSpPr txBox="1"/>
          <p:nvPr/>
        </p:nvSpPr>
        <p:spPr>
          <a:xfrm>
            <a:off x="395536" y="2062589"/>
            <a:ext cx="4587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hlinkClick r:id="rId3"/>
              </a:rPr>
              <a:t>Varian proton therapy</a:t>
            </a:r>
            <a:endParaRPr lang="en-US" sz="3600" dirty="0"/>
          </a:p>
        </p:txBody>
      </p:sp>
      <p:sp>
        <p:nvSpPr>
          <p:cNvPr id="6" name="Tekstboks 5"/>
          <p:cNvSpPr txBox="1"/>
          <p:nvPr/>
        </p:nvSpPr>
        <p:spPr>
          <a:xfrm>
            <a:off x="395536" y="2926685"/>
            <a:ext cx="4775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hlinkClick r:id="rId4"/>
              </a:rPr>
              <a:t>Mevion proton therapy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103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Challenges in</a:t>
            </a:r>
            <a:br>
              <a:rPr lang="en-US" dirty="0" smtClean="0"/>
            </a:br>
            <a:r>
              <a:rPr lang="en-US" dirty="0" smtClean="0"/>
              <a:t>proton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Lateral proton scattering in the patient</a:t>
            </a:r>
            <a:endParaRPr lang="en-US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5" b="3496"/>
          <a:stretch/>
        </p:blipFill>
        <p:spPr bwMode="auto">
          <a:xfrm>
            <a:off x="395536" y="1117015"/>
            <a:ext cx="8208912" cy="519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boks 2"/>
          <p:cNvSpPr txBox="1"/>
          <p:nvPr/>
        </p:nvSpPr>
        <p:spPr>
          <a:xfrm>
            <a:off x="329957" y="692696"/>
            <a:ext cx="5250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Lateral scattering of protons in water:</a:t>
            </a:r>
            <a:endParaRPr lang="en-US" dirty="0"/>
          </a:p>
        </p:txBody>
      </p:sp>
      <p:sp>
        <p:nvSpPr>
          <p:cNvPr id="4" name="Tekstboks 3"/>
          <p:cNvSpPr txBox="1"/>
          <p:nvPr/>
        </p:nvSpPr>
        <p:spPr>
          <a:xfrm>
            <a:off x="5292080" y="1196752"/>
            <a:ext cx="324319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Beam size in air:</a:t>
            </a:r>
          </a:p>
          <a:p>
            <a:r>
              <a:rPr lang="en-US" sz="1800" dirty="0" smtClean="0"/>
              <a:t> ~4-6 mm (energy dependent)</a:t>
            </a:r>
          </a:p>
        </p:txBody>
      </p:sp>
    </p:spTree>
    <p:extLst>
      <p:ext uri="{BB962C8B-B14F-4D97-AF65-F5344CB8AC3E}">
        <p14:creationId xmlns:p14="http://schemas.microsoft.com/office/powerpoint/2010/main" val="13531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sensitivity range uncertainties</a:t>
            </a:r>
            <a:endParaRPr lang="en-US" dirty="0"/>
          </a:p>
        </p:txBody>
      </p:sp>
      <p:sp>
        <p:nvSpPr>
          <p:cNvPr id="5" name="Pladsholder til indhold 2"/>
          <p:cNvSpPr txBox="1">
            <a:spLocks/>
          </p:cNvSpPr>
          <p:nvPr/>
        </p:nvSpPr>
        <p:spPr>
          <a:xfrm>
            <a:off x="323528" y="2930215"/>
            <a:ext cx="8535484" cy="13628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</a:pPr>
            <a:r>
              <a:rPr lang="en-US" sz="2000" b="1" kern="0" dirty="0" smtClean="0"/>
              <a:t>Causes of range uncertainty: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kern="0" dirty="0"/>
              <a:t>CT </a:t>
            </a:r>
            <a:r>
              <a:rPr lang="en-US" sz="2000" kern="0" dirty="0" smtClean="0"/>
              <a:t>number to </a:t>
            </a:r>
            <a:r>
              <a:rPr lang="en-US" sz="2000" kern="0" dirty="0"/>
              <a:t>stopping power </a:t>
            </a:r>
            <a:r>
              <a:rPr lang="en-US" sz="2000" kern="0" dirty="0" smtClean="0"/>
              <a:t>conversion (</a:t>
            </a:r>
            <a:r>
              <a:rPr lang="en-US" sz="2000" dirty="0"/>
              <a:t>200 mm </a:t>
            </a:r>
            <a:r>
              <a:rPr lang="en-US" sz="2000" dirty="0" smtClean="0"/>
              <a:t>depth: </a:t>
            </a:r>
            <a:r>
              <a:rPr lang="en-US" sz="2000" kern="0" dirty="0" smtClean="0"/>
              <a:t>u</a:t>
            </a:r>
            <a:r>
              <a:rPr lang="en-US" sz="2000" dirty="0" smtClean="0">
                <a:sym typeface="Symbol"/>
              </a:rPr>
              <a:t>ncertainty of ~6 mm</a:t>
            </a:r>
            <a:r>
              <a:rPr lang="en-US" sz="2000" kern="0" dirty="0" smtClean="0"/>
              <a:t>)</a:t>
            </a:r>
            <a:endParaRPr lang="en-US" sz="2000" kern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70122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dsholder til indhold 2"/>
          <p:cNvSpPr txBox="1">
            <a:spLocks/>
          </p:cNvSpPr>
          <p:nvPr/>
        </p:nvSpPr>
        <p:spPr>
          <a:xfrm>
            <a:off x="323528" y="4159621"/>
            <a:ext cx="5040560" cy="16456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kern="0" dirty="0" smtClean="0"/>
              <a:t>Tumor shrinkage</a:t>
            </a:r>
          </a:p>
          <a:p>
            <a:pPr>
              <a:spcBef>
                <a:spcPts val="1200"/>
              </a:spcBef>
            </a:pPr>
            <a:r>
              <a:rPr lang="en-US" sz="2000" kern="0" dirty="0" smtClean="0"/>
              <a:t>Organ motion during treatment (respiration, rectum gas, bladder filling etc.)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8"/>
          <a:stretch/>
        </p:blipFill>
        <p:spPr bwMode="auto">
          <a:xfrm>
            <a:off x="2075901" y="836712"/>
            <a:ext cx="4584331" cy="199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ktangel 3"/>
          <p:cNvSpPr/>
          <p:nvPr/>
        </p:nvSpPr>
        <p:spPr>
          <a:xfrm>
            <a:off x="1475656" y="5847655"/>
            <a:ext cx="5910592" cy="46166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ym typeface="Symbol"/>
              </a:rPr>
              <a:t>Consequence: Large </a:t>
            </a:r>
            <a:r>
              <a:rPr lang="en-US" dirty="0">
                <a:sym typeface="Symbol"/>
              </a:rPr>
              <a:t>treatment </a:t>
            </a:r>
            <a:r>
              <a:rPr lang="en-US" dirty="0" smtClean="0">
                <a:sym typeface="Symbol"/>
              </a:rPr>
              <a:t>margin :=(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5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Cyclotron: The basic concept</a:t>
            </a:r>
          </a:p>
        </p:txBody>
      </p:sp>
      <p:pic>
        <p:nvPicPr>
          <p:cNvPr id="107522" name="Picture 2" descr="http://www.revisionworld.com/sites/revisionworld.com/files/imce/cyclotr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6578"/>
            <a:ext cx="8318874" cy="52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Lige pilforbindelse 6"/>
          <p:cNvCxnSpPr/>
          <p:nvPr/>
        </p:nvCxnSpPr>
        <p:spPr>
          <a:xfrm flipV="1">
            <a:off x="6732240" y="2852936"/>
            <a:ext cx="0" cy="10081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7"/>
          <p:cNvSpPr txBox="1"/>
          <p:nvPr/>
        </p:nvSpPr>
        <p:spPr>
          <a:xfrm>
            <a:off x="6878661" y="3183359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 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Circular orbit</a:t>
            </a: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214313" y="836712"/>
            <a:ext cx="2303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b="1" dirty="0" smtClean="0"/>
              <a:t>Circular orbit:</a:t>
            </a:r>
            <a:endParaRPr lang="en-US" altLang="da-DK" b="1" dirty="0"/>
          </a:p>
        </p:txBody>
      </p:sp>
      <p:graphicFrame>
        <p:nvGraphicFramePr>
          <p:cNvPr id="563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981128"/>
              </p:ext>
            </p:extLst>
          </p:nvPr>
        </p:nvGraphicFramePr>
        <p:xfrm>
          <a:off x="1479550" y="1989138"/>
          <a:ext cx="185737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07" name="Ligning" r:id="rId4" imgW="927000" imgH="419040" progId="Equation.3">
                  <p:embed/>
                </p:oleObj>
              </mc:Choice>
              <mc:Fallback>
                <p:oleObj name="Ligning" r:id="rId4" imgW="92700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9550" y="1989138"/>
                        <a:ext cx="1857375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539552" y="3083476"/>
            <a:ext cx="4104382" cy="156966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600" i="1" dirty="0"/>
              <a:t>m</a:t>
            </a:r>
            <a:r>
              <a:rPr lang="en-US" altLang="da-DK" sz="1600" dirty="0"/>
              <a:t>: Mass of ion.</a:t>
            </a:r>
          </a:p>
          <a:p>
            <a:pPr eaLnBrk="1" hangingPunct="1"/>
            <a:r>
              <a:rPr lang="en-US" altLang="da-DK" sz="1600" i="1" dirty="0"/>
              <a:t>q</a:t>
            </a:r>
            <a:r>
              <a:rPr lang="en-US" altLang="da-DK" sz="1600" dirty="0"/>
              <a:t>: Number of charges</a:t>
            </a:r>
          </a:p>
          <a:p>
            <a:pPr eaLnBrk="1" hangingPunct="1"/>
            <a:r>
              <a:rPr lang="en-US" altLang="da-DK" sz="1600" i="1" dirty="0"/>
              <a:t>e</a:t>
            </a:r>
            <a:r>
              <a:rPr lang="en-US" altLang="da-DK" sz="1600" dirty="0"/>
              <a:t>: Elementary charge</a:t>
            </a:r>
          </a:p>
          <a:p>
            <a:pPr eaLnBrk="1" hangingPunct="1"/>
            <a:r>
              <a:rPr lang="en-US" altLang="da-DK" sz="1600" i="1" dirty="0" smtClean="0"/>
              <a:t>v</a:t>
            </a:r>
            <a:r>
              <a:rPr lang="en-US" altLang="da-DK" sz="1600" dirty="0" smtClean="0"/>
              <a:t>: Speed </a:t>
            </a:r>
            <a:r>
              <a:rPr lang="en-US" altLang="da-DK" sz="1600" dirty="0"/>
              <a:t>of ion</a:t>
            </a:r>
          </a:p>
          <a:p>
            <a:pPr eaLnBrk="1" hangingPunct="1"/>
            <a:r>
              <a:rPr lang="en-US" altLang="da-DK" sz="1600" i="1" dirty="0"/>
              <a:t>r</a:t>
            </a:r>
            <a:r>
              <a:rPr lang="en-US" altLang="da-DK" sz="1600" dirty="0"/>
              <a:t>: Radial position of ion</a:t>
            </a:r>
          </a:p>
          <a:p>
            <a:pPr eaLnBrk="1" hangingPunct="1"/>
            <a:r>
              <a:rPr lang="en-US" altLang="da-DK" sz="1600" i="1" dirty="0" err="1" smtClean="0"/>
              <a:t>B</a:t>
            </a:r>
            <a:r>
              <a:rPr lang="en-US" altLang="da-DK" sz="1600" i="1" baseline="-25000" dirty="0" err="1" smtClean="0"/>
              <a:t>z</a:t>
            </a:r>
            <a:r>
              <a:rPr lang="en-US" altLang="da-DK" sz="1600" dirty="0" smtClean="0"/>
              <a:t>: Magnetic field strength in the z direction</a:t>
            </a:r>
            <a:endParaRPr lang="en-US" altLang="da-DK" sz="1600" dirty="0"/>
          </a:p>
        </p:txBody>
      </p:sp>
      <p:sp>
        <p:nvSpPr>
          <p:cNvPr id="56327" name="Rectangle 10"/>
          <p:cNvSpPr>
            <a:spLocks noChangeArrowheads="1"/>
          </p:cNvSpPr>
          <p:nvPr/>
        </p:nvSpPr>
        <p:spPr bwMode="auto">
          <a:xfrm>
            <a:off x="187325" y="4797152"/>
            <a:ext cx="3005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b="1" dirty="0"/>
              <a:t>Angular </a:t>
            </a:r>
            <a:r>
              <a:rPr lang="en-US" altLang="da-DK" b="1" dirty="0" smtClean="0"/>
              <a:t>frequency:</a:t>
            </a:r>
            <a:endParaRPr lang="en-US" altLang="da-DK" b="1" dirty="0"/>
          </a:p>
        </p:txBody>
      </p:sp>
      <p:graphicFrame>
        <p:nvGraphicFramePr>
          <p:cNvPr id="5632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600752"/>
              </p:ext>
            </p:extLst>
          </p:nvPr>
        </p:nvGraphicFramePr>
        <p:xfrm>
          <a:off x="615950" y="5372100"/>
          <a:ext cx="3487738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108" name="Ligning" r:id="rId6" imgW="1739880" imgH="431640" progId="Equation.3">
                  <p:embed/>
                </p:oleObj>
              </mc:Choice>
              <mc:Fallback>
                <p:oleObj name="Ligning" r:id="rId6" imgW="173988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5372100"/>
                        <a:ext cx="3487738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Rectangle 17"/>
          <p:cNvSpPr>
            <a:spLocks noChangeArrowheads="1"/>
          </p:cNvSpPr>
          <p:nvPr/>
        </p:nvSpPr>
        <p:spPr bwMode="auto">
          <a:xfrm>
            <a:off x="4572000" y="5445224"/>
            <a:ext cx="3995737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sz="1800" dirty="0" err="1" smtClean="0"/>
              <a:t>Gyrofrequency</a:t>
            </a:r>
            <a:r>
              <a:rPr lang="en-US" altLang="da-DK" sz="1800" dirty="0" smtClean="0"/>
              <a:t> or cyclotron frequency</a:t>
            </a:r>
          </a:p>
          <a:p>
            <a:pPr eaLnBrk="1" hangingPunct="1"/>
            <a:r>
              <a:rPr lang="en-US" altLang="da-DK" sz="1800" dirty="0" smtClean="0"/>
              <a:t>Typically 10-30 MHz</a:t>
            </a:r>
            <a:endParaRPr lang="en-US" altLang="da-DK" sz="1800" dirty="0"/>
          </a:p>
        </p:txBody>
      </p:sp>
      <p:pic>
        <p:nvPicPr>
          <p:cNvPr id="56338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49" y="2950665"/>
            <a:ext cx="4104257" cy="170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467544" y="1484784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da-DK" dirty="0" smtClean="0"/>
              <a:t>Centrifugal </a:t>
            </a:r>
            <a:r>
              <a:rPr lang="en-US" altLang="da-DK" dirty="0"/>
              <a:t>force = M</a:t>
            </a:r>
            <a:r>
              <a:rPr lang="en-US" altLang="da-DK" dirty="0" smtClean="0"/>
              <a:t>agnetic </a:t>
            </a:r>
            <a:r>
              <a:rPr lang="en-US" altLang="da-DK" dirty="0"/>
              <a:t>Lorentz </a:t>
            </a:r>
            <a:r>
              <a:rPr lang="en-US" altLang="da-DK" dirty="0" smtClean="0"/>
              <a:t>force</a:t>
            </a:r>
            <a:endParaRPr lang="en-US" alt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11560" y="2175247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</a:t>
            </a:r>
            <a:endParaRPr lang="en-US" dirty="0"/>
          </a:p>
        </p:txBody>
      </p:sp>
      <p:cxnSp>
        <p:nvCxnSpPr>
          <p:cNvPr id="7" name="Lige pilforbindelse 6"/>
          <p:cNvCxnSpPr/>
          <p:nvPr/>
        </p:nvCxnSpPr>
        <p:spPr>
          <a:xfrm flipV="1">
            <a:off x="6444208" y="2895328"/>
            <a:ext cx="0" cy="6056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boks 7"/>
          <p:cNvSpPr txBox="1"/>
          <p:nvPr/>
        </p:nvSpPr>
        <p:spPr>
          <a:xfrm>
            <a:off x="6502845" y="266652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Isochronous cyclotron</a:t>
            </a:r>
          </a:p>
        </p:txBody>
      </p:sp>
      <p:graphicFrame>
        <p:nvGraphicFramePr>
          <p:cNvPr id="593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936984"/>
              </p:ext>
            </p:extLst>
          </p:nvPr>
        </p:nvGraphicFramePr>
        <p:xfrm>
          <a:off x="1225550" y="3243263"/>
          <a:ext cx="3484563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96" name="Ligning" r:id="rId4" imgW="1739880" imgH="431640" progId="Equation.3">
                  <p:embed/>
                </p:oleObj>
              </mc:Choice>
              <mc:Fallback>
                <p:oleObj name="Ligning" r:id="rId4" imgW="1739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3243263"/>
                        <a:ext cx="3484563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8" name="Text Box 8"/>
          <p:cNvSpPr txBox="1">
            <a:spLocks noChangeArrowheads="1"/>
          </p:cNvSpPr>
          <p:nvPr/>
        </p:nvSpPr>
        <p:spPr bwMode="auto">
          <a:xfrm>
            <a:off x="607988" y="4177606"/>
            <a:ext cx="28937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dirty="0">
                <a:sym typeface="Symbol" pitchFamily="18" charset="2"/>
              </a:rPr>
              <a:t>   </a:t>
            </a:r>
            <a:r>
              <a:rPr lang="en-US" altLang="da-DK" i="1" dirty="0" err="1" smtClean="0">
                <a:sym typeface="Symbol" pitchFamily="18" charset="2"/>
              </a:rPr>
              <a:t>B</a:t>
            </a:r>
            <a:r>
              <a:rPr lang="en-US" altLang="da-DK" i="1" baseline="-25000" dirty="0" err="1" smtClean="0">
                <a:sym typeface="Symbol" pitchFamily="18" charset="2"/>
              </a:rPr>
              <a:t>z</a:t>
            </a:r>
            <a:r>
              <a:rPr lang="en-US" altLang="da-DK" dirty="0" smtClean="0">
                <a:sym typeface="Symbol" pitchFamily="18" charset="2"/>
              </a:rPr>
              <a:t>(</a:t>
            </a:r>
            <a:r>
              <a:rPr lang="en-US" altLang="da-DK" i="1" dirty="0" smtClean="0">
                <a:sym typeface="Symbol" pitchFamily="18" charset="2"/>
              </a:rPr>
              <a:t>r</a:t>
            </a:r>
            <a:r>
              <a:rPr lang="en-US" altLang="da-DK" dirty="0">
                <a:sym typeface="Symbol" pitchFamily="18" charset="2"/>
              </a:rPr>
              <a:t>) = (</a:t>
            </a:r>
            <a:r>
              <a:rPr lang="en-US" altLang="da-DK" i="1" dirty="0">
                <a:sym typeface="Symbol" pitchFamily="18" charset="2"/>
              </a:rPr>
              <a:t>r</a:t>
            </a:r>
            <a:r>
              <a:rPr lang="en-US" altLang="da-DK" dirty="0">
                <a:sym typeface="Symbol" pitchFamily="18" charset="2"/>
              </a:rPr>
              <a:t>)</a:t>
            </a:r>
            <a:r>
              <a:rPr lang="en-US" altLang="da-DK" i="1" dirty="0">
                <a:sym typeface="Symbol" pitchFamily="18" charset="2"/>
              </a:rPr>
              <a:t>B</a:t>
            </a:r>
            <a:r>
              <a:rPr lang="en-US" altLang="da-DK" dirty="0">
                <a:sym typeface="Symbol" pitchFamily="18" charset="2"/>
              </a:rPr>
              <a:t>(0</a:t>
            </a:r>
            <a:r>
              <a:rPr lang="en-US" altLang="da-DK" dirty="0" smtClean="0">
                <a:sym typeface="Symbol" pitchFamily="18" charset="2"/>
              </a:rPr>
              <a:t>) ,</a:t>
            </a:r>
            <a:endParaRPr lang="en-US" altLang="da-DK" dirty="0">
              <a:sym typeface="Symbol" pitchFamily="18" charset="2"/>
            </a:endParaRPr>
          </a:p>
        </p:txBody>
      </p:sp>
      <p:sp>
        <p:nvSpPr>
          <p:cNvPr id="59400" name="Rectangle 11"/>
          <p:cNvSpPr>
            <a:spLocks noChangeArrowheads="1"/>
          </p:cNvSpPr>
          <p:nvPr/>
        </p:nvSpPr>
        <p:spPr bwMode="auto">
          <a:xfrm>
            <a:off x="350453" y="5445224"/>
            <a:ext cx="7389900" cy="90794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b="1" dirty="0" smtClean="0"/>
              <a:t>Problem:</a:t>
            </a:r>
            <a:endParaRPr lang="en-US" altLang="da-DK" b="1" dirty="0"/>
          </a:p>
          <a:p>
            <a:pPr eaLnBrk="1" hangingPunct="1">
              <a:spcBef>
                <a:spcPts val="600"/>
              </a:spcBef>
            </a:pPr>
            <a:r>
              <a:rPr lang="en-US" altLang="da-DK" dirty="0" smtClean="0"/>
              <a:t>Reduced orbit separation </a:t>
            </a:r>
            <a:r>
              <a:rPr lang="en-US" altLang="da-DK" dirty="0" smtClean="0">
                <a:sym typeface="Symbol"/>
              </a:rPr>
              <a:t> More difficult extraction</a:t>
            </a:r>
            <a:endParaRPr lang="en-US" altLang="da-DK" dirty="0" smtClean="0"/>
          </a:p>
        </p:txBody>
      </p:sp>
      <p:pic>
        <p:nvPicPr>
          <p:cNvPr id="59435" name="Pictur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737140"/>
            <a:ext cx="2521476" cy="256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82575" y="2780928"/>
            <a:ext cx="36022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b="1" dirty="0"/>
              <a:t>Isochronous </a:t>
            </a:r>
            <a:r>
              <a:rPr lang="en-US" altLang="da-DK" b="1" dirty="0" smtClean="0"/>
              <a:t>cyclotron:</a:t>
            </a:r>
            <a:endParaRPr lang="en-US" altLang="da-DK" b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163956"/>
              </p:ext>
            </p:extLst>
          </p:nvPr>
        </p:nvGraphicFramePr>
        <p:xfrm>
          <a:off x="3519488" y="4033838"/>
          <a:ext cx="261937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97" name="Ligning" r:id="rId7" imgW="1307880" imgH="431640" progId="Equation.3">
                  <p:embed/>
                </p:oleObj>
              </mc:Choice>
              <mc:Fallback>
                <p:oleObj name="Ligning" r:id="rId7" imgW="1307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033838"/>
                        <a:ext cx="2619375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06635" y="3387700"/>
            <a:ext cx="4876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dirty="0" smtClean="0">
                <a:sym typeface="Symbol" pitchFamily="18" charset="2"/>
              </a:rPr>
              <a:t></a:t>
            </a:r>
            <a:endParaRPr lang="en-US" altLang="da-DK" dirty="0">
              <a:sym typeface="Symbol" pitchFamily="18" charset="2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11560" y="4826769"/>
            <a:ext cx="57310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dirty="0">
                <a:sym typeface="Symbol" pitchFamily="18" charset="2"/>
              </a:rPr>
              <a:t>   </a:t>
            </a:r>
            <a:r>
              <a:rPr lang="en-US" altLang="da-DK" dirty="0" smtClean="0">
                <a:sym typeface="Symbol" pitchFamily="18" charset="2"/>
              </a:rPr>
              <a:t>Field </a:t>
            </a:r>
            <a:r>
              <a:rPr lang="en-US" altLang="da-DK" i="1" dirty="0" smtClean="0">
                <a:sym typeface="Symbol" pitchFamily="18" charset="2"/>
              </a:rPr>
              <a:t>increases </a:t>
            </a:r>
            <a:r>
              <a:rPr lang="en-US" altLang="da-DK" dirty="0" smtClean="0">
                <a:sym typeface="Symbol" pitchFamily="18" charset="2"/>
              </a:rPr>
              <a:t>versus </a:t>
            </a:r>
            <a:r>
              <a:rPr lang="en-US" altLang="da-DK" i="1" dirty="0" smtClean="0">
                <a:sym typeface="Symbol" pitchFamily="18" charset="2"/>
              </a:rPr>
              <a:t>r </a:t>
            </a:r>
            <a:r>
              <a:rPr lang="en-US" altLang="da-DK" i="1" dirty="0">
                <a:sym typeface="Symbol" pitchFamily="18" charset="2"/>
              </a:rPr>
              <a:t>+</a:t>
            </a:r>
            <a:r>
              <a:rPr lang="en-US" altLang="da-DK" i="1" dirty="0" smtClean="0">
                <a:sym typeface="Symbol" pitchFamily="18" charset="2"/>
              </a:rPr>
              <a:t> r</a:t>
            </a:r>
            <a:r>
              <a:rPr lang="en-US" altLang="da-DK" dirty="0" smtClean="0">
                <a:sym typeface="Symbol" pitchFamily="18" charset="2"/>
              </a:rPr>
              <a:t> is limited</a:t>
            </a:r>
            <a:endParaRPr lang="en-US" altLang="da-DK" dirty="0">
              <a:sym typeface="Symbol" pitchFamily="18" charset="2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240194" y="788511"/>
            <a:ext cx="8580278" cy="187743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CW high intensity proton beam</a:t>
            </a:r>
          </a:p>
          <a:p>
            <a:pPr marL="342900" indent="-342900">
              <a:spcBef>
                <a:spcPts val="1200"/>
              </a:spcBef>
              <a:buFont typeface="Symbol"/>
              <a:buChar char="Þ"/>
            </a:pPr>
            <a:r>
              <a:rPr lang="en-US" dirty="0" smtClean="0"/>
              <a:t>Simultaneous acceleration of low/high energy protons</a:t>
            </a:r>
          </a:p>
          <a:p>
            <a:pPr marL="342900" indent="-342900">
              <a:spcBef>
                <a:spcPts val="1200"/>
              </a:spcBef>
              <a:buFont typeface="Symbol"/>
              <a:buChar char="Þ"/>
            </a:pPr>
            <a:r>
              <a:rPr lang="en-US" dirty="0" smtClean="0"/>
              <a:t>Revolution </a:t>
            </a:r>
            <a:r>
              <a:rPr lang="en-US" dirty="0"/>
              <a:t>period </a:t>
            </a:r>
            <a:r>
              <a:rPr lang="en-US" dirty="0" smtClean="0"/>
              <a:t>should be </a:t>
            </a:r>
            <a:r>
              <a:rPr lang="en-US" b="1" dirty="0" smtClean="0"/>
              <a:t>energy independent</a:t>
            </a:r>
            <a:r>
              <a:rPr lang="en-US" dirty="0" smtClean="0"/>
              <a:t> (</a:t>
            </a:r>
            <a:r>
              <a:rPr lang="en-US" b="1" dirty="0" smtClean="0"/>
              <a:t>i</a:t>
            </a:r>
            <a:r>
              <a:rPr lang="en-US" altLang="da-DK" b="1" dirty="0" smtClean="0"/>
              <a:t>sochronous cyclotron)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350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8554"/>
            <a:ext cx="4824536" cy="3020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/>
              <a:t>Isochronous cyclotron</a:t>
            </a:r>
            <a:endParaRPr lang="en-US" dirty="0"/>
          </a:p>
        </p:txBody>
      </p:sp>
      <p:sp>
        <p:nvSpPr>
          <p:cNvPr id="3" name="Tekstboks 2"/>
          <p:cNvSpPr txBox="1"/>
          <p:nvPr/>
        </p:nvSpPr>
        <p:spPr>
          <a:xfrm>
            <a:off x="251520" y="764704"/>
            <a:ext cx="6218369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/>
              <a:t>Methods for increasing the field versus </a:t>
            </a:r>
            <a:r>
              <a:rPr lang="en-US" b="1" i="1" dirty="0" smtClean="0"/>
              <a:t>r</a:t>
            </a:r>
            <a:r>
              <a:rPr lang="en-US" b="1" dirty="0" smtClean="0"/>
              <a:t>: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dirty="0" smtClean="0"/>
              <a:t>Decreasing pole gab versus </a:t>
            </a:r>
            <a:r>
              <a:rPr lang="en-US" i="1" dirty="0" smtClean="0"/>
              <a:t>r</a:t>
            </a:r>
            <a:r>
              <a:rPr lang="en-US" dirty="0" smtClean="0"/>
              <a:t> 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dirty="0" smtClean="0"/>
              <a:t>Trimming coils</a:t>
            </a:r>
          </a:p>
          <a:p>
            <a:pPr marL="457200" indent="-457200">
              <a:spcBef>
                <a:spcPts val="600"/>
              </a:spcBef>
              <a:buAutoNum type="arabicPeriod"/>
            </a:pPr>
            <a:r>
              <a:rPr lang="en-US" dirty="0" smtClean="0"/>
              <a:t>Increase hill/valley ratio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467544" y="5661248"/>
            <a:ext cx="8145815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Isochronism: </a:t>
            </a:r>
            <a:r>
              <a:rPr lang="en-US" sz="2000" dirty="0" smtClean="0"/>
              <a:t>The magnet poles must be machined and shimmed with very high accuracy (relative field error below 10</a:t>
            </a:r>
            <a:r>
              <a:rPr lang="en-US" sz="2000" baseline="30000" dirty="0" smtClean="0"/>
              <a:t>-4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99" y="2636912"/>
            <a:ext cx="3464637" cy="260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6285473" y="5236934"/>
            <a:ext cx="1277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IBA C235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803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Transverse focusing</a:t>
            </a:r>
          </a:p>
        </p:txBody>
      </p:sp>
      <p:pic>
        <p:nvPicPr>
          <p:cNvPr id="58509" name="Picture 1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87" y="1052736"/>
            <a:ext cx="438621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kstboks 20"/>
          <p:cNvSpPr txBox="1"/>
          <p:nvPr/>
        </p:nvSpPr>
        <p:spPr>
          <a:xfrm>
            <a:off x="4716016" y="764704"/>
            <a:ext cx="432048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Betatron</a:t>
            </a:r>
            <a:r>
              <a:rPr lang="en-US" sz="1600" b="1" dirty="0" smtClean="0"/>
              <a:t> tune: </a:t>
            </a:r>
            <a:r>
              <a:rPr lang="en-US" sz="1600" dirty="0" smtClean="0"/>
              <a:t>Number of oscillation periods per revolution</a:t>
            </a:r>
            <a:endParaRPr lang="en-US" sz="1600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395536" y="2797941"/>
            <a:ext cx="7921004" cy="135113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30000"/>
              </a:spcAft>
            </a:pPr>
            <a:r>
              <a:rPr lang="en-US" altLang="da-DK" sz="2200" b="1" dirty="0" smtClean="0"/>
              <a:t>Cylindrical symmetric magnet pole:</a:t>
            </a:r>
            <a:endParaRPr lang="en-US" altLang="da-DK" sz="2200" b="1" dirty="0"/>
          </a:p>
          <a:p>
            <a:pPr eaLnBrk="1" hangingPunct="1">
              <a:spcAft>
                <a:spcPct val="30000"/>
              </a:spcAft>
            </a:pPr>
            <a:r>
              <a:rPr lang="en-US" altLang="da-DK" sz="2200" dirty="0" smtClean="0"/>
              <a:t>Radial </a:t>
            </a:r>
            <a:r>
              <a:rPr lang="en-US" altLang="da-DK" sz="2200" dirty="0" err="1" smtClean="0"/>
              <a:t>betatron</a:t>
            </a:r>
            <a:r>
              <a:rPr lang="en-US" altLang="da-DK" sz="2200" dirty="0" smtClean="0"/>
              <a:t> tune: </a:t>
            </a:r>
            <a:r>
              <a:rPr lang="en-US" altLang="da-DK" sz="2200" dirty="0" smtClean="0">
                <a:sym typeface="Symbol"/>
              </a:rPr>
              <a:t></a:t>
            </a:r>
            <a:r>
              <a:rPr lang="en-US" altLang="da-DK" sz="2200" i="1" baseline="-25000" dirty="0" smtClean="0">
                <a:sym typeface="Symbol"/>
              </a:rPr>
              <a:t>r</a:t>
            </a:r>
            <a:r>
              <a:rPr lang="en-US" altLang="da-DK" sz="2200" baseline="30000" dirty="0" smtClean="0">
                <a:sym typeface="Symbol"/>
              </a:rPr>
              <a:t>2</a:t>
            </a:r>
            <a:r>
              <a:rPr lang="en-US" altLang="da-DK" sz="2200" dirty="0" smtClean="0">
                <a:sym typeface="Symbol"/>
              </a:rPr>
              <a:t>=1-</a:t>
            </a:r>
            <a:r>
              <a:rPr lang="en-US" altLang="da-DK" sz="2200" i="1" dirty="0" smtClean="0">
                <a:sym typeface="Symbol"/>
              </a:rPr>
              <a:t>n</a:t>
            </a:r>
            <a:endParaRPr lang="en-US" altLang="da-DK" sz="2200" i="1" dirty="0"/>
          </a:p>
          <a:p>
            <a:pPr eaLnBrk="1" hangingPunct="1">
              <a:spcAft>
                <a:spcPct val="30000"/>
              </a:spcAft>
            </a:pPr>
            <a:r>
              <a:rPr lang="en-US" altLang="da-DK" sz="2200" dirty="0"/>
              <a:t>Vertical </a:t>
            </a:r>
            <a:r>
              <a:rPr lang="en-US" altLang="da-DK" sz="2200" dirty="0" err="1"/>
              <a:t>betatron</a:t>
            </a:r>
            <a:r>
              <a:rPr lang="en-US" altLang="da-DK" sz="2200" dirty="0"/>
              <a:t> tune: </a:t>
            </a:r>
            <a:r>
              <a:rPr lang="en-US" altLang="da-DK" sz="2200" dirty="0" smtClean="0">
                <a:sym typeface="Symbol"/>
              </a:rPr>
              <a:t></a:t>
            </a:r>
            <a:r>
              <a:rPr lang="en-US" altLang="da-DK" sz="2200" i="1" baseline="-25000" dirty="0" smtClean="0">
                <a:sym typeface="Symbol"/>
              </a:rPr>
              <a:t>z</a:t>
            </a:r>
            <a:r>
              <a:rPr lang="en-US" altLang="da-DK" sz="2200" baseline="30000" dirty="0" smtClean="0">
                <a:sym typeface="Symbol"/>
              </a:rPr>
              <a:t>2</a:t>
            </a:r>
            <a:r>
              <a:rPr lang="en-US" altLang="da-DK" sz="2200" dirty="0" smtClean="0">
                <a:sym typeface="Symbol"/>
              </a:rPr>
              <a:t>=</a:t>
            </a:r>
            <a:r>
              <a:rPr lang="en-US" altLang="da-DK" sz="2200" i="1" dirty="0" smtClean="0">
                <a:sym typeface="Symbol"/>
              </a:rPr>
              <a:t>n</a:t>
            </a:r>
            <a:endParaRPr lang="en-US" altLang="da-DK" sz="2200" i="1" dirty="0"/>
          </a:p>
        </p:txBody>
      </p:sp>
      <p:sp>
        <p:nvSpPr>
          <p:cNvPr id="6" name="Tekstboks 5"/>
          <p:cNvSpPr txBox="1"/>
          <p:nvPr/>
        </p:nvSpPr>
        <p:spPr>
          <a:xfrm>
            <a:off x="4716016" y="1415627"/>
            <a:ext cx="4320480" cy="12311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b="1" dirty="0" smtClean="0"/>
              <a:t>Weak focusing: Less</a:t>
            </a:r>
            <a:r>
              <a:rPr lang="en-US" sz="1600" dirty="0" smtClean="0"/>
              <a:t> than one oscillation per revolution</a:t>
            </a:r>
          </a:p>
          <a:p>
            <a:pPr>
              <a:spcBef>
                <a:spcPts val="1200"/>
              </a:spcBef>
            </a:pPr>
            <a:r>
              <a:rPr lang="en-US" sz="1600" b="1" dirty="0"/>
              <a:t>Strong </a:t>
            </a:r>
            <a:r>
              <a:rPr lang="en-US" sz="1600" b="1" dirty="0" smtClean="0"/>
              <a:t>focusing: More</a:t>
            </a:r>
            <a:r>
              <a:rPr lang="en-US" sz="1600" dirty="0" smtClean="0"/>
              <a:t> </a:t>
            </a:r>
            <a:r>
              <a:rPr lang="en-US" sz="1600" dirty="0"/>
              <a:t>than one oscillation per </a:t>
            </a:r>
            <a:r>
              <a:rPr lang="en-US" sz="1600" dirty="0" smtClean="0"/>
              <a:t>revolution</a:t>
            </a:r>
            <a:endParaRPr lang="en-US" sz="16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626417"/>
              </p:ext>
            </p:extLst>
          </p:nvPr>
        </p:nvGraphicFramePr>
        <p:xfrm>
          <a:off x="6012160" y="3071043"/>
          <a:ext cx="19558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865" name="Ligning" r:id="rId5" imgW="977760" imgH="431640" progId="Equation.3">
                  <p:embed/>
                </p:oleObj>
              </mc:Choice>
              <mc:Fallback>
                <p:oleObj name="Ligning" r:id="rId5" imgW="97776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071043"/>
                        <a:ext cx="1955800" cy="862013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95536" y="4365104"/>
            <a:ext cx="6336704" cy="190821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altLang="da-DK" sz="2200" dirty="0" smtClean="0">
                <a:sym typeface="Symbol" pitchFamily="18" charset="2"/>
              </a:rPr>
              <a:t>No beam loss </a:t>
            </a:r>
            <a:r>
              <a:rPr lang="en-US" altLang="da-DK" sz="2200" dirty="0" smtClean="0">
                <a:sym typeface="Symbol"/>
              </a:rPr>
              <a:t> </a:t>
            </a:r>
            <a:r>
              <a:rPr lang="en-US" altLang="da-DK" sz="2200" dirty="0" smtClean="0">
                <a:sym typeface="Symbol" pitchFamily="18" charset="2"/>
              </a:rPr>
              <a:t>Both radial and vertical focusing</a:t>
            </a:r>
          </a:p>
          <a:p>
            <a:pPr marL="342900" indent="-342900" eaLnBrk="1" hangingPunct="1">
              <a:spcBef>
                <a:spcPts val="1200"/>
              </a:spcBef>
              <a:buFont typeface="Symbol"/>
              <a:buChar char="Þ"/>
            </a:pPr>
            <a:r>
              <a:rPr lang="en-US" altLang="da-DK" sz="2200" dirty="0" smtClean="0">
                <a:sym typeface="Symbol"/>
              </a:rPr>
              <a:t></a:t>
            </a:r>
            <a:r>
              <a:rPr lang="en-US" altLang="da-DK" sz="2200" i="1" baseline="-25000" dirty="0" smtClean="0">
                <a:sym typeface="Symbol"/>
              </a:rPr>
              <a:t>r</a:t>
            </a:r>
            <a:r>
              <a:rPr lang="en-US" altLang="da-DK" sz="2200" baseline="30000" dirty="0" smtClean="0">
                <a:sym typeface="Symbol"/>
              </a:rPr>
              <a:t>2</a:t>
            </a:r>
            <a:r>
              <a:rPr lang="en-US" altLang="da-DK" sz="2200" dirty="0" smtClean="0">
                <a:sym typeface="Symbol"/>
              </a:rPr>
              <a:t>=1-</a:t>
            </a:r>
            <a:r>
              <a:rPr lang="en-US" altLang="da-DK" sz="2200" i="1" dirty="0" smtClean="0">
                <a:sym typeface="Symbol"/>
              </a:rPr>
              <a:t>n</a:t>
            </a:r>
            <a:r>
              <a:rPr lang="en-US" altLang="da-DK" sz="2200" dirty="0" smtClean="0">
                <a:sym typeface="Symbol"/>
              </a:rPr>
              <a:t> &gt; 0</a:t>
            </a:r>
            <a:r>
              <a:rPr lang="en-US" altLang="da-DK" sz="2200" i="1" dirty="0" smtClean="0">
                <a:sym typeface="Symbol"/>
              </a:rPr>
              <a:t> </a:t>
            </a:r>
            <a:r>
              <a:rPr lang="en-US" altLang="da-DK" sz="2200" dirty="0" smtClean="0">
                <a:sym typeface="Symbol"/>
              </a:rPr>
              <a:t>and </a:t>
            </a:r>
            <a:r>
              <a:rPr lang="en-US" altLang="da-DK" sz="2200" i="1" baseline="-25000" dirty="0" smtClean="0">
                <a:sym typeface="Symbol"/>
              </a:rPr>
              <a:t>z</a:t>
            </a:r>
            <a:r>
              <a:rPr lang="en-US" altLang="da-DK" sz="2200" baseline="30000" dirty="0" smtClean="0">
                <a:sym typeface="Symbol"/>
              </a:rPr>
              <a:t>2</a:t>
            </a:r>
            <a:r>
              <a:rPr lang="en-US" altLang="da-DK" sz="2200" dirty="0" smtClean="0">
                <a:sym typeface="Symbol"/>
              </a:rPr>
              <a:t>=</a:t>
            </a:r>
            <a:r>
              <a:rPr lang="en-US" altLang="da-DK" sz="2200" i="1" dirty="0" smtClean="0">
                <a:sym typeface="Symbol"/>
              </a:rPr>
              <a:t>n </a:t>
            </a:r>
            <a:r>
              <a:rPr lang="en-US" altLang="da-DK" sz="2200" dirty="0" smtClean="0">
                <a:sym typeface="Symbol"/>
              </a:rPr>
              <a:t>&gt; 0</a:t>
            </a:r>
          </a:p>
          <a:p>
            <a:pPr marL="342900" indent="-342900" eaLnBrk="1" hangingPunct="1">
              <a:spcBef>
                <a:spcPts val="1200"/>
              </a:spcBef>
              <a:buFont typeface="Symbol"/>
              <a:buChar char="Þ"/>
            </a:pPr>
            <a:r>
              <a:rPr lang="en-US" altLang="da-DK" sz="2200" dirty="0" smtClean="0">
                <a:sym typeface="Symbol" pitchFamily="18" charset="2"/>
              </a:rPr>
              <a:t>0&lt;</a:t>
            </a:r>
            <a:r>
              <a:rPr lang="en-US" altLang="da-DK" sz="2200" i="1" dirty="0" smtClean="0">
                <a:sym typeface="Symbol" pitchFamily="18" charset="2"/>
              </a:rPr>
              <a:t>n</a:t>
            </a:r>
            <a:r>
              <a:rPr lang="en-US" altLang="da-DK" sz="2200" dirty="0" smtClean="0">
                <a:sym typeface="Symbol" pitchFamily="18" charset="2"/>
              </a:rPr>
              <a:t>&lt;1 (weak focusing)</a:t>
            </a:r>
          </a:p>
          <a:p>
            <a:pPr marL="342900" indent="-342900" eaLnBrk="1" hangingPunct="1">
              <a:spcBef>
                <a:spcPts val="1200"/>
              </a:spcBef>
              <a:buFont typeface="Symbol"/>
              <a:buChar char="Þ"/>
            </a:pPr>
            <a:r>
              <a:rPr lang="en-US" altLang="da-DK" sz="2200" dirty="0" smtClean="0">
                <a:sym typeface="Symbol" pitchFamily="18" charset="2"/>
              </a:rPr>
              <a:t> Small field </a:t>
            </a:r>
            <a:r>
              <a:rPr lang="en-US" altLang="da-DK" sz="2200" b="1" dirty="0" smtClean="0">
                <a:sym typeface="Symbol" pitchFamily="18" charset="2"/>
              </a:rPr>
              <a:t>decrease </a:t>
            </a:r>
            <a:r>
              <a:rPr lang="en-US" altLang="da-DK" sz="2200" dirty="0" smtClean="0">
                <a:sym typeface="Symbol" pitchFamily="18" charset="2"/>
              </a:rPr>
              <a:t>versus </a:t>
            </a:r>
            <a:r>
              <a:rPr lang="en-US" altLang="da-DK" sz="2200" i="1" dirty="0" smtClean="0">
                <a:sym typeface="Symbol" pitchFamily="18" charset="2"/>
              </a:rPr>
              <a:t>r</a:t>
            </a:r>
            <a:endParaRPr lang="en-US" altLang="da-DK" sz="2200" i="1" dirty="0">
              <a:sym typeface="Symbol" pitchFamily="18" charset="2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78" y="4248180"/>
            <a:ext cx="2087910" cy="213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boks 9"/>
          <p:cNvSpPr txBox="1"/>
          <p:nvPr/>
        </p:nvSpPr>
        <p:spPr>
          <a:xfrm>
            <a:off x="107504" y="4645585"/>
            <a:ext cx="2664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Vertical defocusing for isochronous </a:t>
            </a:r>
            <a:r>
              <a:rPr lang="en-US" sz="2000" dirty="0"/>
              <a:t>cyclotron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dirty="0" smtClean="0"/>
              <a:t>Vertical focusing</a:t>
            </a:r>
          </a:p>
        </p:txBody>
      </p:sp>
      <p:sp>
        <p:nvSpPr>
          <p:cNvPr id="60429" name="Rectangle 22"/>
          <p:cNvSpPr>
            <a:spLocks noChangeArrowheads="1"/>
          </p:cNvSpPr>
          <p:nvPr/>
        </p:nvSpPr>
        <p:spPr bwMode="auto">
          <a:xfrm>
            <a:off x="179388" y="3039343"/>
            <a:ext cx="316208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en-US" altLang="da-DK" dirty="0" smtClean="0"/>
              <a:t>Vertical Lorentz force:</a:t>
            </a:r>
            <a:endParaRPr lang="en-US" altLang="da-DK" dirty="0"/>
          </a:p>
        </p:txBody>
      </p:sp>
      <p:graphicFrame>
        <p:nvGraphicFramePr>
          <p:cNvPr id="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701422"/>
              </p:ext>
            </p:extLst>
          </p:nvPr>
        </p:nvGraphicFramePr>
        <p:xfrm>
          <a:off x="1293813" y="3733800"/>
          <a:ext cx="294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4" name="Ligning" r:id="rId4" imgW="1473120" imgH="228600" progId="Equation.3">
                  <p:embed/>
                </p:oleObj>
              </mc:Choice>
              <mc:Fallback>
                <p:oleObj name="Ligning" r:id="rId4" imgW="147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3733800"/>
                        <a:ext cx="294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Højre klammeparentes 2"/>
          <p:cNvSpPr/>
          <p:nvPr/>
        </p:nvSpPr>
        <p:spPr>
          <a:xfrm rot="5400000">
            <a:off x="2771800" y="4047455"/>
            <a:ext cx="288032" cy="57606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øjre klammeparentes 8"/>
          <p:cNvSpPr/>
          <p:nvPr/>
        </p:nvSpPr>
        <p:spPr>
          <a:xfrm rot="5400000">
            <a:off x="3707903" y="4047455"/>
            <a:ext cx="288032" cy="57606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boks 6"/>
          <p:cNvSpPr txBox="1"/>
          <p:nvPr/>
        </p:nvSpPr>
        <p:spPr>
          <a:xfrm>
            <a:off x="3563888" y="4551511"/>
            <a:ext cx="4427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=0 for field with </a:t>
            </a:r>
            <a:r>
              <a:rPr lang="en-US" sz="2000" b="1" dirty="0" smtClean="0"/>
              <a:t>no </a:t>
            </a:r>
            <a:r>
              <a:rPr lang="en-US" sz="2000" b="1" dirty="0" smtClean="0">
                <a:sym typeface="Symbol"/>
              </a:rPr>
              <a:t>dependence </a:t>
            </a:r>
            <a:r>
              <a:rPr lang="en-US" sz="2000" dirty="0" smtClean="0">
                <a:sym typeface="Symbol"/>
              </a:rPr>
              <a:t>on </a:t>
            </a:r>
            <a:endParaRPr lang="en-US" sz="2000" dirty="0" smtClean="0"/>
          </a:p>
          <a:p>
            <a:r>
              <a:rPr lang="en-US" sz="2000" dirty="0" smtClean="0">
                <a:sym typeface="Symbol"/>
              </a:rPr>
              <a:t>0 </a:t>
            </a:r>
            <a:r>
              <a:rPr lang="en-US" sz="2000" dirty="0"/>
              <a:t>for field </a:t>
            </a:r>
            <a:r>
              <a:rPr lang="en-US" sz="2000" b="1" dirty="0"/>
              <a:t>with </a:t>
            </a:r>
            <a:r>
              <a:rPr lang="en-US" sz="2000" b="1" dirty="0" smtClean="0">
                <a:sym typeface="Symbol"/>
              </a:rPr>
              <a:t>dependence </a:t>
            </a:r>
            <a:r>
              <a:rPr lang="en-US" sz="2000" dirty="0">
                <a:sym typeface="Symbol"/>
              </a:rPr>
              <a:t>on </a:t>
            </a:r>
            <a:r>
              <a:rPr lang="en-US" sz="2000" dirty="0" smtClean="0">
                <a:sym typeface="Symbol"/>
              </a:rPr>
              <a:t></a:t>
            </a:r>
            <a:endParaRPr lang="en-US" sz="2000" dirty="0"/>
          </a:p>
        </p:txBody>
      </p:sp>
      <p:sp>
        <p:nvSpPr>
          <p:cNvPr id="8" name="Tekstboks 7"/>
          <p:cNvSpPr txBox="1"/>
          <p:nvPr/>
        </p:nvSpPr>
        <p:spPr>
          <a:xfrm>
            <a:off x="323528" y="5805264"/>
            <a:ext cx="8121134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Additional vertical focusing: </a:t>
            </a:r>
            <a:r>
              <a:rPr lang="en-US" b="1" dirty="0" smtClean="0"/>
              <a:t>Non-cylindrical magnet pole</a:t>
            </a:r>
            <a:endParaRPr lang="en-US" b="1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17679" y="836712"/>
            <a:ext cx="8569647" cy="209288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a-DK" b="1" dirty="0" smtClean="0"/>
              <a:t>Problem:</a:t>
            </a:r>
            <a:endParaRPr lang="en-US" altLang="da-DK" b="1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a-DK" sz="2200" dirty="0"/>
              <a:t>Isochronous </a:t>
            </a:r>
            <a:r>
              <a:rPr lang="en-US" altLang="da-DK" sz="2200" dirty="0" smtClean="0"/>
              <a:t>cyclotron: Magnetic field</a:t>
            </a:r>
            <a:r>
              <a:rPr lang="en-US" altLang="da-DK" sz="2200" dirty="0" smtClean="0">
                <a:sym typeface="Symbol"/>
              </a:rPr>
              <a:t></a:t>
            </a:r>
            <a:r>
              <a:rPr lang="en-US" altLang="da-DK" sz="2200" dirty="0" smtClean="0"/>
              <a:t> versus </a:t>
            </a:r>
            <a:r>
              <a:rPr lang="en-US" altLang="da-DK" sz="2200" i="1" dirty="0" smtClean="0"/>
              <a:t>r</a:t>
            </a:r>
            <a:endParaRPr lang="en-US" altLang="da-DK" sz="2200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a-DK" sz="2200" dirty="0" smtClean="0"/>
              <a:t>Vertical focusing: Magnetic field</a:t>
            </a:r>
            <a:r>
              <a:rPr lang="en-US" altLang="da-DK" sz="2200" dirty="0" smtClean="0">
                <a:sym typeface="Symbol"/>
              </a:rPr>
              <a:t></a:t>
            </a:r>
            <a:r>
              <a:rPr lang="en-US" altLang="da-DK" sz="2200" dirty="0" smtClean="0"/>
              <a:t> </a:t>
            </a:r>
            <a:r>
              <a:rPr lang="en-US" altLang="da-DK" sz="2200" dirty="0"/>
              <a:t>versus </a:t>
            </a:r>
            <a:r>
              <a:rPr lang="en-US" altLang="da-DK" sz="2200" i="1" dirty="0" smtClean="0"/>
              <a:t>r</a:t>
            </a:r>
            <a:endParaRPr lang="en-US" altLang="da-DK" sz="2200" dirty="0" smtClean="0"/>
          </a:p>
          <a:p>
            <a:pPr eaLnBrk="1" hangingPunct="1">
              <a:spcBef>
                <a:spcPts val="1200"/>
              </a:spcBef>
            </a:pPr>
            <a:r>
              <a:rPr lang="en-US" altLang="da-DK" b="1" dirty="0" smtClean="0"/>
              <a:t>Solution:</a:t>
            </a:r>
          </a:p>
          <a:p>
            <a:pPr eaLnBrk="1" hangingPunct="1"/>
            <a:r>
              <a:rPr lang="en-US" altLang="da-DK" dirty="0" smtClean="0"/>
              <a:t>Increasing field versus </a:t>
            </a:r>
            <a:r>
              <a:rPr lang="en-US" altLang="da-DK" i="1" dirty="0" smtClean="0"/>
              <a:t>r</a:t>
            </a:r>
            <a:r>
              <a:rPr lang="en-US" altLang="da-DK" dirty="0" smtClean="0"/>
              <a:t> + </a:t>
            </a:r>
            <a:r>
              <a:rPr lang="en-US" altLang="da-DK" b="1" dirty="0" smtClean="0"/>
              <a:t>additional vertical focusing</a:t>
            </a:r>
            <a:endParaRPr lang="en-US" altLang="da-DK" b="1" dirty="0"/>
          </a:p>
        </p:txBody>
      </p:sp>
      <p:cxnSp>
        <p:nvCxnSpPr>
          <p:cNvPr id="4" name="Lige pilforbindelse 3"/>
          <p:cNvCxnSpPr/>
          <p:nvPr/>
        </p:nvCxnSpPr>
        <p:spPr>
          <a:xfrm flipV="1">
            <a:off x="2627784" y="4573577"/>
            <a:ext cx="288032" cy="2539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/>
          <p:cNvSpPr/>
          <p:nvPr/>
        </p:nvSpPr>
        <p:spPr>
          <a:xfrm>
            <a:off x="7042294" y="1268760"/>
            <a:ext cx="1850186" cy="769441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da-DK" sz="2200" b="1" dirty="0" smtClean="0"/>
              <a:t>Not</a:t>
            </a:r>
          </a:p>
          <a:p>
            <a:pPr algn="ctr"/>
            <a:r>
              <a:rPr lang="en-US" altLang="da-DK" sz="2200" b="1" dirty="0" smtClean="0"/>
              <a:t>compatible! </a:t>
            </a:r>
            <a:endParaRPr lang="en-US" sz="2200" b="1" dirty="0"/>
          </a:p>
        </p:txBody>
      </p:sp>
      <p:sp>
        <p:nvSpPr>
          <p:cNvPr id="5" name="Højre klammeparentes 4"/>
          <p:cNvSpPr/>
          <p:nvPr/>
        </p:nvSpPr>
        <p:spPr>
          <a:xfrm>
            <a:off x="6588224" y="1340768"/>
            <a:ext cx="360040" cy="648072"/>
          </a:xfrm>
          <a:prstGeom prst="rightBrace">
            <a:avLst>
              <a:gd name="adj1" fmla="val 8333"/>
              <a:gd name="adj2" fmla="val 5201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gepl">
  <a:themeElements>
    <a:clrScheme name="sygep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ygep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ygep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gep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gep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gep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gep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ygep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gep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gep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gep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gep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gep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ygep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41772</TotalTime>
  <Words>1232</Words>
  <Application>Microsoft Office PowerPoint</Application>
  <PresentationFormat>Skærmshow (4:3)</PresentationFormat>
  <Paragraphs>269</Paragraphs>
  <Slides>37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37</vt:i4>
      </vt:variant>
    </vt:vector>
  </HeadingPairs>
  <TitlesOfParts>
    <vt:vector size="39" baseType="lpstr">
      <vt:lpstr>sygepl</vt:lpstr>
      <vt:lpstr>Ligning</vt:lpstr>
      <vt:lpstr>PowerPoint-præsentation</vt:lpstr>
      <vt:lpstr>Outline</vt:lpstr>
      <vt:lpstr>Basic theory of proton cyclotrons</vt:lpstr>
      <vt:lpstr>Cyclotron: The basic concept</vt:lpstr>
      <vt:lpstr>Circular orbit</vt:lpstr>
      <vt:lpstr>Isochronous cyclotron</vt:lpstr>
      <vt:lpstr>Isochronous cyclotron</vt:lpstr>
      <vt:lpstr>Transverse focusing</vt:lpstr>
      <vt:lpstr>Vertical focusing</vt:lpstr>
      <vt:lpstr>Vertical focusing: Azimuthally varying Field</vt:lpstr>
      <vt:lpstr>Vertical focusing: IBA medical cyclotron</vt:lpstr>
      <vt:lpstr>Synchro-cyclotron</vt:lpstr>
      <vt:lpstr>Synchro-cyclotron: Acceleration cycle</vt:lpstr>
      <vt:lpstr>Synchro-cyclotron: Example</vt:lpstr>
      <vt:lpstr>Production of medical radionuclides</vt:lpstr>
      <vt:lpstr>Cyclotron for radionuclide production</vt:lpstr>
      <vt:lpstr>Cyclotron-produced radionuclides</vt:lpstr>
      <vt:lpstr>Positron emission tomography (PET)</vt:lpstr>
      <vt:lpstr>Rationale for proton therapy</vt:lpstr>
      <vt:lpstr>Interactions of a proton in matter</vt:lpstr>
      <vt:lpstr>Energy loss of a charged particle</vt:lpstr>
      <vt:lpstr>The Bragg peak </vt:lpstr>
      <vt:lpstr>Spread-out Bragg peak</vt:lpstr>
      <vt:lpstr>Dose distribution of proton treatment</vt:lpstr>
      <vt:lpstr>Treatment delivery of proton therapy</vt:lpstr>
      <vt:lpstr>Synchrotron for proton therapy</vt:lpstr>
      <vt:lpstr>Synchrotron: Slow extraction</vt:lpstr>
      <vt:lpstr>Accelerators types for proton therapy</vt:lpstr>
      <vt:lpstr>Cyclotron: Energy change</vt:lpstr>
      <vt:lpstr>Cyclotron-based proton therapy facility</vt:lpstr>
      <vt:lpstr>Dose deposition in the patient</vt:lpstr>
      <vt:lpstr>Gantry</vt:lpstr>
      <vt:lpstr>Treatment room</vt:lpstr>
      <vt:lpstr>Proton therapy vender videos</vt:lpstr>
      <vt:lpstr>Challenges in proton therapy</vt:lpstr>
      <vt:lpstr>Lateral proton scattering in the patient</vt:lpstr>
      <vt:lpstr>High sensitivity range uncertainties</vt:lpstr>
    </vt:vector>
  </TitlesOfParts>
  <Company>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biand</dc:creator>
  <cp:lastModifiedBy>Lars Præstegaard</cp:lastModifiedBy>
  <cp:revision>944</cp:revision>
  <dcterms:created xsi:type="dcterms:W3CDTF">2007-02-02T16:08:18Z</dcterms:created>
  <dcterms:modified xsi:type="dcterms:W3CDTF">2015-08-21T07:01:49Z</dcterms:modified>
</cp:coreProperties>
</file>