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442" r:id="rId2"/>
    <p:sldId id="447" r:id="rId3"/>
    <p:sldId id="452" r:id="rId4"/>
    <p:sldId id="450" r:id="rId5"/>
    <p:sldId id="449" r:id="rId6"/>
    <p:sldId id="477" r:id="rId7"/>
    <p:sldId id="478" r:id="rId8"/>
    <p:sldId id="454" r:id="rId9"/>
    <p:sldId id="468" r:id="rId10"/>
    <p:sldId id="385" r:id="rId11"/>
    <p:sldId id="408" r:id="rId12"/>
    <p:sldId id="463" r:id="rId13"/>
    <p:sldId id="387" r:id="rId14"/>
    <p:sldId id="418" r:id="rId15"/>
    <p:sldId id="389" r:id="rId16"/>
    <p:sldId id="456" r:id="rId17"/>
    <p:sldId id="390" r:id="rId18"/>
    <p:sldId id="395" r:id="rId19"/>
    <p:sldId id="372" r:id="rId20"/>
    <p:sldId id="382" r:id="rId21"/>
    <p:sldId id="425" r:id="rId22"/>
    <p:sldId id="486" r:id="rId23"/>
    <p:sldId id="482" r:id="rId24"/>
    <p:sldId id="402" r:id="rId25"/>
    <p:sldId id="484" r:id="rId26"/>
    <p:sldId id="403" r:id="rId27"/>
    <p:sldId id="487" r:id="rId28"/>
    <p:sldId id="436" r:id="rId29"/>
    <p:sldId id="489" r:id="rId30"/>
    <p:sldId id="397" r:id="rId31"/>
    <p:sldId id="458" r:id="rId32"/>
    <p:sldId id="459" r:id="rId33"/>
    <p:sldId id="460" r:id="rId34"/>
    <p:sldId id="461" r:id="rId35"/>
    <p:sldId id="443" r:id="rId36"/>
    <p:sldId id="464" r:id="rId37"/>
    <p:sldId id="444" r:id="rId38"/>
    <p:sldId id="445" r:id="rId39"/>
    <p:sldId id="467" r:id="rId40"/>
    <p:sldId id="465" r:id="rId41"/>
    <p:sldId id="466" r:id="rId42"/>
    <p:sldId id="475" r:id="rId43"/>
    <p:sldId id="473" r:id="rId44"/>
    <p:sldId id="427" r:id="rId45"/>
    <p:sldId id="476" r:id="rId46"/>
    <p:sldId id="469" r:id="rId47"/>
    <p:sldId id="470" r:id="rId48"/>
    <p:sldId id="471" r:id="rId49"/>
    <p:sldId id="472" r:id="rId50"/>
    <p:sldId id="479" r:id="rId51"/>
    <p:sldId id="480" r:id="rId52"/>
    <p:sldId id="488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ABCFF"/>
    <a:srgbClr val="5E5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4" autoAdjust="0"/>
    <p:restoredTop sz="99659" autoAdjust="0"/>
  </p:normalViewPr>
  <p:slideViewPr>
    <p:cSldViewPr snapToObjects="1">
      <p:cViewPr>
        <p:scale>
          <a:sx n="100" d="100"/>
          <a:sy n="100" d="100"/>
        </p:scale>
        <p:origin x="-1352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A67FB-D231-EE46-94A9-3B0F9B00F83B}" type="datetimeFigureOut">
              <a:rPr lang="en-US" smtClean="0"/>
              <a:pPr/>
              <a:t>21.08.15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FD4F3-8F99-454D-976F-3808A91DD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1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39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</a:t>
            </a:r>
            <a:r>
              <a:rPr lang="en-US" baseline="0" dirty="0" smtClean="0"/>
              <a:t> plasma </a:t>
            </a:r>
            <a:r>
              <a:rPr lang="en-US" baseline="0" dirty="0" err="1" smtClean="0"/>
              <a:t>wakefield</a:t>
            </a:r>
            <a:r>
              <a:rPr lang="en-US" baseline="0" dirty="0" smtClean="0"/>
              <a:t> accelerator is a transformer. The plasma extracts energy from an incoming electron “drive” beam, and stores that energy in a high-gradient plasma </a:t>
            </a:r>
            <a:r>
              <a:rPr lang="en-US" baseline="0" dirty="0" err="1" smtClean="0"/>
              <a:t>wakefield</a:t>
            </a:r>
            <a:r>
              <a:rPr lang="en-US" baseline="0" dirty="0" smtClean="0"/>
              <a:t>. A trailing “witness” beam extracts energy from the plasma wake. In typical experiments at FACET, electron beams gain over 10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of energy per meter. Compare that to the SLAC accelerator, where the gradient is just 20 MeV/m.</a:t>
            </a:r>
          </a:p>
          <a:p>
            <a:endParaRPr lang="en-US" baseline="0" dirty="0" smtClean="0"/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co-moving frame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baseline="0" dirty="0" smtClean="0"/>
              <a:t>Blow-out or “bubble” regime for </a:t>
            </a:r>
            <a:r>
              <a:rPr lang="en-US" baseline="0" dirty="0" err="1" smtClean="0"/>
              <a:t>expts</a:t>
            </a:r>
            <a:r>
              <a:rPr lang="en-US" baseline="0" dirty="0" smtClean="0"/>
              <a:t> at SLAC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baseline="0" dirty="0" smtClean="0"/>
              <a:t>Linear transverse for electron beam, defocusing for positron beam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21.08.15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21.08.15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21.08.15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21.08.15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21.08.15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21.08.15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21.08.15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21.08.15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21.08.15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21.08.15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21.08.15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A0D90-F9E9-614A-9D74-16FB0AD3E1A7}" type="datetimeFigureOut">
              <a:rPr lang="en-US" smtClean="0"/>
              <a:pPr/>
              <a:t>21.08.15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Erik.Adli@cern.ch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bpl.physics.ucla.edu/Literature/_library/rosenzweig_1991_0012.pdf" TargetMode="Externa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7.wmf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jpe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b-NO" sz="5000" dirty="0" err="1" smtClean="0"/>
              <a:t>Pushing</a:t>
            </a:r>
            <a:r>
              <a:rPr lang="nb-NO" sz="5000" dirty="0" smtClean="0"/>
              <a:t> </a:t>
            </a:r>
            <a:r>
              <a:rPr lang="nb-NO" sz="5000" dirty="0" err="1" smtClean="0"/>
              <a:t>the</a:t>
            </a:r>
            <a:r>
              <a:rPr lang="nb-NO" sz="5000" dirty="0" smtClean="0"/>
              <a:t> </a:t>
            </a:r>
            <a:r>
              <a:rPr lang="nb-NO" sz="5000" dirty="0" err="1" smtClean="0"/>
              <a:t>frontiers</a:t>
            </a:r>
            <a:endParaRPr lang="nb-NO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12" y="3728632"/>
            <a:ext cx="7993025" cy="1753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ea typeface="ＭＳ Ｐゴシック" charset="0"/>
              </a:rPr>
              <a:t>Lecture at the Nordic Particle Accelerator School 2015</a:t>
            </a:r>
          </a:p>
          <a:p>
            <a:pPr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ea typeface="ＭＳ Ｐゴシック" charset="0"/>
              </a:rPr>
              <a:t>August 2015, Lund, Sweden</a:t>
            </a:r>
          </a:p>
          <a:p>
            <a:pPr eaLnBrk="1" hangingPunct="1">
              <a:defRPr/>
            </a:pPr>
            <a:endParaRPr lang="nb-NO" sz="2000" dirty="0">
              <a:effectLst>
                <a:outerShdw blurRad="38100" dist="38100" dir="2700000" algn="tl">
                  <a:srgbClr val="04617B"/>
                </a:outerShdw>
              </a:effectLst>
              <a:latin typeface="Verdana" charset="0"/>
              <a:ea typeface="ＭＳ Ｐゴシック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685428" y="5190172"/>
            <a:ext cx="7993025" cy="175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0" rIns="18284" bIns="45710">
            <a:normAutofit/>
          </a:bodyPr>
          <a:lstStyle>
            <a:lvl1pPr defTabSz="10414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10414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SzPct val="95000"/>
              <a:defRPr/>
            </a:pPr>
            <a:r>
              <a:rPr lang="nb-NO" sz="1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Erik Adli</a:t>
            </a:r>
            <a:endParaRPr lang="nb-NO" sz="1400" dirty="0">
              <a:effectLst>
                <a:outerShdw blurRad="38100" dist="38100" dir="2700000" algn="tl">
                  <a:srgbClr val="04617B"/>
                </a:outerShdw>
              </a:effectLst>
              <a:latin typeface="Verdana" charset="0"/>
              <a:cs typeface="Verdana" charset="0"/>
            </a:endParaRPr>
          </a:p>
          <a:p>
            <a:pPr algn="ctr" eaLnBrk="1" hangingPunct="1">
              <a:spcBef>
                <a:spcPct val="20000"/>
              </a:spcBef>
              <a:buSzPct val="95000"/>
              <a:defRPr/>
            </a:pPr>
            <a:r>
              <a:rPr lang="nb-NO" sz="1300" b="0" i="1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Department </a:t>
            </a:r>
            <a:r>
              <a:rPr lang="nb-NO" sz="1300" b="0" i="1" dirty="0" err="1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of</a:t>
            </a:r>
            <a:r>
              <a:rPr lang="nb-NO" sz="1300" b="0" i="1" dirty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 Physics, </a:t>
            </a:r>
            <a:r>
              <a:rPr lang="nb-NO" sz="1300" b="0" i="1" dirty="0" err="1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University</a:t>
            </a:r>
            <a:r>
              <a:rPr lang="nb-NO" sz="1300" b="0" i="1" dirty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 </a:t>
            </a:r>
            <a:r>
              <a:rPr lang="nb-NO" sz="1300" b="0" i="1" dirty="0" err="1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of</a:t>
            </a:r>
            <a:r>
              <a:rPr lang="nb-NO" sz="1300" b="0" i="1" dirty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 Oslo, </a:t>
            </a:r>
            <a:r>
              <a:rPr lang="nb-NO" sz="1300" b="0" i="1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Norway</a:t>
            </a:r>
          </a:p>
          <a:p>
            <a:pPr algn="ctr" eaLnBrk="1" hangingPunct="1">
              <a:spcBef>
                <a:spcPct val="20000"/>
              </a:spcBef>
              <a:buSzPct val="95000"/>
              <a:defRPr/>
            </a:pPr>
            <a:r>
              <a:rPr lang="en-US" sz="1400" dirty="0" smtClean="0">
                <a:cs typeface="Arial" charset="0"/>
                <a:hlinkClick r:id="rId3"/>
              </a:rPr>
              <a:t>Erik.Adli</a:t>
            </a:r>
            <a:r>
              <a:rPr lang="en-US" sz="1400" dirty="0">
                <a:cs typeface="Arial" charset="0"/>
                <a:hlinkClick r:id="rId3"/>
              </a:rPr>
              <a:t>@</a:t>
            </a:r>
            <a:r>
              <a:rPr lang="en-US" sz="1400" dirty="0" smtClean="0">
                <a:cs typeface="Arial" charset="0"/>
                <a:hlinkClick r:id="rId3"/>
              </a:rPr>
              <a:t>fys.uio.no</a:t>
            </a:r>
            <a:endParaRPr lang="nb-NO" sz="1300" b="0" i="1" dirty="0" smtClean="0">
              <a:effectLst>
                <a:outerShdw blurRad="38100" dist="38100" dir="2700000" algn="tl">
                  <a:srgbClr val="04617B"/>
                </a:outerShdw>
              </a:effectLst>
              <a:latin typeface="Verdana" charset="0"/>
              <a:cs typeface="Verdana" charset="0"/>
            </a:endParaRPr>
          </a:p>
          <a:p>
            <a:pPr algn="ctr" eaLnBrk="1" hangingPunct="1">
              <a:spcBef>
                <a:spcPct val="20000"/>
              </a:spcBef>
              <a:buSzPct val="95000"/>
              <a:defRPr/>
            </a:pPr>
            <a:endParaRPr lang="nb-NO" sz="1800" dirty="0">
              <a:effectLst>
                <a:outerShdw blurRad="38100" dist="38100" dir="2700000" algn="tl">
                  <a:srgbClr val="04617B"/>
                </a:outerShdw>
              </a:effectLst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31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smtClean="0"/>
              <a:t>Advanced accelerator research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" y="1417208"/>
            <a:ext cx="90364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/>
              <a:t>Cutting edge accelerator physics research. </a:t>
            </a:r>
            <a:r>
              <a:rPr lang="en-US" sz="2300" b="1" dirty="0"/>
              <a:t> </a:t>
            </a:r>
            <a:r>
              <a:rPr lang="en-US" sz="2300" b="1" dirty="0" smtClean="0"/>
              <a:t>The objective is to overcome limitations in conventional RF based accelerator technology.</a:t>
            </a:r>
            <a:endParaRPr lang="en-US" sz="2300" b="1" dirty="0"/>
          </a:p>
        </p:txBody>
      </p:sp>
      <p:sp>
        <p:nvSpPr>
          <p:cNvPr id="3" name="Rectangle 2"/>
          <p:cNvSpPr/>
          <p:nvPr/>
        </p:nvSpPr>
        <p:spPr>
          <a:xfrm>
            <a:off x="1412900" y="2420888"/>
            <a:ext cx="3168352" cy="204489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0" y="2420888"/>
            <a:ext cx="3168352" cy="204489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22152" y="4465779"/>
            <a:ext cx="3168352" cy="204489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81252" y="4465779"/>
            <a:ext cx="3168352" cy="204489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22152" y="2420888"/>
            <a:ext cx="3077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Very high frequency </a:t>
            </a:r>
            <a:r>
              <a:rPr lang="en-US" sz="1600" dirty="0"/>
              <a:t>normal conducting </a:t>
            </a:r>
            <a:r>
              <a:rPr lang="en-US" sz="1600" dirty="0" err="1"/>
              <a:t>rf</a:t>
            </a:r>
            <a:r>
              <a:rPr lang="en-US" sz="1600" dirty="0"/>
              <a:t> structures </a:t>
            </a:r>
            <a:r>
              <a:rPr lang="en-US" sz="1600" dirty="0" smtClean="0"/>
              <a:t>(~100 GHz - ~THz)</a:t>
            </a:r>
            <a:endParaRPr lang="en-US" sz="1600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592" y="2995571"/>
            <a:ext cx="2169492" cy="14446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22152" y="3727115"/>
            <a:ext cx="928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116 GHz structure (SLAC)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652392" y="2457272"/>
            <a:ext cx="30778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Dielectric structures</a:t>
            </a:r>
            <a:endParaRPr lang="en-US" sz="1600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56804" y="4465779"/>
            <a:ext cx="3077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Laser based acceleration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71764" y="4502354"/>
            <a:ext cx="30778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Plasma </a:t>
            </a:r>
            <a:r>
              <a:rPr lang="en-US" sz="1600" b="1" dirty="0" err="1"/>
              <a:t>wakefield</a:t>
            </a:r>
            <a:r>
              <a:rPr lang="en-US" sz="1600" b="1" dirty="0"/>
              <a:t> acceleration </a:t>
            </a:r>
          </a:p>
          <a:p>
            <a:endParaRPr lang="en-US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416" y="4941168"/>
            <a:ext cx="2252968" cy="15152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35944" y="5373216"/>
            <a:ext cx="928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“DLA”</a:t>
            </a:r>
          </a:p>
          <a:p>
            <a:r>
              <a:rPr lang="en-US" sz="1400" dirty="0" smtClean="0"/>
              <a:t>(SLAC)</a:t>
            </a:r>
          </a:p>
          <a:p>
            <a:endParaRPr lang="en-US" sz="1400" dirty="0"/>
          </a:p>
          <a:p>
            <a:r>
              <a:rPr lang="en-US" sz="1400" dirty="0" smtClean="0"/>
              <a:t>[later slides]</a:t>
            </a:r>
            <a:endParaRPr lang="en-US" sz="1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2937865"/>
            <a:ext cx="1977504" cy="15023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52391" y="3072825"/>
            <a:ext cx="1071737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SiO</a:t>
            </a:r>
            <a:r>
              <a:rPr lang="en-US" sz="1400" baseline="-25000" dirty="0" smtClean="0"/>
              <a:t>2</a:t>
            </a:r>
            <a:endParaRPr lang="en-US" sz="1400" dirty="0" smtClean="0"/>
          </a:p>
          <a:p>
            <a:endParaRPr lang="en-US" sz="1400" baseline="-25000" dirty="0" smtClean="0"/>
          </a:p>
          <a:p>
            <a:r>
              <a:rPr lang="en-US" sz="1400" dirty="0" smtClean="0"/>
              <a:t>~1.0 THz,1</a:t>
            </a:r>
            <a:r>
              <a:rPr lang="en-US" sz="1400" dirty="0"/>
              <a:t>-</a:t>
            </a:r>
            <a:r>
              <a:rPr lang="en-US" sz="1400" dirty="0" smtClean="0"/>
              <a:t>10GV/m</a:t>
            </a:r>
            <a:endParaRPr lang="en-US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4804333"/>
            <a:ext cx="1997472" cy="15679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795688" y="5789219"/>
            <a:ext cx="92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[later slides]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5546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556"/>
            <a:ext cx="8229600" cy="1143000"/>
          </a:xfrm>
        </p:spPr>
        <p:txBody>
          <a:bodyPr/>
          <a:lstStyle/>
          <a:p>
            <a:r>
              <a:rPr lang="en-US" dirty="0" smtClean="0"/>
              <a:t>Advanced acceleration research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34144"/>
            <a:ext cx="3373767" cy="2536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72" y="5240128"/>
            <a:ext cx="3510410" cy="14939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11145" y="1083623"/>
            <a:ext cx="8786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Two recent examples :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7504" y="914346"/>
            <a:ext cx="3922996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Key </a:t>
            </a:r>
            <a:r>
              <a:rPr lang="en-US" sz="2000" b="1" dirty="0" smtClean="0"/>
              <a:t>milestones</a:t>
            </a:r>
            <a:r>
              <a:rPr lang="en-US" sz="2000" dirty="0" smtClean="0"/>
              <a:t> in advanced accelerator research are counted in term of experimental progress.</a:t>
            </a:r>
          </a:p>
          <a:p>
            <a:r>
              <a:rPr lang="en-US" sz="2000" b="1" dirty="0" smtClean="0"/>
              <a:t>Experimental progress = </a:t>
            </a:r>
          </a:p>
          <a:p>
            <a:r>
              <a:rPr lang="en-US" sz="2000" b="1" dirty="0" smtClean="0"/>
              <a:t>ideas + funding + hard work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77184"/>
            <a:ext cx="3931217" cy="51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2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16" y="5085184"/>
            <a:ext cx="8229600" cy="1143000"/>
          </a:xfrm>
        </p:spPr>
        <p:txBody>
          <a:bodyPr>
            <a:noAutofit/>
          </a:bodyPr>
          <a:lstStyle/>
          <a:p>
            <a:r>
              <a:rPr lang="en-US" sz="3000" dirty="0" smtClean="0"/>
              <a:t>High power lasers today can produce </a:t>
            </a:r>
            <a:br>
              <a:rPr lang="en-US" sz="3000" dirty="0" smtClean="0"/>
            </a:br>
            <a:r>
              <a:rPr lang="en-US" sz="3000" dirty="0" smtClean="0"/>
              <a:t>very intense fields (10s of GV/cm) 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3400" dirty="0" smtClean="0"/>
              <a:t>Can we accelerate a particle on a laser wave propagating in free space?</a:t>
            </a:r>
            <a:endParaRPr lang="en-US" sz="3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476672"/>
            <a:ext cx="3197108" cy="39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84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laser acceleration</a:t>
            </a:r>
            <a:r>
              <a:rPr lang="en-US" dirty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564914"/>
            <a:ext cx="3322712" cy="1809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4902224"/>
            <a:ext cx="4089400" cy="121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81128"/>
            <a:ext cx="857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Lawson-Woodward </a:t>
            </a:r>
            <a:r>
              <a:rPr lang="en-US" dirty="0" smtClean="0"/>
              <a:t>theorem: a particle cannot get a net energy gain if interacting with laser in </a:t>
            </a:r>
            <a:r>
              <a:rPr lang="en-US" b="1" dirty="0" smtClean="0"/>
              <a:t>free space</a:t>
            </a:r>
            <a:r>
              <a:rPr lang="en-US" dirty="0" smtClean="0"/>
              <a:t> (linear approximation).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86" y="2492896"/>
            <a:ext cx="3706233" cy="19831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417638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Laser technology, and achievable laser fields, is advancing rapidly. For </a:t>
            </a:r>
            <a:r>
              <a:rPr lang="en-US" dirty="0"/>
              <a:t>example, </a:t>
            </a:r>
            <a:r>
              <a:rPr lang="en-US" dirty="0" smtClean="0"/>
              <a:t>a 1 </a:t>
            </a:r>
            <a:r>
              <a:rPr lang="en-US" dirty="0"/>
              <a:t>J, 100 </a:t>
            </a:r>
            <a:r>
              <a:rPr lang="en-US" dirty="0" err="1"/>
              <a:t>fs</a:t>
            </a:r>
            <a:r>
              <a:rPr lang="en-US" dirty="0"/>
              <a:t> laser beam focused into a spot size of 10 micron, has a maximum electric field about </a:t>
            </a:r>
            <a:r>
              <a:rPr lang="en-US" b="1" dirty="0"/>
              <a:t>40 GV/cm</a:t>
            </a:r>
            <a:r>
              <a:rPr lang="en-US" dirty="0"/>
              <a:t>. </a:t>
            </a:r>
            <a:r>
              <a:rPr lang="en-US" b="1" dirty="0" smtClean="0"/>
              <a:t>Can we use this field </a:t>
            </a:r>
            <a:r>
              <a:rPr lang="en-US" b="1" dirty="0"/>
              <a:t>for particle </a:t>
            </a:r>
            <a:r>
              <a:rPr lang="en-US" b="1" dirty="0" smtClean="0"/>
              <a:t>acceleration</a:t>
            </a:r>
            <a:r>
              <a:rPr lang="en-US" dirty="0" smtClean="0"/>
              <a:t>?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06728" y="5296490"/>
            <a:ext cx="563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= 0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6028709"/>
            <a:ext cx="857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particle energy gains, in straight particle trajectories, can only be achieved if material boundaries are used to confine the laser field.</a:t>
            </a:r>
          </a:p>
        </p:txBody>
      </p:sp>
    </p:spTree>
    <p:extLst>
      <p:ext uri="{BB962C8B-B14F-4D97-AF65-F5344CB8AC3E}">
        <p14:creationId xmlns:p14="http://schemas.microsoft.com/office/powerpoint/2010/main" val="174907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Direct laser acceleration:</a:t>
            </a:r>
            <a:br>
              <a:rPr lang="en-US" dirty="0" smtClean="0"/>
            </a:br>
            <a:r>
              <a:rPr lang="en-US" dirty="0" smtClean="0"/>
              <a:t>“System on a chip”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5157192"/>
            <a:ext cx="8784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Direct acceleration from a laser beam</a:t>
            </a:r>
            <a:r>
              <a:rPr lang="en-US" sz="2000" dirty="0" smtClean="0"/>
              <a:t>, guided in a dielectric structure.  This laser beam operates at optical or </a:t>
            </a:r>
            <a:r>
              <a:rPr lang="en-US" sz="2000" b="1" dirty="0" smtClean="0"/>
              <a:t>near infrared wavelengths</a:t>
            </a:r>
            <a:r>
              <a:rPr lang="en-US" sz="2000" dirty="0" smtClean="0"/>
              <a:t>.  Dielectrics show </a:t>
            </a:r>
            <a:r>
              <a:rPr lang="en-US" sz="2000" b="1" dirty="0" smtClean="0"/>
              <a:t>high damage threshold </a:t>
            </a:r>
            <a:r>
              <a:rPr lang="en-US" sz="2000" dirty="0" smtClean="0"/>
              <a:t>and low loss at those wavelength.  Gradients </a:t>
            </a:r>
            <a:r>
              <a:rPr lang="en-US" sz="2000" b="1" dirty="0" smtClean="0"/>
              <a:t>of ~300 MV/m</a:t>
            </a:r>
            <a:r>
              <a:rPr lang="en-US" sz="2000" dirty="0" smtClean="0"/>
              <a:t> has been been demonstrated across a </a:t>
            </a:r>
            <a:r>
              <a:rPr lang="en-US" sz="2000" b="1" dirty="0" smtClean="0"/>
              <a:t>~1 mm </a:t>
            </a:r>
            <a:r>
              <a:rPr lang="en-US" sz="2000" dirty="0" smtClean="0"/>
              <a:t>long structure.</a:t>
            </a:r>
          </a:p>
          <a:p>
            <a:r>
              <a:rPr lang="en-US" sz="2000" dirty="0" smtClean="0"/>
              <a:t>Potential for ultra-compact, high-repetition rate acceleration.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28799"/>
            <a:ext cx="5040560" cy="3374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3356992"/>
            <a:ext cx="1479734" cy="1524000"/>
          </a:xfrm>
          <a:prstGeom prst="rect">
            <a:avLst/>
          </a:prstGeom>
        </p:spPr>
      </p:pic>
      <p:sp>
        <p:nvSpPr>
          <p:cNvPr id="6" name="Trapezoid 5"/>
          <p:cNvSpPr/>
          <p:nvPr/>
        </p:nvSpPr>
        <p:spPr>
          <a:xfrm>
            <a:off x="7020272" y="2348880"/>
            <a:ext cx="360040" cy="1080120"/>
          </a:xfrm>
          <a:prstGeom prst="trapezoi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00192" y="1734597"/>
            <a:ext cx="3067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 pulse: </a:t>
            </a:r>
          </a:p>
          <a:p>
            <a:r>
              <a:rPr lang="en-US" dirty="0" smtClean="0"/>
              <a:t>incident on dielectric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7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Breakdown limits and plasma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143000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Recap: if you push the field to hard inside </a:t>
            </a:r>
            <a:r>
              <a:rPr lang="en-US" b="1" dirty="0" smtClean="0"/>
              <a:t>metallic structure</a:t>
            </a:r>
            <a:r>
              <a:rPr lang="en-US" dirty="0" smtClean="0"/>
              <a:t>, the field will eventually break down, creating electric discharges.  Field cannot be sustained.  Structures may be damaged.  </a:t>
            </a:r>
            <a:r>
              <a:rPr lang="en-US" b="1" dirty="0" smtClean="0"/>
              <a:t>Current limit for accelerating structure (CLIC): ~100 MV/m electric field</a:t>
            </a:r>
            <a:r>
              <a:rPr lang="en-US" dirty="0" smtClean="0"/>
              <a:t>. Some factor higher for dielectric structures.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88" y="2355781"/>
            <a:ext cx="4752528" cy="1992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2360097"/>
            <a:ext cx="2664296" cy="19402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8484" y="4941168"/>
            <a:ext cx="3715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 plasma: </a:t>
            </a:r>
            <a:r>
              <a:rPr lang="en-US" dirty="0" smtClean="0"/>
              <a:t>collection of free positive and negative charges (ions and electrons).  Material is already broken down.  A plasma can therefore </a:t>
            </a:r>
            <a:r>
              <a:rPr lang="en-US" b="1" dirty="0" smtClean="0"/>
              <a:t>sustain very high fields.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4509120"/>
            <a:ext cx="2427185" cy="214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82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8" y="49411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Use Gauss law to get an estimate of fields in a plasma wave</a:t>
            </a:r>
            <a:br>
              <a:rPr lang="en-US" dirty="0" smtClean="0">
                <a:latin typeface="+mn-lt"/>
              </a:rPr>
            </a:br>
            <a:r>
              <a:rPr lang="en-US" sz="2000" dirty="0" smtClean="0">
                <a:latin typeface="+mn-lt"/>
                <a:cs typeface="Verdana"/>
              </a:rPr>
              <a:t>Assume that all electrons are suddenly pushed out of a small volume of plasma. </a:t>
            </a:r>
            <a:br>
              <a:rPr lang="en-US" sz="2000" dirty="0" smtClean="0">
                <a:latin typeface="+mn-lt"/>
                <a:cs typeface="Verdana"/>
              </a:rPr>
            </a:br>
            <a:r>
              <a:rPr lang="en-US" sz="2000" dirty="0" smtClean="0">
                <a:latin typeface="+mn-lt"/>
              </a:rPr>
              <a:t>Use a plasma density of </a:t>
            </a:r>
            <a:r>
              <a:rPr lang="en-US" sz="2000" dirty="0" smtClean="0">
                <a:latin typeface="+mn-lt"/>
                <a:cs typeface="Verdana"/>
              </a:rPr>
              <a:t>n</a:t>
            </a:r>
            <a:r>
              <a:rPr lang="en-US" sz="2000" baseline="-25000" dirty="0" smtClean="0">
                <a:latin typeface="+mn-lt"/>
                <a:cs typeface="Verdana"/>
              </a:rPr>
              <a:t>0</a:t>
            </a:r>
            <a:r>
              <a:rPr lang="en-US" sz="2000" dirty="0" smtClean="0">
                <a:latin typeface="+mn-lt"/>
                <a:cs typeface="Verdana"/>
              </a:rPr>
              <a:t> </a:t>
            </a:r>
            <a:r>
              <a:rPr lang="en-US" sz="2000" dirty="0">
                <a:latin typeface="+mn-lt"/>
                <a:cs typeface="Verdana"/>
              </a:rPr>
              <a:t>= 1e17/</a:t>
            </a:r>
            <a:r>
              <a:rPr lang="en-US" sz="2000" dirty="0" smtClean="0">
                <a:latin typeface="+mn-lt"/>
                <a:cs typeface="Verdana"/>
              </a:rPr>
              <a:t>cm3.</a:t>
            </a:r>
            <a:endParaRPr lang="en-US" sz="20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16632"/>
            <a:ext cx="37084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6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938" y="2786830"/>
            <a:ext cx="3820590" cy="648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Plasma </a:t>
            </a:r>
            <a:r>
              <a:rPr lang="en-US" dirty="0" err="1"/>
              <a:t>wakefield</a:t>
            </a:r>
            <a:r>
              <a:rPr lang="en-US" dirty="0"/>
              <a:t> acceleration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85761" y="931333"/>
            <a:ext cx="462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Verdana"/>
                <a:cs typeface="Verdana"/>
              </a:rPr>
              <a:t>Scale of electrical fields :</a:t>
            </a:r>
            <a:endParaRPr lang="en-US" b="1" dirty="0">
              <a:latin typeface="Verdana"/>
              <a:cs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132" y="3508345"/>
            <a:ext cx="4961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/>
                <a:cs typeface="Verdana"/>
              </a:rPr>
              <a:t>n</a:t>
            </a:r>
            <a:r>
              <a:rPr lang="en-US" sz="2000" b="1" baseline="-25000" dirty="0" smtClean="0">
                <a:latin typeface="Verdana"/>
                <a:cs typeface="Verdana"/>
              </a:rPr>
              <a:t>0</a:t>
            </a:r>
            <a:r>
              <a:rPr lang="en-US" sz="2000" b="0" dirty="0" smtClean="0">
                <a:latin typeface="Verdana"/>
                <a:cs typeface="Verdana"/>
              </a:rPr>
              <a:t> ~ 1e17/cm3 : </a:t>
            </a:r>
            <a:r>
              <a:rPr lang="en-US" sz="2000" b="1" dirty="0" smtClean="0">
                <a:latin typeface="Verdana"/>
                <a:cs typeface="Verdana"/>
              </a:rPr>
              <a:t>E</a:t>
            </a:r>
            <a:r>
              <a:rPr lang="en-US" sz="2000" b="1" baseline="-25000" dirty="0" smtClean="0">
                <a:latin typeface="Verdana"/>
                <a:cs typeface="Verdana"/>
              </a:rPr>
              <a:t>WB</a:t>
            </a:r>
            <a:r>
              <a:rPr lang="en-US" sz="2000" b="1" dirty="0" smtClean="0">
                <a:latin typeface="Verdana"/>
                <a:cs typeface="Verdana"/>
              </a:rPr>
              <a:t> </a:t>
            </a:r>
            <a:r>
              <a:rPr lang="en-US" sz="2000" b="1" dirty="0">
                <a:latin typeface="Verdana"/>
                <a:cs typeface="Verdana"/>
              </a:rPr>
              <a:t>=</a:t>
            </a:r>
            <a:r>
              <a:rPr lang="en-US" sz="2000" b="1" dirty="0" smtClean="0">
                <a:latin typeface="Verdana"/>
                <a:cs typeface="Verdana"/>
              </a:rPr>
              <a:t> 30 GV/m</a:t>
            </a:r>
            <a:endParaRPr lang="en-US" sz="2000" b="1" dirty="0"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6665" y="4124406"/>
            <a:ext cx="496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Verdana"/>
                <a:cs typeface="Verdana"/>
              </a:rPr>
              <a:t>Scale of radial focusing forces :</a:t>
            </a:r>
            <a:endParaRPr lang="en-US" b="1" dirty="0">
              <a:latin typeface="Verdana"/>
              <a:cs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738" y="1123469"/>
            <a:ext cx="3986352" cy="101566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Verdana"/>
                <a:cs typeface="Verdana"/>
              </a:rPr>
              <a:t>P</a:t>
            </a:r>
            <a:r>
              <a:rPr lang="en-US" sz="1500" b="0" dirty="0" smtClean="0">
                <a:latin typeface="Verdana"/>
                <a:cs typeface="Verdana"/>
              </a:rPr>
              <a:t>lasma electrons may be blown away by beam or laser driver. Bare ions is left behind.  High fields and </a:t>
            </a:r>
            <a:r>
              <a:rPr lang="en-US" sz="1500" dirty="0">
                <a:latin typeface="Verdana"/>
                <a:cs typeface="Verdana"/>
              </a:rPr>
              <a:t>n</a:t>
            </a:r>
            <a:r>
              <a:rPr lang="en-US" sz="1500" dirty="0" smtClean="0">
                <a:latin typeface="Verdana"/>
                <a:cs typeface="Verdana"/>
              </a:rPr>
              <a:t>o break down. </a:t>
            </a:r>
            <a:endParaRPr lang="en-US" sz="1500" dirty="0">
              <a:latin typeface="Verdana"/>
              <a:cs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95" y="6396335"/>
            <a:ext cx="4030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u="sng" dirty="0" smtClean="0">
                <a:latin typeface="Verdana"/>
                <a:cs typeface="Verdana"/>
                <a:hlinkClick r:id="rId3"/>
              </a:rPr>
              <a:t>"</a:t>
            </a:r>
            <a:r>
              <a:rPr lang="en-US" sz="800" b="0" u="sng" dirty="0">
                <a:latin typeface="Verdana"/>
                <a:cs typeface="Verdana"/>
                <a:hlinkClick r:id="rId3"/>
              </a:rPr>
              <a:t>Acceleration and Focusing of Electrons in Two-Dimensional Nonlinear Plasma Wake-fields''</a:t>
            </a:r>
            <a:r>
              <a:rPr lang="en-US" sz="800" u="sng" dirty="0">
                <a:latin typeface="Verdana"/>
                <a:cs typeface="Verdana"/>
                <a:hlinkClick r:id="rId3"/>
              </a:rPr>
              <a:t>, J. B. Rosenzweig </a:t>
            </a:r>
            <a:r>
              <a:rPr lang="en-US" sz="800" b="0" u="sng" dirty="0">
                <a:latin typeface="Verdana"/>
                <a:cs typeface="Verdana"/>
                <a:hlinkClick r:id="rId3"/>
              </a:rPr>
              <a:t>(UCLA), </a:t>
            </a:r>
            <a:r>
              <a:rPr lang="en-US" sz="800" b="0" i="1" dirty="0">
                <a:latin typeface="Verdana"/>
                <a:cs typeface="Verdana"/>
                <a:hlinkClick r:id="rId3"/>
              </a:rPr>
              <a:t>Phys. Rev. A</a:t>
            </a:r>
            <a:r>
              <a:rPr lang="en-US" sz="800" b="0" u="sng" dirty="0">
                <a:latin typeface="Verdana"/>
                <a:cs typeface="Verdana"/>
                <a:hlinkClick r:id="rId3"/>
              </a:rPr>
              <a:t> -- Rapid Comm . 44, R6189 (1991)</a:t>
            </a:r>
            <a:r>
              <a:rPr lang="en-US" sz="800" b="0" u="sng" dirty="0" smtClean="0">
                <a:latin typeface="Verdana"/>
                <a:cs typeface="Verdana"/>
                <a:hlinkClick r:id="rId3"/>
              </a:rPr>
              <a:t>.</a:t>
            </a:r>
            <a:endParaRPr lang="en-US" sz="800" b="0" dirty="0">
              <a:latin typeface="Verdana"/>
              <a:cs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364" y="1237732"/>
            <a:ext cx="3135568" cy="7838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938" y="2002575"/>
            <a:ext cx="3020994" cy="54656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092280" y="2582267"/>
            <a:ext cx="1651248" cy="923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466164" y="2448276"/>
            <a:ext cx="1645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Apply Gauss’ law: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4470399" y="1759243"/>
            <a:ext cx="1515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Wave solutions: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510980" y="1237732"/>
            <a:ext cx="1125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Gauss’ law: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4388570" y="5369843"/>
            <a:ext cx="4961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/>
                <a:cs typeface="Verdana"/>
              </a:rPr>
              <a:t>n</a:t>
            </a:r>
            <a:r>
              <a:rPr lang="en-US" sz="2000" b="1" baseline="-25000" dirty="0" smtClean="0">
                <a:latin typeface="Verdana"/>
                <a:cs typeface="Verdana"/>
              </a:rPr>
              <a:t>0</a:t>
            </a:r>
            <a:r>
              <a:rPr lang="en-US" sz="2000" b="0" dirty="0" smtClean="0">
                <a:latin typeface="Verdana"/>
                <a:cs typeface="Verdana"/>
              </a:rPr>
              <a:t> ~ 1e17/cm3 : </a:t>
            </a:r>
            <a:r>
              <a:rPr lang="en-US" sz="2000" b="1" dirty="0" err="1" smtClean="0">
                <a:latin typeface="Verdana"/>
                <a:cs typeface="Verdana"/>
              </a:rPr>
              <a:t>F</a:t>
            </a:r>
            <a:r>
              <a:rPr lang="en-US" sz="2000" b="1" baseline="-25000" dirty="0" err="1" smtClean="0">
                <a:latin typeface="Verdana"/>
                <a:cs typeface="Verdana"/>
              </a:rPr>
              <a:t>r</a:t>
            </a:r>
            <a:r>
              <a:rPr lang="en-US" sz="2000" b="1" dirty="0" smtClean="0">
                <a:latin typeface="Verdana"/>
                <a:cs typeface="Verdana"/>
              </a:rPr>
              <a:t>/c ~ MT/m</a:t>
            </a:r>
          </a:p>
          <a:p>
            <a:r>
              <a:rPr lang="en-US" sz="2000" dirty="0" err="1" smtClean="0">
                <a:latin typeface="Verdana"/>
                <a:cs typeface="Verdana"/>
              </a:rPr>
              <a:t>Quadrupolar</a:t>
            </a:r>
            <a:r>
              <a:rPr lang="en-US" sz="2000" dirty="0" smtClean="0">
                <a:latin typeface="Verdana"/>
                <a:cs typeface="Verdana"/>
              </a:rPr>
              <a:t> r-focusing.</a:t>
            </a:r>
            <a:endParaRPr lang="en-US" sz="2000" dirty="0">
              <a:latin typeface="Verdana"/>
              <a:cs typeface="Verdana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61" y="4477962"/>
            <a:ext cx="3800911" cy="89188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024451" y="6077729"/>
            <a:ext cx="5084521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0 </a:t>
            </a:r>
            <a:r>
              <a:rPr lang="en-US" dirty="0" smtClean="0"/>
              <a:t>: plasma density</a:t>
            </a:r>
          </a:p>
          <a:p>
            <a:r>
              <a:rPr lang="en-US" dirty="0" smtClean="0"/>
              <a:t>E</a:t>
            </a:r>
            <a:r>
              <a:rPr lang="en-US" baseline="-25000" dirty="0" smtClean="0"/>
              <a:t>WB</a:t>
            </a:r>
            <a:r>
              <a:rPr lang="en-US" dirty="0" smtClean="0"/>
              <a:t>: “</a:t>
            </a:r>
            <a:r>
              <a:rPr lang="en-US" b="1" dirty="0" smtClean="0"/>
              <a:t>wave breaking field</a:t>
            </a:r>
            <a:r>
              <a:rPr lang="en-US" dirty="0" smtClean="0"/>
              <a:t>” – the </a:t>
            </a:r>
            <a:r>
              <a:rPr lang="en-US" b="1" dirty="0" smtClean="0"/>
              <a:t>field scale </a:t>
            </a:r>
            <a:r>
              <a:rPr lang="en-US" dirty="0" smtClean="0"/>
              <a:t>in PWFA</a:t>
            </a:r>
            <a:endParaRPr lang="en-US" baseline="-2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" y="2204864"/>
            <a:ext cx="4160547" cy="343471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4371" y="5639583"/>
            <a:ext cx="3653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 smtClean="0">
                <a:latin typeface="Verdana"/>
                <a:cs typeface="Verdana"/>
              </a:rPr>
              <a:t>Ideas of </a:t>
            </a:r>
            <a:r>
              <a:rPr lang="en-US" sz="1000" b="1" dirty="0" smtClean="0">
                <a:latin typeface="Verdana"/>
                <a:cs typeface="Verdana"/>
              </a:rPr>
              <a:t>~100 GV/m </a:t>
            </a:r>
            <a:r>
              <a:rPr lang="en-US" sz="1000" b="0" dirty="0" smtClean="0">
                <a:latin typeface="Verdana"/>
                <a:cs typeface="Verdana"/>
              </a:rPr>
              <a:t>electric fields in plasma, using 10</a:t>
            </a:r>
            <a:r>
              <a:rPr lang="en-US" sz="1000" b="0" baseline="30000" dirty="0" smtClean="0">
                <a:latin typeface="Verdana"/>
                <a:cs typeface="Verdana"/>
              </a:rPr>
              <a:t>18</a:t>
            </a:r>
            <a:r>
              <a:rPr lang="en-US" sz="1000" b="0" dirty="0" smtClean="0">
                <a:latin typeface="Verdana"/>
                <a:cs typeface="Verdana"/>
              </a:rPr>
              <a:t> W/cm</a:t>
            </a:r>
            <a:r>
              <a:rPr lang="en-US" sz="1000" b="0" baseline="30000" dirty="0" smtClean="0">
                <a:latin typeface="Verdana"/>
                <a:cs typeface="Verdana"/>
              </a:rPr>
              <a:t>2</a:t>
            </a:r>
            <a:r>
              <a:rPr lang="en-US" sz="1000" b="0" dirty="0" smtClean="0">
                <a:latin typeface="Verdana"/>
                <a:cs typeface="Verdana"/>
              </a:rPr>
              <a:t> lasers: 1979 </a:t>
            </a:r>
            <a:r>
              <a:rPr lang="en-US" sz="1000" b="1" dirty="0" err="1" smtClean="0">
                <a:latin typeface="Verdana"/>
                <a:cs typeface="Verdana"/>
              </a:rPr>
              <a:t>T.Tajima</a:t>
            </a:r>
            <a:r>
              <a:rPr lang="en-US" sz="1000" b="1" dirty="0" smtClean="0">
                <a:latin typeface="Verdana"/>
                <a:cs typeface="Verdana"/>
              </a:rPr>
              <a:t> and </a:t>
            </a:r>
            <a:r>
              <a:rPr lang="en-US" sz="1000" b="1" dirty="0" err="1" smtClean="0">
                <a:latin typeface="Verdana"/>
                <a:cs typeface="Verdana"/>
              </a:rPr>
              <a:t>J.M.Dawson</a:t>
            </a:r>
            <a:r>
              <a:rPr lang="en-US" sz="1000" b="1" dirty="0" smtClean="0">
                <a:latin typeface="Verdana"/>
                <a:cs typeface="Verdana"/>
              </a:rPr>
              <a:t> </a:t>
            </a:r>
            <a:r>
              <a:rPr lang="en-US" sz="1000" b="0" dirty="0" smtClean="0">
                <a:latin typeface="Verdana"/>
                <a:cs typeface="Verdana"/>
              </a:rPr>
              <a:t>(UCLA), </a:t>
            </a:r>
            <a:r>
              <a:rPr lang="en-US" sz="1000" dirty="0" smtClean="0">
                <a:latin typeface="Verdana"/>
                <a:cs typeface="Verdana"/>
              </a:rPr>
              <a:t>Laser Electron Accelerator</a:t>
            </a:r>
            <a:r>
              <a:rPr lang="en-US" sz="1000" b="0" dirty="0" smtClean="0">
                <a:latin typeface="Verdana"/>
                <a:cs typeface="Verdana"/>
              </a:rPr>
              <a:t>, </a:t>
            </a:r>
            <a:r>
              <a:rPr lang="hu-HU" sz="1000" b="0" dirty="0" smtClean="0">
                <a:latin typeface="Verdana"/>
                <a:cs typeface="Verdana"/>
              </a:rPr>
              <a:t>Phys</a:t>
            </a:r>
            <a:r>
              <a:rPr lang="hu-HU" sz="1000" b="0" dirty="0">
                <a:latin typeface="Verdana"/>
                <a:cs typeface="Verdana"/>
              </a:rPr>
              <a:t>. Rev. Lett. 43, 267–270 (1979)</a:t>
            </a:r>
            <a:endParaRPr lang="en-US" sz="1000" b="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9755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dirty="0" smtClean="0">
                <a:latin typeface="Arial" charset="0"/>
              </a:rPr>
              <a:t>PWFA: linear theory</a:t>
            </a:r>
            <a:endParaRPr 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421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wakes in plasma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26015" y="3984080"/>
            <a:ext cx="885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Let an electron beam travel towards the right with speed </a:t>
            </a:r>
            <a:r>
              <a:rPr lang="en-US" b="1" dirty="0"/>
              <a:t>c</a:t>
            </a:r>
            <a:r>
              <a:rPr lang="en-US" b="1" dirty="0" smtClean="0"/>
              <a:t>. </a:t>
            </a:r>
            <a:r>
              <a:rPr lang="en-US" dirty="0"/>
              <a:t>The </a:t>
            </a:r>
            <a:r>
              <a:rPr lang="en-US" b="1" dirty="0" smtClean="0"/>
              <a:t>co-moving </a:t>
            </a:r>
            <a:r>
              <a:rPr lang="en-US" dirty="0" smtClean="0"/>
              <a:t>coordinate z = s-</a:t>
            </a:r>
            <a:r>
              <a:rPr lang="en-US" dirty="0" err="1" smtClean="0"/>
              <a:t>ct</a:t>
            </a:r>
            <a:r>
              <a:rPr lang="en-US" dirty="0" smtClean="0"/>
              <a:t>  </a:t>
            </a:r>
            <a:r>
              <a:rPr lang="en-US" dirty="0"/>
              <a:t>is defined in a frame following the beam travelling with speed v , and gives thus the relative position inside the beam</a:t>
            </a:r>
            <a:r>
              <a:rPr lang="en-US" dirty="0" smtClean="0"/>
              <a:t>. </a:t>
            </a:r>
            <a:endParaRPr lang="en-US" dirty="0"/>
          </a:p>
          <a:p>
            <a:r>
              <a:rPr lang="en-US" dirty="0" smtClean="0"/>
              <a:t>For small perturbations in plasma density 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b</a:t>
            </a:r>
            <a:r>
              <a:rPr lang="en-US" dirty="0" smtClean="0"/>
              <a:t> &lt;&lt; n</a:t>
            </a:r>
            <a:r>
              <a:rPr lang="en-US" baseline="-25000" dirty="0" smtClean="0"/>
              <a:t>0</a:t>
            </a:r>
            <a:r>
              <a:rPr lang="en-US" dirty="0" smtClean="0"/>
              <a:t>), the problems can be easily solved in one dimension using Gauss’ law (see extra slides) to get </a:t>
            </a:r>
          </a:p>
        </p:txBody>
      </p:sp>
      <p:sp>
        <p:nvSpPr>
          <p:cNvPr id="29" name="Oval 28"/>
          <p:cNvSpPr/>
          <p:nvPr/>
        </p:nvSpPr>
        <p:spPr>
          <a:xfrm>
            <a:off x="2760451" y="1888697"/>
            <a:ext cx="3600400" cy="1872208"/>
          </a:xfrm>
          <a:prstGeom prst="ellipse">
            <a:avLst/>
          </a:prstGeom>
          <a:solidFill>
            <a:schemeClr val="tx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4132208" y="2669901"/>
            <a:ext cx="787037" cy="279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505432" y="2718468"/>
            <a:ext cx="30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5104102" y="2718468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z = s - </a:t>
            </a:r>
            <a:r>
              <a:rPr lang="en-US" sz="2400" dirty="0" err="1" smtClean="0"/>
              <a:t>vt</a:t>
            </a:r>
            <a:endParaRPr lang="en-US" sz="2400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513027" y="2802278"/>
            <a:ext cx="925131" cy="7323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123591" y="2809601"/>
            <a:ext cx="46805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748269" y="1974698"/>
            <a:ext cx="81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e </a:t>
            </a:r>
            <a:r>
              <a:rPr lang="en-US" dirty="0" smtClean="0"/>
              <a:t>= n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39" name="Oval 38"/>
          <p:cNvSpPr/>
          <p:nvPr/>
        </p:nvSpPr>
        <p:spPr>
          <a:xfrm>
            <a:off x="3445416" y="2646368"/>
            <a:ext cx="650900" cy="302933"/>
          </a:xfrm>
          <a:prstGeom prst="ellipse">
            <a:avLst/>
          </a:prstGeom>
          <a:solidFill>
            <a:schemeClr val="tx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996734" y="2718468"/>
            <a:ext cx="1134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e </a:t>
            </a:r>
            <a:r>
              <a:rPr lang="en-US" dirty="0" smtClean="0"/>
              <a:t>= n</a:t>
            </a:r>
            <a:r>
              <a:rPr lang="en-US" baseline="-25000" dirty="0" smtClean="0"/>
              <a:t>0</a:t>
            </a:r>
            <a:r>
              <a:rPr lang="en-US" dirty="0" smtClean="0"/>
              <a:t>+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n</a:t>
            </a:r>
            <a:endParaRPr lang="en-US" baseline="-25000" dirty="0"/>
          </a:p>
        </p:txBody>
      </p:sp>
      <p:sp>
        <p:nvSpPr>
          <p:cNvPr id="41" name="TextBox 40"/>
          <p:cNvSpPr txBox="1"/>
          <p:nvPr/>
        </p:nvSpPr>
        <p:spPr>
          <a:xfrm>
            <a:off x="4532450" y="2310906"/>
            <a:ext cx="38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</a:rPr>
              <a:t>b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425" y="5461408"/>
            <a:ext cx="3695859" cy="13965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22284" y="6133946"/>
            <a:ext cx="312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</a:t>
            </a:r>
            <a:r>
              <a:rPr lang="en-US" baseline="-25000" dirty="0" err="1" smtClean="0"/>
              <a:t>p</a:t>
            </a:r>
            <a:r>
              <a:rPr lang="en-US" dirty="0" smtClean="0"/>
              <a:t>=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/>
              <a:t>p</a:t>
            </a:r>
            <a:r>
              <a:rPr lang="en-US" dirty="0"/>
              <a:t>/c: </a:t>
            </a:r>
            <a:r>
              <a:rPr lang="en-US" dirty="0" smtClean="0"/>
              <a:t>plasma wavenumber.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1452" y="1328367"/>
            <a:ext cx="3522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assume here that a charged particle beam to drive a plasma, through its space charge fields (“PWFA”).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96136" y="1328367"/>
            <a:ext cx="3674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powerful laser may also be used (“LWFA”)</a:t>
            </a:r>
          </a:p>
        </p:txBody>
      </p:sp>
    </p:spTree>
    <p:extLst>
      <p:ext uri="{BB962C8B-B14F-4D97-AF65-F5344CB8AC3E}">
        <p14:creationId xmlns:p14="http://schemas.microsoft.com/office/powerpoint/2010/main" val="3055742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 users communities continuously ask for improved accelerator parameters; </a:t>
            </a:r>
            <a:r>
              <a:rPr lang="en-US" b="1" dirty="0"/>
              <a:t>higher beam energy, better beam brilliance and higher beam power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 </a:t>
            </a:r>
            <a:r>
              <a:rPr lang="en-US" dirty="0"/>
              <a:t>this </a:t>
            </a:r>
            <a:r>
              <a:rPr lang="en-US" dirty="0" smtClean="0"/>
              <a:t>lecture </a:t>
            </a:r>
            <a:r>
              <a:rPr lang="en-US" dirty="0"/>
              <a:t>we together go through a few of the main </a:t>
            </a:r>
            <a:r>
              <a:rPr lang="en-US" b="1" dirty="0"/>
              <a:t>limitations </a:t>
            </a:r>
            <a:r>
              <a:rPr lang="en-US" dirty="0"/>
              <a:t>of current accelerator technology and we discuss </a:t>
            </a:r>
            <a:r>
              <a:rPr lang="en-US" b="1" dirty="0"/>
              <a:t>ideas and research aimed to overcome these limitations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 will highlight especially </a:t>
            </a:r>
            <a:r>
              <a:rPr lang="en-US" b="1" dirty="0" smtClean="0"/>
              <a:t>plasma </a:t>
            </a:r>
            <a:r>
              <a:rPr lang="en-US" b="1" dirty="0" err="1" smtClean="0"/>
              <a:t>wakefield</a:t>
            </a:r>
            <a:r>
              <a:rPr lang="en-US" b="1" dirty="0" smtClean="0"/>
              <a:t> acceleration research</a:t>
            </a:r>
            <a:r>
              <a:rPr lang="en-US" dirty="0" smtClean="0"/>
              <a:t>, as this is a hot research topic in European and worldwide. NB: some author bias.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26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52"/>
            <a:ext cx="8229600" cy="1143000"/>
          </a:xfrm>
        </p:spPr>
        <p:txBody>
          <a:bodyPr/>
          <a:lstStyle/>
          <a:p>
            <a:r>
              <a:rPr lang="en-US" dirty="0" smtClean="0"/>
              <a:t>Linear plasma density perturbation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150624"/>
            <a:ext cx="6768752" cy="3359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6004" y="6479966"/>
            <a:ext cx="19442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z = s – </a:t>
            </a:r>
            <a:r>
              <a:rPr lang="en-US" sz="2000" b="1" dirty="0" err="1" smtClean="0"/>
              <a:t>ct</a:t>
            </a:r>
            <a:r>
              <a:rPr lang="en-US" sz="2000" b="1" dirty="0" smtClean="0"/>
              <a:t> [um]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5564" y="421968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Symbol" charset="2"/>
                <a:cs typeface="Symbol" charset="2"/>
              </a:rPr>
              <a:t>d</a:t>
            </a:r>
            <a:r>
              <a:rPr lang="en-US" sz="2000" b="1" dirty="0" err="1" smtClean="0"/>
              <a:t>n</a:t>
            </a:r>
            <a:r>
              <a:rPr lang="en-US" sz="2000" b="1" dirty="0" smtClean="0"/>
              <a:t> / n</a:t>
            </a:r>
            <a:r>
              <a:rPr lang="en-US" sz="2000" b="1" baseline="-25000" dirty="0" smtClean="0"/>
              <a:t>0</a:t>
            </a:r>
            <a:endParaRPr lang="en-US" sz="2000" b="1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59" y="914400"/>
            <a:ext cx="2778791" cy="7641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480" y="1130441"/>
            <a:ext cx="222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 solution of 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38541" y="1755739"/>
            <a:ext cx="222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597" y="1678567"/>
            <a:ext cx="4606814" cy="63117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33884" y="2492896"/>
            <a:ext cx="7992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Example for n</a:t>
            </a:r>
            <a:r>
              <a:rPr lang="en-US" i="1" baseline="-25000" dirty="0" smtClean="0"/>
              <a:t>0</a:t>
            </a:r>
            <a:r>
              <a:rPr lang="en-US" i="1" dirty="0" smtClean="0"/>
              <a:t> = 10</a:t>
            </a:r>
            <a:r>
              <a:rPr lang="en-US" i="1" baseline="30000" dirty="0" smtClean="0"/>
              <a:t>16</a:t>
            </a:r>
            <a:r>
              <a:rPr lang="en-US" i="1" dirty="0"/>
              <a:t>/</a:t>
            </a:r>
            <a:r>
              <a:rPr lang="en-US" i="1" dirty="0" smtClean="0"/>
              <a:t>cm3, </a:t>
            </a:r>
            <a:r>
              <a:rPr lang="en-US" i="1" dirty="0" err="1" smtClean="0"/>
              <a:t>σ</a:t>
            </a:r>
            <a:r>
              <a:rPr lang="en-US" i="1" baseline="-25000" dirty="0" err="1" smtClean="0"/>
              <a:t>z</a:t>
            </a:r>
            <a:r>
              <a:rPr lang="en-US" i="1" dirty="0" smtClean="0"/>
              <a:t> </a:t>
            </a:r>
            <a:r>
              <a:rPr lang="en-US" i="1" dirty="0"/>
              <a:t>= </a:t>
            </a:r>
            <a:r>
              <a:rPr lang="en-US" i="1" dirty="0" smtClean="0"/>
              <a:t>20 </a:t>
            </a:r>
            <a:r>
              <a:rPr lang="en-US" i="1" dirty="0" err="1" smtClean="0"/>
              <a:t>μm</a:t>
            </a:r>
            <a:r>
              <a:rPr lang="en-US" i="1" dirty="0" smtClean="0"/>
              <a:t> </a:t>
            </a:r>
            <a:r>
              <a:rPr lang="en-US" i="1" dirty="0"/>
              <a:t>and </a:t>
            </a:r>
            <a:r>
              <a:rPr lang="en-US" i="1" dirty="0" smtClean="0"/>
              <a:t>N </a:t>
            </a:r>
            <a:r>
              <a:rPr lang="en-US" i="1" dirty="0"/>
              <a:t>= </a:t>
            </a:r>
            <a:r>
              <a:rPr lang="en-US" i="1" dirty="0" smtClean="0"/>
              <a:t>10</a:t>
            </a:r>
            <a:r>
              <a:rPr lang="en-US" i="1" baseline="30000" dirty="0" smtClean="0"/>
              <a:t>6</a:t>
            </a:r>
            <a:r>
              <a:rPr lang="en-US" i="1" dirty="0" smtClean="0"/>
              <a:t>, Gaussian electron bunch bunch.</a:t>
            </a:r>
          </a:p>
          <a:p>
            <a:r>
              <a:rPr lang="en-US" dirty="0" smtClean="0"/>
              <a:t>( </a:t>
            </a:r>
            <a:r>
              <a:rPr lang="en-US" b="1" dirty="0" err="1" smtClean="0">
                <a:latin typeface="Symbol" charset="2"/>
                <a:cs typeface="Symbol" charset="2"/>
              </a:rPr>
              <a:t>d</a:t>
            </a:r>
            <a:r>
              <a:rPr lang="en-US" b="1" dirty="0" err="1" smtClean="0"/>
              <a:t>n</a:t>
            </a:r>
            <a:r>
              <a:rPr lang="en-US" b="1" dirty="0" smtClean="0"/>
              <a:t> </a:t>
            </a:r>
            <a:r>
              <a:rPr lang="en-US" b="1" dirty="0"/>
              <a:t>/ </a:t>
            </a:r>
            <a:r>
              <a:rPr lang="en-US" b="1" dirty="0" smtClean="0"/>
              <a:t>n</a:t>
            </a:r>
            <a:r>
              <a:rPr lang="en-US" b="1" baseline="-25000" dirty="0" smtClean="0"/>
              <a:t>0</a:t>
            </a:r>
            <a:r>
              <a:rPr lang="en-US" dirty="0" smtClean="0"/>
              <a:t> &lt;&lt; 1 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00192" y="6509930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Example from I. </a:t>
            </a:r>
            <a:r>
              <a:rPr lang="en-US" sz="1400" dirty="0" err="1" smtClean="0"/>
              <a:t>Blumenfeld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5087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PWFA is driver plus witness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899901" y="3309279"/>
            <a:ext cx="34417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73457" y="3309279"/>
            <a:ext cx="24375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7200" y="2682513"/>
            <a:ext cx="84920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284473" y="2542813"/>
            <a:ext cx="787037" cy="279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55446" y="2591380"/>
            <a:ext cx="30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256367" y="2591380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z = s - </a:t>
            </a:r>
            <a:r>
              <a:rPr lang="en-US" sz="2400" dirty="0" err="1" smtClean="0"/>
              <a:t>vt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665292" y="2675190"/>
            <a:ext cx="925131" cy="7323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070" y="2938182"/>
            <a:ext cx="5699109" cy="258439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555776" y="2535490"/>
            <a:ext cx="787037" cy="27940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87872" y="5413777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Reminder: </a:t>
            </a:r>
            <a:r>
              <a:rPr lang="en-US" dirty="0" smtClean="0"/>
              <a:t>our objective is to accelerate a witness bunch.  Keywords 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Gradient – </a:t>
            </a:r>
            <a:r>
              <a:rPr lang="en-US" b="1" dirty="0" smtClean="0"/>
              <a:t>where will a witness bunch be accelerated?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Energy transfer efficiency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Energy spread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Emittance</a:t>
            </a:r>
            <a:r>
              <a:rPr lang="en-US" dirty="0" smtClean="0"/>
              <a:t> preservation - </a:t>
            </a:r>
            <a:r>
              <a:rPr lang="en-US" b="1" dirty="0" smtClean="0"/>
              <a:t>focusing?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196998" y="2305858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88" y="1419605"/>
            <a:ext cx="5627101" cy="88526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9512" y="958334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Theory can be further developed. </a:t>
            </a:r>
            <a:r>
              <a:rPr lang="en-US" dirty="0"/>
              <a:t>2</a:t>
            </a:r>
            <a:r>
              <a:rPr lang="en-US" dirty="0" smtClean="0"/>
              <a:t>D regime (narrow beam) : sinusoidal waves.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823" y="4437112"/>
            <a:ext cx="1860306" cy="228870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7289823" y="4297412"/>
            <a:ext cx="787037" cy="27940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596739" y="4207480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6416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2" y="57927"/>
            <a:ext cx="4025900" cy="6540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91680" y="27856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Linear PWFA regime : </a:t>
            </a:r>
            <a:br>
              <a:rPr lang="en-US" sz="3600" dirty="0" smtClean="0"/>
            </a:br>
            <a:r>
              <a:rPr lang="en-US" sz="3600" dirty="0" smtClean="0"/>
              <a:t>e- and e+ equivalent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848" y="4365104"/>
            <a:ext cx="3432496" cy="2233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932" y="1170856"/>
            <a:ext cx="4291756" cy="2585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12175" y="6420493"/>
            <a:ext cx="3839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NB: focusing force is </a:t>
            </a:r>
            <a:r>
              <a:rPr lang="en-US" sz="2000" b="1" dirty="0" smtClean="0"/>
              <a:t>non-linear</a:t>
            </a:r>
            <a:r>
              <a:rPr lang="en-US" sz="2000" dirty="0" smtClean="0"/>
              <a:t> in r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860032" y="3643225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e- and e+ : feel same force, when phase is shifted by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/2.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11760" y="620688"/>
            <a:ext cx="676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3D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sims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032" y="6598427"/>
            <a:ext cx="3745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QuickPIC</a:t>
            </a:r>
            <a:r>
              <a:rPr lang="en-US" sz="1400" b="1" dirty="0" smtClean="0"/>
              <a:t>, W. Mori, UCLA</a:t>
            </a:r>
            <a:endParaRPr lang="en-US" sz="1400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99692" y="6021288"/>
            <a:ext cx="29603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987824" y="3068961"/>
            <a:ext cx="1728192" cy="1440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776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164" y="40556"/>
            <a:ext cx="850728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Reminder: conventional accelerators</a:t>
            </a:r>
            <a:endParaRPr lang="en-US" dirty="0">
              <a:latin typeface="Arial" charset="0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76" y="1624276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3000" dirty="0" smtClean="0">
                <a:latin typeface="Arial" charset="0"/>
              </a:rPr>
              <a:t>The </a:t>
            </a:r>
            <a:r>
              <a:rPr lang="en-US" sz="3000" dirty="0" err="1" smtClean="0">
                <a:latin typeface="Arial" charset="0"/>
              </a:rPr>
              <a:t>rms</a:t>
            </a:r>
            <a:r>
              <a:rPr lang="en-US" sz="3000" dirty="0" smtClean="0">
                <a:latin typeface="Arial" charset="0"/>
              </a:rPr>
              <a:t> </a:t>
            </a:r>
            <a:r>
              <a:rPr lang="en-US" sz="3000" dirty="0">
                <a:latin typeface="Arial" charset="0"/>
              </a:rPr>
              <a:t>beam size:</a:t>
            </a:r>
          </a:p>
        </p:txBody>
      </p:sp>
      <p:graphicFrame>
        <p:nvGraphicFramePr>
          <p:cNvPr id="522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828820"/>
              </p:ext>
            </p:extLst>
          </p:nvPr>
        </p:nvGraphicFramePr>
        <p:xfrm>
          <a:off x="0" y="2298726"/>
          <a:ext cx="3275856" cy="792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" name="Equation" r:id="rId3" imgW="1104421" imgH="266584" progId="Equation.3">
                  <p:embed/>
                </p:oleObj>
              </mc:Choice>
              <mc:Fallback>
                <p:oleObj name="Equation" r:id="rId3" imgW="1104421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98726"/>
                        <a:ext cx="3275856" cy="7922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962025" y="3365526"/>
            <a:ext cx="251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dirty="0"/>
              <a:t>Beam </a:t>
            </a:r>
            <a:r>
              <a:rPr lang="en-US" sz="1800" dirty="0" smtClean="0"/>
              <a:t>quality</a:t>
            </a:r>
            <a:endParaRPr lang="en-US" sz="1800" dirty="0"/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2339752" y="3624289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dirty="0" smtClean="0"/>
              <a:t>Lattice design</a:t>
            </a:r>
            <a:endParaRPr lang="en-US" sz="1800" dirty="0"/>
          </a:p>
        </p:txBody>
      </p:sp>
      <p:sp>
        <p:nvSpPr>
          <p:cNvPr id="52230" name="Line 7"/>
          <p:cNvSpPr>
            <a:spLocks noChangeShapeType="1"/>
          </p:cNvSpPr>
          <p:nvPr/>
        </p:nvSpPr>
        <p:spPr bwMode="auto">
          <a:xfrm flipV="1">
            <a:off x="1845732" y="3060726"/>
            <a:ext cx="135467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1" name="Line 8"/>
          <p:cNvSpPr>
            <a:spLocks noChangeShapeType="1"/>
          </p:cNvSpPr>
          <p:nvPr/>
        </p:nvSpPr>
        <p:spPr bwMode="auto">
          <a:xfrm flipH="1" flipV="1">
            <a:off x="2459881" y="2938489"/>
            <a:ext cx="671959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223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4191000"/>
            <a:ext cx="9956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5936" y="1120797"/>
            <a:ext cx="5148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Under perfect </a:t>
            </a:r>
            <a:r>
              <a:rPr lang="en-US" dirty="0" err="1" smtClean="0"/>
              <a:t>quadrupolal</a:t>
            </a:r>
            <a:r>
              <a:rPr lang="en-US" dirty="0" smtClean="0"/>
              <a:t> focusing, the </a:t>
            </a:r>
            <a:r>
              <a:rPr lang="en-US" b="1" dirty="0" err="1" smtClean="0"/>
              <a:t>emittance</a:t>
            </a:r>
            <a:r>
              <a:rPr lang="en-US" b="1" dirty="0" smtClean="0"/>
              <a:t> in conventional RF accelerators is perfectly conserved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dirty="0" smtClean="0"/>
              <a:t> We have learned, over &gt; 70 years, to preserve </a:t>
            </a:r>
            <a:r>
              <a:rPr lang="en-US" dirty="0" err="1" smtClean="0"/>
              <a:t>emittance</a:t>
            </a:r>
            <a:r>
              <a:rPr lang="en-US" dirty="0" smtClean="0"/>
              <a:t> very well. For CLIC: believe we can reach &lt; ~10 nm normalized </a:t>
            </a:r>
            <a:r>
              <a:rPr lang="en-US" dirty="0" err="1" smtClean="0"/>
              <a:t>emittance</a:t>
            </a:r>
            <a:r>
              <a:rPr lang="en-US" dirty="0" smtClean="0"/>
              <a:t> growth.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3556" y="2610851"/>
            <a:ext cx="1788751" cy="12764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30563" y="2708920"/>
            <a:ext cx="187024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Focusing magnets: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Provide linear focusing force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Can easily reach field precision of 10</a:t>
            </a:r>
            <a:r>
              <a:rPr lang="en-US" sz="1400" baseline="30000" dirty="0" smtClean="0"/>
              <a:t>-4</a:t>
            </a:r>
            <a:r>
              <a:rPr lang="en-US" sz="1400" dirty="0" smtClean="0"/>
              <a:t> – 10</a:t>
            </a:r>
            <a:r>
              <a:rPr lang="en-US" sz="1400" baseline="30000" dirty="0" smtClean="0"/>
              <a:t>-5</a:t>
            </a:r>
            <a:endParaRPr lang="en-US" sz="1400" baseline="300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632263" y="3429000"/>
            <a:ext cx="134318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248387" y="2850647"/>
            <a:ext cx="0" cy="10556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62710" y="3009926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316416" y="2691394"/>
            <a:ext cx="344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</a:t>
            </a:r>
            <a:r>
              <a:rPr lang="en-US" baseline="-25000" dirty="0" err="1" smtClean="0"/>
              <a:t>r</a:t>
            </a:r>
            <a:endParaRPr lang="en-US" baseline="-250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800812" y="2938489"/>
            <a:ext cx="947652" cy="94876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323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From linear to non-linear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40768"/>
            <a:ext cx="2390753" cy="5177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417638"/>
            <a:ext cx="2361970" cy="5177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6096" y="1844824"/>
            <a:ext cx="3113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 &lt;&lt; n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– linear regime</a:t>
            </a:r>
            <a:endParaRPr lang="en-US" sz="24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5439296" y="3573016"/>
            <a:ext cx="3445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 ~ n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– non-linear wakes</a:t>
            </a:r>
            <a:endParaRPr lang="en-US" sz="24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406504" y="5229200"/>
            <a:ext cx="3585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 &gt;&gt; n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– </a:t>
            </a:r>
            <a:r>
              <a:rPr lang="en-US" sz="2400" b="1" dirty="0" smtClean="0"/>
              <a:t>blow-out regime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412656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W. Mori (UCLA)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2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838200" y="5867400"/>
            <a:ext cx="7620000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As the beam enters the plasma, plasma electrons are expelled, leaving behind plasma ions.</a:t>
            </a:r>
            <a:endParaRPr 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838200" y="5867400"/>
            <a:ext cx="7620000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plasma ions are heavy and stationary. They exert a restoring force on the plasma electrons pulling them back to the axis.</a:t>
            </a:r>
            <a:endParaRPr lang="en-US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838200" y="5867400"/>
            <a:ext cx="7620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field is </a:t>
            </a:r>
            <a:r>
              <a:rPr lang="en-US" b="1" dirty="0" smtClean="0">
                <a:solidFill>
                  <a:srgbClr val="FF0000"/>
                </a:solidFill>
              </a:rPr>
              <a:t>decelerating</a:t>
            </a:r>
            <a:r>
              <a:rPr lang="en-US" b="1" dirty="0" smtClean="0"/>
              <a:t> in the front half of the bubble. The plasma extracts energy from the electron beam. </a:t>
            </a:r>
            <a:endParaRPr lang="en-US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838200" y="6133585"/>
            <a:ext cx="762000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field is </a:t>
            </a: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focusing </a:t>
            </a:r>
            <a:r>
              <a:rPr lang="en-US" b="1" i="1" dirty="0" smtClean="0"/>
              <a:t>everywhere</a:t>
            </a:r>
            <a:r>
              <a:rPr lang="en-US" b="1" dirty="0" smtClean="0"/>
              <a:t> in the bubble.</a:t>
            </a:r>
            <a:endParaRPr lang="en-US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838200" y="5879068"/>
            <a:ext cx="762000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plasma electrons keep oscillating after the beam has passed by.</a:t>
            </a:r>
            <a:endParaRPr lang="en-US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838200" y="5867400"/>
            <a:ext cx="7620000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field is </a:t>
            </a:r>
            <a:r>
              <a:rPr lang="en-US" b="1" dirty="0" smtClean="0">
                <a:solidFill>
                  <a:srgbClr val="00FF00"/>
                </a:solidFill>
              </a:rPr>
              <a:t>accelerating</a:t>
            </a:r>
            <a:r>
              <a:rPr lang="en-US" b="1" dirty="0" smtClean="0"/>
              <a:t> in the back half of the bubble. Beam electrons can extract energy from the plasma wake in this region.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The PWFA blow-out regime</a:t>
            </a:r>
            <a:endParaRPr lang="en-CA" dirty="0"/>
          </a:p>
        </p:txBody>
      </p:sp>
      <p:sp>
        <p:nvSpPr>
          <p:cNvPr id="21" name="Rectangle 20"/>
          <p:cNvSpPr/>
          <p:nvPr/>
        </p:nvSpPr>
        <p:spPr>
          <a:xfrm>
            <a:off x="9144000" y="1252389"/>
            <a:ext cx="9677400" cy="4572000"/>
          </a:xfrm>
          <a:prstGeom prst="rect">
            <a:avLst/>
          </a:prstGeom>
          <a:solidFill>
            <a:srgbClr val="9B08FF"/>
          </a:solidFill>
          <a:ln>
            <a:noFill/>
          </a:ln>
          <a:effectLst>
            <a:softEdge rad="1524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8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962400" y="2846294"/>
            <a:ext cx="2329853" cy="1447800"/>
          </a:xfrm>
          <a:prstGeom prst="ellipse">
            <a:avLst/>
          </a:prstGeom>
          <a:solidFill>
            <a:schemeClr val="accent5">
              <a:lumMod val="40000"/>
              <a:lumOff val="60000"/>
              <a:alpha val="84000"/>
            </a:schemeClr>
          </a:solidFill>
          <a:ln>
            <a:noFill/>
          </a:ln>
          <a:effectLst>
            <a:glow rad="101600">
              <a:schemeClr val="bg2">
                <a:alpha val="75000"/>
              </a:schemeClr>
            </a:glow>
            <a:softEdge rad="1524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600200" y="2880161"/>
            <a:ext cx="2329853" cy="1447800"/>
          </a:xfrm>
          <a:prstGeom prst="ellipse">
            <a:avLst/>
          </a:prstGeom>
          <a:solidFill>
            <a:schemeClr val="accent5">
              <a:lumMod val="40000"/>
              <a:lumOff val="60000"/>
              <a:alpha val="84000"/>
            </a:schemeClr>
          </a:solidFill>
          <a:ln>
            <a:noFill/>
          </a:ln>
          <a:effectLst>
            <a:glow rad="101600">
              <a:schemeClr val="bg2">
                <a:alpha val="75000"/>
              </a:schemeClr>
            </a:glow>
            <a:softEdge rad="1524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-762000" y="2878832"/>
            <a:ext cx="2329853" cy="1447800"/>
          </a:xfrm>
          <a:prstGeom prst="ellipse">
            <a:avLst/>
          </a:prstGeom>
          <a:solidFill>
            <a:schemeClr val="accent5">
              <a:lumMod val="40000"/>
              <a:lumOff val="60000"/>
              <a:alpha val="84000"/>
            </a:schemeClr>
          </a:solidFill>
          <a:ln>
            <a:noFill/>
          </a:ln>
          <a:effectLst>
            <a:glow rad="101600">
              <a:schemeClr val="bg2">
                <a:alpha val="75000"/>
              </a:schemeClr>
            </a:glow>
            <a:softEdge rad="1524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-1142024" y="2424886"/>
            <a:ext cx="5332048" cy="2299514"/>
            <a:chOff x="-1142024" y="2424886"/>
            <a:chExt cx="5332048" cy="2299514"/>
          </a:xfrm>
        </p:grpSpPr>
        <p:sp>
          <p:nvSpPr>
            <p:cNvPr id="53" name="Circular Arrow 52"/>
            <p:cNvSpPr/>
            <p:nvPr/>
          </p:nvSpPr>
          <p:spPr>
            <a:xfrm flipV="1">
              <a:off x="1219200" y="2514600"/>
              <a:ext cx="2895600" cy="1994714"/>
            </a:xfrm>
            <a:prstGeom prst="circularArrow">
              <a:avLst>
                <a:gd name="adj1" fmla="val 4391"/>
                <a:gd name="adj2" fmla="val 717642"/>
                <a:gd name="adj3" fmla="val 8713473"/>
                <a:gd name="adj4" fmla="val 1320706"/>
                <a:gd name="adj5" fmla="val 7782"/>
              </a:avLst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Circular Arrow 53"/>
            <p:cNvSpPr/>
            <p:nvPr/>
          </p:nvSpPr>
          <p:spPr>
            <a:xfrm flipV="1">
              <a:off x="-1142024" y="2424886"/>
              <a:ext cx="2970824" cy="1994714"/>
            </a:xfrm>
            <a:prstGeom prst="circularArrow">
              <a:avLst>
                <a:gd name="adj1" fmla="val 5864"/>
                <a:gd name="adj2" fmla="val 900566"/>
                <a:gd name="adj3" fmla="val 4844523"/>
                <a:gd name="adj4" fmla="val 1078662"/>
                <a:gd name="adj5" fmla="val 10284"/>
              </a:avLst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Circular Arrow 54"/>
            <p:cNvSpPr/>
            <p:nvPr/>
          </p:nvSpPr>
          <p:spPr>
            <a:xfrm>
              <a:off x="1294424" y="2667000"/>
              <a:ext cx="2895600" cy="1994714"/>
            </a:xfrm>
            <a:prstGeom prst="circularArrow">
              <a:avLst>
                <a:gd name="adj1" fmla="val 4391"/>
                <a:gd name="adj2" fmla="val 717642"/>
                <a:gd name="adj3" fmla="val 8713473"/>
                <a:gd name="adj4" fmla="val 1320706"/>
                <a:gd name="adj5" fmla="val 7782"/>
              </a:avLst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Circular Arrow 55"/>
            <p:cNvSpPr/>
            <p:nvPr/>
          </p:nvSpPr>
          <p:spPr>
            <a:xfrm>
              <a:off x="-1066800" y="2729686"/>
              <a:ext cx="2970824" cy="1994714"/>
            </a:xfrm>
            <a:prstGeom prst="circularArrow">
              <a:avLst>
                <a:gd name="adj1" fmla="val 5864"/>
                <a:gd name="adj2" fmla="val 900566"/>
                <a:gd name="adj3" fmla="val 4844523"/>
                <a:gd name="adj4" fmla="val 1078662"/>
                <a:gd name="adj5" fmla="val 10284"/>
              </a:avLst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-457200" y="1234440"/>
            <a:ext cx="7053072" cy="4709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524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002847" y="3406587"/>
            <a:ext cx="2388553" cy="327213"/>
            <a:chOff x="5002847" y="3406587"/>
            <a:chExt cx="2388553" cy="327213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6448689" y="3570194"/>
              <a:ext cx="9427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5002847" y="3406587"/>
              <a:ext cx="1371600" cy="327213"/>
              <a:chOff x="1371600" y="2568387"/>
              <a:chExt cx="1371600" cy="327213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371600" y="2590800"/>
                <a:ext cx="1371600" cy="3048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Shape 161"/>
              <p:cNvSpPr/>
              <p:nvPr/>
            </p:nvSpPr>
            <p:spPr>
              <a:xfrm>
                <a:off x="1970301" y="2568387"/>
                <a:ext cx="199582" cy="3077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lvl="0" algn="l" defTabSz="914400">
                  <a:defRPr sz="1800"/>
                </a:pPr>
                <a:r>
                  <a:rPr lang="en-US" sz="2000" dirty="0" smtClea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e</a:t>
                </a:r>
                <a:r>
                  <a:rPr lang="en-US" sz="2000" baseline="30000" dirty="0" smtClea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sz="2000" baseline="31999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5935724" y="1447800"/>
            <a:ext cx="2293876" cy="394664"/>
            <a:chOff x="5773788" y="1572087"/>
            <a:chExt cx="2293876" cy="394664"/>
          </a:xfrm>
        </p:grpSpPr>
        <p:sp>
          <p:nvSpPr>
            <p:cNvPr id="23" name="Content Placeholder 29"/>
            <p:cNvSpPr txBox="1">
              <a:spLocks/>
            </p:cNvSpPr>
            <p:nvPr/>
          </p:nvSpPr>
          <p:spPr>
            <a:xfrm>
              <a:off x="5773788" y="1580175"/>
              <a:ext cx="995978" cy="386576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981E32"/>
                </a:buClr>
                <a:buFont typeface="Arial" pitchFamily="34" charset="0"/>
                <a:buNone/>
                <a:defRPr sz="2400" b="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indent="-223838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Pct val="100000"/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90563" indent="-233363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981E32"/>
                </a:buClr>
                <a:buSzPct val="100000"/>
                <a:buFont typeface="Arial" pitchFamily="34" charset="0"/>
                <a:buChar char="-"/>
                <a:defRPr sz="2000" b="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914400" indent="-223838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981E32"/>
                </a:buClr>
                <a:buSzPct val="10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147763" indent="-233363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981E32"/>
                </a:buClr>
                <a:buSzPct val="100000"/>
                <a:buFont typeface="Arial" pitchFamily="34" charset="0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1800" b="1" dirty="0" smtClean="0"/>
                <a:t>Vacuum</a:t>
              </a:r>
            </a:p>
            <a:p>
              <a:pPr lvl="1"/>
              <a:endParaRPr lang="en-US" dirty="0" smtClean="0"/>
            </a:p>
            <a:p>
              <a:endParaRPr lang="en-US" dirty="0" smtClean="0"/>
            </a:p>
            <a:p>
              <a:endParaRPr lang="en-CA" dirty="0" smtClean="0"/>
            </a:p>
            <a:p>
              <a:pPr lvl="1"/>
              <a:endParaRPr lang="en-US" dirty="0"/>
            </a:p>
          </p:txBody>
        </p:sp>
        <p:sp>
          <p:nvSpPr>
            <p:cNvPr id="24" name="Content Placeholder 29"/>
            <p:cNvSpPr txBox="1">
              <a:spLocks/>
            </p:cNvSpPr>
            <p:nvPr/>
          </p:nvSpPr>
          <p:spPr>
            <a:xfrm>
              <a:off x="7071686" y="1572087"/>
              <a:ext cx="995978" cy="386576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981E32"/>
                </a:buClr>
                <a:buFont typeface="Arial" pitchFamily="34" charset="0"/>
                <a:buNone/>
                <a:defRPr sz="2400" b="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indent="-223838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81E32"/>
                </a:buClr>
                <a:buSzPct val="100000"/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90563" indent="-233363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981E32"/>
                </a:buClr>
                <a:buSzPct val="100000"/>
                <a:buFont typeface="Arial" pitchFamily="34" charset="0"/>
                <a:buChar char="-"/>
                <a:defRPr sz="2000" b="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914400" indent="-223838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981E32"/>
                </a:buClr>
                <a:buSzPct val="10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147763" indent="-233363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981E32"/>
                </a:buClr>
                <a:buSzPct val="100000"/>
                <a:buFont typeface="Arial" pitchFamily="34" charset="0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1800" b="1" dirty="0" smtClean="0">
                  <a:solidFill>
                    <a:schemeClr val="bg1"/>
                  </a:solidFill>
                </a:rPr>
                <a:t>Plasma</a:t>
              </a:r>
            </a:p>
            <a:p>
              <a:pPr lvl="1"/>
              <a:endParaRPr lang="en-US" dirty="0" smtClean="0"/>
            </a:p>
            <a:p>
              <a:endParaRPr lang="en-US" dirty="0" smtClean="0"/>
            </a:p>
            <a:p>
              <a:endParaRPr lang="en-CA" dirty="0" smtClean="0"/>
            </a:p>
            <a:p>
              <a:pPr lvl="1"/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10000" y="2362200"/>
            <a:ext cx="2977180" cy="2382461"/>
            <a:chOff x="4511108" y="2196286"/>
            <a:chExt cx="2519980" cy="2382461"/>
          </a:xfrm>
        </p:grpSpPr>
        <p:sp>
          <p:nvSpPr>
            <p:cNvPr id="31" name="Circular Arrow 30"/>
            <p:cNvSpPr/>
            <p:nvPr/>
          </p:nvSpPr>
          <p:spPr>
            <a:xfrm>
              <a:off x="4511108" y="2584033"/>
              <a:ext cx="2514600" cy="1994714"/>
            </a:xfrm>
            <a:prstGeom prst="circularArrow">
              <a:avLst>
                <a:gd name="adj1" fmla="val 6935"/>
                <a:gd name="adj2" fmla="val 718023"/>
                <a:gd name="adj3" fmla="val 4755684"/>
                <a:gd name="adj4" fmla="val 865665"/>
                <a:gd name="adj5" fmla="val 12774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Circular Arrow 31"/>
            <p:cNvSpPr/>
            <p:nvPr/>
          </p:nvSpPr>
          <p:spPr>
            <a:xfrm flipV="1">
              <a:off x="4516488" y="2196286"/>
              <a:ext cx="2514600" cy="1994714"/>
            </a:xfrm>
            <a:prstGeom prst="circularArrow">
              <a:avLst>
                <a:gd name="adj1" fmla="val 6935"/>
                <a:gd name="adj2" fmla="val 718023"/>
                <a:gd name="adj3" fmla="val 4755684"/>
                <a:gd name="adj4" fmla="val 865665"/>
                <a:gd name="adj5" fmla="val 12774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733800" y="2514600"/>
            <a:ext cx="2514600" cy="2133600"/>
            <a:chOff x="3657600" y="2514600"/>
            <a:chExt cx="2514600" cy="2133600"/>
          </a:xfrm>
        </p:grpSpPr>
        <p:sp>
          <p:nvSpPr>
            <p:cNvPr id="35" name="Circular Arrow 34"/>
            <p:cNvSpPr/>
            <p:nvPr/>
          </p:nvSpPr>
          <p:spPr>
            <a:xfrm>
              <a:off x="3657600" y="2653486"/>
              <a:ext cx="2514600" cy="1994714"/>
            </a:xfrm>
            <a:prstGeom prst="circularArrow">
              <a:avLst>
                <a:gd name="adj1" fmla="val 7537"/>
                <a:gd name="adj2" fmla="val 1141502"/>
                <a:gd name="adj3" fmla="val 9745113"/>
                <a:gd name="adj4" fmla="val 5112348"/>
                <a:gd name="adj5" fmla="val 9785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Circular Arrow 35"/>
            <p:cNvSpPr/>
            <p:nvPr/>
          </p:nvSpPr>
          <p:spPr>
            <a:xfrm flipV="1">
              <a:off x="3657600" y="2514600"/>
              <a:ext cx="2514600" cy="1994714"/>
            </a:xfrm>
            <a:prstGeom prst="circularArrow">
              <a:avLst>
                <a:gd name="adj1" fmla="val 7537"/>
                <a:gd name="adj2" fmla="val 1043321"/>
                <a:gd name="adj3" fmla="val 9745113"/>
                <a:gd name="adj4" fmla="val 5112348"/>
                <a:gd name="adj5" fmla="val 9785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Content Placeholder 29"/>
          <p:cNvSpPr txBox="1">
            <a:spLocks/>
          </p:cNvSpPr>
          <p:nvPr/>
        </p:nvSpPr>
        <p:spPr>
          <a:xfrm>
            <a:off x="1905000" y="2975626"/>
            <a:ext cx="2180945" cy="8343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Plasma ion “bubble”</a:t>
            </a:r>
          </a:p>
          <a:p>
            <a:pPr algn="just"/>
            <a:endParaRPr lang="en-US" sz="2800" b="1" dirty="0" smtClean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6128266"/>
            <a:ext cx="762000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An electron beam propagates to the right into a neutral plasma. </a:t>
            </a:r>
            <a:endParaRPr lang="en-US" b="1" dirty="0"/>
          </a:p>
        </p:txBody>
      </p:sp>
      <p:sp>
        <p:nvSpPr>
          <p:cNvPr id="5" name="Left Arrow 4"/>
          <p:cNvSpPr/>
          <p:nvPr/>
        </p:nvSpPr>
        <p:spPr>
          <a:xfrm>
            <a:off x="5257800" y="3313212"/>
            <a:ext cx="964247" cy="51396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Left Arrow 44"/>
          <p:cNvSpPr/>
          <p:nvPr/>
        </p:nvSpPr>
        <p:spPr>
          <a:xfrm flipH="1">
            <a:off x="4085945" y="3296036"/>
            <a:ext cx="964247" cy="513964"/>
          </a:xfrm>
          <a:prstGeom prst="leftArrow">
            <a:avLst/>
          </a:prstGeom>
          <a:solidFill>
            <a:srgbClr val="00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896235" y="2514600"/>
            <a:ext cx="513965" cy="2077597"/>
            <a:chOff x="2971801" y="3140983"/>
            <a:chExt cx="513965" cy="2077597"/>
          </a:xfrm>
        </p:grpSpPr>
        <p:sp>
          <p:nvSpPr>
            <p:cNvPr id="48" name="Left Arrow 47"/>
            <p:cNvSpPr/>
            <p:nvPr/>
          </p:nvSpPr>
          <p:spPr>
            <a:xfrm rot="16200000">
              <a:off x="2746660" y="3366125"/>
              <a:ext cx="964247" cy="513964"/>
            </a:xfrm>
            <a:prstGeom prst="left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Left Arrow 48"/>
            <p:cNvSpPr/>
            <p:nvPr/>
          </p:nvSpPr>
          <p:spPr>
            <a:xfrm rot="5400000" flipV="1">
              <a:off x="2746659" y="4479475"/>
              <a:ext cx="964247" cy="513964"/>
            </a:xfrm>
            <a:prstGeom prst="left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1" name="Content Placeholder 29"/>
          <p:cNvSpPr txBox="1">
            <a:spLocks/>
          </p:cNvSpPr>
          <p:nvPr/>
        </p:nvSpPr>
        <p:spPr>
          <a:xfrm>
            <a:off x="5515255" y="2819400"/>
            <a:ext cx="2180945" cy="8343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Decelerating</a:t>
            </a:r>
          </a:p>
          <a:p>
            <a:pPr algn="just"/>
            <a:endParaRPr lang="en-US" sz="2800" b="1" dirty="0" smtClean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8" name="Content Placeholder 29"/>
          <p:cNvSpPr txBox="1">
            <a:spLocks/>
          </p:cNvSpPr>
          <p:nvPr/>
        </p:nvSpPr>
        <p:spPr>
          <a:xfrm>
            <a:off x="2565193" y="2819400"/>
            <a:ext cx="2180945" cy="8343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Accelerating</a:t>
            </a:r>
          </a:p>
          <a:p>
            <a:pPr algn="just"/>
            <a:endParaRPr lang="en-US" sz="2800" b="1" dirty="0" smtClean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9" name="Content Placeholder 29"/>
          <p:cNvSpPr txBox="1">
            <a:spLocks/>
          </p:cNvSpPr>
          <p:nvPr/>
        </p:nvSpPr>
        <p:spPr>
          <a:xfrm>
            <a:off x="4372255" y="1908826"/>
            <a:ext cx="2180945" cy="8343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Focusing</a:t>
            </a:r>
          </a:p>
          <a:p>
            <a:pPr algn="just"/>
            <a:endParaRPr lang="en-US" sz="2800" b="1" dirty="0" smtClean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13731"/>
            <a:ext cx="233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S. </a:t>
            </a:r>
            <a:r>
              <a:rPr lang="en-US" dirty="0" err="1" smtClean="0"/>
              <a:t>Gessner</a:t>
            </a:r>
            <a:r>
              <a:rPr lang="en-US" dirty="0"/>
              <a:t> </a:t>
            </a:r>
            <a:r>
              <a:rPr lang="en-US" dirty="0" smtClean="0"/>
              <a:t>(SLAC)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713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2.22222E-6 L -0.4625 0.00023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20834 -3.33333E-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879 L -0.15 -0.0092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-0.00926 L -0.27136 -0.0085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76" y="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25 0.00023 L -0.59584 0.00116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4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833 -4.81481E-6 L -0.33281 0.0002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3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135 -0.00856 L -0.76059 -0.00833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62" y="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0.00116 L -1.0375 0.00139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83" y="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81 0.00024 L -0.77448 0.00047 " pathEditMode="relative" rAng="0" ptsTypes="AA">
                                      <p:cBhvr>
                                        <p:cTn id="1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46" grpId="0" animBg="1"/>
      <p:bldP spid="46" grpId="1" animBg="1"/>
      <p:bldP spid="50" grpId="0" animBg="1"/>
      <p:bldP spid="50" grpId="1" animBg="1"/>
      <p:bldP spid="57" grpId="0" animBg="1"/>
      <p:bldP spid="47" grpId="0" animBg="1"/>
      <p:bldP spid="47" grpId="1" animBg="1"/>
      <p:bldP spid="21" grpId="0" animBg="1"/>
      <p:bldP spid="21" grpId="1" animBg="1"/>
      <p:bldP spid="21" grpId="2" animBg="1"/>
      <p:bldP spid="21" grpId="3" animBg="1"/>
      <p:bldP spid="28" grpId="0" animBg="1"/>
      <p:bldP spid="28" grpId="1" animBg="1"/>
      <p:bldP spid="28" grpId="2" animBg="1"/>
      <p:bldP spid="37" grpId="0"/>
      <p:bldP spid="37" grpId="1"/>
      <p:bldP spid="4" grpId="0" animBg="1"/>
      <p:bldP spid="5" grpId="0" animBg="1"/>
      <p:bldP spid="5" grpId="1" animBg="1"/>
      <p:bldP spid="45" grpId="0" animBg="1"/>
      <p:bldP spid="45" grpId="1" animBg="1"/>
      <p:bldP spid="51" grpId="0"/>
      <p:bldP spid="51" grpId="1"/>
      <p:bldP spid="58" grpId="0"/>
      <p:bldP spid="58" grpId="1"/>
      <p:bldP spid="59" grpId="0"/>
      <p:bldP spid="5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944" y="0"/>
            <a:ext cx="8229600" cy="1143000"/>
          </a:xfrm>
        </p:spPr>
        <p:txBody>
          <a:bodyPr/>
          <a:lstStyle/>
          <a:p>
            <a:r>
              <a:rPr lang="en-US" dirty="0" smtClean="0"/>
              <a:t>Blow-out regime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836712"/>
            <a:ext cx="5940152" cy="3975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4811957"/>
            <a:ext cx="8820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If the driver beam current is strong enough, the </a:t>
            </a:r>
            <a:r>
              <a:rPr lang="en-US" b="1" dirty="0" smtClean="0"/>
              <a:t>space-charge force </a:t>
            </a:r>
            <a:r>
              <a:rPr lang="en-US" dirty="0" smtClean="0"/>
              <a:t>of the driver may blow away </a:t>
            </a:r>
            <a:r>
              <a:rPr lang="en-US" b="1" dirty="0" smtClean="0"/>
              <a:t>all the plasma electrons </a:t>
            </a:r>
            <a:r>
              <a:rPr lang="en-US" dirty="0" smtClean="0"/>
              <a:t>in its path, leaving a uniform layer of ions behind (ions move on a slower time scale).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plasma electronics will form a </a:t>
            </a:r>
            <a:r>
              <a:rPr lang="en-US" b="1" dirty="0" smtClean="0"/>
              <a:t>narrow sheath </a:t>
            </a:r>
            <a:r>
              <a:rPr lang="en-US" dirty="0" smtClean="0"/>
              <a:t>around the evacuated area, and be </a:t>
            </a:r>
            <a:r>
              <a:rPr lang="en-US" b="1" dirty="0" smtClean="0"/>
              <a:t>pulled back by the ion-channel </a:t>
            </a:r>
            <a:r>
              <a:rPr lang="en-US" dirty="0" smtClean="0"/>
              <a:t>after the drive beam has passed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 practice: an </a:t>
            </a:r>
            <a:r>
              <a:rPr lang="en-US" b="1" dirty="0" smtClean="0"/>
              <a:t>accelerating cavity </a:t>
            </a:r>
            <a:r>
              <a:rPr lang="en-US" dirty="0" smtClean="0"/>
              <a:t>has been formed in the plasma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back of the blown-out region is </a:t>
            </a:r>
            <a:r>
              <a:rPr lang="en-US" b="1" dirty="0" smtClean="0"/>
              <a:t>ideal for plasma acceleration</a:t>
            </a:r>
          </a:p>
          <a:p>
            <a:endParaRPr lang="en-US" dirty="0" smtClean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68276" y="2755528"/>
            <a:ext cx="7344816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80312" y="2293863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z = s -</a:t>
            </a:r>
            <a:r>
              <a:rPr lang="en-US" sz="2400" dirty="0" err="1" smtClean="0"/>
              <a:t>ct</a:t>
            </a: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393280" y="260648"/>
            <a:ext cx="0" cy="43924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50544" y="1484784"/>
            <a:ext cx="479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/>
              <a:t>E</a:t>
            </a:r>
            <a:r>
              <a:rPr lang="en-US" sz="3000" b="1" baseline="-25000" dirty="0" err="1" smtClean="0"/>
              <a:t>z</a:t>
            </a:r>
            <a:endParaRPr lang="en-US" sz="3000" b="1" baseline="-250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644008" y="2038782"/>
            <a:ext cx="504056" cy="255081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815916" y="1916832"/>
            <a:ext cx="648072" cy="1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815916" y="3645024"/>
            <a:ext cx="648072" cy="1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991644" y="3381038"/>
            <a:ext cx="504056" cy="255081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644008" y="3226406"/>
            <a:ext cx="504056" cy="309264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991644" y="2038782"/>
            <a:ext cx="504056" cy="187315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860032" y="1484784"/>
            <a:ext cx="1688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plasma electron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trajectories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1644" y="2234233"/>
            <a:ext cx="1345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Accelerating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cavity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8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614" y="476671"/>
            <a:ext cx="3176802" cy="4734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56"/>
            <a:ext cx="3862552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83968" y="-99392"/>
            <a:ext cx="505090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Blow-out regime: ideal for e- 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531402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Sim</a:t>
            </a:r>
            <a:r>
              <a:rPr lang="en-US" sz="1400" dirty="0" smtClean="0"/>
              <a:t> by W. Mori (UCLA)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156176" y="630147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(loaded)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779912" y="5301208"/>
            <a:ext cx="4680520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5268938"/>
            <a:ext cx="1382058" cy="7657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304" y="5966133"/>
            <a:ext cx="1410072" cy="831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104" y="6042296"/>
            <a:ext cx="1410072" cy="7844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7188" y="5193260"/>
            <a:ext cx="2045072" cy="78441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259632" y="4869160"/>
            <a:ext cx="4320480" cy="9361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59632" y="2276872"/>
            <a:ext cx="4320480" cy="10801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52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33"/>
            <a:ext cx="8229600" cy="1143000"/>
          </a:xfrm>
        </p:spPr>
        <p:txBody>
          <a:bodyPr/>
          <a:lstStyle/>
          <a:p>
            <a:r>
              <a:rPr lang="en-US" dirty="0" smtClean="0"/>
              <a:t>Energy spread and efficiency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59336"/>
            <a:ext cx="4313295" cy="4890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64815" y="1337733"/>
            <a:ext cx="447168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/>
                <a:cs typeface="Verdana"/>
              </a:rPr>
              <a:t>An</a:t>
            </a:r>
            <a:r>
              <a:rPr lang="en-US" sz="2000" b="0" dirty="0" smtClean="0">
                <a:latin typeface="Verdana"/>
                <a:cs typeface="Verdana"/>
              </a:rPr>
              <a:t> ideal-shaped witness bunch can </a:t>
            </a:r>
            <a:r>
              <a:rPr lang="en-US" sz="2000" b="1" dirty="0" smtClean="0">
                <a:latin typeface="Verdana"/>
                <a:cs typeface="Verdana"/>
              </a:rPr>
              <a:t>perfectly flatten the field</a:t>
            </a:r>
            <a:r>
              <a:rPr lang="en-US" sz="2000" b="0" dirty="0" smtClean="0">
                <a:latin typeface="Verdana"/>
                <a:cs typeface="Verdana"/>
              </a:rPr>
              <a:t> and a bunch can be </a:t>
            </a:r>
            <a:r>
              <a:rPr lang="en-US" sz="2000" b="1" dirty="0" smtClean="0">
                <a:latin typeface="Verdana"/>
                <a:cs typeface="Verdana"/>
              </a:rPr>
              <a:t>accelerated without added energy spread.</a:t>
            </a:r>
          </a:p>
          <a:p>
            <a:endParaRPr lang="en-US" sz="2000" dirty="0">
              <a:latin typeface="Verdana"/>
              <a:cs typeface="Verdana"/>
            </a:endParaRPr>
          </a:p>
          <a:p>
            <a:r>
              <a:rPr lang="en-US" sz="2000" dirty="0" smtClean="0">
                <a:latin typeface="Verdana"/>
                <a:cs typeface="Verdana"/>
              </a:rPr>
              <a:t>Charge ratio drive to witness may be a few.  </a:t>
            </a:r>
            <a:r>
              <a:rPr lang="en-US" sz="2000" b="1" dirty="0" smtClean="0">
                <a:latin typeface="Verdana"/>
                <a:cs typeface="Verdana"/>
              </a:rPr>
              <a:t>High charge witness acceleration possible</a:t>
            </a:r>
            <a:r>
              <a:rPr lang="en-US" sz="2000" dirty="0" smtClean="0">
                <a:latin typeface="Verdana"/>
                <a:cs typeface="Verdana"/>
              </a:rPr>
              <a:t>.</a:t>
            </a:r>
            <a:endParaRPr lang="en-US" sz="2000" b="0" dirty="0" smtClean="0">
              <a:latin typeface="Verdana"/>
              <a:cs typeface="Verdana"/>
            </a:endParaRPr>
          </a:p>
          <a:p>
            <a:endParaRPr lang="en-US" sz="2000" b="0" dirty="0">
              <a:latin typeface="Verdana"/>
              <a:cs typeface="Verdana"/>
            </a:endParaRPr>
          </a:p>
          <a:p>
            <a:r>
              <a:rPr lang="en-US" sz="2000" b="1" dirty="0" smtClean="0">
                <a:latin typeface="Verdana"/>
                <a:cs typeface="Verdana"/>
              </a:rPr>
              <a:t>High efficiencies </a:t>
            </a:r>
            <a:r>
              <a:rPr lang="en-US" sz="2000" b="0" dirty="0" smtClean="0">
                <a:latin typeface="Verdana"/>
                <a:cs typeface="Verdana"/>
              </a:rPr>
              <a:t>of energy transfer from drive bunch to witness bunch shown in PIC simulations, </a:t>
            </a:r>
            <a:r>
              <a:rPr lang="en-US" sz="2000" b="1" dirty="0" smtClean="0">
                <a:latin typeface="Verdana"/>
                <a:cs typeface="Verdana"/>
              </a:rPr>
              <a:t>up to 90%.</a:t>
            </a:r>
          </a:p>
          <a:p>
            <a:endParaRPr lang="en-US" sz="2000" b="1" dirty="0">
              <a:latin typeface="Verdana"/>
              <a:cs typeface="Verdana"/>
            </a:endParaRPr>
          </a:p>
          <a:p>
            <a:endParaRPr lang="en-US" sz="2000" dirty="0"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267" y="6345535"/>
            <a:ext cx="5266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u="sng" dirty="0" smtClean="0">
                <a:latin typeface="Verdana"/>
                <a:cs typeface="Verdana"/>
              </a:rPr>
              <a:t>M. </a:t>
            </a:r>
            <a:r>
              <a:rPr lang="en-US" sz="1200" b="0" u="sng" dirty="0" err="1" smtClean="0">
                <a:latin typeface="Verdana"/>
                <a:cs typeface="Verdana"/>
              </a:rPr>
              <a:t>Tzoufras</a:t>
            </a:r>
            <a:r>
              <a:rPr lang="en-US" sz="1200" b="0" u="sng" dirty="0" smtClean="0">
                <a:latin typeface="Verdana"/>
                <a:cs typeface="Verdana"/>
              </a:rPr>
              <a:t> et al. Phys. Rev. </a:t>
            </a:r>
            <a:r>
              <a:rPr lang="en-US" sz="1200" b="0" u="sng" dirty="0" err="1" smtClean="0">
                <a:latin typeface="Verdana"/>
                <a:cs typeface="Verdana"/>
              </a:rPr>
              <a:t>Lett</a:t>
            </a:r>
            <a:r>
              <a:rPr lang="en-US" sz="1200" b="0" u="sng" dirty="0" smtClean="0">
                <a:latin typeface="Verdana"/>
                <a:cs typeface="Verdana"/>
              </a:rPr>
              <a:t>. 2008 </a:t>
            </a:r>
            <a:endParaRPr lang="en-US" sz="1200" b="0" dirty="0">
              <a:latin typeface="Verdana"/>
              <a:cs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1920" y="6510642"/>
            <a:ext cx="325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Verdana"/>
                <a:cs typeface="Verdana"/>
              </a:rPr>
              <a:t>(simulations)</a:t>
            </a:r>
            <a:endParaRPr lang="en-US" sz="1600" b="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44376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Emittance</a:t>
            </a:r>
            <a:r>
              <a:rPr lang="en-US" dirty="0" smtClean="0"/>
              <a:t>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Emittance</a:t>
            </a:r>
            <a:r>
              <a:rPr lang="en-US" sz="2400" dirty="0" smtClean="0"/>
              <a:t> growth due to </a:t>
            </a:r>
            <a:r>
              <a:rPr lang="en-US" sz="2400" b="1" dirty="0" smtClean="0"/>
              <a:t>multiple scattering </a:t>
            </a:r>
            <a:r>
              <a:rPr lang="en-US" sz="2400" dirty="0" smtClean="0"/>
              <a:t>in plasma</a:t>
            </a:r>
          </a:p>
          <a:p>
            <a:pPr marL="231775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066" y="2060848"/>
            <a:ext cx="4118935" cy="10856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7" y="3305534"/>
            <a:ext cx="5740399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Verdana"/>
                <a:cs typeface="Verdana"/>
              </a:rPr>
              <a:t>In the blow-out regime : </a:t>
            </a:r>
          </a:p>
          <a:p>
            <a:r>
              <a:rPr lang="en-US" sz="2200" b="0" dirty="0" smtClean="0">
                <a:latin typeface="Verdana"/>
                <a:cs typeface="Verdana"/>
              </a:rPr>
              <a:t>Acceleration to 1 TeV in n</a:t>
            </a:r>
            <a:r>
              <a:rPr lang="en-US" sz="2200" b="0" baseline="-25000" dirty="0" smtClean="0">
                <a:latin typeface="Verdana"/>
                <a:cs typeface="Verdana"/>
              </a:rPr>
              <a:t>0</a:t>
            </a:r>
            <a:r>
              <a:rPr lang="en-US" sz="2200" b="0" dirty="0" smtClean="0">
                <a:latin typeface="Verdana"/>
                <a:cs typeface="Verdana"/>
              </a:rPr>
              <a:t> = 1e17/cm</a:t>
            </a:r>
            <a:r>
              <a:rPr lang="en-US" sz="2200" b="0" baseline="30000" dirty="0" smtClean="0">
                <a:latin typeface="Verdana"/>
                <a:cs typeface="Verdana"/>
              </a:rPr>
              <a:t>3</a:t>
            </a:r>
            <a:r>
              <a:rPr lang="en-US" sz="2200" b="0" dirty="0" smtClean="0">
                <a:latin typeface="Verdana"/>
                <a:cs typeface="Verdana"/>
              </a:rPr>
              <a:t> -&gt; </a:t>
            </a:r>
            <a:r>
              <a:rPr lang="en-US" sz="2200" dirty="0" smtClean="0">
                <a:latin typeface="Symbol" charset="2"/>
                <a:cs typeface="Symbol" charset="2"/>
              </a:rPr>
              <a:t>De </a:t>
            </a:r>
            <a:r>
              <a:rPr lang="en-US" sz="2200" dirty="0" smtClean="0">
                <a:latin typeface="Verdana"/>
                <a:cs typeface="Verdana"/>
              </a:rPr>
              <a:t>~ 10 um</a:t>
            </a:r>
            <a:r>
              <a:rPr lang="en-US" sz="2200" dirty="0" smtClean="0">
                <a:latin typeface="Symbol" charset="2"/>
                <a:cs typeface="Symbol" charset="2"/>
              </a:rPr>
              <a:t> </a:t>
            </a:r>
            <a:endParaRPr lang="en-US" sz="2200" baseline="30000" dirty="0">
              <a:latin typeface="Symbol" charset="2"/>
              <a:cs typeface="Symbol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3802164"/>
            <a:ext cx="309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V. </a:t>
            </a:r>
            <a:r>
              <a:rPr lang="en-US" sz="1200" dirty="0" err="1"/>
              <a:t>Lebedev</a:t>
            </a:r>
            <a:r>
              <a:rPr lang="en-US" sz="1200" dirty="0"/>
              <a:t> and S. </a:t>
            </a:r>
            <a:r>
              <a:rPr lang="en-US" sz="1200" dirty="0" err="1"/>
              <a:t>Nagaitsev</a:t>
            </a:r>
            <a:r>
              <a:rPr lang="en-US" sz="1200" dirty="0"/>
              <a:t>, http://</a:t>
            </a:r>
            <a:r>
              <a:rPr lang="en-US" sz="1200" dirty="0" err="1"/>
              <a:t>arxiv.org</a:t>
            </a:r>
            <a:r>
              <a:rPr lang="en-US" sz="1200" dirty="0"/>
              <a:t>/abs/1304.2419 </a:t>
            </a:r>
          </a:p>
          <a:p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7" y="4437112"/>
            <a:ext cx="86409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•"/>
            </a:pPr>
            <a:r>
              <a:rPr lang="en-US" sz="2400" b="0" dirty="0" err="1" smtClean="0">
                <a:latin typeface="Calibri"/>
                <a:cs typeface="Calibri"/>
              </a:rPr>
              <a:t>Emittance</a:t>
            </a:r>
            <a:r>
              <a:rPr lang="en-US" sz="2400" b="0" dirty="0" smtClean="0">
                <a:latin typeface="Calibri"/>
                <a:cs typeface="Calibri"/>
              </a:rPr>
              <a:t> </a:t>
            </a:r>
            <a:r>
              <a:rPr lang="en-US" sz="2400" b="0" dirty="0">
                <a:latin typeface="Calibri"/>
                <a:cs typeface="Calibri"/>
              </a:rPr>
              <a:t>growth due to </a:t>
            </a:r>
            <a:r>
              <a:rPr lang="en-US" sz="2400" b="1" dirty="0" smtClean="0">
                <a:latin typeface="Calibri"/>
                <a:cs typeface="Calibri"/>
              </a:rPr>
              <a:t>ion motion</a:t>
            </a:r>
            <a:r>
              <a:rPr lang="en-US" sz="2400" b="0" dirty="0" smtClean="0">
                <a:latin typeface="Calibri"/>
                <a:cs typeface="Calibri"/>
              </a:rPr>
              <a:t>: not well studied.  Not negligible for sub-um level </a:t>
            </a:r>
            <a:r>
              <a:rPr lang="en-US" sz="2400" b="0" dirty="0" err="1" smtClean="0">
                <a:latin typeface="Calibri"/>
                <a:cs typeface="Calibri"/>
              </a:rPr>
              <a:t>emittances</a:t>
            </a:r>
            <a:endParaRPr lang="en-US" sz="2400" b="0" dirty="0">
              <a:latin typeface="Calibri"/>
              <a:cs typeface="Calibri"/>
            </a:endParaRPr>
          </a:p>
          <a:p>
            <a:pPr marL="457200" indent="-457200">
              <a:buFontTx/>
              <a:buChar char="•"/>
            </a:pPr>
            <a:r>
              <a:rPr lang="en-US" sz="2400" dirty="0" smtClean="0">
                <a:latin typeface="Calibri"/>
                <a:cs typeface="Calibri"/>
              </a:rPr>
              <a:t>Positrons/protons</a:t>
            </a:r>
            <a:r>
              <a:rPr lang="en-US" sz="2400" b="0" dirty="0" smtClean="0">
                <a:latin typeface="Calibri"/>
                <a:cs typeface="Calibri"/>
              </a:rPr>
              <a:t>: attracts plasma e-, repelled by ions (no r focusing).  </a:t>
            </a:r>
            <a:r>
              <a:rPr lang="en-US" sz="2400" b="0" dirty="0" err="1" smtClean="0">
                <a:latin typeface="Calibri"/>
                <a:cs typeface="Calibri"/>
              </a:rPr>
              <a:t>Emittance</a:t>
            </a:r>
            <a:r>
              <a:rPr lang="en-US" sz="2400" b="0" dirty="0" smtClean="0">
                <a:latin typeface="Calibri"/>
                <a:cs typeface="Calibri"/>
              </a:rPr>
              <a:t> growth.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b="0" dirty="0" smtClean="0">
                <a:latin typeface="Calibri"/>
                <a:cs typeface="Calibri"/>
              </a:rPr>
              <a:t>Possible mitigation: </a:t>
            </a:r>
            <a:r>
              <a:rPr lang="en-US" sz="2400" b="1" dirty="0" smtClean="0">
                <a:latin typeface="Calibri"/>
                <a:cs typeface="Calibri"/>
              </a:rPr>
              <a:t>hollow channel plasmas</a:t>
            </a:r>
            <a:r>
              <a:rPr lang="en-US" sz="2400" b="0" dirty="0" smtClean="0">
                <a:latin typeface="Calibri"/>
                <a:cs typeface="Calibri"/>
              </a:rPr>
              <a:t>? Under study.</a:t>
            </a:r>
            <a:endParaRPr lang="en-US" sz="2400" b="0" dirty="0"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672" y="2125468"/>
            <a:ext cx="1436807" cy="165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59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8" y="47251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Technology limitations 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energy</a:t>
            </a:r>
            <a:r>
              <a:rPr lang="en-US" dirty="0"/>
              <a:t>, </a:t>
            </a:r>
            <a:r>
              <a:rPr lang="en-US" dirty="0" err="1" smtClean="0"/>
              <a:t>emittance</a:t>
            </a:r>
            <a:r>
              <a:rPr lang="en-US" dirty="0"/>
              <a:t>/</a:t>
            </a:r>
            <a:r>
              <a:rPr lang="en-US" dirty="0" smtClean="0"/>
              <a:t>brilliance, power consumption?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476672"/>
            <a:ext cx="3197108" cy="39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92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dirty="0" smtClean="0">
                <a:latin typeface="Arial" charset="0"/>
              </a:rPr>
              <a:t>PWFA: experiments</a:t>
            </a:r>
            <a:endParaRPr 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414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PWFA, LWFA and high-power laser research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336" y="3356992"/>
            <a:ext cx="4669532" cy="3376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6" y="1117476"/>
            <a:ext cx="4725778" cy="3249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413399"/>
            <a:ext cx="3803556" cy="24446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4653499"/>
            <a:ext cx="2433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Published articles with :</a:t>
            </a:r>
          </a:p>
          <a:p>
            <a:r>
              <a:rPr lang="en-US" dirty="0" smtClean="0"/>
              <a:t>“laser” + “</a:t>
            </a:r>
            <a:r>
              <a:rPr lang="en-US" dirty="0" err="1" smtClean="0"/>
              <a:t>wakefield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60032" y="1484784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Steadily growing interest in European community. A large number of planned or proposed new PWFA and LWFA </a:t>
            </a:r>
            <a:r>
              <a:rPr lang="en-US" sz="2000" dirty="0" err="1" smtClean="0"/>
              <a:t>experments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1744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04" y="1747905"/>
            <a:ext cx="3508316" cy="4400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116632"/>
            <a:ext cx="87849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Recent progress in beam-driven PWFA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036" y="3612356"/>
            <a:ext cx="4343508" cy="2480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224685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Two bunch acceleration of electrons, with high gradient, high efficiency, low energy spread :</a:t>
            </a:r>
            <a:endParaRPr lang="en-US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667960" y="3089136"/>
            <a:ext cx="431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High gradient acceleration of positron, with a spectrally distinct accelerated bunch :</a:t>
            </a:r>
            <a:endParaRPr lang="en-US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43604" y="6093296"/>
            <a:ext cx="3724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Litos</a:t>
            </a:r>
            <a:r>
              <a:rPr lang="en-US" sz="1400" dirty="0"/>
              <a:t>, M. et al</a:t>
            </a:r>
            <a:r>
              <a:rPr lang="en-US" sz="1400" i="1" dirty="0"/>
              <a:t>. High-efficiency acceleration of an electron beam in a plasma </a:t>
            </a:r>
            <a:r>
              <a:rPr lang="en-US" sz="1400" i="1" dirty="0" err="1"/>
              <a:t>wakefield</a:t>
            </a:r>
            <a:r>
              <a:rPr lang="en-US" sz="1400" i="1" dirty="0"/>
              <a:t> accelerator</a:t>
            </a:r>
            <a:r>
              <a:rPr lang="en-US" sz="1400" dirty="0"/>
              <a:t>. </a:t>
            </a:r>
            <a:r>
              <a:rPr lang="en-US" sz="1400" b="1" dirty="0"/>
              <a:t>Nature 515</a:t>
            </a:r>
            <a:r>
              <a:rPr lang="en-US" sz="1400" dirty="0"/>
              <a:t>, 92–95 (2014). </a:t>
            </a:r>
          </a:p>
          <a:p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937224" y="6334780"/>
            <a:ext cx="372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FACET E200 collaboration: to be published (in 6 days)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15244" y="782113"/>
            <a:ext cx="8451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Results from PWFA experiments at FACET, 2012-2015 (the blow-out regime)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130" y="1211365"/>
            <a:ext cx="2410598" cy="16132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2080" y="1628800"/>
            <a:ext cx="172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Blow-out regime :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1211365"/>
            <a:ext cx="3816424" cy="567191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34036" y="3089136"/>
            <a:ext cx="4348692" cy="380463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4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4724400"/>
            <a:ext cx="9932128" cy="22424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992" y="3815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Plasma </a:t>
            </a:r>
            <a:r>
              <a:rPr lang="en-US" dirty="0" err="1" smtClean="0"/>
              <a:t>wakefield</a:t>
            </a:r>
            <a:r>
              <a:rPr lang="en-US" dirty="0" smtClean="0"/>
              <a:t> experiments at SLAC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417332"/>
            <a:ext cx="2595954" cy="1924690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056" y="2392179"/>
            <a:ext cx="3603196" cy="2404033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152400" y="5924021"/>
            <a:ext cx="86614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741336" y="4190999"/>
            <a:ext cx="24384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142010" y="4796212"/>
            <a:ext cx="836575" cy="1127809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7832749" y="4535578"/>
            <a:ext cx="374436" cy="1312242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3657602" y="4241863"/>
            <a:ext cx="169064" cy="1625537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62600" y="5334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Spectrometer </a:t>
            </a:r>
            <a:r>
              <a:rPr lang="en-GB" b="1" dirty="0" err="1" smtClean="0"/>
              <a:t>y</a:t>
            </a:r>
            <a:r>
              <a:rPr lang="en-GB" b="1" dirty="0" smtClean="0"/>
              <a:t>-dipole</a:t>
            </a:r>
            <a:endParaRPr lang="en-GB" b="1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6616700" y="5638800"/>
            <a:ext cx="317500" cy="22860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V="1">
            <a:off x="5524500" y="6057900"/>
            <a:ext cx="457200" cy="38100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5962650" y="6191250"/>
            <a:ext cx="457200" cy="11430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9" y="1891907"/>
            <a:ext cx="2305243" cy="1253127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72" y="3191398"/>
            <a:ext cx="2077940" cy="2012147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  <p:sp>
        <p:nvSpPr>
          <p:cNvPr id="48" name="TextBox 47"/>
          <p:cNvSpPr txBox="1"/>
          <p:nvPr/>
        </p:nvSpPr>
        <p:spPr>
          <a:xfrm>
            <a:off x="95486" y="2392179"/>
            <a:ext cx="122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Deflecting cavity</a:t>
            </a:r>
            <a:endParaRPr lang="en-GB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152400" y="4343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YAG</a:t>
            </a:r>
            <a:endParaRPr lang="en-GB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3105043" y="3766105"/>
            <a:ext cx="1092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Li OVEN</a:t>
            </a:r>
            <a:endParaRPr lang="en-GB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5741336" y="3766105"/>
            <a:ext cx="174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CHERENKOV</a:t>
            </a:r>
            <a:endParaRPr lang="en-GB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6629400" y="5943600"/>
            <a:ext cx="120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e</a:t>
            </a:r>
            <a:r>
              <a:rPr lang="en-GB" b="1" dirty="0" smtClean="0">
                <a:solidFill>
                  <a:srgbClr val="FF0000"/>
                </a:solidFill>
              </a:rPr>
              <a:t>- beam -&gt;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95486" y="5203545"/>
            <a:ext cx="613769" cy="499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0" y="2799696"/>
            <a:ext cx="907184" cy="3917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0" y="6172200"/>
            <a:ext cx="11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&lt;- W-chicane</a:t>
            </a:r>
            <a:endParaRPr lang="en-GB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638800" y="6248400"/>
            <a:ext cx="1792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Imaging </a:t>
            </a:r>
            <a:r>
              <a:rPr lang="en-GB" b="1" dirty="0" err="1" smtClean="0"/>
              <a:t>quadrupoles</a:t>
            </a:r>
            <a:endParaRPr lang="en-GB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6934200" y="4355068"/>
            <a:ext cx="174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LANEX</a:t>
            </a:r>
            <a:endParaRPr lang="en-GB" b="1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D8CB-5BF6-634F-A1F8-B66CBE7533DD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0" name="Picture 39" descr="MainAmpDark_FACET-LASER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919" y="1991076"/>
            <a:ext cx="2665875" cy="1775029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  <p:sp>
        <p:nvSpPr>
          <p:cNvPr id="44" name="TextBox 43"/>
          <p:cNvSpPr txBox="1"/>
          <p:nvPr/>
        </p:nvSpPr>
        <p:spPr>
          <a:xfrm>
            <a:off x="6581691" y="3073442"/>
            <a:ext cx="186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</a:rPr>
              <a:t>10 TW </a:t>
            </a:r>
            <a:r>
              <a:rPr lang="en-GB" b="1" dirty="0" err="1" smtClean="0">
                <a:solidFill>
                  <a:srgbClr val="FFFFFF"/>
                </a:solidFill>
              </a:rPr>
              <a:t>Ti:Sa</a:t>
            </a:r>
            <a:r>
              <a:rPr lang="en-GB" b="1" dirty="0" smtClean="0">
                <a:solidFill>
                  <a:srgbClr val="FFFFFF"/>
                </a:solidFill>
              </a:rPr>
              <a:t> laser</a:t>
            </a:r>
            <a:endParaRPr lang="en-GB" b="1" dirty="0">
              <a:solidFill>
                <a:srgbClr val="FFFFFF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6230" y="1040965"/>
            <a:ext cx="4767970" cy="145285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2968965" y="2392179"/>
            <a:ext cx="1873664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79290" y="2084508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km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95486" y="6840212"/>
            <a:ext cx="8581599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906727" y="6470880"/>
            <a:ext cx="824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 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31038" y="1181155"/>
            <a:ext cx="1461442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Talk for another day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181155"/>
            <a:ext cx="1921656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The FACET PWFA experiments at SLAC</a:t>
            </a:r>
            <a:endParaRPr lang="en-US" sz="1600" b="1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"/>
            <a:ext cx="1052735" cy="105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8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yout3Dlege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088" y="3068960"/>
            <a:ext cx="4880207" cy="361053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08844" y="45146"/>
            <a:ext cx="8229600" cy="1143000"/>
          </a:xfrm>
        </p:spPr>
        <p:txBody>
          <a:bodyPr/>
          <a:lstStyle/>
          <a:p>
            <a:r>
              <a:rPr lang="en-US" dirty="0" smtClean="0"/>
              <a:t>The AWAKE experiment at CERN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183168"/>
            <a:ext cx="6408712" cy="18615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496" y="2924944"/>
            <a:ext cx="4248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AWAKE</a:t>
            </a:r>
            <a:r>
              <a:rPr lang="en-US" sz="1400" dirty="0" smtClean="0"/>
              <a:t>: “A Proton Driven Plasma Wakefield Acceleration Experiment at CERN”.  Idea: use CERN proton bunches with kJ energies as a PWFA driver.  A 400 GeV SPS bunch is sent into a plasma source, in which it drives self-modulated wake fields with accelerating fields of about 1 GV/m over 10 meters.  An e- bunch will sample the wake.  Global collaboration with MPI as lead experiment partner</a:t>
            </a:r>
            <a:r>
              <a:rPr lang="en-US" sz="1400" b="1" dirty="0" smtClean="0"/>
              <a:t>.  First beam: 2016.</a:t>
            </a:r>
            <a:endParaRPr lang="en-US" sz="1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764185"/>
            <a:ext cx="2524593" cy="16705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496" y="6453336"/>
            <a:ext cx="321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low-density long beam will self-modulated and generate intense wake fields.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052735" cy="10527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31038" y="1181155"/>
            <a:ext cx="1461442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Talk for another day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46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6632"/>
            <a:ext cx="87849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Recent progress in laser-driven LWFA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535536"/>
            <a:ext cx="4734369" cy="3120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824388"/>
            <a:ext cx="7848872" cy="2829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4005064"/>
            <a:ext cx="3544634" cy="2090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4088" y="613394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150 J, 15 </a:t>
            </a:r>
            <a:r>
              <a:rPr lang="en-US" dirty="0" err="1" smtClean="0"/>
              <a:t>fs</a:t>
            </a:r>
            <a:r>
              <a:rPr lang="en-US" dirty="0" smtClean="0"/>
              <a:t> (10 PW) ~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1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136" y="692696"/>
            <a:ext cx="4025900" cy="495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580526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Can plasma </a:t>
            </a:r>
            <a:r>
              <a:rPr lang="en-US" b="1" dirty="0" err="1" smtClean="0"/>
              <a:t>wakefield</a:t>
            </a:r>
            <a:r>
              <a:rPr lang="en-US" b="1" dirty="0" smtClean="0"/>
              <a:t> acceleration be used for all kind of particles? (electrons, positrons, protons … 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14912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9900"/>
            <a:ext cx="9144000" cy="33661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821" y="5332259"/>
            <a:ext cx="89211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studied technique: </a:t>
            </a:r>
            <a:r>
              <a:rPr lang="en-US" b="1" dirty="0" smtClean="0"/>
              <a:t>TNSA</a:t>
            </a:r>
            <a:r>
              <a:rPr lang="en-US" dirty="0"/>
              <a:t>,</a:t>
            </a:r>
            <a:r>
              <a:rPr lang="en-US" dirty="0" smtClean="0"/>
              <a:t> Target Normal Sheath Acceleration.</a:t>
            </a:r>
          </a:p>
          <a:p>
            <a:endParaRPr lang="en-US" dirty="0" smtClean="0"/>
          </a:p>
          <a:p>
            <a:r>
              <a:rPr lang="en-US" dirty="0" smtClean="0"/>
              <a:t>Laser incident on target heats electrons. Hot electrons propagates through the thin target, leading to a charge separation on the rear side, with very large longitudinal electric fields. Ions from target and/or surface are accelerated in this field.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962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Proton / ion acceleration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50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4" y="980728"/>
            <a:ext cx="9144000" cy="5026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339" y="4264755"/>
            <a:ext cx="3338661" cy="439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974" y="6128188"/>
            <a:ext cx="898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TNSA:  protons have been accelerated up to ~&lt; 100 </a:t>
            </a:r>
            <a:r>
              <a:rPr lang="en-US" dirty="0" err="1" smtClean="0"/>
              <a:t>Mev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962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/>
              <a:t>Proton / ion acceleration – recent results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30562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smtClean="0"/>
              <a:t>Back to the e- e+ linear collider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231693"/>
            <a:ext cx="8532440" cy="551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7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Reminder: some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Tx/>
              <a:buChar char="•"/>
            </a:pPr>
            <a:r>
              <a:rPr lang="en-US" b="1" dirty="0" smtClean="0"/>
              <a:t>Synchrotron radiation energy loss </a:t>
            </a:r>
            <a:r>
              <a:rPr lang="en-US" dirty="0" smtClean="0"/>
              <a:t>(power)</a:t>
            </a:r>
          </a:p>
          <a:p>
            <a:pPr lvl="1">
              <a:buFontTx/>
              <a:buChar char="•"/>
            </a:pPr>
            <a:r>
              <a:rPr lang="en-US" dirty="0" smtClean="0"/>
              <a:t>Fundamental limit : </a:t>
            </a:r>
            <a:r>
              <a:rPr lang="en-US" b="1" dirty="0" smtClean="0"/>
              <a:t>E</a:t>
            </a:r>
            <a:r>
              <a:rPr lang="en-US" b="1" baseline="30000" dirty="0" smtClean="0"/>
              <a:t>4</a:t>
            </a:r>
            <a:r>
              <a:rPr lang="en-US" b="1" dirty="0" smtClean="0"/>
              <a:t> / (R</a:t>
            </a:r>
            <a:r>
              <a:rPr lang="en-US" b="1" baseline="30000" dirty="0" smtClean="0"/>
              <a:t>2</a:t>
            </a:r>
            <a:r>
              <a:rPr lang="en-US" b="1" dirty="0" smtClean="0"/>
              <a:t> x m</a:t>
            </a:r>
            <a:r>
              <a:rPr lang="en-US" b="1" baseline="-25000" dirty="0" smtClean="0"/>
              <a:t>0</a:t>
            </a:r>
            <a:r>
              <a:rPr lang="en-US" b="1" baseline="30000" dirty="0" smtClean="0"/>
              <a:t>4</a:t>
            </a:r>
            <a:r>
              <a:rPr lang="en-US" b="1" dirty="0"/>
              <a:t>)</a:t>
            </a:r>
            <a:r>
              <a:rPr lang="en-US" b="1" baseline="30000" dirty="0" smtClean="0"/>
              <a:t> </a:t>
            </a:r>
            <a:r>
              <a:rPr lang="en-US" b="1" dirty="0" smtClean="0"/>
              <a:t> </a:t>
            </a:r>
          </a:p>
          <a:p>
            <a:pPr>
              <a:buFontTx/>
              <a:buChar char="•"/>
            </a:pPr>
            <a:r>
              <a:rPr lang="en-US" b="1" dirty="0" smtClean="0"/>
              <a:t>Accelerating gradient </a:t>
            </a:r>
            <a:r>
              <a:rPr lang="en-US" dirty="0" smtClean="0"/>
              <a:t>(few 10’s MV/m)</a:t>
            </a:r>
          </a:p>
          <a:p>
            <a:pPr lvl="1">
              <a:buFontTx/>
              <a:buChar char="•"/>
            </a:pPr>
            <a:r>
              <a:rPr lang="en-US" dirty="0" smtClean="0"/>
              <a:t>High-gradient RF research</a:t>
            </a:r>
          </a:p>
          <a:p>
            <a:pPr>
              <a:buFontTx/>
              <a:buChar char="•"/>
            </a:pPr>
            <a:r>
              <a:rPr lang="en-US" b="1" dirty="0" smtClean="0"/>
              <a:t>Power consumption / efficiency : </a:t>
            </a:r>
            <a:r>
              <a:rPr lang="en-US" dirty="0" smtClean="0"/>
              <a:t>(limit ~ 100 MW)</a:t>
            </a:r>
          </a:p>
          <a:p>
            <a:pPr lvl="1">
              <a:buFontTx/>
              <a:buChar char="•"/>
            </a:pPr>
            <a:r>
              <a:rPr lang="en-US" dirty="0" smtClean="0"/>
              <a:t>Optimize efficiency</a:t>
            </a:r>
          </a:p>
          <a:p>
            <a:pPr>
              <a:buFontTx/>
              <a:buChar char="•"/>
            </a:pPr>
            <a:r>
              <a:rPr lang="en-US" b="1" dirty="0" smtClean="0"/>
              <a:t>Magnetic field strength </a:t>
            </a:r>
            <a:r>
              <a:rPr lang="en-US" dirty="0" smtClean="0"/>
              <a:t>(iron ~1T, SC ~10 T)</a:t>
            </a:r>
          </a:p>
          <a:p>
            <a:pPr lvl="1">
              <a:buFontTx/>
              <a:buChar char="•"/>
            </a:pPr>
            <a:r>
              <a:rPr lang="en-US" dirty="0" smtClean="0"/>
              <a:t>Research in SC technology</a:t>
            </a:r>
          </a:p>
          <a:p>
            <a:pPr>
              <a:buFontTx/>
              <a:buChar char="•"/>
            </a:pPr>
            <a:r>
              <a:rPr lang="en-US" b="1" dirty="0" smtClean="0"/>
              <a:t>Multi-particle / collective effects </a:t>
            </a:r>
            <a:r>
              <a:rPr lang="en-US" dirty="0" smtClean="0"/>
              <a:t>(beam-beam)</a:t>
            </a:r>
          </a:p>
          <a:p>
            <a:pPr lvl="1">
              <a:buFontTx/>
              <a:buChar char="•"/>
            </a:pPr>
            <a:r>
              <a:rPr lang="en-US" dirty="0" smtClean="0"/>
              <a:t>Research in collective effects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214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31775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	High </a:t>
            </a:r>
            <a:r>
              <a:rPr lang="en-US" b="1" dirty="0" smtClean="0">
                <a:solidFill>
                  <a:srgbClr val="008000"/>
                </a:solidFill>
              </a:rPr>
              <a:t>gradient</a:t>
            </a:r>
            <a:r>
              <a:rPr lang="en-US" dirty="0" smtClean="0">
                <a:solidFill>
                  <a:srgbClr val="008000"/>
                </a:solidFill>
              </a:rPr>
              <a:t> (CLIC 100 MV/m)</a:t>
            </a:r>
            <a:endParaRPr lang="en-US" dirty="0">
              <a:solidFill>
                <a:srgbClr val="008000"/>
              </a:solidFill>
            </a:endParaRPr>
          </a:p>
          <a:p>
            <a:pPr marL="231775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pPr marL="231775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	</a:t>
            </a:r>
            <a:r>
              <a:rPr lang="en-US" dirty="0">
                <a:solidFill>
                  <a:srgbClr val="008000"/>
                </a:solidFill>
              </a:rPr>
              <a:t>G</a:t>
            </a:r>
            <a:r>
              <a:rPr lang="en-US" dirty="0" smtClean="0">
                <a:solidFill>
                  <a:srgbClr val="008000"/>
                </a:solidFill>
              </a:rPr>
              <a:t>ood energy </a:t>
            </a:r>
            <a:r>
              <a:rPr lang="en-US" b="1" dirty="0" smtClean="0">
                <a:solidFill>
                  <a:srgbClr val="008000"/>
                </a:solidFill>
              </a:rPr>
              <a:t>efficiency</a:t>
            </a:r>
            <a:r>
              <a:rPr lang="en-US" dirty="0" smtClean="0">
                <a:solidFill>
                  <a:srgbClr val="008000"/>
                </a:solidFill>
              </a:rPr>
              <a:t> (CLIC 5-10%)</a:t>
            </a:r>
          </a:p>
          <a:p>
            <a:pPr marL="231775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pPr marL="231775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	Small </a:t>
            </a:r>
            <a:r>
              <a:rPr lang="en-US" b="1" dirty="0" err="1" smtClean="0">
                <a:solidFill>
                  <a:srgbClr val="008000"/>
                </a:solidFill>
              </a:rPr>
              <a:t>emittance</a:t>
            </a:r>
            <a:r>
              <a:rPr lang="en-US" b="1" dirty="0" smtClean="0">
                <a:solidFill>
                  <a:srgbClr val="008000"/>
                </a:solidFill>
              </a:rPr>
              <a:t> generation </a:t>
            </a:r>
            <a:r>
              <a:rPr lang="en-US" dirty="0" smtClean="0">
                <a:solidFill>
                  <a:srgbClr val="008000"/>
                </a:solidFill>
              </a:rPr>
              <a:t>(CLIC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N,0</a:t>
            </a:r>
            <a:r>
              <a:rPr lang="en-US" dirty="0" smtClean="0">
                <a:solidFill>
                  <a:srgbClr val="008000"/>
                </a:solidFill>
              </a:rPr>
              <a:t>~</a:t>
            </a:r>
            <a:r>
              <a:rPr lang="en-US" dirty="0">
                <a:solidFill>
                  <a:srgbClr val="008000"/>
                </a:solidFill>
              </a:rPr>
              <a:t>10 nm) </a:t>
            </a:r>
          </a:p>
          <a:p>
            <a:pPr marL="231775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pPr marL="231775" indent="0">
              <a:buNone/>
            </a:pPr>
            <a:r>
              <a:rPr lang="en-US" dirty="0">
                <a:solidFill>
                  <a:srgbClr val="008000"/>
                </a:solidFill>
              </a:rPr>
              <a:t>	</a:t>
            </a:r>
            <a:r>
              <a:rPr lang="en-US" dirty="0">
                <a:solidFill>
                  <a:schemeClr val="accent6"/>
                </a:solidFill>
              </a:rPr>
              <a:t>Excellent </a:t>
            </a:r>
            <a:r>
              <a:rPr lang="en-US" b="1" dirty="0" err="1">
                <a:solidFill>
                  <a:schemeClr val="accent6"/>
                </a:solidFill>
              </a:rPr>
              <a:t>emittance</a:t>
            </a:r>
            <a:r>
              <a:rPr lang="en-US" b="1" dirty="0">
                <a:solidFill>
                  <a:schemeClr val="accent6"/>
                </a:solidFill>
              </a:rPr>
              <a:t> preservation </a:t>
            </a:r>
            <a:r>
              <a:rPr lang="en-US" dirty="0">
                <a:solidFill>
                  <a:schemeClr val="accent6"/>
                </a:solidFill>
              </a:rPr>
              <a:t>(</a:t>
            </a:r>
            <a:r>
              <a:rPr lang="en-US" dirty="0">
                <a:solidFill>
                  <a:schemeClr val="accent6"/>
                </a:solidFill>
                <a:latin typeface="Symbol" charset="2"/>
                <a:cs typeface="Symbol" charset="2"/>
              </a:rPr>
              <a:t>De</a:t>
            </a:r>
            <a:r>
              <a:rPr lang="en-US" baseline="-25000" dirty="0">
                <a:solidFill>
                  <a:schemeClr val="accent6"/>
                </a:solidFill>
                <a:latin typeface="Symbol" charset="2"/>
                <a:cs typeface="Symbol" charset="2"/>
              </a:rPr>
              <a:t>N</a:t>
            </a:r>
            <a:r>
              <a:rPr lang="en-US" dirty="0">
                <a:solidFill>
                  <a:schemeClr val="accent6"/>
                </a:solidFill>
              </a:rPr>
              <a:t>~10 nm)</a:t>
            </a:r>
          </a:p>
          <a:p>
            <a:pPr marL="231775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pPr marL="231775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	Low </a:t>
            </a:r>
            <a:r>
              <a:rPr lang="en-US" b="1" dirty="0" smtClean="0">
                <a:solidFill>
                  <a:srgbClr val="008000"/>
                </a:solidFill>
              </a:rPr>
              <a:t>energy spread </a:t>
            </a:r>
            <a:r>
              <a:rPr lang="en-US" dirty="0" smtClean="0">
                <a:solidFill>
                  <a:srgbClr val="008000"/>
                </a:solidFill>
              </a:rPr>
              <a:t>(CLIC ~1%)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7068" y="5464443"/>
            <a:ext cx="2489200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latin typeface="Verdana"/>
                <a:cs typeface="Verdana"/>
              </a:rPr>
              <a:t> </a:t>
            </a:r>
            <a:r>
              <a:rPr lang="en-US" sz="2000" b="0" dirty="0" smtClean="0">
                <a:solidFill>
                  <a:srgbClr val="008000"/>
                </a:solidFill>
                <a:latin typeface="Verdana"/>
                <a:cs typeface="Verdana"/>
              </a:rPr>
              <a:t> </a:t>
            </a:r>
            <a:r>
              <a:rPr lang="en-US" sz="2000" b="0" dirty="0" smtClean="0">
                <a:solidFill>
                  <a:srgbClr val="0000FF"/>
                </a:solidFill>
                <a:latin typeface="Verdana"/>
                <a:cs typeface="Verdana"/>
              </a:rPr>
              <a:t> Status:</a:t>
            </a:r>
          </a:p>
          <a:p>
            <a:r>
              <a:rPr lang="en-US" sz="2000" b="0" dirty="0" smtClean="0">
                <a:solidFill>
                  <a:srgbClr val="008000"/>
                </a:solidFill>
                <a:latin typeface="Verdana"/>
                <a:cs typeface="Verdana"/>
              </a:rPr>
              <a:t>Feasible</a:t>
            </a:r>
          </a:p>
          <a:p>
            <a:r>
              <a:rPr lang="en-US" sz="2000" b="0" dirty="0" smtClean="0">
                <a:solidFill>
                  <a:srgbClr val="FF6600"/>
                </a:solidFill>
                <a:latin typeface="Verdana"/>
                <a:cs typeface="Verdana"/>
              </a:rPr>
              <a:t>Chal</a:t>
            </a:r>
            <a:r>
              <a:rPr lang="en-US" sz="2000" dirty="0" smtClean="0">
                <a:solidFill>
                  <a:srgbClr val="FF6600"/>
                </a:solidFill>
                <a:latin typeface="Verdana"/>
                <a:cs typeface="Verdana"/>
              </a:rPr>
              <a:t>lenging</a:t>
            </a:r>
            <a:endParaRPr lang="en-US" sz="2000" b="0" dirty="0" smtClean="0">
              <a:solidFill>
                <a:srgbClr val="FF6600"/>
              </a:solidFill>
              <a:latin typeface="Verdana"/>
              <a:cs typeface="Verdan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/>
              <a:t>Linear collider technology readiness: conventional technology (~ 1 </a:t>
            </a:r>
            <a:r>
              <a:rPr lang="en-US" sz="3400" dirty="0" err="1" smtClean="0"/>
              <a:t>TeV</a:t>
            </a:r>
            <a:r>
              <a:rPr lang="en-US" sz="3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949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/>
              <a:t>Linear collider technology readiness: </a:t>
            </a:r>
          </a:p>
          <a:p>
            <a:r>
              <a:rPr lang="en-US" sz="3400" dirty="0" smtClean="0"/>
              <a:t>plasma </a:t>
            </a:r>
            <a:r>
              <a:rPr lang="en-US" sz="3400" dirty="0" err="1" smtClean="0"/>
              <a:t>wakefield</a:t>
            </a:r>
            <a:r>
              <a:rPr lang="en-US" sz="3400" dirty="0" smtClean="0"/>
              <a:t> acceleration</a:t>
            </a:r>
            <a:endParaRPr lang="en-US" sz="3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231775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	Gradient (~&gt;10 GV/m)</a:t>
            </a:r>
            <a:endParaRPr lang="en-US" dirty="0">
              <a:solidFill>
                <a:srgbClr val="008000"/>
              </a:solidFill>
            </a:endParaRPr>
          </a:p>
          <a:p>
            <a:pPr marL="231775" indent="0">
              <a:buNone/>
            </a:pPr>
            <a:endParaRPr lang="en-US" dirty="0"/>
          </a:p>
          <a:p>
            <a:pPr marL="231775" indent="0">
              <a:buNone/>
            </a:pPr>
            <a:r>
              <a:rPr lang="en-US" dirty="0" smtClean="0">
                <a:solidFill>
                  <a:srgbClr val="FF6600"/>
                </a:solidFill>
              </a:rPr>
              <a:t>	Efficiency (~&gt;50%)</a:t>
            </a:r>
          </a:p>
          <a:p>
            <a:pPr marL="231775" indent="0">
              <a:buNone/>
            </a:pPr>
            <a:endParaRPr lang="en-US" dirty="0"/>
          </a:p>
          <a:p>
            <a:pPr marL="231775" indent="0">
              <a:buNone/>
            </a:pPr>
            <a:r>
              <a:rPr lang="en-US" dirty="0" smtClean="0">
                <a:solidFill>
                  <a:srgbClr val="880000"/>
                </a:solidFill>
              </a:rPr>
              <a:t>	Emittance preservation</a:t>
            </a:r>
          </a:p>
          <a:p>
            <a:pPr marL="231775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 smtClean="0">
                <a:solidFill>
                  <a:srgbClr val="FF6600"/>
                </a:solidFill>
              </a:rPr>
              <a:t>Emittance generation (~&lt; 100 nm) </a:t>
            </a:r>
            <a:endParaRPr lang="en-US" dirty="0">
              <a:solidFill>
                <a:srgbClr val="FF6600"/>
              </a:solidFill>
            </a:endParaRPr>
          </a:p>
          <a:p>
            <a:pPr marL="231775" indent="0">
              <a:buNone/>
            </a:pPr>
            <a:endParaRPr lang="en-US" dirty="0"/>
          </a:p>
          <a:p>
            <a:pPr marL="231775" indent="0">
              <a:buNone/>
            </a:pPr>
            <a:r>
              <a:rPr lang="en-US" dirty="0" smtClean="0">
                <a:solidFill>
                  <a:srgbClr val="FF6600"/>
                </a:solidFill>
              </a:rPr>
              <a:t>	Energy spread (~1%)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9866" y="2540000"/>
            <a:ext cx="2489200" cy="1323439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latin typeface="Verdana"/>
                <a:cs typeface="Verdana"/>
              </a:rPr>
              <a:t> </a:t>
            </a:r>
            <a:r>
              <a:rPr lang="en-US" sz="2000" b="0" dirty="0" smtClean="0">
                <a:solidFill>
                  <a:srgbClr val="008000"/>
                </a:solidFill>
                <a:latin typeface="Verdana"/>
                <a:cs typeface="Verdana"/>
              </a:rPr>
              <a:t> </a:t>
            </a:r>
            <a:r>
              <a:rPr lang="en-US" sz="2000" b="0" dirty="0" smtClean="0">
                <a:solidFill>
                  <a:srgbClr val="0000FF"/>
                </a:solidFill>
                <a:latin typeface="Verdana"/>
                <a:cs typeface="Verdana"/>
              </a:rPr>
              <a:t> Status:</a:t>
            </a:r>
          </a:p>
          <a:p>
            <a:r>
              <a:rPr lang="en-US" sz="2000" b="0" dirty="0" smtClean="0">
                <a:solidFill>
                  <a:srgbClr val="008000"/>
                </a:solidFill>
                <a:latin typeface="Verdana"/>
                <a:cs typeface="Verdana"/>
              </a:rPr>
              <a:t>Established</a:t>
            </a:r>
          </a:p>
          <a:p>
            <a:r>
              <a:rPr lang="en-US" sz="2000" b="0" dirty="0" smtClean="0">
                <a:solidFill>
                  <a:srgbClr val="FF6600"/>
                </a:solidFill>
                <a:latin typeface="Verdana"/>
                <a:cs typeface="Verdana"/>
              </a:rPr>
              <a:t>Current research</a:t>
            </a:r>
          </a:p>
          <a:p>
            <a:r>
              <a:rPr lang="en-US" sz="2000" b="0" dirty="0" smtClean="0">
                <a:solidFill>
                  <a:srgbClr val="800000"/>
                </a:solidFill>
                <a:latin typeface="Verdana"/>
                <a:cs typeface="Verdana"/>
              </a:rPr>
              <a:t>Challenging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4088" y="5664498"/>
            <a:ext cx="346672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NB: these are the author’s personals remarks, other expert’s opinions may differ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0727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European demonstration </a:t>
            </a:r>
            <a:br>
              <a:rPr lang="en-US" dirty="0" smtClean="0"/>
            </a:br>
            <a:r>
              <a:rPr lang="en-US" dirty="0" smtClean="0"/>
              <a:t>plasma </a:t>
            </a:r>
            <a:r>
              <a:rPr lang="en-US" dirty="0" err="1" smtClean="0"/>
              <a:t>wakefield</a:t>
            </a:r>
            <a:r>
              <a:rPr lang="en-US" dirty="0" smtClean="0"/>
              <a:t> accelerator?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5838171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EuPRAXIA</a:t>
            </a:r>
            <a:r>
              <a:rPr lang="en-US" dirty="0" smtClean="0"/>
              <a:t> : </a:t>
            </a:r>
            <a:r>
              <a:rPr lang="en-US" dirty="0" err="1" smtClean="0"/>
              <a:t>Europan</a:t>
            </a:r>
            <a:r>
              <a:rPr lang="en-US" dirty="0" smtClean="0"/>
              <a:t> collaboration towards a </a:t>
            </a:r>
            <a:r>
              <a:rPr lang="en-US" dirty="0"/>
              <a:t>European demonstration plasma </a:t>
            </a:r>
            <a:r>
              <a:rPr lang="en-US" dirty="0" smtClean="0"/>
              <a:t>accelerator.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396781"/>
            <a:ext cx="7188572" cy="4441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6515928"/>
            <a:ext cx="293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Assmann</a:t>
            </a:r>
            <a:r>
              <a:rPr lang="en-US" dirty="0" smtClean="0"/>
              <a:t>, DESY, </a:t>
            </a:r>
            <a:r>
              <a:rPr lang="en-US" dirty="0" err="1" smtClean="0"/>
              <a:t>EuroNNAc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3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360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Advanced acceleration research: necessary for high-energy physics (and accelerator research) to advance</a:t>
            </a:r>
          </a:p>
          <a:p>
            <a:r>
              <a:rPr lang="en-US" dirty="0" smtClean="0"/>
              <a:t>Recently very encouraging experimental results for  plasma/laser </a:t>
            </a:r>
            <a:r>
              <a:rPr lang="en-US" dirty="0" err="1" smtClean="0"/>
              <a:t>wakefield</a:t>
            </a:r>
            <a:r>
              <a:rPr lang="en-US" dirty="0" smtClean="0"/>
              <a:t> acceleration for electrons and positrons, as well as laser ion acceleration</a:t>
            </a:r>
          </a:p>
          <a:p>
            <a:r>
              <a:rPr lang="en-US" dirty="0" smtClean="0"/>
              <a:t>Research and development of high power lasers is strongly linked to advanced accelerator research</a:t>
            </a:r>
          </a:p>
          <a:p>
            <a:r>
              <a:rPr lang="en-US" dirty="0" smtClean="0"/>
              <a:t>Beam quality and beam stability are not yet at the point where one these technologies can be used for applications</a:t>
            </a:r>
          </a:p>
          <a:p>
            <a:r>
              <a:rPr lang="en-US" b="1" dirty="0" smtClean="0"/>
              <a:t>Advanced accelerator research : an exiting field, currently bustling with activity.  Lot’s of good opportunities for the young physics or engineering student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03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1143000"/>
          </a:xfrm>
        </p:spPr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90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Research: high gradient 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High frequency, high gradient </a:t>
            </a:r>
            <a:r>
              <a:rPr lang="en-US" sz="2800" dirty="0" err="1" smtClean="0"/>
              <a:t>reserach</a:t>
            </a:r>
            <a:r>
              <a:rPr lang="en-US" sz="2800" dirty="0" smtClean="0"/>
              <a:t>: ~20 years of 12 GHz X-band RF technology development at CERN, SLAC and KEK</a:t>
            </a:r>
          </a:p>
          <a:p>
            <a:pPr>
              <a:buFontTx/>
              <a:buChar char="•"/>
            </a:pPr>
            <a:r>
              <a:rPr lang="en-US" sz="2800" dirty="0" smtClean="0"/>
              <a:t>X</a:t>
            </a:r>
            <a:r>
              <a:rPr lang="en-US" sz="2800" dirty="0"/>
              <a:t>-band acceleration can give accelerating gradients up to </a:t>
            </a:r>
            <a:r>
              <a:rPr lang="en-US" sz="2800" b="1" dirty="0"/>
              <a:t>three to five times </a:t>
            </a:r>
            <a:r>
              <a:rPr lang="en-US" sz="2800" dirty="0"/>
              <a:t>those obtained with L-band and S-band</a:t>
            </a:r>
            <a:r>
              <a:rPr lang="nb-NO" sz="2800" dirty="0"/>
              <a:t> </a:t>
            </a:r>
            <a:r>
              <a:rPr lang="nb-NO" sz="2800" dirty="0" smtClean="0"/>
              <a:t>(CLIC: 100 GV/m)</a:t>
            </a:r>
          </a:p>
          <a:p>
            <a:pPr>
              <a:buFontTx/>
              <a:buChar char="•"/>
            </a:pPr>
            <a:r>
              <a:rPr lang="en-US" sz="2800" dirty="0"/>
              <a:t>T</a:t>
            </a:r>
            <a:r>
              <a:rPr lang="en-US" sz="2800" dirty="0" smtClean="0"/>
              <a:t>he </a:t>
            </a:r>
            <a:r>
              <a:rPr lang="en-US" sz="2800" dirty="0"/>
              <a:t>wall plug power consumption can be significantly reduced using X-band technology, because the accelerating structure power </a:t>
            </a:r>
            <a:r>
              <a:rPr lang="en-US" sz="2800" dirty="0" smtClean="0"/>
              <a:t>scales </a:t>
            </a:r>
            <a:r>
              <a:rPr lang="en-US" sz="2800" dirty="0"/>
              <a:t>inversely with the square root of the structure frequency, for a given accelerating voltage </a:t>
            </a:r>
            <a:endParaRPr lang="en-US" sz="2800" dirty="0" smtClean="0"/>
          </a:p>
          <a:p>
            <a:pPr>
              <a:buFontTx/>
              <a:buChar char="•"/>
            </a:pPr>
            <a:r>
              <a:rPr lang="en-US" sz="2800" dirty="0" smtClean="0"/>
              <a:t>Potential for more compact FELs, hadron therapy etc.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220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56"/>
            <a:ext cx="8229600" cy="1143000"/>
          </a:xfrm>
        </p:spPr>
        <p:txBody>
          <a:bodyPr/>
          <a:lstStyle/>
          <a:p>
            <a:r>
              <a:rPr lang="en-US" dirty="0" smtClean="0"/>
              <a:t>One dimensional solution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56332" y="1155204"/>
            <a:ext cx="3600400" cy="1872208"/>
          </a:xfrm>
          <a:prstGeom prst="ellipse">
            <a:avLst/>
          </a:prstGeom>
          <a:solidFill>
            <a:schemeClr val="tx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01313" y="1984975"/>
            <a:ext cx="30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006755" y="1984975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z = s - </a:t>
            </a:r>
            <a:r>
              <a:rPr lang="en-US" sz="2400" dirty="0" err="1" smtClean="0"/>
              <a:t>vt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208908" y="2068785"/>
            <a:ext cx="925131" cy="7323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-180528" y="2076108"/>
            <a:ext cx="46805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19960" y="2458056"/>
            <a:ext cx="38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</a:rPr>
              <a:t>b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5776" y="1521082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z=0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499252" y="1485080"/>
            <a:ext cx="820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z=-</a:t>
            </a:r>
            <a:r>
              <a:rPr lang="en-US" sz="2400" dirty="0" err="1" smtClean="0">
                <a:latin typeface="Symbol" charset="2"/>
                <a:cs typeface="Symbol" charset="2"/>
              </a:rPr>
              <a:t>s</a:t>
            </a:r>
            <a:r>
              <a:rPr lang="en-US" sz="2400" baseline="-25000" dirty="0" err="1" smtClean="0"/>
              <a:t>z</a:t>
            </a:r>
            <a:endParaRPr lang="en-US" sz="2400" baseline="-25000" dirty="0"/>
          </a:p>
        </p:txBody>
      </p:sp>
      <p:sp>
        <p:nvSpPr>
          <p:cNvPr id="23" name="Rectangle 22"/>
          <p:cNvSpPr/>
          <p:nvPr/>
        </p:nvSpPr>
        <p:spPr>
          <a:xfrm>
            <a:off x="2304255" y="980728"/>
            <a:ext cx="251521" cy="21602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555776" y="1155204"/>
            <a:ext cx="0" cy="9352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288184" y="1170856"/>
            <a:ext cx="0" cy="93520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88024" y="1155204"/>
            <a:ext cx="40920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can fully solve the system </a:t>
            </a:r>
            <a:r>
              <a:rPr lang="en-US" b="1" dirty="0" smtClean="0"/>
              <a:t>in one dimension</a:t>
            </a:r>
            <a:r>
              <a:rPr lang="en-US" dirty="0" smtClean="0"/>
              <a:t> (z), assuming a very wide bunch and all fields in the z-direction.  Let the bunch have constant surface charge density,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b</a:t>
            </a:r>
            <a:r>
              <a:rPr lang="en-US" dirty="0" smtClean="0"/>
              <a:t> = </a:t>
            </a:r>
            <a:r>
              <a:rPr lang="en-US" b="1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[m</a:t>
            </a:r>
            <a:r>
              <a:rPr lang="en-US" baseline="30000" dirty="0"/>
              <a:t>-</a:t>
            </a:r>
            <a:r>
              <a:rPr lang="en-US" baseline="30000" dirty="0" smtClean="0"/>
              <a:t>2</a:t>
            </a:r>
            <a:r>
              <a:rPr lang="en-US" dirty="0" smtClean="0"/>
              <a:t>] from z=-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z</a:t>
            </a:r>
            <a:r>
              <a:rPr lang="en-US" dirty="0" smtClean="0"/>
              <a:t> to z=0.</a:t>
            </a:r>
            <a:endParaRPr lang="en-US" baseline="300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2" y="4293096"/>
            <a:ext cx="4788728" cy="18967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101035"/>
            <a:ext cx="4418418" cy="30888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7" y="3383716"/>
            <a:ext cx="4535124" cy="62134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232770" y="6374541"/>
            <a:ext cx="864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NB: This wide-bunch 1-D scenario is most often </a:t>
            </a:r>
            <a:r>
              <a:rPr lang="en-US" b="1" dirty="0" smtClean="0"/>
              <a:t>not a good model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12160" y="2666068"/>
            <a:ext cx="3131840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NB: symbols “</a:t>
            </a:r>
            <a:r>
              <a:rPr lang="en-US" sz="1400" dirty="0" smtClean="0">
                <a:latin typeface="Symbol" charset="2"/>
                <a:cs typeface="Symbol" charset="2"/>
              </a:rPr>
              <a:t>s”</a:t>
            </a:r>
            <a:r>
              <a:rPr lang="en-US" sz="1400" dirty="0" smtClean="0"/>
              <a:t>, surface charge density, and “</a:t>
            </a:r>
            <a:r>
              <a:rPr lang="en-US" sz="1400" dirty="0" err="1" smtClean="0">
                <a:latin typeface="Symbol" charset="2"/>
                <a:cs typeface="Symbol" charset="2"/>
              </a:rPr>
              <a:t>s</a:t>
            </a:r>
            <a:r>
              <a:rPr lang="en-US" sz="1400" baseline="-25000" dirty="0" err="1" smtClean="0"/>
              <a:t>z</a:t>
            </a:r>
            <a:r>
              <a:rPr lang="en-US" sz="1400" baseline="-25000" dirty="0" smtClean="0"/>
              <a:t>”</a:t>
            </a:r>
            <a:r>
              <a:rPr lang="en-US" sz="1400" dirty="0" smtClean="0"/>
              <a:t>, bunch length, are unrelated.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374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Two dimensional solutions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60" y="1143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Analytical expressions can be developed.  Main features is that solutions are more complex and that the longitudinal and radial fields depend </a:t>
            </a:r>
            <a:r>
              <a:rPr lang="en-US" b="1" dirty="0" smtClean="0"/>
              <a:t>non-linearly</a:t>
            </a:r>
            <a:r>
              <a:rPr lang="en-US" dirty="0" smtClean="0"/>
              <a:t> on </a:t>
            </a:r>
            <a:r>
              <a:rPr lang="en-US" b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396" y="1764777"/>
            <a:ext cx="3340017" cy="5602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1676" y="2317245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</a:t>
            </a:r>
            <a:r>
              <a:rPr lang="en-US" b="1" dirty="0" smtClean="0"/>
              <a:t>narrow beam limit</a:t>
            </a:r>
            <a:r>
              <a:rPr lang="en-US" dirty="0" smtClean="0"/>
              <a:t>, the </a:t>
            </a:r>
            <a:r>
              <a:rPr lang="en-US" b="1" dirty="0" smtClean="0"/>
              <a:t>on-axis </a:t>
            </a:r>
            <a:r>
              <a:rPr lang="en-US" dirty="0" smtClean="0"/>
              <a:t>longitudinal field becomes: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686579"/>
            <a:ext cx="6022924" cy="9475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804248" y="5170884"/>
            <a:ext cx="2263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Sinusoidal fields: measure of linearity of plasma wakes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7504" y="3730877"/>
            <a:ext cx="8960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Example for n</a:t>
            </a:r>
            <a:r>
              <a:rPr lang="en-US" sz="1600" i="1" baseline="-25000" dirty="0" smtClean="0"/>
              <a:t>0</a:t>
            </a:r>
            <a:r>
              <a:rPr lang="en-US" sz="1600" i="1" dirty="0" smtClean="0"/>
              <a:t> = 10</a:t>
            </a:r>
            <a:r>
              <a:rPr lang="en-US" sz="1600" i="1" baseline="30000" dirty="0" smtClean="0"/>
              <a:t>17</a:t>
            </a:r>
            <a:r>
              <a:rPr lang="en-US" sz="1600" i="1" dirty="0" smtClean="0"/>
              <a:t>/cm3, </a:t>
            </a:r>
            <a:r>
              <a:rPr lang="en-US" sz="1600" i="1" dirty="0" err="1" smtClean="0"/>
              <a:t>σ</a:t>
            </a:r>
            <a:r>
              <a:rPr lang="en-US" sz="1600" i="1" baseline="-25000" dirty="0" err="1" smtClean="0"/>
              <a:t>z</a:t>
            </a:r>
            <a:r>
              <a:rPr lang="en-US" sz="1600" i="1" dirty="0" smtClean="0"/>
              <a:t> </a:t>
            </a:r>
            <a:r>
              <a:rPr lang="en-US" sz="1600" i="1" dirty="0"/>
              <a:t>= </a:t>
            </a:r>
            <a:r>
              <a:rPr lang="en-US" sz="1600" i="1" dirty="0" smtClean="0"/>
              <a:t>20 </a:t>
            </a:r>
            <a:r>
              <a:rPr lang="en-US" sz="1600" i="1" dirty="0" err="1" smtClean="0"/>
              <a:t>μm</a:t>
            </a:r>
            <a:r>
              <a:rPr lang="en-US" sz="1600" i="1" dirty="0" smtClean="0"/>
              <a:t> </a:t>
            </a:r>
            <a:r>
              <a:rPr lang="en-US" sz="1600" i="1" dirty="0"/>
              <a:t>and </a:t>
            </a:r>
            <a:r>
              <a:rPr lang="en-US" sz="1600" i="1" dirty="0" smtClean="0"/>
              <a:t>N </a:t>
            </a:r>
            <a:r>
              <a:rPr lang="en-US" sz="1600" i="1" dirty="0"/>
              <a:t>= </a:t>
            </a:r>
            <a:r>
              <a:rPr lang="en-US" sz="1600" i="1" dirty="0" smtClean="0"/>
              <a:t>10</a:t>
            </a:r>
            <a:r>
              <a:rPr lang="en-US" sz="1600" i="1" baseline="30000" dirty="0" smtClean="0"/>
              <a:t>8</a:t>
            </a:r>
            <a:r>
              <a:rPr lang="en-US" sz="1600" i="1" dirty="0" smtClean="0"/>
              <a:t>, Gaussian bunch (</a:t>
            </a:r>
            <a:r>
              <a:rPr lang="en-US" sz="1600" i="1" dirty="0" err="1" smtClean="0"/>
              <a:t>I</a:t>
            </a:r>
            <a:r>
              <a:rPr lang="en-US" sz="1600" i="1" baseline="-25000" dirty="0" err="1" smtClean="0"/>
              <a:t>peak</a:t>
            </a:r>
            <a:r>
              <a:rPr lang="en-US" sz="1600" i="1" dirty="0" smtClean="0"/>
              <a:t> ~ 10 A).  </a:t>
            </a:r>
            <a:r>
              <a:rPr lang="en-US" sz="1600" dirty="0" smtClean="0"/>
              <a:t>We see </a:t>
            </a:r>
            <a:r>
              <a:rPr lang="en-US" sz="1600" b="1" dirty="0" err="1" smtClean="0"/>
              <a:t>E</a:t>
            </a:r>
            <a:r>
              <a:rPr lang="en-US" sz="1600" b="1" baseline="-25000" dirty="0" err="1" smtClean="0"/>
              <a:t>z</a:t>
            </a:r>
            <a:r>
              <a:rPr lang="en-US" sz="1600" b="1" dirty="0" smtClean="0"/>
              <a:t> &lt;&lt; E</a:t>
            </a:r>
            <a:r>
              <a:rPr lang="en-US" sz="1600" b="1" baseline="-25000" dirty="0" smtClean="0"/>
              <a:t>WB</a:t>
            </a:r>
            <a:r>
              <a:rPr lang="en-US" sz="1600" dirty="0" smtClean="0"/>
              <a:t> (ok)  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76" y="4038654"/>
            <a:ext cx="6192688" cy="280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9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960" y="27856"/>
            <a:ext cx="8229600" cy="1143000"/>
          </a:xfrm>
        </p:spPr>
        <p:txBody>
          <a:bodyPr/>
          <a:lstStyle/>
          <a:p>
            <a:r>
              <a:rPr lang="en-US" dirty="0" smtClean="0"/>
              <a:t>Quasi-static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Driver is moving with speed </a:t>
            </a:r>
            <a:r>
              <a:rPr lang="en-US" b="1" dirty="0" smtClean="0"/>
              <a:t>c</a:t>
            </a:r>
            <a:r>
              <a:rPr lang="en-US" dirty="0" smtClean="0"/>
              <a:t>, and is unaffected by the plasma on the time scale the plasma electrons move.  </a:t>
            </a:r>
            <a:r>
              <a:rPr lang="en-US" b="1" dirty="0" smtClean="0"/>
              <a:t>z = s – ct</a:t>
            </a:r>
            <a:r>
              <a:rPr lang="en-US" dirty="0" smtClean="0"/>
              <a:t>. Maxwell equations are in this case simplified as follows 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05065"/>
            <a:ext cx="2026568" cy="2184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987824" y="3789040"/>
            <a:ext cx="59046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assume a </a:t>
            </a:r>
            <a:r>
              <a:rPr lang="en-US" b="1" dirty="0" smtClean="0"/>
              <a:t>cylindrical symmetric system </a:t>
            </a:r>
            <a:r>
              <a:rPr lang="en-US" dirty="0" smtClean="0"/>
              <a:t>with </a:t>
            </a:r>
            <a:r>
              <a:rPr lang="en-US" dirty="0" err="1" smtClean="0"/>
              <a:t>coordinaties</a:t>
            </a:r>
            <a:r>
              <a:rPr lang="en-US" dirty="0" smtClean="0"/>
              <a:t> (</a:t>
            </a:r>
            <a:r>
              <a:rPr lang="en-US" b="1" dirty="0" smtClean="0"/>
              <a:t>z</a:t>
            </a:r>
            <a:r>
              <a:rPr lang="en-US" dirty="0" smtClean="0"/>
              <a:t>, </a:t>
            </a:r>
            <a:r>
              <a:rPr lang="en-US" b="1" dirty="0" smtClean="0"/>
              <a:t>r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At </a:t>
            </a:r>
            <a:r>
              <a:rPr lang="en-US" b="1" dirty="0" smtClean="0"/>
              <a:t>v=c </a:t>
            </a:r>
            <a:r>
              <a:rPr lang="en-US" dirty="0" smtClean="0"/>
              <a:t>the beam has radial (</a:t>
            </a:r>
            <a:r>
              <a:rPr lang="en-US" b="1" dirty="0" err="1" smtClean="0"/>
              <a:t>E</a:t>
            </a:r>
            <a:r>
              <a:rPr lang="en-US" b="1" baseline="-25000" dirty="0" err="1" smtClean="0"/>
              <a:t>r</a:t>
            </a:r>
            <a:r>
              <a:rPr lang="en-US" dirty="0" smtClean="0"/>
              <a:t>) and azimuthal (</a:t>
            </a:r>
            <a:r>
              <a:rPr lang="en-US" b="1" dirty="0" smtClean="0"/>
              <a:t>B</a:t>
            </a:r>
            <a:r>
              <a:rPr lang="en-US" b="1" baseline="-25000" dirty="0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) fields only, and travels along </a:t>
            </a:r>
            <a:r>
              <a:rPr lang="en-US" b="1" dirty="0" smtClean="0"/>
              <a:t>z </a:t>
            </a:r>
            <a:r>
              <a:rPr lang="en-US" dirty="0" smtClean="0"/>
              <a:t>(j=</a:t>
            </a:r>
            <a:r>
              <a:rPr lang="en-US" b="1" dirty="0" err="1" smtClean="0"/>
              <a:t>j</a:t>
            </a:r>
            <a:r>
              <a:rPr lang="en-US" b="1" baseline="-25000" dirty="0" err="1" smtClean="0"/>
              <a:t>z</a:t>
            </a:r>
            <a:r>
              <a:rPr lang="en-US" dirty="0" smtClean="0"/>
              <a:t>). </a:t>
            </a:r>
          </a:p>
          <a:p>
            <a:endParaRPr lang="en-US" dirty="0" smtClean="0"/>
          </a:p>
          <a:p>
            <a:r>
              <a:rPr lang="en-US" dirty="0" smtClean="0"/>
              <a:t>The plasma fields set up can be longitudinal or radial (</a:t>
            </a:r>
            <a:r>
              <a:rPr lang="en-US" b="1" dirty="0" err="1" smtClean="0"/>
              <a:t>j</a:t>
            </a:r>
            <a:r>
              <a:rPr lang="en-US" b="1" baseline="-25000" dirty="0" err="1" smtClean="0"/>
              <a:t>z</a:t>
            </a:r>
            <a:r>
              <a:rPr lang="en-US" dirty="0" smtClean="0"/>
              <a:t>, </a:t>
            </a:r>
            <a:r>
              <a:rPr lang="en-US" b="1" dirty="0" err="1" smtClean="0"/>
              <a:t>j</a:t>
            </a:r>
            <a:r>
              <a:rPr lang="en-US" b="1" baseline="-25000" dirty="0" err="1" smtClean="0"/>
              <a:t>r</a:t>
            </a:r>
            <a:r>
              <a:rPr lang="en-US" dirty="0" smtClean="0"/>
              <a:t>).</a:t>
            </a:r>
          </a:p>
          <a:p>
            <a:endParaRPr lang="en-US" dirty="0" smtClean="0"/>
          </a:p>
          <a:p>
            <a:r>
              <a:rPr lang="en-US" dirty="0" smtClean="0"/>
              <a:t>This implies that there are no field components </a:t>
            </a:r>
            <a:r>
              <a:rPr lang="en-US" b="1" dirty="0" err="1" smtClean="0"/>
              <a:t>E</a:t>
            </a:r>
            <a:r>
              <a:rPr lang="en-US" b="1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b="1" dirty="0" err="1" smtClean="0"/>
              <a:t>,B</a:t>
            </a:r>
            <a:r>
              <a:rPr lang="en-US" b="1" baseline="-25000" dirty="0" err="1" smtClean="0"/>
              <a:t>z</a:t>
            </a:r>
            <a:r>
              <a:rPr lang="en-US" b="1" dirty="0" smtClean="0"/>
              <a:t>, B</a:t>
            </a:r>
            <a:r>
              <a:rPr lang="en-US" b="1" baseline="-25000" dirty="0" smtClean="0"/>
              <a:t>r</a:t>
            </a:r>
            <a:r>
              <a:rPr lang="en-US" b="1" dirty="0" smtClean="0"/>
              <a:t> </a:t>
            </a:r>
            <a:r>
              <a:rPr lang="en-US" dirty="0" smtClean="0"/>
              <a:t>in the beam-plasma system.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5376" y="639062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b="1" dirty="0" smtClean="0"/>
              <a:t>Wave symmetry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0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012" y="15156"/>
            <a:ext cx="8229600" cy="1143000"/>
          </a:xfrm>
        </p:spPr>
        <p:txBody>
          <a:bodyPr/>
          <a:lstStyle/>
          <a:p>
            <a:r>
              <a:rPr lang="en-US" dirty="0" smtClean="0"/>
              <a:t>Resulting charge-field 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64" y="5356722"/>
            <a:ext cx="9141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Inside the fully blow-out bubble, a special case of the Panofsky-Wenzel theorem holds :</a:t>
            </a: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21" y="1772816"/>
            <a:ext cx="3895576" cy="13681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91" y="3789040"/>
            <a:ext cx="4139101" cy="9236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23036" y="1844824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longitudinal (electric) field is given by the radial currents.  </a:t>
            </a:r>
            <a:r>
              <a:rPr lang="en-US" dirty="0" smtClean="0"/>
              <a:t>For the blow-out regime, a constant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z</a:t>
            </a:r>
            <a:r>
              <a:rPr lang="en-US" dirty="0" smtClean="0"/>
              <a:t> to the plasma electron sheath; amplitude given by slope of sheath electron trajectories.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5064348" y="3674487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transverse fields are given by charge density. </a:t>
            </a:r>
            <a:r>
              <a:rPr lang="en-US" dirty="0" smtClean="0"/>
              <a:t>For the blow-out regime, only ions, with density n</a:t>
            </a:r>
            <a:r>
              <a:rPr lang="en-US" baseline="-25000" dirty="0" smtClean="0"/>
              <a:t>0</a:t>
            </a:r>
            <a:r>
              <a:rPr lang="en-US" dirty="0" smtClean="0"/>
              <a:t> remains inside the bubble, yielding radial r-focusing for electrons.</a:t>
            </a:r>
            <a:endParaRPr lang="en-US" baseline="-25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01" y="2276872"/>
            <a:ext cx="726663" cy="5398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21" y="3861048"/>
            <a:ext cx="726663" cy="5398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4280" y="4455553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Valid inside a fully blown-out bubble.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924" y="5793586"/>
            <a:ext cx="3048744" cy="10532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921" y="1158156"/>
            <a:ext cx="893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Maxwell equations with these simplifications gives directly (easily shown) 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2406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</a:rPr>
              <a:t>Research: accelerator physics</a:t>
            </a:r>
            <a:endParaRPr lang="en-US" dirty="0">
              <a:latin typeface="Arial" charset="0"/>
            </a:endParaRPr>
          </a:p>
        </p:txBody>
      </p:sp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42084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 txBox="1">
            <a:spLocks noChangeArrowheads="1"/>
          </p:cNvSpPr>
          <p:nvPr/>
        </p:nvSpPr>
        <p:spPr bwMode="auto">
          <a:xfrm>
            <a:off x="393700" y="1417638"/>
            <a:ext cx="441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1600" dirty="0">
                <a:cs typeface="Arial" charset="0"/>
              </a:rPr>
              <a:t>Particle accelerators are continuously being pushed to new parameter regimes with higher </a:t>
            </a:r>
            <a:r>
              <a:rPr lang="en-US" sz="1600" b="1" dirty="0">
                <a:cs typeface="Arial" charset="0"/>
              </a:rPr>
              <a:t>currents</a:t>
            </a:r>
            <a:r>
              <a:rPr lang="en-US" sz="1600" dirty="0">
                <a:cs typeface="Arial" charset="0"/>
              </a:rPr>
              <a:t>, higher </a:t>
            </a:r>
            <a:r>
              <a:rPr lang="en-US" sz="1600" b="1" dirty="0">
                <a:cs typeface="Arial" charset="0"/>
              </a:rPr>
              <a:t>power</a:t>
            </a:r>
            <a:r>
              <a:rPr lang="en-US" sz="1600" dirty="0">
                <a:cs typeface="Arial" charset="0"/>
              </a:rPr>
              <a:t> and higher </a:t>
            </a:r>
            <a:r>
              <a:rPr lang="en-US" sz="1600" b="1" dirty="0">
                <a:cs typeface="Arial" charset="0"/>
              </a:rPr>
              <a:t>intensity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sz="1600" dirty="0">
              <a:cs typeface="Arial" charset="0"/>
            </a:endParaRP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1600" dirty="0">
                <a:cs typeface="Arial" charset="0"/>
              </a:rPr>
              <a:t>Particle accelerator performance is usually limited by </a:t>
            </a:r>
            <a:r>
              <a:rPr lang="en-US" sz="1600" b="1" dirty="0">
                <a:cs typeface="Arial" charset="0"/>
              </a:rPr>
              <a:t>multi-particle effects</a:t>
            </a:r>
            <a:r>
              <a:rPr lang="en-US" sz="1600" dirty="0">
                <a:cs typeface="Arial" charset="0"/>
              </a:rPr>
              <a:t>, including collisions and collective instabilities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sz="1600" dirty="0" smtClean="0">
              <a:cs typeface="Arial" charset="0"/>
            </a:endParaRP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sz="1600" dirty="0">
              <a:cs typeface="Arial" charset="0"/>
            </a:endParaRP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sz="1600" dirty="0" smtClean="0">
              <a:cs typeface="Arial" charset="0"/>
            </a:endParaRP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sz="1600" dirty="0">
              <a:cs typeface="Arial" charset="0"/>
            </a:endParaRP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sz="1600" dirty="0">
              <a:cs typeface="Arial" charset="0"/>
            </a:endParaRP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1600" dirty="0">
                <a:cs typeface="Arial" charset="0"/>
              </a:rPr>
              <a:t>A core element of particle accelerator physics is the study of collective effects. The understanding of </a:t>
            </a:r>
            <a:r>
              <a:rPr lang="en-US" sz="1600" b="1" dirty="0">
                <a:cs typeface="Arial" charset="0"/>
              </a:rPr>
              <a:t>collective instabilities  </a:t>
            </a:r>
            <a:r>
              <a:rPr lang="en-US" sz="1600" dirty="0">
                <a:cs typeface="Arial" charset="0"/>
              </a:rPr>
              <a:t>has made it possible to overcome limitations and increase performance </a:t>
            </a:r>
            <a:r>
              <a:rPr lang="en-US" sz="1600" dirty="0" smtClean="0">
                <a:cs typeface="Arial" charset="0"/>
              </a:rPr>
              <a:t>significantly</a:t>
            </a: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5105400" y="6172200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/>
              <a:t>Example of increase in beam intensity in the CERN PS over the years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833881" y="3863922"/>
            <a:ext cx="2385620" cy="135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833881" y="4579884"/>
            <a:ext cx="2385620" cy="135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33881" y="3856049"/>
            <a:ext cx="3315399" cy="6516"/>
          </a:xfrm>
          <a:prstGeom prst="line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33881" y="4594319"/>
            <a:ext cx="3315399" cy="13800"/>
          </a:xfrm>
          <a:prstGeom prst="line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314860" y="3848765"/>
            <a:ext cx="2282437" cy="759354"/>
            <a:chOff x="2300853" y="2341218"/>
            <a:chExt cx="2282437" cy="759354"/>
          </a:xfrm>
        </p:grpSpPr>
        <p:grpSp>
          <p:nvGrpSpPr>
            <p:cNvPr id="11" name="Group 82"/>
            <p:cNvGrpSpPr/>
            <p:nvPr/>
          </p:nvGrpSpPr>
          <p:grpSpPr>
            <a:xfrm>
              <a:off x="2987824" y="2603415"/>
              <a:ext cx="1595466" cy="379929"/>
              <a:chOff x="531584" y="2618081"/>
              <a:chExt cx="1595466" cy="379929"/>
            </a:xfrm>
          </p:grpSpPr>
          <p:sp>
            <p:nvSpPr>
              <p:cNvPr id="30" name="Oval 18"/>
              <p:cNvSpPr>
                <a:spLocks noChangeArrowheads="1"/>
              </p:cNvSpPr>
              <p:nvPr/>
            </p:nvSpPr>
            <p:spPr bwMode="auto">
              <a:xfrm>
                <a:off x="1606218" y="2618081"/>
                <a:ext cx="520832" cy="195263"/>
              </a:xfrm>
              <a:prstGeom prst="ellipse">
                <a:avLst/>
              </a:prstGeom>
              <a:solidFill>
                <a:srgbClr val="0000FF">
                  <a:alpha val="39999"/>
                </a:srgbClr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18"/>
              <p:cNvSpPr>
                <a:spLocks noChangeArrowheads="1"/>
              </p:cNvSpPr>
              <p:nvPr/>
            </p:nvSpPr>
            <p:spPr bwMode="auto">
              <a:xfrm>
                <a:off x="531584" y="2618081"/>
                <a:ext cx="260416" cy="195263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>
                <a:off x="792000" y="2727916"/>
                <a:ext cx="814218" cy="1588"/>
              </a:xfrm>
              <a:prstGeom prst="straightConnector1">
                <a:avLst/>
              </a:prstGeom>
              <a:ln w="25400" cap="flat" cmpd="sng" algn="ctr">
                <a:solidFill>
                  <a:srgbClr val="000000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1178932" y="262867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z</a:t>
                </a:r>
                <a:endParaRPr lang="en-US" dirty="0"/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2938175" y="2373682"/>
              <a:ext cx="463826" cy="188405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 flipV="1">
              <a:off x="2944740" y="2860260"/>
              <a:ext cx="463826" cy="198767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478696" y="2341218"/>
              <a:ext cx="353391" cy="342348"/>
            </a:xfrm>
            <a:custGeom>
              <a:avLst/>
              <a:gdLst>
                <a:gd name="connsiteX0" fmla="*/ 353391 w 353391"/>
                <a:gd name="connsiteY0" fmla="*/ 44174 h 415971"/>
                <a:gd name="connsiteX1" fmla="*/ 176695 w 353391"/>
                <a:gd name="connsiteY1" fmla="*/ 408609 h 415971"/>
                <a:gd name="connsiteX2" fmla="*/ 0 w 353391"/>
                <a:gd name="connsiteY2" fmla="*/ 0 h 41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391" h="415971">
                  <a:moveTo>
                    <a:pt x="353391" y="44174"/>
                  </a:moveTo>
                  <a:cubicBezTo>
                    <a:pt x="294492" y="230072"/>
                    <a:pt x="235593" y="415971"/>
                    <a:pt x="176695" y="408609"/>
                  </a:cubicBezTo>
                  <a:cubicBezTo>
                    <a:pt x="117797" y="401247"/>
                    <a:pt x="58898" y="200623"/>
                    <a:pt x="0" y="0"/>
                  </a:cubicBezTo>
                </a:path>
              </a:pathLst>
            </a:cu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 flipV="1">
              <a:off x="3453149" y="2747297"/>
              <a:ext cx="353391" cy="342348"/>
            </a:xfrm>
            <a:custGeom>
              <a:avLst/>
              <a:gdLst>
                <a:gd name="connsiteX0" fmla="*/ 353391 w 353391"/>
                <a:gd name="connsiteY0" fmla="*/ 44174 h 415971"/>
                <a:gd name="connsiteX1" fmla="*/ 176695 w 353391"/>
                <a:gd name="connsiteY1" fmla="*/ 408609 h 415971"/>
                <a:gd name="connsiteX2" fmla="*/ 0 w 353391"/>
                <a:gd name="connsiteY2" fmla="*/ 0 h 41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391" h="415971">
                  <a:moveTo>
                    <a:pt x="353391" y="44174"/>
                  </a:moveTo>
                  <a:cubicBezTo>
                    <a:pt x="294492" y="230072"/>
                    <a:pt x="235593" y="415971"/>
                    <a:pt x="176695" y="408609"/>
                  </a:cubicBezTo>
                  <a:cubicBezTo>
                    <a:pt x="117797" y="401247"/>
                    <a:pt x="58898" y="200623"/>
                    <a:pt x="0" y="0"/>
                  </a:cubicBezTo>
                </a:path>
              </a:pathLst>
            </a:cu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2538020" y="2373682"/>
              <a:ext cx="366415" cy="144231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flipV="1">
              <a:off x="2538019" y="2924164"/>
              <a:ext cx="366415" cy="144231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>
              <a:spLocks noChangeAspect="1"/>
            </p:cNvSpPr>
            <p:nvPr/>
          </p:nvSpPr>
          <p:spPr>
            <a:xfrm>
              <a:off x="3572125" y="2341219"/>
              <a:ext cx="204744" cy="198345"/>
            </a:xfrm>
            <a:custGeom>
              <a:avLst/>
              <a:gdLst>
                <a:gd name="connsiteX0" fmla="*/ 353391 w 353391"/>
                <a:gd name="connsiteY0" fmla="*/ 44174 h 415971"/>
                <a:gd name="connsiteX1" fmla="*/ 176695 w 353391"/>
                <a:gd name="connsiteY1" fmla="*/ 408609 h 415971"/>
                <a:gd name="connsiteX2" fmla="*/ 0 w 353391"/>
                <a:gd name="connsiteY2" fmla="*/ 0 h 41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391" h="415971">
                  <a:moveTo>
                    <a:pt x="353391" y="44174"/>
                  </a:moveTo>
                  <a:cubicBezTo>
                    <a:pt x="294492" y="230072"/>
                    <a:pt x="235593" y="415971"/>
                    <a:pt x="176695" y="408609"/>
                  </a:cubicBezTo>
                  <a:cubicBezTo>
                    <a:pt x="117797" y="401247"/>
                    <a:pt x="58898" y="200623"/>
                    <a:pt x="0" y="0"/>
                  </a:cubicBezTo>
                </a:path>
              </a:pathLst>
            </a:cu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>
              <a:spLocks noChangeAspect="1"/>
            </p:cNvSpPr>
            <p:nvPr/>
          </p:nvSpPr>
          <p:spPr>
            <a:xfrm flipV="1">
              <a:off x="3536786" y="2902227"/>
              <a:ext cx="204744" cy="198345"/>
            </a:xfrm>
            <a:custGeom>
              <a:avLst/>
              <a:gdLst>
                <a:gd name="connsiteX0" fmla="*/ 353391 w 353391"/>
                <a:gd name="connsiteY0" fmla="*/ 44174 h 415971"/>
                <a:gd name="connsiteX1" fmla="*/ 176695 w 353391"/>
                <a:gd name="connsiteY1" fmla="*/ 408609 h 415971"/>
                <a:gd name="connsiteX2" fmla="*/ 0 w 353391"/>
                <a:gd name="connsiteY2" fmla="*/ 0 h 41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391" h="415971">
                  <a:moveTo>
                    <a:pt x="353391" y="44174"/>
                  </a:moveTo>
                  <a:cubicBezTo>
                    <a:pt x="294492" y="230072"/>
                    <a:pt x="235593" y="415971"/>
                    <a:pt x="176695" y="408609"/>
                  </a:cubicBezTo>
                  <a:cubicBezTo>
                    <a:pt x="117797" y="401247"/>
                    <a:pt x="58898" y="200623"/>
                    <a:pt x="0" y="0"/>
                  </a:cubicBezTo>
                </a:path>
              </a:pathLst>
            </a:cu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>
              <a:spLocks noChangeAspect="1"/>
            </p:cNvSpPr>
            <p:nvPr/>
          </p:nvSpPr>
          <p:spPr>
            <a:xfrm flipV="1">
              <a:off x="3130271" y="2979529"/>
              <a:ext cx="211806" cy="90767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>
              <a:spLocks noChangeAspect="1"/>
            </p:cNvSpPr>
            <p:nvPr/>
          </p:nvSpPr>
          <p:spPr>
            <a:xfrm>
              <a:off x="3127453" y="2376149"/>
              <a:ext cx="211806" cy="90767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>
              <a:spLocks noChangeAspect="1"/>
            </p:cNvSpPr>
            <p:nvPr/>
          </p:nvSpPr>
          <p:spPr>
            <a:xfrm>
              <a:off x="2675795" y="2376857"/>
              <a:ext cx="168013" cy="72000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>
              <a:spLocks noChangeAspect="1"/>
            </p:cNvSpPr>
            <p:nvPr/>
          </p:nvSpPr>
          <p:spPr>
            <a:xfrm flipV="1">
              <a:off x="2675795" y="2996960"/>
              <a:ext cx="168013" cy="72000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>
              <a:spLocks noChangeAspect="1"/>
            </p:cNvSpPr>
            <p:nvPr/>
          </p:nvSpPr>
          <p:spPr>
            <a:xfrm>
              <a:off x="2300853" y="2373681"/>
              <a:ext cx="182915" cy="72000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>
              <a:spLocks noChangeAspect="1"/>
            </p:cNvSpPr>
            <p:nvPr/>
          </p:nvSpPr>
          <p:spPr>
            <a:xfrm flipV="1">
              <a:off x="2300853" y="2996960"/>
              <a:ext cx="182915" cy="72000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974472" y="2366051"/>
              <a:ext cx="145643" cy="688723"/>
            </a:xfrm>
            <a:custGeom>
              <a:avLst/>
              <a:gdLst>
                <a:gd name="connsiteX0" fmla="*/ 0 w 145643"/>
                <a:gd name="connsiteY0" fmla="*/ 0 h 688723"/>
                <a:gd name="connsiteX1" fmla="*/ 145318 w 145643"/>
                <a:gd name="connsiteY1" fmla="*/ 341202 h 688723"/>
                <a:gd name="connsiteX2" fmla="*/ 31591 w 145643"/>
                <a:gd name="connsiteY2" fmla="*/ 688723 h 68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43" h="688723">
                  <a:moveTo>
                    <a:pt x="0" y="0"/>
                  </a:moveTo>
                  <a:cubicBezTo>
                    <a:pt x="70026" y="113207"/>
                    <a:pt x="140053" y="226415"/>
                    <a:pt x="145318" y="341202"/>
                  </a:cubicBezTo>
                  <a:cubicBezTo>
                    <a:pt x="150583" y="455989"/>
                    <a:pt x="91087" y="572356"/>
                    <a:pt x="31591" y="688723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4088985" y="2366051"/>
              <a:ext cx="145643" cy="688723"/>
            </a:xfrm>
            <a:custGeom>
              <a:avLst/>
              <a:gdLst>
                <a:gd name="connsiteX0" fmla="*/ 0 w 145643"/>
                <a:gd name="connsiteY0" fmla="*/ 0 h 688723"/>
                <a:gd name="connsiteX1" fmla="*/ 145318 w 145643"/>
                <a:gd name="connsiteY1" fmla="*/ 341202 h 688723"/>
                <a:gd name="connsiteX2" fmla="*/ 31591 w 145643"/>
                <a:gd name="connsiteY2" fmla="*/ 688723 h 68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43" h="688723">
                  <a:moveTo>
                    <a:pt x="0" y="0"/>
                  </a:moveTo>
                  <a:cubicBezTo>
                    <a:pt x="70026" y="113207"/>
                    <a:pt x="140053" y="226415"/>
                    <a:pt x="145318" y="341202"/>
                  </a:cubicBezTo>
                  <a:cubicBezTo>
                    <a:pt x="150583" y="455989"/>
                    <a:pt x="91087" y="572356"/>
                    <a:pt x="31591" y="688723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4203498" y="2366051"/>
              <a:ext cx="145643" cy="688723"/>
            </a:xfrm>
            <a:custGeom>
              <a:avLst/>
              <a:gdLst>
                <a:gd name="connsiteX0" fmla="*/ 0 w 145643"/>
                <a:gd name="connsiteY0" fmla="*/ 0 h 688723"/>
                <a:gd name="connsiteX1" fmla="*/ 145318 w 145643"/>
                <a:gd name="connsiteY1" fmla="*/ 341202 h 688723"/>
                <a:gd name="connsiteX2" fmla="*/ 31591 w 145643"/>
                <a:gd name="connsiteY2" fmla="*/ 688723 h 68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43" h="688723">
                  <a:moveTo>
                    <a:pt x="0" y="0"/>
                  </a:moveTo>
                  <a:cubicBezTo>
                    <a:pt x="70026" y="113207"/>
                    <a:pt x="140053" y="226415"/>
                    <a:pt x="145318" y="341202"/>
                  </a:cubicBezTo>
                  <a:cubicBezTo>
                    <a:pt x="150583" y="455989"/>
                    <a:pt x="91087" y="572356"/>
                    <a:pt x="31591" y="688723"/>
                  </a:cubicBezTo>
                </a:path>
              </a:pathLst>
            </a:custGeom>
            <a:ln w="9525" cmpd="sng">
              <a:solidFill>
                <a:srgbClr val="00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318012" y="2366051"/>
              <a:ext cx="164216" cy="688723"/>
            </a:xfrm>
            <a:custGeom>
              <a:avLst/>
              <a:gdLst>
                <a:gd name="connsiteX0" fmla="*/ 0 w 145643"/>
                <a:gd name="connsiteY0" fmla="*/ 0 h 688723"/>
                <a:gd name="connsiteX1" fmla="*/ 145318 w 145643"/>
                <a:gd name="connsiteY1" fmla="*/ 341202 h 688723"/>
                <a:gd name="connsiteX2" fmla="*/ 31591 w 145643"/>
                <a:gd name="connsiteY2" fmla="*/ 688723 h 68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43" h="688723">
                  <a:moveTo>
                    <a:pt x="0" y="0"/>
                  </a:moveTo>
                  <a:cubicBezTo>
                    <a:pt x="70026" y="113207"/>
                    <a:pt x="140053" y="226415"/>
                    <a:pt x="145318" y="341202"/>
                  </a:cubicBezTo>
                  <a:cubicBezTo>
                    <a:pt x="150583" y="455989"/>
                    <a:pt x="91087" y="572356"/>
                    <a:pt x="31591" y="688723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354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" y="5307263"/>
            <a:ext cx="5507786" cy="1550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Transformer ratio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EF95-4A0A-A94A-B2FA-5A64906A1966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19" y="2310266"/>
            <a:ext cx="5245100" cy="22733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1163053" y="4020762"/>
            <a:ext cx="1243263" cy="652438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17967" y="2310266"/>
            <a:ext cx="444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</a:t>
            </a:r>
            <a:r>
              <a:rPr lang="en-US" sz="2400" b="1" baseline="-25000" dirty="0" smtClean="0"/>
              <a:t>d</a:t>
            </a:r>
            <a:endParaRPr lang="en-US" sz="2400" b="1" baseline="-25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062870" y="2771931"/>
            <a:ext cx="248154" cy="433356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06316" y="4583566"/>
            <a:ext cx="433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E</a:t>
            </a:r>
            <a:r>
              <a:rPr lang="en-US" sz="2400" b="1" baseline="-25000" dirty="0" err="1" smtClean="0"/>
              <a:t>a</a:t>
            </a:r>
            <a:endParaRPr lang="en-US" sz="2400" b="1" baseline="-25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0737"/>
            <a:ext cx="9144000" cy="7471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624" y="2060627"/>
            <a:ext cx="3822429" cy="39401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4579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Linear density equation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56332" y="1155204"/>
            <a:ext cx="3600400" cy="1872208"/>
          </a:xfrm>
          <a:prstGeom prst="ellipse">
            <a:avLst/>
          </a:prstGeom>
          <a:solidFill>
            <a:schemeClr val="tx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828089" y="1936408"/>
            <a:ext cx="787037" cy="279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201313" y="1984975"/>
            <a:ext cx="30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2799983" y="1984975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z = s - </a:t>
            </a:r>
            <a:r>
              <a:rPr lang="en-US" sz="2400" dirty="0" err="1" smtClean="0"/>
              <a:t>vt</a:t>
            </a:r>
            <a:endParaRPr lang="en-US" sz="24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208908" y="2068785"/>
            <a:ext cx="925131" cy="7323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-180528" y="2076108"/>
            <a:ext cx="46805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44150" y="1241205"/>
            <a:ext cx="81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e </a:t>
            </a:r>
            <a:r>
              <a:rPr lang="en-US" dirty="0" smtClean="0"/>
              <a:t>= n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27" name="Oval 26"/>
          <p:cNvSpPr/>
          <p:nvPr/>
        </p:nvSpPr>
        <p:spPr>
          <a:xfrm>
            <a:off x="1141297" y="1912875"/>
            <a:ext cx="650900" cy="302933"/>
          </a:xfrm>
          <a:prstGeom prst="ellipse">
            <a:avLst/>
          </a:prstGeom>
          <a:solidFill>
            <a:schemeClr val="tx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92615" y="1984975"/>
            <a:ext cx="1134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e </a:t>
            </a:r>
            <a:r>
              <a:rPr lang="en-US" dirty="0" smtClean="0"/>
              <a:t>= n</a:t>
            </a:r>
            <a:r>
              <a:rPr lang="en-US" baseline="-25000" dirty="0" smtClean="0"/>
              <a:t>0</a:t>
            </a:r>
            <a:r>
              <a:rPr lang="en-US" dirty="0" smtClean="0"/>
              <a:t>+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n</a:t>
            </a:r>
            <a:endParaRPr lang="en-US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228331" y="1577413"/>
            <a:ext cx="38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</a:rPr>
              <a:t>b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4216"/>
            <a:ext cx="4506354" cy="3323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355" y="1036338"/>
            <a:ext cx="4637646" cy="57406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16216" y="5301208"/>
            <a:ext cx="1728192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530776" y="6223465"/>
            <a:ext cx="1728192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9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56"/>
            <a:ext cx="8229600" cy="1143000"/>
          </a:xfrm>
        </p:spPr>
        <p:txBody>
          <a:bodyPr/>
          <a:lstStyle/>
          <a:p>
            <a:r>
              <a:rPr lang="en-US" dirty="0" smtClean="0"/>
              <a:t>Dielectric laser acc. experiment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8604448" cy="3715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233" y="4684825"/>
            <a:ext cx="3373767" cy="2536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4" y="4509120"/>
            <a:ext cx="3773729" cy="2171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85933" y="4723545"/>
            <a:ext cx="19843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Proof of principle: </a:t>
            </a:r>
            <a:r>
              <a:rPr lang="en-US" dirty="0" smtClean="0"/>
              <a:t>laser accelerates (some) particles.</a:t>
            </a:r>
          </a:p>
          <a:p>
            <a:r>
              <a:rPr lang="en-US" dirty="0" smtClean="0"/>
              <a:t>Very far from an accelerator applications.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643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2" name="Rectangle 1760"/>
          <p:cNvSpPr>
            <a:spLocks noChangeArrowheads="1"/>
          </p:cNvSpPr>
          <p:nvPr/>
        </p:nvSpPr>
        <p:spPr bwMode="auto">
          <a:xfrm>
            <a:off x="4940301" y="3557240"/>
            <a:ext cx="4203699" cy="1193800"/>
          </a:xfrm>
          <a:prstGeom prst="rect">
            <a:avLst/>
          </a:prstGeom>
          <a:solidFill>
            <a:srgbClr val="CCEC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Tx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  Novel Two-Beam Acceleration </a:t>
            </a:r>
            <a:r>
              <a:rPr lang="en-US" sz="1600" dirty="0" smtClean="0">
                <a:solidFill>
                  <a:srgbClr val="FF0000"/>
                </a:solidFill>
              </a:rPr>
              <a:t>Scheme</a:t>
            </a:r>
          </a:p>
          <a:p>
            <a:pPr lvl="1" algn="ctr">
              <a:buFontTx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</a:rPr>
              <a:t>  Efficient, cost </a:t>
            </a:r>
            <a:r>
              <a:rPr lang="en-US" sz="1600" dirty="0">
                <a:solidFill>
                  <a:srgbClr val="0000FF"/>
                </a:solidFill>
                <a:latin typeface="Arial" pitchFamily="34" charset="0"/>
              </a:rPr>
              <a:t>effective, 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</a:rPr>
              <a:t>reliable</a:t>
            </a:r>
          </a:p>
          <a:p>
            <a:pPr algn="ctr">
              <a:buFontTx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</a:rPr>
              <a:t>  Single tunnel, no active power components</a:t>
            </a:r>
            <a:endParaRPr lang="en-US" sz="16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0254" name="Rectangle 1765"/>
          <p:cNvSpPr>
            <a:spLocks noChangeArrowheads="1"/>
          </p:cNvSpPr>
          <p:nvPr/>
        </p:nvSpPr>
        <p:spPr bwMode="auto">
          <a:xfrm>
            <a:off x="1" y="3557240"/>
            <a:ext cx="4940300" cy="1168400"/>
          </a:xfrm>
          <a:prstGeom prst="rect">
            <a:avLst/>
          </a:prstGeom>
          <a:solidFill>
            <a:srgbClr val="CCEC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Tx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 High acceleration gradient: &gt; 100 MV/m   </a:t>
            </a:r>
            <a:endParaRPr lang="en-US" sz="1600" dirty="0">
              <a:solidFill>
                <a:srgbClr val="0000FF"/>
              </a:solidFill>
            </a:endParaRPr>
          </a:p>
          <a:p>
            <a:pPr lvl="2" algn="ctr">
              <a:buFontTx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Arial" pitchFamily="34" charset="0"/>
              </a:rPr>
              <a:t>“Compact” collider: total length &lt; 50 km at 3 </a:t>
            </a:r>
            <a:r>
              <a:rPr lang="en-US" sz="1600" dirty="0" err="1">
                <a:solidFill>
                  <a:srgbClr val="0000FF"/>
                </a:solidFill>
                <a:latin typeface="Arial" pitchFamily="34" charset="0"/>
              </a:rPr>
              <a:t>teV</a:t>
            </a:r>
            <a:endParaRPr lang="en-US" sz="1600" dirty="0">
              <a:solidFill>
                <a:srgbClr val="0000FF"/>
              </a:solidFill>
              <a:latin typeface="Arial" pitchFamily="34" charset="0"/>
            </a:endParaRPr>
          </a:p>
          <a:p>
            <a:pPr lvl="1" algn="ctr">
              <a:buFontTx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itchFamily="34" charset="0"/>
              </a:rPr>
              <a:t>  Normal conducting acceleration structures at    </a:t>
            </a:r>
          </a:p>
          <a:p>
            <a:pPr lvl="1" algn="ctr"/>
            <a:r>
              <a:rPr lang="en-US" sz="1600" dirty="0">
                <a:solidFill>
                  <a:srgbClr val="0000FF"/>
                </a:solidFill>
                <a:latin typeface="Arial" pitchFamily="34" charset="0"/>
              </a:rPr>
              <a:t>high RF frequency (12 GHz)                                   </a:t>
            </a:r>
            <a:endParaRPr lang="en-US" sz="1600" dirty="0">
              <a:latin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384" y="4871702"/>
            <a:ext cx="69934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/>
                <a:cs typeface="Verdana"/>
              </a:rPr>
              <a:t>CLIC main linac structure :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Verdana"/>
                <a:cs typeface="Verdana"/>
              </a:rPr>
              <a:t>12 GHz </a:t>
            </a:r>
            <a:r>
              <a:rPr lang="en-US" sz="2000" b="0" dirty="0" smtClean="0">
                <a:latin typeface="Verdana"/>
                <a:cs typeface="Verdana"/>
              </a:rPr>
              <a:t>Cu TW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Verdana"/>
                <a:cs typeface="Verdana"/>
              </a:rPr>
              <a:t>100 MV/m </a:t>
            </a:r>
            <a:r>
              <a:rPr lang="en-US" sz="2000" dirty="0" smtClean="0">
                <a:latin typeface="Verdana"/>
                <a:cs typeface="Verdana"/>
              </a:rPr>
              <a:t>gradient </a:t>
            </a:r>
            <a:r>
              <a:rPr lang="en-US" sz="2000" b="0" dirty="0" smtClean="0">
                <a:latin typeface="Verdana"/>
                <a:cs typeface="Verdana"/>
              </a:rPr>
              <a:t>(loaded)</a:t>
            </a:r>
          </a:p>
          <a:p>
            <a:pPr marL="285750" indent="-285750">
              <a:buFont typeface="Arial"/>
              <a:buChar char="•"/>
            </a:pPr>
            <a:r>
              <a:rPr lang="en-US" sz="2000" b="0" dirty="0" smtClean="0">
                <a:latin typeface="Verdana"/>
                <a:cs typeface="Verdana"/>
              </a:rPr>
              <a:t>Rf pulse length: </a:t>
            </a:r>
            <a:r>
              <a:rPr lang="en-US" sz="2000" b="0" dirty="0" err="1" smtClean="0">
                <a:latin typeface="Verdana"/>
                <a:cs typeface="Verdana"/>
              </a:rPr>
              <a:t>t</a:t>
            </a:r>
            <a:r>
              <a:rPr lang="en-US" sz="2000" b="0" baseline="-25000" dirty="0" err="1" smtClean="0">
                <a:latin typeface="Verdana"/>
                <a:cs typeface="Verdana"/>
              </a:rPr>
              <a:t>p</a:t>
            </a:r>
            <a:r>
              <a:rPr lang="en-US" sz="2000" b="0" dirty="0" smtClean="0">
                <a:latin typeface="Verdana"/>
                <a:cs typeface="Verdana"/>
              </a:rPr>
              <a:t> = 240 ns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Verdana"/>
                <a:cs typeface="Verdana"/>
              </a:rPr>
              <a:t>AC to beam efficiency: ~5%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latin typeface="Verdana"/>
                <a:cs typeface="Verdana"/>
              </a:rPr>
              <a:t>Emittance</a:t>
            </a:r>
            <a:r>
              <a:rPr lang="en-US" sz="2000" dirty="0" smtClean="0">
                <a:latin typeface="Verdana"/>
                <a:cs typeface="Verdana"/>
              </a:rPr>
              <a:t> preservation: ~10 nm </a:t>
            </a:r>
            <a:endParaRPr lang="en-US" sz="2000" b="0" dirty="0" smtClean="0">
              <a:latin typeface="Verdana"/>
              <a:cs typeface="Verdana"/>
            </a:endParaRPr>
          </a:p>
          <a:p>
            <a:endParaRPr lang="en-US" sz="2000" b="0" dirty="0" smtClean="0">
              <a:latin typeface="Verdana"/>
              <a:cs typeface="Verdana"/>
            </a:endParaRPr>
          </a:p>
          <a:p>
            <a:endParaRPr lang="en-US" sz="2000" b="0" dirty="0" smtClean="0">
              <a:latin typeface="Verdana"/>
              <a:cs typeface="Verdana"/>
            </a:endParaRPr>
          </a:p>
          <a:p>
            <a:endParaRPr lang="en-US" sz="2000" b="0" dirty="0">
              <a:latin typeface="Verdana"/>
              <a:cs typeface="Verdana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4828046"/>
            <a:ext cx="4267200" cy="1789471"/>
          </a:xfrm>
          <a:prstGeom prst="rect">
            <a:avLst/>
          </a:prstGeom>
        </p:spPr>
      </p:pic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0" y="879475"/>
            <a:ext cx="8947150" cy="1222375"/>
            <a:chOff x="2" y="1912"/>
            <a:chExt cx="5636" cy="770"/>
          </a:xfrm>
        </p:grpSpPr>
        <p:sp>
          <p:nvSpPr>
            <p:cNvPr id="9" name="Line 15"/>
            <p:cNvSpPr>
              <a:spLocks noChangeShapeType="1"/>
            </p:cNvSpPr>
            <p:nvPr/>
          </p:nvSpPr>
          <p:spPr bwMode="auto">
            <a:xfrm>
              <a:off x="2640" y="1912"/>
              <a:ext cx="237" cy="367"/>
            </a:xfrm>
            <a:prstGeom prst="line">
              <a:avLst/>
            </a:prstGeom>
            <a:noFill/>
            <a:ln w="0">
              <a:solidFill>
                <a:srgbClr val="99C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 flipH="1" flipV="1">
              <a:off x="2877" y="2279"/>
              <a:ext cx="161" cy="0"/>
            </a:xfrm>
            <a:prstGeom prst="line">
              <a:avLst/>
            </a:prstGeom>
            <a:noFill/>
            <a:ln w="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>
              <a:off x="2705" y="2279"/>
              <a:ext cx="172" cy="0"/>
            </a:xfrm>
            <a:prstGeom prst="line">
              <a:avLst/>
            </a:prstGeom>
            <a:noFill/>
            <a:ln w="0">
              <a:solidFill>
                <a:srgbClr val="0099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>
              <a:off x="2640" y="2041"/>
              <a:ext cx="237" cy="238"/>
            </a:xfrm>
            <a:prstGeom prst="line">
              <a:avLst/>
            </a:prstGeom>
            <a:noFill/>
            <a:ln w="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9"/>
            <p:cNvSpPr>
              <a:spLocks noChangeShapeType="1"/>
            </p:cNvSpPr>
            <p:nvPr/>
          </p:nvSpPr>
          <p:spPr bwMode="auto">
            <a:xfrm>
              <a:off x="2793" y="1996"/>
              <a:ext cx="84" cy="283"/>
            </a:xfrm>
            <a:prstGeom prst="line">
              <a:avLst/>
            </a:prstGeom>
            <a:noFill/>
            <a:ln w="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20"/>
            <p:cNvSpPr>
              <a:spLocks noChangeShapeType="1"/>
            </p:cNvSpPr>
            <p:nvPr/>
          </p:nvSpPr>
          <p:spPr bwMode="auto">
            <a:xfrm flipH="1">
              <a:off x="2793" y="2279"/>
              <a:ext cx="84" cy="13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>
              <a:off x="2877" y="2279"/>
              <a:ext cx="102" cy="21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2"/>
            <p:cNvSpPr>
              <a:spLocks noChangeShapeType="1"/>
            </p:cNvSpPr>
            <p:nvPr/>
          </p:nvSpPr>
          <p:spPr bwMode="auto">
            <a:xfrm>
              <a:off x="2877" y="2279"/>
              <a:ext cx="102" cy="95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23"/>
            <p:cNvSpPr>
              <a:spLocks noChangeArrowheads="1"/>
            </p:cNvSpPr>
            <p:nvPr/>
          </p:nvSpPr>
          <p:spPr bwMode="auto">
            <a:xfrm>
              <a:off x="2360" y="1945"/>
              <a:ext cx="215" cy="17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>
                  <a:solidFill>
                    <a:srgbClr val="009999"/>
                  </a:solidFill>
                  <a:latin typeface="Comic Sans MS" pitchFamily="66" charset="0"/>
                </a:rPr>
                <a:t>e+</a:t>
              </a:r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3046" y="1934"/>
              <a:ext cx="209" cy="17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>
                  <a:solidFill>
                    <a:srgbClr val="FF6600"/>
                  </a:solidFill>
                  <a:latin typeface="Comic Sans MS" pitchFamily="66" charset="0"/>
                </a:rPr>
                <a:t>e-</a:t>
              </a:r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2548" y="2265"/>
              <a:ext cx="170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6"/>
            <p:cNvSpPr>
              <a:spLocks noChangeShapeType="1"/>
            </p:cNvSpPr>
            <p:nvPr/>
          </p:nvSpPr>
          <p:spPr bwMode="auto">
            <a:xfrm>
              <a:off x="364" y="2265"/>
              <a:ext cx="3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27"/>
            <p:cNvSpPr>
              <a:spLocks noChangeArrowheads="1"/>
            </p:cNvSpPr>
            <p:nvPr/>
          </p:nvSpPr>
          <p:spPr bwMode="auto">
            <a:xfrm>
              <a:off x="251" y="2265"/>
              <a:ext cx="397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2548" y="2209"/>
              <a:ext cx="56" cy="141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9"/>
            <p:cNvSpPr>
              <a:spLocks noChangeArrowheads="1"/>
            </p:cNvSpPr>
            <p:nvPr/>
          </p:nvSpPr>
          <p:spPr bwMode="auto">
            <a:xfrm>
              <a:off x="2633" y="2209"/>
              <a:ext cx="56" cy="141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30"/>
            <p:cNvSpPr>
              <a:spLocks noChangeArrowheads="1"/>
            </p:cNvSpPr>
            <p:nvPr/>
          </p:nvSpPr>
          <p:spPr bwMode="auto">
            <a:xfrm>
              <a:off x="336" y="2010"/>
              <a:ext cx="283" cy="284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1 h 21600"/>
                <a:gd name="T4" fmla="*/ 0 w 21600"/>
                <a:gd name="T5" fmla="*/ 2 h 21600"/>
                <a:gd name="T6" fmla="*/ 1 w 21600"/>
                <a:gd name="T7" fmla="*/ 3 h 21600"/>
                <a:gd name="T8" fmla="*/ 2 w 21600"/>
                <a:gd name="T9" fmla="*/ 4 h 21600"/>
                <a:gd name="T10" fmla="*/ 3 w 21600"/>
                <a:gd name="T11" fmla="*/ 3 h 21600"/>
                <a:gd name="T12" fmla="*/ 4 w 21600"/>
                <a:gd name="T13" fmla="*/ 2 h 21600"/>
                <a:gd name="T14" fmla="*/ 3 w 21600"/>
                <a:gd name="T15" fmla="*/ 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9 w 21600"/>
                <a:gd name="T25" fmla="*/ 3194 h 21600"/>
                <a:gd name="T26" fmla="*/ 18471 w 21600"/>
                <a:gd name="T27" fmla="*/ 1840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442" y="10800"/>
                  </a:moveTo>
                  <a:cubicBezTo>
                    <a:pt x="2442" y="15416"/>
                    <a:pt x="6184" y="19158"/>
                    <a:pt x="10800" y="19158"/>
                  </a:cubicBezTo>
                  <a:cubicBezTo>
                    <a:pt x="15416" y="19158"/>
                    <a:pt x="19158" y="15416"/>
                    <a:pt x="19158" y="10800"/>
                  </a:cubicBezTo>
                  <a:cubicBezTo>
                    <a:pt x="19158" y="6184"/>
                    <a:pt x="15416" y="2442"/>
                    <a:pt x="10800" y="2442"/>
                  </a:cubicBezTo>
                  <a:cubicBezTo>
                    <a:pt x="6184" y="2442"/>
                    <a:pt x="2442" y="6184"/>
                    <a:pt x="244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CCCFF"/>
                </a:gs>
                <a:gs pos="50000">
                  <a:srgbClr val="545469"/>
                </a:gs>
                <a:gs pos="100000">
                  <a:srgbClr val="CCCCFF"/>
                </a:gs>
              </a:gsLst>
              <a:lin ang="270000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utoShape 31"/>
            <p:cNvSpPr>
              <a:spLocks noChangeArrowheads="1"/>
            </p:cNvSpPr>
            <p:nvPr/>
          </p:nvSpPr>
          <p:spPr bwMode="auto">
            <a:xfrm>
              <a:off x="138" y="2209"/>
              <a:ext cx="142" cy="14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5E5E76"/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32"/>
            <p:cNvSpPr>
              <a:spLocks noChangeArrowheads="1"/>
            </p:cNvSpPr>
            <p:nvPr/>
          </p:nvSpPr>
          <p:spPr bwMode="auto">
            <a:xfrm>
              <a:off x="3030" y="2265"/>
              <a:ext cx="113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33"/>
            <p:cNvSpPr>
              <a:spLocks noChangeArrowheads="1"/>
            </p:cNvSpPr>
            <p:nvPr/>
          </p:nvSpPr>
          <p:spPr bwMode="auto">
            <a:xfrm>
              <a:off x="3143" y="2209"/>
              <a:ext cx="56" cy="141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AutoShape 34"/>
            <p:cNvSpPr>
              <a:spLocks noChangeArrowheads="1"/>
            </p:cNvSpPr>
            <p:nvPr/>
          </p:nvSpPr>
          <p:spPr bwMode="auto">
            <a:xfrm>
              <a:off x="3058" y="2209"/>
              <a:ext cx="56" cy="141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Line 35"/>
            <p:cNvSpPr>
              <a:spLocks noChangeShapeType="1"/>
            </p:cNvSpPr>
            <p:nvPr/>
          </p:nvSpPr>
          <p:spPr bwMode="auto">
            <a:xfrm flipH="1">
              <a:off x="5100" y="2265"/>
              <a:ext cx="3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 flipH="1">
              <a:off x="5128" y="2265"/>
              <a:ext cx="397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37"/>
            <p:cNvSpPr>
              <a:spLocks noChangeArrowheads="1"/>
            </p:cNvSpPr>
            <p:nvPr/>
          </p:nvSpPr>
          <p:spPr bwMode="auto">
            <a:xfrm flipH="1">
              <a:off x="5157" y="2010"/>
              <a:ext cx="283" cy="284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1 h 21600"/>
                <a:gd name="T4" fmla="*/ 0 w 21600"/>
                <a:gd name="T5" fmla="*/ 2 h 21600"/>
                <a:gd name="T6" fmla="*/ 1 w 21600"/>
                <a:gd name="T7" fmla="*/ 3 h 21600"/>
                <a:gd name="T8" fmla="*/ 2 w 21600"/>
                <a:gd name="T9" fmla="*/ 4 h 21600"/>
                <a:gd name="T10" fmla="*/ 3 w 21600"/>
                <a:gd name="T11" fmla="*/ 3 h 21600"/>
                <a:gd name="T12" fmla="*/ 4 w 21600"/>
                <a:gd name="T13" fmla="*/ 2 h 21600"/>
                <a:gd name="T14" fmla="*/ 3 w 21600"/>
                <a:gd name="T15" fmla="*/ 1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9 w 21600"/>
                <a:gd name="T25" fmla="*/ 3194 h 21600"/>
                <a:gd name="T26" fmla="*/ 18471 w 21600"/>
                <a:gd name="T27" fmla="*/ 1840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442" y="10800"/>
                  </a:moveTo>
                  <a:cubicBezTo>
                    <a:pt x="2442" y="15416"/>
                    <a:pt x="6184" y="19158"/>
                    <a:pt x="10800" y="19158"/>
                  </a:cubicBezTo>
                  <a:cubicBezTo>
                    <a:pt x="15416" y="19158"/>
                    <a:pt x="19158" y="15416"/>
                    <a:pt x="19158" y="10800"/>
                  </a:cubicBezTo>
                  <a:cubicBezTo>
                    <a:pt x="19158" y="6184"/>
                    <a:pt x="15416" y="2442"/>
                    <a:pt x="10800" y="2442"/>
                  </a:cubicBezTo>
                  <a:cubicBezTo>
                    <a:pt x="6184" y="2442"/>
                    <a:pt x="2442" y="6184"/>
                    <a:pt x="244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CCCFF"/>
                </a:gs>
                <a:gs pos="50000">
                  <a:srgbClr val="545469"/>
                </a:gs>
                <a:gs pos="100000">
                  <a:srgbClr val="CCCCFF"/>
                </a:gs>
              </a:gsLst>
              <a:lin ang="270000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38"/>
            <p:cNvSpPr>
              <a:spLocks noChangeArrowheads="1"/>
            </p:cNvSpPr>
            <p:nvPr/>
          </p:nvSpPr>
          <p:spPr bwMode="auto">
            <a:xfrm flipH="1">
              <a:off x="5496" y="2209"/>
              <a:ext cx="142" cy="14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5E5E76"/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39"/>
            <p:cNvSpPr>
              <a:spLocks noChangeArrowheads="1"/>
            </p:cNvSpPr>
            <p:nvPr/>
          </p:nvSpPr>
          <p:spPr bwMode="auto">
            <a:xfrm>
              <a:off x="2" y="2374"/>
              <a:ext cx="362" cy="15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b="0">
                  <a:solidFill>
                    <a:srgbClr val="000000"/>
                  </a:solidFill>
                  <a:latin typeface="Comic Sans MS" pitchFamily="66" charset="0"/>
                </a:rPr>
                <a:t>source</a:t>
              </a:r>
            </a:p>
          </p:txBody>
        </p:sp>
        <p:sp>
          <p:nvSpPr>
            <p:cNvPr id="34" name="Rectangle 41"/>
            <p:cNvSpPr>
              <a:spLocks noChangeArrowheads="1"/>
            </p:cNvSpPr>
            <p:nvPr/>
          </p:nvSpPr>
          <p:spPr bwMode="auto">
            <a:xfrm>
              <a:off x="3785" y="2374"/>
              <a:ext cx="583" cy="15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 b="0">
                  <a:solidFill>
                    <a:srgbClr val="000000"/>
                  </a:solidFill>
                  <a:latin typeface="Comic Sans MS" pitchFamily="66" charset="0"/>
                </a:rPr>
                <a:t>main linac</a:t>
              </a:r>
            </a:p>
          </p:txBody>
        </p:sp>
        <p:sp>
          <p:nvSpPr>
            <p:cNvPr id="35" name="Rectangle 42"/>
            <p:cNvSpPr>
              <a:spLocks noChangeArrowheads="1"/>
            </p:cNvSpPr>
            <p:nvPr/>
          </p:nvSpPr>
          <p:spPr bwMode="auto">
            <a:xfrm>
              <a:off x="2433" y="2528"/>
              <a:ext cx="888" cy="15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 b="0">
                  <a:solidFill>
                    <a:srgbClr val="000000"/>
                  </a:solidFill>
                  <a:latin typeface="Comic Sans MS" pitchFamily="66" charset="0"/>
                </a:rPr>
                <a:t>beam delivery</a:t>
              </a:r>
            </a:p>
          </p:txBody>
        </p:sp>
        <p:grpSp>
          <p:nvGrpSpPr>
            <p:cNvPr id="36" name="Group 43"/>
            <p:cNvGrpSpPr>
              <a:grpSpLocks/>
            </p:cNvGrpSpPr>
            <p:nvPr/>
          </p:nvGrpSpPr>
          <p:grpSpPr bwMode="auto">
            <a:xfrm>
              <a:off x="619" y="2209"/>
              <a:ext cx="1929" cy="133"/>
              <a:chOff x="619" y="2209"/>
              <a:chExt cx="1929" cy="133"/>
            </a:xfrm>
          </p:grpSpPr>
          <p:sp>
            <p:nvSpPr>
              <p:cNvPr id="59" name="Rectangle 44"/>
              <p:cNvSpPr>
                <a:spLocks noChangeArrowheads="1"/>
              </p:cNvSpPr>
              <p:nvPr/>
            </p:nvSpPr>
            <p:spPr bwMode="auto">
              <a:xfrm>
                <a:off x="619" y="2265"/>
                <a:ext cx="1929" cy="29"/>
              </a:xfrm>
              <a:prstGeom prst="rect">
                <a:avLst/>
              </a:prstGeom>
              <a:gradFill rotWithShape="0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0" name="Group 45"/>
              <p:cNvGrpSpPr>
                <a:grpSpLocks/>
              </p:cNvGrpSpPr>
              <p:nvPr/>
            </p:nvGrpSpPr>
            <p:grpSpPr bwMode="auto">
              <a:xfrm flipH="1">
                <a:off x="988" y="2209"/>
                <a:ext cx="1529" cy="133"/>
                <a:chOff x="2766" y="2443"/>
                <a:chExt cx="1529" cy="133"/>
              </a:xfrm>
            </p:grpSpPr>
            <p:grpSp>
              <p:nvGrpSpPr>
                <p:cNvPr id="64" name="Group 46"/>
                <p:cNvGrpSpPr>
                  <a:grpSpLocks/>
                </p:cNvGrpSpPr>
                <p:nvPr/>
              </p:nvGrpSpPr>
              <p:grpSpPr bwMode="auto">
                <a:xfrm>
                  <a:off x="4014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77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" name="Line 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" name="Group 49"/>
                <p:cNvGrpSpPr>
                  <a:grpSpLocks/>
                </p:cNvGrpSpPr>
                <p:nvPr/>
              </p:nvGrpSpPr>
              <p:grpSpPr bwMode="auto">
                <a:xfrm>
                  <a:off x="3078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75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6" name="Line 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" name="Group 52"/>
                <p:cNvGrpSpPr>
                  <a:grpSpLocks/>
                </p:cNvGrpSpPr>
                <p:nvPr/>
              </p:nvGrpSpPr>
              <p:grpSpPr bwMode="auto">
                <a:xfrm>
                  <a:off x="2766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73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" name="Line 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" name="Group 55"/>
                <p:cNvGrpSpPr>
                  <a:grpSpLocks/>
                </p:cNvGrpSpPr>
                <p:nvPr/>
              </p:nvGrpSpPr>
              <p:grpSpPr bwMode="auto">
                <a:xfrm>
                  <a:off x="3390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71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" name="Line 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8" name="Group 58"/>
                <p:cNvGrpSpPr>
                  <a:grpSpLocks/>
                </p:cNvGrpSpPr>
                <p:nvPr/>
              </p:nvGrpSpPr>
              <p:grpSpPr bwMode="auto">
                <a:xfrm>
                  <a:off x="3702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69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" name="Line 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1" name="Group 61"/>
              <p:cNvGrpSpPr>
                <a:grpSpLocks/>
              </p:cNvGrpSpPr>
              <p:nvPr/>
            </p:nvGrpSpPr>
            <p:grpSpPr bwMode="auto">
              <a:xfrm flipH="1">
                <a:off x="676" y="2209"/>
                <a:ext cx="281" cy="133"/>
                <a:chOff x="2737" y="1615"/>
                <a:chExt cx="281" cy="133"/>
              </a:xfrm>
            </p:grpSpPr>
            <p:sp>
              <p:nvSpPr>
                <p:cNvPr id="62" name="Rectangle 62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7" name="Group 64"/>
            <p:cNvGrpSpPr>
              <a:grpSpLocks/>
            </p:cNvGrpSpPr>
            <p:nvPr/>
          </p:nvGrpSpPr>
          <p:grpSpPr bwMode="auto">
            <a:xfrm>
              <a:off x="3200" y="2209"/>
              <a:ext cx="1929" cy="133"/>
              <a:chOff x="3200" y="2209"/>
              <a:chExt cx="1929" cy="133"/>
            </a:xfrm>
          </p:grpSpPr>
          <p:sp>
            <p:nvSpPr>
              <p:cNvPr id="38" name="Rectangle 65"/>
              <p:cNvSpPr>
                <a:spLocks noChangeArrowheads="1"/>
              </p:cNvSpPr>
              <p:nvPr/>
            </p:nvSpPr>
            <p:spPr bwMode="auto">
              <a:xfrm>
                <a:off x="3200" y="2265"/>
                <a:ext cx="1929" cy="29"/>
              </a:xfrm>
              <a:prstGeom prst="rect">
                <a:avLst/>
              </a:prstGeom>
              <a:gradFill rotWithShape="0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" name="Group 66"/>
              <p:cNvGrpSpPr>
                <a:grpSpLocks/>
              </p:cNvGrpSpPr>
              <p:nvPr/>
            </p:nvGrpSpPr>
            <p:grpSpPr bwMode="auto">
              <a:xfrm>
                <a:off x="4477" y="2209"/>
                <a:ext cx="281" cy="133"/>
                <a:chOff x="2737" y="1615"/>
                <a:chExt cx="281" cy="133"/>
              </a:xfrm>
            </p:grpSpPr>
            <p:sp>
              <p:nvSpPr>
                <p:cNvPr id="57" name="Rectangle 67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0" name="Group 69"/>
              <p:cNvGrpSpPr>
                <a:grpSpLocks/>
              </p:cNvGrpSpPr>
              <p:nvPr/>
            </p:nvGrpSpPr>
            <p:grpSpPr bwMode="auto">
              <a:xfrm>
                <a:off x="3541" y="2209"/>
                <a:ext cx="281" cy="133"/>
                <a:chOff x="2737" y="1615"/>
                <a:chExt cx="281" cy="133"/>
              </a:xfrm>
            </p:grpSpPr>
            <p:sp>
              <p:nvSpPr>
                <p:cNvPr id="55" name="Rectangle 70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1" name="Group 72"/>
              <p:cNvGrpSpPr>
                <a:grpSpLocks/>
              </p:cNvGrpSpPr>
              <p:nvPr/>
            </p:nvGrpSpPr>
            <p:grpSpPr bwMode="auto">
              <a:xfrm>
                <a:off x="3229" y="2209"/>
                <a:ext cx="281" cy="133"/>
                <a:chOff x="2737" y="1615"/>
                <a:chExt cx="281" cy="133"/>
              </a:xfrm>
            </p:grpSpPr>
            <p:sp>
              <p:nvSpPr>
                <p:cNvPr id="53" name="Rectangle 73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4" name="Group 75"/>
              <p:cNvGrpSpPr>
                <a:grpSpLocks/>
              </p:cNvGrpSpPr>
              <p:nvPr/>
            </p:nvGrpSpPr>
            <p:grpSpPr bwMode="auto">
              <a:xfrm>
                <a:off x="3853" y="2209"/>
                <a:ext cx="281" cy="133"/>
                <a:chOff x="2737" y="1615"/>
                <a:chExt cx="281" cy="133"/>
              </a:xfrm>
            </p:grpSpPr>
            <p:sp>
              <p:nvSpPr>
                <p:cNvPr id="51" name="Rectangle 76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5" name="Group 78"/>
              <p:cNvGrpSpPr>
                <a:grpSpLocks/>
              </p:cNvGrpSpPr>
              <p:nvPr/>
            </p:nvGrpSpPr>
            <p:grpSpPr bwMode="auto">
              <a:xfrm>
                <a:off x="4165" y="2209"/>
                <a:ext cx="281" cy="133"/>
                <a:chOff x="2737" y="1615"/>
                <a:chExt cx="281" cy="133"/>
              </a:xfrm>
            </p:grpSpPr>
            <p:sp>
              <p:nvSpPr>
                <p:cNvPr id="49" name="Rectangle 79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" name="Group 81"/>
              <p:cNvGrpSpPr>
                <a:grpSpLocks/>
              </p:cNvGrpSpPr>
              <p:nvPr/>
            </p:nvGrpSpPr>
            <p:grpSpPr bwMode="auto">
              <a:xfrm>
                <a:off x="4788" y="2209"/>
                <a:ext cx="281" cy="133"/>
                <a:chOff x="2737" y="1615"/>
                <a:chExt cx="281" cy="133"/>
              </a:xfrm>
            </p:grpSpPr>
            <p:sp>
              <p:nvSpPr>
                <p:cNvPr id="47" name="Rectangle 82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smtClean="0"/>
              <a:t>CLIC: pushing the limits</a:t>
            </a:r>
            <a:endParaRPr lang="en-US" dirty="0"/>
          </a:p>
        </p:txBody>
      </p:sp>
      <p:grpSp>
        <p:nvGrpSpPr>
          <p:cNvPr id="80" name="Group 3"/>
          <p:cNvGrpSpPr>
            <a:grpSpLocks/>
          </p:cNvGrpSpPr>
          <p:nvPr/>
        </p:nvGrpSpPr>
        <p:grpSpPr bwMode="auto">
          <a:xfrm>
            <a:off x="55041" y="2482560"/>
            <a:ext cx="6977063" cy="1030288"/>
            <a:chOff x="122" y="1085"/>
            <a:chExt cx="4395" cy="649"/>
          </a:xfrm>
        </p:grpSpPr>
        <p:sp>
          <p:nvSpPr>
            <p:cNvPr id="81" name="Rectangle 4"/>
            <p:cNvSpPr>
              <a:spLocks noChangeArrowheads="1"/>
            </p:cNvSpPr>
            <p:nvPr/>
          </p:nvSpPr>
          <p:spPr bwMode="auto">
            <a:xfrm>
              <a:off x="122" y="1268"/>
              <a:ext cx="1118" cy="252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FF"/>
                  </a:solidFill>
                  <a:latin typeface="Verdana"/>
                  <a:cs typeface="Verdana"/>
                </a:rPr>
                <a:t>Luminosity</a:t>
              </a:r>
            </a:p>
          </p:txBody>
        </p:sp>
        <p:pic>
          <p:nvPicPr>
            <p:cNvPr id="8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5" y="1085"/>
              <a:ext cx="2992" cy="649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</p:grpSp>
      <p:grpSp>
        <p:nvGrpSpPr>
          <p:cNvPr id="84" name="Group 11"/>
          <p:cNvGrpSpPr>
            <a:grpSpLocks/>
          </p:cNvGrpSpPr>
          <p:nvPr/>
        </p:nvGrpSpPr>
        <p:grpSpPr bwMode="auto">
          <a:xfrm>
            <a:off x="54770" y="1869785"/>
            <a:ext cx="4903788" cy="581025"/>
            <a:chOff x="160" y="1184"/>
            <a:chExt cx="3089" cy="366"/>
          </a:xfrm>
        </p:grpSpPr>
        <p:sp>
          <p:nvSpPr>
            <p:cNvPr id="85" name="Rectangle 12"/>
            <p:cNvSpPr>
              <a:spLocks noChangeArrowheads="1"/>
            </p:cNvSpPr>
            <p:nvPr/>
          </p:nvSpPr>
          <p:spPr bwMode="auto">
            <a:xfrm>
              <a:off x="160" y="1225"/>
              <a:ext cx="1137" cy="250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FF"/>
                  </a:solidFill>
                  <a:latin typeface="V\"/>
                  <a:cs typeface="V\"/>
                </a:rPr>
                <a:t>Energy reach</a:t>
              </a:r>
            </a:p>
          </p:txBody>
        </p:sp>
        <p:pic>
          <p:nvPicPr>
            <p:cNvPr id="86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04" y="1184"/>
              <a:ext cx="1745" cy="366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97481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31775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	High </a:t>
            </a:r>
            <a:r>
              <a:rPr lang="en-US" b="1" dirty="0" smtClean="0">
                <a:solidFill>
                  <a:srgbClr val="008000"/>
                </a:solidFill>
              </a:rPr>
              <a:t>gradient</a:t>
            </a:r>
            <a:r>
              <a:rPr lang="en-US" dirty="0" smtClean="0">
                <a:solidFill>
                  <a:srgbClr val="008000"/>
                </a:solidFill>
              </a:rPr>
              <a:t> (CLIC 100 MV/m)</a:t>
            </a:r>
            <a:endParaRPr lang="en-US" dirty="0">
              <a:solidFill>
                <a:srgbClr val="008000"/>
              </a:solidFill>
            </a:endParaRPr>
          </a:p>
          <a:p>
            <a:pPr marL="231775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pPr marL="231775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	</a:t>
            </a:r>
            <a:r>
              <a:rPr lang="en-US" dirty="0">
                <a:solidFill>
                  <a:srgbClr val="008000"/>
                </a:solidFill>
              </a:rPr>
              <a:t>G</a:t>
            </a:r>
            <a:r>
              <a:rPr lang="en-US" dirty="0" smtClean="0">
                <a:solidFill>
                  <a:srgbClr val="008000"/>
                </a:solidFill>
              </a:rPr>
              <a:t>ood energy </a:t>
            </a:r>
            <a:r>
              <a:rPr lang="en-US" b="1" dirty="0" smtClean="0">
                <a:solidFill>
                  <a:srgbClr val="008000"/>
                </a:solidFill>
              </a:rPr>
              <a:t>efficiency</a:t>
            </a:r>
            <a:r>
              <a:rPr lang="en-US" dirty="0" smtClean="0">
                <a:solidFill>
                  <a:srgbClr val="008000"/>
                </a:solidFill>
              </a:rPr>
              <a:t> (CLIC 5-10%)</a:t>
            </a:r>
          </a:p>
          <a:p>
            <a:pPr marL="231775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pPr marL="231775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	Small </a:t>
            </a:r>
            <a:r>
              <a:rPr lang="en-US" b="1" dirty="0" err="1" smtClean="0">
                <a:solidFill>
                  <a:srgbClr val="008000"/>
                </a:solidFill>
              </a:rPr>
              <a:t>emittance</a:t>
            </a:r>
            <a:r>
              <a:rPr lang="en-US" b="1" dirty="0" smtClean="0">
                <a:solidFill>
                  <a:srgbClr val="008000"/>
                </a:solidFill>
              </a:rPr>
              <a:t> generation </a:t>
            </a:r>
            <a:r>
              <a:rPr lang="en-US" dirty="0" smtClean="0">
                <a:solidFill>
                  <a:srgbClr val="008000"/>
                </a:solidFill>
              </a:rPr>
              <a:t>(CLIC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N,0</a:t>
            </a:r>
            <a:r>
              <a:rPr lang="en-US" dirty="0" smtClean="0">
                <a:solidFill>
                  <a:srgbClr val="008000"/>
                </a:solidFill>
              </a:rPr>
              <a:t>~</a:t>
            </a:r>
            <a:r>
              <a:rPr lang="en-US" dirty="0">
                <a:solidFill>
                  <a:srgbClr val="008000"/>
                </a:solidFill>
              </a:rPr>
              <a:t>10 nm) </a:t>
            </a:r>
          </a:p>
          <a:p>
            <a:pPr marL="231775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pPr marL="231775" indent="0">
              <a:buNone/>
            </a:pPr>
            <a:r>
              <a:rPr lang="en-US" dirty="0">
                <a:solidFill>
                  <a:srgbClr val="008000"/>
                </a:solidFill>
              </a:rPr>
              <a:t>	</a:t>
            </a:r>
            <a:r>
              <a:rPr lang="en-US" dirty="0">
                <a:solidFill>
                  <a:schemeClr val="accent6"/>
                </a:solidFill>
              </a:rPr>
              <a:t>Excellent </a:t>
            </a:r>
            <a:r>
              <a:rPr lang="en-US" b="1" dirty="0" err="1">
                <a:solidFill>
                  <a:schemeClr val="accent6"/>
                </a:solidFill>
              </a:rPr>
              <a:t>emittance</a:t>
            </a:r>
            <a:r>
              <a:rPr lang="en-US" b="1" dirty="0">
                <a:solidFill>
                  <a:schemeClr val="accent6"/>
                </a:solidFill>
              </a:rPr>
              <a:t> preservation </a:t>
            </a:r>
            <a:r>
              <a:rPr lang="en-US" dirty="0">
                <a:solidFill>
                  <a:schemeClr val="accent6"/>
                </a:solidFill>
              </a:rPr>
              <a:t>(</a:t>
            </a:r>
            <a:r>
              <a:rPr lang="en-US" dirty="0">
                <a:solidFill>
                  <a:schemeClr val="accent6"/>
                </a:solidFill>
                <a:latin typeface="Symbol" charset="2"/>
                <a:cs typeface="Symbol" charset="2"/>
              </a:rPr>
              <a:t>De</a:t>
            </a:r>
            <a:r>
              <a:rPr lang="en-US" baseline="-25000" dirty="0">
                <a:solidFill>
                  <a:schemeClr val="accent6"/>
                </a:solidFill>
                <a:latin typeface="Symbol" charset="2"/>
                <a:cs typeface="Symbol" charset="2"/>
              </a:rPr>
              <a:t>N</a:t>
            </a:r>
            <a:r>
              <a:rPr lang="en-US" dirty="0">
                <a:solidFill>
                  <a:schemeClr val="accent6"/>
                </a:solidFill>
              </a:rPr>
              <a:t>~10 nm)</a:t>
            </a:r>
          </a:p>
          <a:p>
            <a:pPr marL="231775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pPr marL="231775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	Low </a:t>
            </a:r>
            <a:r>
              <a:rPr lang="en-US" b="1" dirty="0" smtClean="0">
                <a:solidFill>
                  <a:srgbClr val="008000"/>
                </a:solidFill>
              </a:rPr>
              <a:t>energy spread </a:t>
            </a:r>
            <a:r>
              <a:rPr lang="en-US" dirty="0" smtClean="0">
                <a:solidFill>
                  <a:srgbClr val="008000"/>
                </a:solidFill>
              </a:rPr>
              <a:t>(CLIC ~1%)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7068" y="5464443"/>
            <a:ext cx="2489200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latin typeface="Verdana"/>
                <a:cs typeface="Verdana"/>
              </a:rPr>
              <a:t> </a:t>
            </a:r>
            <a:r>
              <a:rPr lang="en-US" sz="2000" b="0" dirty="0" smtClean="0">
                <a:solidFill>
                  <a:srgbClr val="008000"/>
                </a:solidFill>
                <a:latin typeface="Verdana"/>
                <a:cs typeface="Verdana"/>
              </a:rPr>
              <a:t> </a:t>
            </a:r>
            <a:r>
              <a:rPr lang="en-US" sz="2000" b="0" dirty="0" smtClean="0">
                <a:solidFill>
                  <a:srgbClr val="0000FF"/>
                </a:solidFill>
                <a:latin typeface="Verdana"/>
                <a:cs typeface="Verdana"/>
              </a:rPr>
              <a:t> Status:</a:t>
            </a:r>
          </a:p>
          <a:p>
            <a:r>
              <a:rPr lang="en-US" sz="2000" b="0" dirty="0" smtClean="0">
                <a:solidFill>
                  <a:srgbClr val="008000"/>
                </a:solidFill>
                <a:latin typeface="Verdana"/>
                <a:cs typeface="Verdana"/>
              </a:rPr>
              <a:t>Feasible</a:t>
            </a:r>
          </a:p>
          <a:p>
            <a:r>
              <a:rPr lang="en-US" sz="2000" b="0" dirty="0" smtClean="0">
                <a:solidFill>
                  <a:srgbClr val="FF6600"/>
                </a:solidFill>
                <a:latin typeface="Verdana"/>
                <a:cs typeface="Verdana"/>
              </a:rPr>
              <a:t>Chal</a:t>
            </a:r>
            <a:r>
              <a:rPr lang="en-US" sz="2000" dirty="0" smtClean="0">
                <a:solidFill>
                  <a:srgbClr val="FF6600"/>
                </a:solidFill>
                <a:latin typeface="Verdana"/>
                <a:cs typeface="Verdana"/>
              </a:rPr>
              <a:t>lenging</a:t>
            </a:r>
            <a:endParaRPr lang="en-US" sz="2000" b="0" dirty="0" smtClean="0">
              <a:solidFill>
                <a:srgbClr val="FF6600"/>
              </a:solidFill>
              <a:latin typeface="Verdana"/>
              <a:cs typeface="Verdan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/>
              <a:t>Linear collier technology readiness: conventional technology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769911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Particle collider Livingstone plot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86200"/>
            <a:ext cx="5751157" cy="587650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348279" y="6366043"/>
            <a:ext cx="60359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066575" y="1806028"/>
            <a:ext cx="156777" cy="156777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647330" y="2322495"/>
            <a:ext cx="156777" cy="156777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23352" y="1715756"/>
            <a:ext cx="502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CLIC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725720" y="2256161"/>
            <a:ext cx="502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ILC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5562600" y="1896532"/>
            <a:ext cx="105833" cy="97367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57200" y="1196752"/>
            <a:ext cx="586408" cy="82678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17075" y="773668"/>
            <a:ext cx="481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 want to go here, and beyond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20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289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Pushing the frontiers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366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71603</TotalTime>
  <Words>3195</Words>
  <Application>Microsoft Macintosh PowerPoint</Application>
  <PresentationFormat>On-screen Show (4:3)</PresentationFormat>
  <Paragraphs>366</Paragraphs>
  <Slides>52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Equation</vt:lpstr>
      <vt:lpstr>Pushing the frontiers</vt:lpstr>
      <vt:lpstr>Introduction</vt:lpstr>
      <vt:lpstr>Technology limitations : energy, emittance/brilliance, power consumption?</vt:lpstr>
      <vt:lpstr>Reminder: some limitations</vt:lpstr>
      <vt:lpstr>Research: accelerator physics</vt:lpstr>
      <vt:lpstr>CLIC: pushing the limits</vt:lpstr>
      <vt:lpstr>PowerPoint Presentation</vt:lpstr>
      <vt:lpstr>Particle collider Livingstone plot</vt:lpstr>
      <vt:lpstr>Pushing the frontiers</vt:lpstr>
      <vt:lpstr>Advanced accelerator research</vt:lpstr>
      <vt:lpstr>Advanced acceleration research</vt:lpstr>
      <vt:lpstr>High power lasers today can produce  very intense fields (10s of GV/cm)  Can we accelerate a particle on a laser wave propagating in free space?</vt:lpstr>
      <vt:lpstr>Direct laser acceleration?</vt:lpstr>
      <vt:lpstr>Direct laser acceleration: “System on a chip”</vt:lpstr>
      <vt:lpstr>Breakdown limits and plasma</vt:lpstr>
      <vt:lpstr>Use Gauss law to get an estimate of fields in a plasma wave Assume that all electrons are suddenly pushed out of a small volume of plasma.  Use a plasma density of n0 = 1e17/cm3.</vt:lpstr>
      <vt:lpstr>Plasma wakefield acceleration</vt:lpstr>
      <vt:lpstr>PWFA: linear theory</vt:lpstr>
      <vt:lpstr>Linear wakes in plasma</vt:lpstr>
      <vt:lpstr>Linear plasma density perturbation</vt:lpstr>
      <vt:lpstr>PWFA is driver plus witness</vt:lpstr>
      <vt:lpstr>Linear PWFA regime :  e- and e+ equivalent</vt:lpstr>
      <vt:lpstr>Reminder: conventional accelerators</vt:lpstr>
      <vt:lpstr>From linear to non-linear</vt:lpstr>
      <vt:lpstr>The PWFA blow-out regime</vt:lpstr>
      <vt:lpstr>Blow-out regime</vt:lpstr>
      <vt:lpstr>Blow-out regime: ideal for e-  </vt:lpstr>
      <vt:lpstr>Energy spread and efficiency</vt:lpstr>
      <vt:lpstr>Emittance growth</vt:lpstr>
      <vt:lpstr>PWFA: experiments</vt:lpstr>
      <vt:lpstr>PWFA, LWFA and high-power laser research</vt:lpstr>
      <vt:lpstr>PowerPoint Presentation</vt:lpstr>
      <vt:lpstr>Plasma wakefield experiments at SLAC</vt:lpstr>
      <vt:lpstr>The AWAKE experiment at CERN </vt:lpstr>
      <vt:lpstr>PowerPoint Presentation</vt:lpstr>
      <vt:lpstr>PowerPoint Presentation</vt:lpstr>
      <vt:lpstr>PowerPoint Presentation</vt:lpstr>
      <vt:lpstr>PowerPoint Presentation</vt:lpstr>
      <vt:lpstr>Back to the e- e+ linear collider</vt:lpstr>
      <vt:lpstr>PowerPoint Presentation</vt:lpstr>
      <vt:lpstr>PowerPoint Presentation</vt:lpstr>
      <vt:lpstr>A European demonstration  plasma wakefield accelerator?</vt:lpstr>
      <vt:lpstr>Conclusions</vt:lpstr>
      <vt:lpstr>Extra</vt:lpstr>
      <vt:lpstr>Research: high gradient RF</vt:lpstr>
      <vt:lpstr>One dimensional solution</vt:lpstr>
      <vt:lpstr>Two dimensional solutions</vt:lpstr>
      <vt:lpstr>Quasi-static approximation</vt:lpstr>
      <vt:lpstr>Resulting charge-field relations</vt:lpstr>
      <vt:lpstr>Transformer ratio</vt:lpstr>
      <vt:lpstr>Linear density equation</vt:lpstr>
      <vt:lpstr>Dielectric laser acc. experiment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Giovanni Rumolo</dc:creator>
  <cp:lastModifiedBy>E A</cp:lastModifiedBy>
  <cp:revision>1509</cp:revision>
  <cp:lastPrinted>2013-06-21T08:24:16Z</cp:lastPrinted>
  <dcterms:created xsi:type="dcterms:W3CDTF">2011-09-21T06:59:54Z</dcterms:created>
  <dcterms:modified xsi:type="dcterms:W3CDTF">2015-08-21T14:54:33Z</dcterms:modified>
</cp:coreProperties>
</file>