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ink/ink9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7" r:id="rId2"/>
    <p:sldMasterId id="2147483698" r:id="rId3"/>
    <p:sldMasterId id="2147483699" r:id="rId4"/>
    <p:sldMasterId id="2147483712" r:id="rId5"/>
    <p:sldMasterId id="2147483724" r:id="rId6"/>
    <p:sldMasterId id="2147483737" r:id="rId7"/>
    <p:sldMasterId id="2147483749" r:id="rId8"/>
    <p:sldMasterId id="2147483762" r:id="rId9"/>
    <p:sldMasterId id="2147483774" r:id="rId10"/>
  </p:sldMasterIdLst>
  <p:notesMasterIdLst>
    <p:notesMasterId r:id="rId86"/>
  </p:notesMasterIdLst>
  <p:handoutMasterIdLst>
    <p:handoutMasterId r:id="rId87"/>
  </p:handoutMasterIdLst>
  <p:sldIdLst>
    <p:sldId id="352" r:id="rId11"/>
    <p:sldId id="351" r:id="rId12"/>
    <p:sldId id="262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268" r:id="rId21"/>
    <p:sldId id="269" r:id="rId22"/>
    <p:sldId id="272" r:id="rId23"/>
    <p:sldId id="271" r:id="rId24"/>
    <p:sldId id="273" r:id="rId25"/>
    <p:sldId id="274" r:id="rId26"/>
    <p:sldId id="275" r:id="rId27"/>
    <p:sldId id="362" r:id="rId28"/>
    <p:sldId id="277" r:id="rId29"/>
    <p:sldId id="278" r:id="rId30"/>
    <p:sldId id="353" r:id="rId31"/>
    <p:sldId id="395" r:id="rId32"/>
    <p:sldId id="283" r:id="rId33"/>
    <p:sldId id="285" r:id="rId34"/>
    <p:sldId id="286" r:id="rId35"/>
    <p:sldId id="287" r:id="rId36"/>
    <p:sldId id="392" r:id="rId37"/>
    <p:sldId id="393" r:id="rId38"/>
    <p:sldId id="394" r:id="rId39"/>
    <p:sldId id="288" r:id="rId40"/>
    <p:sldId id="289" r:id="rId41"/>
    <p:sldId id="290" r:id="rId42"/>
    <p:sldId id="298" r:id="rId43"/>
    <p:sldId id="294" r:id="rId44"/>
    <p:sldId id="398" r:id="rId45"/>
    <p:sldId id="399" r:id="rId46"/>
    <p:sldId id="400" r:id="rId47"/>
    <p:sldId id="361" r:id="rId48"/>
    <p:sldId id="315" r:id="rId49"/>
    <p:sldId id="316" r:id="rId50"/>
    <p:sldId id="317" r:id="rId51"/>
    <p:sldId id="303" r:id="rId52"/>
    <p:sldId id="348" r:id="rId53"/>
    <p:sldId id="366" r:id="rId54"/>
    <p:sldId id="340" r:id="rId55"/>
    <p:sldId id="350" r:id="rId56"/>
    <p:sldId id="341" r:id="rId57"/>
    <p:sldId id="342" r:id="rId58"/>
    <p:sldId id="343" r:id="rId59"/>
    <p:sldId id="344" r:id="rId60"/>
    <p:sldId id="349" r:id="rId61"/>
    <p:sldId id="346" r:id="rId62"/>
    <p:sldId id="347" r:id="rId63"/>
    <p:sldId id="318" r:id="rId64"/>
    <p:sldId id="319" r:id="rId65"/>
    <p:sldId id="320" r:id="rId66"/>
    <p:sldId id="397" r:id="rId67"/>
    <p:sldId id="396" r:id="rId68"/>
    <p:sldId id="328" r:id="rId69"/>
    <p:sldId id="330" r:id="rId70"/>
    <p:sldId id="331" r:id="rId71"/>
    <p:sldId id="332" r:id="rId72"/>
    <p:sldId id="323" r:id="rId73"/>
    <p:sldId id="367" r:id="rId74"/>
    <p:sldId id="368" r:id="rId75"/>
    <p:sldId id="369" r:id="rId76"/>
    <p:sldId id="370" r:id="rId77"/>
    <p:sldId id="371" r:id="rId78"/>
    <p:sldId id="372" r:id="rId79"/>
    <p:sldId id="374" r:id="rId80"/>
    <p:sldId id="375" r:id="rId81"/>
    <p:sldId id="373" r:id="rId82"/>
    <p:sldId id="377" r:id="rId83"/>
    <p:sldId id="376" r:id="rId84"/>
    <p:sldId id="363" r:id="rId85"/>
  </p:sldIdLst>
  <p:sldSz cx="9144000" cy="6858000" type="screen4x3"/>
  <p:notesSz cx="10234613" cy="70993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1B1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54" y="78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07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viewProps" Target="viewProps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90" Type="http://schemas.openxmlformats.org/officeDocument/2006/relationships/theme" Target="theme/theme1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Diffraction limit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3815048118985127"/>
          <c:y val="0.17171296296296296"/>
          <c:w val="0.73823972003499561"/>
          <c:h val="0.62271617089530473"/>
        </c:manualLayout>
      </c:layout>
      <c:scatterChart>
        <c:scatterStyle val="smoothMarker"/>
        <c:varyColors val="0"/>
        <c:ser>
          <c:idx val="1"/>
          <c:order val="0"/>
          <c:tx>
            <c:strRef>
              <c:f>Blad1!$C$3</c:f>
              <c:strCache>
                <c:ptCount val="1"/>
                <c:pt idx="0">
                  <c:v>Photon energy (keV)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Blad1!$A$4:$A$17</c:f>
              <c:numCache>
                <c:formatCode>General</c:formatCode>
                <c:ptCount val="14"/>
                <c:pt idx="4">
                  <c:v>0.99471839432434583</c:v>
                </c:pt>
                <c:pt idx="5">
                  <c:v>0.49735919716217292</c:v>
                </c:pt>
                <c:pt idx="6">
                  <c:v>0.24867959858108646</c:v>
                </c:pt>
                <c:pt idx="7">
                  <c:v>0.12433979929054323</c:v>
                </c:pt>
                <c:pt idx="8">
                  <c:v>6.2169899645271615E-2</c:v>
                </c:pt>
                <c:pt idx="9">
                  <c:v>3.1084949822635807E-2</c:v>
                </c:pt>
                <c:pt idx="10">
                  <c:v>1.5542474911317904E-2</c:v>
                </c:pt>
                <c:pt idx="11">
                  <c:v>7.7712374556589518E-3</c:v>
                </c:pt>
                <c:pt idx="12">
                  <c:v>3.8856187278294759E-3</c:v>
                </c:pt>
                <c:pt idx="13">
                  <c:v>1.942809363914738E-3</c:v>
                </c:pt>
              </c:numCache>
            </c:numRef>
          </c:xVal>
          <c:yVal>
            <c:numRef>
              <c:f>Blad1!$C$4:$C$17</c:f>
              <c:numCache>
                <c:formatCode>General</c:formatCode>
                <c:ptCount val="14"/>
                <c:pt idx="0">
                  <c:v>1.24E-2</c:v>
                </c:pt>
                <c:pt idx="1">
                  <c:v>2.4799999999999999E-2</c:v>
                </c:pt>
                <c:pt idx="2">
                  <c:v>4.9599999999999998E-2</c:v>
                </c:pt>
                <c:pt idx="3">
                  <c:v>9.9199999999999997E-2</c:v>
                </c:pt>
                <c:pt idx="4">
                  <c:v>0.19839999999999999</c:v>
                </c:pt>
                <c:pt idx="5">
                  <c:v>0.39679999999999999</c:v>
                </c:pt>
                <c:pt idx="6">
                  <c:v>0.79359999999999997</c:v>
                </c:pt>
                <c:pt idx="7">
                  <c:v>1.5871999999999999</c:v>
                </c:pt>
                <c:pt idx="8">
                  <c:v>3.1743999999999999</c:v>
                </c:pt>
                <c:pt idx="9">
                  <c:v>6.3487999999999998</c:v>
                </c:pt>
                <c:pt idx="10">
                  <c:v>12.6976</c:v>
                </c:pt>
                <c:pt idx="11">
                  <c:v>25.395199999999999</c:v>
                </c:pt>
                <c:pt idx="12">
                  <c:v>50.790399999999998</c:v>
                </c:pt>
                <c:pt idx="13">
                  <c:v>101.5808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954576"/>
        <c:axId val="146955136"/>
      </c:scatterChart>
      <c:valAx>
        <c:axId val="14695457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 err="1"/>
                  <a:t>Emittance</a:t>
                </a:r>
                <a:r>
                  <a:rPr lang="sv-SE" dirty="0"/>
                  <a:t> (</a:t>
                </a:r>
                <a:r>
                  <a:rPr lang="sv-SE" cap="none" baseline="0" dirty="0" err="1"/>
                  <a:t>nm</a:t>
                </a:r>
                <a:r>
                  <a:rPr lang="sv-SE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6955136"/>
        <c:crossesAt val="1.0000000000000002E-2"/>
        <c:crossBetween val="midCat"/>
        <c:majorUnit val="0.25"/>
      </c:valAx>
      <c:valAx>
        <c:axId val="146955136"/>
        <c:scaling>
          <c:logBase val="10"/>
          <c:orientation val="minMax"/>
          <c:max val="100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 err="1"/>
                  <a:t>Photon</a:t>
                </a:r>
                <a:r>
                  <a:rPr lang="sv-SE" dirty="0"/>
                  <a:t> </a:t>
                </a:r>
                <a:r>
                  <a:rPr lang="sv-SE" dirty="0" err="1"/>
                  <a:t>energy</a:t>
                </a:r>
                <a:r>
                  <a:rPr lang="sv-SE" dirty="0"/>
                  <a:t> (</a:t>
                </a:r>
                <a:r>
                  <a:rPr lang="sv-SE" cap="none" baseline="0" dirty="0" err="1"/>
                  <a:t>ke</a:t>
                </a:r>
                <a:r>
                  <a:rPr lang="sv-SE" dirty="0" err="1"/>
                  <a:t>V</a:t>
                </a:r>
                <a:r>
                  <a:rPr lang="sv-SE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695457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dirty="0" err="1" smtClean="0"/>
              <a:t>Brilliance</a:t>
            </a:r>
            <a:endParaRPr lang="sv-SE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204815508275946"/>
          <c:y val="0.12823635506725398"/>
          <c:w val="0.74177004491289777"/>
          <c:h val="0.73079088344466336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Blad1!$B$6:$B$9</c:f>
              <c:numCache>
                <c:formatCode>General</c:formatCode>
                <c:ptCount val="4"/>
                <c:pt idx="0">
                  <c:v>1892</c:v>
                </c:pt>
                <c:pt idx="1">
                  <c:v>1962</c:v>
                </c:pt>
                <c:pt idx="2">
                  <c:v>2000</c:v>
                </c:pt>
                <c:pt idx="3">
                  <c:v>2015</c:v>
                </c:pt>
              </c:numCache>
            </c:numRef>
          </c:xVal>
          <c:yVal>
            <c:numRef>
              <c:f>Blad1!$C$6:$C$9</c:f>
              <c:numCache>
                <c:formatCode>0.00E+00</c:formatCode>
                <c:ptCount val="4"/>
                <c:pt idx="0">
                  <c:v>20000000</c:v>
                </c:pt>
                <c:pt idx="1">
                  <c:v>1000000000000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Blad1!$B$6:$B$9</c:f>
              <c:numCache>
                <c:formatCode>General</c:formatCode>
                <c:ptCount val="4"/>
                <c:pt idx="0">
                  <c:v>1892</c:v>
                </c:pt>
                <c:pt idx="1">
                  <c:v>1962</c:v>
                </c:pt>
                <c:pt idx="2">
                  <c:v>2000</c:v>
                </c:pt>
                <c:pt idx="3">
                  <c:v>2015</c:v>
                </c:pt>
              </c:numCache>
            </c:numRef>
          </c:xVal>
          <c:yVal>
            <c:numRef>
              <c:f>Blad1!$D$6:$D$9</c:f>
              <c:numCache>
                <c:formatCode>0.00E+00</c:formatCode>
                <c:ptCount val="4"/>
                <c:pt idx="1">
                  <c:v>1000000000000</c:v>
                </c:pt>
                <c:pt idx="2">
                  <c:v>9.9999999999999998E+23</c:v>
                </c:pt>
              </c:numCache>
            </c:numRef>
          </c:yVal>
          <c:smooth val="0"/>
        </c:ser>
        <c:ser>
          <c:idx val="2"/>
          <c:order val="2"/>
          <c:marker>
            <c:symbol val="none"/>
          </c:marker>
          <c:xVal>
            <c:numRef>
              <c:f>Blad1!$B$6:$B$9</c:f>
              <c:numCache>
                <c:formatCode>General</c:formatCode>
                <c:ptCount val="4"/>
                <c:pt idx="0">
                  <c:v>1892</c:v>
                </c:pt>
                <c:pt idx="1">
                  <c:v>1962</c:v>
                </c:pt>
                <c:pt idx="2">
                  <c:v>2000</c:v>
                </c:pt>
                <c:pt idx="3">
                  <c:v>2015</c:v>
                </c:pt>
              </c:numCache>
            </c:numRef>
          </c:xVal>
          <c:yVal>
            <c:numRef>
              <c:f>Blad1!$E$6:$E$9</c:f>
              <c:numCache>
                <c:formatCode>General</c:formatCode>
                <c:ptCount val="4"/>
                <c:pt idx="2" formatCode="0.00E+00">
                  <c:v>9.9999999999999998E+23</c:v>
                </c:pt>
                <c:pt idx="3" formatCode="0.00E+00">
                  <c:v>3.0000000000000002E+34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453824"/>
        <c:axId val="184454384"/>
      </c:scatterChart>
      <c:valAx>
        <c:axId val="184453824"/>
        <c:scaling>
          <c:orientation val="minMax"/>
          <c:max val="20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 err="1" smtClean="0"/>
                  <a:t>Year</a:t>
                </a:r>
                <a:endParaRPr lang="sv-SE" dirty="0"/>
              </a:p>
            </c:rich>
          </c:tx>
          <c:overlay val="0"/>
        </c:title>
        <c:numFmt formatCode="General" sourceLinked="1"/>
        <c:majorTickMark val="cross"/>
        <c:minorTickMark val="in"/>
        <c:tickLblPos val="nextTo"/>
        <c:crossAx val="184454384"/>
        <c:crosses val="autoZero"/>
        <c:crossBetween val="midCat"/>
      </c:valAx>
      <c:valAx>
        <c:axId val="184454384"/>
        <c:scaling>
          <c:logBase val="10"/>
          <c:orientation val="minMax"/>
          <c:max val="9.9999999999999989E+35"/>
          <c:min val="10000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 smtClean="0"/>
                  <a:t>Peak</a:t>
                </a:r>
                <a:r>
                  <a:rPr lang="sv-SE" baseline="0" dirty="0" smtClean="0"/>
                  <a:t> </a:t>
                </a:r>
                <a:r>
                  <a:rPr lang="sv-SE" baseline="0" dirty="0" err="1" smtClean="0"/>
                  <a:t>brilliance</a:t>
                </a:r>
                <a:endParaRPr lang="sv-SE" dirty="0"/>
              </a:p>
            </c:rich>
          </c:tx>
          <c:overlay val="0"/>
        </c:title>
        <c:numFmt formatCode="0E-00" sourceLinked="0"/>
        <c:majorTickMark val="cross"/>
        <c:minorTickMark val="none"/>
        <c:tickLblPos val="nextTo"/>
        <c:crossAx val="184453824"/>
        <c:crosses val="autoZero"/>
        <c:crossBetween val="midCat"/>
        <c:majorUnit val="10000"/>
        <c:minorUnit val="1000"/>
      </c:valAx>
    </c:plotArea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0.36083</cdr:x>
      <cdr:y>0.60569</cdr:y>
    </cdr:from>
    <cdr:to>
      <cdr:x>0.55227</cdr:x>
      <cdr:y>0.76457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12227" y="2524014"/>
          <a:ext cx="802338" cy="662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400" b="1" dirty="0"/>
            <a:t>X-</a:t>
          </a:r>
          <a:r>
            <a:rPr lang="sv-SE" sz="1400" b="1" dirty="0" err="1"/>
            <a:t>ray</a:t>
          </a:r>
          <a:r>
            <a:rPr lang="sv-SE" sz="1400" b="1" dirty="0"/>
            <a:t> </a:t>
          </a:r>
          <a:r>
            <a:rPr lang="sv-SE" sz="1400" b="1" dirty="0" err="1"/>
            <a:t>tubes</a:t>
          </a:r>
          <a:endParaRPr lang="sv-SE" sz="1400" b="1" dirty="0"/>
        </a:p>
      </cdr:txBody>
    </cdr:sp>
  </cdr:relSizeAnchor>
  <cdr:relSizeAnchor xmlns:cdr="http://schemas.openxmlformats.org/drawingml/2006/chartDrawing">
    <cdr:from>
      <cdr:x>0.49484</cdr:x>
      <cdr:y>0.47429</cdr:y>
    </cdr:from>
    <cdr:to>
      <cdr:x>0.77955</cdr:x>
      <cdr:y>0.584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2073867" y="1976456"/>
          <a:ext cx="1193228" cy="45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400" b="1" dirty="0" err="1" smtClean="0"/>
            <a:t>Synchrotron</a:t>
          </a:r>
          <a:endParaRPr lang="sv-SE" sz="1400" b="1" dirty="0"/>
        </a:p>
      </cdr:txBody>
    </cdr:sp>
  </cdr:relSizeAnchor>
  <cdr:relSizeAnchor xmlns:cdr="http://schemas.openxmlformats.org/drawingml/2006/chartDrawing">
    <cdr:from>
      <cdr:x>0.775</cdr:x>
      <cdr:y>0.15429</cdr:y>
    </cdr:from>
    <cdr:to>
      <cdr:x>0.91591</cdr:x>
      <cdr:y>0.26629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3248026" y="642938"/>
          <a:ext cx="590551" cy="46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400" b="1" dirty="0" err="1"/>
            <a:t>FELs</a:t>
          </a:r>
          <a:endParaRPr lang="sv-SE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D48BD6E-CB3F-49A4-8627-5EA6456FCA0E}" type="datetimeFigureOut">
              <a:rPr lang="sv-SE" smtClean="0"/>
              <a:t>2015-08-22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20E8D46-4ED8-4151-B4F8-ECCC0DEC0D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208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3-07T13:02:55.97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8-20T12:54:27.733"/>
    </inkml:context>
    <inkml:brush xml:id="br0">
      <inkml:brushProperty name="width" value="0.16757" units="cm"/>
      <inkml:brushProperty name="height" value="0.16757" units="cm"/>
      <inkml:brushProperty name="color" value="#EDE653"/>
    </inkml:brush>
  </inkml:definitions>
  <inkml:trace contextRef="#ctx0" brushRef="#br0">37 3010 7302,'-13'27'309,"1"-3"1,1-5 192,13-21-171,-1 1 0,17-15-139,7 3-64,1 0 1,2 13 42,2 2 31,0-1 1,-2 0 10,6 1-31,0 1 0,3 1-65,4 5-42,24 0 21,-19-2-43,5-3-10,10 1-32,0 0-1,8-1-20,11-1-1,-1 0 0,11-1 11,6-2 32,1 1 0,11-2 32,8-2 22,64-1 42,-56 1-43,4 0 22,3-1-11,0 0 1,1 1-55,2 2-20,1 0-1,4 1-21,6 0 11,0 1-1,8 1 54,8 0-21,1 0 0,5-2-11,4 0-22,87-1 12,-85 0-33,2-2 43,2-5-11,1 1 1,0 0-33,0 0 22,0-1-1,5 1 33,0 4-11,1-1 0,1 0 11,1 1-75,-1 0 0,-2 2-32,2 1 42,96 0-42,-90 0 0,4 0 54,3 0 10,0 0 0,2 0-22,-3-2 54,-1 0 0,0-1 32,3-4 43,1-1 0,0 2 53,3-2 11,101-1 32,-99 1-96,-7 1-75,-2-4-64,1 0 0,3 1 21,4-1 75,0 0 0,6-1 21,5-3-10,0 1 0,1-3-33,1 1 1,0 0 0,-1 0 63,0 1 55,109-6 74,-108 8-75,0 1-11,2 1-53,0-1 0,0 1-21,-4 2-11,0-1 0,-1 3-85,-2 0-22,1 0 0,0 0 1,2-2 42,105-1 32,-107 1 32,-5 1-11,-6 1-21,-1-1 0,-11 4-53,-10-3-22,0 0 0,-5 2 65,-8 5 42,1 0 0,-8 1-42,-7 0-22,1 1 0,-9 2 32,-9-1-21,63 1 31,-71-1-20,-9-1-1058,1-7-1847,0 1 0,-7 1-737,-5-10 1539</inkml:trace>
  <inkml:trace contextRef="#ctx0" brushRef="#br0" timeOffset="1">249 706 10057,'3'-6'640,"-1"4"1,1-4 416,-4 1-363,0 0 0,-3 7-224,3-2-139,1 1 0,-1 0-75,0 0-11,1 2 129,-1 0-118,1 0 11,0 3 11,0-1 0,-1 4-22,1 1-53,0 0-1,-1 6-52,0 8-44,0 0 1,-1 11 0,-4 17 43,1 0-1,-4 19 1,-1 17-12,-8 53-10,4-39-64,0 9-96,1-1-10,-1 0-1,2-6 11,2-12 21,1 1 1,1-15 42,3-14 21,0 0 0,3-14-10,0-13-150,0 7-725,1-23-22,5-18-1986,-1-12-1452,1 0 0,-1-19 993,5 9 2178</inkml:trace>
  <inkml:trace contextRef="#ctx0" brushRef="#br0" timeOffset="2">90 1261 13260,'0'6'918,"2"0"0,13 2 321,8 0-620,0 1 0,10-1-171,14-5-159,-1 0-1,8-4-139,7-3-95,-1-1-1,2-3 65,-1-2-97,30-7-395,-32 5-74,1-2-2093,-12 5-1751,-1 1 0,-9-2 523,-17 5 2146</inkml:trace>
  <inkml:trace contextRef="#ctx0" brushRef="#br0" timeOffset="3">223 679 9352,'-16'7'790,"-3"-1"619,1 2 1,10-9-332,5-5-256,1 0 1,5 0-226,-4 8-202,-1 0 0,2 1-138,5-1-87,1 0 1,8-1-11,11 0 1,24-4 138,-9 0-86,13-4 32,13-3-63,-1 1 0,4-3 21,0 1-22,1 0 0,-4 1-95,-8 3 20,1-1 1,-7 5-54,-9 3-20,0 0-1,-11 1 64,-8 6-64,5 4 11,-13-1-43,-9 2-171,-5 0-310,1 0 1,-4 3-471,-9 7-1835,0 0-1,-2-5-1452,-6-3 759,2 2 0</inkml:trace>
  <inkml:trace contextRef="#ctx0" brushRef="#br0" timeOffset="4">1228 1341 11851,'0'7'576,"-6"5"374,1-3 0,-1 7-245,6 9-182,0-1 0,0 17-138,-2 10-76,1 2 1,-1 4-86,-1 3-32,1 1 0,0-5-74,-1-8 31,1 1 1,-3-10 160,0-12 95,-3 5 268,4-16-192,0-10-44,3-12-138,0 0 0,1-9-96,0-10-117,1 0-1,5-8-64,4-7-21,0 0 0,2-3-10,4 1-12,10-19 1,-7 21 0,4 7-22,3 9-10,-1-1-1,3 8-21,3 6 0,-1 0 0,3 8-10,0 3-64,-1 1-1,3 4-74,-2 6-449,1 1 1,-2-1-1357,3-6-1750,10 7-2126,-15-4 1506</inkml:trace>
  <inkml:trace contextRef="#ctx0" brushRef="#br0" timeOffset="5">2207 1685 14990,'-2'5'0,"10"-11"694,22-12 192,24-19 203,-8 8-694,-5-8 0,-15 7-54,0 0 1,-10 5-43,-3 2-96,-1-1-1,-5 1-63,-4 5-10,1-1-1,-5 4-21,-7 5 21,1-1 0,-9 8-54,-8 4-20,-16 8-12,9 0-10,-6 12 75,-3 7 160,0 1 0,2 9-75,6 6-21,-1 0 0,10 2-97,11 0-159,-1 0 0,11-5 21,11-6 10,15 10-138,-2-19 32,9-8-512,7-9-2158,0-1 1,13-13-1869,4-9 449,1 3 0</inkml:trace>
  <inkml:trace contextRef="#ctx0" brushRef="#br0" timeOffset="6">2868 1659 15951,'29'-14'96,"23"-3"213,0 2 0,-1 2 118,-7-3 86,0-1 0,-11-3 149,-3-6-22,0-1 1,-6-1-64,-7 0-97,0 0 0,-6 1-149,-8 3-74,-3-10 74,-3 12-150,-7 3-74,-5 3-139,-1-1 0,-8 7-75,-8 8-21,-1 0 0,-7 11-22,-6 14 107,1-1 0,-2 12 65,4 11 21,-16 30 10,24-19 1,9 8-22,11 2-32,1-1 0,10-3-32,13-6 0,1 0 0,13-11-32,10-10 10,1-1 0,10-11-106,7-12-384,1 0 0,4-11-2264,7-14-1976,29-8-2017,-29 3 2413</inkml:trace>
  <inkml:trace contextRef="#ctx0" brushRef="#br0" timeOffset="7">5460 785 9545,'5'-12'960,"3"-7"738,-4 5-1,-3-2-384,-7 7-320,0 0 0,2 1-256,0 4-171,-1-1 0,1 2-128,-2 0-97,1 0 1,-2 3-86,-1 5-74,-6 8 117,3-1-107,-4 9-85,-5 13-22,0 1 1,-5 14 20,-4 14-52,0 1-1,-2 14 86,1 8-22,0 0 0,4 3-31,7-4-43,-1 38-1,12-44-63,9-11 21,12-11-32,0 0 0,12-12 0,11-11 21,1-1 0,11-10 1,10-10-12,0 0 1,8-8 21,6-12-32,0 0 0,0-9 0,-4-4 11,27-13-203,-35 9-22,-10-2-309,-12 0-502,1 0 0,-10-1-865,-5-3-1452,0-1 0,-15 6-790,-9-1 1549</inkml:trace>
  <inkml:trace contextRef="#ctx0" brushRef="#br0" timeOffset="8">5302 970 19218,'-5'-4'341,"-2"1"1,8-11 64,31-10-332,27-12 44,-10 13-65,5 5-21,-1 7-128,0 0 0,3 2-192,2-3-695,0 1 1,4-3-2018,-7 4-1431,0-1 0,0 0 876,-28 2 2210</inkml:trace>
  <inkml:trace contextRef="#ctx0" brushRef="#br0" timeOffset="9">5513 1420 19730,'-5'-2'32,"-20"8"0,-1 0 0,6-4-43,32-6 11,0 0 0,18-3-21,13-4 21,-1-1 0,9 0-32,6-2 10,-1 0 1,2-1-96,-5 1-556,22-10-1099,-28 9 159,-6-4-1675,-15 5-940,0 0 0,-11 0 1612</inkml:trace>
  <inkml:trace contextRef="#ctx0" brushRef="#br0" timeOffset="10">6757 361 13676,'-1'6'0,"1"-4"416,-1-8 289,1 0 0,-2 1-140,-9 12-116,-1 0 0,-14 20-54,-6 22-22,-1 0 1,-7 20-75,-4 19 21,0 0 1,0 15-161,4 6-43,-15 51 1,23-55 10,10-12-75,13-18 64,0 0 1,11-15-1,9-13-85,-1 0 0,8-8-576,4-5-2200,1 0 0,11-14-1761,5-14 586,1-4 1</inkml:trace>
  <inkml:trace contextRef="#ctx0" brushRef="#br0" timeOffset="11">7127 1606 20275,'15'-10'256,"1"2"0,13-3-11,3-1-288,-1-1 1,4-6 20,-2-5 1,17-17 53,-17 11-11,-4-3 97,-3-1-75,-1-1 0,-5 0 42,-5-2-21,0 1 0,-5-3-64,-7 0 96,0-1 0,-4 3 0,-8 7 22,-10-6-54,2 17-43,-8 13 11,-8 11 21,-1 0 1,-8 14-44,-8 17 129,0 0 0,-3 16-32,2 13 0,-1 0 0,8 9 10,11 2-74,1 0-1,13-2-84,17-8-150,9 26-363,6-36 64,19-13-812,20-16-2028,-1 0-1,14-12-1387,16-19 1004,3-1-1</inkml:trace>
  <inkml:trace contextRef="#ctx0" brushRef="#br0" timeOffset="12">8530 1102 17456,'5'4'0,"-16"2"437,-43 5 343,1-1-1,-28 13 11,2 15-21,0 0 0,16 12-364,19 7-202,-1 0 0,12 6-149,11 3-193,0 2 0,14-5 22,13-7-1,15 17-74,0-31 42,15-12-245,18-14-448,-1-1 0,15-12-1154,5-11-1815,1 0 1,9-20-631,-3-9 1869</inkml:trace>
  <inkml:trace contextRef="#ctx0" brushRef="#br0" timeOffset="13">8873 1155 18513,'-6'-8'1121,"-9"-3"-22,0-2 1,-1 6-1175,12 6-31,0 1-1,19 2-21,17-2 43,-1-1-1,11-4 65,10-4-22,29-7 11,-25 4 11,4-1 10,-1 1-53,1 1-1,-6 2 55,-5 5-12,-1 0 1,-7 7-22,-9 8 107,0 0 0,-7 9-128,-7 9 0,1 1 0,-7 10-64,-6 8-203,-1 30-117,-4-22 181,-6 3-53,-3-1 53,-1 1 0,-2-5 192,3-14 203,0 0 1,2-14 276,4-17 150,0 1 0,6-18-42,6-15-246,11-20 11,-3 7-225,6-10-160,6-4-106,0 0-1,3 2-21,2 6-245,0 0-1,2 9-309,3 8-544,0-1-1,6 7-1366,-2 11-1154,1-1 1,4 1 502,-24 4 2039</inkml:trace>
  <inkml:trace contextRef="#ctx0" brushRef="#br0" timeOffset="14">9456 255 19474,'-8'2'0,"4"-2"267,-2-1-54,-1-1 1,-17 19-289,-9 32 86,-1 0-1,4 24 12,0 21-1,-15 59-128,15-41 11,0 13-182,2 5-202,-1 0 0,7-5-396,8-13-341,0 1-1,9-20-159,9-26-22,0 0 1,-1-20-1015,4-29-758,0 0 0</inkml:trace>
  <inkml:trace contextRef="#ctx0" brushRef="#br0" timeOffset="15">10541 1129 15150,'-12'-4'512,"3"4"0,-24 12 289,-16 8-192,0-1-1,0 13-127,10 12-193,0-1 0,14 6-138,11 0-150,1 0 0,13-2-53,14-7-54,17 13-10,-4-23 31,13-10 54,7-12 117,1-1 1,2-9 127,0-11 43,-1-1 0,-5-8 161,-7-7 53,1-1 0,-8-3-33,-9-4 1,0 1 0,-8-6-139,-11-6-161,-7-30 33,-3 23-96,-10-2-21,-8 1-129,0 1 0,-7 7-11,-4 11-31,-1 1 0,-2 13-161,0 12-159,1 0-1,1 15-790,2 14-2103,-7 11-2360,20-7 940,9 5 961,10-14 2359</inkml:trace>
  <inkml:trace contextRef="#ctx0" brushRef="#br0" timeOffset="16">11097 1023 15022,'-7'1'0,"5"6"448,9 12 427,-10 25 300,-1-6-449,-19 15-182,-1-2-106,-1 0 0,4-6-107,2-2-118,-1 0 1,7-5-65,8-9-63,-1 1-1,7-11-74,9-10-1,0 0 1,13-9-32,7-11-1,24-13 1,-14 1 32,9-9-97,5-8-20,0 1-1,1-3 0,-2 2-53,1 0 0,-6 6 106,-6 7 33,0 0-1,-9 11 1,-10 9 10,6 2-10,-14 7-22,-8 9 1,-5 11-22,-1 1 0,0 7 10,-6 7 44,1 0-1,-4 6 54,-2 2 63,1-1 1,-1-1 75,1-5 10,0 1 0,4-8-21,3-7-75,-1 7-181,2-14-86,1-4-790,-1-6-2071,1 0-1,7-11-1558,0-5 897,-3-2 0</inkml:trace>
  <inkml:trace contextRef="#ctx0" brushRef="#br0" timeOffset="17">14008 149 6342,'-1'-15'822,"3"5"0,1-8 726,2-8-182,1 0 1,-1 4-257,-6 13-256,0 1 0,-1 4-138,-2 0-108,0-1 1,0 5-75,1-1-182,-2 1 97,1 0-257,0 5-118,-1 5-84,0 0-1,0 7 22,-4 9 10,0-1 0,-2 10 43,-5 13 11,-1-1 0,-5 13 42,-7 10 12,0 0-1,-6 9 32,-1 5 11,-17 40 128,18-43-118,4-5 1,7-8-43,1 0-1,5-9-31,8-9-64,-1-1-1,8-8-42,7-8-53,0 1 0,9-7-1,10-4 1,-1 0 0,11-4 21,8-5-22,26 5 22,-18-10 0,6-5 86,2-3-44,1-1 1,0-5-96,-2-5-556,-1 0 0,-4 2-2188,0-7-1709,0 1 1,-5-4 661,-22 11 2285</inkml:trace>
  <inkml:trace contextRef="#ctx0" brushRef="#br0" timeOffset="18">15358 653 8648,'2'-1'1313,"-1"1"0,-1-1 993,-7 4-651,-1-1 0,-6 2-566,4-4-417,0 1 1,0-1-289,-3 5-191,-11 6 42,6 0-139,-7 7-53,-8 11-33,0-1 1,-6 12 96,-4 11 42,-1 0 0,2 8 11,5 6 22,1 1 0,7 1-118,12-3-64,0 25-32,12-33 11,13-12-76,15-16 1,-1 1 0,11-19 42,10-21-10,-1 0 0,6-21 43,1-18 21,0-1 0,-1-12-64,-3-7 32,-1-1 0,-4-4-21,-5-3-140,13-40-244,-18 38 63,-7 6-74,-8 12 42,0 1 0,-9 18 139,-9 20 246,0 1 0,-8 21 117,-7 19 53,-1 1 1,-4 18-12,-1 19-42,-11 38 0,11-24-42,3 13-33,6 3-21,1 0 0,9-5-11,12-11 43,-1-1 0,11-18 0,7-19-10,0 0-1,8-19-395,9-20-2188,1 0 0,1-14-1773,7-16 598,-5 4 1</inkml:trace>
  <inkml:trace contextRef="#ctx0" brushRef="#br0" timeOffset="19">16443 493 16687,'-7'8'438,"3"7"245,3 0 0,-3 2-288,0 8-192,-1 1 0,-3 7-160,-3 9-64,0 0-1,7 5-10,4 3-10,1 0-1,4 0 0,3 0 75,4 22 118,-5-25 20,-3-5 151,-5-6 213,-1-1 0,-9-5 170,-11-6-31,1 1-1,-8-7-117,-9-4-181,0 0 0,-4-8-417,-3-4-459,-16-8-939,21-1 159,11-14-2305,5-9-1474,1 0 1,17-13 1045,8 14 2414</inkml:trace>
  <inkml:trace contextRef="#ctx0" brushRef="#br0" timeOffset="20">17051 838 15790,'47'-4'256,"-3"4"0,51-3 140,-4-13 74,29-15 288,-54 8-139,-23-4 74,-23 3 98,0 1-1,-9-6-117,-5-5-214,-1-1 0,-6-2-182,-5-2-106,1 0 0,-9 4-107,-8 7-43,1-1 0,-11 10-31,-8 11 20,-27 5 65,18 7 32,-5 13-21,-2 17-1,1-1 1,2 17-22,6 15-86,-1-2 1,11 10-11,12 4-160,1 1-1,15-4-341,19-5-448,-1-1 0,21-13-1111,24-20-1729,34 6-2178,-22-22 1462,19-25 1687</inkml:trace>
  <inkml:trace contextRef="#ctx0" brushRef="#br0" timeOffset="21">18348 440 14445,'-18'37'267,"-4"36"-11,0-2 0,15-3-256,9-6 22,1-1-1,2-7 0,-6-6 43,-1 0 0,0-6 96,-4-6 225,0 10 394,1-20-106,-2-9 106,0-9 33,0-1-1,-1-8-127,1-9-204,0 0 0,0-9-52,2-4-44,-1-1 0,2-2-74,1-1-86,0 0 0,3 1-95,0 4-97,6-10-54,0 12-31,6 0-75,7 0 74,1 0 1,9-1 0,12-4-12,0 0 1,13-2 85,7 1-95,1-1-1,3 4-42,0 6 74,28-4-138,-33 11 31,-7 8-255,-10 7-567,-1 1 0,-11 7-2199,-4 4-1676,1 0 0,-8 9 854,-13-11 2381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8-20T12:54:27.755"/>
    </inkml:context>
    <inkml:brush xml:id="br0">
      <inkml:brushProperty name="width" value="0.15" units="cm"/>
      <inkml:brushProperty name="height" value="0.15" units="cm"/>
      <inkml:brushProperty name="color" value="#2483D1"/>
    </inkml:brush>
  </inkml:definitions>
  <inkml:trace contextRef="#ctx0" brushRef="#br0">37 564 7206,'4'1'0,"-1"-18"672,-8-1 503,0 1 0,-2 11-289,0 8-235,-1 0 182,1 5-385,6-9-149,0 0-96,1-1 0,0 2-53,0 1-44,0 0 1,0 1-43,-1 1-32,0 0 0,1 4 0,0 3 11,0 1-1,2 2 1,3 5 0,1 11 10,-1-7-21,0 6-32,5 9-11,-1 0 1,2 8-1,3 11 0,0 1 1,3 12-1,-1 11 54,1 1-1,0 7 76,0 8 32,7 48 149,-9-45-65,-1 1 65,2 0-42,-2 0-1,1-2-21,1-6-86,-1 1 0,2-9-85,-1-8 11,0-1 0,1-6 0,1-7 11,0 0-1,0-8 11,0-8 0,6 14 53,-8-24-53,-4-12 32,-1-11-42,-1-1-1,-2-10 11,0-15-10,0 0 0,-1-23-33,-2-20 64,1-2 1,1-19-12,3-19-20,0-1-1,2-12-10,4-6-75,13-57 0,-8 57-32,4 8 21,0 11 11,0 0 0,0 11 53,-4 7 11,2 0 0,-5 7-10,-2 8-11,0 1 0,-3 9-32,-2 11-33,1-13-10,-6 24 0,0 9-11,-2 9-32,0 0 0,-2 9-53,0 12-74,0 0-1,3 15-32,-1 19-32,0 0 0,-4 23 11,1 23 32,-1 0-1,3 21 22,1 14 75,6 64-21,-3-60 85,3-5 43,1-13 31,0-1 1,2-14 32,1-14 21,0 0 0,1-12 21,-1-11 22,0 0-1,-1-11 23,0-11-1,6 6 107,-6-18-75,-1-13 32,1-8 11,1 0 0,1-9-11,0-12-32,2-1 0,2-9 86,1-12-75,1 1 0,0-11 21,5-14 53,-1 0 1,0-14-75,3-18 85,13-61 86,-13 45-108,0-13-41,3-8-33,-2-1 0,3 4-42,-1 12-65,0 1 0,-2 18-42,-4 27-11,2-1 0,-7 22-32,-2 19-85,-1-1-1,-4 15-202,0 9-363,1 4-1485,-5 7 214,-8 14-1730,6 4-693,0 1 0,-5 11 1708</inkml:trace>
  <inkml:trace contextRef="#ctx0" brushRef="#br0" timeOffset="1">2523 543 12331,'1'5'0,"12"-22"651,-8-3 289,-3 8 181,-12 20-652,-7 23-191,1 17-107,0 1 0,8 16-43,-2 31 11,0 0-1,-1 31 44,-5 20 32,1 2-1,-3 12 11,-1-3 11,-8 69 107,8-82-107,3-17 0,4-22 42,-1 0 1,2-23 32,4-23 21,-1 1 0,-1-21 32,2-19 0,0-1 0,6-17-64,-1-22-118,1 1 0,5-27-159,7-23-161,12-53-181,-3 27 31,8-20-95,10-12-96,0-2-1,6 1-53,5 10 54,-1 1-1,4 20 1,-5 25 117,0 2 0,-3 19 64,-5 21-21,13-3-107,-18 20 192,-5 13-11,-3 17 33,0 0-1,-7 22 161,-3 17 181,0 0 0,-8 17 182,-7 10 106,0 2 0,-3 8 43,-7 1 33,0-1-1,-9-6-21,1-10-43,-9 29 117,9-44-224,2-14-128,4-11-106,1 0-1,-1-10-330,2-16-1784,-1 0 1,6-15-1976,6-11-480,-2-1-1</inkml:trace>
  <inkml:trace contextRef="#ctx0" brushRef="#br0" timeOffset="2">4002 1912 12619,'7'-13'1078,"-6"-3"268,2-1-1,-21 1-918,-6 3-107,0 0 1,2 8-172,6-6-74,1 1-1,-3-1 129,-1 5 32,-13 1 150,12 3-119,-3 2-31,0 10-64,0-1 0,-2 11-85,-3 9-76,2 1 1,-1 12-32,-1 10-11,0 1 0,4 10 0,5 6 10,1 0 1,5 1-11,9-5-21,5 25-11,4-35 42,10-13-42,10-15 0,-1-1 0,9-18-1,8-16 23,0 0-1,4-19 11,2-19 21,1 2 1,-1-13 117,-3-8-65,16-35 87,-23 33-76,-6-3-10,-6-1-96,-1 0-1,-6 0 44,-5 5-23,1 0 1,-7 14 0,-5 16 53,0 0 1,-2 22 0,-8 17-22,0 1 0,-7 18-33,-3 25-31,-10 39 42,8-17 33,2 18 21,5 10 22,1 0-1,6 3-10,6-9-86,1 1 0,9-13-10,10-18-86,1 0 0,3-20-95,6-17-300,-1-1 0,4-20-1494,9-24-1656,20-19-1964,-15 5 1623</inkml:trace>
  <inkml:trace contextRef="#ctx0" brushRef="#br0" timeOffset="3">5728 564 11915,'3'9'555,"-3"-1"0,-11 19 395,-20 28-246,-1 0 1,-13 31-203,1 17-224,-1-1-1,1 15-127,-2 18-1,0 0 1,1 7-32,5-3 84,1-1 1,7-11 10,12-19-63,-1 38 32,14-60-43,10-18-86,9-17-53,1 1 0,11-14-11,11-11 1,-1 0-1,11-14-235,9-14-170,1 0-1,7-13-416,0-12-736,1 0 0,3-19-1271,-11 0-876,26-30-320</inkml:trace>
  <inkml:trace contextRef="#ctx0" brushRef="#br0" timeOffset="4">5296 1739 20179,'-5'1'64,"-10"2"0,2-1 0,9-4 10,31-3-74,0-1 0,17-1-32,13-4 11,-1 1 0,12 1-150,4 2-235,1 2 0,0-4-1579,3-3-1912,31 2-2211,-37 6 1688</inkml:trace>
  <inkml:trace contextRef="#ctx0" brushRef="#br0" timeOffset="5">8274 1434 11691,'-18'9'555,"3"2"0,1-3 363,9-13-267,0 2 0,2 0-149,-1 5-128,-1-1 0,-7 14-97,-3 6-85,-9 18 54,6-9-118,-1 8 22,0 12-1,0 0 0,1 10 1,1 6-108,0 1 1,4 3-32,6-3 10,1 1 0,3-6 1,3-10 213,0 1 0,7-10-22,7-9-42,11 12-32,-8-19-43,7-8-107,6-7 11,-1 0 0,6-5 22,3-7 106,2 0 0,4-9-10,2-11-22,0 0 0,4-8-43,2-5-32,28-22 22,-28 15 10,4-4-31,-3-2-12,1-1 1,0-4 0,1-5-65,1 0 1,1-5 32,2-4 21,0 2 0,0 1 0,-6 8 128,0-1 0,-6 12-107,-9 11 0,14-10-85,-22 19 75,-7 9-107,-4 9 85,0-1 1,-5 5-33,-1 5-32,-1 1 1,0 7-54,-1 7-22,0 0 1,1 8 10,1 5 32,9 24-21,-7-16 85,0 7 11,-1 6 0,0 0 0,-2 3 0,-7 2 11,1-1-1,-4-1 76,-4-5 74,0 0 0,-9-4 64,-10-5 86,0 0-1,-7-5 1,-7-7 0,-20 11 106,14-17-128,-4-7-74,-4-9-65,0 0 1,1-6-182,0-8-321,0 1 1,0-10-2189,5-18-2061,0 0 0,4-15 235,19 24 2339</inkml:trace>
  <inkml:trace contextRef="#ctx0" brushRef="#br0" timeOffset="6">8356 1042 20851,'-1'1'-43,"0"-1"0,-5-17-85,9-4 0,24-4-267,4 15 86,20 7-620,6 5-2029,1 1 1,15-2-1538,4-1 950,-3 0 1</inkml:trace>
  <inkml:trace contextRef="#ctx0" brushRef="#br0" timeOffset="7">12671 1499 11979,'-3'6'0,"1"-4"598,1-16 480,-16-1 417,-1 1-599,-7 7-170,11-4-181,0 0 0,1 4-118,-1-1-86,1 0 1,-1 1-43,-4 4-54,0 1 1,-2 0-43,-4 2-54,-15 4 76,11 1-108,-2 7-32,-3 7-42,0-1 0,-2 9-1,-3 11-74,0 0 0,0 10 22,2 11-12,0 0 1,4 8-32,9 3 53,-1 0 0,9-2-43,10-7-32,7 23-31,5-33 42,12-11 21,9-13-43,1 0 1,10-15-1,9-11 22,-1-1 0,8-13-53,2-18 53,1 0 0,-1-11 0,-3-7 10,1 0 1,-6-6 10,-7-4 1,16-32 74,-22 28 53,-8-5-42,-4-3-54,0 1 0,-7 4-149,-6 12-118,-1 1 1,-6 17 106,-8 17 32,-1 1 1,-7 14 95,-6 18-117,-12 23-86,8-1-21,-2 19 43,-4 21 0,2 0-1,1 17 97,5 8 21,0 1 1,7-3-1,7-10 32,2 0 1,7-16 31,9-17 54,-1 0-1,8-16 86,5-20 118,17 0 202,-12-14-74,6-23-107,6-20-75,0 1 0,5-14-74,5-13-129,1 0 0,3-10 86,3-4-22,0-1 0,3-3-21,0 7 33,29-28-22,-31 39-22,-4 17-10,-9 18-1,0 0 0,-10 18-74,-12 14-32,1-1 0,-11 15 21,-8 18 1,-1-1-1,-8 16 22,-8 12 42,-2-1 0,-5 9 43,-4 1 64,-13 34 171,9-38-11,4-11 203,2-11 75,1 0 0,4-14-22,9-13-85,-1 2 0,5-14-149,8-11-107,-1 1-1,12-13-148,11-12-246,1-2 0,11-11-214,12-13-149,32-29-236,-22 23 279,6-2 191,1 4 150,0 2 0,-4 9 118,-6 13 31,0 0 1,-10 13-22,-8 15 22,0-2 0,-11 15 74,-12 11 150,1 20 138,-12-6-20,-8 11 63,-9 7 43,0 0 0,-8 4-75,-2-1-85,-1 1 0,-3-2-171,5-8-683,-1-1 0,9-10-2029,-1-6-1612,1 1-1,7-14 759,9-13 2200</inkml:trace>
  <inkml:trace contextRef="#ctx0" brushRef="#br0" timeOffset="8">16984 21 9545,'-7'-7'0,"-8"10"330,3-7 204,1 1 0,13-6-107,4 9-43,0 0 1,-5 15-140,-14 28-74,-10 46 53,6-16-85,-6 32 64,-6 25 139,1 1-1,-5 18 12,-3 4 20,1 0 1,2-7-96,2-15-129,1 0 0,3-18 22,5-20-21,0 1-1,4-20 1,4-17-33,-2 15-234,7-32-86,7-17-1634,-4-10-1707,-1 0-1,6-26-64,6-3 1944</inkml:trace>
  <inkml:trace contextRef="#ctx0" brushRef="#br0" timeOffset="9">16758 977 14733,'-5'17'331,"1"29"128,3-2 0,25-2-138,39-27-22,-1 1 0,14-11-192,5-10-43,-1 0 0,8-9-395,4-3-1719,2 1 0,-10 2-1602,-5-10-21,-4-1 1</inkml:trace>
  <inkml:trace contextRef="#ctx0" brushRef="#br0" timeOffset="10">16943 86 13708,'3'4'459,"0"-3"0,8-3 150,20-6-310,-1 0 0,25-2 64,9 10-64,1-1-1,4 1-84,3 2-22,0 0 1,-2 5-140,-8 2-10,24 5-1,-34-6 12,-9 0-129,-15 2-213,2-1-1,-12-3-543,-9-1-1795,0-2 1,-20 12-1325,-15 4 1015,-1-4 0</inkml:trace>
  <inkml:trace contextRef="#ctx0" brushRef="#br0" timeOffset="11">18628 325 14990,'-15'20'170,"1"-1"1,-48 55 96,-29 40-96,1-2 0,-2 12 42,7-1 108,1-1-1,15-17 128,10-7 86,-21 40 160,33-52-267,17-15-213,18-11-150,0 0 0,13-9-64,17-7 0,0 0 0,18-6-21,18-11 31,0 0 1,16-12 42,13-12-42,1 0 0,7-16-22,2-13 0,40-17-106,-46 11 10,-14-2-128,-12-1-150,0 0 1,-15 1-427,-12-2-737,-2 1 0,-2-6-1421,-20 5-938,1 0-1</inkml:trace>
  <inkml:trace contextRef="#ctx0" brushRef="#br0" timeOffset="12">18237 1108 16847,'-6'7'341,"1"-4"1,-16-3 107,8-7-246,2-1 0,30-4-97,14 4-84,0-1-1,12 1-10,11-1-54,0 0 0,8-2 22,7 1 32,0-1-1,2 0-74,-4-1-107,26-5-266,-34 5 52,-13-1-373,-15 2-576,-1-2-1,-19 3-960,-8-7-1004,1 1 0,-17 4 384,-6 11 1847</inkml:trace>
  <inkml:trace contextRef="#ctx0" brushRef="#br0" timeOffset="13">18341 629 19314,'4'-16'128,"9"-5"64,-1-2 0,17 11-150,16 8-52,0-2-1,12 5-53,12-5 11,0 0-1,5-3-148,2 4-749,-1 1 1,-4 2-1944,3-10-1526,28 1-1185,-35 0 2168</inkml:trace>
  <inkml:trace contextRef="#ctx0" brushRef="#br0" timeOffset="14">19758 368 14029,'-10'8'299,"-9"29"277,3 1 0,-20 31 33,-18 22-150,-1-2 0,0 0-170,1-2-108,0-2 0,0 6-149,7-1 54,1-1-1,8-6-10,17-11-32,-1-1 0,15-11 21,15-14 11,16 19 127,-1-27-20,14-8 20,12-6 1,1-1 0,14-6 54,9-11-161,1 2 0,5-6-139,-2-8-277,0 1-1,-3-7-629,-11-2-972,1 1 1,-17 3-1496,-7-9-704,5-3-150</inkml:trace>
  <inkml:trace contextRef="#ctx0" brushRef="#br0" timeOffset="15">20539 107 14637,'0'5'470,"24"-16"181,2-3 0,15 1-330,7 11-118,0-1 0,6 2-203,-1 5-64,0 0 0,7 8-11,-5 9-86,1 0 1,-14 8 32,-10 9 64,1-1 0,-24 10 75,-24 10 138,-26 33 118,2-24-32,-20 6 43,-11 2 63,0 0 1,1 0-118,9-3-21,0-1 0,16-6 21,18-10-96,1 1 0,13-11-31,14-6-65,10 16-32,1-20-32,9-2-32,6-1-33,-1-1 1,4-2 0,8-5 106,-1 0 1,10-5-54,0-4-394,0-2-1,-10-7-1719,-13 2-1761,2 0 0,-17-1-129,-13-9 2115</inkml:trace>
  <inkml:trace contextRef="#ctx0" brushRef="#br0" timeOffset="16">20661 2043 21428,'3'-1'0,"4"21"106,11 3-10,-1 2 0,4-20-320,-7-13-2146,-2 0-1,-1-9-2177,-6 4-139,-3-3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8-20T12:54:27.772"/>
    </inkml:context>
    <inkml:brush xml:id="br0">
      <inkml:brushProperty name="width" value="0.15" units="cm"/>
      <inkml:brushProperty name="height" value="0.15" units="cm"/>
      <inkml:brushProperty name="color" value="#2483D1"/>
    </inkml:brush>
  </inkml:definitions>
  <inkml:trace contextRef="#ctx0" brushRef="#br0">68 487 9705,'-7'0'0,"-12"12"491,0-3 341,0 2 268,16-14-491,5 3-118,2 5-96,0-1 0,-5 10-96,0 10-43,1 0 0,0 8-74,1 10-75,0-1-1,4 13 44,4 9 53,-1 1 0,2 10 10,0 8 65,5 52 74,-3-42-106,0 8-75,0 4 10,1 1 0,0 1-53,2-3-32,0-2 0,2-4 0,1-5-31,0-2-1,0-8-85,1-11 10,9 26-43,-10-37 43,-1-14 33,-3-13 85,1 0 0,-2-14 42,-3-14 33,2 1-1,-1-22-21,1-22 0,1-1 1,2-23-54,2-26-43,0 1 0,0-21-11,0-18 11,9-73 43,-9 58-22,2-5 22,1 3-22,2-1 0,2 14-10,0 21-10,1-2-1,-1 24-21,-4 21-11,-1-1 0,-3 20-43,-4 17-64,2 0-64,-7 20 11,-1 18 0,-2 22 10,1 1 1,-4 25 53,2 26 43,0 0-1,0 24 1,0 17 0,0 1-1,0 9 1,0 0 10,0 0 1,2-5 20,1-12 22,5 48 22,-3-60-12,2-17 12,1-16 10,1 0 0,3-18 10,1-19 33,0 1 0,1-17 42,0-14 118,1 1 0,-1-16 0,3-18-21,0 0-1,2-15-84,2-18-129,14-43 10,-11 26 1,0-14 10,-1-15 75,1-1 0,1-10 22,2-6 10,-1-1 1,4 3-33,1 12-43,0 0 0,0 18-21,-4 20-21,12-23-22,-17 41-10,-6 16-43,-3 12-96,0 2 0,-7 14-214,0 7-384,1 2 0,-1 7-1719,-8 16-1783,-1 0 0,-1 6-320,5-18 2284</inkml:trace>
  <inkml:trace contextRef="#ctx0" brushRef="#br0" timeOffset="1">2335 306 12139,'0'0'299,"0"6"299,0-1 0,3 5-33,2 16-42,1 0 0,-5 26-85,2 25-21,-1 0-1,-1 28 32,-2 24-10,1 0 0,-8 16 21,-4 6-85,-9 74 128,8-77-235,2-11-86,2-19-21,-1 0 0,5-21 43,-1-21 43,0-1-1,2-20 54,2-19-21,0 0 0,2-20-12,0-19-31,8-16 64,-1-1-138,8-26-108,8-25-106,-1 0-1,10-19-127,6-15-54,0-1 0,7-5-11,4 4-95,1 1-1,1 12 54,-3 18 42,1 0 0,-6 22 65,-7 20 138,14-1-74,-20 22 31,-7 17-31,-8 20 42,0-1 1,-9 24 63,-4 24 96,0 1 1,-4 18 52,-5 12-10,1-1 0,-5 3 33,0-9 63,-5 39 107,6-50-107,2-16-10,4-13-75,-1-1 0,5-14-193,0-12-395,0 0 1,1-16-2211,12-22-1996,0 0 0,1-12 289,-14 10 2359</inkml:trace>
  <inkml:trace contextRef="#ctx0" brushRef="#br0" timeOffset="2">3744 1480 14862,'1'0'0,"-1"0"363,1 1 245,-1 0 0,-5 18-170,-10 25-139,1 1 0,6 8-139,5 2-64,0 28 11,1-28-54,9-4-42,9-9 21,-1 0 0,7-10 22,3-12 42,2 2 0,0-15 43,4-12 53,-1-1 0,3-13 85,3-13-95,17-24 106,-16 12-149,0-6-54,-2-2-106,-1 0 0,-6 2 53,-3 8 10,-1 1 1,-3 11-11,-4 13-43,-1 0 1,-2 16-44,-2 17-31,0 0 0,-2 23-22,-4 19 32,6 43-21,-5-22 43,-2 17 21,-3 12 11,-1 1-1,0 3 12,-5-2 84,-1-1 1,-6-7 138,-8-10 118,1 0 0,-8-12 86,-4-12-44,-17 23 150,15-39-224,-3-16-117,2-21-289,0-1 0,-5-12-501,-6-11-2253,0 1-1,4-25-1953,-3-21 480,1-1 1</inkml:trace>
  <inkml:trace contextRef="#ctx0" brushRef="#br0" timeOffset="3">7904 1344 8327,'-5'-2'0,"4"1"736,0-10 599,1-1 0,-9 4-182,-10 9-149,0-1-1,5-5-213,1-1-149,-7-1 202,3 5-341,-1 0-128,-4 4-97,0 0 1,-4 6-75,-2 10-11,0 0 0,-5 8-117,-3 9-21,1 0-1,-3 11 0,1 9-74,-17 34 42,19-26 22,6 6 10,10 0-63,2 1-1,10-5-32,16-10-31,0-1-1,15-15-21,10-19 0,0 1-1,8-22 65,8-19 150,-1 0 0,5-18-54,-3-14-22,24-30-42,-27 23 32,-6-2-128,-6-3 64,-1 0 0,-5-1 32,-5 0-10,-1 0-1,-6 3 0,-7 8 1,0 1-1,-6 12 11,-5 16-43,-5 0-32,1 18 11,-8 14-32,-5 20-22,1-1 1,-4 20 21,-3 17 43,0 1-1,1 12 33,6 7 42,-2-1 1,9-1 10,7-9 10,1-1 1,1-10 10,12-13-31,12 14 31,-2-29-10,4-13-1,9-16 22,-1 0 0,7-19-42,7-19-44,0 0 1,6-14 53,3-12-64,1 1 0,-1-8 21,1-2 33,29-31-44,-29 34-42,0 8 22,-3 7-33,-1 0 0,-4 11-42,-10 13-11,1 0 0,-11 16-11,-10 11 11,0 1 0,-10 13 10,-9 20 86,0-1 0,-6 11 85,-9 13 108,-10 31 159,4-24-42,-4 1-1,0-3-10,0-1 0,3-9 0,4-10-75,1 0 0,7-12-32,7-12 1,-1-1-1,3-10-64,9-12-85,-1 0-1,15-15-127,11-14-75,26-30-43,-14 14 106,11-13-31,3-6 75,2-1 0,1-1 63,0 6-84,0-1-1,-3 11 64,-8 15 1,1-1-1,-9 14-10,-9 16-12,11 5-31,-19 10 0,-8 14 0,-7 15 0,-1 0 0,-7 15 64,-5 9 74,-1 0 1,-8 9 64,-5 4 42,-1 0 1,0 0 64,-1-4-22,0 1 0,4-8-118,4-10-383,-2 19-2179,5-27-10,10-20-1933,6-17 374,0-4 0</inkml:trace>
  <inkml:trace contextRef="#ctx0" brushRef="#br0" timeOffset="4">12966 464 9801,'0'-2'0,"16"-21"491,-7 1 470,-1 0 0,-16 16-43,-4 6-107,1 0 1,0 7-182,11-5-182,0 0 0,-1 15-138,-2 22-97,-9 39 97,1-14-128,-7 29-44,-4 24 1,1 0 0,-7 15-1,-3 5-31,0-1 0,-1-3 32,1-13-117,1 0-1,3-18 43,5-24 32,2 1 0,3-23-85,9-22-150,-5 6-1174,7-23-33,1-16-1900,9-31-992,0 1-1,2-23 1474</inkml:trace>
  <inkml:trace contextRef="#ctx0" brushRef="#br0" timeOffset="5">12944 396 11210,'6'-6'0,"5"-1"640,17-9 215,20 6 276,-8 4-640,10 19 139,18-3-64,0 1 0,12-1-171,10 0-107,0-1 1,8 0-204,-1-4-42,0 1 0,-3 0 85,-9-1-118,0-1 1,-13-3-523,-13-6-1944,6 5-2060,-30 0 458,-25 3 749,-5-5 2060</inkml:trace>
  <inkml:trace contextRef="#ctx0" brushRef="#br0" timeOffset="6">13186 1051 17936,'1'1'0,"-2"5"1270,4 22-52,-1 0-1,30 3-1238,32-21 21,33 2 32,-27-9-32,-1 0-32,5 1-299,0-2 0,-3 6-459,0-1-1079,-1-1 1,3-6-1752,-11 4-789,-2 0-1,1-5 1666</inkml:trace>
  <inkml:trace contextRef="#ctx0" brushRef="#br0" timeOffset="7">15497 509 13484,'-6'7'139,"1"4"0,-17 45 245,-15 29 75,-29 56 246,19-42-246,-14 9 75,0-2-75,0 1 0,-1 5-75,7-3-63,0 1-1,13-9-128,14-14-32,-1 0 0,17-17-64,15-12-96,13 21 11,1-31-22,18-10 43,16-6 11,0 0-1,15-11 76,14-11-11,0-2 0,8-6-54,4-11 43,-1 0 0,-2-10-53,-7-4-64,0-1-1,-8-3-116,-10-1-375,19-11-586,-34 13 127,-18 1-1324,-8-9-1494,1 1 0,-17 0 96,-13 23 2082</inkml:trace>
  <inkml:trace contextRef="#ctx0" brushRef="#br0" timeOffset="8">15277 1480 16687,'-7'-14'801,"-2"0"0,-24 2 32,11 0-812,2 4-10,19-1-33,22 10-31,25-8 21,1 1 0,12-3 53,12 1-32,1-1 0,9 0 11,6-1 0,0 1 0,2-2-64,-8 1 0,34-8-277,-44 7 42,-16-1-640,-21 0-1592,0 1 0,-11-10-1419,-16 3 501,-1-4 1</inkml:trace>
  <inkml:trace contextRef="#ctx0" brushRef="#br0" timeOffset="9">15475 825 20531,'3'-1'0,"-12"-12"64,-10 1-11,0-1 0,22 14-31,26 1-54,31 0-32,-9 0-32,22-6-193,22-11-1045,-1 1-1,23-6-1761,1 1-1164,1 0 0,2-7 790,-55 10 2242</inkml:trace>
  <inkml:trace contextRef="#ctx0" brushRef="#br0" timeOffset="10">17412 464 18865,'7'3'0,"-32"32"-43,-27 37 22,0 0-1,0 16 22,6 11 22,1 0-1,7 1 64,1 0-31,-12 49 42,19-51-42,10-8-97,10-14-43,1 1 1,7-17 106,8-16 43,0 1 1,9-14 148,7-8-10,0-1 0,7-4-107,6-7-11,1 0 0,8-6-63,7-4 21,31-1-43,-22-1 0,7-6-107,7-8-438,0 2 1,12-7-2114,-8 1-1741,0 2 0,-6-10 480,-35 6 2222</inkml:trace>
  <inkml:trace contextRef="#ctx0" brushRef="#br0" timeOffset="11">18557 238 17680,'-3'2'502,"2"-4"0,-3-11 202,10-12-373,0-1 0,21-4-149,17 6-161,0 1 1,17 1-33,15 3-32,0 0 1,8 2-44,0 8 97,34 1-54,-42 6 21,-14 9 22,-14 13 0,0 0 0,-17 11-107,-20 11 33,1 0-1,-19 10 32,-18 9 11,1-1 0,-22 9 75,-12 7 96,0 0 0,-5 3-11,4-5 64,-18 32 0,33-40-42,18-8-108,23-10-20,0 1-1,22-7-64,23-8-106,-1 0 0,19-6-727,12-2-2124,0-1 0,20-14-1634,2-6 886,-3 1 1</inkml:trace>
  <inkml:trace contextRef="#ctx0" brushRef="#br0" timeOffset="12">19350 2248 18641,'-15'4'224,"5"3"0,-6 18 54,-12 14-139,0-1-1,3 2-52,17-8-44,9 8 1,9-19 0,15-7-22,5-9 75,2-1 1,5-11 127,-3-10 150,1-2-1,-5-9 129,-10-8 53,-1 0 0,-13-1-42,-12 1-129,-12-13 0,1 19-234,-8 4-396,-11 12-725,0 1 0,-5 12-2414,6 2-1815,1 1 1,6 12 811,14-3 2541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8-20T12:54:27.785"/>
    </inkml:context>
    <inkml:brush xml:id="br0">
      <inkml:brushProperty name="width" value="0.15" units="cm"/>
      <inkml:brushProperty name="height" value="0.15" units="cm"/>
      <inkml:brushProperty name="color" value="#2483D1"/>
    </inkml:brush>
  </inkml:definitions>
  <inkml:trace contextRef="#ctx0" brushRef="#br0">209 960 8712,'-3'-7'715,"2"1"0,-3 2 556,0-4-343,1-3 236,3 1-555,0 9-225,0 1-106,0 1 0,0 6-33,0 5-10,0 0 0,-2 8-32,0 13-64,-1 0-1,1 19 22,-2 23 107,-4 62 214,3-31-108,-3 25 44,-1 22-108,-1 0 1,-3 14-129,0 1-117,1-1 0,0-9-53,1-10 64,1-1 0,0-13 21,1-16 11,0 0 0,0-15-1,0-17-31,-1 31 32,4-47-43,5-17-171,-2-9-854,2 1 0,-1-8-1997,8-23-1398,0 1 0,0-23 887,-7-2 2220</inkml:trace>
  <inkml:trace contextRef="#ctx0" brushRef="#br0" timeOffset="1">188 2301 17008,'-1'5'0,"18"-25"149,11-3 0,-2 1 1,6 20-76,8 8-31,31 1 32,-23 3-75,15-7 53,7 5-32,-1 0 1,7-1 42,-1-4 64,0 1 0,-1-2-53,-8-1 21,1 0 0,-8-4 0,-4-10-117,25-8-128,-31 5-11,-2-5-492,-1-12-1942,0-2-1,-17 7-1505,-11 2 716,-2-1-1</inkml:trace>
  <inkml:trace contextRef="#ctx0" brushRef="#br0" timeOffset="2">1537 765 12780,'-6'-8'0,"3"5"288,5 19 309,-1 0 1,0 26 21,0 35-21,-12 66 246,0-27-310,-10 29-128,-2 21-129,0 1 0,-5 14-63,0-1 0,-1-1-1,3-8-10,3-17-11,0 0 1,5-18-22,6-19-54,0 0 0,6-18-42,4-16-75,0 30-331,2-45-21,0-8-2168,8-21-1847,0 0 1,4-21 394,-5-10 2178</inkml:trace>
  <inkml:trace contextRef="#ctx0" brushRef="#br0" timeOffset="3">2456 2131 16271,'1'-10'235,"-17"4"181,-1 0 0,-13 20-96,-4 20-106,0 1 0,0 20-54,4 15-43,0 0 1,0 25-54,3 19 0,-1 1 0,9 11-32,11-2-22,0 1 1,9-12-11,16-23 0,18 24-21,-1-51 10,10-32 75,8-30 171,-1 1 0,6-29-11,-2-25 43,0-1 0,-6-19 11,-8-10-75,0-1-1,-11-4 65,-12-1-32,0-43 107,-13 44-150,-14 0 21,-11 0-10,1-1 0,-8 3-21,-7 7-65,0 2 1,-2 13-182,-1 21-118,-1-2 1,1 18-214,0 17-417,0-1 1,5 12-802,9 6-1846,-8 24-2125,11-3 1110,16 7 1346,7-21 2125</inkml:trace>
  <inkml:trace contextRef="#ctx0" brushRef="#br0" timeOffset="4">3420 2082 11242,'-3'5'0,"1"-3"640,2-4 182,-1 1 0,5-3-448,3 5 21,-1 0 1,-6 16 41,0 14 33,0 27 181,0-11-235,0 15-85,-5 18-32,0-2 0,0 10-42,0 4-65,0-1 0,0-4-21,5-11-54,0 0 1,1-17-54,8-20 21,0 2 0,7-19 65,2-16 53,15-10 117,-9-7-96,6-19-42,4-15-43,-1-1 0,2-14-22,-1-10 11,0 0 0,-4-5 11,-5-4 0,0 1-1,-3-2 76,-5 5-32,7-31 117,-10 39-129,-4 13 1,-6 16-118,0 0 1,-4 13-65,-1 14-32,1 0 1,-5 10-44,-3 11-116,0 0-1,0 19-32,0 17 11,0 0 0,3 18 31,3 17 119,-1 48-22,2-37 53,5 5 64,7-3 11,0 1 0,5-7 0,5-15-21,0 2 0,5-17-65,4-15 12,-1 0-1,5-16-10,6-15 31,21-1-31,-19-9 32,-1-12 10,-2-12 11,1 1 0,-6-5 0,-3-5 11,-1-1-1,-6-5-10,-4-8 11,-2-1 0,-3-7 10,-5-8 32,1 0 1,-5-9 20,-1-9 1,1-45 21,-1 36-43,0-3-31,0 3 10,0 1 0,3 11 64,3 19-43,-1-1 0,0 19-20,2 15-65,0 0 0,4 15-97,5 8 12,0 1 0,5 8-65,6 8-138,23 11-630,-15-8 117,7-5-2029,-1 6-1558,-1 2 0,2-1 737,-17-17 2188</inkml:trace>
  <inkml:trace contextRef="#ctx0" brushRef="#br0" timeOffset="5">7295 2203 14573,'1'-5'0,"-11"8"576,-2-12 353,-1-2 0,11-20-267,0-5-128,0 0 0,-5 7-129,-8 12-84,1 0-1,-5 6-85,-5 6-32,-17 5 32,10 5-96,-9 14-43,-8 20-64,1-2 0,-4 25-32,1 22 53,0 0 0,7 17-21,9 11 0,1-2 0,13 3-32,13-8-53,8 38-43,6-56 21,15-22-31,12-26-1,-1 0 0,14-26 43,8-21 11,0-1 0,8-23 63,5-28-10,0 0 0,1-23-53,-2-19 128,0 0-1,-5-16 12,-5-15 10,24-76 21,-29 63 0,-4-14-223,-6-10-33,0 2 0,-6-2 0,-7 10 11,0-1 0,-9 22 128,-9 29 32,1 0 0,-8 29 11,-10 30-139,-8-6-160,0 32-11,-10 29-75,-8 32 22,0 0-1,-6 32 55,-4 31 95,0-1 0,2 31 32,3 24 21,1 0 1,4 17 138,7 6 107,0 0 0,10-9 65,9-22-1,6 51-42,5-79-108,10-31-63,6-25-182,0-1 0,4-24-1110,7-24-1826,1 1 0,-3-13-1015,2-19 1400</inkml:trace>
  <inkml:trace contextRef="#ctx0" brushRef="#br0" timeOffset="6">8365 2277 10730,'-26'13'843,"2"1"0,-5-1 332,16-14-556,0 0 0,10-6-74,7 1-118,0 1 0,-5 12-139,2-1-85,4 7 53,1-5-117,4-2 0,3-3 64,1 1-1,4-3 44,5 0-11,-2 0 0,9-1-32,0-7-65,-1 0 1,4-5 0,-1-2 32,1-2 0,-2-3 42,-4-6 33,10-16 106,-15 12-138,-6-1-33,-9 1-10,1-1 0,-7 1 0,-2 2-43,1 0 0,-8 2-32,-7 6-64,0 0 0,-2 5-42,-5 8-44,-13 3-10,10 5 0,-3 8 11,-2 11-11,0 0-1,-3 7-10,0 5 22,0 0 0,1 5 10,2 4 11,-1 1 0,3 0 32,2 1 11,-1 1-1,2 1 33,2 2 21,-8 27 32,13-24-21,10 3-21,5 3-22,2 0 0,7 1-32,13 2-32,0 1 0,11-3-22,12-6 22,0-2 0,13-9-22,9-16 33,37-2 53,-29-18 54,2-21-75,-5-21 42,0-1 0,-7-14 33,-12-14-54,1 2 0,-11-10 85,-12-3-10,0-1 0,-11-1-54,-13-3-64,1 0 1,-12-1-76,-14 1-10,-20-39-85,7 41 53,-9 9-235,-8 16-278,0-1 1,-2 16-887,6 16-1911,0 0 0,-3 25-908,11 12 1389</inkml:trace>
  <inkml:trace contextRef="#ctx0" brushRef="#br0" timeOffset="7">9606 2423 14413,'7'25'704,"22"-5"22,-2-3 0,22-27-651,1-25 32,1 0 0,-5-14 85,-19 2 118,2 0-1,-10-4 86,-9 0 11,0-27 160,-10 27-224,-5 1-65,-11 8-106,-1-1-1,-9 9-31,-10 14-64,0 1 0,-13 15-53,-10 24 10,-1 2 0,-9 24-32,-6 24 32,0-1 0,-1 25 53,5 15 0,-26 58 75,39-51-53,19-5-32,22-10-65,1-1 1,23-13 0,22-16-65,0-1 1,20-16-22,18-21-224,0-1 0,11-21-939,7-21-2018,52-29-2275,-39-1 962,-2-21 1195,-55 28 2274</inkml:trace>
  <inkml:trace contextRef="#ctx0" brushRef="#br0" timeOffset="8">10676 1765 20595,'-7'-5'0,"-6"15"170,-19 28-10,-1-1 0,-18 22-224,3 13-32,-6 34-96,28-34 54,21-4-108,16 3-42,0 0-1,15 1 12,7-7 85,0 1 0,1-7 96,-3-7 117,-1 0 0,-12-5 246,-13-8 278,-8 21 405,-5-22-203,-14-2-10,-14-3-171,1 0 0,-13 0-278,-5-5-192,0 0 0,-1-5-181,6-13-609,1 1 0,9-12-2413,4-8-2018,0 0 0,12-18 385,18 5 2583</inkml:trace>
  <inkml:trace contextRef="#ctx0" brushRef="#br0" timeOffset="9">12688 2009 17712,'-13'4'352,"2"-2"246,2 0 0,-2 9-192,-9 22-139,0-1 0,-8 25-107,-5 23-53,1-1-1,2 12-42,9 1-21,0 43 0,14-47-11,10-10-43,13-10-42,-1-2-1,17-16-84,10-25-55,1 1 1,12-26-257,4-25-479,0 1-1,-3-18-1857,6-22-1560,0-2 0,-9-9 823,-32 41 2135</inkml:trace>
  <inkml:trace contextRef="#ctx0" brushRef="#br0" timeOffset="10">12902 1277 19794,'-24'-35'736,"-32"-14"87,0 4-1,3 18-715,24 17-118,-1-2 1,27 13-140,21-2-160,-1 0 1,19-9-428,17-7-1067,38-13-2275,-26 9 545,25-18-1014,9-9 1537</inkml:trace>
  <inkml:trace contextRef="#ctx0" brushRef="#br0" timeOffset="11">13459 1863 22517,'-15'-5'416,"-24"-8"-74,1 2-1,9-7-522,45 5 10,-2 0 0,35 6-11,26 0 22,-1 0 0,17-5-11,11 6-331,59-11-1430,-49 6 127,7-5-2038,-6 10-919,-1 0 1,-3 0 1600</inkml:trace>
  <inkml:trace contextRef="#ctx0" brushRef="#br0" timeOffset="12">14358 156 13004,'0'-8'0,"4"3"1142,-29 34 182,0 0 0,-41 45-940,-17 44-74,-36 80 117,39-44-203,7 20-64,2 23-160,1 0 0,4 11-32,10-7 0,-1 1 0,14-22-42,17-32 52,0 1 1,17-32 42,14-27-53,1-1 0,10-20-128,9-21-502,21 11-2071,-10-30 117,-1-11-1495,5-18 855,-2 0 0</inkml:trace>
  <inkml:trace contextRef="#ctx0" brushRef="#br0" timeOffset="13">16327 1594 7559,'6'-9'886,"-2"0"0,-6-11 640,4-10-405,2-11 363,1 10-640,-4 18-204,-1 5-95,0 1 0,-1 1-54,-1 7-75,-1 1 1,-6 9-76,-5 12-116,0-1-1,0 13-107,-7 20-63,-12 42 84,11-23-42,-4 17 22,0 13 10,-1 0 0,5 6 11,6-5-64,0 1 0,9-16-22,11-19-21,0-2 0,12-21 11,9-23 10,-1 1 0,11-18 22,8-22-32,26-21 53,-18 1-54,4-18 65,0-13-86,0 0 1,-5-11-22,-6-7-32,0 0 0,-7-5-107,-5-1 32,-1-2 1,-4 2 42,-4 7 0,0-1 0,-6 14 42,-9 19 54,0-11-10,-6 31-12,-4 20-42,-7 17-32,-2 1 0,-8 16-53,-2 24-12,-2 0 1,0 22 32,1 20 43,1-1-1,3 19 33,8 12-11,0 60-11,7-57 11,6-9 11,12-16 42,-1 0 1,12-22 63,9-26 107,1 0 1,8-24 63,9-26 43,-1 0-1,4-26-20,3-25-96,-1 1-1,0-19 65,-5-14-22,22-48 139,-29 37-160,-9-6 10,-8-3-138,-1-1 0,-9 8-97,-7 14-95,0-1 0,-8 20-204,-5 19-757,0 0 0,1 15-2104,-7 22-1452,0 0-1441,2 11 2328</inkml:trace>
  <inkml:trace contextRef="#ctx0" brushRef="#br0" timeOffset="14">18574 1497 14253,'-27'16'630,"-2"0"0,-38 6 256,-10 8-406,-1-1 1,-1 24 31,7 22-10,1 0 0,2 21-203,8 6-96,-18 51-33,33-52-84,18-8-118,20-15 21,-1 0 0,23-18 22,18-19 96,-1-1-1,14-17 12,10-17 31,0 0 1,6-21 21,2-16-96,0-1-1,-3-12 44,-7-9 10,17-33 96,-29 25-96,-11-8 22,-13-6-33,1 0 1,-11-7-1,-10-5-32,2 0 1,-12-1-1,-9 5-53,0 1 0,-4 10-21,-3 17 21,-15-13 10,14 33-31,1 18-11,3 14-32,0-1 0,6 14-53,10 9-54,-1-1 0,9 3-10,11 1-22,-1 1 0,15-2-11,12-4-20,0 0-1,10-4 22,8-6 10,29 5 0,-27-6 64,3 0 107,-4 1-43,1 1 0,-7 4 11,-10 5-10,1 2-1,-10 7-42,-10 9 31,-1 0 1,-11 11 42,-6 9 11,-1 33 32,-2-24-10,-4 3-1,-6 3-21,1 1 0,-1-2 21,0 0 11,0-1 0,-3-7 0,-2-7 32,1-1 0,1-10 86,0-17 138,0 1 1,9-18 84,6-20-31,9-20 106,1 1-181,12-20-192,11-14-118,-2 1 0,10-11-10,6-2 10,1 1 1,2 5-1,1 11 11,0-1 0,-3 13-139,-4 13-256,0 0 0,3 8-512,6 9-1784,18 1-2252,-26 11 693,-2-1 193,-18-1 2253</inkml:trace>
  <inkml:trace contextRef="#ctx0" brushRef="#br0" timeOffset="15">20074 424 15214,'-16'1'213,"1"3"1,0-8 96,14-3-161,-1 0 0,2 17-85,-2 23-53,-1 1 0,-7 28-107,-4 20-43,-1-1 0,-2 20 0,-4 13 129,-14 68 148,8-55 97,-5 6 32,2-2 21,-1-1 1,3-12 31,2-19 32,1-1 1,4-20 84,2-18 65,0 0 0,4-18-54,4-16-106,0 1 128,6-17-182,9-11-85,13-18-75,0 1 0,12-21-128,10-13-128,2-1 0,8-13-107,5-5-42,-1 0-1,0 4 161,-5 8-1,0 1 0,-10 14 86,-10 17 22,6 1-44,-18 16-85,-10 15 43,-7 15-10,0-1-1,-9 17 96,-7 14 43,0 0 0,-3 13 32,-1 6-85,0 1 0,1 1-65,7-3 1,1 0 0,7-10 21,8-12 288,13 13 0,-2-27-32,11-11 11,10-12 10,0 0 1,7-9-182,7-7 43,-1-1-1,4-10-63,-1-1-43,0-1 0,-1-3-43,-5-3-245,20-15-1057,-24 13 85,-1-7-2136,-13 5-1173,1 1-1,-4-3 1453</inkml:trace>
  <inkml:trace contextRef="#ctx0" brushRef="#br0" timeOffset="16">21208 205 14637,'-7'-14'587,"5"5"0,10-18 236,10-7-450,0 0 1,9 9-278,22 5-288,0-1 0,16 10-22,14 7-21,0-1 0,8 6 1,-11 10 20,30 18-149,-42-3 64,-19 13 11,-20 12 74,0 0 0,-15 13 118,-20 14 128,1 1 0,-22 14 161,-27 12 138,-1-1 0,-20 1 117,-6-10 75,-34 30 300,44-49-257,22-20-150,20-11-139,1 0 1,19-7-161,13-2-170,0 0-1,9-1-10,17-1-85,0 0 0,5-1 85,10-1 10,0 0 1,11-5-107,-1-3-235,31 7-780,-25-13 75,-10-12-1697,-16-1-1132,-1 0 0,-17 1 1089</inkml:trace>
  <inkml:trace contextRef="#ctx0" brushRef="#br0" timeOffset="17">21507 2497 9256,'4'9'694,"-2"3"0,15 50 213,1 25-490,-1-1-1,-21-11-85,-10-8-128,0 0 0,1-14-75,7-6 11,-1 1-1,6-13 215,1-21 362,17 10 545,-1-14-267,10-1 128,-5-23-85,0-1 0,1-13-214,-6-9-128,0 2 0,-6-7-75,-6 0-128,1-2 0,-11 2-171,-10 4-298,-13-17-535,5 20-117,-7 9-1110,-6 17-2029,-1-1 0,-5 1-1206,6 8 1249,-3-3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8-20T06:36:15.654"/>
    </inkml:context>
    <inkml:brush xml:id="br0">
      <inkml:brushProperty name="width" value="0.15" units="cm"/>
      <inkml:brushProperty name="height" value="0.15" units="cm"/>
      <inkml:brushProperty name="color" value="#2483D1"/>
    </inkml:brush>
  </inkml:definitions>
  <inkml:trace contextRef="#ctx0" brushRef="#br0">68 336 9705,'-7'0'0,"-12"8"491,0-2 341,0 2 268,16-10-491,5 2-118,2 3-96,0 0 0,-5 7-96,0 7-43,1-1 0,0 6-74,1 7-75,0-1-1,4 10 44,4 5 53,-1 1 0,2 7 10,0 6 65,5 35 74,-3-29-106,0 6-75,0 3 10,1 1 0,0-1-53,2-1-32,0-1 0,2-3 0,1-4-31,0-1-1,0-5-85,1-8 10,9 18-43,-10-26 43,-1-9 33,-3-9 85,1-1 0,-2-9 42,-3-9 33,2 0-1,-1-15-21,1-16 0,1 1 1,2-17-54,2-18-43,0 2 0,0-16-11,0-12 11,9-50 43,-9 40-22,2-4 22,1 2-22,2 0 0,2 9-10,0 15-10,1-1-1,-1 16-21,-4 14-11,-1 1 0,-3 12-43,-4 12-64,2 0-64,-7 14 11,-1 13 0,-2 15 10,1 0 1,-4 18 53,2 17 43,0 1-1,0 16 1,0 12 0,0 0-1,0 7 1,0 0 10,0 0 1,2-5 20,1-6 22,5 32 22,-3-42-12,2-11 12,1-11 10,1 0 0,3-12 10,1-14 33,0 1 0,1-11 42,0-11 118,1 2 0,-1-12 0,3-12-21,0 0-1,2-10-84,2-13-129,14-29 10,-11 17 1,0-9 10,-1-10 75,1-1 0,1-7 22,2-5 10,-1 1 1,4 1-33,1 8-43,0 1 0,0 12-21,-4 13-21,12-15-22,-17 28-10,-6 11-43,-3 9-96,0 0 0,-7 11-214,0 4-384,1 2 0,-1 4-1719,-8 12-1783,-1-1 0,-1 5-320,5-13 2284</inkml:trace>
  <inkml:trace contextRef="#ctx0" brushRef="#br0" timeOffset="1">2335 211 12139,'0'1'299,"0"2"299,0 1 0,3 3-33,2 11-42,1 0 0,-5 17-85,2 18-21,-1 1-1,-1 18 32,-2 17-10,1 0 0,-8 11 21,-4 4-85,-9 51 128,8-53-235,2-8-86,2-12-21,-1-1 0,5-14 43,-1-15 43,0 0-1,2-14 54,2-13-21,0-1 0,2-13-12,0-12-31,8-12 64,-1-1-138,8-18-108,8-17-106,-1 0-1,10-13-127,6-11-54,0 1 0,7-5-11,4 4-95,1-1-1,1 9 54,-3 13 42,1 0 0,-6 15 65,-7 13 138,14 0-74,-20 15 31,-7 11-31,-8 15 42,0-1 1,-9 16 63,-4 18 96,0-1 1,-4 13 52,-5 8-10,1 0 0,-5 1 33,0-5 63,-5 27 107,6-36-107,2-10-10,4-9-75,-1 0 0,5-11-193,0-8-395,0 1 1,1-12-2211,12-15-1996,0 0 0,1-8 289,-14 7 2359</inkml:trace>
  <inkml:trace contextRef="#ctx0" brushRef="#br0" timeOffset="2">3744 1020 14862,'1'0'0,"-1"0"363,1 1 245,-1 0 0,-5 12-170,-10 18-139,1-1 0,6 7-139,5 1-64,0 19 11,1-19-54,9-3-42,9-6 21,-1 0 0,7-7 22,3-8 42,2 1 0,0-10 43,4-9 53,-1 0 0,3-9 85,3-9-95,17-17 106,-16 9-149,0-5-54,-2 0-106,-1-1 0,-6 2 53,-3 5 10,-1 0 1,-3 8-11,-4 10-43,-1-1 1,-2 11-44,-2 12-31,0 1 0,-2 14-22,-4 14 32,6 30-21,-5-16 43,-2 13 21,-3 7 11,-1 1-1,0 3 12,-5-3 84,-1 0 1,-6-4 138,-8-8 118,1 0 0,-8-7 86,-4-9-44,-17 15 150,15-26-224,-3-11-117,2-15-289,0 0 0,-5-9-501,-6-7-2253,0 1-1,4-18-1953,-3-14 480,1-1 1</inkml:trace>
  <inkml:trace contextRef="#ctx0" brushRef="#br0" timeOffset="3">7904 927 8327,'-5'-1'0,"4"-1"736,0-5 599,1-1 0,-9 2-182,-10 7-149,0-1-1,5-4-213,1 0-149,-7-1 202,3 4-341,-1 0-128,-4 2-97,0 0 1,-4 5-75,-2 7-11,0-1 0,-5 6-117,-3 6-21,1 0-1,-3 8 0,1 6-74,-17 23 42,19-17 22,6 3 10,10 1-63,2 0-1,10-3-32,16-8-31,0 1-1,15-11-21,10-13 0,0 0-1,8-15 65,8-12 150,-1-1 0,5-12-54,-3-10-22,24-21-42,-27 17 32,-6-3-128,-6-1 64,-1 0 0,-5 0 32,-5-1-10,-1 0-1,-6 2 0,-7 6 1,0 0-1,-6 9 11,-5 11-43,-5 0-32,1 11 11,-8 12-32,-5 12-22,1 0 1,-4 14 21,-3 11 43,0 1-1,1 9 33,6 4 42,-2-1 1,9 0 10,7-6 10,1-1 1,1-7 10,12-9-31,12 10 31,-2-20-10,4-10-1,9-10 22,-1 0 0,7-13-42,7-14-44,0 0 1,6-8 53,3-10-64,1 1 0,-1-5 21,1-1 33,29-22-44,-29 24-42,0 5 22,-3 4-33,-1 1 0,-4 7-42,-10 10-11,1-1 0,-11 12-11,-10 7 11,0 0 0,-10 10 10,-9 13 86,0 0 0,-6 8 85,-9 8 108,-10 22 159,4-17-42,-4 0-1,0-1-10,0-1 0,3-6 0,4-7-75,1 0 0,7-9-32,7-7 1,-1-1-1,3-7-64,9-9-85,-1 1-1,15-11-127,11-9-75,26-22-43,-14 11 106,11-10-31,3-3 75,2-2 0,1 1 63,0 3-84,0 0-1,-3 6 64,-8 12 1,1-2-1,-9 11-10,-9 11-12,11 2-31,-19 8 0,-8 9 0,-7 11 0,-1 0 0,-7 10 64,-5 6 74,-1 1 1,-8 5 64,-5 3 42,-1 1 1,0-1 64,-1-2-22,0 0 0,4-6-118,4-6-383,-2 13-2179,5-19-10,10-13-1933,6-13 374,0-2 0</inkml:trace>
  <inkml:trace contextRef="#ctx0" brushRef="#br0" timeOffset="4">12966 320 9801,'0'-1'0,"16"-15"491,-7 0 470,-1 2 0,-16 10-43,-4 4-107,1 0 1,0 4-182,11-3-182,0 1 0,-1 9-138,-2 16-97,-9 28 97,1-11-128,-7 20-44,-4 16 1,1 1 0,-7 10-1,-3 3-31,0 0 0,-1-2 32,1-10-117,1 1-1,3-13 43,5-16 32,2 1 0,3-17-85,9-14-150,-5 4-1174,7-17-33,1-10-1900,9-22-992,0 1-1,2-16 1474</inkml:trace>
  <inkml:trace contextRef="#ctx0" brushRef="#br0" timeOffset="5">12944 273 11210,'6'-4'0,"5"-1"640,17-6 215,20 4 276,-8 3-640,10 13 139,18-2-64,0 1 0,12-1-171,10-1-107,0 1 1,8-1-204,-1-2-42,0-1 0,-3 1 85,-9 0-118,0-1 1,-13-3-523,-13-3-1944,6 3-2060,-30 0 458,-25 2 749,-5-4 2060</inkml:trace>
  <inkml:trace contextRef="#ctx0" brushRef="#br0" timeOffset="6">13186 724 17936,'1'2'0,"-2"2"1270,4 15-52,-1 1-1,30 1-1238,32-14 21,33 0 32,-27-4-32,-1-1-32,5 0-299,0 0 0,-3 4-459,0-2-1079,-1 0 1,3-4-1752,-11 3-789,-2 0-1,1-4 1666</inkml:trace>
  <inkml:trace contextRef="#ctx0" brushRef="#br0" timeOffset="7">15497 351 13484,'-6'5'139,"1"2"0,-17 32 245,-15 20 75,-29 38 246,19-29-246,-14 7 75,0-2-75,0 0 0,-1 4-75,7-1-63,0 0-1,13-6-128,14-10-32,-1 0 0,17-12-64,15-8-96,13 14 11,1-21-22,18-7 43,16-4 11,0 0-1,15-7 76,14-8-11,0-2 0,8-3-54,4-9 43,-1 1 0,-2-7-53,-7-3-64,0-1-1,-8-1-116,-10-1-375,19-8-586,-34 9 127,-18 0-1324,-8-5-1494,1 1 0,-17-1 96,-13 16 2082</inkml:trace>
  <inkml:trace contextRef="#ctx0" brushRef="#br0" timeOffset="8">15277 1020 16687,'-7'-9'801,"-2"-1"0,-24 2 32,11 0-812,2 2-10,19 0-33,22 7-31,25-6 21,1 1 0,12-2 53,12 0-32,1 0 0,9 0 11,6-1 0,0 0 0,2 0-64,-8 0 0,34-5-277,-44 4 42,-16 0-640,-21 0-1592,0 0 0,-11-7-1419,-16 3 501,-1-3 1</inkml:trace>
  <inkml:trace contextRef="#ctx0" brushRef="#br0" timeOffset="9">15475 569 20531,'3'0'0,"-12"-10"64,-10 2-11,0-1 0,22 10-31,26 0-54,31 1-32,-9-1-32,22-4-193,22-7-1045,-1 0-1,23-4-1761,1 1-1164,1 0 0,2-5 790,-55 7 2242</inkml:trace>
  <inkml:trace contextRef="#ctx0" brushRef="#br0" timeOffset="10">17412 320 18865,'7'2'0,"-32"22"-43,-27 26 22,0 0-1,0 10 22,6 8 22,1 1-1,7-1 64,1 2-31,-12 32 42,19-34-42,10-6-97,10-9-43,1 0 1,7-12 106,8-11 43,0 1 1,9-9 148,7-7-10,0 1 0,7-4-107,6-5-11,1 1 0,8-5-63,7-2 21,31-1-43,-22-1 0,7-3-107,7-6-438,0 0 1,12-3-2114,-8 0-1741,0 0 0,-6-5 480,-35 3 2222</inkml:trace>
  <inkml:trace contextRef="#ctx0" brushRef="#br0" timeOffset="11">18557 165 17680,'-3'1'502,"2"-2"0,-3-9 202,10-7-373,0-1 0,21-2-149,17 3-161,0 1 1,17 1-33,15 2-32,0 0 1,8 1-44,0 6 97,34 0-54,-42 5 21,-14 6 22,-14 9 0,0-1 0,-17 9-107,-20 7 33,1 0-1,-19 7 32,-18 5 11,1 1 0,-22 6 75,-12 4 96,0 0 0,-5 3-11,4-4 64,-18 22 0,33-27-42,18-7-108,23-5-20,0-1-1,22-4-64,23-6-106,-1 1 0,19-5-727,12-1-2124,0 0 0,20-11-1634,2-3 886,-3 0 1</inkml:trace>
  <inkml:trace contextRef="#ctx0" brushRef="#br0" timeOffset="12">19350 1550 18641,'-15'3'224,"5"1"0,-6 14 54,-12 8-139,0 1-1,3 0-52,17-5-44,9 6 1,9-13 0,15-6-22,5-5 75,2-2 1,5-6 127,-3-9 150,1 0-1,-5-6 129,-10-6 53,-1 1 0,-13-2-42,-12 2-129,-12-10 0,1 13-234,-8 3-396,-11 8-725,0 2 0,-5 7-2414,6 2-1815,1 0 1,6 9 811,14-3 2541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8-20T06:37:39.094"/>
    </inkml:context>
    <inkml:brush xml:id="br0">
      <inkml:brushProperty name="width" value="0.15" units="cm"/>
      <inkml:brushProperty name="height" value="0.15" units="cm"/>
      <inkml:brushProperty name="color" value="#2483D1"/>
    </inkml:brush>
  </inkml:definitions>
  <inkml:trace contextRef="#ctx0" brushRef="#br0">37 564 7206,'4'1'0,"-1"-18"672,-8-1 503,0 1 0,-2 11-289,0 8-235,-1 0 182,1 5-385,6-9-149,0 0-96,1-1 0,0 2-53,0 1-44,0 0 1,0 1-43,-1 1-32,0 0 0,1 4 0,0 3 11,0 1-1,2 2 1,3 5 0,1 11 10,-1-7-21,0 6-32,5 9-11,-1 0 1,2 8-1,3 11 0,0 1 1,3 12-1,-1 11 54,1 1-1,0 7 76,0 8 32,7 48 149,-9-45-65,-1 1 65,2 0-42,-2 0-1,1-2-21,1-6-86,-1 1 0,2-9-85,-1-8 11,0-1 0,1-6 0,1-7 11,0 0-1,0-8 11,0-8 0,6 14 53,-8-24-53,-4-12 32,-1-11-42,-1-1-1,-2-10 11,0-15-10,0 0 0,-1-23-33,-2-20 64,1-2 1,1-19-12,3-19-20,0-1-1,2-12-10,4-6-75,13-57 0,-8 57-32,4 8 21,0 11 11,0 0 0,0 11 53,-4 7 11,2 0 0,-5 7-10,-2 8-11,0 1 0,-3 9-32,-2 11-33,1-13-10,-6 24 0,0 9-11,-2 9-32,0 0 0,-2 9-53,0 12-74,0 0-1,3 15-32,-1 19-32,0 0 0,-4 23 11,1 23 32,-1 0-1,3 21 22,1 14 75,6 64-21,-3-60 85,3-5 43,1-13 31,0-1 1,2-14 32,1-14 21,0 0 0,1-12 21,-1-11 22,0 0-1,-1-11 23,0-11-1,6 6 107,-6-18-75,-1-13 32,1-8 11,1 0 0,1-9-11,0-12-32,2-1 0,2-9 86,1-12-75,1 1 0,0-11 21,5-14 53,-1 0 1,0-14-75,3-18 85,13-61 86,-13 45-108,0-13-41,3-8-33,-2-1 0,3 4-42,-1 12-65,0 1 0,-2 18-42,-4 27-11,2-1 0,-7 22-32,-2 19-85,-1-1-1,-4 15-202,0 9-363,1 4-1485,-5 7 214,-8 14-1730,6 4-693,0 1 0,-5 11 1708</inkml:trace>
  <inkml:trace contextRef="#ctx0" brushRef="#br0" timeOffset="1">2523 543 12331,'1'5'0,"12"-22"651,-8-3 289,-3 8 181,-12 20-652,-7 23-191,1 17-107,0 1 0,8 16-43,-2 31 11,0 0-1,-1 31 44,-5 20 32,1 2-1,-3 12 11,-1-3 11,-8 69 107,8-82-107,3-17 0,4-22 42,-1 0 1,2-23 32,4-23 21,-1 1 0,-1-21 32,2-19 0,0-1 0,6-17-64,-1-22-118,1 1 0,5-27-159,7-23-161,12-53-181,-3 27 31,8-20-95,10-12-96,0-2-1,6 1-53,5 10 54,-1 1-1,4 20 1,-5 25 117,0 2 0,-3 19 64,-5 21-21,13-3-107,-18 20 192,-5 13-11,-3 17 33,0 0-1,-7 22 161,-3 17 181,0 0 0,-8 17 182,-7 10 106,0 2 0,-3 8 43,-7 1 33,0-1-1,-9-6-21,1-10-43,-9 29 117,9-44-224,2-14-128,4-11-106,1 0-1,-1-10-330,2-16-1784,-1 0 1,6-15-1976,6-11-480,-2-1-1</inkml:trace>
  <inkml:trace contextRef="#ctx0" brushRef="#br0" timeOffset="2">4002 1912 12619,'7'-13'1078,"-6"-3"268,2-1-1,-21 1-918,-6 3-107,0 0 1,2 8-172,6-6-74,1 1-1,-3-1 129,-1 5 32,-13 1 150,12 3-119,-3 2-31,0 10-64,0-1 0,-2 11-85,-3 9-76,2 1 1,-1 12-32,-1 10-11,0 1 0,4 10 0,5 6 10,1 0 1,5 1-11,9-5-21,5 25-11,4-35 42,10-13-42,10-15 0,-1-1 0,9-18-1,8-16 23,0 0-1,4-19 11,2-19 21,1 2 1,-1-13 117,-3-8-65,16-35 87,-23 33-76,-6-3-10,-6-1-96,-1 0-1,-6 0 44,-5 5-23,1 0 1,-7 14 0,-5 16 53,0 0 1,-2 22 0,-8 17-22,0 1 0,-7 18-33,-3 25-31,-10 39 42,8-17 33,2 18 21,5 10 22,1 0-1,6 3-10,6-9-86,1 1 0,9-13-10,10-18-86,1 0 0,3-20-95,6-17-300,-1-1 0,4-20-1494,9-24-1656,20-19-1964,-15 5 1623</inkml:trace>
  <inkml:trace contextRef="#ctx0" brushRef="#br0" timeOffset="3">5728 564 11915,'3'9'555,"-3"-1"0,-11 19 395,-20 28-246,-1 0 1,-13 31-203,1 17-224,-1-1-1,1 15-127,-2 18-1,0 0 1,1 7-32,5-3 84,1-1 1,7-11 10,12-19-63,-1 38 32,14-60-43,10-18-86,9-17-53,1 1 0,11-14-11,11-11 1,-1 0-1,11-14-235,9-14-170,1 0-1,7-13-416,0-12-736,1 0 0,3-19-1271,-11 0-876,26-30-320</inkml:trace>
  <inkml:trace contextRef="#ctx0" brushRef="#br0" timeOffset="4">5296 1739 20179,'-5'1'64,"-10"2"0,2-1 0,9-4 10,31-3-74,0-1 0,17-1-32,13-4 11,-1 1 0,12 1-150,4 2-235,1 2 0,0-4-1579,3-3-1912,31 2-2211,-37 6 1688</inkml:trace>
  <inkml:trace contextRef="#ctx0" brushRef="#br0" timeOffset="5">8274 1434 11691,'-18'9'555,"3"2"0,1-3 363,9-13-267,0 2 0,2 0-149,-1 5-128,-1-1 0,-7 14-97,-3 6-85,-9 18 54,6-9-118,-1 8 22,0 12-1,0 0 0,1 10 1,1 6-108,0 1 1,4 3-32,6-3 10,1 1 0,3-6 1,3-10 213,0 1 0,7-10-22,7-9-42,11 12-32,-8-19-43,7-8-107,6-7 11,-1 0 0,6-5 22,3-7 106,2 0 0,4-9-10,2-11-22,0 0 0,4-8-43,2-5-32,28-22 22,-28 15 10,4-4-31,-3-2-12,1-1 1,0-4 0,1-5-65,1 0 1,1-5 32,2-4 21,0 2 0,0 1 0,-6 8 128,0-1 0,-6 12-107,-9 11 0,14-10-85,-22 19 75,-7 9-107,-4 9 85,0-1 1,-5 5-33,-1 5-32,-1 1 1,0 7-54,-1 7-22,0 0 1,1 8 10,1 5 32,9 24-21,-7-16 85,0 7 11,-1 6 0,0 0 0,-2 3 0,-7 2 11,1-1-1,-4-1 76,-4-5 74,0 0 0,-9-4 64,-10-5 86,0 0-1,-7-5 1,-7-7 0,-20 11 106,14-17-128,-4-7-74,-4-9-65,0 0 1,1-6-182,0-8-321,0 1 1,0-10-2189,5-18-2061,0 0 0,4-15 235,19 24 2339</inkml:trace>
  <inkml:trace contextRef="#ctx0" brushRef="#br0" timeOffset="6">8356 1042 20851,'-1'1'-43,"0"-1"0,-5-17-85,9-4 0,24-4-267,4 15 86,20 7-620,6 5-2029,1 1 1,15-2-1538,4-1 950,-3 0 1</inkml:trace>
  <inkml:trace contextRef="#ctx0" brushRef="#br0" timeOffset="7">12671 1499 11979,'-3'6'0,"1"-4"598,1-16 480,-16-1 417,-1 1-599,-7 7-170,11-4-181,0 0 0,1 4-118,-1-1-86,1 0 1,-1 1-43,-4 4-54,0 1 1,-2 0-43,-4 2-54,-15 4 76,11 1-108,-2 7-32,-3 7-42,0-1 0,-2 9-1,-3 11-74,0 0 0,0 10 22,2 11-12,0 0 1,4 8-32,9 3 53,-1 0 0,9-2-43,10-7-32,7 23-31,5-33 42,12-11 21,9-13-43,1 0 1,10-15-1,9-11 22,-1-1 0,8-13-53,2-18 53,1 0 0,-1-11 0,-3-7 10,1 0 1,-6-6 10,-7-4 1,16-32 74,-22 28 53,-8-5-42,-4-3-54,0 1 0,-7 4-149,-6 12-118,-1 1 1,-6 17 106,-8 17 32,-1 1 1,-7 14 95,-6 18-117,-12 23-86,8-1-21,-2 19 43,-4 21 0,2 0-1,1 17 97,5 8 21,0 1 1,7-3-1,7-10 32,2 0 1,7-16 31,9-17 54,-1 0-1,8-16 86,5-20 118,17 0 202,-12-14-74,6-23-107,6-20-75,0 1 0,5-14-74,5-13-129,1 0 0,3-10 86,3-4-22,0-1 0,3-3-21,0 7 33,29-28-22,-31 39-22,-4 17-10,-9 18-1,0 0 0,-10 18-74,-12 14-32,1-1 0,-11 15 21,-8 18 1,-1-1-1,-8 16 22,-8 12 42,-2-1 0,-5 9 43,-4 1 64,-13 34 171,9-38-11,4-11 203,2-11 75,1 0 0,4-14-22,9-13-85,-1 2 0,5-14-149,8-11-107,-1 1-1,12-13-148,11-12-246,1-2 0,11-11-214,12-13-149,32-29-236,-22 23 279,6-2 191,1 4 150,0 2 0,-4 9 118,-6 13 31,0 0 1,-10 13-22,-8 15 22,0-2 0,-11 15 74,-12 11 150,1 20 138,-12-6-20,-8 11 63,-9 7 43,0 0 0,-8 4-75,-2-1-85,-1 1 0,-3-2-171,5-8-683,-1-1 0,9-10-2029,-1-6-1612,1 1-1,7-14 759,9-13 2200</inkml:trace>
  <inkml:trace contextRef="#ctx0" brushRef="#br0" timeOffset="8">16984 21 9545,'-7'-7'0,"-8"10"330,3-7 204,1 1 0,13-6-107,4 9-43,0 0 1,-5 15-140,-14 28-74,-10 46 53,6-16-85,-6 32 64,-6 25 139,1 1-1,-5 18 12,-3 4 20,1 0 1,2-7-96,2-15-129,1 0 0,3-18 22,5-20-21,0 1-1,4-20 1,4-17-33,-2 15-234,7-32-86,7-17-1634,-4-10-1707,-1 0-1,6-26-64,6-3 1944</inkml:trace>
  <inkml:trace contextRef="#ctx0" brushRef="#br0" timeOffset="9">16758 977 14733,'-5'17'331,"1"29"128,3-2 0,25-2-138,39-27-22,-1 1 0,14-11-192,5-10-43,-1 0 0,8-9-395,4-3-1719,2 1 0,-10 2-1602,-5-10-21,-4-1 1</inkml:trace>
  <inkml:trace contextRef="#ctx0" brushRef="#br0" timeOffset="10">16943 86 13708,'3'4'459,"0"-3"0,8-3 150,20-6-310,-1 0 0,25-2 64,9 10-64,1-1-1,4 1-84,3 2-22,0 0 1,-2 5-140,-8 2-10,24 5-1,-34-6 12,-9 0-129,-15 2-213,2-1-1,-12-3-543,-9-1-1795,0-2 1,-20 12-1325,-15 4 1015,-1-4 0</inkml:trace>
  <inkml:trace contextRef="#ctx0" brushRef="#br0" timeOffset="11">18628 325 14990,'-15'20'170,"1"-1"1,-48 55 96,-29 40-96,1-2 0,-2 12 42,7-1 108,1-1-1,15-17 128,10-7 86,-21 40 160,33-52-267,17-15-213,18-11-150,0 0 0,13-9-64,17-7 0,0 0 0,18-6-21,18-11 31,0 0 1,16-12 42,13-12-42,1 0 0,7-16-22,2-13 0,40-17-106,-46 11 10,-14-2-128,-12-1-150,0 0 1,-15 1-427,-12-2-737,-2 1 0,-2-6-1421,-20 5-938,1 0-1</inkml:trace>
  <inkml:trace contextRef="#ctx0" brushRef="#br0" timeOffset="12">18237 1108 16847,'-6'7'341,"1"-4"1,-16-3 107,8-7-246,2-1 0,30-4-97,14 4-84,0-1-1,12 1-10,11-1-54,0 0 0,8-2 22,7 1 32,0-1-1,2 0-74,-4-1-107,26-5-266,-34 5 52,-13-1-373,-15 2-576,-1-2-1,-19 3-960,-8-7-1004,1 1 0,-17 4 384,-6 11 1847</inkml:trace>
  <inkml:trace contextRef="#ctx0" brushRef="#br0" timeOffset="13">18341 629 19314,'4'-16'128,"9"-5"64,-1-2 0,17 11-150,16 8-52,0-2-1,12 5-53,12-5 11,0 0-1,5-3-148,2 4-749,-1 1 1,-4 2-1944,3-10-1526,28 1-1185,-35 0 2168</inkml:trace>
  <inkml:trace contextRef="#ctx0" brushRef="#br0" timeOffset="14">19758 368 14029,'-10'8'299,"-9"29"277,3 1 0,-20 31 33,-18 22-150,-1-2 0,0 0-170,1-2-108,0-2 0,0 6-149,7-1 54,1-1-1,8-6-10,17-11-32,-1-1 0,15-11 21,15-14 11,16 19 127,-1-27-20,14-8 20,12-6 1,1-1 0,14-6 54,9-11-161,1 2 0,5-6-139,-2-8-277,0 1-1,-3-7-629,-11-2-972,1 1 1,-17 3-1496,-7-9-704,5-3-150</inkml:trace>
  <inkml:trace contextRef="#ctx0" brushRef="#br0" timeOffset="15">20539 107 14637,'0'5'470,"24"-16"181,2-3 0,15 1-330,7 11-118,0-1 0,6 2-203,-1 5-64,0 0 0,7 8-11,-5 9-86,1 0 1,-14 8 32,-10 9 64,1-1 0,-24 10 75,-24 10 138,-26 33 118,2-24-32,-20 6 43,-11 2 63,0 0 1,1 0-118,9-3-21,0-1 0,16-6 21,18-10-96,1 1 0,13-11-31,14-6-65,10 16-32,1-20-32,9-2-32,6-1-33,-1-1 1,4-2 0,8-5 106,-1 0 1,10-5-54,0-4-394,0-2-1,-10-7-1719,-13 2-1761,2 0 0,-17-1-129,-13-9 2115</inkml:trace>
  <inkml:trace contextRef="#ctx0" brushRef="#br0" timeOffset="16">20661 2043 21428,'3'-1'0,"4"21"106,11 3-10,-1 2 0,4-20-320,-7-13-2146,-2 0-1,-1-9-2177,-6 4-139,-3-3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8-20T06:39:56.541"/>
    </inkml:context>
    <inkml:brush xml:id="br0">
      <inkml:brushProperty name="width" value="0.15" units="cm"/>
      <inkml:brushProperty name="height" value="0.15" units="cm"/>
      <inkml:brushProperty name="color" value="#2483D1"/>
    </inkml:brush>
  </inkml:definitions>
  <inkml:trace contextRef="#ctx0" brushRef="#br0">204 607 8712,'-3'-5'715,"2"2"0,-3 0 556,0-2-343,1-2 236,4 1-555,-1 5-225,0 1-106,0 1 0,0 3-33,0 4-10,-1-1 0,-1 6-32,0 8-64,-1 0-1,1 11 22,-1 16 107,-5 38 214,3-19-108,-3 16 44,-1 14-108,-1-1 1,-2 10-129,-1 0-117,1-1 0,1-4-53,0-8 64,1 0 0,1-9 21,0-9 11,0-1 0,1-8-1,-1-12-31,-1 20 32,4-30-43,5-10-171,-2-6-854,2 0 0,-1-5-1997,8-14-1398,0 0 0,-1-14 887,-5-1 2220</inkml:trace>
  <inkml:trace contextRef="#ctx0" brushRef="#br0" timeOffset="1">183 1454 17008,'-1'3'0,"18"-16"149,10-1 0,-1 0 1,5 13-76,8 5-31,30 0 32,-22 2-75,15-4 53,5 3-32,1 0 1,6 0 42,-1-3 64,0 0 0,-1 0-53,-7-2 21,0 1 0,-7-3 0,-4-7-117,23-3-128,-29 1-11,-2-2-492,-1-8-1942,0-1-1,-17 4-1505,-10 2 716,-3-1-1</inkml:trace>
  <inkml:trace contextRef="#ctx0" brushRef="#br0" timeOffset="2">1499 484 12780,'-6'-6'0,"4"5"288,3 11 309,0 0 1,0 16 21,0 23-21,-12 41 246,0-16-310,-9 17-128,-2 14-129,-1 1 0,-4 8-63,-1-1 0,0 1-1,3-6-10,3-11-11,-1 1 1,5-13-22,7-11-54,-1 0 0,6-12-42,5-9-75,-2 18-331,3-28-21,0-5-2168,8-13-1847,0 0 1,4-14 394,-6-6 2178</inkml:trace>
  <inkml:trace contextRef="#ctx0" brushRef="#br0" timeOffset="3">2396 1346 16271,'0'-6'235,"-15"2"181,-2 0 0,-12 14-96,-4 11-106,0 1 0,-1 13-54,5 9-43,0 0 1,-1 16-54,4 12 0,-1 1 0,8 6-32,11 0-22,0 0 1,9-8-11,16-14 0,18 15-21,-2-32 10,9-20 75,9-20 171,-1 1 0,6-17-11,-3-18 43,1 1 0,-6-12 11,-9-8-75,2 1-1,-12-3 65,-12 0-32,1-28 107,-14 28-150,-12 0 21,-11 0-10,0 0 0,-7 1-21,-7 5-65,-1 0 1,-1 10-182,-1 12-118,-1 0 1,1 10-214,0 11-417,-1 0 1,7 7-802,8 4-1846,-9 15-2125,12-1 1110,15 4 1346,6-14 2125</inkml:trace>
  <inkml:trace contextRef="#ctx0" brushRef="#br0" timeOffset="4">3335 1315 11242,'-3'4'0,"2"-3"640,1-2 182,-1 0 0,5-2-448,2 4 21,0 0 1,-6 10 41,0 8 33,0 18 181,0-8-235,0 11-85,-5 10-32,0-1 0,0 7-42,1 2-65,-1 0 0,0-3-21,5-7-54,-1-1 1,3-9-54,7-13 21,-1 0 0,8-11 65,1-10 53,16-7 117,-10-4-96,6-11-42,4-11-43,-1 0 0,3-9-22,-2-6 11,0 0 0,-3-3 11,-6-3 0,0 0-1,-2 0 76,-6 2-32,7-19 117,-9 25-129,-4 8 1,-6 10-118,0 0 1,-4 8-65,-1 9-32,1 0 1,-5 7-44,-3 6-116,0 0-1,1 12-32,-1 11 11,0 1 0,3 10 31,3 12 119,-1 29-22,2-23 53,5 3 64,7-1 11,-1 0 0,6-5 0,4-8-21,1 0 0,4-11-65,4-8 12,0-1-1,5-11-10,4-8 31,21-1-31,-18-5 32,0-9 10,-3-7 11,0 1 0,-4-3 0,-4-4 11,-1 0-1,-5-4-10,-5-4 11,-1-1 0,-4-5 10,-3-4 32,-1 0 1,-5-7 20,0-5 1,1-28 21,-1 22-43,0-1-31,0 1 10,0 1 0,3 7 64,2 12-43,0 0 0,0 11-20,2 10-65,0 0 0,3 9-97,5 6 12,1 0 0,5 4-65,4 7-138,24 6-630,-15-5 117,7-4-2029,-2 5-1558,1 1 0,0-1 737,-15-10 2188</inkml:trace>
  <inkml:trace contextRef="#ctx0" brushRef="#br0" timeOffset="5">7114 1392 14573,'1'-3'0,"-11"5"576,-2-8 353,0-1 0,10-12-267,0-4-128,0 0 0,-4 5-129,-9 7-84,1 1-1,-5 3-85,-3 3-32,-19 4 32,11 4-96,-9 7-43,-8 14-64,1-1 0,-3 15-32,0 14 53,0-1 0,7 13-21,9 5 0,1 0 0,12 1-32,14-5-53,7 24-43,6-34 21,14-15-31,12-16-1,-1-1 0,13-16 43,9-13 11,0 0 0,7-16 63,6-17-10,0 1 0,0-16-53,-2-11 128,0-1-1,-4-10 12,-6-8 10,25-50 21,-30 42 0,-3-11-223,-6-5-33,0 1 0,-7-2 0,-5 7 11,-1 0 0,-8 13 128,-9 18 32,1 1 0,-9 18 11,-9 19-139,-8-5-160,1 22-11,-10 17-75,-9 21 22,1 0-1,-6 20 55,-4 19 95,0 0 0,2 20 32,3 14 21,1 1 1,4 10 138,7 4 107,-1 0 0,10-5 65,10-14-1,5 31-42,4-49-108,11-19-63,5-17-182,1 0 0,3-15-1110,8-16-1826,0 2 0,-3-9-1015,2-12 1400</inkml:trace>
  <inkml:trace contextRef="#ctx0" brushRef="#br0" timeOffset="6">8158 1439 10730,'-26'8'843,"3"1"0,-6-1 332,17-9-556,-1 1 0,11-5-74,5 2-118,1-1 0,-5 9-139,2-1-85,4 4 53,1-3-117,3-1 0,5-3 64,-1 2-1,5-2 44,4 0-11,-1-1 0,7 0-32,2-5-65,-1 1 1,2-3 0,1-2 32,0-1 0,-2-3 42,-4-2 33,10-11 106,-14 7-138,-6 1-33,-9-1-10,0 1 0,-6-1 0,-1 2-43,0 0 0,-8 1-32,-7 4-64,0 0 0,-2 3-42,-4 6-44,-13 0-10,9 5 0,-1 4 11,-4 7-11,0 1-1,-1 3-10,-1 4 22,-1 0 0,2 3 10,1 3 11,0 0 0,3 0 32,2 1 11,-1 0-1,1 2 33,2 0 21,-7 17 32,13-15-21,9 2-21,6 2-22,0 1 0,8-1-32,12 2-32,1 0 0,11-1-22,11-4 22,-1-1 0,14-7-22,8-9 33,37-1 53,-29-12 54,2-13-75,-5-14 42,0 0 0,-6-9 33,-12-8-54,1 0 0,-12-5 85,-10-3-10,0 0 0,-13-1-54,-10-2-64,0 0 1,-12 0-76,-14 0-10,-18-24-85,6 25 53,-10 6-235,-7 10-278,1 0 1,-3 10-887,7 10-1911,-2-1 0,-1 17-908,9 7 1389</inkml:trace>
  <inkml:trace contextRef="#ctx0" brushRef="#br0" timeOffset="7">9368 1531 14413,'6'16'704,"23"-4"22,-2-1 0,20-17-651,2-16 32,0 0 0,-4-10 85,-18 3 118,1 0-1,-9-4 86,-10 1 11,1-18 160,-9 18-224,-7 1-65,-10 4-106,0 0-1,-9 5-31,-10 10-64,-1 0 0,-11 10-53,-11 14 10,0 2 0,-10 15-32,-5 15 32,0 0 0,-1 15 53,4 10 0,-23 37 75,36-33-53,18-3-32,23-7-65,1 1 1,22-9 0,20-11-65,2 1 1,19-11-22,17-13-224,0-1 0,12-13-939,5-13-2018,52-19-2275,-39 0 962,-1-14 1195,-54 19 2274</inkml:trace>
  <inkml:trace contextRef="#ctx0" brushRef="#br0" timeOffset="8">10412 1115 20595,'-7'-3'0,"-6"10"170,-18 17-10,-2-1 0,-17 14-224,4 9-32,-7 20-96,28-20 54,20-3-108,15 2-42,1 0-1,15 0 12,6-4 85,0 1 0,1-4 96,-3-6 117,0 1 0,-12-4 246,-13-4 278,-9 13 405,-4-14-203,-13-1-10,-14-2-171,1 0 0,-13 0-278,-5-4-192,1 1 0,-2-4-181,6-7-609,2 0 0,8-8-2413,3-5-2018,1 0 0,12-11 385,17 4 2583</inkml:trace>
  <inkml:trace contextRef="#ctx0" brushRef="#br0" timeOffset="9">12373 1269 17712,'-12'3'352,"1"-1"246,2-1 0,-1 6-192,-10 13-139,0 0 0,-7 17-107,-5 13-53,0 0-1,4 7-42,8 2-21,-1 26 0,14-30-11,10-5-43,12-8-42,0 0-1,16-10-84,11-16-55,-1 0 1,12-16-257,5-15-479,0-1-1,-3-10-1857,5-15-1560,0 0 0,-7-7 823,-34 27 2135</inkml:trace>
  <inkml:trace contextRef="#ctx0" brushRef="#br0" timeOffset="10">12582 807 19794,'-23'-22'736,"-32"-9"87,1 3-1,2 10-715,23 12-118,0-1 1,27 7-140,19 0-160,0-1 1,18-5-428,16-5-1067,38-8-2275,-25 6 545,23-12-1014,10-5 1537</inkml:trace>
  <inkml:trace contextRef="#ctx0" brushRef="#br0" timeOffset="11">13125 1177 22517,'-14'-3'416,"-25"-5"-74,3 1-1,8-5-522,43 4 10,-1 0 0,34 4-11,25-1 22,-2 1 0,18-3-11,11 2-331,57-5-1430,-48 3 127,8-3-2038,-8 6-919,1 0 1,-4 0 1600</inkml:trace>
  <inkml:trace contextRef="#ctx0" brushRef="#br0" timeOffset="12">14002 99 13004,'0'-5'0,"4"2"1142,-28 21 182,0 0 0,-41 29-940,-16 27-74,-35 52 117,38-29-203,7 13-64,2 14-160,0 1 0,5 6-32,9-4 0,0 1 0,13-15-42,17-19 52,-1 0 1,17-20 42,15-17-53,-1-1 0,11-13-128,8-12-502,21 7-2071,-10-20 117,-1-7-1495,5-11 855,-1 0 0</inkml:trace>
  <inkml:trace contextRef="#ctx0" brushRef="#br0" timeOffset="13">15922 1008 7559,'6'-6'886,"-2"0"0,-6-7 640,4-6-405,2-7 363,1 7-640,-4 11-204,-1 3-95,0 0 0,-1 2-54,-1 3-75,-1 1 1,-6 6-76,-5 8-116,1-1-1,-1 8-107,-7 13-63,-10 26 84,9-14-42,-3 10 22,-1 9 10,0 0 0,5 3 11,5-3-64,0 1 0,9-10-22,12-12-21,-1-2 0,11-12 11,9-15 10,0 0 0,10-11 22,8-14-32,26-13 53,-19 0-54,4-10 65,1-10-86,-1 2 1,-4-9-22,-6-3-32,0 0 0,-6-4-107,-7 0 32,0-1 1,-3 0 42,-4 5 0,-1 0 0,-5 8 42,-9 13 54,0-7-10,-7 18-12,-2 14-42,-9 11-32,0-1 0,-8 12-53,-4 14-12,0 1 1,-1 13 32,2 12 43,1 1-1,2 11 33,9 8-11,-1 38-11,7-37 11,6-5 11,12-10 42,-2 0 1,12-14 63,10-17 107,0 1 1,8-15 63,8-17 43,0 0-1,4-17-20,2-15-96,0 0-1,-1-11 65,-3-10-22,19-29 139,-27 22-160,-9-3 10,-8-2-138,0-1 0,-9 6-97,-8 7-95,0 1 0,-7 13-204,-4 11-757,-1 0 0,1 10-2104,-7 13-1452,0 1-1441,2 6 2328</inkml:trace>
  <inkml:trace contextRef="#ctx0" brushRef="#br0" timeOffset="14">18114 946 14253,'-27'10'630,"-1"0"0,-37 4 256,-11 5-406,1-1 1,-3 16 31,8 13-10,1 0 0,2 14-203,7 4-96,-17 31-33,32-32-84,18-5-118,19-10 21,0 1 0,21-13 22,18-11 96,0 0-1,13-12 12,9-10 31,0 0 1,7-14 21,2-9-96,-1-2-1,-2-6 44,-8-7 10,18-20 96,-29 15-96,-12-4 22,-10-5-33,-1 1 1,-11-5-1,-8-3-32,0 0 1,-9 0-1,-11 2-53,0 1 0,-3 7-21,-3 10 21,-15-8 10,14 21-31,0 12-11,4 7-32,0 1 0,5 8-53,10 6-54,0 0 0,8 1-10,11 1-22,-1 0 0,14-1-11,12-2-20,0 0-1,10-3 22,8-3 10,27 2 0,-25-3 64,2 0 107,-3 1-43,1-1 0,-8 4 11,-8 3-10,0 0-1,-10 6-42,-9 5 31,-2 0 1,-10 7 42,-6 6 11,-1 21 32,-2-16-10,-4 3-1,-5 1-21,0 1 0,-1-2 21,0 0 11,0 0 0,-2-4 0,-2-5 32,0 0 0,1-7 86,1-10 138,-1 0 1,9-12 84,6-12-31,9-12 106,0-1-181,13-11-192,10-9-118,-1 0 0,9-7-10,6-1 10,0 1 1,3 2-1,1 8 11,-1-1 0,-2 9-139,-4 7-256,0 0 0,3 6-512,5 6-1784,19-1-2252,-26 8 693,-2-1 193,-18 0 2253</inkml:trace>
  <inkml:trace contextRef="#ctx0" brushRef="#br0" timeOffset="15">19576 268 15214,'-15'1'213,"0"1"1,1-4 96,12-2-161,1-1 0,1 11-85,-3 15-53,1 1 0,-8 17-107,-4 13-43,0-1 0,-2 12 0,-5 10 129,-14 41 148,9-33 97,-5 3 32,1-1 21,1-1 1,1-8 31,3-11 32,0-1 1,5-13 84,2-11 65,-1-1 0,4-10-54,4-10-106,1-1 128,5-9-182,9-8-85,13-10-75,-1-1 0,12-12-128,11-10-128,0 1 0,9-9-107,4-3-42,0 1-1,1 1 161,-7 6-1,1 0 0,-10 10 86,-10 10 22,6 0-44,-17 11-85,-10 9 43,-7 9-10,-1 1-1,-7 9 96,-8 10 43,1 0 0,-3 7 32,-2 5-85,0 0 0,2 1-65,6-2 1,2 0 0,6-6 21,8-9 288,12 10 0,-1-18-32,11-7 11,9-7 10,0 0 1,7-6-182,6-5 43,0 0-1,4-6-63,-2-1-43,1-1 0,-1-1-43,-6-3-245,21-8-1057,-23 7 85,-3-5-2136,-11 5-1173,0-1-1,-3-1 1453</inkml:trace>
  <inkml:trace contextRef="#ctx0" brushRef="#br0" timeOffset="16">20682 130 14637,'-6'-9'587,"4"3"0,9-11 236,11-4-450,0-1 1,8 6-278,22 4-288,-1-1 0,17 6-22,13 4-21,0 0 0,8 4 1,-11 6 20,29 11-149,-41-2 64,-17 9 11,-21 7 74,1 1 0,-16 7 118,-18 9 128,0 1 0,-22 8 161,-26 9 138,0-1 0,-20 0 117,-6-6 75,-33 19 300,43-31-257,21-13-150,20-6-139,1-1 1,18-4-161,13-1-170,0 0-1,9-1-10,16-1-85,0 1 0,6-1 85,9-1 10,0 0 1,11-3-107,-1-2-235,29 5-780,-23-9 75,-10-7-1697,-16-1-1132,-1 0 0,-16 1 1089</inkml:trace>
  <inkml:trace contextRef="#ctx0" brushRef="#br0" timeOffset="17">20974 1577 9256,'4'6'694,"-2"2"0,14 31 213,2 16-490,-1-1-1,-22-6-85,-8-6-128,-1 0 0,2-8-75,5-4 11,1 0-1,5-8 215,1-13 362,16 6 545,0-8-267,10-2 128,-6-14-85,1 0 0,-1-9-214,-4-5-128,0 0 0,-6-3-75,-6-1-128,1 0 0,-11 0-171,-9 3-298,-15-11-535,8 13-117,-8 6-1110,-7 10-2029,0 0 0,-5 0-1206,6 6 1249,-3-3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8-20T06:39:56.541"/>
    </inkml:context>
    <inkml:brush xml:id="br0">
      <inkml:brushProperty name="width" value="0.15" units="cm"/>
      <inkml:brushProperty name="height" value="0.15" units="cm"/>
      <inkml:brushProperty name="color" value="#2483D1"/>
    </inkml:brush>
  </inkml:definitions>
  <inkml:trace contextRef="#ctx0" brushRef="#br0">204 607 8712,'-3'-5'715,"2"2"0,-3 0 556,0-2-343,1-2 236,4 1-555,-1 5-225,0 1-106,0 1 0,0 3-33,0 4-10,-1-1 0,-1 6-32,0 8-64,-1 0-1,1 11 22,-1 16 107,-5 38 214,3-19-108,-3 16 44,-1 14-108,-1-1 1,-2 10-129,-1 0-117,1-1 0,1-4-53,0-8 64,1 0 0,1-9 21,0-9 11,0-1 0,1-8-1,-1-12-31,-1 20 32,4-30-43,5-10-171,-2-6-854,2 0 0,-1-5-1997,8-14-1398,0 0 0,-1-14 887,-5-1 2220</inkml:trace>
  <inkml:trace contextRef="#ctx0" brushRef="#br0" timeOffset="1">183 1454 17008,'-1'3'0,"18"-16"149,10-1 0,-1 0 1,5 13-76,8 5-31,30 0 32,-22 2-75,15-4 53,5 3-32,1 0 1,6 0 42,-1-3 64,0 0 0,-1 0-53,-7-2 21,0 1 0,-7-3 0,-4-7-117,23-3-128,-29 1-11,-2-2-492,-1-8-1942,0-1-1,-17 4-1505,-10 2 716,-3-1-1</inkml:trace>
  <inkml:trace contextRef="#ctx0" brushRef="#br0" timeOffset="2">1499 484 12780,'-6'-6'0,"4"5"288,3 11 309,0 0 1,0 16 21,0 23-21,-12 41 246,0-16-310,-9 17-128,-2 14-129,-1 1 0,-4 8-63,-1-1 0,0 1-1,3-6-10,3-11-11,-1 1 1,5-13-22,7-11-54,-1 0 0,6-12-42,5-9-75,-2 18-331,3-28-21,0-5-2168,8-13-1847,0 0 1,4-14 394,-6-6 2178</inkml:trace>
  <inkml:trace contextRef="#ctx0" brushRef="#br0" timeOffset="3">2396 1346 16271,'0'-6'235,"-15"2"181,-2 0 0,-12 14-96,-4 11-106,0 1 0,-1 13-54,5 9-43,0 0 1,-1 16-54,4 12 0,-1 1 0,8 6-32,11 0-22,0 0 1,9-8-11,16-14 0,18 15-21,-2-32 10,9-20 75,9-20 171,-1 1 0,6-17-11,-3-18 43,1 1 0,-6-12 11,-9-8-75,2 1-1,-12-3 65,-12 0-32,1-28 107,-14 28-150,-12 0 21,-11 0-10,0 0 0,-7 1-21,-7 5-65,-1 0 1,-1 10-182,-1 12-118,-1 0 1,1 10-214,0 11-417,-1 0 1,7 7-802,8 4-1846,-9 15-2125,12-1 1110,15 4 1346,6-14 2125</inkml:trace>
  <inkml:trace contextRef="#ctx0" brushRef="#br0" timeOffset="4">3335 1315 11242,'-3'4'0,"2"-3"640,1-2 182,-1 0 0,5-2-448,2 4 21,0 0 1,-6 10 41,0 8 33,0 18 181,0-8-235,0 11-85,-5 10-32,0-1 0,0 7-42,1 2-65,-1 0 0,0-3-21,5-7-54,-1-1 1,3-9-54,7-13 21,-1 0 0,8-11 65,1-10 53,16-7 117,-10-4-96,6-11-42,4-11-43,-1 0 0,3-9-22,-2-6 11,0 0 0,-3-3 11,-6-3 0,0 0-1,-2 0 76,-6 2-32,7-19 117,-9 25-129,-4 8 1,-6 10-118,0 0 1,-4 8-65,-1 9-32,1 0 1,-5 7-44,-3 6-116,0 0-1,1 12-32,-1 11 11,0 1 0,3 10 31,3 12 119,-1 29-22,2-23 53,5 3 64,7-1 11,-1 0 0,6-5 0,4-8-21,1 0 0,4-11-65,4-8 12,0-1-1,5-11-10,4-8 31,21-1-31,-18-5 32,0-9 10,-3-7 11,0 1 0,-4-3 0,-4-4 11,-1 0-1,-5-4-10,-5-4 11,-1-1 0,-4-5 10,-3-4 32,-1 0 1,-5-7 20,0-5 1,1-28 21,-1 22-43,0-1-31,0 1 10,0 1 0,3 7 64,2 12-43,0 0 0,0 11-20,2 10-65,0 0 0,3 9-97,5 6 12,1 0 0,5 4-65,4 7-138,24 6-630,-15-5 117,7-4-2029,-2 5-1558,1 1 0,0-1 737,-15-10 2188</inkml:trace>
  <inkml:trace contextRef="#ctx0" brushRef="#br0" timeOffset="5">7114 1392 14573,'1'-3'0,"-11"5"576,-2-8 353,0-1 0,10-12-267,0-4-128,0 0 0,-4 5-129,-9 7-84,1 1-1,-5 3-85,-3 3-32,-19 4 32,11 4-96,-9 7-43,-8 14-64,1-1 0,-3 15-32,0 14 53,0-1 0,7 13-21,9 5 0,1 0 0,12 1-32,14-5-53,7 24-43,6-34 21,14-15-31,12-16-1,-1-1 0,13-16 43,9-13 11,0 0 0,7-16 63,6-17-10,0 1 0,0-16-53,-2-11 128,0-1-1,-4-10 12,-6-8 10,25-50 21,-30 42 0,-3-11-223,-6-5-33,0 1 0,-7-2 0,-5 7 11,-1 0 0,-8 13 128,-9 18 32,1 1 0,-9 18 11,-9 19-139,-8-5-160,1 22-11,-10 17-75,-9 21 22,1 0-1,-6 20 55,-4 19 95,0 0 0,2 20 32,3 14 21,1 1 1,4 10 138,7 4 107,-1 0 0,10-5 65,10-14-1,5 31-42,4-49-108,11-19-63,5-17-182,1 0 0,3-15-1110,8-16-1826,0 2 0,-3-9-1015,2-12 1400</inkml:trace>
  <inkml:trace contextRef="#ctx0" brushRef="#br0" timeOffset="6">8158 1439 10730,'-26'8'843,"3"1"0,-6-1 332,17-9-556,-1 1 0,11-5-74,5 2-118,1-1 0,-5 9-139,2-1-85,4 4 53,1-3-117,3-1 0,5-3 64,-1 2-1,5-2 44,4 0-11,-1-1 0,7 0-32,2-5-65,-1 1 1,2-3 0,1-2 32,0-1 0,-2-3 42,-4-2 33,10-11 106,-14 7-138,-6 1-33,-9-1-10,0 1 0,-6-1 0,-1 2-43,0 0 0,-8 1-32,-7 4-64,0 0 0,-2 3-42,-4 6-44,-13 0-10,9 5 0,-1 4 11,-4 7-11,0 1-1,-1 3-10,-1 4 22,-1 0 0,2 3 10,1 3 11,0 0 0,3 0 32,2 1 11,-1 0-1,1 2 33,2 0 21,-7 17 32,13-15-21,9 2-21,6 2-22,0 1 0,8-1-32,12 2-32,1 0 0,11-1-22,11-4 22,-1-1 0,14-7-22,8-9 33,37-1 53,-29-12 54,2-13-75,-5-14 42,0 0 0,-6-9 33,-12-8-54,1 0 0,-12-5 85,-10-3-10,0 0 0,-13-1-54,-10-2-64,0 0 1,-12 0-76,-14 0-10,-18-24-85,6 25 53,-10 6-235,-7 10-278,1 0 1,-3 10-887,7 10-1911,-2-1 0,-1 17-908,9 7 1389</inkml:trace>
  <inkml:trace contextRef="#ctx0" brushRef="#br0" timeOffset="7">9368 1531 14413,'6'16'704,"23"-4"22,-2-1 0,20-17-651,2-16 32,0 0 0,-4-10 85,-18 3 118,1 0-1,-9-4 86,-10 1 11,1-18 160,-9 18-224,-7 1-65,-10 4-106,0 0-1,-9 5-31,-10 10-64,-1 0 0,-11 10-53,-11 14 10,0 2 0,-10 15-32,-5 15 32,0 0 0,-1 15 53,4 10 0,-23 37 75,36-33-53,18-3-32,23-7-65,1 1 1,22-9 0,20-11-65,2 1 1,19-11-22,17-13-224,0-1 0,12-13-939,5-13-2018,52-19-2275,-39 0 962,-1-14 1195,-54 19 2274</inkml:trace>
  <inkml:trace contextRef="#ctx0" brushRef="#br0" timeOffset="8">10412 1115 20595,'-7'-3'0,"-6"10"170,-18 17-10,-2-1 0,-17 14-224,4 9-32,-7 20-96,28-20 54,20-3-108,15 2-42,1 0-1,15 0 12,6-4 85,0 1 0,1-4 96,-3-6 117,0 1 0,-12-4 246,-13-4 278,-9 13 405,-4-14-203,-13-1-10,-14-2-171,1 0 0,-13 0-278,-5-4-192,1 1 0,-2-4-181,6-7-609,2 0 0,8-8-2413,3-5-2018,1 0 0,12-11 385,17 4 2583</inkml:trace>
  <inkml:trace contextRef="#ctx0" brushRef="#br0" timeOffset="9">12373 1269 17712,'-12'3'352,"1"-1"246,2-1 0,-1 6-192,-10 13-139,0 0 0,-7 17-107,-5 13-53,0 0-1,4 7-42,8 2-21,-1 26 0,14-30-11,10-5-43,12-8-42,0 0-1,16-10-84,11-16-55,-1 0 1,12-16-257,5-15-479,0-1-1,-3-10-1857,5-15-1560,0 0 0,-7-7 823,-34 27 2135</inkml:trace>
  <inkml:trace contextRef="#ctx0" brushRef="#br0" timeOffset="10">12582 807 19794,'-23'-22'736,"-32"-9"87,1 3-1,2 10-715,23 12-118,0-1 1,27 7-140,19 0-160,0-1 1,18-5-428,16-5-1067,38-8-2275,-25 6 545,23-12-1014,10-5 1537</inkml:trace>
  <inkml:trace contextRef="#ctx0" brushRef="#br0" timeOffset="11">13125 1177 22517,'-14'-3'416,"-25"-5"-74,3 1-1,8-5-522,43 4 10,-1 0 0,34 4-11,25-1 22,-2 1 0,18-3-11,11 2-331,57-5-1430,-48 3 127,8-3-2038,-8 6-919,1 0 1,-4 0 1600</inkml:trace>
  <inkml:trace contextRef="#ctx0" brushRef="#br0" timeOffset="12">14002 99 13004,'0'-5'0,"4"2"1142,-28 21 182,0 0 0,-41 29-940,-16 27-74,-35 52 117,38-29-203,7 13-64,2 14-160,0 1 0,5 6-32,9-4 0,0 1 0,13-15-42,17-19 52,-1 0 1,17-20 42,15-17-53,-1-1 0,11-13-128,8-12-502,21 7-2071,-10-20 117,-1-7-1495,5-11 855,-1 0 0</inkml:trace>
  <inkml:trace contextRef="#ctx0" brushRef="#br0" timeOffset="13">15922 1008 7559,'6'-6'886,"-2"0"0,-6-7 640,4-6-405,2-7 363,1 7-640,-4 11-204,-1 3-95,0 0 0,-1 2-54,-1 3-75,-1 1 1,-6 6-76,-5 8-116,1-1-1,-1 8-107,-7 13-63,-10 26 84,9-14-42,-3 10 22,-1 9 10,0 0 0,5 3 11,5-3-64,0 1 0,9-10-22,12-12-21,-1-2 0,11-12 11,9-15 10,0 0 0,10-11 22,8-14-32,26-13 53,-19 0-54,4-10 65,1-10-86,-1 2 1,-4-9-22,-6-3-32,0 0 0,-6-4-107,-7 0 32,0-1 1,-3 0 42,-4 5 0,-1 0 0,-5 8 42,-9 13 54,0-7-10,-7 18-12,-2 14-42,-9 11-32,0-1 0,-8 12-53,-4 14-12,0 1 1,-1 13 32,2 12 43,1 1-1,2 11 33,9 8-11,-1 38-11,7-37 11,6-5 11,12-10 42,-2 0 1,12-14 63,10-17 107,0 1 1,8-15 63,8-17 43,0 0-1,4-17-20,2-15-96,0 0-1,-1-11 65,-3-10-22,19-29 139,-27 22-160,-9-3 10,-8-2-138,0-1 0,-9 6-97,-8 7-95,0 1 0,-7 13-204,-4 11-757,-1 0 0,1 10-2104,-7 13-1452,0 1-1441,2 6 2328</inkml:trace>
  <inkml:trace contextRef="#ctx0" brushRef="#br0" timeOffset="14">18114 946 14253,'-27'10'630,"-1"0"0,-37 4 256,-11 5-406,1-1 1,-3 16 31,8 13-10,1 0 0,2 14-203,7 4-96,-17 31-33,32-32-84,18-5-118,19-10 21,0 1 0,21-13 22,18-11 96,0 0-1,13-12 12,9-10 31,0 0 1,7-14 21,2-9-96,-1-2-1,-2-6 44,-8-7 10,18-20 96,-29 15-96,-12-4 22,-10-5-33,-1 1 1,-11-5-1,-8-3-32,0 0 1,-9 0-1,-11 2-53,0 1 0,-3 7-21,-3 10 21,-15-8 10,14 21-31,0 12-11,4 7-32,0 1 0,5 8-53,10 6-54,0 0 0,8 1-10,11 1-22,-1 0 0,14-1-11,12-2-20,0 0-1,10-3 22,8-3 10,27 2 0,-25-3 64,2 0 107,-3 1-43,1-1 0,-8 4 11,-8 3-10,0 0-1,-10 6-42,-9 5 31,-2 0 1,-10 7 42,-6 6 11,-1 21 32,-2-16-10,-4 3-1,-5 1-21,0 1 0,-1-2 21,0 0 11,0 0 0,-2-4 0,-2-5 32,0 0 0,1-7 86,1-10 138,-1 0 1,9-12 84,6-12-31,9-12 106,0-1-181,13-11-192,10-9-118,-1 0 0,9-7-10,6-1 10,0 1 1,3 2-1,1 8 11,-1-1 0,-2 9-139,-4 7-256,0 0 0,3 6-512,5 6-1784,19-1-2252,-26 8 693,-2-1 193,-18 0 2253</inkml:trace>
  <inkml:trace contextRef="#ctx0" brushRef="#br0" timeOffset="15">19576 268 15214,'-15'1'213,"0"1"1,1-4 96,12-2-161,1-1 0,1 11-85,-3 15-53,1 1 0,-8 17-107,-4 13-43,0-1 0,-2 12 0,-5 10 129,-14 41 148,9-33 97,-5 3 32,1-1 21,1-1 1,1-8 31,3-11 32,0-1 1,5-13 84,2-11 65,-1-1 0,4-10-54,4-10-106,1-1 128,5-9-182,9-8-85,13-10-75,-1-1 0,12-12-128,11-10-128,0 1 0,9-9-107,4-3-42,0 1-1,1 1 161,-7 6-1,1 0 0,-10 10 86,-10 10 22,6 0-44,-17 11-85,-10 9 43,-7 9-10,-1 1-1,-7 9 96,-8 10 43,1 0 0,-3 7 32,-2 5-85,0 0 0,2 1-65,6-2 1,2 0 0,6-6 21,8-9 288,12 10 0,-1-18-32,11-7 11,9-7 10,0 0 1,7-6-182,6-5 43,0 0-1,4-6-63,-2-1-43,1-1 0,-1-1-43,-6-3-245,21-8-1057,-23 7 85,-3-5-2136,-11 5-1173,0-1-1,-3-1 1453</inkml:trace>
  <inkml:trace contextRef="#ctx0" brushRef="#br0" timeOffset="16">20682 130 14637,'-6'-9'587,"4"3"0,9-11 236,11-4-450,0-1 1,8 6-278,22 4-288,-1-1 0,17 6-22,13 4-21,0 0 0,8 4 1,-11 6 20,29 11-149,-41-2 64,-17 9 11,-21 7 74,1 1 0,-16 7 118,-18 9 128,0 1 0,-22 8 161,-26 9 138,0-1 0,-20 0 117,-6-6 75,-33 19 300,43-31-257,21-13-150,20-6-139,1-1 1,18-4-161,13-1-170,0 0-1,9-1-10,16-1-85,0 1 0,6-1 85,9-1 10,0 0 1,11-3-107,-1-2-235,29 5-780,-23-9 75,-10-7-1697,-16-1-1132,-1 0 0,-16 1 1089</inkml:trace>
  <inkml:trace contextRef="#ctx0" brushRef="#br0" timeOffset="17">20974 1577 9256,'4'6'694,"-2"2"0,14 31 213,2 16-490,-1-1-1,-22-6-85,-8-6-128,-1 0 0,2-8-75,5-4 11,1 0-1,5-8 215,1-13 362,16 6 545,0-8-267,10-2 128,-6-14-85,1 0 0,-1-9-214,-4-5-128,0 0 0,-6-3-75,-6-1-128,1 0 0,-11 0-171,-9 3-298,-15-11-535,8 13-117,-8 6-1110,-7 10-2029,0 0 0,-5 0-1206,6 6 1249,-3-3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/>
          <a:lstStyle>
            <a:lvl1pPr algn="l">
              <a:defRPr sz="1300"/>
            </a:lvl1pPr>
          </a:lstStyle>
          <a:p>
            <a:pPr lvl="0">
              <a:defRPr lang="sv-SE" altLang="en-US"/>
            </a:pPr>
            <a:endParaRPr lang="sv-SE" altLang="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/>
          <a:lstStyle>
            <a:lvl1pPr algn="r">
              <a:defRPr sz="1300"/>
            </a:lvl1pPr>
          </a:lstStyle>
          <a:p>
            <a:pPr lvl="0">
              <a:defRPr lang="sv-SE" altLang="en-US"/>
            </a:pPr>
            <a:fld id="{17E79965-772C-4A48-A3EB-03BC56D0BB26}" type="datetime1">
              <a:rPr lang="sv-SE" altLang=""/>
              <a:pPr lvl="0">
                <a:defRPr lang="sv-SE" altLang="en-US"/>
              </a:pPr>
              <a:t>2015-08-22</a:t>
            </a:fld>
            <a:endParaRPr lang="sv-SE" altLang=""/>
          </a:p>
        </p:txBody>
      </p:sp>
      <p:sp>
        <p:nvSpPr>
          <p:cNvPr id="4" name="Platshållare för bildobjekt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anchor="ctr"/>
          <a:lstStyle/>
          <a:p>
            <a:pPr lvl="0">
              <a:defRPr lang="sv-SE" altLang="en-US"/>
            </a:pPr>
            <a:endParaRPr lang="sv-SE" altLang="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/>
          <a:lstStyle/>
          <a:p>
            <a:pPr lvl="0">
              <a:defRPr lang="sv-SE" altLang="en-US"/>
            </a:pPr>
            <a:r>
              <a:rPr lang="sv-SE" altLang=""/>
              <a:t>Dubbeltryck här om du vill ändra textformat för bakgrunden</a:t>
            </a:r>
          </a:p>
          <a:p>
            <a:pPr lvl="1">
              <a:defRPr lang="sv-SE" altLang="en-US"/>
            </a:pPr>
            <a:r>
              <a:rPr lang="sv-SE" altLang=""/>
              <a:t>Andra nivån</a:t>
            </a:r>
          </a:p>
          <a:p>
            <a:pPr lvl="2">
              <a:defRPr lang="sv-SE" altLang="en-US"/>
            </a:pPr>
            <a:r>
              <a:rPr lang="sv-SE" altLang=""/>
              <a:t>Tredje nivån</a:t>
            </a:r>
          </a:p>
          <a:p>
            <a:pPr lvl="3">
              <a:defRPr lang="sv-SE" altLang="en-US"/>
            </a:pPr>
            <a:r>
              <a:rPr lang="sv-SE" altLang=""/>
              <a:t>Fjärde nivån</a:t>
            </a:r>
          </a:p>
          <a:p>
            <a:pPr lvl="4">
              <a:defRPr lang="sv-SE" altLang="en-US"/>
            </a:pPr>
            <a:r>
              <a:rPr lang="sv-SE" altLang=""/>
              <a:t>Femte nivån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anchor="b"/>
          <a:lstStyle>
            <a:lvl1pPr algn="l">
              <a:defRPr sz="1300"/>
            </a:lvl1pPr>
          </a:lstStyle>
          <a:p>
            <a:pPr lvl="0">
              <a:defRPr lang="sv-SE" altLang="en-US"/>
            </a:pPr>
            <a:endParaRPr lang="sv-SE" altLang="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anchor="b"/>
          <a:lstStyle>
            <a:lvl1pPr algn="r">
              <a:defRPr sz="1300"/>
            </a:lvl1pPr>
          </a:lstStyle>
          <a:p>
            <a:pPr lvl="0">
              <a:defRPr lang="sv-SE" altLang="en-US"/>
            </a:pPr>
            <a:fld id="{4C957118-37E7-4CAE-AF6E-4F3B08038CB8}" type="slidenum">
              <a:rPr lang="sv-SE" altLang=""/>
              <a:pPr lvl="0">
                <a:defRPr lang="sv-SE" altLang="en-US"/>
              </a:pPr>
              <a:t>‹#›</a:t>
            </a:fld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2322932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76345-6001-4D17-BE80-76B14C20718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8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0">
              <a:defRPr lang="sv-SE" altLang="en-US"/>
            </a:pPr>
            <a:fld id="{37ED2607-C8F9-4AE0-9C29-66E0EE1764C3}" type="slidenum">
              <a:rPr lang="en-US"/>
              <a:pPr lvl="0">
                <a:defRPr lang="sv-SE" altLang="en-US"/>
              </a:pPr>
              <a:t>11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latinLnBrk="0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3509951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0">
              <a:defRPr lang="sv-SE" altLang="en-US"/>
            </a:pPr>
            <a:fld id="{A1CDF4AB-B581-48EB-B6EA-517250EB8563}" type="slidenum">
              <a:rPr lang="en-US"/>
              <a:pPr lvl="0">
                <a:defRPr lang="sv-SE" altLang="en-US"/>
              </a:pPr>
              <a:t>12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latinLnBrk="0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2860879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0">
              <a:defRPr lang="sv-SE" altLang="en-US"/>
            </a:pPr>
            <a:endParaRPr lang="sv-SE" alt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sv-SE"/>
            </a:pPr>
            <a:fld id="{20B25AF2-D245-487F-9BA2-B0E347BDA532}" type="slidenum">
              <a:rPr lang="en-US">
                <a:solidFill>
                  <a:prstClr val="black"/>
                </a:solidFill>
              </a:rPr>
              <a:pPr>
                <a:defRPr lang="sv-SE"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2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lvl="0">
              <a:defRPr lang="sv-SE" altLang="en-US"/>
            </a:pPr>
            <a:fld id="{ABFE41E4-AF8E-459B-8C99-332E08C15053}" type="slidenum">
              <a:rPr lang="en-US"/>
              <a:pPr lvl="0">
                <a:defRPr lang="sv-SE" altLang="en-US"/>
              </a:pPr>
              <a:t>14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8038" y="533400"/>
            <a:ext cx="3549650" cy="266223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1819" y="3372254"/>
            <a:ext cx="8190980" cy="3193193"/>
          </a:xfrm>
          <a:noFill/>
          <a:ln/>
        </p:spPr>
        <p:txBody>
          <a:bodyPr/>
          <a:lstStyle/>
          <a:p>
            <a:pPr eaLnBrk="1" latinLnBrk="0" hangingPunct="1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1967320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0">
              <a:defRPr lang="sv-SE" altLang="en-US"/>
            </a:pPr>
            <a:endParaRPr lang="sv-SE" alt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sv-SE" altLang="en-US"/>
            </a:pPr>
            <a:fld id="{ABBC5AE8-D60D-47C3-A8E8-B2E31D3A8700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91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0">
              <a:defRPr lang="sv-SE" altLang="en-US"/>
            </a:pPr>
            <a:endParaRPr lang="sv-SE" alt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sv-SE" altLang="en-US"/>
            </a:pPr>
            <a:fld id="{ABBC5AE8-D60D-47C3-A8E8-B2E31D3A8700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15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0">
              <a:defRPr lang="sv-SE" altLang="en-US"/>
            </a:pPr>
            <a:endParaRPr lang="sv-SE" alt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sv-SE" altLang="en-US"/>
            </a:pPr>
            <a:fld id="{ABBC5AE8-D60D-47C3-A8E8-B2E31D3A8700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52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0">
              <a:defRPr lang="sv-SE" altLang="en-US"/>
            </a:pPr>
            <a:endParaRPr lang="sv-SE" alt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sv-SE"/>
            </a:pPr>
            <a:fld id="{20B25AF2-D245-487F-9BA2-B0E347BDA532}" type="slidenum">
              <a:rPr lang="en-US">
                <a:solidFill>
                  <a:prstClr val="black"/>
                </a:solidFill>
              </a:rPr>
              <a:pPr>
                <a:defRPr lang="sv-SE"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71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0">
              <a:defRPr lang="sv-SE" altLang="en-US"/>
            </a:pPr>
            <a:endParaRPr lang="sv-SE" alt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sv-SE" altLang="en-US"/>
            </a:pPr>
            <a:fld id="{A0D3FEC6-C1A6-42F8-90FE-3D2CEEF27EB8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7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0">
              <a:defRPr lang="sv-SE" altLang="en-US"/>
            </a:pPr>
            <a:fld id="{2D7C92F0-F8E5-4610-AC33-0FF140273383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latinLnBrk="0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82750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DCCA3-6850-4F0C-B6C6-1C1CF45E4A3B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sv-SE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19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0">
              <a:defRPr lang="sv-SE" altLang="en-US"/>
            </a:pPr>
            <a:fld id="{494AA586-FB1E-4D21-9C3C-1D4171E33338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latinLnBrk="0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1339854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0">
              <a:defRPr lang="sv-SE" altLang="en-US"/>
            </a:pPr>
            <a:fld id="{1CBDA976-BF9B-4086-9981-AC0D8666D965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latinLnBrk="0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2100280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0">
              <a:defRPr lang="sv-SE" altLang="en-US"/>
            </a:pPr>
            <a:endParaRPr lang="sv-SE" alt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sv-SE" altLang="en-US"/>
            </a:pPr>
            <a:fld id="{BDF22B3B-F415-49C0-985F-5151C71A6A82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65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0">
              <a:defRPr lang="sv-SE" altLang="en-US"/>
            </a:pPr>
            <a:fld id="{EEC8534D-039F-419C-953F-D8085C7784B4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latinLnBrk="0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4289362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0">
              <a:defRPr lang="sv-SE" altLang="en-US"/>
            </a:pPr>
            <a:fld id="{EEC8534D-039F-419C-953F-D8085C7784B4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latinLnBrk="0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2561637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0">
              <a:defRPr lang="sv-SE" altLang="en-US"/>
            </a:pPr>
            <a:endParaRPr lang="sv-SE" alt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sv-SE" altLang="en-US"/>
            </a:pPr>
            <a:fld id="{A0D3FEC6-C1A6-42F8-90FE-3D2CEEF27EB8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0">
              <a:defRPr lang="sv-SE" altLang="en-US"/>
            </a:pPr>
            <a:endParaRPr lang="sv-SE" alt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sv-SE" altLang="en-US"/>
            </a:pPr>
            <a:fld id="{A0D3FEC6-C1A6-42F8-90FE-3D2CEEF27EB8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31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0">
              <a:defRPr lang="sv-SE" altLang="en-US"/>
            </a:pPr>
            <a:fld id="{C3639CF9-F46A-46FC-9C5F-19E5CE2E1619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latinLnBrk="0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456084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0">
              <a:defRPr lang="sv-SE" altLang="en-US"/>
            </a:pPr>
            <a:fld id="{35279DBC-581D-4A93-B36D-9A48875F06BD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latinLnBrk="0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2501737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0">
              <a:defRPr lang="sv-SE" altLang="en-US"/>
            </a:pPr>
            <a:fld id="{6C07A50A-52FC-4435-A3F2-8B2772B8ED2C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latinLnBrk="0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171460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lvl="0">
              <a:defRPr lang="sv-SE" altLang="en-US"/>
            </a:pPr>
            <a:fld id="{7BA429D1-BC24-417A-B7D3-A7F231844CD7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latinLnBrk="0" hangingPunct="1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3994503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0">
              <a:defRPr lang="sv-SE" altLang="en-US"/>
            </a:pPr>
            <a:fld id="{6ED4040B-AF50-4C29-9BA4-BBEC80EE4DF8}" type="slidenum">
              <a:rPr lang="en-US"/>
              <a:pPr lvl="0">
                <a:defRPr lang="sv-SE" altLang="en-US"/>
              </a:pPr>
              <a:t>35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latinLnBrk="0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904729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0">
              <a:defRPr lang="sv-SE" altLang="en-US"/>
            </a:pPr>
            <a:fld id="{449E2544-2444-4159-BA17-3C246D26B88C}" type="slidenum">
              <a:rPr lang="en-US"/>
              <a:pPr lvl="0">
                <a:defRPr lang="sv-SE" altLang="en-US"/>
              </a:pPr>
              <a:t>36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latinLnBrk="0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994687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lvl="0">
              <a:defRPr lang="sv-SE" altLang="en-US"/>
            </a:pPr>
            <a:fld id="{388E012D-42CD-4BF6-ADD5-3C69E3D3C539}" type="slidenum">
              <a:rPr lang="en-US"/>
              <a:pPr lvl="0">
                <a:defRPr lang="sv-SE" altLang="en-US"/>
              </a:pPr>
              <a:t>37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latinLnBrk="0" hangingPunct="1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25925580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0">
              <a:defRPr lang="sv-SE" altLang="en-US"/>
            </a:pPr>
            <a:fld id="{6C07A50A-52FC-4435-A3F2-8B2772B8ED2C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latinLnBrk="0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3171090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57673-CCBB-4D2B-BB7D-711EADA4AB9E}" type="slidenum">
              <a:rPr lang="sv-SE"/>
              <a:pPr/>
              <a:t>39</a:t>
            </a:fld>
            <a:endParaRPr lang="sv-SE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26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C370FE-4C77-4818-8C97-F30E26E2914C}" type="slidenum">
              <a:rPr lang="sv-SE"/>
              <a:pPr/>
              <a:t>40</a:t>
            </a:fld>
            <a:endParaRPr lang="sv-SE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57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77E87-6C09-4114-9129-FE79F5B11B13}" type="slidenum">
              <a:rPr lang="sv-SE"/>
              <a:pPr/>
              <a:t>41</a:t>
            </a:fld>
            <a:endParaRPr lang="sv-SE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82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0">
              <a:defRPr lang="sv-SE" altLang="en-US"/>
            </a:pPr>
            <a:fld id="{7B0EF3B2-D2CF-46DF-8BB0-F1C6A26A0535}" type="slidenum">
              <a:rPr lang="en-US">
                <a:solidFill>
                  <a:prstClr val="black"/>
                </a:solidFill>
              </a:rPr>
              <a:pPr lvl="0">
                <a:defRPr lang="sv-SE" altLang="en-US"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latinLnBrk="0">
              <a:defRPr lang="sv-SE" altLang="en-US"/>
            </a:pPr>
            <a:endParaRPr lang="sv-SE" altLang=""/>
          </a:p>
        </p:txBody>
      </p:sp>
    </p:spTree>
    <p:extLst>
      <p:ext uri="{BB962C8B-B14F-4D97-AF65-F5344CB8AC3E}">
        <p14:creationId xmlns:p14="http://schemas.microsoft.com/office/powerpoint/2010/main" val="42027721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F3595-3EA4-4171-95EA-7D69659A290B}" type="slidenum">
              <a:rPr lang="sv-SE" smtClean="0">
                <a:solidFill>
                  <a:prstClr val="black"/>
                </a:solidFill>
              </a:rPr>
              <a:pPr/>
              <a:t>43</a:t>
            </a:fld>
            <a:endParaRPr lang="sv-SE" smtClean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8973250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5B159-7A9E-42C3-A309-EFC3923E9004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3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13E24-B52C-4369-823D-24F69E675FBE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1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1132F-C7B6-41D2-AF61-138AE68931C0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262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93520"/>
            <a:fld id="{5C693CA5-1B96-46EF-A6BA-4A419EC620D7}" type="slidenum">
              <a:rPr lang="sv-SE" smtClean="0">
                <a:solidFill>
                  <a:prstClr val="black"/>
                </a:solidFill>
                <a:ea typeface="MS PGothic" pitchFamily="34" charset="-128"/>
              </a:rPr>
              <a:pPr defTabSz="493520"/>
              <a:t>50</a:t>
            </a:fld>
            <a:endParaRPr lang="sv-SE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92947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25AF2-D245-487F-9BA2-B0E347BDA532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975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1132F-C7B6-41D2-AF61-138AE68931C0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040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1132F-C7B6-41D2-AF61-138AE68931C0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532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B9B80-D9F2-4931-AF3F-86ECADC7FFD9}" type="slidenum">
              <a:rPr lang="sv-SE">
                <a:solidFill>
                  <a:prstClr val="black"/>
                </a:solidFill>
              </a:rPr>
              <a:pPr/>
              <a:t>59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7952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B9B80-D9F2-4931-AF3F-86ECADC7FFD9}" type="slidenum">
              <a:rPr lang="sv-SE">
                <a:solidFill>
                  <a:prstClr val="black"/>
                </a:solidFill>
              </a:rPr>
              <a:pPr/>
              <a:t>60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9668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B9B80-D9F2-4931-AF3F-86ECADC7FFD9}" type="slidenum">
              <a:rPr lang="sv-SE">
                <a:solidFill>
                  <a:prstClr val="black"/>
                </a:solidFill>
              </a:rPr>
              <a:pPr/>
              <a:t>61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6352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B9B80-D9F2-4931-AF3F-86ECADC7FFD9}" type="slidenum">
              <a:rPr lang="sv-SE">
                <a:solidFill>
                  <a:prstClr val="black"/>
                </a:solidFill>
              </a:rPr>
              <a:pPr/>
              <a:t>62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0860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819E5-5314-4252-8CD5-6F2632CF816A}" type="slidenum">
              <a:rPr lang="sv-SE" altLang="sv-SE">
                <a:solidFill>
                  <a:srgbClr val="000000"/>
                </a:solidFill>
              </a:rPr>
              <a:pPr/>
              <a:t>64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6105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13E24-B52C-4369-823D-24F69E675FBE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737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FEC1D-CEF6-4635-8B59-0973F1F940B8}" type="slidenum">
              <a:rPr lang="sv-SE" altLang="sv-SE">
                <a:solidFill>
                  <a:srgbClr val="000000"/>
                </a:solidFill>
              </a:rPr>
              <a:pPr/>
              <a:t>65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410229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DF757-148B-428A-AE05-80D6111C15B5}" type="slidenum">
              <a:rPr lang="sv-SE" altLang="sv-SE">
                <a:solidFill>
                  <a:srgbClr val="000000"/>
                </a:solidFill>
              </a:rPr>
              <a:pPr/>
              <a:t>66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527335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2CEA2-9310-4AB5-AF9C-E36F0ACF3A41}" type="slidenum">
              <a:rPr lang="sv-SE" altLang="sv-SE">
                <a:solidFill>
                  <a:srgbClr val="000000"/>
                </a:solidFill>
              </a:rPr>
              <a:pPr/>
              <a:t>67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400770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12C90-8B85-4E53-930E-2EFA8DF7CE27}" type="slidenum">
              <a:rPr lang="sv-SE" altLang="sv-SE">
                <a:solidFill>
                  <a:srgbClr val="000000"/>
                </a:solidFill>
              </a:rPr>
              <a:pPr/>
              <a:t>68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90693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E0295-0C59-4FBB-9DF5-84314AA2784C}" type="slidenum">
              <a:rPr lang="sv-SE" altLang="sv-SE">
                <a:solidFill>
                  <a:srgbClr val="000000"/>
                </a:solidFill>
              </a:rPr>
              <a:pPr/>
              <a:t>69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737405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44633-8C8F-4A38-8EEF-DFAA2403225F}" type="slidenum">
              <a:rPr lang="sv-SE" altLang="sv-SE">
                <a:solidFill>
                  <a:srgbClr val="000000"/>
                </a:solidFill>
              </a:rPr>
              <a:pPr/>
              <a:t>70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601780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AC0D5-0D11-445F-B856-82274C2D0823}" type="slidenum">
              <a:rPr lang="sv-SE" altLang="sv-SE">
                <a:solidFill>
                  <a:srgbClr val="000000"/>
                </a:solidFill>
              </a:rPr>
              <a:pPr/>
              <a:t>71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748765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DF25E-D44E-4D5D-8C3D-1A1E47E65EC3}" type="slidenum">
              <a:rPr lang="sv-SE" altLang="sv-SE">
                <a:solidFill>
                  <a:srgbClr val="000000"/>
                </a:solidFill>
              </a:rPr>
              <a:pPr/>
              <a:t>72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450107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D3D17-BB86-43FE-9F4C-97C33E6425F5}" type="slidenum">
              <a:rPr lang="sv-SE" altLang="sv-SE">
                <a:solidFill>
                  <a:srgbClr val="000000"/>
                </a:solidFill>
              </a:rPr>
              <a:pPr/>
              <a:t>73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591914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C9C85-F019-4C58-A9E2-AB9B2B233895}" type="slidenum">
              <a:rPr lang="sv-SE" altLang="sv-SE">
                <a:solidFill>
                  <a:srgbClr val="000000"/>
                </a:solidFill>
              </a:rPr>
              <a:pPr/>
              <a:t>74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8680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02B42-1DCB-4A25-A32E-F1E756470F89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smtClean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9150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1E82C-F416-4854-9B79-3D991679DFE5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 smtClean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370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1E82C-F416-4854-9B79-3D991679DFE5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 smtClean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549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1E82C-F416-4854-9B79-3D991679DFE5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 smtClean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407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FD4F-DA0C-448A-B0EE-B9AEB29DF5F9}" type="datetimeFigureOut">
              <a:rPr lang="sv-SE" smtClean="0"/>
              <a:t>2015-08-22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BED-42FD-46BB-A7BC-FE45008ED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672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FD4F-DA0C-448A-B0EE-B9AEB29DF5F9}" type="datetimeFigureOut">
              <a:rPr lang="sv-SE" smtClean="0"/>
              <a:t>2015-08-22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BED-42FD-46BB-A7BC-FE45008ED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8556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6893F-7ED5-46B5-897E-62B85E50C0EA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908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2A915-6242-4F12-A860-123ED0912E7C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600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F7A29-8CFE-49A1-9E06-766810978644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699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AE26-3BAF-49D8-A198-322571A41EFA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856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C4C27-927F-4E2F-AE18-FB192B34D11C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827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9BA13-B227-4427-AF03-00E43BEAE7A0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911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64F1D-BB45-4F7C-9EB5-2509F7684F66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896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6C269-5664-4877-835D-22C0F94C4614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243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71DC-A260-433C-807C-83F9A6AE673C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9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E8AE3-0813-4F93-99EC-A92BC78EAA76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FD4F-DA0C-448A-B0EE-B9AEB29DF5F9}" type="datetimeFigureOut">
              <a:rPr lang="sv-SE" smtClean="0"/>
              <a:t>2015-08-22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BED-42FD-46BB-A7BC-FE45008ED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8507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3335C-1891-493D-8147-C5CB4922D045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089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6893F-7ED5-46B5-897E-62B85E50C0EA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880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2A915-6242-4F12-A860-123ED0912E7C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8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9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2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3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7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7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6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2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8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FD4F-DA0C-448A-B0EE-B9AEB29DF5F9}" type="datetimeFigureOut">
              <a:rPr lang="sv-SE" smtClean="0"/>
              <a:t>2015-08-22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BED-42FD-46BB-A7BC-FE45008ED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9415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54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03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83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sv-SE" altLang="en-US"/>
            </a:pPr>
            <a:r>
              <a:rPr lang="sv-SE" altLang=""/>
              <a:t>Dubbeltryck för att ändra rubrikformat för bakgrund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sv-SE" altLang="en-US"/>
            </a:pPr>
            <a:r>
              <a:rPr lang="sv-SE" altLang=""/>
              <a:t>Dubbeltryck för att ändra underrubrikformat för bakgrund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fld id="{1D8BD707-D9CF-40AE-B4C6-C98DA3205C09}" type="datetime1">
              <a:rPr lang="sv-SE" altLang="">
                <a:solidFill>
                  <a:prstClr val="black"/>
                </a:solidFill>
              </a:rPr>
              <a:pPr lvl="0">
                <a:defRPr lang="sv-SE" altLang="en-US"/>
              </a:pPr>
              <a:t>2015-08-22</a:t>
            </a:fld>
            <a:endParaRPr lang="sv-SE" altLang="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endParaRPr lang="sv-SE" altLang="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fld id="{B6F15528-21DE-4FAA-801E-634DDDAF4B2B}" type="slidenum">
              <a:rPr lang="sv-SE" altLang="">
                <a:solidFill>
                  <a:prstClr val="black"/>
                </a:solidFill>
              </a:rPr>
              <a:pPr lvl="0">
                <a:defRPr lang="sv-SE" altLang="en-US"/>
              </a:pPr>
              <a:t>‹#›</a:t>
            </a:fld>
            <a:endParaRPr lang="sv-SE" altLang="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sv-SE" altLang="en-US"/>
            </a:pPr>
            <a:r>
              <a:rPr lang="sv-SE" altLang=""/>
              <a:t>Dubbeltryck för att ändra rubrikformat för bakgrund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sv-SE" altLang="en-US"/>
            </a:pPr>
            <a:r>
              <a:rPr lang="sv-SE" altLang=""/>
              <a:t>Dubbeltryck här om du vill ändra textformat för bakgrunden</a:t>
            </a:r>
          </a:p>
          <a:p>
            <a:pPr lvl="1">
              <a:defRPr lang="sv-SE" altLang="en-US"/>
            </a:pPr>
            <a:r>
              <a:rPr lang="sv-SE" altLang=""/>
              <a:t>Andra nivån</a:t>
            </a:r>
          </a:p>
          <a:p>
            <a:pPr lvl="2">
              <a:defRPr lang="sv-SE" altLang="en-US"/>
            </a:pPr>
            <a:r>
              <a:rPr lang="sv-SE" altLang=""/>
              <a:t>Tredje nivån</a:t>
            </a:r>
          </a:p>
          <a:p>
            <a:pPr lvl="3">
              <a:defRPr lang="sv-SE" altLang="en-US"/>
            </a:pPr>
            <a:r>
              <a:rPr lang="sv-SE" altLang=""/>
              <a:t>Fjärde nivån</a:t>
            </a:r>
          </a:p>
          <a:p>
            <a:pPr lvl="4">
              <a:defRPr lang="sv-SE" altLang="en-US"/>
            </a:pPr>
            <a:r>
              <a:rPr lang="sv-SE" altLang=""/>
              <a:t>Femte nivån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fld id="{1D8BD707-D9CF-40AE-B4C6-C98DA3205C09}" type="datetime1">
              <a:rPr lang="sv-SE" altLang="">
                <a:solidFill>
                  <a:prstClr val="black"/>
                </a:solidFill>
              </a:rPr>
              <a:pPr lvl="0">
                <a:defRPr lang="sv-SE" altLang="en-US"/>
              </a:pPr>
              <a:t>2015-08-22</a:t>
            </a:fld>
            <a:endParaRPr lang="sv-SE" altLang="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endParaRPr lang="sv-SE" altLang="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fld id="{B6F15528-21DE-4FAA-801E-634DDDAF4B2B}" type="slidenum">
              <a:rPr lang="sv-SE" altLang="">
                <a:solidFill>
                  <a:prstClr val="black"/>
                </a:solidFill>
              </a:rPr>
              <a:pPr lvl="0">
                <a:defRPr lang="sv-SE" altLang="en-US"/>
              </a:pPr>
              <a:t>‹#›</a:t>
            </a:fld>
            <a:endParaRPr lang="sv-SE" altLang="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sv-SE" altLang="en-US"/>
            </a:pPr>
            <a:r>
              <a:rPr lang="sv-SE" altLang=""/>
              <a:t>Dubbeltryck för att ändra rubrikformat för bakgrund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sv-SE" altLang="en-US"/>
            </a:pPr>
            <a:r>
              <a:rPr lang="sv-SE" altLang=""/>
              <a:t>Dubbeltryck här om du vill ändra textformat för bakgrunden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fld id="{1D8BD707-D9CF-40AE-B4C6-C98DA3205C09}" type="datetime1">
              <a:rPr lang="sv-SE" altLang="">
                <a:solidFill>
                  <a:prstClr val="black"/>
                </a:solidFill>
              </a:rPr>
              <a:pPr lvl="0">
                <a:defRPr lang="sv-SE" altLang="en-US"/>
              </a:pPr>
              <a:t>2015-08-22</a:t>
            </a:fld>
            <a:endParaRPr lang="sv-SE" altLang="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endParaRPr lang="sv-SE" altLang="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fld id="{B6F15528-21DE-4FAA-801E-634DDDAF4B2B}" type="slidenum">
              <a:rPr lang="sv-SE" altLang="">
                <a:solidFill>
                  <a:prstClr val="black"/>
                </a:solidFill>
              </a:rPr>
              <a:pPr lvl="0">
                <a:defRPr lang="sv-SE" altLang="en-US"/>
              </a:pPr>
              <a:t>‹#›</a:t>
            </a:fld>
            <a:endParaRPr lang="sv-SE" altLang="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sv-SE" altLang="en-US"/>
            </a:pPr>
            <a:r>
              <a:rPr lang="sv-SE" altLang=""/>
              <a:t>Dubbeltryck för att ändra rubrikformat för bakgrund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sv-SE" altLang="en-US"/>
            </a:pPr>
            <a:r>
              <a:rPr lang="sv-SE" altLang=""/>
              <a:t>Dubbeltryck här om du vill ändra textformat för bakgrunden</a:t>
            </a:r>
          </a:p>
          <a:p>
            <a:pPr lvl="1">
              <a:defRPr lang="sv-SE" altLang="en-US"/>
            </a:pPr>
            <a:r>
              <a:rPr lang="sv-SE" altLang=""/>
              <a:t>Andra nivån</a:t>
            </a:r>
          </a:p>
          <a:p>
            <a:pPr lvl="2">
              <a:defRPr lang="sv-SE" altLang="en-US"/>
            </a:pPr>
            <a:r>
              <a:rPr lang="sv-SE" altLang=""/>
              <a:t>Tredje nivån</a:t>
            </a:r>
          </a:p>
          <a:p>
            <a:pPr lvl="3">
              <a:defRPr lang="sv-SE" altLang="en-US"/>
            </a:pPr>
            <a:r>
              <a:rPr lang="sv-SE" altLang=""/>
              <a:t>Fjärde nivån</a:t>
            </a:r>
          </a:p>
          <a:p>
            <a:pPr lvl="4">
              <a:defRPr lang="sv-SE" altLang="en-US"/>
            </a:pPr>
            <a:r>
              <a:rPr lang="sv-SE" altLang=""/>
              <a:t>Femte nivån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sv-SE" altLang="en-US"/>
            </a:pPr>
            <a:r>
              <a:rPr lang="sv-SE" altLang=""/>
              <a:t>Dubbeltryck här om du vill ändra textformat för bakgrunden</a:t>
            </a:r>
          </a:p>
          <a:p>
            <a:pPr lvl="1">
              <a:defRPr lang="sv-SE" altLang="en-US"/>
            </a:pPr>
            <a:r>
              <a:rPr lang="sv-SE" altLang=""/>
              <a:t>Andra nivån</a:t>
            </a:r>
          </a:p>
          <a:p>
            <a:pPr lvl="2">
              <a:defRPr lang="sv-SE" altLang="en-US"/>
            </a:pPr>
            <a:r>
              <a:rPr lang="sv-SE" altLang=""/>
              <a:t>Tredje nivån</a:t>
            </a:r>
          </a:p>
          <a:p>
            <a:pPr lvl="3">
              <a:defRPr lang="sv-SE" altLang="en-US"/>
            </a:pPr>
            <a:r>
              <a:rPr lang="sv-SE" altLang=""/>
              <a:t>Fjärde nivån</a:t>
            </a:r>
          </a:p>
          <a:p>
            <a:pPr lvl="4">
              <a:defRPr lang="sv-SE" altLang="en-US"/>
            </a:pPr>
            <a:r>
              <a:rPr lang="sv-SE" altLang=""/>
              <a:t>Femte nivån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fld id="{1D8BD707-D9CF-40AE-B4C6-C98DA3205C09}" type="datetime1">
              <a:rPr lang="sv-SE" altLang="">
                <a:solidFill>
                  <a:prstClr val="black"/>
                </a:solidFill>
              </a:rPr>
              <a:pPr lvl="0">
                <a:defRPr lang="sv-SE" altLang="en-US"/>
              </a:pPr>
              <a:t>2015-08-22</a:t>
            </a:fld>
            <a:endParaRPr lang="sv-SE" altLang="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endParaRPr lang="sv-SE" altLang="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fld id="{B6F15528-21DE-4FAA-801E-634DDDAF4B2B}" type="slidenum">
              <a:rPr lang="sv-SE" altLang="">
                <a:solidFill>
                  <a:prstClr val="black"/>
                </a:solidFill>
              </a:rPr>
              <a:pPr lvl="0">
                <a:defRPr lang="sv-SE" altLang="en-US"/>
              </a:pPr>
              <a:t>‹#›</a:t>
            </a:fld>
            <a:endParaRPr lang="sv-SE" altLang="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sv-SE" altLang="en-US"/>
            </a:pPr>
            <a:r>
              <a:rPr lang="sv-SE" altLang=""/>
              <a:t>Dubbeltryck för att ändra rubrikformat för bakgrund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sv-SE" altLang="en-US"/>
            </a:pPr>
            <a:r>
              <a:rPr lang="sv-SE" altLang=""/>
              <a:t>Dubbeltryck här om du vill ändra textformat för bakgrunden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sv-SE" altLang="en-US"/>
            </a:pPr>
            <a:r>
              <a:rPr lang="sv-SE" altLang=""/>
              <a:t>Dubbeltryck här om du vill ändra textformat för bakgrunden</a:t>
            </a:r>
          </a:p>
          <a:p>
            <a:pPr lvl="1">
              <a:defRPr lang="sv-SE" altLang="en-US"/>
            </a:pPr>
            <a:r>
              <a:rPr lang="sv-SE" altLang=""/>
              <a:t>Andra nivån</a:t>
            </a:r>
          </a:p>
          <a:p>
            <a:pPr lvl="2">
              <a:defRPr lang="sv-SE" altLang="en-US"/>
            </a:pPr>
            <a:r>
              <a:rPr lang="sv-SE" altLang=""/>
              <a:t>Tredje nivån</a:t>
            </a:r>
          </a:p>
          <a:p>
            <a:pPr lvl="3">
              <a:defRPr lang="sv-SE" altLang="en-US"/>
            </a:pPr>
            <a:r>
              <a:rPr lang="sv-SE" altLang=""/>
              <a:t>Fjärde nivån</a:t>
            </a:r>
          </a:p>
          <a:p>
            <a:pPr lvl="4">
              <a:defRPr lang="sv-SE" altLang="en-US"/>
            </a:pPr>
            <a:r>
              <a:rPr lang="sv-SE" altLang=""/>
              <a:t>Femte nivån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sv-SE" altLang="en-US"/>
            </a:pPr>
            <a:r>
              <a:rPr lang="sv-SE" altLang=""/>
              <a:t>Dubbeltryck här om du vill ändra textformat för bakgrunden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sv-SE" altLang="en-US"/>
            </a:pPr>
            <a:r>
              <a:rPr lang="sv-SE" altLang=""/>
              <a:t>Dubbeltryck här om du vill ändra textformat för bakgrunden</a:t>
            </a:r>
          </a:p>
          <a:p>
            <a:pPr lvl="1">
              <a:defRPr lang="sv-SE" altLang="en-US"/>
            </a:pPr>
            <a:r>
              <a:rPr lang="sv-SE" altLang=""/>
              <a:t>Andra nivån</a:t>
            </a:r>
          </a:p>
          <a:p>
            <a:pPr lvl="2">
              <a:defRPr lang="sv-SE" altLang="en-US"/>
            </a:pPr>
            <a:r>
              <a:rPr lang="sv-SE" altLang=""/>
              <a:t>Tredje nivån</a:t>
            </a:r>
          </a:p>
          <a:p>
            <a:pPr lvl="3">
              <a:defRPr lang="sv-SE" altLang="en-US"/>
            </a:pPr>
            <a:r>
              <a:rPr lang="sv-SE" altLang=""/>
              <a:t>Fjärde nivån</a:t>
            </a:r>
          </a:p>
          <a:p>
            <a:pPr lvl="4">
              <a:defRPr lang="sv-SE" altLang="en-US"/>
            </a:pPr>
            <a:r>
              <a:rPr lang="sv-SE" altLang=""/>
              <a:t>Femte nivån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fld id="{1D8BD707-D9CF-40AE-B4C6-C98DA3205C09}" type="datetime1">
              <a:rPr lang="sv-SE" altLang="">
                <a:solidFill>
                  <a:prstClr val="black"/>
                </a:solidFill>
              </a:rPr>
              <a:pPr lvl="0">
                <a:defRPr lang="sv-SE" altLang="en-US"/>
              </a:pPr>
              <a:t>2015-08-22</a:t>
            </a:fld>
            <a:endParaRPr lang="sv-SE" altLang="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endParaRPr lang="sv-SE" altLang="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fld id="{B6F15528-21DE-4FAA-801E-634DDDAF4B2B}" type="slidenum">
              <a:rPr lang="sv-SE" altLang="">
                <a:solidFill>
                  <a:prstClr val="black"/>
                </a:solidFill>
              </a:rPr>
              <a:pPr lvl="0">
                <a:defRPr lang="sv-SE" altLang="en-US"/>
              </a:pPr>
              <a:t>‹#›</a:t>
            </a:fld>
            <a:endParaRPr lang="sv-SE" altLang="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sv-SE" altLang="en-US"/>
            </a:pPr>
            <a:r>
              <a:rPr lang="sv-SE" altLang=""/>
              <a:t>Dubbeltryck för att ändra rubrikformat för bakgrund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fld id="{1D8BD707-D9CF-40AE-B4C6-C98DA3205C09}" type="datetime1">
              <a:rPr lang="sv-SE" altLang="">
                <a:solidFill>
                  <a:prstClr val="black"/>
                </a:solidFill>
              </a:rPr>
              <a:pPr lvl="0">
                <a:defRPr lang="sv-SE" altLang="en-US"/>
              </a:pPr>
              <a:t>2015-08-22</a:t>
            </a:fld>
            <a:endParaRPr lang="sv-SE" altLang="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endParaRPr lang="sv-SE" altLang="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>
              <a:defRPr lang="sv-SE" altLang="en-US"/>
            </a:pPr>
            <a:fld id="{B6F15528-21DE-4FAA-801E-634DDDAF4B2B}" type="slidenum">
              <a:rPr lang="sv-SE" altLang="">
                <a:solidFill>
                  <a:prstClr val="black"/>
                </a:solidFill>
              </a:rPr>
              <a:pPr lvl="0">
                <a:defRPr lang="sv-SE" altLang="en-US"/>
              </a:pPr>
              <a:t>‹#›</a:t>
            </a:fld>
            <a:endParaRPr lang="sv-SE" altLang="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532440" y="6627167"/>
            <a:ext cx="61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white">
                    <a:lumMod val="65000"/>
                  </a:prstClr>
                </a:solidFill>
              </a:rPr>
              <a:t>- </a:t>
            </a:r>
            <a:fld id="{1CDC1CD3-8870-4AB2-987C-B62B2299BB25}" type="slidenum">
              <a:rPr lang="sv-SE" sz="120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sv-SE" sz="1200" dirty="0">
                <a:solidFill>
                  <a:prstClr val="white">
                    <a:lumMod val="65000"/>
                  </a:prstClr>
                </a:solidFill>
              </a:rPr>
              <a:t> -		</a:t>
            </a:r>
            <a:endParaRPr 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0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FD4F-DA0C-448A-B0EE-B9AEB29DF5F9}" type="datetimeFigureOut">
              <a:rPr lang="sv-SE" smtClean="0"/>
              <a:t>2015-08-22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BED-42FD-46BB-A7BC-FE45008ED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610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24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75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16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18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15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346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08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41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35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3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FD4F-DA0C-448A-B0EE-B9AEB29DF5F9}" type="datetimeFigureOut">
              <a:rPr lang="sv-SE" smtClean="0"/>
              <a:t>2015-08-22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BED-42FD-46BB-A7BC-FE45008ED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566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76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75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0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14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21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58F821-F968-4431-A4C6-56ADC24A5A78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6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8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59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786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1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FD4F-DA0C-448A-B0EE-B9AEB29DF5F9}" type="datetimeFigureOut">
              <a:rPr lang="sv-SE" smtClean="0"/>
              <a:t>2015-08-22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BED-42FD-46BB-A7BC-FE45008ED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650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05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68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6627167"/>
            <a:ext cx="381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prstClr val="white">
                    <a:lumMod val="65000"/>
                  </a:prstClr>
                </a:solidFill>
              </a:rPr>
              <a:t>Sverker Werin – MAX IV </a:t>
            </a:r>
            <a:r>
              <a:rPr lang="sv-SE" sz="1200" dirty="0" err="1" smtClean="0">
                <a:solidFill>
                  <a:prstClr val="white">
                    <a:lumMod val="65000"/>
                  </a:prstClr>
                </a:solidFill>
              </a:rPr>
              <a:t>laboratory</a:t>
            </a:r>
            <a:r>
              <a:rPr lang="sv-SE" sz="1200" dirty="0" smtClean="0">
                <a:solidFill>
                  <a:prstClr val="white">
                    <a:lumMod val="65000"/>
                  </a:prstClr>
                </a:solidFill>
              </a:rPr>
              <a:t>, Lund University</a:t>
            </a:r>
            <a:endParaRPr 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532440" y="6627167"/>
            <a:ext cx="61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prstClr val="white">
                    <a:lumMod val="65000"/>
                  </a:prstClr>
                </a:solidFill>
              </a:rPr>
              <a:t>- </a:t>
            </a:r>
            <a:fld id="{1CDC1CD3-8870-4AB2-987C-B62B2299BB25}" type="slidenum">
              <a:rPr lang="sv-SE" sz="1200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sv-SE" sz="1200" dirty="0" smtClean="0">
                <a:solidFill>
                  <a:prstClr val="white">
                    <a:lumMod val="65000"/>
                  </a:prstClr>
                </a:solidFill>
              </a:rPr>
              <a:t> -		</a:t>
            </a:r>
            <a:endParaRPr 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8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35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37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94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11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51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66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3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FD4F-DA0C-448A-B0EE-B9AEB29DF5F9}" type="datetimeFigureOut">
              <a:rPr lang="sv-SE" smtClean="0"/>
              <a:t>2015-08-22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BED-42FD-46BB-A7BC-FE45008ED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240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370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28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01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35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43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80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66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634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0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7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FD4F-DA0C-448A-B0EE-B9AEB29DF5F9}" type="datetimeFigureOut">
              <a:rPr lang="sv-SE" smtClean="0"/>
              <a:t>2015-08-22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BED-42FD-46BB-A7BC-FE45008ED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0061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851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704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699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345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6627167"/>
            <a:ext cx="381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prstClr val="white">
                    <a:lumMod val="65000"/>
                  </a:prstClr>
                </a:solidFill>
              </a:rPr>
              <a:t>Sverker Werin – MAX IV </a:t>
            </a:r>
            <a:r>
              <a:rPr lang="sv-SE" sz="1200" dirty="0" err="1" smtClean="0">
                <a:solidFill>
                  <a:prstClr val="white">
                    <a:lumMod val="65000"/>
                  </a:prstClr>
                </a:solidFill>
              </a:rPr>
              <a:t>laboratory</a:t>
            </a:r>
            <a:r>
              <a:rPr lang="sv-SE" sz="1200" dirty="0" smtClean="0">
                <a:solidFill>
                  <a:prstClr val="white">
                    <a:lumMod val="65000"/>
                  </a:prstClr>
                </a:solidFill>
              </a:rPr>
              <a:t>, Lund University</a:t>
            </a:r>
            <a:endParaRPr 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532440" y="6627167"/>
            <a:ext cx="61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prstClr val="white">
                    <a:lumMod val="65000"/>
                  </a:prstClr>
                </a:solidFill>
              </a:rPr>
              <a:t>- </a:t>
            </a:r>
            <a:fld id="{1CDC1CD3-8870-4AB2-987C-B62B2299BB25}" type="slidenum">
              <a:rPr lang="sv-SE" sz="1200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sv-SE" sz="1200" dirty="0" smtClean="0">
                <a:solidFill>
                  <a:prstClr val="white">
                    <a:lumMod val="65000"/>
                  </a:prstClr>
                </a:solidFill>
              </a:rPr>
              <a:t> -		</a:t>
            </a:r>
            <a:endParaRPr 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1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69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852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840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1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2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FD4F-DA0C-448A-B0EE-B9AEB29DF5F9}" type="datetimeFigureOut">
              <a:rPr lang="sv-SE" smtClean="0"/>
              <a:t>2015-08-22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BED-42FD-46BB-A7BC-FE45008ED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5425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504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855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111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35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402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97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740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342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848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0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FD4F-DA0C-448A-B0EE-B9AEB29DF5F9}" type="datetimeFigureOut">
              <a:rPr lang="sv-SE" smtClean="0"/>
              <a:t>2015-08-22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3BED-42FD-46BB-A7BC-FE45008ED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00091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5750" y="212725"/>
            <a:ext cx="8534400" cy="5913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53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F7A29-8CFE-49A1-9E06-766810978644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408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AE26-3BAF-49D8-A198-322571A41EFA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689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C4C27-927F-4E2F-AE18-FB192B34D11C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656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9BA13-B227-4427-AF03-00E43BEAE7A0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800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64F1D-BB45-4F7C-9EB5-2509F7684F66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048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6C269-5664-4877-835D-22C0F94C4614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16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71DC-A260-433C-807C-83F9A6AE673C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90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E8AE3-0813-4F93-99EC-A92BC78EAA76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746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3335C-1891-493D-8147-C5CB4922D045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5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6FD4F-DA0C-448A-B0EE-B9AEB29DF5F9}" type="datetimeFigureOut">
              <a:rPr lang="sv-SE" smtClean="0"/>
              <a:t>2015-08-22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B3BED-42FD-46BB-A7BC-FE45008EDA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551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altLang="sv-S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altLang="sv-S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02C74F-E420-489E-981B-6A6EFEAA9B26}" type="slidenum">
              <a:rPr lang="sv-SE" altLang="sv-S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3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7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454D7-8AD4-4ED2-8752-B9E035603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9E4F-B3A2-4788-801C-44C970C659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9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8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4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3981F-CA78-46B1-B4C7-3BBFDD04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FB4F-2BB3-44D2-8524-96C222B1E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8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altLang="sv-S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altLang="sv-S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02C74F-E420-489E-981B-6A6EFEAA9B26}" type="slidenum">
              <a:rPr lang="sv-SE" altLang="sv-S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sv-S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5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ntakelab.com/en/enEducationalSoft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10" Type="http://schemas.openxmlformats.org/officeDocument/2006/relationships/image" Target="../media/image17.jpeg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7.wmf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6.wmf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7.wmf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6.wmf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topic/ge-synchrotron-acclerator-jpg-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Excel_97-2003-kalkylblad1.xls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Excel_97-2003-kalkylblad2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Excel_97-2003-kalkylblad3.xls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\XOP2.1\xop.ex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70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43.emf"/><Relationship Id="rId7" Type="http://schemas.openxmlformats.org/officeDocument/2006/relationships/image" Target="../media/image7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5.xml"/><Relationship Id="rId6" Type="http://schemas.openxmlformats.org/officeDocument/2006/relationships/customXml" Target="../ink/ink3.xml"/><Relationship Id="rId11" Type="http://schemas.openxmlformats.org/officeDocument/2006/relationships/image" Target="../media/image79.emf"/><Relationship Id="rId5" Type="http://schemas.openxmlformats.org/officeDocument/2006/relationships/image" Target="../media/image76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7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7" Type="http://schemas.openxmlformats.org/officeDocument/2006/relationships/image" Target="../media/image84.em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5.xml"/><Relationship Id="rId6" Type="http://schemas.openxmlformats.org/officeDocument/2006/relationships/customXml" Target="../ink/ink6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21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7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735" y="0"/>
            <a:ext cx="507926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445224"/>
            <a:ext cx="6400800" cy="115212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Sverker Werin</a:t>
            </a:r>
          </a:p>
          <a:p>
            <a:pPr algn="l"/>
            <a:r>
              <a:rPr lang="en-US" dirty="0" smtClean="0"/>
              <a:t>MAX IV laboratory, </a:t>
            </a:r>
            <a:br>
              <a:rPr lang="en-US" dirty="0" smtClean="0"/>
            </a:br>
            <a:r>
              <a:rPr lang="en-US" dirty="0" smtClean="0"/>
              <a:t>Lund university</a:t>
            </a:r>
            <a:endParaRPr lang="en-US" dirty="0"/>
          </a:p>
        </p:txBody>
      </p:sp>
      <p:grpSp>
        <p:nvGrpSpPr>
          <p:cNvPr id="2" name="Grupp 12"/>
          <p:cNvGrpSpPr>
            <a:grpSpLocks/>
          </p:cNvGrpSpPr>
          <p:nvPr/>
        </p:nvGrpSpPr>
        <p:grpSpPr bwMode="auto">
          <a:xfrm>
            <a:off x="4972050" y="3206750"/>
            <a:ext cx="4133850" cy="3511550"/>
            <a:chOff x="4391025" y="2678112"/>
            <a:chExt cx="4714875" cy="4040188"/>
          </a:xfrm>
        </p:grpSpPr>
        <p:pic>
          <p:nvPicPr>
            <p:cNvPr id="5" name="Picture 15" descr="korea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0986" y="5558482"/>
              <a:ext cx="1229417" cy="838357"/>
            </a:xfrm>
            <a:prstGeom prst="rect">
              <a:avLst/>
            </a:prstGeom>
            <a:noFill/>
            <a:effectLst>
              <a:outerShdw dist="53882" dir="2700000" algn="ctr" rotWithShape="0">
                <a:schemeClr val="tx1"/>
              </a:outerShdw>
            </a:effectLst>
          </p:spPr>
        </p:pic>
        <p:pic>
          <p:nvPicPr>
            <p:cNvPr id="6" name="Picture 17" descr="mathia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0356" y="3982223"/>
              <a:ext cx="1229417" cy="1873975"/>
            </a:xfrm>
            <a:prstGeom prst="rect">
              <a:avLst/>
            </a:prstGeom>
            <a:noFill/>
            <a:effectLst>
              <a:outerShdw dist="53882" dir="2700000" algn="ctr" rotWithShape="0">
                <a:schemeClr val="tx1"/>
              </a:outerShdw>
            </a:effectLst>
          </p:spPr>
        </p:pic>
        <p:pic>
          <p:nvPicPr>
            <p:cNvPr id="7" name="Picture 14" descr="kvinna_funderar"/>
            <p:cNvPicPr>
              <a:picLocks noChangeAspect="1" noChangeArrowheads="1"/>
            </p:cNvPicPr>
            <p:nvPr/>
          </p:nvPicPr>
          <p:blipFill>
            <a:blip r:embed="rId6" cstate="print"/>
            <a:srcRect l="36526"/>
            <a:stretch>
              <a:fillRect/>
            </a:stretch>
          </p:blipFill>
          <p:spPr bwMode="auto">
            <a:xfrm>
              <a:off x="7630239" y="3848890"/>
              <a:ext cx="963254" cy="1117810"/>
            </a:xfrm>
            <a:prstGeom prst="rect">
              <a:avLst/>
            </a:prstGeom>
            <a:noFill/>
            <a:effectLst>
              <a:outerShdw dist="53882" dir="2700000" algn="ctr" rotWithShape="0">
                <a:schemeClr val="tx1"/>
              </a:outerShdw>
            </a:effectLst>
          </p:spPr>
        </p:pic>
        <p:pic>
          <p:nvPicPr>
            <p:cNvPr id="8" name="Picture 16" descr="IRforskar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81321" y="4479028"/>
              <a:ext cx="885398" cy="993609"/>
            </a:xfrm>
            <a:prstGeom prst="rect">
              <a:avLst/>
            </a:prstGeom>
            <a:noFill/>
            <a:effectLst>
              <a:outerShdw dist="53882" dir="2700000" algn="ctr" rotWithShape="0">
                <a:schemeClr val="tx1"/>
              </a:outerShdw>
            </a:effectLst>
          </p:spPr>
        </p:pic>
        <p:pic>
          <p:nvPicPr>
            <p:cNvPr id="9" name="Picture 13" descr="forskare-stina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75504" y="2678112"/>
              <a:ext cx="1430396" cy="1430139"/>
            </a:xfrm>
            <a:prstGeom prst="rect">
              <a:avLst/>
            </a:prstGeom>
            <a:noFill/>
            <a:effectLst>
              <a:outerShdw dist="53882" dir="2700000" algn="ctr" rotWithShape="0">
                <a:schemeClr val="tx1"/>
              </a:outerShdw>
            </a:effectLst>
          </p:spPr>
        </p:pic>
        <p:pic>
          <p:nvPicPr>
            <p:cNvPr id="10" name="Picture 21" descr="download"/>
            <p:cNvPicPr>
              <a:picLocks noChangeAspect="1" noChangeArrowheads="1"/>
            </p:cNvPicPr>
            <p:nvPr/>
          </p:nvPicPr>
          <p:blipFill>
            <a:blip r:embed="rId9" cstate="print"/>
            <a:srcRect l="1949" t="3223" r="2823" b="2333"/>
            <a:stretch>
              <a:fillRect/>
            </a:stretch>
          </p:blipFill>
          <p:spPr bwMode="auto">
            <a:xfrm>
              <a:off x="5741753" y="5693642"/>
              <a:ext cx="1709233" cy="1024658"/>
            </a:xfrm>
            <a:prstGeom prst="rect">
              <a:avLst/>
            </a:prstGeom>
            <a:noFill/>
            <a:effectLst>
              <a:outerShdw dist="53882" dir="2700000" algn="ctr" rotWithShape="0">
                <a:schemeClr val="tx1"/>
              </a:outerShdw>
            </a:effectLst>
          </p:spPr>
        </p:pic>
        <p:pic>
          <p:nvPicPr>
            <p:cNvPr id="11" name="Picture 23" descr="Utrustningen på MAXLAB i Lun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91025" y="5288162"/>
              <a:ext cx="1575246" cy="1258449"/>
            </a:xfrm>
            <a:prstGeom prst="rect">
              <a:avLst/>
            </a:prstGeom>
            <a:noFill/>
            <a:effectLst>
              <a:outerShdw dist="53882" dir="2700000" algn="ctr" rotWithShape="0">
                <a:schemeClr val="tx1"/>
              </a:outerShdw>
            </a:effectLst>
          </p:spPr>
        </p:pic>
      </p:grpSp>
      <p:pic>
        <p:nvPicPr>
          <p:cNvPr id="121858" name="Picture 2" descr="https://www.maxlab.lu.se/files/MAXlogo_lite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3" y="116632"/>
            <a:ext cx="1762576" cy="723202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23528" y="2694648"/>
            <a:ext cx="6120680" cy="21745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b="1" dirty="0" smtClean="0">
                <a:solidFill>
                  <a:srgbClr val="8DC73F"/>
                </a:solidFill>
              </a:rPr>
              <a:t>Production of synchrotron radiation</a:t>
            </a:r>
            <a:endParaRPr lang="en-US" sz="5400" dirty="0">
              <a:solidFill>
                <a:srgbClr val="8DC7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51520" y="1340768"/>
            <a:ext cx="8712968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986" name="Freeform 21"/>
          <p:cNvSpPr>
            <a:spLocks/>
          </p:cNvSpPr>
          <p:nvPr/>
        </p:nvSpPr>
        <p:spPr bwMode="auto">
          <a:xfrm>
            <a:off x="1692275" y="3286125"/>
            <a:ext cx="5580063" cy="1987550"/>
          </a:xfrm>
          <a:custGeom>
            <a:avLst/>
            <a:gdLst>
              <a:gd name="T0" fmla="*/ 0 w 3515"/>
              <a:gd name="T1" fmla="*/ 2147483647 h 1252"/>
              <a:gd name="T2" fmla="*/ 2147483647 w 3515"/>
              <a:gd name="T3" fmla="*/ 2147483647 h 1252"/>
              <a:gd name="T4" fmla="*/ 2147483647 w 3515"/>
              <a:gd name="T5" fmla="*/ 2147483647 h 1252"/>
              <a:gd name="T6" fmla="*/ 2147483647 w 3515"/>
              <a:gd name="T7" fmla="*/ 2147483647 h 1252"/>
              <a:gd name="T8" fmla="*/ 2147483647 w 3515"/>
              <a:gd name="T9" fmla="*/ 2147483647 h 1252"/>
              <a:gd name="T10" fmla="*/ 2147483647 w 3515"/>
              <a:gd name="T11" fmla="*/ 2147483647 h 1252"/>
              <a:gd name="T12" fmla="*/ 2147483647 w 3515"/>
              <a:gd name="T13" fmla="*/ 2147483647 h 1252"/>
              <a:gd name="T14" fmla="*/ 2147483647 w 3515"/>
              <a:gd name="T15" fmla="*/ 2147483647 h 1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5"/>
              <a:gd name="T25" fmla="*/ 0 h 1252"/>
              <a:gd name="T26" fmla="*/ 3515 w 3515"/>
              <a:gd name="T27" fmla="*/ 1252 h 12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5" h="1252">
                <a:moveTo>
                  <a:pt x="0" y="1224"/>
                </a:moveTo>
                <a:cubicBezTo>
                  <a:pt x="266" y="966"/>
                  <a:pt x="533" y="709"/>
                  <a:pt x="708" y="544"/>
                </a:cubicBezTo>
                <a:cubicBezTo>
                  <a:pt x="883" y="379"/>
                  <a:pt x="945" y="308"/>
                  <a:pt x="1049" y="232"/>
                </a:cubicBezTo>
                <a:cubicBezTo>
                  <a:pt x="1153" y="156"/>
                  <a:pt x="1214" y="128"/>
                  <a:pt x="1332" y="90"/>
                </a:cubicBezTo>
                <a:cubicBezTo>
                  <a:pt x="1450" y="52"/>
                  <a:pt x="1601" y="0"/>
                  <a:pt x="1757" y="5"/>
                </a:cubicBezTo>
                <a:cubicBezTo>
                  <a:pt x="1913" y="10"/>
                  <a:pt x="2098" y="28"/>
                  <a:pt x="2268" y="118"/>
                </a:cubicBezTo>
                <a:cubicBezTo>
                  <a:pt x="2438" y="208"/>
                  <a:pt x="2570" y="355"/>
                  <a:pt x="2778" y="544"/>
                </a:cubicBezTo>
                <a:cubicBezTo>
                  <a:pt x="2986" y="733"/>
                  <a:pt x="3250" y="992"/>
                  <a:pt x="3515" y="125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768853" y="2204864"/>
            <a:ext cx="1979612" cy="1677988"/>
            <a:chOff x="3481" y="1424"/>
            <a:chExt cx="1247" cy="1057"/>
          </a:xfrm>
        </p:grpSpPr>
        <p:sp>
          <p:nvSpPr>
            <p:cNvPr id="42007" name="Line 13"/>
            <p:cNvSpPr>
              <a:spLocks noChangeShapeType="1"/>
            </p:cNvSpPr>
            <p:nvPr/>
          </p:nvSpPr>
          <p:spPr bwMode="auto">
            <a:xfrm>
              <a:off x="3874" y="1639"/>
              <a:ext cx="69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08" name="Line 14"/>
            <p:cNvSpPr>
              <a:spLocks noChangeShapeType="1"/>
            </p:cNvSpPr>
            <p:nvPr/>
          </p:nvSpPr>
          <p:spPr bwMode="auto">
            <a:xfrm flipV="1">
              <a:off x="3912" y="2241"/>
              <a:ext cx="3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3481" y="1424"/>
              <a:ext cx="12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v-SE" sz="2400" dirty="0" smtClean="0">
                  <a:solidFill>
                    <a:prstClr val="black"/>
                  </a:solidFill>
                </a:rPr>
                <a:t>1/</a:t>
              </a:r>
              <a:r>
                <a:rPr lang="sv-SE" sz="2400" dirty="0" smtClean="0">
                  <a:solidFill>
                    <a:prstClr val="black"/>
                  </a:solidFill>
                  <a:latin typeface="Symbol" panose="05050102010706020507" pitchFamily="18" charset="2"/>
                </a:rPr>
                <a:t>g</a:t>
              </a:r>
              <a:r>
                <a:rPr lang="sv-SE" sz="2400" dirty="0" smtClean="0">
                  <a:solidFill>
                    <a:prstClr val="black"/>
                  </a:solidFill>
                </a:rPr>
                <a:t>=1/</a:t>
              </a:r>
              <a:r>
                <a:rPr lang="sv-SE" sz="2400" dirty="0" err="1" smtClean="0">
                  <a:solidFill>
                    <a:prstClr val="black"/>
                  </a:solidFill>
                </a:rPr>
                <a:t>energy</a:t>
              </a:r>
              <a:endParaRPr lang="sv-SE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73200" y="5103813"/>
            <a:ext cx="357188" cy="366712"/>
            <a:chOff x="2431" y="1661"/>
            <a:chExt cx="225" cy="231"/>
          </a:xfrm>
        </p:grpSpPr>
        <p:sp>
          <p:nvSpPr>
            <p:cNvPr id="42005" name="Oval 3"/>
            <p:cNvSpPr>
              <a:spLocks noChangeArrowheads="1"/>
            </p:cNvSpPr>
            <p:nvPr/>
          </p:nvSpPr>
          <p:spPr bwMode="auto">
            <a:xfrm>
              <a:off x="2431" y="1661"/>
              <a:ext cx="225" cy="2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06" name="Line 4"/>
            <p:cNvSpPr>
              <a:spLocks noChangeShapeType="1"/>
            </p:cNvSpPr>
            <p:nvPr/>
          </p:nvSpPr>
          <p:spPr bwMode="auto">
            <a:xfrm>
              <a:off x="2480" y="1777"/>
              <a:ext cx="13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463675" y="5103813"/>
            <a:ext cx="357188" cy="366712"/>
            <a:chOff x="2431" y="1661"/>
            <a:chExt cx="225" cy="231"/>
          </a:xfrm>
        </p:grpSpPr>
        <p:sp>
          <p:nvSpPr>
            <p:cNvPr id="42003" name="Oval 18"/>
            <p:cNvSpPr>
              <a:spLocks noChangeArrowheads="1"/>
            </p:cNvSpPr>
            <p:nvPr/>
          </p:nvSpPr>
          <p:spPr bwMode="auto">
            <a:xfrm>
              <a:off x="2431" y="1661"/>
              <a:ext cx="225" cy="2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>
              <a:off x="2480" y="1777"/>
              <a:ext cx="13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1993" name="TextBox 33"/>
          <p:cNvSpPr txBox="1">
            <a:spLocks noChangeArrowheads="1"/>
          </p:cNvSpPr>
          <p:nvPr/>
        </p:nvSpPr>
        <p:spPr bwMode="auto">
          <a:xfrm>
            <a:off x="1016000" y="0"/>
            <a:ext cx="7156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Dipole radiation (relativistic)</a:t>
            </a: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6156176" y="1412776"/>
            <a:ext cx="432048" cy="3600400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Frihandsfigur 42"/>
          <p:cNvSpPr/>
          <p:nvPr/>
        </p:nvSpPr>
        <p:spPr>
          <a:xfrm flipH="1">
            <a:off x="3059084" y="2877597"/>
            <a:ext cx="1472574" cy="430458"/>
          </a:xfrm>
          <a:custGeom>
            <a:avLst/>
            <a:gdLst>
              <a:gd name="connsiteX0" fmla="*/ 0 w 959223"/>
              <a:gd name="connsiteY0" fmla="*/ 394521 h 430458"/>
              <a:gd name="connsiteX1" fmla="*/ 233082 w 959223"/>
              <a:gd name="connsiteY1" fmla="*/ 74 h 430458"/>
              <a:gd name="connsiteX2" fmla="*/ 385482 w 959223"/>
              <a:gd name="connsiteY2" fmla="*/ 421415 h 430458"/>
              <a:gd name="connsiteX3" fmla="*/ 609600 w 959223"/>
              <a:gd name="connsiteY3" fmla="*/ 35932 h 430458"/>
              <a:gd name="connsiteX4" fmla="*/ 762000 w 959223"/>
              <a:gd name="connsiteY4" fmla="*/ 430379 h 430458"/>
              <a:gd name="connsiteX5" fmla="*/ 959223 w 959223"/>
              <a:gd name="connsiteY5" fmla="*/ 62827 h 43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223" h="430458">
                <a:moveTo>
                  <a:pt x="0" y="394521"/>
                </a:moveTo>
                <a:cubicBezTo>
                  <a:pt x="84417" y="195056"/>
                  <a:pt x="168835" y="-4408"/>
                  <a:pt x="233082" y="74"/>
                </a:cubicBezTo>
                <a:cubicBezTo>
                  <a:pt x="297329" y="4556"/>
                  <a:pt x="322729" y="415439"/>
                  <a:pt x="385482" y="421415"/>
                </a:cubicBezTo>
                <a:cubicBezTo>
                  <a:pt x="448235" y="427391"/>
                  <a:pt x="546847" y="34438"/>
                  <a:pt x="609600" y="35932"/>
                </a:cubicBezTo>
                <a:cubicBezTo>
                  <a:pt x="672353" y="37426"/>
                  <a:pt x="703730" y="425897"/>
                  <a:pt x="762000" y="430379"/>
                </a:cubicBezTo>
                <a:cubicBezTo>
                  <a:pt x="820270" y="434861"/>
                  <a:pt x="889746" y="248844"/>
                  <a:pt x="959223" y="62827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4" name="Frihandsfigur 43"/>
          <p:cNvSpPr/>
          <p:nvPr/>
        </p:nvSpPr>
        <p:spPr>
          <a:xfrm>
            <a:off x="4551624" y="2896989"/>
            <a:ext cx="386134" cy="430458"/>
          </a:xfrm>
          <a:custGeom>
            <a:avLst/>
            <a:gdLst>
              <a:gd name="connsiteX0" fmla="*/ 0 w 959223"/>
              <a:gd name="connsiteY0" fmla="*/ 394521 h 430458"/>
              <a:gd name="connsiteX1" fmla="*/ 233082 w 959223"/>
              <a:gd name="connsiteY1" fmla="*/ 74 h 430458"/>
              <a:gd name="connsiteX2" fmla="*/ 385482 w 959223"/>
              <a:gd name="connsiteY2" fmla="*/ 421415 h 430458"/>
              <a:gd name="connsiteX3" fmla="*/ 609600 w 959223"/>
              <a:gd name="connsiteY3" fmla="*/ 35932 h 430458"/>
              <a:gd name="connsiteX4" fmla="*/ 762000 w 959223"/>
              <a:gd name="connsiteY4" fmla="*/ 430379 h 430458"/>
              <a:gd name="connsiteX5" fmla="*/ 959223 w 959223"/>
              <a:gd name="connsiteY5" fmla="*/ 62827 h 43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223" h="430458">
                <a:moveTo>
                  <a:pt x="0" y="394521"/>
                </a:moveTo>
                <a:cubicBezTo>
                  <a:pt x="84417" y="195056"/>
                  <a:pt x="168835" y="-4408"/>
                  <a:pt x="233082" y="74"/>
                </a:cubicBezTo>
                <a:cubicBezTo>
                  <a:pt x="297329" y="4556"/>
                  <a:pt x="322729" y="415439"/>
                  <a:pt x="385482" y="421415"/>
                </a:cubicBezTo>
                <a:cubicBezTo>
                  <a:pt x="448235" y="427391"/>
                  <a:pt x="546847" y="34438"/>
                  <a:pt x="609600" y="35932"/>
                </a:cubicBezTo>
                <a:cubicBezTo>
                  <a:pt x="672353" y="37426"/>
                  <a:pt x="703730" y="425897"/>
                  <a:pt x="762000" y="430379"/>
                </a:cubicBezTo>
                <a:cubicBezTo>
                  <a:pt x="820270" y="434861"/>
                  <a:pt x="889746" y="248844"/>
                  <a:pt x="959223" y="6282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1.59611E-6 L 0.16562 -0.21143 C 0.20034 -0.25908 0.25225 -0.28568 0.30642 -0.28568 C 0.36822 -0.28568 0.41753 -0.25908 0.45225 -0.21143 L 0.61805 1.5961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-1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59611E-6 L 0.16562 -0.21143 C 0.20034 -0.25908 0.25225 -0.28568 0.30642 -0.28568 C 0.36822 -0.28568 0.41753 -0.25908 0.45225 -0.21143 L 0.61805 1.59611E-6 " pathEditMode="relative" rAng="0" ptsTypes="FffFF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-1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4.07407E-6 L -0.2382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4.07407E-6 L 0.25399 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540" y="29665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sv-SE" sz="3600" b="1" dirty="0" err="1"/>
              <a:t>What</a:t>
            </a:r>
            <a:r>
              <a:rPr lang="sv-SE" sz="3600" b="1" dirty="0"/>
              <a:t> is the </a:t>
            </a:r>
            <a:r>
              <a:rPr lang="sv-SE" sz="3600" b="1" dirty="0" err="1" smtClean="0"/>
              <a:t>wavelength</a:t>
            </a:r>
            <a:r>
              <a:rPr lang="sv-SE" sz="3600" b="1" dirty="0" smtClean="0"/>
              <a:t> </a:t>
            </a:r>
            <a:r>
              <a:rPr lang="sv-SE" sz="3600" b="1" dirty="0"/>
              <a:t>of this signal?</a:t>
            </a:r>
          </a:p>
        </p:txBody>
      </p:sp>
      <p:sp>
        <p:nvSpPr>
          <p:cNvPr id="173059" name="Freeform 3"/>
          <p:cNvSpPr>
            <a:spLocks/>
          </p:cNvSpPr>
          <p:nvPr/>
        </p:nvSpPr>
        <p:spPr bwMode="auto">
          <a:xfrm>
            <a:off x="2916238" y="3141663"/>
            <a:ext cx="2895600" cy="1181100"/>
          </a:xfrm>
          <a:custGeom>
            <a:avLst/>
            <a:gdLst/>
            <a:ahLst/>
            <a:cxnLst>
              <a:cxn ang="0">
                <a:pos x="0" y="703"/>
              </a:cxn>
              <a:cxn ang="0">
                <a:pos x="654" y="637"/>
              </a:cxn>
              <a:cxn ang="0">
                <a:pos x="841" y="89"/>
              </a:cxn>
              <a:cxn ang="0">
                <a:pos x="960" y="103"/>
              </a:cxn>
              <a:cxn ang="0">
                <a:pos x="1146" y="643"/>
              </a:cxn>
              <a:cxn ang="0">
                <a:pos x="1824" y="709"/>
              </a:cxn>
            </a:cxnLst>
            <a:rect l="0" t="0" r="r" b="b"/>
            <a:pathLst>
              <a:path w="1824" h="744">
                <a:moveTo>
                  <a:pt x="0" y="703"/>
                </a:moveTo>
                <a:cubicBezTo>
                  <a:pt x="109" y="692"/>
                  <a:pt x="514" y="739"/>
                  <a:pt x="654" y="637"/>
                </a:cubicBezTo>
                <a:cubicBezTo>
                  <a:pt x="794" y="535"/>
                  <a:pt x="790" y="178"/>
                  <a:pt x="841" y="89"/>
                </a:cubicBezTo>
                <a:cubicBezTo>
                  <a:pt x="892" y="0"/>
                  <a:pt x="909" y="11"/>
                  <a:pt x="960" y="103"/>
                </a:cubicBezTo>
                <a:cubicBezTo>
                  <a:pt x="1011" y="195"/>
                  <a:pt x="1002" y="542"/>
                  <a:pt x="1146" y="643"/>
                </a:cubicBezTo>
                <a:cubicBezTo>
                  <a:pt x="1290" y="744"/>
                  <a:pt x="1683" y="695"/>
                  <a:pt x="1824" y="709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grpSp>
        <p:nvGrpSpPr>
          <p:cNvPr id="173060" name="Group 4"/>
          <p:cNvGrpSpPr>
            <a:grpSpLocks/>
          </p:cNvGrpSpPr>
          <p:nvPr/>
        </p:nvGrpSpPr>
        <p:grpSpPr bwMode="auto">
          <a:xfrm>
            <a:off x="-107950" y="1700213"/>
            <a:ext cx="12096750" cy="1152525"/>
            <a:chOff x="-1973" y="2523"/>
            <a:chExt cx="8708" cy="726"/>
          </a:xfrm>
        </p:grpSpPr>
        <p:grpSp>
          <p:nvGrpSpPr>
            <p:cNvPr id="173061" name="Group 5"/>
            <p:cNvGrpSpPr>
              <a:grpSpLocks/>
            </p:cNvGrpSpPr>
            <p:nvPr/>
          </p:nvGrpSpPr>
          <p:grpSpPr bwMode="auto">
            <a:xfrm>
              <a:off x="2381" y="2523"/>
              <a:ext cx="4354" cy="726"/>
              <a:chOff x="249" y="2251"/>
              <a:chExt cx="4354" cy="726"/>
            </a:xfrm>
          </p:grpSpPr>
          <p:sp>
            <p:nvSpPr>
              <p:cNvPr id="173062" name="Freeform 6"/>
              <p:cNvSpPr>
                <a:spLocks/>
              </p:cNvSpPr>
              <p:nvPr/>
            </p:nvSpPr>
            <p:spPr bwMode="auto">
              <a:xfrm>
                <a:off x="249" y="2251"/>
                <a:ext cx="1451" cy="726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363" y="0"/>
                  </a:cxn>
                  <a:cxn ang="0">
                    <a:pos x="726" y="363"/>
                  </a:cxn>
                  <a:cxn ang="0">
                    <a:pos x="1089" y="726"/>
                  </a:cxn>
                  <a:cxn ang="0">
                    <a:pos x="1451" y="363"/>
                  </a:cxn>
                </a:cxnLst>
                <a:rect l="0" t="0" r="r" b="b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063" name="Freeform 7"/>
              <p:cNvSpPr>
                <a:spLocks/>
              </p:cNvSpPr>
              <p:nvPr/>
            </p:nvSpPr>
            <p:spPr bwMode="auto">
              <a:xfrm>
                <a:off x="1700" y="2251"/>
                <a:ext cx="1451" cy="726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363" y="0"/>
                  </a:cxn>
                  <a:cxn ang="0">
                    <a:pos x="726" y="363"/>
                  </a:cxn>
                  <a:cxn ang="0">
                    <a:pos x="1089" y="726"/>
                  </a:cxn>
                  <a:cxn ang="0">
                    <a:pos x="1451" y="363"/>
                  </a:cxn>
                </a:cxnLst>
                <a:rect l="0" t="0" r="r" b="b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064" name="Freeform 8"/>
              <p:cNvSpPr>
                <a:spLocks/>
              </p:cNvSpPr>
              <p:nvPr/>
            </p:nvSpPr>
            <p:spPr bwMode="auto">
              <a:xfrm>
                <a:off x="3152" y="2251"/>
                <a:ext cx="1451" cy="726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363" y="0"/>
                  </a:cxn>
                  <a:cxn ang="0">
                    <a:pos x="726" y="363"/>
                  </a:cxn>
                  <a:cxn ang="0">
                    <a:pos x="1089" y="726"/>
                  </a:cxn>
                  <a:cxn ang="0">
                    <a:pos x="1451" y="363"/>
                  </a:cxn>
                </a:cxnLst>
                <a:rect l="0" t="0" r="r" b="b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73065" name="Group 9"/>
            <p:cNvGrpSpPr>
              <a:grpSpLocks/>
            </p:cNvGrpSpPr>
            <p:nvPr/>
          </p:nvGrpSpPr>
          <p:grpSpPr bwMode="auto">
            <a:xfrm>
              <a:off x="-1973" y="2523"/>
              <a:ext cx="4354" cy="726"/>
              <a:chOff x="249" y="2251"/>
              <a:chExt cx="4354" cy="726"/>
            </a:xfrm>
          </p:grpSpPr>
          <p:sp>
            <p:nvSpPr>
              <p:cNvPr id="173066" name="Freeform 10"/>
              <p:cNvSpPr>
                <a:spLocks/>
              </p:cNvSpPr>
              <p:nvPr/>
            </p:nvSpPr>
            <p:spPr bwMode="auto">
              <a:xfrm>
                <a:off x="249" y="2251"/>
                <a:ext cx="1451" cy="726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363" y="0"/>
                  </a:cxn>
                  <a:cxn ang="0">
                    <a:pos x="726" y="363"/>
                  </a:cxn>
                  <a:cxn ang="0">
                    <a:pos x="1089" y="726"/>
                  </a:cxn>
                  <a:cxn ang="0">
                    <a:pos x="1451" y="363"/>
                  </a:cxn>
                </a:cxnLst>
                <a:rect l="0" t="0" r="r" b="b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067" name="Freeform 11"/>
              <p:cNvSpPr>
                <a:spLocks/>
              </p:cNvSpPr>
              <p:nvPr/>
            </p:nvSpPr>
            <p:spPr bwMode="auto">
              <a:xfrm>
                <a:off x="1700" y="2251"/>
                <a:ext cx="1451" cy="726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363" y="0"/>
                  </a:cxn>
                  <a:cxn ang="0">
                    <a:pos x="726" y="363"/>
                  </a:cxn>
                  <a:cxn ang="0">
                    <a:pos x="1089" y="726"/>
                  </a:cxn>
                  <a:cxn ang="0">
                    <a:pos x="1451" y="363"/>
                  </a:cxn>
                </a:cxnLst>
                <a:rect l="0" t="0" r="r" b="b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068" name="Freeform 12"/>
              <p:cNvSpPr>
                <a:spLocks/>
              </p:cNvSpPr>
              <p:nvPr/>
            </p:nvSpPr>
            <p:spPr bwMode="auto">
              <a:xfrm>
                <a:off x="3152" y="2251"/>
                <a:ext cx="1451" cy="726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363" y="0"/>
                  </a:cxn>
                  <a:cxn ang="0">
                    <a:pos x="726" y="363"/>
                  </a:cxn>
                  <a:cxn ang="0">
                    <a:pos x="1089" y="726"/>
                  </a:cxn>
                  <a:cxn ang="0">
                    <a:pos x="1451" y="363"/>
                  </a:cxn>
                </a:cxnLst>
                <a:rect l="0" t="0" r="r" b="b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1908175" y="5805488"/>
            <a:ext cx="59039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73070" name="Line 14"/>
          <p:cNvSpPr>
            <a:spLocks noChangeShapeType="1"/>
          </p:cNvSpPr>
          <p:nvPr/>
        </p:nvSpPr>
        <p:spPr bwMode="auto">
          <a:xfrm flipV="1">
            <a:off x="4356100" y="4868863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73071" name="Rectangle 15"/>
          <p:cNvSpPr>
            <a:spLocks noChangeArrowheads="1"/>
          </p:cNvSpPr>
          <p:nvPr/>
        </p:nvSpPr>
        <p:spPr bwMode="auto">
          <a:xfrm>
            <a:off x="0" y="6569075"/>
            <a:ext cx="9144000" cy="288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0" y="6569075"/>
            <a:ext cx="9144000" cy="288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4211638" y="65246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>
                <a:solidFill>
                  <a:srgbClr val="380F89"/>
                </a:solidFill>
              </a:rPr>
              <a:t>30</a:t>
            </a:r>
          </a:p>
        </p:txBody>
      </p:sp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8748713" y="651827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>
                <a:solidFill>
                  <a:srgbClr val="380F89"/>
                </a:solidFill>
              </a:rPr>
              <a:t>60</a:t>
            </a:r>
          </a:p>
        </p:txBody>
      </p: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1979613" y="651827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>
                <a:solidFill>
                  <a:srgbClr val="380F89"/>
                </a:solidFill>
              </a:rPr>
              <a:t>15</a:t>
            </a:r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6516688" y="651827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>
                <a:solidFill>
                  <a:srgbClr val="380F89"/>
                </a:solidFill>
              </a:rPr>
              <a:t>45</a:t>
            </a:r>
          </a:p>
        </p:txBody>
      </p:sp>
      <p:sp>
        <p:nvSpPr>
          <p:cNvPr id="173077" name="Text Box 21"/>
          <p:cNvSpPr txBox="1">
            <a:spLocks noChangeArrowheads="1"/>
          </p:cNvSpPr>
          <p:nvPr/>
        </p:nvSpPr>
        <p:spPr bwMode="auto">
          <a:xfrm rot="-2019559">
            <a:off x="-180975" y="3213100"/>
            <a:ext cx="26273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400" b="1" i="1">
                <a:solidFill>
                  <a:srgbClr val="FF0000"/>
                </a:solidFill>
              </a:rPr>
              <a:t>Quick duty</a:t>
            </a:r>
          </a:p>
          <a:p>
            <a:pPr algn="ctr">
              <a:spcBef>
                <a:spcPct val="50000"/>
              </a:spcBef>
            </a:pPr>
            <a:r>
              <a:rPr lang="sv-SE" sz="2400" b="1" i="1">
                <a:solidFill>
                  <a:srgbClr val="FF0000"/>
                </a:solidFill>
              </a:rPr>
              <a:t>Please talk!</a:t>
            </a:r>
          </a:p>
        </p:txBody>
      </p:sp>
    </p:spTree>
    <p:extLst>
      <p:ext uri="{BB962C8B-B14F-4D97-AF65-F5344CB8AC3E}">
        <p14:creationId xmlns:p14="http://schemas.microsoft.com/office/powerpoint/2010/main" val="19231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1" grpId="0" animBg="1"/>
      <p:bldP spid="1730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AutoShape 2"/>
          <p:cNvSpPr>
            <a:spLocks noChangeArrowheads="1"/>
          </p:cNvSpPr>
          <p:nvPr/>
        </p:nvSpPr>
        <p:spPr bwMode="auto">
          <a:xfrm>
            <a:off x="-144463" y="1341438"/>
            <a:ext cx="3817938" cy="1944687"/>
          </a:xfrm>
          <a:custGeom>
            <a:avLst/>
            <a:gdLst>
              <a:gd name="G0" fmla="+- -2323326 0 0"/>
              <a:gd name="G1" fmla="+- -9793653 0 0"/>
              <a:gd name="G2" fmla="+- -2323326 0 -9793653"/>
              <a:gd name="G3" fmla="+- 10800 0 0"/>
              <a:gd name="G4" fmla="+- 0 0 -232332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773 0 0"/>
              <a:gd name="G9" fmla="+- 0 0 -9793653"/>
              <a:gd name="G10" fmla="+- 9773 0 2700"/>
              <a:gd name="G11" fmla="cos G10 -2323326"/>
              <a:gd name="G12" fmla="sin G10 -2323326"/>
              <a:gd name="G13" fmla="cos 13500 -2323326"/>
              <a:gd name="G14" fmla="sin 13500 -2323326"/>
              <a:gd name="G15" fmla="+- G11 10800 0"/>
              <a:gd name="G16" fmla="+- G12 10800 0"/>
              <a:gd name="G17" fmla="+- G13 10800 0"/>
              <a:gd name="G18" fmla="+- G14 10800 0"/>
              <a:gd name="G19" fmla="*/ 9773 1 2"/>
              <a:gd name="G20" fmla="+- G19 5400 0"/>
              <a:gd name="G21" fmla="cos G20 -2323326"/>
              <a:gd name="G22" fmla="sin G20 -2323326"/>
              <a:gd name="G23" fmla="+- G21 10800 0"/>
              <a:gd name="G24" fmla="+- G12 G23 G22"/>
              <a:gd name="G25" fmla="+- G22 G23 G11"/>
              <a:gd name="G26" fmla="cos 10800 -2323326"/>
              <a:gd name="G27" fmla="sin 10800 -2323326"/>
              <a:gd name="G28" fmla="cos 9773 -2323326"/>
              <a:gd name="G29" fmla="sin 9773 -232332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793653"/>
              <a:gd name="G36" fmla="sin G34 -9793653"/>
              <a:gd name="G37" fmla="+/ -9793653 -232332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773 G39"/>
              <a:gd name="G43" fmla="sin 977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39 w 21600"/>
              <a:gd name="T5" fmla="*/ 9 h 21600"/>
              <a:gd name="T6" fmla="*/ 1941 w 21600"/>
              <a:gd name="T7" fmla="*/ 5569 h 21600"/>
              <a:gd name="T8" fmla="*/ 10383 w 21600"/>
              <a:gd name="T9" fmla="*/ 1035 h 21600"/>
              <a:gd name="T10" fmla="*/ 21797 w 21600"/>
              <a:gd name="T11" fmla="*/ 2969 h 21600"/>
              <a:gd name="T12" fmla="*/ 21043 w 21600"/>
              <a:gd name="T13" fmla="*/ 7451 h 21600"/>
              <a:gd name="T14" fmla="*/ 16561 w 21600"/>
              <a:gd name="T15" fmla="*/ 669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761" y="5131"/>
                </a:moveTo>
                <a:cubicBezTo>
                  <a:pt x="16927" y="2556"/>
                  <a:pt x="13961" y="1027"/>
                  <a:pt x="10800" y="1027"/>
                </a:cubicBezTo>
                <a:cubicBezTo>
                  <a:pt x="7342" y="1026"/>
                  <a:pt x="4142" y="2853"/>
                  <a:pt x="2384" y="5830"/>
                </a:cubicBezTo>
                <a:lnTo>
                  <a:pt x="1500" y="5308"/>
                </a:lnTo>
                <a:cubicBezTo>
                  <a:pt x="3442" y="2018"/>
                  <a:pt x="6979" y="-1"/>
                  <a:pt x="10800" y="0"/>
                </a:cubicBezTo>
                <a:cubicBezTo>
                  <a:pt x="14293" y="0"/>
                  <a:pt x="17571" y="1689"/>
                  <a:pt x="19597" y="4535"/>
                </a:cubicBezTo>
                <a:lnTo>
                  <a:pt x="21797" y="2969"/>
                </a:lnTo>
                <a:lnTo>
                  <a:pt x="21043" y="7451"/>
                </a:lnTo>
                <a:lnTo>
                  <a:pt x="16561" y="6697"/>
                </a:lnTo>
                <a:lnTo>
                  <a:pt x="18761" y="513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18115" name="Oval 3"/>
          <p:cNvSpPr>
            <a:spLocks noChangeArrowheads="1"/>
          </p:cNvSpPr>
          <p:nvPr/>
        </p:nvSpPr>
        <p:spPr bwMode="auto">
          <a:xfrm>
            <a:off x="1584325" y="1196975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4283075" y="1889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/>
              <a:t>~1/energy</a:t>
            </a:r>
          </a:p>
        </p:txBody>
      </p:sp>
      <p:sp>
        <p:nvSpPr>
          <p:cNvPr id="218117" name="Freeform 5"/>
          <p:cNvSpPr>
            <a:spLocks/>
          </p:cNvSpPr>
          <p:nvPr/>
        </p:nvSpPr>
        <p:spPr bwMode="auto">
          <a:xfrm>
            <a:off x="1835150" y="836613"/>
            <a:ext cx="7129463" cy="938212"/>
          </a:xfrm>
          <a:custGeom>
            <a:avLst/>
            <a:gdLst/>
            <a:ahLst/>
            <a:cxnLst>
              <a:cxn ang="0">
                <a:pos x="0" y="326"/>
              </a:cxn>
              <a:cxn ang="0">
                <a:pos x="1074" y="11"/>
              </a:cxn>
              <a:cxn ang="0">
                <a:pos x="1413" y="302"/>
              </a:cxn>
              <a:cxn ang="0">
                <a:pos x="1098" y="587"/>
              </a:cxn>
              <a:cxn ang="0">
                <a:pos x="0" y="326"/>
              </a:cxn>
            </a:cxnLst>
            <a:rect l="0" t="0" r="r" b="b"/>
            <a:pathLst>
              <a:path w="1417" h="591">
                <a:moveTo>
                  <a:pt x="0" y="326"/>
                </a:moveTo>
                <a:cubicBezTo>
                  <a:pt x="279" y="223"/>
                  <a:pt x="839" y="15"/>
                  <a:pt x="1074" y="11"/>
                </a:cubicBezTo>
                <a:cubicBezTo>
                  <a:pt x="1309" y="0"/>
                  <a:pt x="1409" y="206"/>
                  <a:pt x="1413" y="302"/>
                </a:cubicBezTo>
                <a:cubicBezTo>
                  <a:pt x="1417" y="398"/>
                  <a:pt x="1333" y="583"/>
                  <a:pt x="1098" y="587"/>
                </a:cubicBezTo>
                <a:cubicBezTo>
                  <a:pt x="863" y="591"/>
                  <a:pt x="255" y="399"/>
                  <a:pt x="0" y="326"/>
                </a:cubicBezTo>
                <a:close/>
              </a:path>
            </a:pathLst>
          </a:cu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3995738" y="476250"/>
            <a:ext cx="144462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218119" name="Line 7"/>
          <p:cNvSpPr>
            <a:spLocks noChangeShapeType="1"/>
          </p:cNvSpPr>
          <p:nvPr/>
        </p:nvSpPr>
        <p:spPr bwMode="auto">
          <a:xfrm flipV="1">
            <a:off x="4067175" y="1557338"/>
            <a:ext cx="144463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250825" y="260350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/>
              <a:t>Radiation</a:t>
            </a:r>
          </a:p>
        </p:txBody>
      </p:sp>
      <p:pic>
        <p:nvPicPr>
          <p:cNvPr id="218121" name="Picture 9" descr="MPj03169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2852738"/>
            <a:ext cx="1692275" cy="1139825"/>
          </a:xfrm>
          <a:prstGeom prst="rect">
            <a:avLst/>
          </a:prstGeom>
          <a:noFill/>
        </p:spPr>
      </p:pic>
      <p:grpSp>
        <p:nvGrpSpPr>
          <p:cNvPr id="218122" name="Group 10"/>
          <p:cNvGrpSpPr>
            <a:grpSpLocks/>
          </p:cNvGrpSpPr>
          <p:nvPr/>
        </p:nvGrpSpPr>
        <p:grpSpPr bwMode="auto">
          <a:xfrm>
            <a:off x="5724525" y="4724400"/>
            <a:ext cx="2952750" cy="1808163"/>
            <a:chOff x="3606" y="2976"/>
            <a:chExt cx="1860" cy="1139"/>
          </a:xfrm>
        </p:grpSpPr>
        <p:sp>
          <p:nvSpPr>
            <p:cNvPr id="218123" name="Line 11"/>
            <p:cNvSpPr>
              <a:spLocks noChangeShapeType="1"/>
            </p:cNvSpPr>
            <p:nvPr/>
          </p:nvSpPr>
          <p:spPr bwMode="auto">
            <a:xfrm flipV="1">
              <a:off x="3606" y="2976"/>
              <a:ext cx="0" cy="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218124" name="Line 12"/>
            <p:cNvSpPr>
              <a:spLocks noChangeShapeType="1"/>
            </p:cNvSpPr>
            <p:nvPr/>
          </p:nvSpPr>
          <p:spPr bwMode="auto">
            <a:xfrm>
              <a:off x="3606" y="3838"/>
              <a:ext cx="14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218125" name="Freeform 13"/>
            <p:cNvSpPr>
              <a:spLocks/>
            </p:cNvSpPr>
            <p:nvPr/>
          </p:nvSpPr>
          <p:spPr bwMode="auto">
            <a:xfrm>
              <a:off x="3732" y="3203"/>
              <a:ext cx="1008" cy="649"/>
            </a:xfrm>
            <a:custGeom>
              <a:avLst/>
              <a:gdLst/>
              <a:ahLst/>
              <a:cxnLst>
                <a:cxn ang="0">
                  <a:pos x="0" y="625"/>
                </a:cxn>
                <a:cxn ang="0">
                  <a:pos x="373" y="544"/>
                </a:cxn>
                <a:cxn ang="0">
                  <a:pos x="509" y="0"/>
                </a:cxn>
                <a:cxn ang="0">
                  <a:pos x="690" y="544"/>
                </a:cxn>
                <a:cxn ang="0">
                  <a:pos x="1008" y="631"/>
                </a:cxn>
              </a:cxnLst>
              <a:rect l="0" t="0" r="r" b="b"/>
              <a:pathLst>
                <a:path w="1008" h="649">
                  <a:moveTo>
                    <a:pt x="0" y="625"/>
                  </a:moveTo>
                  <a:cubicBezTo>
                    <a:pt x="62" y="613"/>
                    <a:pt x="288" y="648"/>
                    <a:pt x="373" y="544"/>
                  </a:cubicBezTo>
                  <a:cubicBezTo>
                    <a:pt x="458" y="440"/>
                    <a:pt x="456" y="0"/>
                    <a:pt x="509" y="0"/>
                  </a:cubicBezTo>
                  <a:cubicBezTo>
                    <a:pt x="562" y="0"/>
                    <a:pt x="607" y="439"/>
                    <a:pt x="690" y="544"/>
                  </a:cubicBezTo>
                  <a:cubicBezTo>
                    <a:pt x="773" y="649"/>
                    <a:pt x="942" y="613"/>
                    <a:pt x="1008" y="63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218126" name="Text Box 14"/>
            <p:cNvSpPr txBox="1">
              <a:spLocks noChangeArrowheads="1"/>
            </p:cNvSpPr>
            <p:nvPr/>
          </p:nvSpPr>
          <p:spPr bwMode="auto">
            <a:xfrm>
              <a:off x="4468" y="3884"/>
              <a:ext cx="9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/>
                <a:t>time</a:t>
              </a:r>
            </a:p>
          </p:txBody>
        </p:sp>
      </p:grpSp>
      <p:grpSp>
        <p:nvGrpSpPr>
          <p:cNvPr id="218127" name="Group 15"/>
          <p:cNvGrpSpPr>
            <a:grpSpLocks/>
          </p:cNvGrpSpPr>
          <p:nvPr/>
        </p:nvGrpSpPr>
        <p:grpSpPr bwMode="auto">
          <a:xfrm>
            <a:off x="-123825" y="2590800"/>
            <a:ext cx="8064500" cy="3359150"/>
            <a:chOff x="-68" y="1632"/>
            <a:chExt cx="5080" cy="2116"/>
          </a:xfrm>
        </p:grpSpPr>
        <p:sp>
          <p:nvSpPr>
            <p:cNvPr id="218128" name="AutoShape 16"/>
            <p:cNvSpPr>
              <a:spLocks noChangeArrowheads="1"/>
            </p:cNvSpPr>
            <p:nvPr/>
          </p:nvSpPr>
          <p:spPr bwMode="auto">
            <a:xfrm>
              <a:off x="-68" y="2115"/>
              <a:ext cx="2405" cy="1225"/>
            </a:xfrm>
            <a:custGeom>
              <a:avLst/>
              <a:gdLst>
                <a:gd name="G0" fmla="+- -2323326 0 0"/>
                <a:gd name="G1" fmla="+- -9793653 0 0"/>
                <a:gd name="G2" fmla="+- -2323326 0 -9793653"/>
                <a:gd name="G3" fmla="+- 10800 0 0"/>
                <a:gd name="G4" fmla="+- 0 0 -232332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73 0 0"/>
                <a:gd name="G9" fmla="+- 0 0 -9793653"/>
                <a:gd name="G10" fmla="+- 9773 0 2700"/>
                <a:gd name="G11" fmla="cos G10 -2323326"/>
                <a:gd name="G12" fmla="sin G10 -2323326"/>
                <a:gd name="G13" fmla="cos 13500 -2323326"/>
                <a:gd name="G14" fmla="sin 13500 -2323326"/>
                <a:gd name="G15" fmla="+- G11 10800 0"/>
                <a:gd name="G16" fmla="+- G12 10800 0"/>
                <a:gd name="G17" fmla="+- G13 10800 0"/>
                <a:gd name="G18" fmla="+- G14 10800 0"/>
                <a:gd name="G19" fmla="*/ 9773 1 2"/>
                <a:gd name="G20" fmla="+- G19 5400 0"/>
                <a:gd name="G21" fmla="cos G20 -2323326"/>
                <a:gd name="G22" fmla="sin G20 -2323326"/>
                <a:gd name="G23" fmla="+- G21 10800 0"/>
                <a:gd name="G24" fmla="+- G12 G23 G22"/>
                <a:gd name="G25" fmla="+- G22 G23 G11"/>
                <a:gd name="G26" fmla="cos 10800 -2323326"/>
                <a:gd name="G27" fmla="sin 10800 -2323326"/>
                <a:gd name="G28" fmla="cos 9773 -2323326"/>
                <a:gd name="G29" fmla="sin 9773 -232332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793653"/>
                <a:gd name="G36" fmla="sin G34 -9793653"/>
                <a:gd name="G37" fmla="+/ -9793653 -232332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73 G39"/>
                <a:gd name="G43" fmla="sin 977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339 w 21600"/>
                <a:gd name="T5" fmla="*/ 9 h 21600"/>
                <a:gd name="T6" fmla="*/ 1941 w 21600"/>
                <a:gd name="T7" fmla="*/ 5569 h 21600"/>
                <a:gd name="T8" fmla="*/ 10383 w 21600"/>
                <a:gd name="T9" fmla="*/ 1035 h 21600"/>
                <a:gd name="T10" fmla="*/ 21797 w 21600"/>
                <a:gd name="T11" fmla="*/ 2969 h 21600"/>
                <a:gd name="T12" fmla="*/ 21043 w 21600"/>
                <a:gd name="T13" fmla="*/ 7451 h 21600"/>
                <a:gd name="T14" fmla="*/ 16561 w 21600"/>
                <a:gd name="T15" fmla="*/ 669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761" y="5131"/>
                  </a:moveTo>
                  <a:cubicBezTo>
                    <a:pt x="16927" y="2556"/>
                    <a:pt x="13961" y="1027"/>
                    <a:pt x="10800" y="1027"/>
                  </a:cubicBezTo>
                  <a:cubicBezTo>
                    <a:pt x="7342" y="1026"/>
                    <a:pt x="4142" y="2853"/>
                    <a:pt x="2384" y="5830"/>
                  </a:cubicBezTo>
                  <a:lnTo>
                    <a:pt x="1500" y="5308"/>
                  </a:lnTo>
                  <a:cubicBezTo>
                    <a:pt x="3442" y="2018"/>
                    <a:pt x="6979" y="-1"/>
                    <a:pt x="10800" y="0"/>
                  </a:cubicBezTo>
                  <a:cubicBezTo>
                    <a:pt x="14293" y="0"/>
                    <a:pt x="17571" y="1689"/>
                    <a:pt x="19597" y="4535"/>
                  </a:cubicBezTo>
                  <a:lnTo>
                    <a:pt x="21797" y="2969"/>
                  </a:lnTo>
                  <a:lnTo>
                    <a:pt x="21043" y="7451"/>
                  </a:lnTo>
                  <a:lnTo>
                    <a:pt x="16561" y="6697"/>
                  </a:lnTo>
                  <a:lnTo>
                    <a:pt x="18761" y="513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8129" name="Oval 17"/>
            <p:cNvSpPr>
              <a:spLocks noChangeArrowheads="1"/>
            </p:cNvSpPr>
            <p:nvPr/>
          </p:nvSpPr>
          <p:spPr bwMode="auto">
            <a:xfrm>
              <a:off x="391" y="2048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8130" name="Line 18"/>
            <p:cNvSpPr>
              <a:spLocks noChangeShapeType="1"/>
            </p:cNvSpPr>
            <p:nvPr/>
          </p:nvSpPr>
          <p:spPr bwMode="auto">
            <a:xfrm>
              <a:off x="521" y="2251"/>
              <a:ext cx="545" cy="1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218131" name="Line 19"/>
            <p:cNvSpPr>
              <a:spLocks noChangeShapeType="1"/>
            </p:cNvSpPr>
            <p:nvPr/>
          </p:nvSpPr>
          <p:spPr bwMode="auto">
            <a:xfrm flipV="1">
              <a:off x="521" y="2115"/>
              <a:ext cx="4491" cy="9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218132" name="Freeform 20"/>
            <p:cNvSpPr>
              <a:spLocks/>
            </p:cNvSpPr>
            <p:nvPr/>
          </p:nvSpPr>
          <p:spPr bwMode="auto">
            <a:xfrm rot="-349899">
              <a:off x="501" y="1632"/>
              <a:ext cx="4491" cy="591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1074" y="11"/>
                </a:cxn>
                <a:cxn ang="0">
                  <a:pos x="1413" y="302"/>
                </a:cxn>
                <a:cxn ang="0">
                  <a:pos x="1098" y="587"/>
                </a:cxn>
                <a:cxn ang="0">
                  <a:pos x="0" y="326"/>
                </a:cxn>
              </a:cxnLst>
              <a:rect l="0" t="0" r="r" b="b"/>
              <a:pathLst>
                <a:path w="1417" h="591">
                  <a:moveTo>
                    <a:pt x="0" y="326"/>
                  </a:moveTo>
                  <a:cubicBezTo>
                    <a:pt x="279" y="223"/>
                    <a:pt x="839" y="15"/>
                    <a:pt x="1074" y="11"/>
                  </a:cubicBezTo>
                  <a:cubicBezTo>
                    <a:pt x="1309" y="0"/>
                    <a:pt x="1409" y="206"/>
                    <a:pt x="1413" y="302"/>
                  </a:cubicBezTo>
                  <a:cubicBezTo>
                    <a:pt x="1417" y="398"/>
                    <a:pt x="1333" y="583"/>
                    <a:pt x="1098" y="587"/>
                  </a:cubicBezTo>
                  <a:cubicBezTo>
                    <a:pt x="863" y="591"/>
                    <a:pt x="255" y="399"/>
                    <a:pt x="0" y="326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18133" name="Group 21"/>
          <p:cNvGrpSpPr>
            <a:grpSpLocks/>
          </p:cNvGrpSpPr>
          <p:nvPr/>
        </p:nvGrpSpPr>
        <p:grpSpPr bwMode="auto">
          <a:xfrm>
            <a:off x="1692275" y="3336925"/>
            <a:ext cx="8120063" cy="2613025"/>
            <a:chOff x="1066" y="2102"/>
            <a:chExt cx="5115" cy="1646"/>
          </a:xfrm>
        </p:grpSpPr>
        <p:sp>
          <p:nvSpPr>
            <p:cNvPr id="218134" name="Line 22"/>
            <p:cNvSpPr>
              <a:spLocks noChangeShapeType="1"/>
            </p:cNvSpPr>
            <p:nvPr/>
          </p:nvSpPr>
          <p:spPr bwMode="auto">
            <a:xfrm flipV="1">
              <a:off x="1066" y="2251"/>
              <a:ext cx="635" cy="1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218135" name="Oval 23"/>
            <p:cNvSpPr>
              <a:spLocks noChangeArrowheads="1"/>
            </p:cNvSpPr>
            <p:nvPr/>
          </p:nvSpPr>
          <p:spPr bwMode="auto">
            <a:xfrm>
              <a:off x="1549" y="2102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8136" name="Line 24"/>
            <p:cNvSpPr>
              <a:spLocks noChangeShapeType="1"/>
            </p:cNvSpPr>
            <p:nvPr/>
          </p:nvSpPr>
          <p:spPr bwMode="auto">
            <a:xfrm flipV="1">
              <a:off x="1701" y="2205"/>
              <a:ext cx="3129" cy="9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218137" name="Freeform 25"/>
            <p:cNvSpPr>
              <a:spLocks/>
            </p:cNvSpPr>
            <p:nvPr/>
          </p:nvSpPr>
          <p:spPr bwMode="auto">
            <a:xfrm rot="221815">
              <a:off x="1690" y="2135"/>
              <a:ext cx="4491" cy="591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1074" y="11"/>
                </a:cxn>
                <a:cxn ang="0">
                  <a:pos x="1413" y="302"/>
                </a:cxn>
                <a:cxn ang="0">
                  <a:pos x="1098" y="587"/>
                </a:cxn>
                <a:cxn ang="0">
                  <a:pos x="0" y="326"/>
                </a:cxn>
              </a:cxnLst>
              <a:rect l="0" t="0" r="r" b="b"/>
              <a:pathLst>
                <a:path w="1417" h="591">
                  <a:moveTo>
                    <a:pt x="0" y="326"/>
                  </a:moveTo>
                  <a:cubicBezTo>
                    <a:pt x="279" y="223"/>
                    <a:pt x="839" y="15"/>
                    <a:pt x="1074" y="11"/>
                  </a:cubicBezTo>
                  <a:cubicBezTo>
                    <a:pt x="1309" y="0"/>
                    <a:pt x="1409" y="206"/>
                    <a:pt x="1413" y="302"/>
                  </a:cubicBezTo>
                  <a:cubicBezTo>
                    <a:pt x="1417" y="398"/>
                    <a:pt x="1333" y="583"/>
                    <a:pt x="1098" y="587"/>
                  </a:cubicBezTo>
                  <a:cubicBezTo>
                    <a:pt x="863" y="591"/>
                    <a:pt x="255" y="399"/>
                    <a:pt x="0" y="326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5360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 l="6023"/>
          <a:stretch>
            <a:fillRect/>
          </a:stretch>
        </p:blipFill>
        <p:spPr bwMode="auto">
          <a:xfrm>
            <a:off x="4716016" y="3645024"/>
            <a:ext cx="432048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4" cstate="print"/>
          <a:srcRect l="2336" r="2220"/>
          <a:stretch>
            <a:fillRect/>
          </a:stretch>
        </p:blipFill>
        <p:spPr bwMode="auto">
          <a:xfrm>
            <a:off x="107504" y="764704"/>
            <a:ext cx="439248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6" name="textruta 19"/>
          <p:cNvSpPr txBox="1">
            <a:spLocks noChangeArrowheads="1"/>
          </p:cNvSpPr>
          <p:nvPr/>
        </p:nvSpPr>
        <p:spPr bwMode="auto">
          <a:xfrm>
            <a:off x="1949450" y="0"/>
            <a:ext cx="5200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4000" b="1" dirty="0" err="1" smtClean="0">
                <a:solidFill>
                  <a:prstClr val="white"/>
                </a:solidFill>
              </a:rPr>
              <a:t>Light</a:t>
            </a:r>
            <a:r>
              <a:rPr lang="sv-SE" sz="4000" b="1" dirty="0" smtClean="0">
                <a:solidFill>
                  <a:prstClr val="white"/>
                </a:solidFill>
              </a:rPr>
              <a:t> and </a:t>
            </a:r>
            <a:r>
              <a:rPr lang="sv-SE" sz="4000" b="1" dirty="0" err="1" smtClean="0">
                <a:solidFill>
                  <a:prstClr val="white"/>
                </a:solidFill>
              </a:rPr>
              <a:t>waves</a:t>
            </a:r>
            <a:endParaRPr lang="sv-SE" sz="4000" b="1" dirty="0">
              <a:solidFill>
                <a:prstClr val="white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5292080" y="4005064"/>
            <a:ext cx="2808310" cy="648072"/>
            <a:chOff x="6736114" y="3573016"/>
            <a:chExt cx="1518074" cy="43204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736114" y="4005064"/>
              <a:ext cx="716207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7236296" y="3789040"/>
              <a:ext cx="432048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52320" y="3573016"/>
              <a:ext cx="144016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7380312" y="3789040"/>
              <a:ext cx="432048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596336" y="4005064"/>
              <a:ext cx="657852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6"/>
          <p:cNvGrpSpPr/>
          <p:nvPr/>
        </p:nvGrpSpPr>
        <p:grpSpPr>
          <a:xfrm>
            <a:off x="1547664" y="1052736"/>
            <a:ext cx="1332088" cy="648072"/>
            <a:chOff x="7164288" y="3573016"/>
            <a:chExt cx="720080" cy="43204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164288" y="4005064"/>
              <a:ext cx="288032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7236296" y="3789040"/>
              <a:ext cx="432048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452320" y="3573016"/>
              <a:ext cx="144016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7380312" y="3789040"/>
              <a:ext cx="432048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96336" y="4005064"/>
              <a:ext cx="288032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080500" y="3212976"/>
            <a:ext cx="220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Wavelenght</a:t>
            </a:r>
            <a:r>
              <a:rPr lang="en-US" dirty="0" smtClean="0">
                <a:solidFill>
                  <a:prstClr val="black"/>
                </a:solidFill>
              </a:rPr>
              <a:t>=&gt; </a:t>
            </a:r>
            <a:r>
              <a:rPr lang="en-US" dirty="0" err="1" smtClean="0">
                <a:solidFill>
                  <a:prstClr val="black"/>
                </a:solidFill>
              </a:rPr>
              <a:t>colour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Light wave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2375756" y="3032956"/>
            <a:ext cx="288032" cy="3600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5" cstate="print"/>
          <a:srcRect l="6265"/>
          <a:stretch>
            <a:fillRect/>
          </a:stretch>
        </p:blipFill>
        <p:spPr bwMode="auto">
          <a:xfrm>
            <a:off x="4716016" y="764704"/>
            <a:ext cx="430936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6" cstate="print"/>
          <a:srcRect l="2342" r="1983"/>
          <a:stretch>
            <a:fillRect/>
          </a:stretch>
        </p:blipFill>
        <p:spPr bwMode="auto">
          <a:xfrm>
            <a:off x="107504" y="3645024"/>
            <a:ext cx="439248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Down Arrow 27"/>
          <p:cNvSpPr/>
          <p:nvPr/>
        </p:nvSpPr>
        <p:spPr>
          <a:xfrm rot="2420003">
            <a:off x="7724840" y="3582359"/>
            <a:ext cx="648072" cy="10801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2420003">
            <a:off x="8012872" y="4590470"/>
            <a:ext cx="648072" cy="10801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2"/>
          <p:cNvSpPr>
            <a:spLocks/>
          </p:cNvSpPr>
          <p:nvPr/>
        </p:nvSpPr>
        <p:spPr bwMode="auto">
          <a:xfrm>
            <a:off x="3629025" y="1412875"/>
            <a:ext cx="1600200" cy="620713"/>
          </a:xfrm>
          <a:custGeom>
            <a:avLst/>
            <a:gdLst>
              <a:gd name="T0" fmla="*/ 0 w 1008"/>
              <a:gd name="T1" fmla="*/ 566962350 h 647"/>
              <a:gd name="T2" fmla="*/ 924898310 w 1008"/>
              <a:gd name="T3" fmla="*/ 500693707 h 647"/>
              <a:gd name="T4" fmla="*/ 1267639477 w 1008"/>
              <a:gd name="T5" fmla="*/ 0 h 647"/>
              <a:gd name="T6" fmla="*/ 1723787251 w 1008"/>
              <a:gd name="T7" fmla="*/ 500693707 h 647"/>
              <a:gd name="T8" fmla="*/ 2147483647 w 1008"/>
              <a:gd name="T9" fmla="*/ 566962350 h 6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47"/>
              <a:gd name="T17" fmla="*/ 1008 w 1008"/>
              <a:gd name="T18" fmla="*/ 647 h 6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47">
                <a:moveTo>
                  <a:pt x="0" y="616"/>
                </a:moveTo>
                <a:cubicBezTo>
                  <a:pt x="61" y="603"/>
                  <a:pt x="283" y="647"/>
                  <a:pt x="367" y="544"/>
                </a:cubicBezTo>
                <a:cubicBezTo>
                  <a:pt x="451" y="441"/>
                  <a:pt x="450" y="0"/>
                  <a:pt x="503" y="0"/>
                </a:cubicBezTo>
                <a:cubicBezTo>
                  <a:pt x="556" y="0"/>
                  <a:pt x="600" y="441"/>
                  <a:pt x="684" y="544"/>
                </a:cubicBezTo>
                <a:cubicBezTo>
                  <a:pt x="768" y="647"/>
                  <a:pt x="941" y="601"/>
                  <a:pt x="1008" y="61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68538" y="1341438"/>
            <a:ext cx="4032250" cy="1152525"/>
            <a:chOff x="-1973" y="2523"/>
            <a:chExt cx="8708" cy="72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81" y="2523"/>
              <a:ext cx="4354" cy="726"/>
              <a:chOff x="249" y="2251"/>
              <a:chExt cx="4354" cy="726"/>
            </a:xfrm>
          </p:grpSpPr>
          <p:sp>
            <p:nvSpPr>
              <p:cNvPr id="2096" name="Freeform 5"/>
              <p:cNvSpPr>
                <a:spLocks/>
              </p:cNvSpPr>
              <p:nvPr/>
            </p:nvSpPr>
            <p:spPr bwMode="auto">
              <a:xfrm>
                <a:off x="249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7" name="Freeform 6"/>
              <p:cNvSpPr>
                <a:spLocks/>
              </p:cNvSpPr>
              <p:nvPr/>
            </p:nvSpPr>
            <p:spPr bwMode="auto">
              <a:xfrm>
                <a:off x="1700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8" name="Freeform 7"/>
              <p:cNvSpPr>
                <a:spLocks/>
              </p:cNvSpPr>
              <p:nvPr/>
            </p:nvSpPr>
            <p:spPr bwMode="auto">
              <a:xfrm>
                <a:off x="3152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-1973" y="2523"/>
              <a:ext cx="4354" cy="726"/>
              <a:chOff x="249" y="2251"/>
              <a:chExt cx="4354" cy="726"/>
            </a:xfrm>
          </p:grpSpPr>
          <p:sp>
            <p:nvSpPr>
              <p:cNvPr id="2093" name="Freeform 9"/>
              <p:cNvSpPr>
                <a:spLocks/>
              </p:cNvSpPr>
              <p:nvPr/>
            </p:nvSpPr>
            <p:spPr bwMode="auto">
              <a:xfrm>
                <a:off x="249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4" name="Freeform 10"/>
              <p:cNvSpPr>
                <a:spLocks/>
              </p:cNvSpPr>
              <p:nvPr/>
            </p:nvSpPr>
            <p:spPr bwMode="auto">
              <a:xfrm>
                <a:off x="1700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5" name="Freeform 11"/>
              <p:cNvSpPr>
                <a:spLocks/>
              </p:cNvSpPr>
              <p:nvPr/>
            </p:nvSpPr>
            <p:spPr bwMode="auto">
              <a:xfrm>
                <a:off x="3152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-107950" y="1341438"/>
            <a:ext cx="12096750" cy="1152525"/>
            <a:chOff x="-1973" y="2523"/>
            <a:chExt cx="8708" cy="726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81" y="2523"/>
              <a:ext cx="4354" cy="726"/>
              <a:chOff x="249" y="2251"/>
              <a:chExt cx="4354" cy="726"/>
            </a:xfrm>
          </p:grpSpPr>
          <p:sp>
            <p:nvSpPr>
              <p:cNvPr id="2088" name="Freeform 14"/>
              <p:cNvSpPr>
                <a:spLocks/>
              </p:cNvSpPr>
              <p:nvPr/>
            </p:nvSpPr>
            <p:spPr bwMode="auto">
              <a:xfrm>
                <a:off x="249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9" name="Freeform 15"/>
              <p:cNvSpPr>
                <a:spLocks/>
              </p:cNvSpPr>
              <p:nvPr/>
            </p:nvSpPr>
            <p:spPr bwMode="auto">
              <a:xfrm>
                <a:off x="1700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0" name="Freeform 16"/>
              <p:cNvSpPr>
                <a:spLocks/>
              </p:cNvSpPr>
              <p:nvPr/>
            </p:nvSpPr>
            <p:spPr bwMode="auto">
              <a:xfrm>
                <a:off x="3152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-1973" y="2523"/>
              <a:ext cx="4354" cy="726"/>
              <a:chOff x="249" y="2251"/>
              <a:chExt cx="4354" cy="726"/>
            </a:xfrm>
          </p:grpSpPr>
          <p:sp>
            <p:nvSpPr>
              <p:cNvPr id="2085" name="Freeform 18"/>
              <p:cNvSpPr>
                <a:spLocks/>
              </p:cNvSpPr>
              <p:nvPr/>
            </p:nvSpPr>
            <p:spPr bwMode="auto">
              <a:xfrm>
                <a:off x="249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6" name="Freeform 19"/>
              <p:cNvSpPr>
                <a:spLocks/>
              </p:cNvSpPr>
              <p:nvPr/>
            </p:nvSpPr>
            <p:spPr bwMode="auto">
              <a:xfrm>
                <a:off x="1700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7" name="Freeform 20"/>
              <p:cNvSpPr>
                <a:spLocks/>
              </p:cNvSpPr>
              <p:nvPr/>
            </p:nvSpPr>
            <p:spPr bwMode="auto">
              <a:xfrm>
                <a:off x="3152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-1116013" y="1341438"/>
            <a:ext cx="13465176" cy="1152525"/>
            <a:chOff x="249" y="2251"/>
            <a:chExt cx="4354" cy="726"/>
          </a:xfrm>
        </p:grpSpPr>
        <p:sp>
          <p:nvSpPr>
            <p:cNvPr id="2080" name="Freeform 22"/>
            <p:cNvSpPr>
              <a:spLocks/>
            </p:cNvSpPr>
            <p:nvPr/>
          </p:nvSpPr>
          <p:spPr bwMode="auto">
            <a:xfrm>
              <a:off x="249" y="2251"/>
              <a:ext cx="1451" cy="726"/>
            </a:xfrm>
            <a:custGeom>
              <a:avLst/>
              <a:gdLst>
                <a:gd name="T0" fmla="*/ 0 w 1451"/>
                <a:gd name="T1" fmla="*/ 363 h 726"/>
                <a:gd name="T2" fmla="*/ 363 w 1451"/>
                <a:gd name="T3" fmla="*/ 0 h 726"/>
                <a:gd name="T4" fmla="*/ 726 w 1451"/>
                <a:gd name="T5" fmla="*/ 363 h 726"/>
                <a:gd name="T6" fmla="*/ 1089 w 1451"/>
                <a:gd name="T7" fmla="*/ 726 h 726"/>
                <a:gd name="T8" fmla="*/ 1451 w 1451"/>
                <a:gd name="T9" fmla="*/ 363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1"/>
                <a:gd name="T16" fmla="*/ 0 h 726"/>
                <a:gd name="T17" fmla="*/ 1451 w 1451"/>
                <a:gd name="T18" fmla="*/ 726 h 7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1" h="726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36" y="228"/>
                    <a:pt x="726" y="363"/>
                  </a:cubicBezTo>
                  <a:cubicBezTo>
                    <a:pt x="816" y="498"/>
                    <a:pt x="968" y="726"/>
                    <a:pt x="1089" y="726"/>
                  </a:cubicBezTo>
                  <a:cubicBezTo>
                    <a:pt x="1210" y="726"/>
                    <a:pt x="1330" y="544"/>
                    <a:pt x="1451" y="363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1" name="Freeform 23"/>
            <p:cNvSpPr>
              <a:spLocks/>
            </p:cNvSpPr>
            <p:nvPr/>
          </p:nvSpPr>
          <p:spPr bwMode="auto">
            <a:xfrm>
              <a:off x="1700" y="2251"/>
              <a:ext cx="1451" cy="726"/>
            </a:xfrm>
            <a:custGeom>
              <a:avLst/>
              <a:gdLst>
                <a:gd name="T0" fmla="*/ 0 w 1451"/>
                <a:gd name="T1" fmla="*/ 363 h 726"/>
                <a:gd name="T2" fmla="*/ 363 w 1451"/>
                <a:gd name="T3" fmla="*/ 0 h 726"/>
                <a:gd name="T4" fmla="*/ 726 w 1451"/>
                <a:gd name="T5" fmla="*/ 363 h 726"/>
                <a:gd name="T6" fmla="*/ 1089 w 1451"/>
                <a:gd name="T7" fmla="*/ 726 h 726"/>
                <a:gd name="T8" fmla="*/ 1451 w 1451"/>
                <a:gd name="T9" fmla="*/ 363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1"/>
                <a:gd name="T16" fmla="*/ 0 h 726"/>
                <a:gd name="T17" fmla="*/ 1451 w 1451"/>
                <a:gd name="T18" fmla="*/ 726 h 7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1" h="726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36" y="228"/>
                    <a:pt x="726" y="363"/>
                  </a:cubicBezTo>
                  <a:cubicBezTo>
                    <a:pt x="816" y="498"/>
                    <a:pt x="968" y="726"/>
                    <a:pt x="1089" y="726"/>
                  </a:cubicBezTo>
                  <a:cubicBezTo>
                    <a:pt x="1210" y="726"/>
                    <a:pt x="1330" y="544"/>
                    <a:pt x="1451" y="363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2" name="Freeform 24"/>
            <p:cNvSpPr>
              <a:spLocks/>
            </p:cNvSpPr>
            <p:nvPr/>
          </p:nvSpPr>
          <p:spPr bwMode="auto">
            <a:xfrm>
              <a:off x="3152" y="2251"/>
              <a:ext cx="1451" cy="726"/>
            </a:xfrm>
            <a:custGeom>
              <a:avLst/>
              <a:gdLst>
                <a:gd name="T0" fmla="*/ 0 w 1451"/>
                <a:gd name="T1" fmla="*/ 363 h 726"/>
                <a:gd name="T2" fmla="*/ 363 w 1451"/>
                <a:gd name="T3" fmla="*/ 0 h 726"/>
                <a:gd name="T4" fmla="*/ 726 w 1451"/>
                <a:gd name="T5" fmla="*/ 363 h 726"/>
                <a:gd name="T6" fmla="*/ 1089 w 1451"/>
                <a:gd name="T7" fmla="*/ 726 h 726"/>
                <a:gd name="T8" fmla="*/ 1451 w 1451"/>
                <a:gd name="T9" fmla="*/ 363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1"/>
                <a:gd name="T16" fmla="*/ 0 h 726"/>
                <a:gd name="T17" fmla="*/ 1451 w 1451"/>
                <a:gd name="T18" fmla="*/ 726 h 7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1" h="726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36" y="228"/>
                    <a:pt x="726" y="363"/>
                  </a:cubicBezTo>
                  <a:cubicBezTo>
                    <a:pt x="816" y="498"/>
                    <a:pt x="968" y="726"/>
                    <a:pt x="1089" y="726"/>
                  </a:cubicBezTo>
                  <a:cubicBezTo>
                    <a:pt x="1210" y="726"/>
                    <a:pt x="1330" y="544"/>
                    <a:pt x="1451" y="363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3852863" y="2779713"/>
            <a:ext cx="1220787" cy="1152525"/>
            <a:chOff x="-1973" y="2523"/>
            <a:chExt cx="8708" cy="726"/>
          </a:xfrm>
        </p:grpSpPr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381" y="2523"/>
              <a:ext cx="4354" cy="726"/>
              <a:chOff x="249" y="2251"/>
              <a:chExt cx="4354" cy="726"/>
            </a:xfrm>
          </p:grpSpPr>
          <p:sp>
            <p:nvSpPr>
              <p:cNvPr id="2077" name="Freeform 27"/>
              <p:cNvSpPr>
                <a:spLocks/>
              </p:cNvSpPr>
              <p:nvPr/>
            </p:nvSpPr>
            <p:spPr bwMode="auto">
              <a:xfrm>
                <a:off x="249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8" name="Freeform 28"/>
              <p:cNvSpPr>
                <a:spLocks/>
              </p:cNvSpPr>
              <p:nvPr/>
            </p:nvSpPr>
            <p:spPr bwMode="auto">
              <a:xfrm>
                <a:off x="1700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9" name="Freeform 29"/>
              <p:cNvSpPr>
                <a:spLocks/>
              </p:cNvSpPr>
              <p:nvPr/>
            </p:nvSpPr>
            <p:spPr bwMode="auto">
              <a:xfrm>
                <a:off x="3152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-1973" y="2523"/>
              <a:ext cx="4354" cy="726"/>
              <a:chOff x="249" y="2251"/>
              <a:chExt cx="4354" cy="726"/>
            </a:xfrm>
          </p:grpSpPr>
          <p:sp>
            <p:nvSpPr>
              <p:cNvPr id="2074" name="Freeform 31"/>
              <p:cNvSpPr>
                <a:spLocks/>
              </p:cNvSpPr>
              <p:nvPr/>
            </p:nvSpPr>
            <p:spPr bwMode="auto">
              <a:xfrm>
                <a:off x="249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5" name="Freeform 32"/>
              <p:cNvSpPr>
                <a:spLocks/>
              </p:cNvSpPr>
              <p:nvPr/>
            </p:nvSpPr>
            <p:spPr bwMode="auto">
              <a:xfrm>
                <a:off x="1700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6" name="Freeform 33"/>
              <p:cNvSpPr>
                <a:spLocks/>
              </p:cNvSpPr>
              <p:nvPr/>
            </p:nvSpPr>
            <p:spPr bwMode="auto">
              <a:xfrm>
                <a:off x="3152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121890" name="Freeform 34"/>
          <p:cNvSpPr>
            <a:spLocks/>
          </p:cNvSpPr>
          <p:nvPr/>
        </p:nvSpPr>
        <p:spPr bwMode="auto">
          <a:xfrm>
            <a:off x="3486150" y="2852738"/>
            <a:ext cx="1581150" cy="576262"/>
          </a:xfrm>
          <a:custGeom>
            <a:avLst/>
            <a:gdLst>
              <a:gd name="T0" fmla="*/ 0 w 996"/>
              <a:gd name="T1" fmla="*/ 491113102 h 648"/>
              <a:gd name="T2" fmla="*/ 924898308 w 996"/>
              <a:gd name="T3" fmla="*/ 430218661 h 648"/>
              <a:gd name="T4" fmla="*/ 1267637886 w 996"/>
              <a:gd name="T5" fmla="*/ 0 h 648"/>
              <a:gd name="T6" fmla="*/ 1723787246 w 996"/>
              <a:gd name="T7" fmla="*/ 430218661 h 648"/>
              <a:gd name="T8" fmla="*/ 2147483647 w 996"/>
              <a:gd name="T9" fmla="*/ 495858369 h 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6"/>
              <a:gd name="T16" fmla="*/ 0 h 648"/>
              <a:gd name="T17" fmla="*/ 996 w 996"/>
              <a:gd name="T18" fmla="*/ 648 h 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6" h="648">
                <a:moveTo>
                  <a:pt x="0" y="621"/>
                </a:moveTo>
                <a:cubicBezTo>
                  <a:pt x="61" y="609"/>
                  <a:pt x="283" y="647"/>
                  <a:pt x="367" y="544"/>
                </a:cubicBezTo>
                <a:cubicBezTo>
                  <a:pt x="451" y="441"/>
                  <a:pt x="450" y="0"/>
                  <a:pt x="503" y="0"/>
                </a:cubicBezTo>
                <a:cubicBezTo>
                  <a:pt x="556" y="0"/>
                  <a:pt x="602" y="440"/>
                  <a:pt x="684" y="544"/>
                </a:cubicBezTo>
                <a:cubicBezTo>
                  <a:pt x="766" y="648"/>
                  <a:pt x="931" y="610"/>
                  <a:pt x="996" y="627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57" name="Text Box 35"/>
          <p:cNvSpPr txBox="1">
            <a:spLocks noChangeArrowheads="1"/>
          </p:cNvSpPr>
          <p:nvPr/>
        </p:nvSpPr>
        <p:spPr bwMode="auto">
          <a:xfrm>
            <a:off x="3635375" y="692150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/>
              <a:t>Fouriertransform</a:t>
            </a:r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827088" y="4508500"/>
            <a:ext cx="6769100" cy="2166938"/>
            <a:chOff x="521" y="2840"/>
            <a:chExt cx="4264" cy="1365"/>
          </a:xfrm>
        </p:grpSpPr>
        <p:sp>
          <p:nvSpPr>
            <p:cNvPr id="2064" name="Line 37"/>
            <p:cNvSpPr>
              <a:spLocks noChangeShapeType="1"/>
            </p:cNvSpPr>
            <p:nvPr/>
          </p:nvSpPr>
          <p:spPr bwMode="auto">
            <a:xfrm flipV="1">
              <a:off x="3198" y="2840"/>
              <a:ext cx="0" cy="10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5" name="Line 38"/>
            <p:cNvSpPr>
              <a:spLocks noChangeShapeType="1"/>
            </p:cNvSpPr>
            <p:nvPr/>
          </p:nvSpPr>
          <p:spPr bwMode="auto">
            <a:xfrm>
              <a:off x="3198" y="3929"/>
              <a:ext cx="13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6" name="Line 39"/>
            <p:cNvSpPr>
              <a:spLocks noChangeShapeType="1"/>
            </p:cNvSpPr>
            <p:nvPr/>
          </p:nvSpPr>
          <p:spPr bwMode="auto">
            <a:xfrm flipV="1">
              <a:off x="521" y="2840"/>
              <a:ext cx="0" cy="10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7" name="Line 40"/>
            <p:cNvSpPr>
              <a:spLocks noChangeShapeType="1"/>
            </p:cNvSpPr>
            <p:nvPr/>
          </p:nvSpPr>
          <p:spPr bwMode="auto">
            <a:xfrm>
              <a:off x="521" y="3929"/>
              <a:ext cx="13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8" name="Text Box 41"/>
            <p:cNvSpPr txBox="1">
              <a:spLocks noChangeArrowheads="1"/>
            </p:cNvSpPr>
            <p:nvPr/>
          </p:nvSpPr>
          <p:spPr bwMode="auto">
            <a:xfrm>
              <a:off x="1383" y="3974"/>
              <a:ext cx="907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/>
                <a:t>Wavelength</a:t>
              </a:r>
            </a:p>
          </p:txBody>
        </p:sp>
        <p:sp>
          <p:nvSpPr>
            <p:cNvPr id="2069" name="Text Box 42"/>
            <p:cNvSpPr txBox="1">
              <a:spLocks noChangeArrowheads="1"/>
            </p:cNvSpPr>
            <p:nvPr/>
          </p:nvSpPr>
          <p:spPr bwMode="auto">
            <a:xfrm>
              <a:off x="3878" y="3974"/>
              <a:ext cx="907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/>
                <a:t>Energy</a:t>
              </a:r>
            </a:p>
          </p:txBody>
        </p:sp>
        <p:sp>
          <p:nvSpPr>
            <p:cNvPr id="2070" name="Freeform 43"/>
            <p:cNvSpPr>
              <a:spLocks/>
            </p:cNvSpPr>
            <p:nvPr/>
          </p:nvSpPr>
          <p:spPr bwMode="auto">
            <a:xfrm>
              <a:off x="657" y="3006"/>
              <a:ext cx="1407" cy="878"/>
            </a:xfrm>
            <a:custGeom>
              <a:avLst/>
              <a:gdLst>
                <a:gd name="T0" fmla="*/ 1407 w 1407"/>
                <a:gd name="T1" fmla="*/ 107 h 878"/>
                <a:gd name="T2" fmla="*/ 635 w 1407"/>
                <a:gd name="T3" fmla="*/ 16 h 878"/>
                <a:gd name="T4" fmla="*/ 153 w 1407"/>
                <a:gd name="T5" fmla="*/ 204 h 878"/>
                <a:gd name="T6" fmla="*/ 0 w 1407"/>
                <a:gd name="T7" fmla="*/ 878 h 8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7"/>
                <a:gd name="T13" fmla="*/ 0 h 878"/>
                <a:gd name="T14" fmla="*/ 1407 w 1407"/>
                <a:gd name="T15" fmla="*/ 878 h 8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7" h="878">
                  <a:moveTo>
                    <a:pt x="1407" y="107"/>
                  </a:moveTo>
                  <a:cubicBezTo>
                    <a:pt x="1127" y="39"/>
                    <a:pt x="844" y="0"/>
                    <a:pt x="635" y="16"/>
                  </a:cubicBezTo>
                  <a:cubicBezTo>
                    <a:pt x="426" y="32"/>
                    <a:pt x="259" y="60"/>
                    <a:pt x="153" y="204"/>
                  </a:cubicBezTo>
                  <a:cubicBezTo>
                    <a:pt x="47" y="348"/>
                    <a:pt x="32" y="738"/>
                    <a:pt x="0" y="87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71" name="Freeform 44"/>
            <p:cNvSpPr>
              <a:spLocks/>
            </p:cNvSpPr>
            <p:nvPr/>
          </p:nvSpPr>
          <p:spPr bwMode="auto">
            <a:xfrm flipH="1">
              <a:off x="3334" y="2976"/>
              <a:ext cx="1407" cy="878"/>
            </a:xfrm>
            <a:custGeom>
              <a:avLst/>
              <a:gdLst>
                <a:gd name="T0" fmla="*/ 1407 w 1407"/>
                <a:gd name="T1" fmla="*/ 107 h 878"/>
                <a:gd name="T2" fmla="*/ 635 w 1407"/>
                <a:gd name="T3" fmla="*/ 16 h 878"/>
                <a:gd name="T4" fmla="*/ 153 w 1407"/>
                <a:gd name="T5" fmla="*/ 204 h 878"/>
                <a:gd name="T6" fmla="*/ 0 w 1407"/>
                <a:gd name="T7" fmla="*/ 878 h 8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7"/>
                <a:gd name="T13" fmla="*/ 0 h 878"/>
                <a:gd name="T14" fmla="*/ 1407 w 1407"/>
                <a:gd name="T15" fmla="*/ 878 h 8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7" h="878">
                  <a:moveTo>
                    <a:pt x="1407" y="107"/>
                  </a:moveTo>
                  <a:cubicBezTo>
                    <a:pt x="1127" y="39"/>
                    <a:pt x="844" y="0"/>
                    <a:pt x="635" y="16"/>
                  </a:cubicBezTo>
                  <a:cubicBezTo>
                    <a:pt x="426" y="32"/>
                    <a:pt x="259" y="60"/>
                    <a:pt x="153" y="204"/>
                  </a:cubicBezTo>
                  <a:cubicBezTo>
                    <a:pt x="47" y="348"/>
                    <a:pt x="32" y="738"/>
                    <a:pt x="0" y="87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21902" name="Text Box 46"/>
          <p:cNvSpPr txBox="1">
            <a:spLocks noChangeArrowheads="1"/>
          </p:cNvSpPr>
          <p:nvPr/>
        </p:nvSpPr>
        <p:spPr bwMode="auto">
          <a:xfrm>
            <a:off x="3752850" y="2454275"/>
            <a:ext cx="1752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7200" i="1">
                <a:solidFill>
                  <a:srgbClr val="00FF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061" name="Text Box 47"/>
          <p:cNvSpPr txBox="1">
            <a:spLocks noChangeArrowheads="1"/>
          </p:cNvSpPr>
          <p:nvPr/>
        </p:nvSpPr>
        <p:spPr bwMode="auto">
          <a:xfrm>
            <a:off x="542925" y="2981325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1216025" y="3438525"/>
            <a:ext cx="1801813" cy="1390650"/>
            <a:chOff x="766" y="2166"/>
            <a:chExt cx="1135" cy="876"/>
          </a:xfrm>
        </p:grpSpPr>
        <p:graphicFrame>
          <p:nvGraphicFramePr>
            <p:cNvPr id="2050" name="Object 49"/>
            <p:cNvGraphicFramePr>
              <a:graphicFrameLocks noChangeAspect="1"/>
            </p:cNvGraphicFramePr>
            <p:nvPr/>
          </p:nvGraphicFramePr>
          <p:xfrm>
            <a:off x="766" y="2166"/>
            <a:ext cx="1135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Formel" r:id="rId4" imgW="825480" imgH="419040" progId="Equation.3">
                    <p:embed/>
                  </p:oleObj>
                </mc:Choice>
                <mc:Fallback>
                  <p:oleObj name="Formel" r:id="rId4" imgW="8254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" y="2166"/>
                          <a:ext cx="1135" cy="5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3" name="Line 50"/>
            <p:cNvSpPr>
              <a:spLocks noChangeShapeType="1"/>
            </p:cNvSpPr>
            <p:nvPr/>
          </p:nvSpPr>
          <p:spPr bwMode="auto">
            <a:xfrm>
              <a:off x="1044" y="2742"/>
              <a:ext cx="24" cy="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615950" y="-38100"/>
            <a:ext cx="7734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3600" b="1" dirty="0" err="1" smtClean="0"/>
              <a:t>Which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colour/wavelength</a:t>
            </a:r>
            <a:r>
              <a:rPr lang="sv-SE" sz="3600" b="1" dirty="0" smtClean="0"/>
              <a:t>?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32599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2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0" grpId="0" animBg="1"/>
      <p:bldP spid="1219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980728"/>
            <a:ext cx="9144000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13719" t="44419" r="13765" b="9808"/>
          <a:stretch>
            <a:fillRect/>
          </a:stretch>
        </p:blipFill>
        <p:spPr bwMode="auto">
          <a:xfrm>
            <a:off x="-3204864" y="3356992"/>
            <a:ext cx="856380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-2916832" y="1412776"/>
            <a:ext cx="7992887" cy="1224136"/>
            <a:chOff x="6001082" y="3573016"/>
            <a:chExt cx="3074187" cy="4320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01082" y="4005064"/>
              <a:ext cx="1451238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7236296" y="3789040"/>
              <a:ext cx="432048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452320" y="3573016"/>
              <a:ext cx="144016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7380312" y="3789040"/>
              <a:ext cx="432048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96336" y="4005064"/>
              <a:ext cx="1478933" cy="0"/>
            </a:xfrm>
            <a:prstGeom prst="line">
              <a:avLst/>
            </a:prstGeom>
            <a:ln w="5715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763688" y="1124744"/>
            <a:ext cx="3888432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4" cstate="print"/>
          <a:srcRect l="15633" t="44419" r="13944" b="11162"/>
          <a:stretch>
            <a:fillRect/>
          </a:stretch>
        </p:blipFill>
        <p:spPr bwMode="auto">
          <a:xfrm>
            <a:off x="1907704" y="3933256"/>
            <a:ext cx="813690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 l="16256" t="44419" r="13944" b="11162"/>
          <a:stretch>
            <a:fillRect/>
          </a:stretch>
        </p:blipFill>
        <p:spPr bwMode="auto">
          <a:xfrm>
            <a:off x="1979712" y="980727"/>
            <a:ext cx="8064896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691680" y="1052736"/>
            <a:ext cx="504056" cy="540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Filter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2636912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prstClr val="black"/>
                </a:solidFill>
              </a:rPr>
              <a:t>?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textruta 19"/>
          <p:cNvSpPr txBox="1">
            <a:spLocks noChangeArrowheads="1"/>
          </p:cNvSpPr>
          <p:nvPr/>
        </p:nvSpPr>
        <p:spPr bwMode="auto">
          <a:xfrm>
            <a:off x="1949450" y="0"/>
            <a:ext cx="5200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4000" b="1" dirty="0" smtClean="0">
                <a:solidFill>
                  <a:prstClr val="white"/>
                </a:solidFill>
              </a:rPr>
              <a:t>Filter the </a:t>
            </a:r>
            <a:r>
              <a:rPr lang="sv-SE" sz="4000" b="1" dirty="0" err="1" smtClean="0">
                <a:solidFill>
                  <a:prstClr val="white"/>
                </a:solidFill>
              </a:rPr>
              <a:t>light</a:t>
            </a:r>
            <a:endParaRPr lang="sv-SE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7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980728"/>
            <a:ext cx="9144000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31640" y="1700808"/>
            <a:ext cx="792088" cy="23762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7" descr="MPj03169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0553" y="1988840"/>
            <a:ext cx="299344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10800000">
            <a:off x="1331640" y="2204864"/>
            <a:ext cx="0" cy="1260140"/>
          </a:xfrm>
          <a:prstGeom prst="line">
            <a:avLst/>
          </a:prstGeom>
          <a:ln w="5715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467544" y="2204864"/>
            <a:ext cx="0" cy="1260140"/>
          </a:xfrm>
          <a:prstGeom prst="line">
            <a:avLst/>
          </a:prstGeom>
          <a:ln w="5715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655676" y="2816932"/>
            <a:ext cx="936104" cy="0"/>
          </a:xfrm>
          <a:prstGeom prst="line">
            <a:avLst/>
          </a:prstGeom>
          <a:ln w="5715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655676" y="2816932"/>
            <a:ext cx="936104" cy="0"/>
          </a:xfrm>
          <a:prstGeom prst="line">
            <a:avLst/>
          </a:prstGeom>
          <a:ln w="5715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1655676" y="2816932"/>
            <a:ext cx="936104" cy="0"/>
          </a:xfrm>
          <a:prstGeom prst="line">
            <a:avLst/>
          </a:prstGeom>
          <a:ln w="5715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19"/>
          <p:cNvSpPr txBox="1">
            <a:spLocks noChangeArrowheads="1"/>
          </p:cNvSpPr>
          <p:nvPr/>
        </p:nvSpPr>
        <p:spPr bwMode="auto">
          <a:xfrm>
            <a:off x="1949450" y="0"/>
            <a:ext cx="5200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4000" b="1" dirty="0" smtClean="0">
                <a:solidFill>
                  <a:prstClr val="white"/>
                </a:solidFill>
              </a:rPr>
              <a:t>Filter the </a:t>
            </a:r>
            <a:r>
              <a:rPr lang="sv-SE" sz="4000" b="1" dirty="0" err="1" smtClean="0">
                <a:solidFill>
                  <a:prstClr val="white"/>
                </a:solidFill>
              </a:rPr>
              <a:t>light</a:t>
            </a:r>
            <a:endParaRPr lang="sv-SE" sz="4000" b="1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27684" y="5589240"/>
            <a:ext cx="6804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When did the light get </a:t>
            </a:r>
            <a:r>
              <a:rPr lang="en-US" sz="4000" dirty="0" err="1" smtClean="0">
                <a:solidFill>
                  <a:prstClr val="white"/>
                </a:solidFill>
              </a:rPr>
              <a:t>colour</a:t>
            </a:r>
            <a:r>
              <a:rPr lang="en-US" sz="4000" dirty="0" smtClean="0">
                <a:solidFill>
                  <a:prstClr val="white"/>
                </a:solidFill>
              </a:rPr>
              <a:t>?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67345E-6 L 0.09444 2.6734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repeatCount="9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255 L 0.08663 0.0025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2.67345E-6 L 0.51979 2.67345E-6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2.67345E-6 L 0.51979 2.67345E-6 " pathEditMode="relative" rAng="0" ptsTypes="AA">
                                      <p:cBhvr>
                                        <p:cTn id="20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3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66667E-6 2.67345E-6 L 0.51979 2.67345E-6 " pathEditMode="relative" rAng="0" ptsTypes="AA">
                                      <p:cBhvr>
                                        <p:cTn id="24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imgs.xkcd.com/comics/four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089096" cy="2952328"/>
          </a:xfrm>
          <a:prstGeom prst="rect">
            <a:avLst/>
          </a:prstGeom>
          <a:noFill/>
        </p:spPr>
      </p:pic>
      <p:pic>
        <p:nvPicPr>
          <p:cNvPr id="3" name="Picture 2" descr="http://zebu.uoregon.edu/~imamura/FPS/images/heisenberg_uncertainty_principle.gif"/>
          <p:cNvPicPr>
            <a:picLocks noChangeAspect="1" noChangeArrowheads="1"/>
          </p:cNvPicPr>
          <p:nvPr/>
        </p:nvPicPr>
        <p:blipFill>
          <a:blip r:embed="rId4" cstate="print"/>
          <a:srcRect l="5929" t="7362" r="8095" b="8913"/>
          <a:stretch>
            <a:fillRect/>
          </a:stretch>
        </p:blipFill>
        <p:spPr bwMode="auto">
          <a:xfrm>
            <a:off x="3779912" y="4221088"/>
            <a:ext cx="2088232" cy="2448272"/>
          </a:xfrm>
          <a:prstGeom prst="rect">
            <a:avLst/>
          </a:prstGeom>
          <a:noFill/>
        </p:spPr>
      </p:pic>
      <p:pic>
        <p:nvPicPr>
          <p:cNvPr id="4" name="Picture 4" descr="http://26.media.tumblr.com/tumblr_l84q9mXdML1qblz5lo1_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6"/>
            <a:ext cx="3449960" cy="3449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132856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Heisenberg’s uncertainty relation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321297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Fourier transform</a:t>
            </a:r>
          </a:p>
        </p:txBody>
      </p:sp>
      <p:sp>
        <p:nvSpPr>
          <p:cNvPr id="7" name="textruta 19"/>
          <p:cNvSpPr txBox="1">
            <a:spLocks noChangeArrowheads="1"/>
          </p:cNvSpPr>
          <p:nvPr/>
        </p:nvSpPr>
        <p:spPr bwMode="auto">
          <a:xfrm>
            <a:off x="0" y="0"/>
            <a:ext cx="43559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4000" b="1" dirty="0">
                <a:solidFill>
                  <a:prstClr val="white"/>
                </a:solidFill>
              </a:rPr>
              <a:t>… </a:t>
            </a:r>
            <a:r>
              <a:rPr lang="sv-SE" sz="4000" b="1" dirty="0" smtClean="0">
                <a:solidFill>
                  <a:prstClr val="white"/>
                </a:solidFill>
              </a:rPr>
              <a:t>and in ”</a:t>
            </a:r>
            <a:r>
              <a:rPr lang="sv-SE" sz="4000" b="1" dirty="0" err="1" smtClean="0">
                <a:solidFill>
                  <a:prstClr val="white"/>
                </a:solidFill>
              </a:rPr>
              <a:t>fancy</a:t>
            </a:r>
            <a:r>
              <a:rPr lang="sv-SE" sz="4000" b="1" dirty="0" smtClean="0">
                <a:solidFill>
                  <a:prstClr val="white"/>
                </a:solidFill>
              </a:rPr>
              <a:t>” </a:t>
            </a:r>
            <a:r>
              <a:rPr lang="sv-SE" sz="4000" b="1" dirty="0" err="1" smtClean="0">
                <a:solidFill>
                  <a:prstClr val="white"/>
                </a:solidFill>
              </a:rPr>
              <a:t>language</a:t>
            </a:r>
            <a:endParaRPr lang="sv-SE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93750" y="605155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solidFill>
                  <a:prstClr val="black"/>
                </a:solidFill>
                <a:hlinkClick r:id="rId3"/>
              </a:rPr>
              <a:t>http://www.shintakelab.com/en/enEducationalSoft.htm</a:t>
            </a:r>
            <a:endParaRPr lang="sv-SE" sz="2400" dirty="0">
              <a:solidFill>
                <a:prstClr val="black"/>
              </a:solidFill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0" y="1028700"/>
            <a:ext cx="7464425" cy="493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/>
          <p:cNvSpPr txBox="1"/>
          <p:nvPr/>
        </p:nvSpPr>
        <p:spPr>
          <a:xfrm>
            <a:off x="1460500" y="228600"/>
            <a:ext cx="604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err="1" smtClean="0">
                <a:solidFill>
                  <a:prstClr val="black"/>
                </a:solidFill>
              </a:rPr>
              <a:t>Radiation</a:t>
            </a:r>
            <a:r>
              <a:rPr lang="sv-SE" sz="4000" dirty="0" smtClean="0">
                <a:solidFill>
                  <a:prstClr val="black"/>
                </a:solidFill>
              </a:rPr>
              <a:t> 2D by T. </a:t>
            </a:r>
            <a:r>
              <a:rPr lang="sv-SE" sz="4000" dirty="0" err="1" smtClean="0">
                <a:solidFill>
                  <a:prstClr val="black"/>
                </a:solidFill>
              </a:rPr>
              <a:t>Shintake</a:t>
            </a:r>
            <a:endParaRPr lang="sv-SE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9613" y="1448781"/>
            <a:ext cx="4320480" cy="3816424"/>
          </a:xfrm>
          <a:prstGeom prst="roundRect">
            <a:avLst>
              <a:gd name="adj" fmla="val 38963"/>
            </a:avLst>
          </a:prstGeom>
          <a:noFill/>
          <a:ln w="158750"/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644009" y="2384885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oon 5"/>
          <p:cNvSpPr>
            <a:spLocks noChangeAspect="1"/>
          </p:cNvSpPr>
          <p:nvPr/>
        </p:nvSpPr>
        <p:spPr>
          <a:xfrm rot="20285888">
            <a:off x="2798599" y="4384236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Moon 6"/>
          <p:cNvSpPr>
            <a:spLocks noChangeAspect="1"/>
          </p:cNvSpPr>
          <p:nvPr/>
        </p:nvSpPr>
        <p:spPr>
          <a:xfrm rot="3856740">
            <a:off x="770095" y="3235687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Moon 7"/>
          <p:cNvSpPr>
            <a:spLocks noChangeAspect="1"/>
          </p:cNvSpPr>
          <p:nvPr/>
        </p:nvSpPr>
        <p:spPr>
          <a:xfrm rot="14556357">
            <a:off x="5319286" y="2872067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Moon 8"/>
          <p:cNvSpPr>
            <a:spLocks noChangeAspect="1"/>
          </p:cNvSpPr>
          <p:nvPr/>
        </p:nvSpPr>
        <p:spPr>
          <a:xfrm rot="10085569">
            <a:off x="3182362" y="1786109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048164" y="-2975429"/>
            <a:ext cx="4808522" cy="3193143"/>
          </a:xfrm>
          <a:custGeom>
            <a:avLst/>
            <a:gdLst>
              <a:gd name="connsiteX0" fmla="*/ 0 w 6342743"/>
              <a:gd name="connsiteY0" fmla="*/ 1524000 h 3193143"/>
              <a:gd name="connsiteX1" fmla="*/ 217714 w 6342743"/>
              <a:gd name="connsiteY1" fmla="*/ 2235200 h 3193143"/>
              <a:gd name="connsiteX2" fmla="*/ 1074057 w 6342743"/>
              <a:gd name="connsiteY2" fmla="*/ 3193143 h 3193143"/>
              <a:gd name="connsiteX3" fmla="*/ 3193143 w 6342743"/>
              <a:gd name="connsiteY3" fmla="*/ 2960915 h 3193143"/>
              <a:gd name="connsiteX4" fmla="*/ 6342743 w 6342743"/>
              <a:gd name="connsiteY4" fmla="*/ 2307772 h 3193143"/>
              <a:gd name="connsiteX5" fmla="*/ 4760686 w 6342743"/>
              <a:gd name="connsiteY5" fmla="*/ 0 h 3193143"/>
              <a:gd name="connsiteX6" fmla="*/ 101600 w 6342743"/>
              <a:gd name="connsiteY6" fmla="*/ 1480458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2743" h="3193143">
                <a:moveTo>
                  <a:pt x="0" y="1524000"/>
                </a:moveTo>
                <a:lnTo>
                  <a:pt x="217714" y="2235200"/>
                </a:lnTo>
                <a:lnTo>
                  <a:pt x="1074057" y="3193143"/>
                </a:lnTo>
                <a:lnTo>
                  <a:pt x="3193143" y="2960915"/>
                </a:lnTo>
                <a:lnTo>
                  <a:pt x="6342743" y="2307772"/>
                </a:lnTo>
                <a:lnTo>
                  <a:pt x="4760686" y="0"/>
                </a:lnTo>
                <a:lnTo>
                  <a:pt x="101600" y="1480458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036863">
            <a:off x="6914303" y="-2375317"/>
            <a:ext cx="3203498" cy="1943366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isometricTopUp"/>
            <a:lightRig rig="threePt" dir="t"/>
          </a:scene3d>
          <a:sp3d extrusionH="2921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036863">
            <a:off x="4877358" y="-1210476"/>
            <a:ext cx="2556284" cy="647029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sp3d extrusionH="2921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15361016">
            <a:off x="8570308" y="-4664688"/>
            <a:ext cx="1351887" cy="6334484"/>
          </a:xfrm>
          <a:prstGeom prst="triangl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043126">
            <a:off x="8663868" y="-1241221"/>
            <a:ext cx="612068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1058575">
            <a:off x="8582464" y="-1802478"/>
            <a:ext cx="612068" cy="445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528278" y="-1728191"/>
            <a:ext cx="72008" cy="42342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619738" y="-1203445"/>
            <a:ext cx="72008" cy="42342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 rot="9352259">
            <a:off x="6116751" y="-858181"/>
            <a:ext cx="250226" cy="212888"/>
          </a:xfrm>
          <a:prstGeom prst="triangle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8104" y="40770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EEECE1"/>
                </a:solidFill>
              </a:rPr>
              <a:t>Bending magnet </a:t>
            </a:r>
            <a:r>
              <a:rPr lang="sv-SE" dirty="0" err="1">
                <a:solidFill>
                  <a:srgbClr val="EEECE1"/>
                </a:solidFill>
              </a:rPr>
              <a:t>radiation</a:t>
            </a:r>
            <a:endParaRPr lang="en-US" dirty="0">
              <a:solidFill>
                <a:srgbClr val="EEECE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652120" y="4473116"/>
            <a:ext cx="2340260" cy="1773488"/>
            <a:chOff x="5148064" y="3032956"/>
            <a:chExt cx="2340260" cy="1773488"/>
          </a:xfrm>
        </p:grpSpPr>
        <p:grpSp>
          <p:nvGrpSpPr>
            <p:cNvPr id="23" name="Group 5"/>
            <p:cNvGrpSpPr/>
            <p:nvPr/>
          </p:nvGrpSpPr>
          <p:grpSpPr>
            <a:xfrm>
              <a:off x="5148064" y="3032956"/>
              <a:ext cx="2340260" cy="1404156"/>
              <a:chOff x="4785064" y="2528900"/>
              <a:chExt cx="3999404" cy="2844316"/>
            </a:xfrm>
          </p:grpSpPr>
          <p:sp>
            <p:nvSpPr>
              <p:cNvPr id="25" name="Rectangle 2"/>
              <p:cNvSpPr/>
              <p:nvPr/>
            </p:nvSpPr>
            <p:spPr>
              <a:xfrm>
                <a:off x="4788024" y="2528900"/>
                <a:ext cx="3996444" cy="28443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785064" y="2864528"/>
                <a:ext cx="3071674" cy="2391053"/>
              </a:xfrm>
              <a:custGeom>
                <a:avLst/>
                <a:gdLst>
                  <a:gd name="connsiteX0" fmla="*/ 0 w 3071674"/>
                  <a:gd name="connsiteY0" fmla="*/ 73981 h 2391053"/>
                  <a:gd name="connsiteX1" fmla="*/ 665825 w 3071674"/>
                  <a:gd name="connsiteY1" fmla="*/ 11837 h 2391053"/>
                  <a:gd name="connsiteX2" fmla="*/ 1305018 w 3071674"/>
                  <a:gd name="connsiteY2" fmla="*/ 11837 h 2391053"/>
                  <a:gd name="connsiteX3" fmla="*/ 1731146 w 3071674"/>
                  <a:gd name="connsiteY3" fmla="*/ 82858 h 2391053"/>
                  <a:gd name="connsiteX4" fmla="*/ 2175029 w 3071674"/>
                  <a:gd name="connsiteY4" fmla="*/ 313678 h 2391053"/>
                  <a:gd name="connsiteX5" fmla="*/ 2530136 w 3071674"/>
                  <a:gd name="connsiteY5" fmla="*/ 757561 h 2391053"/>
                  <a:gd name="connsiteX6" fmla="*/ 2796466 w 3071674"/>
                  <a:gd name="connsiteY6" fmla="*/ 1352365 h 2391053"/>
                  <a:gd name="connsiteX7" fmla="*/ 3000653 w 3071674"/>
                  <a:gd name="connsiteY7" fmla="*/ 1991557 h 2391053"/>
                  <a:gd name="connsiteX8" fmla="*/ 3071674 w 3071674"/>
                  <a:gd name="connsiteY8" fmla="*/ 2391053 h 239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1674" h="2391053">
                    <a:moveTo>
                      <a:pt x="0" y="73981"/>
                    </a:moveTo>
                    <a:cubicBezTo>
                      <a:pt x="224161" y="48087"/>
                      <a:pt x="448322" y="22194"/>
                      <a:pt x="665825" y="11837"/>
                    </a:cubicBezTo>
                    <a:cubicBezTo>
                      <a:pt x="883328" y="1480"/>
                      <a:pt x="1127465" y="0"/>
                      <a:pt x="1305018" y="11837"/>
                    </a:cubicBezTo>
                    <a:cubicBezTo>
                      <a:pt x="1482571" y="23674"/>
                      <a:pt x="1586144" y="32551"/>
                      <a:pt x="1731146" y="82858"/>
                    </a:cubicBezTo>
                    <a:cubicBezTo>
                      <a:pt x="1876148" y="133165"/>
                      <a:pt x="2041864" y="201228"/>
                      <a:pt x="2175029" y="313678"/>
                    </a:cubicBezTo>
                    <a:cubicBezTo>
                      <a:pt x="2308194" y="426129"/>
                      <a:pt x="2426563" y="584447"/>
                      <a:pt x="2530136" y="757561"/>
                    </a:cubicBezTo>
                    <a:cubicBezTo>
                      <a:pt x="2633709" y="930675"/>
                      <a:pt x="2718047" y="1146699"/>
                      <a:pt x="2796466" y="1352365"/>
                    </a:cubicBezTo>
                    <a:cubicBezTo>
                      <a:pt x="2874885" y="1558031"/>
                      <a:pt x="2954785" y="1818442"/>
                      <a:pt x="3000653" y="1991557"/>
                    </a:cubicBezTo>
                    <a:cubicBezTo>
                      <a:pt x="3046521" y="2164672"/>
                      <a:pt x="3059097" y="2277862"/>
                      <a:pt x="3071674" y="2391053"/>
                    </a:cubicBezTo>
                  </a:path>
                </a:pathLst>
              </a:cu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364088" y="4437112"/>
              <a:ext cx="2052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solidFill>
                    <a:srgbClr val="EEECE1"/>
                  </a:solidFill>
                </a:rPr>
                <a:t>Energy</a:t>
              </a:r>
              <a:endParaRPr lang="en-US" dirty="0">
                <a:solidFill>
                  <a:srgbClr val="EEECE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52120" y="4473116"/>
            <a:ext cx="2343220" cy="1773488"/>
            <a:chOff x="1475656" y="3104964"/>
            <a:chExt cx="2343220" cy="1773488"/>
          </a:xfrm>
        </p:grpSpPr>
        <p:grpSp>
          <p:nvGrpSpPr>
            <p:cNvPr id="28" name="Group 27"/>
            <p:cNvGrpSpPr/>
            <p:nvPr/>
          </p:nvGrpSpPr>
          <p:grpSpPr>
            <a:xfrm flipH="1">
              <a:off x="1475656" y="3104964"/>
              <a:ext cx="2343220" cy="1404156"/>
              <a:chOff x="4785064" y="2528900"/>
              <a:chExt cx="3999404" cy="284431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788024" y="2528900"/>
                <a:ext cx="3996444" cy="28443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785064" y="2864528"/>
                <a:ext cx="3071674" cy="2391053"/>
              </a:xfrm>
              <a:custGeom>
                <a:avLst/>
                <a:gdLst>
                  <a:gd name="connsiteX0" fmla="*/ 0 w 3071674"/>
                  <a:gd name="connsiteY0" fmla="*/ 73981 h 2391053"/>
                  <a:gd name="connsiteX1" fmla="*/ 665825 w 3071674"/>
                  <a:gd name="connsiteY1" fmla="*/ 11837 h 2391053"/>
                  <a:gd name="connsiteX2" fmla="*/ 1305018 w 3071674"/>
                  <a:gd name="connsiteY2" fmla="*/ 11837 h 2391053"/>
                  <a:gd name="connsiteX3" fmla="*/ 1731146 w 3071674"/>
                  <a:gd name="connsiteY3" fmla="*/ 82858 h 2391053"/>
                  <a:gd name="connsiteX4" fmla="*/ 2175029 w 3071674"/>
                  <a:gd name="connsiteY4" fmla="*/ 313678 h 2391053"/>
                  <a:gd name="connsiteX5" fmla="*/ 2530136 w 3071674"/>
                  <a:gd name="connsiteY5" fmla="*/ 757561 h 2391053"/>
                  <a:gd name="connsiteX6" fmla="*/ 2796466 w 3071674"/>
                  <a:gd name="connsiteY6" fmla="*/ 1352365 h 2391053"/>
                  <a:gd name="connsiteX7" fmla="*/ 3000653 w 3071674"/>
                  <a:gd name="connsiteY7" fmla="*/ 1991557 h 2391053"/>
                  <a:gd name="connsiteX8" fmla="*/ 3071674 w 3071674"/>
                  <a:gd name="connsiteY8" fmla="*/ 2391053 h 239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1674" h="2391053">
                    <a:moveTo>
                      <a:pt x="0" y="73981"/>
                    </a:moveTo>
                    <a:cubicBezTo>
                      <a:pt x="224161" y="48087"/>
                      <a:pt x="448322" y="22194"/>
                      <a:pt x="665825" y="11837"/>
                    </a:cubicBezTo>
                    <a:cubicBezTo>
                      <a:pt x="883328" y="1480"/>
                      <a:pt x="1127465" y="0"/>
                      <a:pt x="1305018" y="11837"/>
                    </a:cubicBezTo>
                    <a:cubicBezTo>
                      <a:pt x="1482571" y="23674"/>
                      <a:pt x="1586144" y="32551"/>
                      <a:pt x="1731146" y="82858"/>
                    </a:cubicBezTo>
                    <a:cubicBezTo>
                      <a:pt x="1876148" y="133165"/>
                      <a:pt x="2041864" y="201228"/>
                      <a:pt x="2175029" y="313678"/>
                    </a:cubicBezTo>
                    <a:cubicBezTo>
                      <a:pt x="2308194" y="426129"/>
                      <a:pt x="2426563" y="584447"/>
                      <a:pt x="2530136" y="757561"/>
                    </a:cubicBezTo>
                    <a:cubicBezTo>
                      <a:pt x="2633709" y="930675"/>
                      <a:pt x="2718047" y="1146699"/>
                      <a:pt x="2796466" y="1352365"/>
                    </a:cubicBezTo>
                    <a:cubicBezTo>
                      <a:pt x="2874885" y="1558031"/>
                      <a:pt x="2954785" y="1818442"/>
                      <a:pt x="3000653" y="1991557"/>
                    </a:cubicBezTo>
                    <a:cubicBezTo>
                      <a:pt x="3046521" y="2164672"/>
                      <a:pt x="3059097" y="2277862"/>
                      <a:pt x="3071674" y="2391053"/>
                    </a:cubicBezTo>
                  </a:path>
                </a:pathLst>
              </a:cu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655676" y="4509120"/>
              <a:ext cx="2052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err="1">
                  <a:solidFill>
                    <a:srgbClr val="EEECE1"/>
                  </a:solidFill>
                </a:rPr>
                <a:t>Wavelength</a:t>
              </a:r>
              <a:endParaRPr lang="en-US" dirty="0">
                <a:solidFill>
                  <a:srgbClr val="EEECE1"/>
                </a:solidFill>
              </a:endParaRPr>
            </a:p>
          </p:txBody>
        </p:sp>
      </p:grp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0" y="0"/>
            <a:ext cx="518406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In the synchrotron</a:t>
            </a:r>
          </a:p>
        </p:txBody>
      </p:sp>
    </p:spTree>
    <p:extLst>
      <p:ext uri="{BB962C8B-B14F-4D97-AF65-F5344CB8AC3E}">
        <p14:creationId xmlns:p14="http://schemas.microsoft.com/office/powerpoint/2010/main" val="30034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9.24855E-7 C 0.04982 0.04578 0.07031 0.03214 0.07899 0.12 C 0.07899 0.21156 -0.1191 0.32393 -0.18802 0.32393 C -0.25695 0.32393 -0.4184 0.2259 -0.41719 0.13341 C -0.41198 0.06266 -0.24618 -0.0437 -0.17153 -0.0622 C -0.10313 -0.07237 -0.03733 -0.01225 1.66667E-6 -9.24855E-7 Z " pathEditMode="relative" rAng="0" ptsTypes="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12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77778E-7 4.07407E-6 L 0.24601 1.0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50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3.7037E-6 L -0.754 0.2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0" y="13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8.33333E-7 4.81481E-6 L -0.29184 -0.85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42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2.77778E-7 -2.59259E-6 L 0.76719 -0.204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00" y="-10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8  E" pathEditMode="relative" ptsTypes="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8" grpId="0" animBg="1"/>
      <p:bldP spid="12" grpId="0" animBg="1"/>
      <p:bldP spid="11" grpId="0" animBg="1"/>
      <p:bldP spid="13" grpId="0" animBg="1"/>
      <p:bldP spid="13" grpId="1" animBg="1"/>
      <p:bldP spid="14" grpId="0" animBg="1"/>
      <p:bldP spid="15" grpId="0" animBg="1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179512" y="1124744"/>
            <a:ext cx="8712968" cy="5328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95536" y="188640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 b="1" dirty="0" smtClean="0">
                <a:solidFill>
                  <a:prstClr val="white"/>
                </a:solidFill>
              </a:rPr>
              <a:t>Light to </a:t>
            </a:r>
            <a:r>
              <a:rPr lang="sv-SE" sz="4400" b="1" dirty="0" err="1" smtClean="0">
                <a:solidFill>
                  <a:prstClr val="white"/>
                </a:solidFill>
              </a:rPr>
              <a:t>investigate</a:t>
            </a:r>
            <a:r>
              <a:rPr lang="sv-SE" sz="4400" b="1" dirty="0" smtClean="0">
                <a:solidFill>
                  <a:prstClr val="white"/>
                </a:solidFill>
              </a:rPr>
              <a:t> the world</a:t>
            </a:r>
            <a:endParaRPr lang="sv-SE" sz="4400" b="1" dirty="0">
              <a:solidFill>
                <a:prstClr val="white"/>
              </a:solidFill>
            </a:endParaRPr>
          </a:p>
        </p:txBody>
      </p:sp>
      <p:pic>
        <p:nvPicPr>
          <p:cNvPr id="33794" name="Picture 2" descr="http://t0.gstatic.com/images?q=tbn:ANd9GcT1U1umIFWDKxlI1kLFSC-sjKkXIaFoGVkSJUAYQHTlEVRxRqM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394" y="2434453"/>
            <a:ext cx="767708" cy="988715"/>
          </a:xfrm>
          <a:prstGeom prst="rect">
            <a:avLst/>
          </a:prstGeom>
          <a:noFill/>
        </p:spPr>
      </p:pic>
      <p:pic>
        <p:nvPicPr>
          <p:cNvPr id="33795" name="Picture 3" descr="C:\Users\Sverker\AppData\Local\Microsoft\Windows\Temporary Internet Files\Content.IE5\O9XJ6U6W\MC9004354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322" y="2434453"/>
            <a:ext cx="360040" cy="1033777"/>
          </a:xfrm>
          <a:prstGeom prst="rect">
            <a:avLst/>
          </a:prstGeom>
          <a:noFill/>
        </p:spPr>
      </p:pic>
      <p:pic>
        <p:nvPicPr>
          <p:cNvPr id="33796" name="Picture 4" descr="C:\Users\Sverker\AppData\Local\Microsoft\Windows\Temporary Internet Files\Content.IE5\ROLOBOZS\MC90019738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202" y="2794493"/>
            <a:ext cx="635173" cy="504056"/>
          </a:xfrm>
          <a:prstGeom prst="rect">
            <a:avLst/>
          </a:prstGeom>
          <a:noFill/>
        </p:spPr>
      </p:pic>
      <p:pic>
        <p:nvPicPr>
          <p:cNvPr id="33798" name="Picture 6" descr="http://i.ehow.com/images/a04/s1/7l/parts-human-cell-200X200.jpg"/>
          <p:cNvPicPr>
            <a:picLocks noChangeAspect="1" noChangeArrowheads="1"/>
          </p:cNvPicPr>
          <p:nvPr/>
        </p:nvPicPr>
        <p:blipFill>
          <a:blip r:embed="rId6" cstate="print"/>
          <a:srcRect l="6077" t="12154" r="8844" b="14922"/>
          <a:stretch>
            <a:fillRect/>
          </a:stretch>
        </p:blipFill>
        <p:spPr bwMode="auto">
          <a:xfrm>
            <a:off x="4440090" y="2650477"/>
            <a:ext cx="924102" cy="792088"/>
          </a:xfrm>
          <a:prstGeom prst="rect">
            <a:avLst/>
          </a:prstGeom>
          <a:noFill/>
        </p:spPr>
      </p:pic>
      <p:pic>
        <p:nvPicPr>
          <p:cNvPr id="33800" name="Picture 8" descr="http://www.drugdevelopment-technology.com/projects/t705/images/1-influenza-vir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5994" y="2650477"/>
            <a:ext cx="721152" cy="726561"/>
          </a:xfrm>
          <a:prstGeom prst="rect">
            <a:avLst/>
          </a:prstGeom>
          <a:noFill/>
        </p:spPr>
      </p:pic>
      <p:pic>
        <p:nvPicPr>
          <p:cNvPr id="33801" name="Picture 9" descr="C:\Users\Sverker\AppData\Local\Microsoft\Windows\Temporary Internet Files\Content.IE5\O9XJ6U6W\MC90030527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75371">
            <a:off x="2773354" y="2561038"/>
            <a:ext cx="473914" cy="957402"/>
          </a:xfrm>
          <a:prstGeom prst="rect">
            <a:avLst/>
          </a:prstGeom>
          <a:noFill/>
        </p:spPr>
      </p:pic>
      <p:pic>
        <p:nvPicPr>
          <p:cNvPr id="33805" name="Picture 13" descr="C:\Users\Sverker\AppData\Local\Microsoft\Windows\Temporary Internet Files\Content.IE5\O9XJ6U6W\MC900436917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31778" y="2434453"/>
            <a:ext cx="936104" cy="936104"/>
          </a:xfrm>
          <a:prstGeom prst="rect">
            <a:avLst/>
          </a:prstGeom>
          <a:noFill/>
        </p:spPr>
      </p:pic>
      <p:pic>
        <p:nvPicPr>
          <p:cNvPr id="33807" name="Picture 15" descr="http://education.rosenergoatom.ru/media/school/glossary/atomic_nucleus.jpg"/>
          <p:cNvPicPr>
            <a:picLocks noChangeAspect="1" noChangeArrowheads="1"/>
          </p:cNvPicPr>
          <p:nvPr/>
        </p:nvPicPr>
        <p:blipFill>
          <a:blip r:embed="rId10" cstate="print"/>
          <a:srcRect l="26460" t="30240" r="24401" b="28181"/>
          <a:stretch>
            <a:fillRect/>
          </a:stretch>
        </p:blipFill>
        <p:spPr bwMode="auto">
          <a:xfrm>
            <a:off x="695674" y="2650477"/>
            <a:ext cx="765903" cy="648072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>
            <a:off x="323528" y="3356992"/>
            <a:ext cx="8424936" cy="1224137"/>
          </a:xfrm>
          <a:prstGeom prst="rightArrow">
            <a:avLst>
              <a:gd name="adj1" fmla="val 50000"/>
              <a:gd name="adj2" fmla="val 3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3197985" y="3828451"/>
            <a:ext cx="612000" cy="288032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4335235">
            <a:off x="6757292" y="1560626"/>
            <a:ext cx="130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</a:rPr>
              <a:t>Building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4335235">
            <a:off x="5821189" y="1560626"/>
            <a:ext cx="130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</a:rPr>
              <a:t>Human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4335235">
            <a:off x="4984089" y="1560626"/>
            <a:ext cx="130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</a:rPr>
              <a:t>Fly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4335235">
            <a:off x="4119993" y="1560626"/>
            <a:ext cx="130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</a:rPr>
              <a:t>Cell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4335235">
            <a:off x="3111881" y="1560626"/>
            <a:ext cx="130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</a:rPr>
              <a:t>Virus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4335235">
            <a:off x="2319793" y="1560626"/>
            <a:ext cx="130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</a:rPr>
              <a:t>DNA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4335235">
            <a:off x="1449969" y="1618456"/>
            <a:ext cx="130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</a:rPr>
              <a:t>Atom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4335235">
            <a:off x="252668" y="1431435"/>
            <a:ext cx="131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</a:rPr>
              <a:t>Atom nucleus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359970" y="4005065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991818" y="4005065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728122" y="4005065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096274" y="4005065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464426" y="4005065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96464" y="44371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1 nm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64616" y="44371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1 um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32768" y="44371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1 mm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00920" y="44371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1 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9072" y="44371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1 km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4335235">
            <a:off x="7027993" y="5320390"/>
            <a:ext cx="151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Radio waves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4335235">
            <a:off x="4327447" y="5271402"/>
            <a:ext cx="141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Microwaves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4335235">
            <a:off x="3550489" y="5349326"/>
            <a:ext cx="158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IR light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4335235">
            <a:off x="2902416" y="5349325"/>
            <a:ext cx="158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Visible light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4335235">
            <a:off x="1606634" y="5546130"/>
            <a:ext cx="199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UV light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4335235">
            <a:off x="310130" y="5349324"/>
            <a:ext cx="158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X-ray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1520" y="368973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Wavelength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024" y="757172"/>
            <a:ext cx="8892988" cy="5436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95288" y="950575"/>
            <a:ext cx="482478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cs typeface="Times New Roman" pitchFamily="18" charset="0"/>
              </a:rPr>
              <a:t>Example (MAX II)</a:t>
            </a:r>
          </a:p>
          <a:p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Energy 		1.5 </a:t>
            </a:r>
            <a:r>
              <a:rPr lang="en-GB" sz="2400" dirty="0" err="1">
                <a:solidFill>
                  <a:prstClr val="black"/>
                </a:solidFill>
                <a:cs typeface="Times New Roman" pitchFamily="18" charset="0"/>
              </a:rPr>
              <a:t>MeV</a:t>
            </a:r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 (</a:t>
            </a:r>
            <a:r>
              <a:rPr lang="en-GB" sz="2400" dirty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40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</a:t>
            </a:r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3000) </a:t>
            </a:r>
          </a:p>
          <a:p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R		3.5 m</a:t>
            </a:r>
            <a:endParaRPr lang="sv-SE" sz="2400" dirty="0">
              <a:solidFill>
                <a:prstClr val="black"/>
              </a:solidFill>
              <a:sym typeface="Symbol" pitchFamily="18" charset="2"/>
            </a:endParaRPr>
          </a:p>
          <a:p>
            <a:endParaRPr lang="en-GB" sz="2400" dirty="0">
              <a:solidFill>
                <a:prstClr val="black"/>
              </a:solidFill>
              <a:cs typeface="Times New Roman" pitchFamily="18" charset="0"/>
              <a:sym typeface="Symbol" pitchFamily="18" charset="2"/>
            </a:endParaRPr>
          </a:p>
          <a:p>
            <a:r>
              <a:rPr lang="en-GB" sz="2400" dirty="0" err="1">
                <a:solidFill>
                  <a:prstClr val="black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GB" sz="2400" baseline="-25000" dirty="0" err="1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critical</a:t>
            </a:r>
            <a:r>
              <a:rPr lang="en-GB" sz="240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		0.54 nm</a:t>
            </a:r>
          </a:p>
          <a:p>
            <a:r>
              <a:rPr lang="en-GB" sz="2400" dirty="0" err="1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en-GB" sz="2400" baseline="-25000" dirty="0" err="1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critical</a:t>
            </a:r>
            <a:r>
              <a:rPr lang="en-GB" sz="240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		2.3 </a:t>
            </a:r>
            <a:r>
              <a:rPr lang="en-GB" sz="2400" dirty="0" err="1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KeV</a:t>
            </a:r>
            <a:endParaRPr lang="en-GB" sz="2400" dirty="0">
              <a:solidFill>
                <a:prstClr val="black"/>
              </a:solidFill>
              <a:cs typeface="Times New Roman" pitchFamily="18" charset="0"/>
              <a:sym typeface="Symbol" pitchFamily="18" charset="2"/>
            </a:endParaRPr>
          </a:p>
          <a:p>
            <a:endParaRPr lang="en-GB" sz="2400" dirty="0">
              <a:solidFill>
                <a:prstClr val="black"/>
              </a:solidFill>
              <a:cs typeface="Times New Roman" pitchFamily="18" charset="0"/>
              <a:sym typeface="Symbol" pitchFamily="18" charset="2"/>
            </a:endParaRPr>
          </a:p>
          <a:p>
            <a:endParaRPr lang="sv-SE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7884" y="1628800"/>
            <a:ext cx="53244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2" name="Freeform 12"/>
          <p:cNvSpPr>
            <a:spLocks/>
          </p:cNvSpPr>
          <p:nvPr/>
        </p:nvSpPr>
        <p:spPr bwMode="auto">
          <a:xfrm>
            <a:off x="2987825" y="2816932"/>
            <a:ext cx="3276363" cy="1728192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122" y="468"/>
              </a:cxn>
              <a:cxn ang="0">
                <a:pos x="1747" y="0"/>
              </a:cxn>
            </a:cxnLst>
            <a:rect l="0" t="0" r="r" b="b"/>
            <a:pathLst>
              <a:path w="1747" h="536">
                <a:moveTo>
                  <a:pt x="0" y="408"/>
                </a:moveTo>
                <a:cubicBezTo>
                  <a:pt x="187" y="418"/>
                  <a:pt x="831" y="536"/>
                  <a:pt x="1122" y="468"/>
                </a:cubicBezTo>
                <a:cubicBezTo>
                  <a:pt x="1413" y="400"/>
                  <a:pt x="1617" y="97"/>
                  <a:pt x="1747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12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468038"/>
              </p:ext>
            </p:extLst>
          </p:nvPr>
        </p:nvGraphicFramePr>
        <p:xfrm>
          <a:off x="846144" y="3475474"/>
          <a:ext cx="19431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Formel" r:id="rId5" imgW="837836" imgH="431613" progId="Equation.3">
                  <p:embed/>
                </p:oleObj>
              </mc:Choice>
              <mc:Fallback>
                <p:oleObj name="Formel" r:id="rId5" imgW="8378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44" y="3475474"/>
                        <a:ext cx="1943100" cy="993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1016000" y="0"/>
            <a:ext cx="7156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Bending magnet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ruta 8"/>
              <p:cNvSpPr txBox="1"/>
              <p:nvPr/>
            </p:nvSpPr>
            <p:spPr>
              <a:xfrm>
                <a:off x="702401" y="4922593"/>
                <a:ext cx="2825483" cy="60151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𝑘𝑒𝑉</m:t>
                          </m:r>
                        </m:e>
                      </m:d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=88.5</m:t>
                      </m:r>
                      <m:f>
                        <m:f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𝐺𝑒𝑉</m:t>
                              </m:r>
                            </m:e>
                          </m:d>
                        </m:num>
                        <m:den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9" name="textruta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01" y="4922593"/>
                <a:ext cx="2825483" cy="60151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ruta 1"/>
          <p:cNvSpPr txBox="1"/>
          <p:nvPr/>
        </p:nvSpPr>
        <p:spPr>
          <a:xfrm>
            <a:off x="233394" y="45583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Energy </a:t>
            </a:r>
            <a:r>
              <a:rPr lang="sv-SE" dirty="0" err="1" smtClean="0"/>
              <a:t>lost</a:t>
            </a:r>
            <a:r>
              <a:rPr lang="sv-SE" dirty="0" smtClean="0"/>
              <a:t> by </a:t>
            </a:r>
            <a:r>
              <a:rPr lang="sv-SE" dirty="0" err="1" smtClean="0"/>
              <a:t>one</a:t>
            </a:r>
            <a:r>
              <a:rPr lang="sv-SE" dirty="0" smtClean="0"/>
              <a:t> e- over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turn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58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6"/>
          <p:cNvSpPr/>
          <p:nvPr/>
        </p:nvSpPr>
        <p:spPr>
          <a:xfrm>
            <a:off x="9024" y="757172"/>
            <a:ext cx="8892988" cy="5436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ruta 1"/>
              <p:cNvSpPr txBox="1"/>
              <p:nvPr/>
            </p:nvSpPr>
            <p:spPr>
              <a:xfrm>
                <a:off x="1043608" y="1115418"/>
                <a:ext cx="7392280" cy="104535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sv-S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sv-S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v-S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  <m:r>
                                    <a:rPr lang="sv-SE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</m:acc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sv-SE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v-S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  <m:r>
                                    <a:rPr lang="sv-S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sv-SE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acc>
                                          <m: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sv-SE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acc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sv-SE" sz="2400" i="1">
                                      <a:latin typeface="Cambria Math" panose="02040503050406030204" pitchFamily="18" charset="0"/>
                                    </a:rPr>
                                    <m:t>𝑐𝑅</m:t>
                                  </m:r>
                                  <m:sSup>
                                    <m:sSupPr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</m:acc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𝑟𝑒𝑡</m:t>
                          </m:r>
                        </m:sub>
                      </m:sSub>
                    </m:oMath>
                  </m:oMathPara>
                </a14:m>
                <a:endParaRPr lang="sv-SE" sz="2400" dirty="0"/>
              </a:p>
            </p:txBody>
          </p:sp>
        </mc:Choice>
        <mc:Fallback xmlns="">
          <p:sp>
            <p:nvSpPr>
              <p:cNvPr id="2" name="textruta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115418"/>
                <a:ext cx="7392280" cy="10453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ruta 2"/>
          <p:cNvSpPr txBox="1"/>
          <p:nvPr/>
        </p:nvSpPr>
        <p:spPr>
          <a:xfrm>
            <a:off x="9024" y="95144"/>
            <a:ext cx="913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err="1" smtClean="0">
                <a:solidFill>
                  <a:schemeClr val="bg1"/>
                </a:solidFill>
              </a:rPr>
              <a:t>Liénard-Weichert</a:t>
            </a:r>
            <a:r>
              <a:rPr lang="sv-SE" sz="4000" b="1" dirty="0" smtClean="0">
                <a:solidFill>
                  <a:schemeClr val="bg1"/>
                </a:solidFill>
              </a:rPr>
              <a:t> </a:t>
            </a:r>
            <a:r>
              <a:rPr lang="sv-SE" sz="4000" b="1" dirty="0" err="1" smtClean="0">
                <a:solidFill>
                  <a:schemeClr val="bg1"/>
                </a:solidFill>
              </a:rPr>
              <a:t>fields</a:t>
            </a:r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4" name="Frihandsfigur 3"/>
          <p:cNvSpPr/>
          <p:nvPr/>
        </p:nvSpPr>
        <p:spPr>
          <a:xfrm>
            <a:off x="1655676" y="3379097"/>
            <a:ext cx="1876555" cy="1193278"/>
          </a:xfrm>
          <a:custGeom>
            <a:avLst/>
            <a:gdLst>
              <a:gd name="connsiteX0" fmla="*/ 0 w 1998733"/>
              <a:gd name="connsiteY0" fmla="*/ 597492 h 945450"/>
              <a:gd name="connsiteX1" fmla="*/ 1464658 w 1998733"/>
              <a:gd name="connsiteY1" fmla="*/ 6774 h 945450"/>
              <a:gd name="connsiteX2" fmla="*/ 1998733 w 1998733"/>
              <a:gd name="connsiteY2" fmla="*/ 945450 h 945450"/>
              <a:gd name="connsiteX0" fmla="*/ 0 w 1665447"/>
              <a:gd name="connsiteY0" fmla="*/ 597492 h 1193278"/>
              <a:gd name="connsiteX1" fmla="*/ 1464658 w 1665447"/>
              <a:gd name="connsiteY1" fmla="*/ 6774 h 1193278"/>
              <a:gd name="connsiteX2" fmla="*/ 1665447 w 1665447"/>
              <a:gd name="connsiteY2" fmla="*/ 1193278 h 1193278"/>
              <a:gd name="connsiteX0" fmla="*/ 0 w 1670351"/>
              <a:gd name="connsiteY0" fmla="*/ 597492 h 1193278"/>
              <a:gd name="connsiteX1" fmla="*/ 1464658 w 1670351"/>
              <a:gd name="connsiteY1" fmla="*/ 6774 h 1193278"/>
              <a:gd name="connsiteX2" fmla="*/ 1651546 w 1670351"/>
              <a:gd name="connsiteY2" fmla="*/ 551968 h 1193278"/>
              <a:gd name="connsiteX3" fmla="*/ 1665447 w 1670351"/>
              <a:gd name="connsiteY3" fmla="*/ 1193278 h 1193278"/>
              <a:gd name="connsiteX0" fmla="*/ 0 w 1876889"/>
              <a:gd name="connsiteY0" fmla="*/ 597492 h 1193278"/>
              <a:gd name="connsiteX1" fmla="*/ 1464658 w 1876889"/>
              <a:gd name="connsiteY1" fmla="*/ 6774 h 1193278"/>
              <a:gd name="connsiteX2" fmla="*/ 1873737 w 1876889"/>
              <a:gd name="connsiteY2" fmla="*/ 526330 h 1193278"/>
              <a:gd name="connsiteX3" fmla="*/ 1665447 w 1876889"/>
              <a:gd name="connsiteY3" fmla="*/ 1193278 h 1193278"/>
              <a:gd name="connsiteX0" fmla="*/ 0 w 1878286"/>
              <a:gd name="connsiteY0" fmla="*/ 597492 h 1193278"/>
              <a:gd name="connsiteX1" fmla="*/ 1464658 w 1878286"/>
              <a:gd name="connsiteY1" fmla="*/ 6774 h 1193278"/>
              <a:gd name="connsiteX2" fmla="*/ 1873737 w 1878286"/>
              <a:gd name="connsiteY2" fmla="*/ 526330 h 1193278"/>
              <a:gd name="connsiteX3" fmla="*/ 1665447 w 1878286"/>
              <a:gd name="connsiteY3" fmla="*/ 1193278 h 1193278"/>
              <a:gd name="connsiteX0" fmla="*/ 0 w 1878286"/>
              <a:gd name="connsiteY0" fmla="*/ 597492 h 1193278"/>
              <a:gd name="connsiteX1" fmla="*/ 1464658 w 1878286"/>
              <a:gd name="connsiteY1" fmla="*/ 6774 h 1193278"/>
              <a:gd name="connsiteX2" fmla="*/ 1873737 w 1878286"/>
              <a:gd name="connsiteY2" fmla="*/ 526330 h 1193278"/>
              <a:gd name="connsiteX3" fmla="*/ 1665447 w 1878286"/>
              <a:gd name="connsiteY3" fmla="*/ 1193278 h 1193278"/>
              <a:gd name="connsiteX0" fmla="*/ 0 w 1873739"/>
              <a:gd name="connsiteY0" fmla="*/ 597492 h 1193278"/>
              <a:gd name="connsiteX1" fmla="*/ 1464658 w 1873739"/>
              <a:gd name="connsiteY1" fmla="*/ 6774 h 1193278"/>
              <a:gd name="connsiteX2" fmla="*/ 1873737 w 1873739"/>
              <a:gd name="connsiteY2" fmla="*/ 526330 h 1193278"/>
              <a:gd name="connsiteX3" fmla="*/ 1665447 w 1873739"/>
              <a:gd name="connsiteY3" fmla="*/ 1193278 h 1193278"/>
              <a:gd name="connsiteX0" fmla="*/ 0 w 1876555"/>
              <a:gd name="connsiteY0" fmla="*/ 597492 h 1193278"/>
              <a:gd name="connsiteX1" fmla="*/ 1464658 w 1876555"/>
              <a:gd name="connsiteY1" fmla="*/ 6774 h 1193278"/>
              <a:gd name="connsiteX2" fmla="*/ 1873737 w 1876555"/>
              <a:gd name="connsiteY2" fmla="*/ 526330 h 1193278"/>
              <a:gd name="connsiteX3" fmla="*/ 1665447 w 1876555"/>
              <a:gd name="connsiteY3" fmla="*/ 1193278 h 119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555" h="1193278">
                <a:moveTo>
                  <a:pt x="0" y="597492"/>
                </a:moveTo>
                <a:cubicBezTo>
                  <a:pt x="565768" y="273136"/>
                  <a:pt x="1131536" y="-51219"/>
                  <a:pt x="1464658" y="6774"/>
                </a:cubicBezTo>
                <a:cubicBezTo>
                  <a:pt x="1739916" y="-813"/>
                  <a:pt x="1900093" y="302942"/>
                  <a:pt x="1873737" y="526330"/>
                </a:cubicBezTo>
                <a:cubicBezTo>
                  <a:pt x="1847382" y="826630"/>
                  <a:pt x="1663130" y="1086393"/>
                  <a:pt x="1665447" y="1193278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Rak pil 5"/>
          <p:cNvCxnSpPr>
            <a:stCxn id="4" idx="1"/>
          </p:cNvCxnSpPr>
          <p:nvPr/>
        </p:nvCxnSpPr>
        <p:spPr>
          <a:xfrm>
            <a:off x="3120334" y="3385871"/>
            <a:ext cx="855983" cy="110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>
            <a:stCxn id="4" idx="1"/>
          </p:cNvCxnSpPr>
          <p:nvPr/>
        </p:nvCxnSpPr>
        <p:spPr>
          <a:xfrm>
            <a:off x="3120334" y="3385871"/>
            <a:ext cx="783975" cy="220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>
            <a:stCxn id="4" idx="1"/>
          </p:cNvCxnSpPr>
          <p:nvPr/>
        </p:nvCxnSpPr>
        <p:spPr>
          <a:xfrm flipH="1">
            <a:off x="2932204" y="3385871"/>
            <a:ext cx="188130" cy="364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ruta 11"/>
              <p:cNvSpPr txBox="1"/>
              <p:nvPr/>
            </p:nvSpPr>
            <p:spPr>
              <a:xfrm>
                <a:off x="3832095" y="3606789"/>
                <a:ext cx="245259" cy="283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nor/>
                            </m:rPr>
                            <a:rPr lang="sv-SE" dirty="0"/>
                            <m:t> </m:t>
                          </m:r>
                        </m:e>
                      </m:acc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2" name="textruta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095" y="3606789"/>
                <a:ext cx="245259" cy="283154"/>
              </a:xfrm>
              <a:prstGeom prst="rect">
                <a:avLst/>
              </a:prstGeom>
              <a:blipFill rotWithShape="0">
                <a:blip r:embed="rId3"/>
                <a:stretch>
                  <a:fillRect l="-35000" t="-6522" r="-32500" b="-3478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ruta 12"/>
              <p:cNvSpPr txBox="1"/>
              <p:nvPr/>
            </p:nvSpPr>
            <p:spPr>
              <a:xfrm>
                <a:off x="3926008" y="3163141"/>
                <a:ext cx="245259" cy="283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lang="sv-SE" dirty="0"/>
                            <m:t> </m:t>
                          </m:r>
                        </m:e>
                      </m:acc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3" name="textruta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008" y="3163141"/>
                <a:ext cx="245259" cy="283154"/>
              </a:xfrm>
              <a:prstGeom prst="rect">
                <a:avLst/>
              </a:prstGeom>
              <a:blipFill rotWithShape="0">
                <a:blip r:embed="rId4"/>
                <a:stretch>
                  <a:fillRect l="-12500" r="-35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ruta 14"/>
              <p:cNvSpPr txBox="1"/>
              <p:nvPr/>
            </p:nvSpPr>
            <p:spPr>
              <a:xfrm>
                <a:off x="2997704" y="3641624"/>
                <a:ext cx="309380" cy="283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nor/>
                            </m:rPr>
                            <a:rPr lang="sv-SE" dirty="0"/>
                            <m:t> 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5" name="textruta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704" y="3641624"/>
                <a:ext cx="309380" cy="283154"/>
              </a:xfrm>
              <a:prstGeom prst="rect">
                <a:avLst/>
              </a:prstGeom>
              <a:blipFill rotWithShape="0">
                <a:blip r:embed="rId5"/>
                <a:stretch>
                  <a:fillRect l="-25490" t="-4255" r="-27451" b="-3191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ruta 15"/>
          <p:cNvSpPr txBox="1"/>
          <p:nvPr/>
        </p:nvSpPr>
        <p:spPr>
          <a:xfrm>
            <a:off x="3275650" y="2195604"/>
            <a:ext cx="792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near</a:t>
            </a:r>
            <a:endParaRPr lang="sv-SE" sz="2000" dirty="0"/>
          </a:p>
        </p:txBody>
      </p:sp>
      <p:sp>
        <p:nvSpPr>
          <p:cNvPr id="17" name="textruta 16"/>
          <p:cNvSpPr txBox="1"/>
          <p:nvPr/>
        </p:nvSpPr>
        <p:spPr>
          <a:xfrm>
            <a:off x="5908914" y="221936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f</a:t>
            </a:r>
            <a:r>
              <a:rPr lang="sv-SE" sz="2000" dirty="0" smtClean="0"/>
              <a:t>ar</a:t>
            </a:r>
            <a:endParaRPr lang="sv-SE" sz="2000" dirty="0"/>
          </a:p>
        </p:txBody>
      </p:sp>
      <p:cxnSp>
        <p:nvCxnSpPr>
          <p:cNvPr id="7" name="Rak 6"/>
          <p:cNvCxnSpPr/>
          <p:nvPr/>
        </p:nvCxnSpPr>
        <p:spPr>
          <a:xfrm flipH="1" flipV="1">
            <a:off x="3965250" y="3495230"/>
            <a:ext cx="2010906" cy="2555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2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 rot="19610512">
            <a:off x="1751476" y="2656739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dirty="0" smtClean="0">
                <a:solidFill>
                  <a:srgbClr val="EEECE1">
                    <a:lumMod val="50000"/>
                  </a:srgbClr>
                </a:solidFill>
              </a:rPr>
              <a:t>No </a:t>
            </a:r>
            <a:r>
              <a:rPr lang="sv-SE" sz="5400" dirty="0" err="1" smtClean="0">
                <a:solidFill>
                  <a:srgbClr val="EEECE1">
                    <a:lumMod val="50000"/>
                  </a:srgbClr>
                </a:solidFill>
              </a:rPr>
              <a:t>questions</a:t>
            </a:r>
            <a:r>
              <a:rPr lang="sv-SE" sz="5400" dirty="0" smtClean="0">
                <a:solidFill>
                  <a:srgbClr val="EEECE1">
                    <a:lumMod val="50000"/>
                  </a:srgbClr>
                </a:solidFill>
              </a:rPr>
              <a:t>?</a:t>
            </a:r>
            <a:endParaRPr lang="sv-SE" sz="5400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31540" y="872716"/>
            <a:ext cx="3780420" cy="52925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28700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Polarisation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719572" y="2744924"/>
          <a:ext cx="3169548" cy="1620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Formel" r:id="rId4" imgW="1638000" imgH="838080" progId="Equation.3">
                  <p:embed/>
                </p:oleObj>
              </mc:Choice>
              <mc:Fallback>
                <p:oleObj name="Formel" r:id="rId4" imgW="16380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72" y="2744924"/>
                        <a:ext cx="3169548" cy="162065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583668" y="5301208"/>
          <a:ext cx="13557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Formel" r:id="rId6" imgW="545760" imgH="228600" progId="Equation.3">
                  <p:embed/>
                </p:oleObj>
              </mc:Choice>
              <mc:Fallback>
                <p:oleObj name="Formel" r:id="rId6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668" y="5301208"/>
                        <a:ext cx="1355725" cy="566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AutoShape 6"/>
          <p:cNvSpPr>
            <a:spLocks noChangeArrowheads="1"/>
          </p:cNvSpPr>
          <p:nvPr/>
        </p:nvSpPr>
        <p:spPr bwMode="auto">
          <a:xfrm rot="5400000">
            <a:off x="1870745" y="4654091"/>
            <a:ext cx="720725" cy="358775"/>
          </a:xfrm>
          <a:prstGeom prst="rightArrow">
            <a:avLst>
              <a:gd name="adj1" fmla="val 50000"/>
              <a:gd name="adj2" fmla="val 50221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5232096" y="872716"/>
            <a:ext cx="3120324" cy="2149144"/>
          </a:xfrm>
          <a:custGeom>
            <a:avLst/>
            <a:gdLst>
              <a:gd name="connsiteX0" fmla="*/ 0 w 9649"/>
              <a:gd name="connsiteY0" fmla="*/ 2062 h 10790"/>
              <a:gd name="connsiteX1" fmla="*/ 2115 w 9649"/>
              <a:gd name="connsiteY1" fmla="*/ 31 h 10790"/>
              <a:gd name="connsiteX2" fmla="*/ 8684 w 9649"/>
              <a:gd name="connsiteY2" fmla="*/ 2246 h 10790"/>
              <a:gd name="connsiteX3" fmla="*/ 7904 w 9649"/>
              <a:gd name="connsiteY3" fmla="*/ 10790 h 10790"/>
              <a:gd name="connsiteX0" fmla="*/ 0 w 10000"/>
              <a:gd name="connsiteY0" fmla="*/ 1177 h 9266"/>
              <a:gd name="connsiteX1" fmla="*/ 9000 w 10000"/>
              <a:gd name="connsiteY1" fmla="*/ 1348 h 9266"/>
              <a:gd name="connsiteX2" fmla="*/ 8192 w 10000"/>
              <a:gd name="connsiteY2" fmla="*/ 9266 h 9266"/>
              <a:gd name="connsiteX0" fmla="*/ 115 w 10115"/>
              <a:gd name="connsiteY0" fmla="*/ 1872 h 10602"/>
              <a:gd name="connsiteX1" fmla="*/ 1500 w 10115"/>
              <a:gd name="connsiteY1" fmla="*/ 31 h 10602"/>
              <a:gd name="connsiteX2" fmla="*/ 9115 w 10115"/>
              <a:gd name="connsiteY2" fmla="*/ 2057 h 10602"/>
              <a:gd name="connsiteX3" fmla="*/ 8307 w 10115"/>
              <a:gd name="connsiteY3" fmla="*/ 10602 h 10602"/>
              <a:gd name="connsiteX0" fmla="*/ 0 w 8615"/>
              <a:gd name="connsiteY0" fmla="*/ 0 h 10571"/>
              <a:gd name="connsiteX1" fmla="*/ 7615 w 8615"/>
              <a:gd name="connsiteY1" fmla="*/ 2026 h 10571"/>
              <a:gd name="connsiteX2" fmla="*/ 6807 w 8615"/>
              <a:gd name="connsiteY2" fmla="*/ 10571 h 10571"/>
              <a:gd name="connsiteX0" fmla="*/ 0 w 10000"/>
              <a:gd name="connsiteY0" fmla="*/ 499 h 10499"/>
              <a:gd name="connsiteX1" fmla="*/ 3080 w 10000"/>
              <a:gd name="connsiteY1" fmla="*/ 319 h 10499"/>
              <a:gd name="connsiteX2" fmla="*/ 8839 w 10000"/>
              <a:gd name="connsiteY2" fmla="*/ 2416 h 10499"/>
              <a:gd name="connsiteX3" fmla="*/ 7901 w 10000"/>
              <a:gd name="connsiteY3" fmla="*/ 10499 h 10499"/>
              <a:gd name="connsiteX0" fmla="*/ 0 w 10000"/>
              <a:gd name="connsiteY0" fmla="*/ 0 h 10000"/>
              <a:gd name="connsiteX1" fmla="*/ 8839 w 10000"/>
              <a:gd name="connsiteY1" fmla="*/ 1917 h 10000"/>
              <a:gd name="connsiteX2" fmla="*/ 7901 w 10000"/>
              <a:gd name="connsiteY2" fmla="*/ 10000 h 10000"/>
              <a:gd name="connsiteX0" fmla="*/ 0 w 11608"/>
              <a:gd name="connsiteY0" fmla="*/ 0 h 10719"/>
              <a:gd name="connsiteX1" fmla="*/ 10447 w 11608"/>
              <a:gd name="connsiteY1" fmla="*/ 2636 h 10719"/>
              <a:gd name="connsiteX2" fmla="*/ 9509 w 11608"/>
              <a:gd name="connsiteY2" fmla="*/ 10719 h 1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08" h="10719">
                <a:moveTo>
                  <a:pt x="0" y="0"/>
                </a:moveTo>
                <a:cubicBezTo>
                  <a:pt x="1842" y="400"/>
                  <a:pt x="9130" y="969"/>
                  <a:pt x="10447" y="2636"/>
                </a:cubicBezTo>
                <a:cubicBezTo>
                  <a:pt x="11608" y="4331"/>
                  <a:pt x="10766" y="7363"/>
                  <a:pt x="9509" y="10719"/>
                </a:cubicBezTo>
              </a:path>
            </a:pathLst>
          </a:custGeom>
          <a:ln w="7620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scene3d>
            <a:camera prst="perspectiveHeroicExtremeLeftFacing" fov="7200000">
              <a:rot lat="18497381" lon="8219836" rev="2772215"/>
            </a:camera>
            <a:lightRig rig="threePt" dir="t"/>
          </a:scene3d>
          <a:sp3d z="-342900" extrusionH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 rot="21409731">
            <a:off x="5220072" y="3136451"/>
            <a:ext cx="3228336" cy="2185148"/>
          </a:xfrm>
          <a:custGeom>
            <a:avLst/>
            <a:gdLst>
              <a:gd name="connsiteX0" fmla="*/ 0 w 9649"/>
              <a:gd name="connsiteY0" fmla="*/ 2062 h 10790"/>
              <a:gd name="connsiteX1" fmla="*/ 2115 w 9649"/>
              <a:gd name="connsiteY1" fmla="*/ 31 h 10790"/>
              <a:gd name="connsiteX2" fmla="*/ 8684 w 9649"/>
              <a:gd name="connsiteY2" fmla="*/ 2246 h 10790"/>
              <a:gd name="connsiteX3" fmla="*/ 7904 w 9649"/>
              <a:gd name="connsiteY3" fmla="*/ 10790 h 10790"/>
              <a:gd name="connsiteX0" fmla="*/ 0 w 10000"/>
              <a:gd name="connsiteY0" fmla="*/ 1177 h 9266"/>
              <a:gd name="connsiteX1" fmla="*/ 9000 w 10000"/>
              <a:gd name="connsiteY1" fmla="*/ 1348 h 9266"/>
              <a:gd name="connsiteX2" fmla="*/ 8192 w 10000"/>
              <a:gd name="connsiteY2" fmla="*/ 9266 h 9266"/>
              <a:gd name="connsiteX0" fmla="*/ 115 w 10115"/>
              <a:gd name="connsiteY0" fmla="*/ 1872 h 10602"/>
              <a:gd name="connsiteX1" fmla="*/ 1500 w 10115"/>
              <a:gd name="connsiteY1" fmla="*/ 31 h 10602"/>
              <a:gd name="connsiteX2" fmla="*/ 9115 w 10115"/>
              <a:gd name="connsiteY2" fmla="*/ 2057 h 10602"/>
              <a:gd name="connsiteX3" fmla="*/ 8307 w 10115"/>
              <a:gd name="connsiteY3" fmla="*/ 10602 h 10602"/>
              <a:gd name="connsiteX0" fmla="*/ 0 w 8615"/>
              <a:gd name="connsiteY0" fmla="*/ 0 h 10571"/>
              <a:gd name="connsiteX1" fmla="*/ 7615 w 8615"/>
              <a:gd name="connsiteY1" fmla="*/ 2026 h 10571"/>
              <a:gd name="connsiteX2" fmla="*/ 6807 w 8615"/>
              <a:gd name="connsiteY2" fmla="*/ 10571 h 10571"/>
              <a:gd name="connsiteX0" fmla="*/ 0 w 10000"/>
              <a:gd name="connsiteY0" fmla="*/ 499 h 10499"/>
              <a:gd name="connsiteX1" fmla="*/ 3080 w 10000"/>
              <a:gd name="connsiteY1" fmla="*/ 319 h 10499"/>
              <a:gd name="connsiteX2" fmla="*/ 8839 w 10000"/>
              <a:gd name="connsiteY2" fmla="*/ 2416 h 10499"/>
              <a:gd name="connsiteX3" fmla="*/ 7901 w 10000"/>
              <a:gd name="connsiteY3" fmla="*/ 10499 h 10499"/>
              <a:gd name="connsiteX0" fmla="*/ 0 w 10000"/>
              <a:gd name="connsiteY0" fmla="*/ 0 h 10000"/>
              <a:gd name="connsiteX1" fmla="*/ 8839 w 10000"/>
              <a:gd name="connsiteY1" fmla="*/ 1917 h 10000"/>
              <a:gd name="connsiteX2" fmla="*/ 7901 w 10000"/>
              <a:gd name="connsiteY2" fmla="*/ 10000 h 10000"/>
              <a:gd name="connsiteX0" fmla="*/ 0 w 11608"/>
              <a:gd name="connsiteY0" fmla="*/ 0 h 10719"/>
              <a:gd name="connsiteX1" fmla="*/ 10447 w 11608"/>
              <a:gd name="connsiteY1" fmla="*/ 2636 h 10719"/>
              <a:gd name="connsiteX2" fmla="*/ 9509 w 11608"/>
              <a:gd name="connsiteY2" fmla="*/ 10719 h 1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08" h="10719">
                <a:moveTo>
                  <a:pt x="0" y="0"/>
                </a:moveTo>
                <a:cubicBezTo>
                  <a:pt x="1842" y="400"/>
                  <a:pt x="9130" y="969"/>
                  <a:pt x="10447" y="2636"/>
                </a:cubicBezTo>
                <a:cubicBezTo>
                  <a:pt x="11608" y="4331"/>
                  <a:pt x="10766" y="7363"/>
                  <a:pt x="9509" y="10719"/>
                </a:cubicBezTo>
              </a:path>
            </a:pathLst>
          </a:custGeom>
          <a:ln w="7620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scene3d>
            <a:camera prst="perspectiveHeroicExtremeLeftFacing" fov="7200000">
              <a:rot lat="17923617" lon="3727958" rev="6688801"/>
            </a:camera>
            <a:lightRig rig="threePt" dir="t">
              <a:rot lat="0" lon="0" rev="0"/>
            </a:lightRig>
          </a:scene3d>
          <a:sp3d z="-342900" extrusionH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5294743" y="4708856"/>
            <a:ext cx="3120324" cy="2149144"/>
          </a:xfrm>
          <a:custGeom>
            <a:avLst/>
            <a:gdLst>
              <a:gd name="connsiteX0" fmla="*/ 0 w 9649"/>
              <a:gd name="connsiteY0" fmla="*/ 2062 h 10790"/>
              <a:gd name="connsiteX1" fmla="*/ 2115 w 9649"/>
              <a:gd name="connsiteY1" fmla="*/ 31 h 10790"/>
              <a:gd name="connsiteX2" fmla="*/ 8684 w 9649"/>
              <a:gd name="connsiteY2" fmla="*/ 2246 h 10790"/>
              <a:gd name="connsiteX3" fmla="*/ 7904 w 9649"/>
              <a:gd name="connsiteY3" fmla="*/ 10790 h 10790"/>
              <a:gd name="connsiteX0" fmla="*/ 0 w 10000"/>
              <a:gd name="connsiteY0" fmla="*/ 1177 h 9266"/>
              <a:gd name="connsiteX1" fmla="*/ 9000 w 10000"/>
              <a:gd name="connsiteY1" fmla="*/ 1348 h 9266"/>
              <a:gd name="connsiteX2" fmla="*/ 8192 w 10000"/>
              <a:gd name="connsiteY2" fmla="*/ 9266 h 9266"/>
              <a:gd name="connsiteX0" fmla="*/ 115 w 10115"/>
              <a:gd name="connsiteY0" fmla="*/ 1872 h 10602"/>
              <a:gd name="connsiteX1" fmla="*/ 1500 w 10115"/>
              <a:gd name="connsiteY1" fmla="*/ 31 h 10602"/>
              <a:gd name="connsiteX2" fmla="*/ 9115 w 10115"/>
              <a:gd name="connsiteY2" fmla="*/ 2057 h 10602"/>
              <a:gd name="connsiteX3" fmla="*/ 8307 w 10115"/>
              <a:gd name="connsiteY3" fmla="*/ 10602 h 10602"/>
              <a:gd name="connsiteX0" fmla="*/ 0 w 8615"/>
              <a:gd name="connsiteY0" fmla="*/ 0 h 10571"/>
              <a:gd name="connsiteX1" fmla="*/ 7615 w 8615"/>
              <a:gd name="connsiteY1" fmla="*/ 2026 h 10571"/>
              <a:gd name="connsiteX2" fmla="*/ 6807 w 8615"/>
              <a:gd name="connsiteY2" fmla="*/ 10571 h 10571"/>
              <a:gd name="connsiteX0" fmla="*/ 0 w 10000"/>
              <a:gd name="connsiteY0" fmla="*/ 499 h 10499"/>
              <a:gd name="connsiteX1" fmla="*/ 3080 w 10000"/>
              <a:gd name="connsiteY1" fmla="*/ 319 h 10499"/>
              <a:gd name="connsiteX2" fmla="*/ 8839 w 10000"/>
              <a:gd name="connsiteY2" fmla="*/ 2416 h 10499"/>
              <a:gd name="connsiteX3" fmla="*/ 7901 w 10000"/>
              <a:gd name="connsiteY3" fmla="*/ 10499 h 10499"/>
              <a:gd name="connsiteX0" fmla="*/ 0 w 10000"/>
              <a:gd name="connsiteY0" fmla="*/ 0 h 10000"/>
              <a:gd name="connsiteX1" fmla="*/ 8839 w 10000"/>
              <a:gd name="connsiteY1" fmla="*/ 1917 h 10000"/>
              <a:gd name="connsiteX2" fmla="*/ 7901 w 10000"/>
              <a:gd name="connsiteY2" fmla="*/ 10000 h 10000"/>
              <a:gd name="connsiteX0" fmla="*/ 0 w 11608"/>
              <a:gd name="connsiteY0" fmla="*/ 0 h 10719"/>
              <a:gd name="connsiteX1" fmla="*/ 10447 w 11608"/>
              <a:gd name="connsiteY1" fmla="*/ 2636 h 10719"/>
              <a:gd name="connsiteX2" fmla="*/ 9509 w 11608"/>
              <a:gd name="connsiteY2" fmla="*/ 10719 h 1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08" h="10719">
                <a:moveTo>
                  <a:pt x="0" y="0"/>
                </a:moveTo>
                <a:cubicBezTo>
                  <a:pt x="1842" y="400"/>
                  <a:pt x="9130" y="969"/>
                  <a:pt x="10447" y="2636"/>
                </a:cubicBezTo>
                <a:cubicBezTo>
                  <a:pt x="11608" y="4331"/>
                  <a:pt x="10766" y="7363"/>
                  <a:pt x="9509" y="10719"/>
                </a:cubicBezTo>
              </a:path>
            </a:pathLst>
          </a:custGeom>
          <a:ln w="7620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scene3d>
            <a:camera prst="perspectiveHeroicExtremeLeftFacing" fov="7200000">
              <a:rot lat="17978471" lon="6888230" rev="3884032"/>
            </a:camera>
            <a:lightRig rig="threePt" dir="t"/>
          </a:scene3d>
          <a:sp3d z="-342900" extrusionH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7212316" y="1124744"/>
            <a:ext cx="252412" cy="2508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7227054" y="1088740"/>
            <a:ext cx="252028" cy="358837"/>
          </a:xfrm>
          <a:prstGeom prst="downArrow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7236296" y="4216571"/>
            <a:ext cx="252412" cy="2508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 rot="10800000">
            <a:off x="7251034" y="4180567"/>
            <a:ext cx="252028" cy="358837"/>
          </a:xfrm>
          <a:prstGeom prst="downArrow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7202955" y="5248916"/>
            <a:ext cx="252412" cy="2508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 rot="16200000">
            <a:off x="7217693" y="5212912"/>
            <a:ext cx="252028" cy="358837"/>
          </a:xfrm>
          <a:prstGeom prst="downArrow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9572" y="1088740"/>
            <a:ext cx="3204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E </a:t>
            </a:r>
            <a:r>
              <a:rPr lang="sv-SE" dirty="0" err="1">
                <a:solidFill>
                  <a:prstClr val="black"/>
                </a:solidFill>
              </a:rPr>
              <a:t>field</a:t>
            </a:r>
            <a:r>
              <a:rPr lang="sv-SE" dirty="0">
                <a:solidFill>
                  <a:prstClr val="black"/>
                </a:solidFill>
              </a:rPr>
              <a:t> in </a:t>
            </a:r>
            <a:r>
              <a:rPr lang="sv-SE" dirty="0" err="1">
                <a:solidFill>
                  <a:prstClr val="black"/>
                </a:solidFill>
              </a:rPr>
              <a:t>direction</a:t>
            </a:r>
            <a:r>
              <a:rPr lang="sv-SE" dirty="0">
                <a:solidFill>
                  <a:prstClr val="black"/>
                </a:solidFill>
              </a:rPr>
              <a:t> of acceleration </a:t>
            </a:r>
            <a:r>
              <a:rPr lang="sv-SE" dirty="0">
                <a:solidFill>
                  <a:prstClr val="black"/>
                </a:solidFill>
                <a:sym typeface="Wingdings"/>
              </a:rPr>
              <a:t></a:t>
            </a:r>
            <a:r>
              <a:rPr lang="sv-SE" dirty="0">
                <a:solidFill>
                  <a:prstClr val="black"/>
                </a:solidFill>
              </a:rPr>
              <a:t> polarisation</a:t>
            </a:r>
          </a:p>
          <a:p>
            <a:endParaRPr lang="sv-SE" dirty="0">
              <a:solidFill>
                <a:prstClr val="black"/>
              </a:solidFill>
            </a:endParaRPr>
          </a:p>
          <a:p>
            <a:r>
              <a:rPr lang="sv-SE" dirty="0">
                <a:solidFill>
                  <a:prstClr val="black"/>
                </a:solidFill>
              </a:rPr>
              <a:t>Changes with observation plane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1526 0.02615 C -0.19791 0.03541 -0.22465 0.02754 -0.24913 0.06481 C -0.25954 0.09282 -0.17638 0.14629 -0.16076 0.1625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8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1526 0.02615 C -0.19791 0.03541 -0.22465 0.02754 -0.24913 0.06481 C -0.25954 0.09282 -0.17638 0.14629 -0.16076 0.1625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8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1526 -0.02754 C -0.19792 -0.03727 -0.22465 -0.02893 -0.24913 -0.06805 C -0.25955 -0.09745 -0.17639 -0.15347 -0.16076 -0.17037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8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526 -0.02801 C -0.19791 -0.03796 -0.22465 -0.0294 -0.24913 -0.06921 C -0.25955 -0.09907 -0.17639 -0.15602 -0.16076 -0.17315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87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-0.15261 0.00533 C -0.19792 0.00741 -0.22465 0.00579 -0.24913 0.01366 C -0.25955 0.01945 -0.17639 0.03079 -0.16076 0.03426 " pathEditMode="relative" rAng="0" ptsTypes="FffF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7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1526 0.00509 C -0.19792 0.00671 -0.22465 0.00533 -0.24913 0.0125 C -0.25955 0.01783 -0.17639 0.02824 -0.16076 0.03148 " pathEditMode="relative" rAng="0" ptsTypes="FffF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6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4344" grpId="0" animBg="1"/>
      <p:bldP spid="14344" grpId="1" animBg="1"/>
      <p:bldP spid="14344" grpId="2" animBg="1"/>
      <p:bldP spid="14344" grpId="3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215516" y="836712"/>
            <a:ext cx="8640960" cy="54726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  <a:noFill/>
          <a:ln/>
        </p:spPr>
        <p:txBody>
          <a:bodyPr>
            <a:norm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Time </a:t>
            </a:r>
            <a:r>
              <a:rPr lang="sv-SE" sz="4000" b="1" dirty="0" err="1">
                <a:solidFill>
                  <a:schemeClr val="bg1"/>
                </a:solidFill>
              </a:rPr>
              <a:t>structure</a:t>
            </a:r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75556" y="1196752"/>
            <a:ext cx="5832648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>
                <a:solidFill>
                  <a:prstClr val="black"/>
                </a:solidFill>
              </a:rPr>
              <a:t>RF system</a:t>
            </a:r>
          </a:p>
          <a:p>
            <a:pPr>
              <a:spcBef>
                <a:spcPct val="50000"/>
              </a:spcBef>
            </a:pPr>
            <a:r>
              <a:rPr lang="sv-SE" sz="2000" dirty="0">
                <a:solidFill>
                  <a:prstClr val="black"/>
                </a:solidFill>
              </a:rPr>
              <a:t>500 MHz		</a:t>
            </a:r>
          </a:p>
          <a:p>
            <a:pPr>
              <a:spcBef>
                <a:spcPct val="50000"/>
              </a:spcBef>
            </a:pPr>
            <a:r>
              <a:rPr lang="sv-SE" sz="2000" dirty="0">
                <a:solidFill>
                  <a:prstClr val="black"/>
                </a:solidFill>
              </a:rPr>
              <a:t>100 MHz 	</a:t>
            </a:r>
          </a:p>
        </p:txBody>
      </p:sp>
      <p:grpSp>
        <p:nvGrpSpPr>
          <p:cNvPr id="2" name="Group 35"/>
          <p:cNvGrpSpPr/>
          <p:nvPr/>
        </p:nvGrpSpPr>
        <p:grpSpPr>
          <a:xfrm>
            <a:off x="827087" y="3489325"/>
            <a:ext cx="1885951" cy="1974850"/>
            <a:chOff x="827087" y="3489325"/>
            <a:chExt cx="1885951" cy="1974850"/>
          </a:xfrm>
        </p:grpSpPr>
        <p:sp>
          <p:nvSpPr>
            <p:cNvPr id="71685" name="Oval 5"/>
            <p:cNvSpPr>
              <a:spLocks noChangeArrowheads="1"/>
            </p:cNvSpPr>
            <p:nvPr/>
          </p:nvSpPr>
          <p:spPr bwMode="auto">
            <a:xfrm>
              <a:off x="935038" y="3573463"/>
              <a:ext cx="1692275" cy="18002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86" name="Oval 6"/>
            <p:cNvSpPr>
              <a:spLocks noChangeArrowheads="1"/>
            </p:cNvSpPr>
            <p:nvPr/>
          </p:nvSpPr>
          <p:spPr bwMode="auto">
            <a:xfrm>
              <a:off x="1717675" y="3489325"/>
              <a:ext cx="179388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87" name="Oval 7"/>
            <p:cNvSpPr>
              <a:spLocks noChangeArrowheads="1"/>
            </p:cNvSpPr>
            <p:nvPr/>
          </p:nvSpPr>
          <p:spPr bwMode="auto">
            <a:xfrm>
              <a:off x="2146300" y="3630613"/>
              <a:ext cx="179388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88" name="Oval 8"/>
            <p:cNvSpPr>
              <a:spLocks noChangeArrowheads="1"/>
            </p:cNvSpPr>
            <p:nvPr/>
          </p:nvSpPr>
          <p:spPr bwMode="auto">
            <a:xfrm>
              <a:off x="2447925" y="4005263"/>
              <a:ext cx="179388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92" name="Oval 12"/>
            <p:cNvSpPr>
              <a:spLocks noChangeArrowheads="1"/>
            </p:cNvSpPr>
            <p:nvPr/>
          </p:nvSpPr>
          <p:spPr bwMode="auto">
            <a:xfrm rot="5400000">
              <a:off x="2532857" y="4469607"/>
              <a:ext cx="179388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93" name="Oval 13"/>
            <p:cNvSpPr>
              <a:spLocks noChangeArrowheads="1"/>
            </p:cNvSpPr>
            <p:nvPr/>
          </p:nvSpPr>
          <p:spPr bwMode="auto">
            <a:xfrm rot="5400000">
              <a:off x="2391570" y="4898232"/>
              <a:ext cx="179388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94" name="Oval 14"/>
            <p:cNvSpPr>
              <a:spLocks noChangeArrowheads="1"/>
            </p:cNvSpPr>
            <p:nvPr/>
          </p:nvSpPr>
          <p:spPr bwMode="auto">
            <a:xfrm rot="5400000">
              <a:off x="2016919" y="5199857"/>
              <a:ext cx="179388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98" name="Oval 18"/>
            <p:cNvSpPr>
              <a:spLocks noChangeArrowheads="1"/>
            </p:cNvSpPr>
            <p:nvPr/>
          </p:nvSpPr>
          <p:spPr bwMode="auto">
            <a:xfrm flipH="1" flipV="1">
              <a:off x="1643063" y="5283200"/>
              <a:ext cx="179387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99" name="Oval 19"/>
            <p:cNvSpPr>
              <a:spLocks noChangeArrowheads="1"/>
            </p:cNvSpPr>
            <p:nvPr/>
          </p:nvSpPr>
          <p:spPr bwMode="auto">
            <a:xfrm flipH="1" flipV="1">
              <a:off x="1214438" y="5141913"/>
              <a:ext cx="179387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00" name="Oval 20"/>
            <p:cNvSpPr>
              <a:spLocks noChangeArrowheads="1"/>
            </p:cNvSpPr>
            <p:nvPr/>
          </p:nvSpPr>
          <p:spPr bwMode="auto">
            <a:xfrm flipH="1" flipV="1">
              <a:off x="912813" y="4767263"/>
              <a:ext cx="179387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02" name="Oval 22"/>
            <p:cNvSpPr>
              <a:spLocks noChangeArrowheads="1"/>
            </p:cNvSpPr>
            <p:nvPr/>
          </p:nvSpPr>
          <p:spPr bwMode="auto">
            <a:xfrm rot="5400000" flipH="1" flipV="1">
              <a:off x="827881" y="4302919"/>
              <a:ext cx="179387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03" name="Oval 23"/>
            <p:cNvSpPr>
              <a:spLocks noChangeArrowheads="1"/>
            </p:cNvSpPr>
            <p:nvPr/>
          </p:nvSpPr>
          <p:spPr bwMode="auto">
            <a:xfrm rot="5400000" flipH="1" flipV="1">
              <a:off x="969169" y="3874295"/>
              <a:ext cx="179387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04" name="Oval 24"/>
            <p:cNvSpPr>
              <a:spLocks noChangeArrowheads="1"/>
            </p:cNvSpPr>
            <p:nvPr/>
          </p:nvSpPr>
          <p:spPr bwMode="auto">
            <a:xfrm rot="5400000" flipH="1" flipV="1">
              <a:off x="1343818" y="3572670"/>
              <a:ext cx="179387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1705" name="Oval 25"/>
          <p:cNvSpPr>
            <a:spLocks noChangeArrowheads="1"/>
          </p:cNvSpPr>
          <p:nvPr/>
        </p:nvSpPr>
        <p:spPr bwMode="auto">
          <a:xfrm>
            <a:off x="3321050" y="3584575"/>
            <a:ext cx="1692275" cy="1800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708" name="Oval 28"/>
          <p:cNvSpPr>
            <a:spLocks noChangeArrowheads="1"/>
          </p:cNvSpPr>
          <p:nvPr/>
        </p:nvSpPr>
        <p:spPr bwMode="auto">
          <a:xfrm>
            <a:off x="4103688" y="3500438"/>
            <a:ext cx="179387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724" name="Oval 44"/>
          <p:cNvSpPr>
            <a:spLocks noChangeArrowheads="1"/>
          </p:cNvSpPr>
          <p:nvPr/>
        </p:nvSpPr>
        <p:spPr bwMode="auto">
          <a:xfrm>
            <a:off x="6084888" y="3536950"/>
            <a:ext cx="1692275" cy="1800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5978525" y="3452813"/>
            <a:ext cx="1885950" cy="1974850"/>
            <a:chOff x="5978525" y="3452813"/>
            <a:chExt cx="1885950" cy="1974850"/>
          </a:xfrm>
        </p:grpSpPr>
        <p:sp>
          <p:nvSpPr>
            <p:cNvPr id="71727" name="Oval 47"/>
            <p:cNvSpPr>
              <a:spLocks noChangeArrowheads="1"/>
            </p:cNvSpPr>
            <p:nvPr/>
          </p:nvSpPr>
          <p:spPr bwMode="auto">
            <a:xfrm>
              <a:off x="6867525" y="3452813"/>
              <a:ext cx="179388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28" name="Oval 48"/>
            <p:cNvSpPr>
              <a:spLocks noChangeArrowheads="1"/>
            </p:cNvSpPr>
            <p:nvPr/>
          </p:nvSpPr>
          <p:spPr bwMode="auto">
            <a:xfrm>
              <a:off x="7296150" y="3594100"/>
              <a:ext cx="179388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29" name="Oval 49"/>
            <p:cNvSpPr>
              <a:spLocks noChangeArrowheads="1"/>
            </p:cNvSpPr>
            <p:nvPr/>
          </p:nvSpPr>
          <p:spPr bwMode="auto">
            <a:xfrm>
              <a:off x="7597775" y="3968750"/>
              <a:ext cx="179388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31" name="Oval 51"/>
            <p:cNvSpPr>
              <a:spLocks noChangeArrowheads="1"/>
            </p:cNvSpPr>
            <p:nvPr/>
          </p:nvSpPr>
          <p:spPr bwMode="auto">
            <a:xfrm rot="5400000">
              <a:off x="7684294" y="4433094"/>
              <a:ext cx="179387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32" name="Oval 52"/>
            <p:cNvSpPr>
              <a:spLocks noChangeArrowheads="1"/>
            </p:cNvSpPr>
            <p:nvPr/>
          </p:nvSpPr>
          <p:spPr bwMode="auto">
            <a:xfrm rot="5400000">
              <a:off x="7543007" y="4861719"/>
              <a:ext cx="179387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33" name="Oval 53"/>
            <p:cNvSpPr>
              <a:spLocks noChangeArrowheads="1"/>
            </p:cNvSpPr>
            <p:nvPr/>
          </p:nvSpPr>
          <p:spPr bwMode="auto">
            <a:xfrm rot="5400000">
              <a:off x="7127875" y="5048251"/>
              <a:ext cx="358775" cy="361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36" name="Oval 56"/>
            <p:cNvSpPr>
              <a:spLocks noChangeArrowheads="1"/>
            </p:cNvSpPr>
            <p:nvPr/>
          </p:nvSpPr>
          <p:spPr bwMode="auto">
            <a:xfrm flipH="1" flipV="1">
              <a:off x="6792913" y="5246688"/>
              <a:ext cx="179387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37" name="Oval 57"/>
            <p:cNvSpPr>
              <a:spLocks noChangeArrowheads="1"/>
            </p:cNvSpPr>
            <p:nvPr/>
          </p:nvSpPr>
          <p:spPr bwMode="auto">
            <a:xfrm flipH="1" flipV="1">
              <a:off x="6364288" y="5105400"/>
              <a:ext cx="179387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38" name="Oval 58"/>
            <p:cNvSpPr>
              <a:spLocks noChangeArrowheads="1"/>
            </p:cNvSpPr>
            <p:nvPr/>
          </p:nvSpPr>
          <p:spPr bwMode="auto">
            <a:xfrm flipH="1" flipV="1">
              <a:off x="6062663" y="4730750"/>
              <a:ext cx="179387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40" name="Oval 60"/>
            <p:cNvSpPr>
              <a:spLocks noChangeArrowheads="1"/>
            </p:cNvSpPr>
            <p:nvPr/>
          </p:nvSpPr>
          <p:spPr bwMode="auto">
            <a:xfrm rot="5400000" flipH="1" flipV="1">
              <a:off x="5979319" y="4266406"/>
              <a:ext cx="179388" cy="1809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4319972" y="1233488"/>
            <a:ext cx="4284278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err="1">
                <a:solidFill>
                  <a:prstClr val="black"/>
                </a:solidFill>
              </a:rPr>
              <a:t>Storage</a:t>
            </a:r>
            <a:r>
              <a:rPr lang="sv-SE" sz="2000" dirty="0">
                <a:solidFill>
                  <a:prstClr val="black"/>
                </a:solidFill>
              </a:rPr>
              <a:t> ring		100-300 ps</a:t>
            </a:r>
          </a:p>
          <a:p>
            <a:pPr>
              <a:spcBef>
                <a:spcPct val="50000"/>
              </a:spcBef>
            </a:pPr>
            <a:r>
              <a:rPr lang="sv-SE" sz="2000" dirty="0">
                <a:solidFill>
                  <a:prstClr val="black"/>
                </a:solidFill>
              </a:rPr>
              <a:t>MAX IV SPF 		100 </a:t>
            </a:r>
            <a:r>
              <a:rPr lang="sv-SE" sz="2000" dirty="0" err="1">
                <a:solidFill>
                  <a:prstClr val="black"/>
                </a:solidFill>
              </a:rPr>
              <a:t>fs</a:t>
            </a:r>
            <a:r>
              <a:rPr lang="sv-SE" sz="2000" dirty="0">
                <a:solidFill>
                  <a:prstClr val="black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sv-SE" sz="2000" dirty="0" err="1">
                <a:solidFill>
                  <a:prstClr val="black"/>
                </a:solidFill>
              </a:rPr>
              <a:t>Slicing</a:t>
            </a:r>
            <a:r>
              <a:rPr lang="sv-SE" sz="2000" dirty="0">
                <a:solidFill>
                  <a:prstClr val="black"/>
                </a:solidFill>
              </a:rPr>
              <a:t>			50 </a:t>
            </a:r>
            <a:r>
              <a:rPr lang="sv-SE" sz="2000" dirty="0" err="1">
                <a:solidFill>
                  <a:prstClr val="black"/>
                </a:solidFill>
              </a:rPr>
              <a:t>fs</a:t>
            </a:r>
            <a:endParaRPr lang="sv-SE" sz="2000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sv-SE" sz="2000" dirty="0">
                <a:solidFill>
                  <a:prstClr val="black"/>
                </a:solidFill>
              </a:rPr>
              <a:t>Free </a:t>
            </a:r>
            <a:r>
              <a:rPr lang="sv-SE" sz="2000" dirty="0" err="1">
                <a:solidFill>
                  <a:prstClr val="black"/>
                </a:solidFill>
              </a:rPr>
              <a:t>Electron</a:t>
            </a:r>
            <a:r>
              <a:rPr lang="sv-SE" sz="2000" dirty="0">
                <a:solidFill>
                  <a:prstClr val="black"/>
                </a:solidFill>
              </a:rPr>
              <a:t> Laser	20 </a:t>
            </a:r>
            <a:r>
              <a:rPr lang="sv-SE" sz="2000" dirty="0" err="1">
                <a:solidFill>
                  <a:prstClr val="black"/>
                </a:solidFill>
              </a:rPr>
              <a:t>fs</a:t>
            </a:r>
            <a:r>
              <a:rPr lang="sv-SE" sz="20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99592" y="5589240"/>
            <a:ext cx="7524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err="1">
                <a:solidFill>
                  <a:prstClr val="black"/>
                </a:solidFill>
              </a:rPr>
              <a:t>Multi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bunch</a:t>
            </a:r>
            <a:r>
              <a:rPr lang="sv-SE" dirty="0">
                <a:solidFill>
                  <a:prstClr val="black"/>
                </a:solidFill>
              </a:rPr>
              <a:t> 		</a:t>
            </a:r>
            <a:r>
              <a:rPr lang="sv-SE" dirty="0" err="1">
                <a:solidFill>
                  <a:prstClr val="black"/>
                </a:solidFill>
              </a:rPr>
              <a:t>Single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bunch</a:t>
            </a:r>
            <a:r>
              <a:rPr lang="sv-SE" dirty="0">
                <a:solidFill>
                  <a:prstClr val="black"/>
                </a:solidFill>
              </a:rPr>
              <a:t> 		</a:t>
            </a:r>
            <a:r>
              <a:rPr lang="sv-SE" dirty="0" err="1">
                <a:solidFill>
                  <a:prstClr val="black"/>
                </a:solidFill>
              </a:rPr>
              <a:t>Uneven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fill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patterns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75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1.11111E-6 C 0.05052 -1.11111E-6 0.09271 0.0581 0.09271 0.12986 C 0.09271 0.20162 0.05052 0.25995 -0.00104 0.25995 C -0.05261 0.25995 -0.09445 0.20162 -0.09445 0.12986 C -0.09445 0.0581 -0.05261 -1.11111E-6 -0.00104 -1.11111E-6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://desigg.com/wp-content/uploads/2010/10/lucky-luke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4664"/>
            <a:ext cx="5905500" cy="4429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72100" y="5157192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prstClr val="white"/>
                </a:solidFill>
              </a:rPr>
              <a:t>By: </a:t>
            </a:r>
            <a:r>
              <a:rPr lang="en-US" i="1" dirty="0" err="1">
                <a:solidFill>
                  <a:prstClr val="white"/>
                </a:solidFill>
              </a:rPr>
              <a:t>Goscinny</a:t>
            </a:r>
            <a:r>
              <a:rPr lang="en-US" i="1" dirty="0">
                <a:solidFill>
                  <a:prstClr val="white"/>
                </a:solidFill>
              </a:rPr>
              <a:t>. </a:t>
            </a:r>
          </a:p>
          <a:p>
            <a:pPr algn="r"/>
            <a:r>
              <a:rPr lang="en-US" i="1" dirty="0">
                <a:solidFill>
                  <a:prstClr val="white"/>
                </a:solidFill>
              </a:rPr>
              <a:t>Idea: PSI.</a:t>
            </a:r>
          </a:p>
        </p:txBody>
      </p:sp>
      <p:sp>
        <p:nvSpPr>
          <p:cNvPr id="6" name="TextBox 5"/>
          <p:cNvSpPr txBox="1"/>
          <p:nvPr/>
        </p:nvSpPr>
        <p:spPr>
          <a:xfrm rot="1341728">
            <a:off x="5473611" y="811015"/>
            <a:ext cx="35643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 ns, plenty of time!</a:t>
            </a:r>
          </a:p>
        </p:txBody>
      </p:sp>
    </p:spTree>
    <p:extLst>
      <p:ext uri="{BB962C8B-B14F-4D97-AF65-F5344CB8AC3E}">
        <p14:creationId xmlns:p14="http://schemas.microsoft.com/office/powerpoint/2010/main" val="34621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3528" y="764704"/>
            <a:ext cx="8568952" cy="5760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647564" y="1088740"/>
          <a:ext cx="29511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Formel" r:id="rId4" imgW="1726920" imgH="1041120" progId="Equation.3">
                  <p:embed/>
                </p:oleObj>
              </mc:Choice>
              <mc:Fallback>
                <p:oleObj name="Formel" r:id="rId4" imgW="172692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64" y="1088740"/>
                        <a:ext cx="2951162" cy="1768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47564" y="3609020"/>
            <a:ext cx="2232025" cy="1054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i="1" dirty="0">
                <a:solidFill>
                  <a:prstClr val="black"/>
                </a:solidFill>
              </a:rPr>
              <a:t>Peak </a:t>
            </a:r>
            <a:r>
              <a:rPr lang="sv-SE" i="1" dirty="0" err="1">
                <a:solidFill>
                  <a:prstClr val="black"/>
                </a:solidFill>
              </a:rPr>
              <a:t>brilliance</a:t>
            </a:r>
            <a:endParaRPr lang="sv-SE" i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sv-SE" dirty="0" err="1">
                <a:solidFill>
                  <a:prstClr val="black"/>
                </a:solidFill>
              </a:rPr>
              <a:t>During</a:t>
            </a:r>
            <a:r>
              <a:rPr lang="sv-SE" dirty="0">
                <a:solidFill>
                  <a:prstClr val="black"/>
                </a:solidFill>
              </a:rPr>
              <a:t> the </a:t>
            </a:r>
            <a:r>
              <a:rPr lang="sv-SE" dirty="0" err="1">
                <a:solidFill>
                  <a:prstClr val="black"/>
                </a:solidFill>
              </a:rPr>
              <a:t>peak</a:t>
            </a:r>
            <a:r>
              <a:rPr lang="sv-SE" dirty="0">
                <a:solidFill>
                  <a:prstClr val="black"/>
                </a:solidFill>
              </a:rPr>
              <a:t> of a </a:t>
            </a:r>
            <a:r>
              <a:rPr lang="sv-SE" dirty="0" err="1">
                <a:solidFill>
                  <a:prstClr val="black"/>
                </a:solidFill>
              </a:rPr>
              <a:t>bunch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47217" y="4761148"/>
            <a:ext cx="2160587" cy="1328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i="1" dirty="0" err="1">
                <a:solidFill>
                  <a:prstClr val="black"/>
                </a:solidFill>
              </a:rPr>
              <a:t>Average</a:t>
            </a:r>
            <a:r>
              <a:rPr lang="sv-SE" i="1" dirty="0">
                <a:solidFill>
                  <a:prstClr val="black"/>
                </a:solidFill>
              </a:rPr>
              <a:t> </a:t>
            </a:r>
            <a:r>
              <a:rPr lang="sv-SE" i="1" dirty="0" err="1">
                <a:solidFill>
                  <a:prstClr val="black"/>
                </a:solidFill>
              </a:rPr>
              <a:t>brilliance</a:t>
            </a:r>
            <a:endParaRPr lang="sv-SE" i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sv-SE" dirty="0" err="1">
                <a:solidFill>
                  <a:prstClr val="black"/>
                </a:solidFill>
              </a:rPr>
              <a:t>Forever</a:t>
            </a:r>
            <a:r>
              <a:rPr lang="sv-SE" dirty="0">
                <a:solidFill>
                  <a:prstClr val="black"/>
                </a:solidFill>
              </a:rPr>
              <a:t> or </a:t>
            </a:r>
            <a:r>
              <a:rPr lang="sv-SE" dirty="0" err="1">
                <a:solidFill>
                  <a:prstClr val="black"/>
                </a:solidFill>
              </a:rPr>
              <a:t>during</a:t>
            </a:r>
            <a:r>
              <a:rPr lang="sv-SE" dirty="0">
                <a:solidFill>
                  <a:prstClr val="black"/>
                </a:solidFill>
              </a:rPr>
              <a:t> a </a:t>
            </a:r>
            <a:r>
              <a:rPr lang="sv-SE" dirty="0" err="1">
                <a:solidFill>
                  <a:prstClr val="black"/>
                </a:solidFill>
              </a:rPr>
              <a:t>macro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pulse</a:t>
            </a:r>
            <a:r>
              <a:rPr lang="sv-SE" dirty="0">
                <a:solidFill>
                  <a:prstClr val="black"/>
                </a:solidFill>
              </a:rPr>
              <a:t> from the accelerator</a:t>
            </a:r>
          </a:p>
        </p:txBody>
      </p:sp>
      <p:graphicFrame>
        <p:nvGraphicFramePr>
          <p:cNvPr id="37895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5076056" y="1016732"/>
          <a:ext cx="30241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Formel" r:id="rId6" imgW="1473120" imgH="393480" progId="Equation.3">
                  <p:embed/>
                </p:oleObj>
              </mc:Choice>
              <mc:Fallback>
                <p:oleObj name="Formel" r:id="rId6" imgW="147312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016732"/>
                        <a:ext cx="3024187" cy="8080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Rectangle 1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sv-SE" sz="4000" b="1" dirty="0" smtClean="0">
                <a:solidFill>
                  <a:schemeClr val="bg1"/>
                </a:solidFill>
              </a:rPr>
              <a:t>Flux and </a:t>
            </a:r>
            <a:r>
              <a:rPr lang="sv-SE" sz="4000" b="1" dirty="0" err="1" smtClean="0">
                <a:solidFill>
                  <a:schemeClr val="bg1"/>
                </a:solidFill>
              </a:rPr>
              <a:t>brilliance</a:t>
            </a:r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419872" y="1304838"/>
            <a:ext cx="1512168" cy="14394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355976" y="2240868"/>
            <a:ext cx="3240088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dirty="0" err="1">
                <a:solidFill>
                  <a:prstClr val="black"/>
                </a:solidFill>
              </a:rPr>
              <a:t>What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counts</a:t>
            </a:r>
            <a:endParaRPr lang="sv-SE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sv-SE" dirty="0">
                <a:solidFill>
                  <a:prstClr val="black"/>
                </a:solidFill>
              </a:rPr>
              <a:t>To </a:t>
            </a:r>
            <a:r>
              <a:rPr lang="sv-SE" dirty="0" err="1">
                <a:solidFill>
                  <a:prstClr val="black"/>
                </a:solidFill>
              </a:rPr>
              <a:t>compare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 flipV="1">
            <a:off x="5508104" y="1700808"/>
            <a:ext cx="972108" cy="5760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 flipV="1">
            <a:off x="3455876" y="1916832"/>
            <a:ext cx="1260140" cy="75608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635896" y="3212976"/>
            <a:ext cx="4429125" cy="3155950"/>
            <a:chOff x="2812" y="2024"/>
            <a:chExt cx="2790" cy="1988"/>
          </a:xfrm>
        </p:grpSpPr>
        <p:pic>
          <p:nvPicPr>
            <p:cNvPr id="37902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2" y="2024"/>
              <a:ext cx="2790" cy="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3833" y="2500"/>
              <a:ext cx="136" cy="1180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>
              <a:off x="3901" y="3634"/>
              <a:ext cx="0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3787" y="3748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>
                  <a:solidFill>
                    <a:srgbClr val="FF0000"/>
                  </a:solidFill>
                </a:rPr>
                <a:t>E</a:t>
              </a:r>
              <a:r>
                <a:rPr lang="sv-SE" baseline="-25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7907" name="AutoShape 19"/>
            <p:cNvSpPr>
              <a:spLocks/>
            </p:cNvSpPr>
            <p:nvPr/>
          </p:nvSpPr>
          <p:spPr bwMode="auto">
            <a:xfrm rot="5400000">
              <a:off x="3842" y="2353"/>
              <a:ext cx="114" cy="159"/>
            </a:xfrm>
            <a:prstGeom prst="leftBrace">
              <a:avLst>
                <a:gd name="adj1" fmla="val 11623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aphicFrame>
          <p:nvGraphicFramePr>
            <p:cNvPr id="37909" name="Object 21"/>
            <p:cNvGraphicFramePr>
              <a:graphicFrameLocks noChangeAspect="1"/>
            </p:cNvGraphicFramePr>
            <p:nvPr/>
          </p:nvGraphicFramePr>
          <p:xfrm>
            <a:off x="4082" y="2137"/>
            <a:ext cx="657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4" name="Formel" r:id="rId9" imgW="482400" imgH="393480" progId="Equation.3">
                    <p:embed/>
                  </p:oleObj>
                </mc:Choice>
                <mc:Fallback>
                  <p:oleObj name="Formel" r:id="rId9" imgW="4824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2" y="2137"/>
                          <a:ext cx="657" cy="53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10" name="Text Box 22"/>
            <p:cNvSpPr txBox="1">
              <a:spLocks noChangeArrowheads="1"/>
            </p:cNvSpPr>
            <p:nvPr/>
          </p:nvSpPr>
          <p:spPr bwMode="auto">
            <a:xfrm>
              <a:off x="2880" y="2115"/>
              <a:ext cx="703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>
                  <a:solidFill>
                    <a:srgbClr val="FF0000"/>
                  </a:solidFill>
                </a:rPr>
                <a:t>0.1%BW</a:t>
              </a:r>
            </a:p>
          </p:txBody>
        </p:sp>
      </p:grp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647564" y="3032956"/>
          <a:ext cx="19526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tion" r:id="rId11" imgW="1143000" imgH="241200" progId="Equation.3">
                  <p:embed/>
                </p:oleObj>
              </mc:Choice>
              <mc:Fallback>
                <p:oleObj name="Equation" r:id="rId11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64" y="3032956"/>
                        <a:ext cx="1952625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547664" y="2204864"/>
            <a:ext cx="2592016" cy="1233428"/>
            <a:chOff x="1547664" y="2204864"/>
            <a:chExt cx="2592016" cy="1233428"/>
          </a:xfrm>
        </p:grpSpPr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H="1" flipV="1">
              <a:off x="2159732" y="2204864"/>
              <a:ext cx="1152128" cy="6120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 flipV="1">
              <a:off x="1547664" y="2312876"/>
              <a:ext cx="1296144" cy="7920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419872" y="2744924"/>
              <a:ext cx="71980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dirty="0">
                  <a:solidFill>
                    <a:prstClr val="black"/>
                  </a:solidFill>
                </a:rPr>
                <a:t>Light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2735796" y="3068960"/>
              <a:ext cx="111612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dirty="0" err="1">
                  <a:solidFill>
                    <a:prstClr val="black"/>
                  </a:solidFill>
                </a:rPr>
                <a:t>Electrons</a:t>
              </a:r>
              <a:endParaRPr lang="sv-SE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634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6"/>
          <p:cNvSpPr/>
          <p:nvPr/>
        </p:nvSpPr>
        <p:spPr>
          <a:xfrm>
            <a:off x="323528" y="764704"/>
            <a:ext cx="8568952" cy="5760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3204" y="-33244"/>
            <a:ext cx="8229600" cy="833482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bg1"/>
                </a:solidFill>
              </a:rPr>
              <a:t>T</a:t>
            </a:r>
            <a:r>
              <a:rPr lang="sv-SE" sz="3600" b="1" dirty="0" smtClean="0">
                <a:solidFill>
                  <a:schemeClr val="bg1"/>
                </a:solidFill>
              </a:rPr>
              <a:t>hink </a:t>
            </a:r>
            <a:r>
              <a:rPr lang="sv-SE" sz="3600" b="1" dirty="0" err="1" smtClean="0">
                <a:solidFill>
                  <a:schemeClr val="bg1"/>
                </a:solidFill>
              </a:rPr>
              <a:t>of</a:t>
            </a:r>
            <a:r>
              <a:rPr lang="sv-SE" sz="3600" b="1" dirty="0" smtClean="0">
                <a:solidFill>
                  <a:schemeClr val="bg1"/>
                </a:solidFill>
              </a:rPr>
              <a:t> a </a:t>
            </a:r>
            <a:r>
              <a:rPr lang="sv-SE" sz="3600" b="1" dirty="0" err="1" smtClean="0">
                <a:solidFill>
                  <a:schemeClr val="bg1"/>
                </a:solidFill>
              </a:rPr>
              <a:t>gaussian</a:t>
            </a:r>
            <a:r>
              <a:rPr lang="sv-SE" sz="3600" b="1" dirty="0" smtClean="0">
                <a:solidFill>
                  <a:schemeClr val="bg1"/>
                </a:solidFill>
              </a:rPr>
              <a:t> </a:t>
            </a:r>
            <a:r>
              <a:rPr lang="sv-SE" sz="3600" b="1" dirty="0" err="1" smtClean="0">
                <a:solidFill>
                  <a:schemeClr val="bg1"/>
                </a:solidFill>
              </a:rPr>
              <a:t>light</a:t>
            </a:r>
            <a:r>
              <a:rPr lang="sv-SE" sz="3600" b="1" dirty="0" smtClean="0">
                <a:solidFill>
                  <a:schemeClr val="bg1"/>
                </a:solidFill>
              </a:rPr>
              <a:t> </a:t>
            </a:r>
            <a:r>
              <a:rPr lang="sv-SE" sz="3600" b="1" dirty="0" err="1" smtClean="0">
                <a:solidFill>
                  <a:schemeClr val="bg1"/>
                </a:solidFill>
              </a:rPr>
              <a:t>beam</a:t>
            </a:r>
            <a:r>
              <a:rPr lang="sv-SE" sz="3600" b="1" dirty="0" smtClean="0">
                <a:solidFill>
                  <a:schemeClr val="bg1"/>
                </a:solidFill>
              </a:rPr>
              <a:t>…</a:t>
            </a:r>
            <a:endParaRPr lang="sv-SE" sz="3600" b="1" dirty="0">
              <a:solidFill>
                <a:schemeClr val="bg1"/>
              </a:solidFill>
            </a:endParaRPr>
          </a:p>
        </p:txBody>
      </p:sp>
      <p:sp>
        <p:nvSpPr>
          <p:cNvPr id="9" name="Frihandsfigur 8"/>
          <p:cNvSpPr/>
          <p:nvPr/>
        </p:nvSpPr>
        <p:spPr>
          <a:xfrm flipV="1">
            <a:off x="2047285" y="3770888"/>
            <a:ext cx="3244906" cy="946768"/>
          </a:xfrm>
          <a:custGeom>
            <a:avLst/>
            <a:gdLst>
              <a:gd name="connsiteX0" fmla="*/ 0 w 3277274"/>
              <a:gd name="connsiteY0" fmla="*/ 946768 h 946768"/>
              <a:gd name="connsiteX1" fmla="*/ 1755972 w 3277274"/>
              <a:gd name="connsiteY1" fmla="*/ 639270 h 946768"/>
              <a:gd name="connsiteX2" fmla="*/ 3277274 w 3277274"/>
              <a:gd name="connsiteY2" fmla="*/ 0 h 946768"/>
              <a:gd name="connsiteX0" fmla="*/ 0 w 3277274"/>
              <a:gd name="connsiteY0" fmla="*/ 946768 h 946768"/>
              <a:gd name="connsiteX1" fmla="*/ 1755972 w 3277274"/>
              <a:gd name="connsiteY1" fmla="*/ 639270 h 946768"/>
              <a:gd name="connsiteX2" fmla="*/ 3277274 w 3277274"/>
              <a:gd name="connsiteY2" fmla="*/ 0 h 94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7274" h="946768">
                <a:moveTo>
                  <a:pt x="0" y="946768"/>
                </a:moveTo>
                <a:cubicBezTo>
                  <a:pt x="604880" y="944745"/>
                  <a:pt x="1209760" y="797065"/>
                  <a:pt x="1755972" y="639270"/>
                </a:cubicBezTo>
                <a:cubicBezTo>
                  <a:pt x="2302184" y="481475"/>
                  <a:pt x="2789729" y="240737"/>
                  <a:pt x="327727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/>
        </p:nvSpPr>
        <p:spPr>
          <a:xfrm>
            <a:off x="2047285" y="1497027"/>
            <a:ext cx="3244906" cy="946939"/>
          </a:xfrm>
          <a:custGeom>
            <a:avLst/>
            <a:gdLst>
              <a:gd name="connsiteX0" fmla="*/ 0 w 3277274"/>
              <a:gd name="connsiteY0" fmla="*/ 946768 h 946768"/>
              <a:gd name="connsiteX1" fmla="*/ 1755972 w 3277274"/>
              <a:gd name="connsiteY1" fmla="*/ 639270 h 946768"/>
              <a:gd name="connsiteX2" fmla="*/ 3277274 w 3277274"/>
              <a:gd name="connsiteY2" fmla="*/ 0 h 946768"/>
              <a:gd name="connsiteX0" fmla="*/ 0 w 3277274"/>
              <a:gd name="connsiteY0" fmla="*/ 946768 h 946768"/>
              <a:gd name="connsiteX1" fmla="*/ 1755972 w 3277274"/>
              <a:gd name="connsiteY1" fmla="*/ 639270 h 946768"/>
              <a:gd name="connsiteX2" fmla="*/ 3277274 w 3277274"/>
              <a:gd name="connsiteY2" fmla="*/ 0 h 946768"/>
              <a:gd name="connsiteX0" fmla="*/ 0 w 3277274"/>
              <a:gd name="connsiteY0" fmla="*/ 946768 h 946939"/>
              <a:gd name="connsiteX1" fmla="*/ 1755972 w 3277274"/>
              <a:gd name="connsiteY1" fmla="*/ 639270 h 946939"/>
              <a:gd name="connsiteX2" fmla="*/ 3277274 w 3277274"/>
              <a:gd name="connsiteY2" fmla="*/ 0 h 94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7274" h="946939">
                <a:moveTo>
                  <a:pt x="0" y="946768"/>
                </a:moveTo>
                <a:cubicBezTo>
                  <a:pt x="604880" y="952837"/>
                  <a:pt x="1209760" y="797065"/>
                  <a:pt x="1755972" y="639270"/>
                </a:cubicBezTo>
                <a:cubicBezTo>
                  <a:pt x="2302184" y="481475"/>
                  <a:pt x="2789729" y="240737"/>
                  <a:pt x="327727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11"/>
          <p:cNvCxnSpPr/>
          <p:nvPr/>
        </p:nvCxnSpPr>
        <p:spPr>
          <a:xfrm>
            <a:off x="1302818" y="3107342"/>
            <a:ext cx="477430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>
            <a:endCxn id="10" idx="0"/>
          </p:cNvCxnSpPr>
          <p:nvPr/>
        </p:nvCxnSpPr>
        <p:spPr>
          <a:xfrm flipV="1">
            <a:off x="2047285" y="2443795"/>
            <a:ext cx="0" cy="663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 flipV="1">
            <a:off x="5292191" y="1497027"/>
            <a:ext cx="0" cy="1610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2152481" y="2621819"/>
            <a:ext cx="48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</a:t>
            </a:r>
            <a:r>
              <a:rPr lang="sv-SE" baseline="-25000" dirty="0" smtClean="0"/>
              <a:t>0</a:t>
            </a:r>
            <a:endParaRPr lang="sv-SE" baseline="-25000" dirty="0"/>
          </a:p>
        </p:txBody>
      </p:sp>
      <p:sp>
        <p:nvSpPr>
          <p:cNvPr id="20" name="textruta 19"/>
          <p:cNvSpPr txBox="1"/>
          <p:nvPr/>
        </p:nvSpPr>
        <p:spPr>
          <a:xfrm>
            <a:off x="5381203" y="2590903"/>
            <a:ext cx="69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w(z)</a:t>
            </a:r>
            <a:endParaRPr lang="sv-SE" dirty="0"/>
          </a:p>
        </p:txBody>
      </p:sp>
      <p:sp>
        <p:nvSpPr>
          <p:cNvPr id="21" name="Båge 20"/>
          <p:cNvSpPr/>
          <p:nvPr/>
        </p:nvSpPr>
        <p:spPr>
          <a:xfrm>
            <a:off x="4434436" y="1747881"/>
            <a:ext cx="380326" cy="2727016"/>
          </a:xfrm>
          <a:prstGeom prst="arc">
            <a:avLst>
              <a:gd name="adj1" fmla="val 16390936"/>
              <a:gd name="adj2" fmla="val 50489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ruta 21"/>
          <p:cNvSpPr txBox="1"/>
          <p:nvPr/>
        </p:nvSpPr>
        <p:spPr>
          <a:xfrm>
            <a:off x="4790485" y="2148018"/>
            <a:ext cx="65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Symbol" panose="05050102010706020507" pitchFamily="18" charset="2"/>
              </a:rPr>
              <a:t>f</a:t>
            </a:r>
            <a:endParaRPr lang="sv-SE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ruta 22"/>
              <p:cNvSpPr txBox="1"/>
              <p:nvPr/>
            </p:nvSpPr>
            <p:spPr>
              <a:xfrm>
                <a:off x="6749737" y="1720230"/>
                <a:ext cx="1730795" cy="5730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v-S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sv-S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23" name="textruta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37" y="1720230"/>
                <a:ext cx="1730795" cy="5730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ruta 23"/>
              <p:cNvSpPr txBox="1"/>
              <p:nvPr/>
            </p:nvSpPr>
            <p:spPr>
              <a:xfrm>
                <a:off x="6749737" y="2589453"/>
                <a:ext cx="847348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24" name="textruta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37" y="2589453"/>
                <a:ext cx="84734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597" r="-719" b="-1555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ruta 24"/>
              <p:cNvSpPr txBox="1"/>
              <p:nvPr/>
            </p:nvSpPr>
            <p:spPr>
              <a:xfrm>
                <a:off x="6794065" y="3677850"/>
                <a:ext cx="1124731" cy="52604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25" name="textruta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065" y="3677850"/>
                <a:ext cx="1124731" cy="5260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ruta 25"/>
              <p:cNvSpPr txBox="1"/>
              <p:nvPr/>
            </p:nvSpPr>
            <p:spPr>
              <a:xfrm>
                <a:off x="6077119" y="5545796"/>
                <a:ext cx="2775568" cy="962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E-</a:t>
                </a:r>
                <a:r>
                  <a:rPr lang="sv-SE" dirty="0" err="1" smtClean="0"/>
                  <a:t>field</a:t>
                </a:r>
                <a:r>
                  <a:rPr lang="sv-SE" dirty="0" smtClean="0"/>
                  <a:t> or </a:t>
                </a:r>
                <a:r>
                  <a:rPr lang="sv-SE" dirty="0" err="1" smtClean="0"/>
                  <a:t>intensity</a:t>
                </a:r>
                <a:r>
                  <a:rPr lang="sv-SE" dirty="0" smtClean="0"/>
                  <a:t>?</a:t>
                </a:r>
              </a:p>
              <a:p>
                <a:r>
                  <a:rPr lang="sv-SE" dirty="0" err="1" smtClean="0"/>
                  <a:t>Spherical</a:t>
                </a:r>
                <a:r>
                  <a:rPr lang="sv-SE" dirty="0" smtClean="0"/>
                  <a:t> or </a:t>
                </a:r>
                <a:r>
                  <a:rPr lang="sv-SE" dirty="0" err="1" smtClean="0"/>
                  <a:t>cartesian</a:t>
                </a:r>
                <a:r>
                  <a:rPr lang="sv-SE" dirty="0" smtClean="0"/>
                  <a:t>?</a:t>
                </a:r>
              </a:p>
              <a:p>
                <a:r>
                  <a:rPr lang="sv-SE" dirty="0" smtClean="0"/>
                  <a:t>(</a:t>
                </a:r>
                <a:r>
                  <a:rPr lang="sv-SE" dirty="0" err="1" smtClean="0"/>
                  <a:t>factors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of</a:t>
                </a:r>
                <a:r>
                  <a:rPr lang="sv-SE" dirty="0" smtClean="0"/>
                  <a:t> 2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dirty="0" smtClean="0"/>
                  <a:t>)</a:t>
                </a:r>
                <a:endParaRPr lang="sv-SE" dirty="0"/>
              </a:p>
            </p:txBody>
          </p:sp>
        </mc:Choice>
        <mc:Fallback xmlns="">
          <p:sp>
            <p:nvSpPr>
              <p:cNvPr id="26" name="textruta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119" y="5545796"/>
                <a:ext cx="2775568" cy="962251"/>
              </a:xfrm>
              <a:prstGeom prst="rect">
                <a:avLst/>
              </a:prstGeom>
              <a:blipFill rotWithShape="0">
                <a:blip r:embed="rId5"/>
                <a:stretch>
                  <a:fillRect l="-1978" t="-3797" b="-822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ruta 26"/>
          <p:cNvSpPr txBox="1"/>
          <p:nvPr/>
        </p:nvSpPr>
        <p:spPr>
          <a:xfrm>
            <a:off x="6077119" y="4567132"/>
            <a:ext cx="277556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Fundamental feature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light</a:t>
            </a:r>
            <a:r>
              <a:rPr lang="sv-SE" dirty="0" smtClean="0"/>
              <a:t>! </a:t>
            </a:r>
            <a:br>
              <a:rPr lang="sv-SE" dirty="0" smtClean="0"/>
            </a:br>
            <a:r>
              <a:rPr lang="sv-SE" dirty="0" smtClean="0"/>
              <a:t>(=</a:t>
            </a:r>
            <a:r>
              <a:rPr lang="sv-SE" dirty="0" err="1" smtClean="0"/>
              <a:t>nothing</a:t>
            </a:r>
            <a:r>
              <a:rPr lang="sv-SE" dirty="0" smtClean="0"/>
              <a:t> to do </a:t>
            </a:r>
            <a:r>
              <a:rPr lang="sv-SE" dirty="0" err="1" smtClean="0"/>
              <a:t>about</a:t>
            </a:r>
            <a:r>
              <a:rPr lang="sv-SE" dirty="0" smtClean="0"/>
              <a:t> it ;-)</a:t>
            </a:r>
            <a:endParaRPr lang="sv-SE" dirty="0"/>
          </a:p>
        </p:txBody>
      </p:sp>
      <p:sp>
        <p:nvSpPr>
          <p:cNvPr id="28" name="textruta 27"/>
          <p:cNvSpPr txBox="1"/>
          <p:nvPr/>
        </p:nvSpPr>
        <p:spPr>
          <a:xfrm>
            <a:off x="6749737" y="2960235"/>
            <a:ext cx="158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Define</a:t>
            </a:r>
            <a:r>
              <a:rPr lang="sv-SE" dirty="0" smtClean="0"/>
              <a:t> a </a:t>
            </a:r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factor</a:t>
            </a:r>
            <a:r>
              <a:rPr lang="sv-SE" dirty="0" smtClean="0"/>
              <a:t>: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 rot="19044841">
            <a:off x="300789" y="4240603"/>
            <a:ext cx="3982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Today’s</a:t>
            </a:r>
            <a:r>
              <a:rPr lang="sv-S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v-SE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challenge</a:t>
            </a:r>
            <a:r>
              <a:rPr lang="sv-S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for </a:t>
            </a:r>
            <a:r>
              <a:rPr lang="sv-SE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development</a:t>
            </a:r>
            <a:endParaRPr lang="sv-SE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67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26"/>
          <p:cNvSpPr/>
          <p:nvPr/>
        </p:nvSpPr>
        <p:spPr>
          <a:xfrm>
            <a:off x="323528" y="764704"/>
            <a:ext cx="8568952" cy="5760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9568" y="0"/>
            <a:ext cx="8229600" cy="882032"/>
          </a:xfrm>
        </p:spPr>
        <p:txBody>
          <a:bodyPr>
            <a:normAutofit/>
          </a:bodyPr>
          <a:lstStyle/>
          <a:p>
            <a:r>
              <a:rPr lang="sv-SE" sz="3600" b="1" dirty="0" smtClean="0">
                <a:solidFill>
                  <a:schemeClr val="bg1"/>
                </a:solidFill>
              </a:rPr>
              <a:t>…and </a:t>
            </a:r>
            <a:r>
              <a:rPr lang="sv-SE" sz="3600" b="1" dirty="0" err="1" smtClean="0">
                <a:solidFill>
                  <a:schemeClr val="bg1"/>
                </a:solidFill>
              </a:rPr>
              <a:t>then</a:t>
            </a:r>
            <a:r>
              <a:rPr lang="sv-SE" sz="3600" b="1" dirty="0" smtClean="0">
                <a:solidFill>
                  <a:schemeClr val="bg1"/>
                </a:solidFill>
              </a:rPr>
              <a:t> </a:t>
            </a:r>
            <a:r>
              <a:rPr lang="sv-SE" sz="3600" b="1" dirty="0" err="1" smtClean="0">
                <a:solidFill>
                  <a:schemeClr val="bg1"/>
                </a:solidFill>
              </a:rPr>
              <a:t>of</a:t>
            </a:r>
            <a:r>
              <a:rPr lang="sv-SE" sz="3600" b="1" dirty="0" smtClean="0">
                <a:solidFill>
                  <a:schemeClr val="bg1"/>
                </a:solidFill>
              </a:rPr>
              <a:t> an </a:t>
            </a:r>
            <a:r>
              <a:rPr lang="sv-SE" sz="3600" b="1" dirty="0" err="1" smtClean="0">
                <a:solidFill>
                  <a:schemeClr val="bg1"/>
                </a:solidFill>
              </a:rPr>
              <a:t>electron</a:t>
            </a:r>
            <a:r>
              <a:rPr lang="sv-SE" sz="3600" b="1" dirty="0" smtClean="0">
                <a:solidFill>
                  <a:schemeClr val="bg1"/>
                </a:solidFill>
              </a:rPr>
              <a:t> </a:t>
            </a:r>
            <a:r>
              <a:rPr lang="sv-SE" sz="3600" b="1" dirty="0" err="1" smtClean="0">
                <a:solidFill>
                  <a:schemeClr val="bg1"/>
                </a:solidFill>
              </a:rPr>
              <a:t>beam</a:t>
            </a:r>
            <a:r>
              <a:rPr lang="sv-SE" sz="3600" b="1" dirty="0" smtClean="0">
                <a:solidFill>
                  <a:schemeClr val="bg1"/>
                </a:solidFill>
              </a:rPr>
              <a:t>.</a:t>
            </a:r>
            <a:endParaRPr lang="sv-SE" sz="3600" b="1" dirty="0">
              <a:solidFill>
                <a:schemeClr val="bg1"/>
              </a:solidFill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768743" y="1359462"/>
            <a:ext cx="331774" cy="323681"/>
            <a:chOff x="768743" y="1359462"/>
            <a:chExt cx="331774" cy="323681"/>
          </a:xfrm>
        </p:grpSpPr>
        <p:sp>
          <p:nvSpPr>
            <p:cNvPr id="4" name="Ellips 3"/>
            <p:cNvSpPr/>
            <p:nvPr/>
          </p:nvSpPr>
          <p:spPr>
            <a:xfrm>
              <a:off x="768743" y="1359462"/>
              <a:ext cx="331774" cy="32368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" name="Rak 5"/>
            <p:cNvCxnSpPr/>
            <p:nvPr/>
          </p:nvCxnSpPr>
          <p:spPr>
            <a:xfrm flipV="1">
              <a:off x="825387" y="1505119"/>
              <a:ext cx="210393" cy="80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upp 7"/>
          <p:cNvGrpSpPr/>
          <p:nvPr/>
        </p:nvGrpSpPr>
        <p:grpSpPr>
          <a:xfrm>
            <a:off x="921143" y="1511862"/>
            <a:ext cx="331774" cy="323681"/>
            <a:chOff x="768743" y="1359462"/>
            <a:chExt cx="331774" cy="323681"/>
          </a:xfrm>
        </p:grpSpPr>
        <p:sp>
          <p:nvSpPr>
            <p:cNvPr id="9" name="Ellips 8"/>
            <p:cNvSpPr/>
            <p:nvPr/>
          </p:nvSpPr>
          <p:spPr>
            <a:xfrm>
              <a:off x="768743" y="1359462"/>
              <a:ext cx="331774" cy="32368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" name="Rak 9"/>
            <p:cNvCxnSpPr/>
            <p:nvPr/>
          </p:nvCxnSpPr>
          <p:spPr>
            <a:xfrm flipV="1">
              <a:off x="825387" y="1505119"/>
              <a:ext cx="210393" cy="80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p 10"/>
          <p:cNvGrpSpPr/>
          <p:nvPr/>
        </p:nvGrpSpPr>
        <p:grpSpPr>
          <a:xfrm>
            <a:off x="1297422" y="1468706"/>
            <a:ext cx="331774" cy="323681"/>
            <a:chOff x="768743" y="1359462"/>
            <a:chExt cx="331774" cy="323681"/>
          </a:xfrm>
        </p:grpSpPr>
        <p:sp>
          <p:nvSpPr>
            <p:cNvPr id="12" name="Ellips 11"/>
            <p:cNvSpPr/>
            <p:nvPr/>
          </p:nvSpPr>
          <p:spPr>
            <a:xfrm>
              <a:off x="768743" y="1359462"/>
              <a:ext cx="331774" cy="32368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3" name="Rak 12"/>
            <p:cNvCxnSpPr/>
            <p:nvPr/>
          </p:nvCxnSpPr>
          <p:spPr>
            <a:xfrm flipV="1">
              <a:off x="825387" y="1505119"/>
              <a:ext cx="210393" cy="80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upp 13"/>
          <p:cNvGrpSpPr/>
          <p:nvPr/>
        </p:nvGrpSpPr>
        <p:grpSpPr>
          <a:xfrm>
            <a:off x="852360" y="1842287"/>
            <a:ext cx="331774" cy="323681"/>
            <a:chOff x="768743" y="1359462"/>
            <a:chExt cx="331774" cy="323681"/>
          </a:xfrm>
        </p:grpSpPr>
        <p:sp>
          <p:nvSpPr>
            <p:cNvPr id="15" name="Ellips 14"/>
            <p:cNvSpPr/>
            <p:nvPr/>
          </p:nvSpPr>
          <p:spPr>
            <a:xfrm>
              <a:off x="768743" y="1359462"/>
              <a:ext cx="331774" cy="32368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6" name="Rak 15"/>
            <p:cNvCxnSpPr/>
            <p:nvPr/>
          </p:nvCxnSpPr>
          <p:spPr>
            <a:xfrm flipV="1">
              <a:off x="825387" y="1505119"/>
              <a:ext cx="210393" cy="80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upp 16"/>
          <p:cNvGrpSpPr/>
          <p:nvPr/>
        </p:nvGrpSpPr>
        <p:grpSpPr>
          <a:xfrm>
            <a:off x="1232685" y="1834195"/>
            <a:ext cx="331774" cy="323681"/>
            <a:chOff x="768743" y="1359462"/>
            <a:chExt cx="331774" cy="323681"/>
          </a:xfrm>
        </p:grpSpPr>
        <p:sp>
          <p:nvSpPr>
            <p:cNvPr id="18" name="Ellips 17"/>
            <p:cNvSpPr/>
            <p:nvPr/>
          </p:nvSpPr>
          <p:spPr>
            <a:xfrm>
              <a:off x="768743" y="1359462"/>
              <a:ext cx="331774" cy="32368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9" name="Rak 18"/>
            <p:cNvCxnSpPr/>
            <p:nvPr/>
          </p:nvCxnSpPr>
          <p:spPr>
            <a:xfrm flipV="1">
              <a:off x="825387" y="1505119"/>
              <a:ext cx="210393" cy="80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upp 19"/>
          <p:cNvGrpSpPr/>
          <p:nvPr/>
        </p:nvGrpSpPr>
        <p:grpSpPr>
          <a:xfrm>
            <a:off x="1556366" y="1766763"/>
            <a:ext cx="331774" cy="323681"/>
            <a:chOff x="768743" y="1359462"/>
            <a:chExt cx="331774" cy="323681"/>
          </a:xfrm>
        </p:grpSpPr>
        <p:sp>
          <p:nvSpPr>
            <p:cNvPr id="21" name="Ellips 20"/>
            <p:cNvSpPr/>
            <p:nvPr/>
          </p:nvSpPr>
          <p:spPr>
            <a:xfrm>
              <a:off x="768743" y="1359462"/>
              <a:ext cx="331774" cy="32368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2" name="Rak 21"/>
            <p:cNvCxnSpPr/>
            <p:nvPr/>
          </p:nvCxnSpPr>
          <p:spPr>
            <a:xfrm flipV="1">
              <a:off x="825387" y="1505119"/>
              <a:ext cx="210393" cy="80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upp 22"/>
          <p:cNvGrpSpPr/>
          <p:nvPr/>
        </p:nvGrpSpPr>
        <p:grpSpPr>
          <a:xfrm>
            <a:off x="493613" y="1750579"/>
            <a:ext cx="331774" cy="323681"/>
            <a:chOff x="768743" y="1359462"/>
            <a:chExt cx="331774" cy="323681"/>
          </a:xfrm>
        </p:grpSpPr>
        <p:sp>
          <p:nvSpPr>
            <p:cNvPr id="24" name="Ellips 23"/>
            <p:cNvSpPr/>
            <p:nvPr/>
          </p:nvSpPr>
          <p:spPr>
            <a:xfrm>
              <a:off x="768743" y="1359462"/>
              <a:ext cx="331774" cy="32368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5" name="Rak 24"/>
            <p:cNvCxnSpPr/>
            <p:nvPr/>
          </p:nvCxnSpPr>
          <p:spPr>
            <a:xfrm flipV="1">
              <a:off x="825387" y="1505119"/>
              <a:ext cx="210393" cy="80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upp 25"/>
          <p:cNvGrpSpPr/>
          <p:nvPr/>
        </p:nvGrpSpPr>
        <p:grpSpPr>
          <a:xfrm>
            <a:off x="1062751" y="2149784"/>
            <a:ext cx="331774" cy="323681"/>
            <a:chOff x="768743" y="1359462"/>
            <a:chExt cx="331774" cy="323681"/>
          </a:xfrm>
        </p:grpSpPr>
        <p:sp>
          <p:nvSpPr>
            <p:cNvPr id="27" name="Ellips 26"/>
            <p:cNvSpPr/>
            <p:nvPr/>
          </p:nvSpPr>
          <p:spPr>
            <a:xfrm>
              <a:off x="768743" y="1359462"/>
              <a:ext cx="331774" cy="32368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8" name="Rak 27"/>
            <p:cNvCxnSpPr/>
            <p:nvPr/>
          </p:nvCxnSpPr>
          <p:spPr>
            <a:xfrm flipV="1">
              <a:off x="825387" y="1505119"/>
              <a:ext cx="210393" cy="80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Rak pil 29"/>
          <p:cNvCxnSpPr/>
          <p:nvPr/>
        </p:nvCxnSpPr>
        <p:spPr>
          <a:xfrm flipV="1">
            <a:off x="1629196" y="1468706"/>
            <a:ext cx="563746" cy="14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 31"/>
          <p:cNvCxnSpPr/>
          <p:nvPr/>
        </p:nvCxnSpPr>
        <p:spPr>
          <a:xfrm flipV="1">
            <a:off x="1080285" y="1243477"/>
            <a:ext cx="299407" cy="157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pil 33"/>
          <p:cNvCxnSpPr/>
          <p:nvPr/>
        </p:nvCxnSpPr>
        <p:spPr>
          <a:xfrm>
            <a:off x="1215153" y="1773843"/>
            <a:ext cx="414043" cy="359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 35"/>
          <p:cNvCxnSpPr/>
          <p:nvPr/>
        </p:nvCxnSpPr>
        <p:spPr>
          <a:xfrm flipV="1">
            <a:off x="1888140" y="1896236"/>
            <a:ext cx="409998" cy="7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/>
          <p:cNvCxnSpPr>
            <a:stCxn id="27" idx="6"/>
          </p:cNvCxnSpPr>
          <p:nvPr/>
        </p:nvCxnSpPr>
        <p:spPr>
          <a:xfrm flipV="1">
            <a:off x="1394525" y="2165968"/>
            <a:ext cx="558352" cy="14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>
            <a:stCxn id="24" idx="5"/>
          </p:cNvCxnSpPr>
          <p:nvPr/>
        </p:nvCxnSpPr>
        <p:spPr>
          <a:xfrm>
            <a:off x="776800" y="2026858"/>
            <a:ext cx="476117" cy="11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 41"/>
          <p:cNvCxnSpPr>
            <a:endCxn id="21" idx="3"/>
          </p:cNvCxnSpPr>
          <p:nvPr/>
        </p:nvCxnSpPr>
        <p:spPr>
          <a:xfrm>
            <a:off x="1184134" y="2012219"/>
            <a:ext cx="420819" cy="30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pil 43"/>
          <p:cNvCxnSpPr/>
          <p:nvPr/>
        </p:nvCxnSpPr>
        <p:spPr>
          <a:xfrm flipV="1">
            <a:off x="3665692" y="2133601"/>
            <a:ext cx="1634591" cy="16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pil 45"/>
          <p:cNvCxnSpPr/>
          <p:nvPr/>
        </p:nvCxnSpPr>
        <p:spPr>
          <a:xfrm flipH="1" flipV="1">
            <a:off x="4474895" y="1530746"/>
            <a:ext cx="8092" cy="1169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ihandsfigur 46"/>
          <p:cNvSpPr/>
          <p:nvPr/>
        </p:nvSpPr>
        <p:spPr>
          <a:xfrm>
            <a:off x="3803257" y="1750579"/>
            <a:ext cx="1310909" cy="395840"/>
          </a:xfrm>
          <a:custGeom>
            <a:avLst/>
            <a:gdLst>
              <a:gd name="connsiteX0" fmla="*/ 0 w 1310909"/>
              <a:gd name="connsiteY0" fmla="*/ 496145 h 498175"/>
              <a:gd name="connsiteX1" fmla="*/ 331773 w 1310909"/>
              <a:gd name="connsiteY1" fmla="*/ 455685 h 498175"/>
              <a:gd name="connsiteX2" fmla="*/ 558350 w 1310909"/>
              <a:gd name="connsiteY2" fmla="*/ 83452 h 498175"/>
              <a:gd name="connsiteX3" fmla="*/ 687823 w 1310909"/>
              <a:gd name="connsiteY3" fmla="*/ 2531 h 498175"/>
              <a:gd name="connsiteX4" fmla="*/ 817295 w 1310909"/>
              <a:gd name="connsiteY4" fmla="*/ 140096 h 498175"/>
              <a:gd name="connsiteX5" fmla="*/ 930584 w 1310909"/>
              <a:gd name="connsiteY5" fmla="*/ 382857 h 498175"/>
              <a:gd name="connsiteX6" fmla="*/ 1060056 w 1310909"/>
              <a:gd name="connsiteY6" fmla="*/ 488053 h 498175"/>
              <a:gd name="connsiteX7" fmla="*/ 1310909 w 1310909"/>
              <a:gd name="connsiteY7" fmla="*/ 488053 h 498175"/>
              <a:gd name="connsiteX0" fmla="*/ 0 w 1310909"/>
              <a:gd name="connsiteY0" fmla="*/ 496593 h 498623"/>
              <a:gd name="connsiteX1" fmla="*/ 307497 w 1310909"/>
              <a:gd name="connsiteY1" fmla="*/ 488501 h 498623"/>
              <a:gd name="connsiteX2" fmla="*/ 558350 w 1310909"/>
              <a:gd name="connsiteY2" fmla="*/ 83900 h 498623"/>
              <a:gd name="connsiteX3" fmla="*/ 687823 w 1310909"/>
              <a:gd name="connsiteY3" fmla="*/ 2979 h 498623"/>
              <a:gd name="connsiteX4" fmla="*/ 817295 w 1310909"/>
              <a:gd name="connsiteY4" fmla="*/ 140544 h 498623"/>
              <a:gd name="connsiteX5" fmla="*/ 930584 w 1310909"/>
              <a:gd name="connsiteY5" fmla="*/ 383305 h 498623"/>
              <a:gd name="connsiteX6" fmla="*/ 1060056 w 1310909"/>
              <a:gd name="connsiteY6" fmla="*/ 488501 h 498623"/>
              <a:gd name="connsiteX7" fmla="*/ 1310909 w 1310909"/>
              <a:gd name="connsiteY7" fmla="*/ 488501 h 498623"/>
              <a:gd name="connsiteX0" fmla="*/ 0 w 1310909"/>
              <a:gd name="connsiteY0" fmla="*/ 495959 h 497989"/>
              <a:gd name="connsiteX1" fmla="*/ 307497 w 1310909"/>
              <a:gd name="connsiteY1" fmla="*/ 439315 h 497989"/>
              <a:gd name="connsiteX2" fmla="*/ 558350 w 1310909"/>
              <a:gd name="connsiteY2" fmla="*/ 83266 h 497989"/>
              <a:gd name="connsiteX3" fmla="*/ 687823 w 1310909"/>
              <a:gd name="connsiteY3" fmla="*/ 2345 h 497989"/>
              <a:gd name="connsiteX4" fmla="*/ 817295 w 1310909"/>
              <a:gd name="connsiteY4" fmla="*/ 139910 h 497989"/>
              <a:gd name="connsiteX5" fmla="*/ 930584 w 1310909"/>
              <a:gd name="connsiteY5" fmla="*/ 382671 h 497989"/>
              <a:gd name="connsiteX6" fmla="*/ 1060056 w 1310909"/>
              <a:gd name="connsiteY6" fmla="*/ 487867 h 497989"/>
              <a:gd name="connsiteX7" fmla="*/ 1310909 w 1310909"/>
              <a:gd name="connsiteY7" fmla="*/ 487867 h 497989"/>
              <a:gd name="connsiteX0" fmla="*/ 0 w 1310909"/>
              <a:gd name="connsiteY0" fmla="*/ 495959 h 497989"/>
              <a:gd name="connsiteX1" fmla="*/ 307497 w 1310909"/>
              <a:gd name="connsiteY1" fmla="*/ 439315 h 497989"/>
              <a:gd name="connsiteX2" fmla="*/ 558350 w 1310909"/>
              <a:gd name="connsiteY2" fmla="*/ 83266 h 497989"/>
              <a:gd name="connsiteX3" fmla="*/ 687823 w 1310909"/>
              <a:gd name="connsiteY3" fmla="*/ 2345 h 497989"/>
              <a:gd name="connsiteX4" fmla="*/ 817295 w 1310909"/>
              <a:gd name="connsiteY4" fmla="*/ 139910 h 497989"/>
              <a:gd name="connsiteX5" fmla="*/ 930584 w 1310909"/>
              <a:gd name="connsiteY5" fmla="*/ 382671 h 497989"/>
              <a:gd name="connsiteX6" fmla="*/ 1060056 w 1310909"/>
              <a:gd name="connsiteY6" fmla="*/ 487867 h 497989"/>
              <a:gd name="connsiteX7" fmla="*/ 1310909 w 1310909"/>
              <a:gd name="connsiteY7" fmla="*/ 487867 h 49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0909" h="497989">
                <a:moveTo>
                  <a:pt x="0" y="495959"/>
                </a:moveTo>
                <a:cubicBezTo>
                  <a:pt x="102499" y="477078"/>
                  <a:pt x="214439" y="508097"/>
                  <a:pt x="307497" y="439315"/>
                </a:cubicBezTo>
                <a:cubicBezTo>
                  <a:pt x="400555" y="370533"/>
                  <a:pt x="494962" y="156094"/>
                  <a:pt x="558350" y="83266"/>
                </a:cubicBezTo>
                <a:cubicBezTo>
                  <a:pt x="621738" y="10438"/>
                  <a:pt x="644666" y="-7096"/>
                  <a:pt x="687823" y="2345"/>
                </a:cubicBezTo>
                <a:cubicBezTo>
                  <a:pt x="730980" y="11786"/>
                  <a:pt x="776835" y="76522"/>
                  <a:pt x="817295" y="139910"/>
                </a:cubicBezTo>
                <a:cubicBezTo>
                  <a:pt x="857755" y="203298"/>
                  <a:pt x="890124" y="324678"/>
                  <a:pt x="930584" y="382671"/>
                </a:cubicBezTo>
                <a:cubicBezTo>
                  <a:pt x="971044" y="440664"/>
                  <a:pt x="996669" y="470334"/>
                  <a:pt x="1060056" y="487867"/>
                </a:cubicBezTo>
                <a:cubicBezTo>
                  <a:pt x="1123444" y="505400"/>
                  <a:pt x="1217176" y="496633"/>
                  <a:pt x="1310909" y="4878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48" name="Rak pil 47"/>
          <p:cNvCxnSpPr/>
          <p:nvPr/>
        </p:nvCxnSpPr>
        <p:spPr>
          <a:xfrm flipV="1">
            <a:off x="6052842" y="2151807"/>
            <a:ext cx="1634591" cy="16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pil 48"/>
          <p:cNvCxnSpPr/>
          <p:nvPr/>
        </p:nvCxnSpPr>
        <p:spPr>
          <a:xfrm flipH="1" flipV="1">
            <a:off x="6862045" y="1548952"/>
            <a:ext cx="8092" cy="1169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ihandsfigur 49"/>
          <p:cNvSpPr/>
          <p:nvPr/>
        </p:nvSpPr>
        <p:spPr>
          <a:xfrm>
            <a:off x="6190407" y="1768785"/>
            <a:ext cx="1310909" cy="395840"/>
          </a:xfrm>
          <a:custGeom>
            <a:avLst/>
            <a:gdLst>
              <a:gd name="connsiteX0" fmla="*/ 0 w 1310909"/>
              <a:gd name="connsiteY0" fmla="*/ 496145 h 498175"/>
              <a:gd name="connsiteX1" fmla="*/ 331773 w 1310909"/>
              <a:gd name="connsiteY1" fmla="*/ 455685 h 498175"/>
              <a:gd name="connsiteX2" fmla="*/ 558350 w 1310909"/>
              <a:gd name="connsiteY2" fmla="*/ 83452 h 498175"/>
              <a:gd name="connsiteX3" fmla="*/ 687823 w 1310909"/>
              <a:gd name="connsiteY3" fmla="*/ 2531 h 498175"/>
              <a:gd name="connsiteX4" fmla="*/ 817295 w 1310909"/>
              <a:gd name="connsiteY4" fmla="*/ 140096 h 498175"/>
              <a:gd name="connsiteX5" fmla="*/ 930584 w 1310909"/>
              <a:gd name="connsiteY5" fmla="*/ 382857 h 498175"/>
              <a:gd name="connsiteX6" fmla="*/ 1060056 w 1310909"/>
              <a:gd name="connsiteY6" fmla="*/ 488053 h 498175"/>
              <a:gd name="connsiteX7" fmla="*/ 1310909 w 1310909"/>
              <a:gd name="connsiteY7" fmla="*/ 488053 h 498175"/>
              <a:gd name="connsiteX0" fmla="*/ 0 w 1310909"/>
              <a:gd name="connsiteY0" fmla="*/ 496593 h 498623"/>
              <a:gd name="connsiteX1" fmla="*/ 307497 w 1310909"/>
              <a:gd name="connsiteY1" fmla="*/ 488501 h 498623"/>
              <a:gd name="connsiteX2" fmla="*/ 558350 w 1310909"/>
              <a:gd name="connsiteY2" fmla="*/ 83900 h 498623"/>
              <a:gd name="connsiteX3" fmla="*/ 687823 w 1310909"/>
              <a:gd name="connsiteY3" fmla="*/ 2979 h 498623"/>
              <a:gd name="connsiteX4" fmla="*/ 817295 w 1310909"/>
              <a:gd name="connsiteY4" fmla="*/ 140544 h 498623"/>
              <a:gd name="connsiteX5" fmla="*/ 930584 w 1310909"/>
              <a:gd name="connsiteY5" fmla="*/ 383305 h 498623"/>
              <a:gd name="connsiteX6" fmla="*/ 1060056 w 1310909"/>
              <a:gd name="connsiteY6" fmla="*/ 488501 h 498623"/>
              <a:gd name="connsiteX7" fmla="*/ 1310909 w 1310909"/>
              <a:gd name="connsiteY7" fmla="*/ 488501 h 498623"/>
              <a:gd name="connsiteX0" fmla="*/ 0 w 1310909"/>
              <a:gd name="connsiteY0" fmla="*/ 495959 h 497989"/>
              <a:gd name="connsiteX1" fmla="*/ 307497 w 1310909"/>
              <a:gd name="connsiteY1" fmla="*/ 439315 h 497989"/>
              <a:gd name="connsiteX2" fmla="*/ 558350 w 1310909"/>
              <a:gd name="connsiteY2" fmla="*/ 83266 h 497989"/>
              <a:gd name="connsiteX3" fmla="*/ 687823 w 1310909"/>
              <a:gd name="connsiteY3" fmla="*/ 2345 h 497989"/>
              <a:gd name="connsiteX4" fmla="*/ 817295 w 1310909"/>
              <a:gd name="connsiteY4" fmla="*/ 139910 h 497989"/>
              <a:gd name="connsiteX5" fmla="*/ 930584 w 1310909"/>
              <a:gd name="connsiteY5" fmla="*/ 382671 h 497989"/>
              <a:gd name="connsiteX6" fmla="*/ 1060056 w 1310909"/>
              <a:gd name="connsiteY6" fmla="*/ 487867 h 497989"/>
              <a:gd name="connsiteX7" fmla="*/ 1310909 w 1310909"/>
              <a:gd name="connsiteY7" fmla="*/ 487867 h 497989"/>
              <a:gd name="connsiteX0" fmla="*/ 0 w 1310909"/>
              <a:gd name="connsiteY0" fmla="*/ 495959 h 497989"/>
              <a:gd name="connsiteX1" fmla="*/ 307497 w 1310909"/>
              <a:gd name="connsiteY1" fmla="*/ 439315 h 497989"/>
              <a:gd name="connsiteX2" fmla="*/ 558350 w 1310909"/>
              <a:gd name="connsiteY2" fmla="*/ 83266 h 497989"/>
              <a:gd name="connsiteX3" fmla="*/ 687823 w 1310909"/>
              <a:gd name="connsiteY3" fmla="*/ 2345 h 497989"/>
              <a:gd name="connsiteX4" fmla="*/ 817295 w 1310909"/>
              <a:gd name="connsiteY4" fmla="*/ 139910 h 497989"/>
              <a:gd name="connsiteX5" fmla="*/ 930584 w 1310909"/>
              <a:gd name="connsiteY5" fmla="*/ 382671 h 497989"/>
              <a:gd name="connsiteX6" fmla="*/ 1060056 w 1310909"/>
              <a:gd name="connsiteY6" fmla="*/ 487867 h 497989"/>
              <a:gd name="connsiteX7" fmla="*/ 1310909 w 1310909"/>
              <a:gd name="connsiteY7" fmla="*/ 487867 h 49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0909" h="497989">
                <a:moveTo>
                  <a:pt x="0" y="495959"/>
                </a:moveTo>
                <a:cubicBezTo>
                  <a:pt x="102499" y="477078"/>
                  <a:pt x="214439" y="508097"/>
                  <a:pt x="307497" y="439315"/>
                </a:cubicBezTo>
                <a:cubicBezTo>
                  <a:pt x="400555" y="370533"/>
                  <a:pt x="494962" y="156094"/>
                  <a:pt x="558350" y="83266"/>
                </a:cubicBezTo>
                <a:cubicBezTo>
                  <a:pt x="621738" y="10438"/>
                  <a:pt x="644666" y="-7096"/>
                  <a:pt x="687823" y="2345"/>
                </a:cubicBezTo>
                <a:cubicBezTo>
                  <a:pt x="730980" y="11786"/>
                  <a:pt x="776835" y="76522"/>
                  <a:pt x="817295" y="139910"/>
                </a:cubicBezTo>
                <a:cubicBezTo>
                  <a:pt x="857755" y="203298"/>
                  <a:pt x="890124" y="324678"/>
                  <a:pt x="930584" y="382671"/>
                </a:cubicBezTo>
                <a:cubicBezTo>
                  <a:pt x="971044" y="440664"/>
                  <a:pt x="996669" y="470334"/>
                  <a:pt x="1060056" y="487867"/>
                </a:cubicBezTo>
                <a:cubicBezTo>
                  <a:pt x="1123444" y="505400"/>
                  <a:pt x="1217176" y="496633"/>
                  <a:pt x="1310909" y="4878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1" name="textruta 50"/>
          <p:cNvSpPr txBox="1"/>
          <p:nvPr/>
        </p:nvSpPr>
        <p:spPr>
          <a:xfrm>
            <a:off x="5227454" y="2187548"/>
            <a:ext cx="21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x</a:t>
            </a:r>
            <a:endParaRPr lang="sv-SE" dirty="0"/>
          </a:p>
        </p:txBody>
      </p:sp>
      <p:sp>
        <p:nvSpPr>
          <p:cNvPr id="52" name="textruta 51"/>
          <p:cNvSpPr txBox="1"/>
          <p:nvPr/>
        </p:nvSpPr>
        <p:spPr>
          <a:xfrm>
            <a:off x="7578190" y="2181680"/>
            <a:ext cx="41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x’</a:t>
            </a:r>
            <a:endParaRPr lang="sv-SE" dirty="0"/>
          </a:p>
        </p:txBody>
      </p:sp>
      <p:cxnSp>
        <p:nvCxnSpPr>
          <p:cNvPr id="54" name="Rak pil 53"/>
          <p:cNvCxnSpPr/>
          <p:nvPr/>
        </p:nvCxnSpPr>
        <p:spPr>
          <a:xfrm flipV="1">
            <a:off x="4474896" y="1920513"/>
            <a:ext cx="194209" cy="8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pil 56"/>
          <p:cNvCxnSpPr/>
          <p:nvPr/>
        </p:nvCxnSpPr>
        <p:spPr>
          <a:xfrm flipV="1">
            <a:off x="6851256" y="1928603"/>
            <a:ext cx="194209" cy="8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ruta 57"/>
              <p:cNvSpPr txBox="1"/>
              <p:nvPr/>
            </p:nvSpPr>
            <p:spPr>
              <a:xfrm>
                <a:off x="4694410" y="1619090"/>
                <a:ext cx="2852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58" name="textruta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10" y="1619090"/>
                <a:ext cx="285206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2766" r="-2128" b="-111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ruta 58"/>
              <p:cNvSpPr txBox="1"/>
              <p:nvPr/>
            </p:nvSpPr>
            <p:spPr>
              <a:xfrm>
                <a:off x="7103376" y="1658346"/>
                <a:ext cx="3400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59" name="textruta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376" y="1658346"/>
                <a:ext cx="34002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8929" r="-5357" b="-13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ruta 59"/>
              <p:cNvSpPr txBox="1"/>
              <p:nvPr/>
            </p:nvSpPr>
            <p:spPr>
              <a:xfrm>
                <a:off x="6700624" y="2962772"/>
                <a:ext cx="986809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60" name="textruta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624" y="2962772"/>
                <a:ext cx="98680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086" r="-1852" b="-13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ruta 60"/>
              <p:cNvSpPr txBox="1"/>
              <p:nvPr/>
            </p:nvSpPr>
            <p:spPr>
              <a:xfrm>
                <a:off x="4340619" y="5163806"/>
                <a:ext cx="2424125" cy="52604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sv-S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v-S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61" name="textruta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619" y="5163806"/>
                <a:ext cx="2424125" cy="5260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ruta 61"/>
          <p:cNvSpPr txBox="1"/>
          <p:nvPr/>
        </p:nvSpPr>
        <p:spPr>
          <a:xfrm>
            <a:off x="6700624" y="3397988"/>
            <a:ext cx="188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Emittance</a:t>
            </a:r>
            <a:endParaRPr lang="sv-SE" dirty="0"/>
          </a:p>
        </p:txBody>
      </p:sp>
      <p:sp>
        <p:nvSpPr>
          <p:cNvPr id="64" name="textruta 63"/>
          <p:cNvSpPr txBox="1"/>
          <p:nvPr/>
        </p:nvSpPr>
        <p:spPr>
          <a:xfrm>
            <a:off x="4340619" y="3969060"/>
            <a:ext cx="458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The </a:t>
            </a:r>
            <a:r>
              <a:rPr lang="sv-SE" sz="2000" dirty="0" err="1" smtClean="0"/>
              <a:t>goal</a:t>
            </a:r>
            <a:r>
              <a:rPr lang="sv-SE" sz="2000" dirty="0" smtClean="0"/>
              <a:t> for the accelerator designer is to make the </a:t>
            </a:r>
            <a:r>
              <a:rPr lang="sv-SE" sz="2000" dirty="0" err="1" smtClean="0"/>
              <a:t>electron</a:t>
            </a:r>
            <a:r>
              <a:rPr lang="sv-SE" sz="2000" dirty="0" smtClean="0"/>
              <a:t> </a:t>
            </a:r>
            <a:r>
              <a:rPr lang="sv-SE" sz="2000" dirty="0" err="1" smtClean="0"/>
              <a:t>beam</a:t>
            </a:r>
            <a:r>
              <a:rPr lang="sv-SE" sz="2000" dirty="0" smtClean="0"/>
              <a:t> ”</a:t>
            </a:r>
            <a:r>
              <a:rPr lang="sv-SE" sz="2000" dirty="0" err="1" smtClean="0"/>
              <a:t>smaller</a:t>
            </a:r>
            <a:r>
              <a:rPr lang="sv-SE" sz="2000" dirty="0" smtClean="0"/>
              <a:t>” </a:t>
            </a:r>
            <a:r>
              <a:rPr lang="sv-SE" sz="2000" dirty="0" err="1" smtClean="0"/>
              <a:t>than</a:t>
            </a:r>
            <a:r>
              <a:rPr lang="sv-SE" sz="2000" dirty="0" smtClean="0"/>
              <a:t> the </a:t>
            </a:r>
            <a:r>
              <a:rPr lang="sv-SE" sz="2000" dirty="0" err="1" smtClean="0"/>
              <a:t>light</a:t>
            </a:r>
            <a:r>
              <a:rPr lang="sv-SE" sz="2000" dirty="0" smtClean="0"/>
              <a:t> </a:t>
            </a:r>
            <a:r>
              <a:rPr lang="sv-SE" sz="2000" dirty="0" err="1" smtClean="0"/>
              <a:t>diffraction</a:t>
            </a:r>
            <a:r>
              <a:rPr lang="sv-SE" sz="2000" dirty="0" smtClean="0"/>
              <a:t>:</a:t>
            </a:r>
            <a:endParaRPr lang="sv-SE" sz="2000" dirty="0"/>
          </a:p>
        </p:txBody>
      </p:sp>
      <p:sp>
        <p:nvSpPr>
          <p:cNvPr id="65" name="textruta 64"/>
          <p:cNvSpPr txBox="1"/>
          <p:nvPr/>
        </p:nvSpPr>
        <p:spPr>
          <a:xfrm>
            <a:off x="4340619" y="5846697"/>
            <a:ext cx="334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But</a:t>
            </a:r>
            <a:r>
              <a:rPr lang="sv-SE" dirty="0" smtClean="0"/>
              <a:t>, </a:t>
            </a:r>
            <a:r>
              <a:rPr lang="sv-SE" dirty="0" err="1" smtClean="0"/>
              <a:t>increasingly</a:t>
            </a:r>
            <a:r>
              <a:rPr lang="sv-SE" dirty="0" smtClean="0"/>
              <a:t> </a:t>
            </a:r>
            <a:r>
              <a:rPr lang="sv-SE" dirty="0" err="1" smtClean="0"/>
              <a:t>difficult</a:t>
            </a:r>
            <a:r>
              <a:rPr lang="sv-SE" dirty="0" smtClean="0"/>
              <a:t> for </a:t>
            </a:r>
            <a:r>
              <a:rPr lang="sv-SE" dirty="0" err="1" smtClean="0"/>
              <a:t>shorter</a:t>
            </a:r>
            <a:r>
              <a:rPr lang="sv-SE" dirty="0" smtClean="0"/>
              <a:t> and </a:t>
            </a:r>
            <a:r>
              <a:rPr lang="sv-SE" dirty="0" err="1" smtClean="0"/>
              <a:t>shorter</a:t>
            </a:r>
            <a:r>
              <a:rPr lang="sv-SE" dirty="0" smtClean="0"/>
              <a:t> </a:t>
            </a:r>
            <a:r>
              <a:rPr lang="sv-SE" dirty="0" err="1" smtClean="0"/>
              <a:t>wavelengths</a:t>
            </a:r>
            <a:r>
              <a:rPr lang="sv-SE" dirty="0" smtClean="0"/>
              <a:t>.</a:t>
            </a:r>
            <a:endParaRPr lang="sv-SE" dirty="0"/>
          </a:p>
        </p:txBody>
      </p:sp>
      <p:graphicFrame>
        <p:nvGraphicFramePr>
          <p:cNvPr id="55" name="Platshållare för innehåll 3"/>
          <p:cNvGraphicFramePr>
            <a:graphicFrameLocks noGrp="1"/>
          </p:cNvGraphicFramePr>
          <p:nvPr>
            <p:ph idx="4294967295"/>
          </p:nvPr>
        </p:nvGraphicFramePr>
        <p:xfrm>
          <a:off x="550257" y="2912119"/>
          <a:ext cx="3814763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22320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3528" y="764704"/>
            <a:ext cx="8568952" cy="5760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647564" y="1088740"/>
          <a:ext cx="29511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Formel" r:id="rId4" imgW="1726920" imgH="1041120" progId="Equation.3">
                  <p:embed/>
                </p:oleObj>
              </mc:Choice>
              <mc:Fallback>
                <p:oleObj name="Formel" r:id="rId4" imgW="172692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64" y="1088740"/>
                        <a:ext cx="2951162" cy="1768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47564" y="3609020"/>
            <a:ext cx="2232025" cy="1054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i="1" dirty="0">
                <a:solidFill>
                  <a:prstClr val="black"/>
                </a:solidFill>
              </a:rPr>
              <a:t>Peak </a:t>
            </a:r>
            <a:r>
              <a:rPr lang="sv-SE" i="1" dirty="0" err="1">
                <a:solidFill>
                  <a:prstClr val="black"/>
                </a:solidFill>
              </a:rPr>
              <a:t>brilliance</a:t>
            </a:r>
            <a:endParaRPr lang="sv-SE" i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sv-SE" dirty="0" err="1">
                <a:solidFill>
                  <a:prstClr val="black"/>
                </a:solidFill>
              </a:rPr>
              <a:t>During</a:t>
            </a:r>
            <a:r>
              <a:rPr lang="sv-SE" dirty="0">
                <a:solidFill>
                  <a:prstClr val="black"/>
                </a:solidFill>
              </a:rPr>
              <a:t> the </a:t>
            </a:r>
            <a:r>
              <a:rPr lang="sv-SE" dirty="0" err="1">
                <a:solidFill>
                  <a:prstClr val="black"/>
                </a:solidFill>
              </a:rPr>
              <a:t>peak</a:t>
            </a:r>
            <a:r>
              <a:rPr lang="sv-SE" dirty="0">
                <a:solidFill>
                  <a:prstClr val="black"/>
                </a:solidFill>
              </a:rPr>
              <a:t> of a </a:t>
            </a:r>
            <a:r>
              <a:rPr lang="sv-SE" dirty="0" err="1">
                <a:solidFill>
                  <a:prstClr val="black"/>
                </a:solidFill>
              </a:rPr>
              <a:t>bunch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47217" y="4761148"/>
            <a:ext cx="2160587" cy="1328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i="1" dirty="0" err="1">
                <a:solidFill>
                  <a:prstClr val="black"/>
                </a:solidFill>
              </a:rPr>
              <a:t>Average</a:t>
            </a:r>
            <a:r>
              <a:rPr lang="sv-SE" i="1" dirty="0">
                <a:solidFill>
                  <a:prstClr val="black"/>
                </a:solidFill>
              </a:rPr>
              <a:t> </a:t>
            </a:r>
            <a:r>
              <a:rPr lang="sv-SE" i="1" dirty="0" err="1">
                <a:solidFill>
                  <a:prstClr val="black"/>
                </a:solidFill>
              </a:rPr>
              <a:t>brilliance</a:t>
            </a:r>
            <a:endParaRPr lang="sv-SE" i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sv-SE" dirty="0" err="1">
                <a:solidFill>
                  <a:prstClr val="black"/>
                </a:solidFill>
              </a:rPr>
              <a:t>Forever</a:t>
            </a:r>
            <a:r>
              <a:rPr lang="sv-SE" dirty="0">
                <a:solidFill>
                  <a:prstClr val="black"/>
                </a:solidFill>
              </a:rPr>
              <a:t> or </a:t>
            </a:r>
            <a:r>
              <a:rPr lang="sv-SE" dirty="0" err="1">
                <a:solidFill>
                  <a:prstClr val="black"/>
                </a:solidFill>
              </a:rPr>
              <a:t>during</a:t>
            </a:r>
            <a:r>
              <a:rPr lang="sv-SE" dirty="0">
                <a:solidFill>
                  <a:prstClr val="black"/>
                </a:solidFill>
              </a:rPr>
              <a:t> a </a:t>
            </a:r>
            <a:r>
              <a:rPr lang="sv-SE" dirty="0" err="1">
                <a:solidFill>
                  <a:prstClr val="black"/>
                </a:solidFill>
              </a:rPr>
              <a:t>macro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pulse</a:t>
            </a:r>
            <a:r>
              <a:rPr lang="sv-SE" dirty="0">
                <a:solidFill>
                  <a:prstClr val="black"/>
                </a:solidFill>
              </a:rPr>
              <a:t> from the accelerator</a:t>
            </a:r>
          </a:p>
        </p:txBody>
      </p:sp>
      <p:graphicFrame>
        <p:nvGraphicFramePr>
          <p:cNvPr id="37895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5076056" y="1016732"/>
          <a:ext cx="30241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Formel" r:id="rId6" imgW="1473120" imgH="393480" progId="Equation.3">
                  <p:embed/>
                </p:oleObj>
              </mc:Choice>
              <mc:Fallback>
                <p:oleObj name="Formel" r:id="rId6" imgW="147312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016732"/>
                        <a:ext cx="3024187" cy="8080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Rectangle 1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sv-SE" sz="4000" b="1" dirty="0" smtClean="0">
                <a:solidFill>
                  <a:schemeClr val="bg1"/>
                </a:solidFill>
              </a:rPr>
              <a:t>Flux and </a:t>
            </a:r>
            <a:r>
              <a:rPr lang="sv-SE" sz="4000" b="1" dirty="0" err="1" smtClean="0">
                <a:solidFill>
                  <a:schemeClr val="bg1"/>
                </a:solidFill>
              </a:rPr>
              <a:t>brilliance</a:t>
            </a:r>
            <a:endParaRPr lang="sv-SE" sz="4000" b="1" dirty="0">
              <a:solidFill>
                <a:schemeClr val="bg1"/>
              </a:solidFill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419872" y="1304838"/>
            <a:ext cx="1512168" cy="14394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355976" y="2240868"/>
            <a:ext cx="3240088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dirty="0" err="1">
                <a:solidFill>
                  <a:prstClr val="black"/>
                </a:solidFill>
              </a:rPr>
              <a:t>What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counts</a:t>
            </a:r>
            <a:endParaRPr lang="sv-SE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sv-SE" dirty="0">
                <a:solidFill>
                  <a:prstClr val="black"/>
                </a:solidFill>
              </a:rPr>
              <a:t>To </a:t>
            </a:r>
            <a:r>
              <a:rPr lang="sv-SE" dirty="0" err="1">
                <a:solidFill>
                  <a:prstClr val="black"/>
                </a:solidFill>
              </a:rPr>
              <a:t>compare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 flipV="1">
            <a:off x="5508104" y="1700808"/>
            <a:ext cx="972108" cy="5760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 flipV="1">
            <a:off x="3455876" y="1916832"/>
            <a:ext cx="1260140" cy="75608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635896" y="3212976"/>
            <a:ext cx="4429125" cy="3155950"/>
            <a:chOff x="2812" y="2024"/>
            <a:chExt cx="2790" cy="1988"/>
          </a:xfrm>
        </p:grpSpPr>
        <p:pic>
          <p:nvPicPr>
            <p:cNvPr id="37902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2" y="2024"/>
              <a:ext cx="2790" cy="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3833" y="2500"/>
              <a:ext cx="136" cy="1180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>
              <a:off x="3901" y="3634"/>
              <a:ext cx="0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3787" y="3748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>
                  <a:solidFill>
                    <a:srgbClr val="FF0000"/>
                  </a:solidFill>
                </a:rPr>
                <a:t>E</a:t>
              </a:r>
              <a:r>
                <a:rPr lang="sv-SE" baseline="-25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7907" name="AutoShape 19"/>
            <p:cNvSpPr>
              <a:spLocks/>
            </p:cNvSpPr>
            <p:nvPr/>
          </p:nvSpPr>
          <p:spPr bwMode="auto">
            <a:xfrm rot="5400000">
              <a:off x="3842" y="2353"/>
              <a:ext cx="114" cy="159"/>
            </a:xfrm>
            <a:prstGeom prst="leftBrace">
              <a:avLst>
                <a:gd name="adj1" fmla="val 11623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aphicFrame>
          <p:nvGraphicFramePr>
            <p:cNvPr id="37909" name="Object 21"/>
            <p:cNvGraphicFramePr>
              <a:graphicFrameLocks noChangeAspect="1"/>
            </p:cNvGraphicFramePr>
            <p:nvPr/>
          </p:nvGraphicFramePr>
          <p:xfrm>
            <a:off x="4082" y="2137"/>
            <a:ext cx="657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8" name="Formel" r:id="rId9" imgW="482400" imgH="393480" progId="Equation.3">
                    <p:embed/>
                  </p:oleObj>
                </mc:Choice>
                <mc:Fallback>
                  <p:oleObj name="Formel" r:id="rId9" imgW="4824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2" y="2137"/>
                          <a:ext cx="657" cy="53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10" name="Text Box 22"/>
            <p:cNvSpPr txBox="1">
              <a:spLocks noChangeArrowheads="1"/>
            </p:cNvSpPr>
            <p:nvPr/>
          </p:nvSpPr>
          <p:spPr bwMode="auto">
            <a:xfrm>
              <a:off x="2880" y="2115"/>
              <a:ext cx="703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>
                  <a:solidFill>
                    <a:srgbClr val="FF0000"/>
                  </a:solidFill>
                </a:rPr>
                <a:t>0.1%BW</a:t>
              </a:r>
            </a:p>
          </p:txBody>
        </p:sp>
      </p:grp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647564" y="3032956"/>
          <a:ext cx="19526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11" imgW="1143000" imgH="241200" progId="Equation.3">
                  <p:embed/>
                </p:oleObj>
              </mc:Choice>
              <mc:Fallback>
                <p:oleObj name="Equation" r:id="rId11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64" y="3032956"/>
                        <a:ext cx="1952625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547664" y="2204864"/>
            <a:ext cx="2592016" cy="1233428"/>
            <a:chOff x="1547664" y="2204864"/>
            <a:chExt cx="2592016" cy="1233428"/>
          </a:xfrm>
        </p:grpSpPr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H="1" flipV="1">
              <a:off x="2159732" y="2204864"/>
              <a:ext cx="1152128" cy="6120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 flipV="1">
              <a:off x="1547664" y="2312876"/>
              <a:ext cx="1296144" cy="7920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419872" y="2744924"/>
              <a:ext cx="71980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dirty="0">
                  <a:solidFill>
                    <a:prstClr val="black"/>
                  </a:solidFill>
                </a:rPr>
                <a:t>Light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2735796" y="3068960"/>
              <a:ext cx="111612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dirty="0" err="1">
                  <a:solidFill>
                    <a:prstClr val="black"/>
                  </a:solidFill>
                </a:rPr>
                <a:t>Electrons</a:t>
              </a:r>
              <a:endParaRPr lang="sv-SE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Ellips 2"/>
          <p:cNvSpPr/>
          <p:nvPr/>
        </p:nvSpPr>
        <p:spPr>
          <a:xfrm>
            <a:off x="107504" y="909167"/>
            <a:ext cx="3744416" cy="2195797"/>
          </a:xfrm>
          <a:prstGeom prst="ellipse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4592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3528" y="980728"/>
            <a:ext cx="8532948" cy="54726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540" y="0"/>
            <a:ext cx="8229600" cy="728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b="1" dirty="0" smtClean="0">
                <a:solidFill>
                  <a:schemeClr val="bg1"/>
                </a:solidFill>
              </a:rPr>
              <a:t>First </a:t>
            </a:r>
            <a:r>
              <a:rPr lang="sv-SE" b="1" dirty="0" err="1" smtClean="0">
                <a:solidFill>
                  <a:schemeClr val="bg1"/>
                </a:solidFill>
              </a:rPr>
              <a:t>discovery</a:t>
            </a:r>
            <a:r>
              <a:rPr lang="sv-SE" b="1" dirty="0" smtClean="0">
                <a:solidFill>
                  <a:schemeClr val="bg1"/>
                </a:solidFill>
              </a:rPr>
              <a:t> of SR 1947</a:t>
            </a:r>
          </a:p>
        </p:txBody>
      </p:sp>
      <p:pic>
        <p:nvPicPr>
          <p:cNvPr id="10243" name="Picture 5" descr="General Electric synchrotron accelerator built in 1946, the origin of the discovery of synchrotron radiation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996" y="1232756"/>
            <a:ext cx="3313113" cy="418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611188" y="1946275"/>
            <a:ext cx="37447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"On April 24, </a:t>
            </a:r>
            <a:r>
              <a:rPr lang="sv-SE" dirty="0" err="1">
                <a:solidFill>
                  <a:prstClr val="black"/>
                </a:solidFill>
              </a:rPr>
              <a:t>Langmuir</a:t>
            </a:r>
            <a:r>
              <a:rPr lang="sv-SE" dirty="0">
                <a:solidFill>
                  <a:prstClr val="black"/>
                </a:solidFill>
              </a:rPr>
              <a:t> and I </a:t>
            </a:r>
            <a:r>
              <a:rPr lang="sv-SE" dirty="0" err="1">
                <a:solidFill>
                  <a:prstClr val="black"/>
                </a:solidFill>
              </a:rPr>
              <a:t>were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running</a:t>
            </a:r>
            <a:r>
              <a:rPr lang="sv-SE" dirty="0">
                <a:solidFill>
                  <a:prstClr val="black"/>
                </a:solidFill>
              </a:rPr>
              <a:t> the </a:t>
            </a:r>
            <a:r>
              <a:rPr lang="sv-SE" dirty="0" err="1">
                <a:solidFill>
                  <a:prstClr val="black"/>
                </a:solidFill>
              </a:rPr>
              <a:t>machine</a:t>
            </a:r>
            <a:r>
              <a:rPr lang="sv-SE" dirty="0">
                <a:solidFill>
                  <a:prstClr val="black"/>
                </a:solidFill>
              </a:rPr>
              <a:t> … </a:t>
            </a:r>
            <a:r>
              <a:rPr lang="sv-SE" dirty="0" err="1">
                <a:solidFill>
                  <a:prstClr val="black"/>
                </a:solidFill>
              </a:rPr>
              <a:t>we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asked</a:t>
            </a:r>
            <a:r>
              <a:rPr lang="sv-SE" dirty="0">
                <a:solidFill>
                  <a:prstClr val="black"/>
                </a:solidFill>
              </a:rPr>
              <a:t> the </a:t>
            </a:r>
            <a:r>
              <a:rPr lang="sv-SE" dirty="0" err="1">
                <a:solidFill>
                  <a:prstClr val="black"/>
                </a:solidFill>
              </a:rPr>
              <a:t>technician</a:t>
            </a:r>
            <a:r>
              <a:rPr lang="sv-SE" dirty="0">
                <a:solidFill>
                  <a:prstClr val="black"/>
                </a:solidFill>
              </a:rPr>
              <a:t> to </a:t>
            </a:r>
            <a:r>
              <a:rPr lang="sv-SE" dirty="0" err="1">
                <a:solidFill>
                  <a:prstClr val="black"/>
                </a:solidFill>
              </a:rPr>
              <a:t>observe</a:t>
            </a:r>
            <a:r>
              <a:rPr lang="sv-SE" dirty="0">
                <a:solidFill>
                  <a:prstClr val="black"/>
                </a:solidFill>
              </a:rPr>
              <a:t> with a </a:t>
            </a:r>
            <a:r>
              <a:rPr lang="sv-SE" dirty="0" err="1">
                <a:solidFill>
                  <a:prstClr val="black"/>
                </a:solidFill>
              </a:rPr>
              <a:t>mirror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around</a:t>
            </a:r>
            <a:r>
              <a:rPr lang="sv-SE" dirty="0">
                <a:solidFill>
                  <a:prstClr val="black"/>
                </a:solidFill>
              </a:rPr>
              <a:t> the </a:t>
            </a:r>
            <a:r>
              <a:rPr lang="sv-SE" dirty="0" err="1">
                <a:solidFill>
                  <a:prstClr val="black"/>
                </a:solidFill>
              </a:rPr>
              <a:t>protective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concrete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wall</a:t>
            </a:r>
            <a:r>
              <a:rPr lang="sv-SE" dirty="0">
                <a:solidFill>
                  <a:prstClr val="black"/>
                </a:solidFill>
              </a:rPr>
              <a:t>. ” (</a:t>
            </a:r>
            <a:r>
              <a:rPr lang="sv-SE" dirty="0" err="1">
                <a:solidFill>
                  <a:prstClr val="black"/>
                </a:solidFill>
              </a:rPr>
              <a:t>Herb</a:t>
            </a:r>
            <a:r>
              <a:rPr lang="sv-SE" dirty="0">
                <a:solidFill>
                  <a:prstClr val="black"/>
                </a:solidFill>
              </a:rPr>
              <a:t> Pollock)</a:t>
            </a:r>
          </a:p>
          <a:p>
            <a:pPr eaLnBrk="0" hangingPunct="0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4572000" y="558924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General Electric Research </a:t>
            </a:r>
            <a:r>
              <a:rPr lang="sv-SE" dirty="0" err="1">
                <a:solidFill>
                  <a:prstClr val="black"/>
                </a:solidFill>
              </a:rPr>
              <a:t>Laboratory</a:t>
            </a:r>
            <a:r>
              <a:rPr lang="sv-SE" dirty="0">
                <a:solidFill>
                  <a:prstClr val="black"/>
                </a:solidFill>
              </a:rPr>
              <a:t>, </a:t>
            </a:r>
            <a:r>
              <a:rPr lang="sv-SE" dirty="0" err="1">
                <a:solidFill>
                  <a:prstClr val="black"/>
                </a:solidFill>
              </a:rPr>
              <a:t>Schenectady</a:t>
            </a:r>
            <a:r>
              <a:rPr lang="sv-SE" dirty="0">
                <a:solidFill>
                  <a:prstClr val="black"/>
                </a:solidFill>
              </a:rPr>
              <a:t>, NY, US </a:t>
            </a:r>
          </a:p>
        </p:txBody>
      </p:sp>
    </p:spTree>
    <p:extLst>
      <p:ext uri="{BB962C8B-B14F-4D97-AF65-F5344CB8AC3E}">
        <p14:creationId xmlns:p14="http://schemas.microsoft.com/office/powerpoint/2010/main" val="17534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9613" y="1448781"/>
            <a:ext cx="4320480" cy="3816424"/>
          </a:xfrm>
          <a:prstGeom prst="roundRect">
            <a:avLst>
              <a:gd name="adj" fmla="val 38963"/>
            </a:avLst>
          </a:prstGeom>
          <a:noFill/>
          <a:ln w="158750"/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644009" y="2384885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oon 5"/>
          <p:cNvSpPr>
            <a:spLocks noChangeAspect="1"/>
          </p:cNvSpPr>
          <p:nvPr/>
        </p:nvSpPr>
        <p:spPr>
          <a:xfrm rot="20285888">
            <a:off x="2798599" y="4384236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Moon 6"/>
          <p:cNvSpPr>
            <a:spLocks noChangeAspect="1"/>
          </p:cNvSpPr>
          <p:nvPr/>
        </p:nvSpPr>
        <p:spPr>
          <a:xfrm rot="3856740">
            <a:off x="770095" y="3235687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Moon 7"/>
          <p:cNvSpPr>
            <a:spLocks noChangeAspect="1"/>
          </p:cNvSpPr>
          <p:nvPr/>
        </p:nvSpPr>
        <p:spPr>
          <a:xfrm rot="14556357">
            <a:off x="5319286" y="2872067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Moon 8"/>
          <p:cNvSpPr>
            <a:spLocks noChangeAspect="1"/>
          </p:cNvSpPr>
          <p:nvPr/>
        </p:nvSpPr>
        <p:spPr>
          <a:xfrm rot="10085569">
            <a:off x="3182362" y="1786109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0" y="0"/>
            <a:ext cx="71282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In the synchrotron (revisited)</a:t>
            </a:r>
          </a:p>
        </p:txBody>
      </p:sp>
    </p:spTree>
    <p:extLst>
      <p:ext uri="{BB962C8B-B14F-4D97-AF65-F5344CB8AC3E}">
        <p14:creationId xmlns:p14="http://schemas.microsoft.com/office/powerpoint/2010/main" val="28837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9.24855E-7 C 0.04982 0.04578 0.07031 0.03214 0.07899 0.12 C 0.07899 0.21156 -0.1191 0.32393 -0.18802 0.32393 C -0.25695 0.32393 -0.4184 0.2259 -0.41719 0.13341 C -0.41198 0.06266 -0.24618 -0.0437 -0.17153 -0.0622 C -0.10313 -0.07237 -0.03733 -0.01225 1.66667E-6 -9.24855E-7 Z " pathEditMode="relative" rAng="0" ptsTypes="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12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77778E-7 4.07407E-6 L 0.24601 1.0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50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3.7037E-6 L -0.754 0.2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0" y="13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8.33333E-7 4.81481E-6 L -0.29184 -0.85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42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2.77778E-7 -2.59259E-6 L 0.76719 -0.204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00" y="-10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9613" y="1448781"/>
            <a:ext cx="4320480" cy="3816424"/>
          </a:xfrm>
          <a:prstGeom prst="roundRect">
            <a:avLst>
              <a:gd name="adj" fmla="val 38963"/>
            </a:avLst>
          </a:prstGeom>
          <a:noFill/>
          <a:ln w="158750"/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644009" y="2384885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oon 5"/>
          <p:cNvSpPr>
            <a:spLocks noChangeAspect="1"/>
          </p:cNvSpPr>
          <p:nvPr/>
        </p:nvSpPr>
        <p:spPr>
          <a:xfrm rot="20285888">
            <a:off x="2798599" y="4384236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Moon 6"/>
          <p:cNvSpPr>
            <a:spLocks noChangeAspect="1"/>
          </p:cNvSpPr>
          <p:nvPr/>
        </p:nvSpPr>
        <p:spPr>
          <a:xfrm rot="3856740">
            <a:off x="770095" y="3235687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Moon 7"/>
          <p:cNvSpPr>
            <a:spLocks noChangeAspect="1"/>
          </p:cNvSpPr>
          <p:nvPr/>
        </p:nvSpPr>
        <p:spPr>
          <a:xfrm rot="14556357">
            <a:off x="5319286" y="2872067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Moon 8"/>
          <p:cNvSpPr>
            <a:spLocks noChangeAspect="1"/>
          </p:cNvSpPr>
          <p:nvPr/>
        </p:nvSpPr>
        <p:spPr>
          <a:xfrm rot="10085569">
            <a:off x="3182362" y="1786109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35696" y="1988840"/>
            <a:ext cx="216024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isometricLeftDown">
              <a:rot lat="2100000" lon="2700000" rev="0"/>
            </a:camera>
            <a:lightRig rig="threePt" dir="t"/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83668" y="2132856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isometricLeftDown">
              <a:rot lat="2100000" lon="2700000" rev="0"/>
            </a:camera>
            <a:lightRig rig="threePt" dir="t"/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31640" y="2276872"/>
            <a:ext cx="216024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isometricLeftDown">
              <a:rot lat="2100000" lon="2700000" rev="0"/>
            </a:camera>
            <a:lightRig rig="threePt" dir="t"/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79612" y="2420888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isometricLeftDown">
              <a:rot lat="2100000" lon="2700000" rev="0"/>
            </a:camera>
            <a:lightRig rig="threePt" dir="t"/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21021" y="2447839"/>
            <a:ext cx="216024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isometricLeftDown">
              <a:rot lat="2100000" lon="2700000" rev="0"/>
            </a:camera>
            <a:lightRig rig="threePt" dir="t"/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68993" y="2591855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isometricLeftDown">
              <a:rot lat="2100000" lon="2700000" rev="0"/>
            </a:camera>
            <a:lightRig rig="threePt" dir="t"/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16965" y="2735871"/>
            <a:ext cx="216024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isometricLeftDown">
              <a:rot lat="2100000" lon="2700000" rev="0"/>
            </a:camera>
            <a:lightRig rig="threePt" dir="t"/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64937" y="2879887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isometricLeftDown">
              <a:rot lat="2100000" lon="2700000" rev="0"/>
            </a:camera>
            <a:lightRig rig="threePt" dir="t"/>
          </a:scene3d>
          <a:sp3d extrusionH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Moon 40"/>
          <p:cNvSpPr>
            <a:spLocks noChangeAspect="1"/>
          </p:cNvSpPr>
          <p:nvPr/>
        </p:nvSpPr>
        <p:spPr>
          <a:xfrm rot="8500148">
            <a:off x="1368807" y="2411308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Moon 41"/>
          <p:cNvSpPr>
            <a:spLocks noChangeAspect="1"/>
          </p:cNvSpPr>
          <p:nvPr/>
        </p:nvSpPr>
        <p:spPr>
          <a:xfrm rot="8500148">
            <a:off x="1600507" y="2286451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Moon 42"/>
          <p:cNvSpPr>
            <a:spLocks noChangeAspect="1"/>
          </p:cNvSpPr>
          <p:nvPr/>
        </p:nvSpPr>
        <p:spPr>
          <a:xfrm rot="8500148">
            <a:off x="1852535" y="2142435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Moon 43"/>
          <p:cNvSpPr>
            <a:spLocks noChangeAspect="1"/>
          </p:cNvSpPr>
          <p:nvPr/>
        </p:nvSpPr>
        <p:spPr>
          <a:xfrm rot="8500148">
            <a:off x="2104564" y="1998419"/>
            <a:ext cx="414046" cy="612068"/>
          </a:xfrm>
          <a:prstGeom prst="moon">
            <a:avLst>
              <a:gd name="adj" fmla="val 6894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33"/>
          <p:cNvSpPr txBox="1">
            <a:spLocks noChangeArrowheads="1"/>
          </p:cNvSpPr>
          <p:nvPr/>
        </p:nvSpPr>
        <p:spPr bwMode="auto">
          <a:xfrm>
            <a:off x="0" y="0"/>
            <a:ext cx="71282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In the synchrotron (revisited)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76156" y="1880828"/>
            <a:ext cx="2772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>
                <a:solidFill>
                  <a:prstClr val="white"/>
                </a:solidFill>
              </a:rPr>
              <a:t>Insertion</a:t>
            </a:r>
            <a:r>
              <a:rPr lang="sv-SE" sz="2400" dirty="0">
                <a:solidFill>
                  <a:prstClr val="white"/>
                </a:solidFill>
              </a:rPr>
              <a:t> </a:t>
            </a:r>
            <a:r>
              <a:rPr lang="sv-SE" sz="2400" dirty="0" err="1">
                <a:solidFill>
                  <a:prstClr val="white"/>
                </a:solidFill>
              </a:rPr>
              <a:t>devices</a:t>
            </a:r>
            <a:r>
              <a:rPr lang="sv-SE" sz="2400" dirty="0">
                <a:solidFill>
                  <a:prstClr val="white"/>
                </a:solidFill>
              </a:rPr>
              <a:t> </a:t>
            </a:r>
            <a:br>
              <a:rPr lang="sv-SE" sz="2400" dirty="0">
                <a:solidFill>
                  <a:prstClr val="white"/>
                </a:solidFill>
              </a:rPr>
            </a:br>
            <a:r>
              <a:rPr lang="sv-SE" sz="2400" dirty="0">
                <a:solidFill>
                  <a:prstClr val="white"/>
                </a:solidFill>
              </a:rPr>
              <a:t/>
            </a:r>
            <a:br>
              <a:rPr lang="sv-SE" sz="2400" dirty="0">
                <a:solidFill>
                  <a:prstClr val="white"/>
                </a:solidFill>
              </a:rPr>
            </a:br>
            <a:r>
              <a:rPr lang="sv-SE" sz="2400" dirty="0" err="1">
                <a:solidFill>
                  <a:prstClr val="white"/>
                </a:solidFill>
              </a:rPr>
              <a:t>Undulator</a:t>
            </a:r>
            <a:r>
              <a:rPr lang="sv-SE" sz="2400" dirty="0">
                <a:solidFill>
                  <a:prstClr val="white"/>
                </a:solidFill>
              </a:rPr>
              <a:t>/ </a:t>
            </a:r>
            <a:r>
              <a:rPr lang="sv-SE" sz="2400" dirty="0" err="1">
                <a:solidFill>
                  <a:prstClr val="white"/>
                </a:solidFill>
              </a:rPr>
              <a:t>Wiggler</a:t>
            </a:r>
            <a:r>
              <a:rPr lang="sv-SE" sz="2400" dirty="0">
                <a:solidFill>
                  <a:prstClr val="white"/>
                </a:solidFill>
              </a:rPr>
              <a:t/>
            </a:r>
            <a:br>
              <a:rPr lang="sv-SE" sz="2400" dirty="0">
                <a:solidFill>
                  <a:prstClr val="white"/>
                </a:solidFill>
              </a:rPr>
            </a:br>
            <a:endParaRPr lang="sv-SE" sz="2400" dirty="0">
              <a:solidFill>
                <a:prstClr val="white"/>
              </a:solidFill>
            </a:endParaRPr>
          </a:p>
          <a:p>
            <a:r>
              <a:rPr lang="sv-SE" sz="2400" dirty="0" err="1">
                <a:solidFill>
                  <a:prstClr val="white"/>
                </a:solidFill>
              </a:rPr>
              <a:t>Periodic</a:t>
            </a:r>
            <a:r>
              <a:rPr lang="sv-SE" sz="2400" dirty="0">
                <a:solidFill>
                  <a:prstClr val="white"/>
                </a:solidFill>
              </a:rPr>
              <a:t> </a:t>
            </a:r>
            <a:r>
              <a:rPr lang="sv-SE" sz="2400" dirty="0" err="1">
                <a:solidFill>
                  <a:prstClr val="white"/>
                </a:solidFill>
              </a:rPr>
              <a:t>magnetic</a:t>
            </a:r>
            <a:r>
              <a:rPr lang="sv-SE" sz="2400" dirty="0">
                <a:solidFill>
                  <a:prstClr val="white"/>
                </a:solidFill>
              </a:rPr>
              <a:t> </a:t>
            </a:r>
            <a:r>
              <a:rPr lang="sv-SE" sz="2400" dirty="0" err="1">
                <a:solidFill>
                  <a:prstClr val="white"/>
                </a:solidFill>
              </a:rPr>
              <a:t>structures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3.72195E-6 C 0.04982 0.04581 0.07014 0.03216 0.07882 0.12006 C 0.07882 0.21166 -0.1191 0.32385 -0.1882 0.32385 C -0.25712 0.32385 -0.4184 0.226 -0.41719 0.13348 C -0.40781 0.07865 -0.37639 0.07495 -0.36719 0.05899 C -0.35886 0.04095 -0.37327 0.02915 -0.36719 0.02476 C -0.36111 0.02036 -0.33646 0.03748 -0.33056 0.03262 C -0.32465 0.02776 -0.33698 -0.00069 -0.33143 -0.00439 C -0.32587 -0.00809 -0.30156 0.01342 -0.29688 0.01018 C -0.29219 0.00694 -0.30851 -0.01966 -0.30278 -0.02405 C -0.29705 -0.02845 -0.26858 -0.01226 -0.26215 -0.01619 C -0.25573 -0.02012 -0.2684 -0.04348 -0.26424 -0.04788 C -0.26007 -0.05227 -0.25295 -0.04025 -0.2375 -0.04256 C -0.22205 -0.04487 -0.21111 -0.06939 -0.17153 -0.06222 C -0.10313 -0.0724 -0.03733 -0.01226 -0.00018 -3.72195E-6 Z " pathEditMode="relative" rAng="0" ptsTypes="ffffaaaaaaaaa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12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77778E-7 4.07407E-6 L 0.24601 1.0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50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3.7037E-6 L -0.754 0.2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0" y="13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8.33333E-7 4.81481E-6 L -0.29184 -0.85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42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2.77778E-7 -2.59259E-6 L 0.76719 -0.204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00" y="-10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2.77778E-6 1.73491E-6 L 0.60104 -0.43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0" y="-217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2.77778E-6 1.73491E-6 L 0.60104 -0.432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0" y="-217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2.77778E-6 1.73491E-6 L 0.60104 -0.432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0" y="-21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2.77778E-6 1.73491E-6 L 0.60104 -0.432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0" y="-217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540" y="1"/>
            <a:ext cx="8229600" cy="764704"/>
          </a:xfrm>
        </p:spPr>
        <p:txBody>
          <a:bodyPr>
            <a:normAutofit/>
          </a:bodyPr>
          <a:lstStyle/>
          <a:p>
            <a:r>
              <a:rPr lang="sv-SE" sz="4000" b="1" dirty="0" err="1">
                <a:solidFill>
                  <a:schemeClr val="bg1"/>
                </a:solidFill>
              </a:rPr>
              <a:t>Insertion</a:t>
            </a:r>
            <a:r>
              <a:rPr lang="sv-SE" sz="4000" b="1" dirty="0">
                <a:solidFill>
                  <a:schemeClr val="bg1"/>
                </a:solidFill>
              </a:rPr>
              <a:t> </a:t>
            </a:r>
            <a:r>
              <a:rPr lang="sv-SE" sz="4000" b="1" dirty="0" err="1">
                <a:solidFill>
                  <a:schemeClr val="bg1"/>
                </a:solidFill>
              </a:rPr>
              <a:t>devices</a:t>
            </a:r>
            <a:endParaRPr lang="sv-SE" sz="4000" b="1" dirty="0">
              <a:solidFill>
                <a:schemeClr val="bg1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366963" y="2357438"/>
            <a:ext cx="3676650" cy="350837"/>
            <a:chOff x="266" y="1304"/>
            <a:chExt cx="2316" cy="221"/>
          </a:xfrm>
        </p:grpSpPr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266" y="1304"/>
              <a:ext cx="288" cy="221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554" y="1304"/>
              <a:ext cx="290" cy="221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5" name="Rectangle 31"/>
            <p:cNvSpPr>
              <a:spLocks noChangeArrowheads="1"/>
            </p:cNvSpPr>
            <p:nvPr/>
          </p:nvSpPr>
          <p:spPr bwMode="auto">
            <a:xfrm>
              <a:off x="844" y="1304"/>
              <a:ext cx="288" cy="221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6" name="Rectangle 32"/>
            <p:cNvSpPr>
              <a:spLocks noChangeArrowheads="1"/>
            </p:cNvSpPr>
            <p:nvPr/>
          </p:nvSpPr>
          <p:spPr bwMode="auto">
            <a:xfrm>
              <a:off x="1132" y="1304"/>
              <a:ext cx="288" cy="221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7" name="Rectangle 33"/>
            <p:cNvSpPr>
              <a:spLocks noChangeArrowheads="1"/>
            </p:cNvSpPr>
            <p:nvPr/>
          </p:nvSpPr>
          <p:spPr bwMode="auto">
            <a:xfrm>
              <a:off x="1420" y="1304"/>
              <a:ext cx="289" cy="221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8" name="Rectangle 34"/>
            <p:cNvSpPr>
              <a:spLocks noChangeArrowheads="1"/>
            </p:cNvSpPr>
            <p:nvPr/>
          </p:nvSpPr>
          <p:spPr bwMode="auto">
            <a:xfrm>
              <a:off x="1709" y="1304"/>
              <a:ext cx="288" cy="221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9" name="Rectangle 35"/>
            <p:cNvSpPr>
              <a:spLocks noChangeArrowheads="1"/>
            </p:cNvSpPr>
            <p:nvPr/>
          </p:nvSpPr>
          <p:spPr bwMode="auto">
            <a:xfrm>
              <a:off x="1997" y="1304"/>
              <a:ext cx="290" cy="221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20" name="Rectangle 36"/>
            <p:cNvSpPr>
              <a:spLocks noChangeArrowheads="1"/>
            </p:cNvSpPr>
            <p:nvPr/>
          </p:nvSpPr>
          <p:spPr bwMode="auto">
            <a:xfrm>
              <a:off x="2293" y="1304"/>
              <a:ext cx="289" cy="221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2384425" y="1412875"/>
            <a:ext cx="458788" cy="352425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2843213" y="1412875"/>
            <a:ext cx="457200" cy="352425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3300413" y="1412875"/>
            <a:ext cx="460375" cy="352425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3760788" y="1412875"/>
            <a:ext cx="457200" cy="352425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4217988" y="1412875"/>
            <a:ext cx="457200" cy="352425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4675188" y="1412875"/>
            <a:ext cx="458787" cy="352425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5133975" y="1412875"/>
            <a:ext cx="457200" cy="352425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5591175" y="1412875"/>
            <a:ext cx="460375" cy="352425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29" name="Freeform 45"/>
          <p:cNvSpPr>
            <a:spLocks/>
          </p:cNvSpPr>
          <p:nvPr/>
        </p:nvSpPr>
        <p:spPr bwMode="auto">
          <a:xfrm>
            <a:off x="1907705" y="1855788"/>
            <a:ext cx="4780434" cy="277812"/>
          </a:xfrm>
          <a:custGeom>
            <a:avLst/>
            <a:gdLst/>
            <a:ahLst/>
            <a:cxnLst>
              <a:cxn ang="0">
                <a:pos x="0" y="170"/>
              </a:cxn>
              <a:cxn ang="0">
                <a:pos x="751" y="170"/>
              </a:cxn>
              <a:cxn ang="0">
                <a:pos x="1339" y="27"/>
              </a:cxn>
              <a:cxn ang="0">
                <a:pos x="1515" y="203"/>
              </a:cxn>
              <a:cxn ang="0">
                <a:pos x="2278" y="27"/>
              </a:cxn>
              <a:cxn ang="0">
                <a:pos x="2466" y="190"/>
              </a:cxn>
              <a:cxn ang="0">
                <a:pos x="3218" y="27"/>
              </a:cxn>
              <a:cxn ang="0">
                <a:pos x="3318" y="178"/>
              </a:cxn>
              <a:cxn ang="0">
                <a:pos x="3941" y="25"/>
              </a:cxn>
              <a:cxn ang="0">
                <a:pos x="4682" y="25"/>
              </a:cxn>
            </a:cxnLst>
            <a:rect l="0" t="0" r="r" b="b"/>
            <a:pathLst>
              <a:path w="4682" h="203">
                <a:moveTo>
                  <a:pt x="0" y="170"/>
                </a:moveTo>
                <a:cubicBezTo>
                  <a:pt x="125" y="168"/>
                  <a:pt x="528" y="194"/>
                  <a:pt x="751" y="170"/>
                </a:cubicBezTo>
                <a:cubicBezTo>
                  <a:pt x="974" y="146"/>
                  <a:pt x="1212" y="22"/>
                  <a:pt x="1339" y="27"/>
                </a:cubicBezTo>
                <a:cubicBezTo>
                  <a:pt x="1466" y="32"/>
                  <a:pt x="1359" y="203"/>
                  <a:pt x="1515" y="203"/>
                </a:cubicBezTo>
                <a:cubicBezTo>
                  <a:pt x="1671" y="203"/>
                  <a:pt x="2120" y="29"/>
                  <a:pt x="2278" y="27"/>
                </a:cubicBezTo>
                <a:cubicBezTo>
                  <a:pt x="2436" y="25"/>
                  <a:pt x="2309" y="190"/>
                  <a:pt x="2466" y="190"/>
                </a:cubicBezTo>
                <a:cubicBezTo>
                  <a:pt x="2623" y="190"/>
                  <a:pt x="3076" y="29"/>
                  <a:pt x="3218" y="27"/>
                </a:cubicBezTo>
                <a:cubicBezTo>
                  <a:pt x="3360" y="25"/>
                  <a:pt x="3198" y="178"/>
                  <a:pt x="3318" y="178"/>
                </a:cubicBezTo>
                <a:cubicBezTo>
                  <a:pt x="3438" y="178"/>
                  <a:pt x="3714" y="50"/>
                  <a:pt x="3941" y="25"/>
                </a:cubicBezTo>
                <a:cubicBezTo>
                  <a:pt x="4168" y="0"/>
                  <a:pt x="4416" y="11"/>
                  <a:pt x="4682" y="25"/>
                </a:cubicBezTo>
              </a:path>
            </a:pathLst>
          </a:custGeom>
          <a:ln w="57150"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6431" name="Picture 47" descr="bild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392488"/>
            <a:ext cx="4425950" cy="2970212"/>
          </a:xfrm>
          <a:prstGeom prst="rect">
            <a:avLst/>
          </a:prstGeom>
          <a:noFill/>
        </p:spPr>
      </p:pic>
      <p:pic>
        <p:nvPicPr>
          <p:cNvPr id="16432" name="Picture 48" descr="wiggler_installed"/>
          <p:cNvPicPr>
            <a:picLocks noChangeAspect="1" noChangeArrowheads="1"/>
          </p:cNvPicPr>
          <p:nvPr/>
        </p:nvPicPr>
        <p:blipFill>
          <a:blip r:embed="rId4" cstate="print">
            <a:lum bright="4000" contrast="20000"/>
          </a:blip>
          <a:srcRect/>
          <a:stretch>
            <a:fillRect/>
          </a:stretch>
        </p:blipFill>
        <p:spPr bwMode="auto">
          <a:xfrm>
            <a:off x="215900" y="3392488"/>
            <a:ext cx="3995738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0" y="3033713"/>
            <a:ext cx="489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err="1">
                <a:solidFill>
                  <a:prstClr val="white"/>
                </a:solidFill>
              </a:rPr>
              <a:t>Superconducting</a:t>
            </a:r>
            <a:r>
              <a:rPr lang="sv-SE" dirty="0">
                <a:solidFill>
                  <a:prstClr val="white"/>
                </a:solidFill>
              </a:rPr>
              <a:t> </a:t>
            </a:r>
            <a:r>
              <a:rPr lang="sv-SE" dirty="0" err="1">
                <a:solidFill>
                  <a:prstClr val="white"/>
                </a:solidFill>
              </a:rPr>
              <a:t>multi</a:t>
            </a:r>
            <a:r>
              <a:rPr lang="sv-SE" dirty="0">
                <a:solidFill>
                  <a:prstClr val="white"/>
                </a:solidFill>
              </a:rPr>
              <a:t> </a:t>
            </a:r>
            <a:r>
              <a:rPr lang="sv-SE" dirty="0" err="1">
                <a:solidFill>
                  <a:prstClr val="white"/>
                </a:solidFill>
              </a:rPr>
              <a:t>pole</a:t>
            </a:r>
            <a:r>
              <a:rPr lang="sv-SE" dirty="0">
                <a:solidFill>
                  <a:prstClr val="white"/>
                </a:solidFill>
              </a:rPr>
              <a:t> </a:t>
            </a:r>
            <a:r>
              <a:rPr lang="sv-SE" dirty="0" err="1">
                <a:solidFill>
                  <a:prstClr val="white"/>
                </a:solidFill>
              </a:rPr>
              <a:t>wiggler</a:t>
            </a:r>
            <a:r>
              <a:rPr lang="sv-SE" dirty="0">
                <a:solidFill>
                  <a:prstClr val="white"/>
                </a:solidFill>
              </a:rPr>
              <a:t> in MAX II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5724525" y="3068638"/>
            <a:ext cx="277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>
                <a:solidFill>
                  <a:prstClr val="white"/>
                </a:solidFill>
              </a:rPr>
              <a:t>Undulator in MAX II</a:t>
            </a:r>
          </a:p>
        </p:txBody>
      </p:sp>
      <p:sp>
        <p:nvSpPr>
          <p:cNvPr id="26" name="Oval 44"/>
          <p:cNvSpPr>
            <a:spLocks noChangeArrowheads="1"/>
          </p:cNvSpPr>
          <p:nvPr/>
        </p:nvSpPr>
        <p:spPr bwMode="auto">
          <a:xfrm>
            <a:off x="1727684" y="1916832"/>
            <a:ext cx="252412" cy="269289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>
              <a:rot lat="0" lon="0" rev="21594000"/>
            </a:lightRig>
          </a:scene3d>
          <a:sp3d>
            <a:bevelT w="139700" h="165100"/>
          </a:sp3d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7" name="AutoShape 45"/>
          <p:cNvSpPr>
            <a:spLocks noChangeArrowheads="1"/>
          </p:cNvSpPr>
          <p:nvPr/>
        </p:nvSpPr>
        <p:spPr bwMode="auto">
          <a:xfrm rot="-3045274">
            <a:off x="3148230" y="1737136"/>
            <a:ext cx="323850" cy="288925"/>
          </a:xfrm>
          <a:prstGeom prst="lightningBol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8" name="AutoShape 52"/>
          <p:cNvSpPr>
            <a:spLocks noChangeArrowheads="1"/>
          </p:cNvSpPr>
          <p:nvPr/>
        </p:nvSpPr>
        <p:spPr bwMode="auto">
          <a:xfrm rot="-3045274">
            <a:off x="3292246" y="1989164"/>
            <a:ext cx="323850" cy="288925"/>
          </a:xfrm>
          <a:prstGeom prst="lightningBol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9" name="AutoShape 53"/>
          <p:cNvSpPr>
            <a:spLocks noChangeArrowheads="1"/>
          </p:cNvSpPr>
          <p:nvPr/>
        </p:nvSpPr>
        <p:spPr bwMode="auto">
          <a:xfrm rot="-3045274">
            <a:off x="4123748" y="1737137"/>
            <a:ext cx="323850" cy="288925"/>
          </a:xfrm>
          <a:prstGeom prst="lightningBol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0" name="AutoShape 54"/>
          <p:cNvSpPr>
            <a:spLocks noChangeArrowheads="1"/>
          </p:cNvSpPr>
          <p:nvPr/>
        </p:nvSpPr>
        <p:spPr bwMode="auto">
          <a:xfrm rot="-3045274">
            <a:off x="4264354" y="1953161"/>
            <a:ext cx="323850" cy="288925"/>
          </a:xfrm>
          <a:prstGeom prst="lightningBol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1" name="AutoShape 55"/>
          <p:cNvSpPr>
            <a:spLocks noChangeArrowheads="1"/>
          </p:cNvSpPr>
          <p:nvPr/>
        </p:nvSpPr>
        <p:spPr bwMode="auto">
          <a:xfrm rot="-3045274">
            <a:off x="5056442" y="1736058"/>
            <a:ext cx="323850" cy="288925"/>
          </a:xfrm>
          <a:prstGeom prst="lightningBol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2" name="AutoShape 56"/>
          <p:cNvSpPr>
            <a:spLocks noChangeArrowheads="1"/>
          </p:cNvSpPr>
          <p:nvPr/>
        </p:nvSpPr>
        <p:spPr bwMode="auto">
          <a:xfrm rot="-3045274">
            <a:off x="5200458" y="1953160"/>
            <a:ext cx="323850" cy="288925"/>
          </a:xfrm>
          <a:prstGeom prst="lightningBol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568444" y="1160748"/>
            <a:ext cx="2556284" cy="15121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C 0.05035 -0.00093 0.08403 0.00278 0.10747 1.85185E-6 C 0.13438 -0.00394 0.15035 -0.0257 0.16181 -0.02361 C 0.17431 -0.02153 0.16789 0.00856 0.17639 0.0125 C 0.19393 0.0125 0.24914 -0.02084 0.26372 -0.02292 C 0.2823 -0.02107 0.27101 0.00393 0.27952 0.00787 C 0.29271 0.00879 0.35348 -0.0213 0.36841 -0.02246 C 0.38351 -0.02246 0.36841 0.00092 0.37657 0.00787 C 0.3948 0.0125 0.4382 -0.02408 0.45469 -0.02523 C 0.51112 -0.02801 0.67188 -0.02662 0.71441 -0.02408 " pathEditMode="relative" rAng="0" ptsTypes="faffffffff">
                                      <p:cBhvr>
                                        <p:cTn id="6" dur="5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0" y="-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-3.7037E-6 L 0.60625 -0.0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-3.7037E-6 L 0.60625 -0.00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-3.7037E-6 L 0.60625 -0.00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44444E-6 -3.7037E-6 L 0.60625 -0.002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44444E-6 -3.7037E-6 L 0.60625 -0.002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44444E-6 -3.7037E-6 L 0.60625 -0.002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323528" y="764704"/>
            <a:ext cx="8568952" cy="5760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0"/>
            <a:ext cx="8229600" cy="800708"/>
          </a:xfrm>
        </p:spPr>
        <p:txBody>
          <a:bodyPr>
            <a:norm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A </a:t>
            </a:r>
            <a:r>
              <a:rPr lang="sv-SE" sz="4000" b="1" dirty="0" err="1">
                <a:solidFill>
                  <a:schemeClr val="bg1"/>
                </a:solidFill>
              </a:rPr>
              <a:t>wiggler</a:t>
            </a:r>
            <a:endParaRPr lang="sv-S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151620" y="944724"/>
          <a:ext cx="2268252" cy="1836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Formel" r:id="rId4" imgW="812520" imgH="863280" progId="Equation.3">
                  <p:embed/>
                </p:oleObj>
              </mc:Choice>
              <mc:Fallback>
                <p:oleObj name="Formel" r:id="rId4" imgW="8125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620" y="944724"/>
                        <a:ext cx="2268252" cy="1836204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95936" y="1304764"/>
            <a:ext cx="48606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sv-SE" sz="2400" dirty="0" err="1">
                <a:solidFill>
                  <a:prstClr val="black"/>
                </a:solidFill>
              </a:rPr>
              <a:t>Shorter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wavelength</a:t>
            </a:r>
            <a:r>
              <a:rPr lang="sv-SE" sz="2400" dirty="0">
                <a:solidFill>
                  <a:prstClr val="black"/>
                </a:solidFill>
              </a:rPr>
              <a:t> / </a:t>
            </a:r>
            <a:r>
              <a:rPr lang="sv-SE" sz="2400" dirty="0" err="1">
                <a:solidFill>
                  <a:prstClr val="black"/>
                </a:solidFill>
              </a:rPr>
              <a:t>higher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photon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energy</a:t>
            </a:r>
            <a:endParaRPr lang="sv-SE" sz="2400" dirty="0">
              <a:solidFill>
                <a:prstClr val="black"/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</a:rPr>
              <a:t>3 or </a:t>
            </a:r>
            <a:r>
              <a:rPr lang="sv-SE" sz="2400" dirty="0" err="1">
                <a:solidFill>
                  <a:prstClr val="black"/>
                </a:solidFill>
              </a:rPr>
              <a:t>many</a:t>
            </a:r>
            <a:r>
              <a:rPr lang="sv-SE" sz="2400" dirty="0">
                <a:solidFill>
                  <a:prstClr val="black"/>
                </a:solidFill>
              </a:rPr>
              <a:t> strong magnets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</a:rPr>
              <a:t>Flux is the </a:t>
            </a:r>
            <a:r>
              <a:rPr lang="sv-SE" sz="2400" b="1" dirty="0" err="1">
                <a:solidFill>
                  <a:prstClr val="black"/>
                </a:solidFill>
              </a:rPr>
              <a:t>sum</a:t>
            </a:r>
            <a:r>
              <a:rPr lang="sv-SE" sz="2400" dirty="0">
                <a:solidFill>
                  <a:prstClr val="black"/>
                </a:solidFill>
              </a:rPr>
              <a:t> (no </a:t>
            </a:r>
            <a:r>
              <a:rPr lang="sv-SE" sz="2400" dirty="0" err="1">
                <a:solidFill>
                  <a:prstClr val="black"/>
                </a:solidFill>
              </a:rPr>
              <a:t>interference</a:t>
            </a:r>
            <a:r>
              <a:rPr lang="sv-SE" sz="2400" dirty="0">
                <a:solidFill>
                  <a:prstClr val="black"/>
                </a:solidFill>
              </a:rPr>
              <a:t>)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91580" y="3239433"/>
            <a:ext cx="2022822" cy="1117554"/>
            <a:chOff x="388938" y="2921976"/>
            <a:chExt cx="2362200" cy="1297599"/>
          </a:xfrm>
        </p:grpSpPr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912813" y="2933061"/>
              <a:ext cx="457200" cy="35242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771525" y="3868738"/>
              <a:ext cx="457200" cy="350837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28725" y="3868738"/>
              <a:ext cx="460375" cy="350837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689100" y="3868738"/>
              <a:ext cx="457200" cy="350837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368425" y="2921976"/>
              <a:ext cx="458788" cy="35242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816100" y="2933700"/>
              <a:ext cx="457200" cy="35242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4" name="Freeform 42"/>
            <p:cNvSpPr>
              <a:spLocks/>
            </p:cNvSpPr>
            <p:nvPr/>
          </p:nvSpPr>
          <p:spPr bwMode="auto">
            <a:xfrm>
              <a:off x="388938" y="3397250"/>
              <a:ext cx="2362200" cy="285750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475" y="128"/>
                </a:cxn>
                <a:cxn ang="0">
                  <a:pos x="847" y="4"/>
                </a:cxn>
                <a:cxn ang="0">
                  <a:pos x="959" y="156"/>
                </a:cxn>
                <a:cxn ang="0">
                  <a:pos x="1488" y="148"/>
                </a:cxn>
              </a:cxnLst>
              <a:rect l="0" t="0" r="r" b="b"/>
              <a:pathLst>
                <a:path w="1488" h="180">
                  <a:moveTo>
                    <a:pt x="0" y="128"/>
                  </a:moveTo>
                  <a:cubicBezTo>
                    <a:pt x="79" y="126"/>
                    <a:pt x="334" y="148"/>
                    <a:pt x="475" y="128"/>
                  </a:cubicBezTo>
                  <a:cubicBezTo>
                    <a:pt x="616" y="107"/>
                    <a:pt x="767" y="0"/>
                    <a:pt x="847" y="4"/>
                  </a:cubicBezTo>
                  <a:cubicBezTo>
                    <a:pt x="928" y="9"/>
                    <a:pt x="852" y="132"/>
                    <a:pt x="959" y="156"/>
                  </a:cubicBezTo>
                  <a:cubicBezTo>
                    <a:pt x="1066" y="180"/>
                    <a:pt x="1378" y="150"/>
                    <a:pt x="1488" y="148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75" name="Oval 43"/>
            <p:cNvSpPr>
              <a:spLocks noChangeArrowheads="1"/>
            </p:cNvSpPr>
            <p:nvPr/>
          </p:nvSpPr>
          <p:spPr bwMode="auto">
            <a:xfrm>
              <a:off x="534988" y="3481388"/>
              <a:ext cx="246062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3508" y="4905164"/>
            <a:ext cx="3749811" cy="1119589"/>
            <a:chOff x="138113" y="5045715"/>
            <a:chExt cx="4703762" cy="1299523"/>
          </a:xfrm>
        </p:grpSpPr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520700" y="5994400"/>
              <a:ext cx="3676650" cy="350838"/>
              <a:chOff x="266" y="1304"/>
              <a:chExt cx="2316" cy="221"/>
            </a:xfrm>
          </p:grpSpPr>
          <p:sp>
            <p:nvSpPr>
              <p:cNvPr id="18439" name="Rectangle 7"/>
              <p:cNvSpPr>
                <a:spLocks noChangeArrowheads="1"/>
              </p:cNvSpPr>
              <p:nvPr/>
            </p:nvSpPr>
            <p:spPr bwMode="auto">
              <a:xfrm>
                <a:off x="266" y="1304"/>
                <a:ext cx="288" cy="221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40" name="Rectangle 8"/>
              <p:cNvSpPr>
                <a:spLocks noChangeArrowheads="1"/>
              </p:cNvSpPr>
              <p:nvPr/>
            </p:nvSpPr>
            <p:spPr bwMode="auto">
              <a:xfrm>
                <a:off x="554" y="1304"/>
                <a:ext cx="290" cy="221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41" name="Rectangle 9"/>
              <p:cNvSpPr>
                <a:spLocks noChangeArrowheads="1"/>
              </p:cNvSpPr>
              <p:nvPr/>
            </p:nvSpPr>
            <p:spPr bwMode="auto">
              <a:xfrm>
                <a:off x="844" y="1304"/>
                <a:ext cx="288" cy="221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42" name="Rectangle 10"/>
              <p:cNvSpPr>
                <a:spLocks noChangeArrowheads="1"/>
              </p:cNvSpPr>
              <p:nvPr/>
            </p:nvSpPr>
            <p:spPr bwMode="auto">
              <a:xfrm>
                <a:off x="1132" y="1304"/>
                <a:ext cx="288" cy="221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43" name="Rectangle 11"/>
              <p:cNvSpPr>
                <a:spLocks noChangeArrowheads="1"/>
              </p:cNvSpPr>
              <p:nvPr/>
            </p:nvSpPr>
            <p:spPr bwMode="auto">
              <a:xfrm>
                <a:off x="1420" y="1304"/>
                <a:ext cx="289" cy="221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44" name="Rectangle 12"/>
              <p:cNvSpPr>
                <a:spLocks noChangeArrowheads="1"/>
              </p:cNvSpPr>
              <p:nvPr/>
            </p:nvSpPr>
            <p:spPr bwMode="auto">
              <a:xfrm>
                <a:off x="1709" y="1304"/>
                <a:ext cx="288" cy="221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45" name="Rectangle 13"/>
              <p:cNvSpPr>
                <a:spLocks noChangeArrowheads="1"/>
              </p:cNvSpPr>
              <p:nvPr/>
            </p:nvSpPr>
            <p:spPr bwMode="auto">
              <a:xfrm>
                <a:off x="1997" y="1304"/>
                <a:ext cx="290" cy="221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46" name="Rectangle 14"/>
              <p:cNvSpPr>
                <a:spLocks noChangeArrowheads="1"/>
              </p:cNvSpPr>
              <p:nvPr/>
            </p:nvSpPr>
            <p:spPr bwMode="auto">
              <a:xfrm>
                <a:off x="2293" y="1304"/>
                <a:ext cx="289" cy="221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2288" y="5049838"/>
              <a:ext cx="457200" cy="35242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979488" y="5049838"/>
              <a:ext cx="460375" cy="35242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1439863" y="5049838"/>
              <a:ext cx="457200" cy="35242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97063" y="5049838"/>
              <a:ext cx="457200" cy="35242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2354263" y="5049838"/>
              <a:ext cx="458787" cy="35242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2813050" y="5049838"/>
              <a:ext cx="457200" cy="35242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3270250" y="5049838"/>
              <a:ext cx="460375" cy="35242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5" name="Freeform 23"/>
            <p:cNvSpPr>
              <a:spLocks/>
            </p:cNvSpPr>
            <p:nvPr/>
          </p:nvSpPr>
          <p:spPr bwMode="auto">
            <a:xfrm>
              <a:off x="138113" y="5492750"/>
              <a:ext cx="4703762" cy="277813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751" y="170"/>
                </a:cxn>
                <a:cxn ang="0">
                  <a:pos x="1339" y="27"/>
                </a:cxn>
                <a:cxn ang="0">
                  <a:pos x="1515" y="203"/>
                </a:cxn>
                <a:cxn ang="0">
                  <a:pos x="2278" y="27"/>
                </a:cxn>
                <a:cxn ang="0">
                  <a:pos x="2466" y="190"/>
                </a:cxn>
                <a:cxn ang="0">
                  <a:pos x="3218" y="27"/>
                </a:cxn>
                <a:cxn ang="0">
                  <a:pos x="3318" y="178"/>
                </a:cxn>
                <a:cxn ang="0">
                  <a:pos x="3941" y="25"/>
                </a:cxn>
                <a:cxn ang="0">
                  <a:pos x="4682" y="25"/>
                </a:cxn>
              </a:cxnLst>
              <a:rect l="0" t="0" r="r" b="b"/>
              <a:pathLst>
                <a:path w="4682" h="203">
                  <a:moveTo>
                    <a:pt x="0" y="170"/>
                  </a:moveTo>
                  <a:cubicBezTo>
                    <a:pt x="125" y="168"/>
                    <a:pt x="528" y="194"/>
                    <a:pt x="751" y="170"/>
                  </a:cubicBezTo>
                  <a:cubicBezTo>
                    <a:pt x="974" y="146"/>
                    <a:pt x="1212" y="22"/>
                    <a:pt x="1339" y="27"/>
                  </a:cubicBezTo>
                  <a:cubicBezTo>
                    <a:pt x="1466" y="32"/>
                    <a:pt x="1359" y="203"/>
                    <a:pt x="1515" y="203"/>
                  </a:cubicBezTo>
                  <a:cubicBezTo>
                    <a:pt x="1671" y="203"/>
                    <a:pt x="2120" y="29"/>
                    <a:pt x="2278" y="27"/>
                  </a:cubicBezTo>
                  <a:cubicBezTo>
                    <a:pt x="2436" y="25"/>
                    <a:pt x="2309" y="190"/>
                    <a:pt x="2466" y="190"/>
                  </a:cubicBezTo>
                  <a:cubicBezTo>
                    <a:pt x="2623" y="190"/>
                    <a:pt x="3076" y="29"/>
                    <a:pt x="3218" y="27"/>
                  </a:cubicBezTo>
                  <a:cubicBezTo>
                    <a:pt x="3360" y="25"/>
                    <a:pt x="3198" y="178"/>
                    <a:pt x="3318" y="178"/>
                  </a:cubicBezTo>
                  <a:cubicBezTo>
                    <a:pt x="3438" y="178"/>
                    <a:pt x="3714" y="50"/>
                    <a:pt x="3941" y="25"/>
                  </a:cubicBezTo>
                  <a:cubicBezTo>
                    <a:pt x="4168" y="0"/>
                    <a:pt x="4416" y="11"/>
                    <a:pt x="4682" y="25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56" name="Oval 24"/>
            <p:cNvSpPr>
              <a:spLocks noChangeArrowheads="1"/>
            </p:cNvSpPr>
            <p:nvPr/>
          </p:nvSpPr>
          <p:spPr bwMode="auto">
            <a:xfrm>
              <a:off x="284163" y="5607050"/>
              <a:ext cx="246062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3725863" y="5045715"/>
              <a:ext cx="457200" cy="35242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95936" y="3140969"/>
            <a:ext cx="4573389" cy="3172520"/>
            <a:chOff x="5003800" y="3465513"/>
            <a:chExt cx="3997325" cy="2847975"/>
          </a:xfrm>
        </p:grpSpPr>
        <p:pic>
          <p:nvPicPr>
            <p:cNvPr id="18479" name="Picture 4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3800" y="3465513"/>
              <a:ext cx="3997325" cy="284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486" name="AutoShape 54"/>
            <p:cNvSpPr>
              <a:spLocks noChangeArrowheads="1"/>
            </p:cNvSpPr>
            <p:nvPr/>
          </p:nvSpPr>
          <p:spPr bwMode="auto">
            <a:xfrm>
              <a:off x="7524750" y="4868863"/>
              <a:ext cx="863600" cy="431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87" name="AutoShape 55"/>
            <p:cNvSpPr>
              <a:spLocks noChangeArrowheads="1"/>
            </p:cNvSpPr>
            <p:nvPr/>
          </p:nvSpPr>
          <p:spPr bwMode="auto">
            <a:xfrm rot="16200000">
              <a:off x="6516688" y="4113213"/>
              <a:ext cx="863600" cy="431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5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23528" y="764704"/>
            <a:ext cx="8568952" cy="5760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83568" y="2420888"/>
            <a:ext cx="30253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>
                <a:solidFill>
                  <a:prstClr val="black"/>
                </a:solidFill>
              </a:rPr>
              <a:t>K = </a:t>
            </a:r>
            <a:r>
              <a:rPr lang="sv-SE" sz="2000" dirty="0" err="1">
                <a:solidFill>
                  <a:prstClr val="black"/>
                </a:solidFill>
              </a:rPr>
              <a:t>undulator</a:t>
            </a:r>
            <a:r>
              <a:rPr lang="sv-SE" sz="2000" dirty="0">
                <a:solidFill>
                  <a:prstClr val="black"/>
                </a:solidFill>
              </a:rPr>
              <a:t> parameter, </a:t>
            </a:r>
            <a:r>
              <a:rPr lang="sv-SE" sz="2000" dirty="0" err="1">
                <a:solidFill>
                  <a:prstClr val="black"/>
                </a:solidFill>
              </a:rPr>
              <a:t>typically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between</a:t>
            </a:r>
            <a:r>
              <a:rPr lang="sv-SE" sz="2000" dirty="0">
                <a:solidFill>
                  <a:prstClr val="black"/>
                </a:solidFill>
              </a:rPr>
              <a:t> 1 and 4</a:t>
            </a:r>
          </a:p>
          <a:p>
            <a:pPr>
              <a:spcBef>
                <a:spcPct val="50000"/>
              </a:spcBef>
            </a:pPr>
            <a:r>
              <a:rPr lang="sv-SE" sz="2000" dirty="0" err="1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sv-SE" sz="2000" baseline="-25000" dirty="0" err="1">
                <a:solidFill>
                  <a:prstClr val="black"/>
                </a:solidFill>
              </a:rPr>
              <a:t>undulator</a:t>
            </a:r>
            <a:r>
              <a:rPr lang="sv-SE" sz="2000" dirty="0">
                <a:solidFill>
                  <a:prstClr val="black"/>
                </a:solidFill>
              </a:rPr>
              <a:t> = period </a:t>
            </a:r>
            <a:r>
              <a:rPr lang="sv-SE" sz="2000" dirty="0" err="1">
                <a:solidFill>
                  <a:prstClr val="black"/>
                </a:solidFill>
              </a:rPr>
              <a:t>length</a:t>
            </a:r>
            <a:r>
              <a:rPr lang="sv-SE" sz="2000" dirty="0">
                <a:solidFill>
                  <a:prstClr val="black"/>
                </a:solidFill>
              </a:rPr>
              <a:t> for magnets, </a:t>
            </a:r>
            <a:r>
              <a:rPr lang="sv-SE" sz="2000" dirty="0" err="1">
                <a:solidFill>
                  <a:prstClr val="black"/>
                </a:solidFill>
              </a:rPr>
              <a:t>typically</a:t>
            </a:r>
            <a:r>
              <a:rPr lang="sv-SE" sz="2000" dirty="0">
                <a:solidFill>
                  <a:prstClr val="black"/>
                </a:solidFill>
              </a:rPr>
              <a:t> 2-3 cm</a:t>
            </a:r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3959932" y="2564904"/>
          <a:ext cx="4562991" cy="363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Diagram" r:id="rId4" imgW="5419844" imgH="3647956" progId="Excel.Sheet.8">
                  <p:embed/>
                </p:oleObj>
              </mc:Choice>
              <mc:Fallback>
                <p:oleObj name="Diagram" r:id="rId4" imgW="5419844" imgH="36479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932" y="2564904"/>
                        <a:ext cx="4562991" cy="3636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4262" y="4725144"/>
            <a:ext cx="3659646" cy="971364"/>
            <a:chOff x="-1464803" y="2708920"/>
            <a:chExt cx="4703762" cy="1295400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-1082216" y="3653483"/>
              <a:ext cx="3676650" cy="350837"/>
              <a:chOff x="266" y="1304"/>
              <a:chExt cx="2316" cy="221"/>
            </a:xfrm>
          </p:grpSpPr>
          <p:sp>
            <p:nvSpPr>
              <p:cNvPr id="6" name="Rectangle 13"/>
              <p:cNvSpPr>
                <a:spLocks noChangeArrowheads="1"/>
              </p:cNvSpPr>
              <p:nvPr/>
            </p:nvSpPr>
            <p:spPr bwMode="auto">
              <a:xfrm>
                <a:off x="266" y="1304"/>
                <a:ext cx="288" cy="221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Rectangle 14"/>
              <p:cNvSpPr>
                <a:spLocks noChangeArrowheads="1"/>
              </p:cNvSpPr>
              <p:nvPr/>
            </p:nvSpPr>
            <p:spPr bwMode="auto">
              <a:xfrm>
                <a:off x="554" y="1304"/>
                <a:ext cx="290" cy="221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Rectangle 15"/>
              <p:cNvSpPr>
                <a:spLocks noChangeArrowheads="1"/>
              </p:cNvSpPr>
              <p:nvPr/>
            </p:nvSpPr>
            <p:spPr bwMode="auto">
              <a:xfrm>
                <a:off x="844" y="1304"/>
                <a:ext cx="288" cy="221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1132" y="1304"/>
                <a:ext cx="288" cy="221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17"/>
              <p:cNvSpPr>
                <a:spLocks noChangeArrowheads="1"/>
              </p:cNvSpPr>
              <p:nvPr/>
            </p:nvSpPr>
            <p:spPr bwMode="auto">
              <a:xfrm>
                <a:off x="1420" y="1304"/>
                <a:ext cx="289" cy="221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18"/>
              <p:cNvSpPr>
                <a:spLocks noChangeArrowheads="1"/>
              </p:cNvSpPr>
              <p:nvPr/>
            </p:nvSpPr>
            <p:spPr bwMode="auto">
              <a:xfrm>
                <a:off x="1709" y="1304"/>
                <a:ext cx="288" cy="221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1997" y="1304"/>
                <a:ext cx="290" cy="221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2293" y="1304"/>
                <a:ext cx="289" cy="221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-1080628" y="2708920"/>
              <a:ext cx="457200" cy="35242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-623428" y="2708920"/>
              <a:ext cx="460375" cy="35242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-163053" y="2708920"/>
              <a:ext cx="457200" cy="35242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294147" y="2708920"/>
              <a:ext cx="457200" cy="35242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751347" y="2708920"/>
              <a:ext cx="458787" cy="35242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1210134" y="2708920"/>
              <a:ext cx="457200" cy="35242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1667334" y="2708920"/>
              <a:ext cx="460375" cy="35242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-1464803" y="3151833"/>
              <a:ext cx="4703762" cy="277812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751" y="170"/>
                </a:cxn>
                <a:cxn ang="0">
                  <a:pos x="1339" y="27"/>
                </a:cxn>
                <a:cxn ang="0">
                  <a:pos x="1515" y="203"/>
                </a:cxn>
                <a:cxn ang="0">
                  <a:pos x="2278" y="27"/>
                </a:cxn>
                <a:cxn ang="0">
                  <a:pos x="2466" y="190"/>
                </a:cxn>
                <a:cxn ang="0">
                  <a:pos x="3218" y="27"/>
                </a:cxn>
                <a:cxn ang="0">
                  <a:pos x="3318" y="178"/>
                </a:cxn>
                <a:cxn ang="0">
                  <a:pos x="3941" y="25"/>
                </a:cxn>
                <a:cxn ang="0">
                  <a:pos x="4682" y="25"/>
                </a:cxn>
              </a:cxnLst>
              <a:rect l="0" t="0" r="r" b="b"/>
              <a:pathLst>
                <a:path w="4682" h="203">
                  <a:moveTo>
                    <a:pt x="0" y="170"/>
                  </a:moveTo>
                  <a:cubicBezTo>
                    <a:pt x="125" y="168"/>
                    <a:pt x="528" y="194"/>
                    <a:pt x="751" y="170"/>
                  </a:cubicBezTo>
                  <a:cubicBezTo>
                    <a:pt x="974" y="146"/>
                    <a:pt x="1212" y="22"/>
                    <a:pt x="1339" y="27"/>
                  </a:cubicBezTo>
                  <a:cubicBezTo>
                    <a:pt x="1466" y="32"/>
                    <a:pt x="1359" y="203"/>
                    <a:pt x="1515" y="203"/>
                  </a:cubicBezTo>
                  <a:cubicBezTo>
                    <a:pt x="1671" y="203"/>
                    <a:pt x="2120" y="29"/>
                    <a:pt x="2278" y="27"/>
                  </a:cubicBezTo>
                  <a:cubicBezTo>
                    <a:pt x="2436" y="25"/>
                    <a:pt x="2309" y="190"/>
                    <a:pt x="2466" y="190"/>
                  </a:cubicBezTo>
                  <a:cubicBezTo>
                    <a:pt x="2623" y="190"/>
                    <a:pt x="3076" y="29"/>
                    <a:pt x="3218" y="27"/>
                  </a:cubicBezTo>
                  <a:cubicBezTo>
                    <a:pt x="3360" y="25"/>
                    <a:pt x="3198" y="178"/>
                    <a:pt x="3318" y="178"/>
                  </a:cubicBezTo>
                  <a:cubicBezTo>
                    <a:pt x="3438" y="178"/>
                    <a:pt x="3714" y="50"/>
                    <a:pt x="3941" y="25"/>
                  </a:cubicBezTo>
                  <a:cubicBezTo>
                    <a:pt x="4168" y="0"/>
                    <a:pt x="4416" y="11"/>
                    <a:pt x="4682" y="25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Oval 29"/>
            <p:cNvSpPr>
              <a:spLocks noChangeArrowheads="1"/>
            </p:cNvSpPr>
            <p:nvPr/>
          </p:nvSpPr>
          <p:spPr bwMode="auto">
            <a:xfrm>
              <a:off x="-1318753" y="3266133"/>
              <a:ext cx="246062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2122947" y="2718445"/>
              <a:ext cx="457200" cy="35242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56076" y="980728"/>
            <a:ext cx="3996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sv-SE" sz="2400" dirty="0" err="1">
                <a:solidFill>
                  <a:prstClr val="black"/>
                </a:solidFill>
              </a:rPr>
              <a:t>Many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weak</a:t>
            </a:r>
            <a:r>
              <a:rPr lang="sv-SE" sz="2400" dirty="0">
                <a:solidFill>
                  <a:prstClr val="black"/>
                </a:solidFill>
              </a:rPr>
              <a:t> magnets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sv-SE" sz="2400" dirty="0" err="1">
                <a:solidFill>
                  <a:prstClr val="black"/>
                </a:solidFill>
              </a:rPr>
              <a:t>Interference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peaks</a:t>
            </a:r>
            <a:endParaRPr lang="sv-SE" sz="2400" dirty="0">
              <a:solidFill>
                <a:prstClr val="black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sv-SE" sz="2400" dirty="0" err="1">
                <a:solidFill>
                  <a:prstClr val="black"/>
                </a:solidFill>
              </a:rPr>
              <a:t>Harmonics</a:t>
            </a:r>
            <a:endParaRPr lang="sv-SE" sz="2400" dirty="0">
              <a:solidFill>
                <a:prstClr val="black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sv-SE" sz="2400" dirty="0" err="1">
                <a:solidFill>
                  <a:prstClr val="black"/>
                </a:solidFill>
              </a:rPr>
              <a:t>Helical</a:t>
            </a:r>
            <a:r>
              <a:rPr lang="sv-SE" sz="2400" dirty="0">
                <a:solidFill>
                  <a:prstClr val="black"/>
                </a:solidFill>
              </a:rPr>
              <a:t> polarisation </a:t>
            </a:r>
            <a:r>
              <a:rPr lang="sv-SE" sz="2400" dirty="0" err="1">
                <a:solidFill>
                  <a:prstClr val="black"/>
                </a:solidFill>
              </a:rPr>
              <a:t>exists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1740" y="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err="1">
                <a:solidFill>
                  <a:prstClr val="white"/>
                </a:solidFill>
              </a:rPr>
              <a:t>Undulator</a:t>
            </a:r>
            <a:endParaRPr lang="en-US" sz="40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97862"/>
              </p:ext>
            </p:extLst>
          </p:nvPr>
        </p:nvGraphicFramePr>
        <p:xfrm>
          <a:off x="538981" y="1225229"/>
          <a:ext cx="45370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kvation" r:id="rId6" imgW="1993680" imgH="482400" progId="Equation.3">
                  <p:embed/>
                </p:oleObj>
              </mc:Choice>
              <mc:Fallback>
                <p:oleObj name="Ekvation" r:id="rId6" imgW="199368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81" y="1225229"/>
                        <a:ext cx="4537075" cy="10985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8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2700" y="1412875"/>
            <a:ext cx="9129713" cy="1163638"/>
            <a:chOff x="12700" y="1412875"/>
            <a:chExt cx="9129713" cy="1163638"/>
          </a:xfrm>
        </p:grpSpPr>
        <p:sp>
          <p:nvSpPr>
            <p:cNvPr id="183298" name="Freeform 2"/>
            <p:cNvSpPr>
              <a:spLocks/>
            </p:cNvSpPr>
            <p:nvPr/>
          </p:nvSpPr>
          <p:spPr bwMode="auto">
            <a:xfrm>
              <a:off x="1192213" y="1412875"/>
              <a:ext cx="2227262" cy="1152525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451" y="0"/>
                </a:cxn>
                <a:cxn ang="0">
                  <a:pos x="768" y="363"/>
                </a:cxn>
                <a:cxn ang="0">
                  <a:pos x="1086" y="726"/>
                </a:cxn>
                <a:cxn ang="0">
                  <a:pos x="1403" y="363"/>
                </a:cxn>
              </a:cxnLst>
              <a:rect l="0" t="0" r="r" b="b"/>
              <a:pathLst>
                <a:path w="1403" h="726">
                  <a:moveTo>
                    <a:pt x="0" y="364"/>
                  </a:moveTo>
                  <a:cubicBezTo>
                    <a:pt x="185" y="354"/>
                    <a:pt x="323" y="0"/>
                    <a:pt x="451" y="0"/>
                  </a:cubicBezTo>
                  <a:cubicBezTo>
                    <a:pt x="579" y="0"/>
                    <a:pt x="690" y="228"/>
                    <a:pt x="768" y="363"/>
                  </a:cubicBezTo>
                  <a:cubicBezTo>
                    <a:pt x="847" y="498"/>
                    <a:pt x="980" y="726"/>
                    <a:pt x="1086" y="726"/>
                  </a:cubicBezTo>
                  <a:cubicBezTo>
                    <a:pt x="1192" y="726"/>
                    <a:pt x="1297" y="544"/>
                    <a:pt x="1403" y="363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3299" name="Freeform 3"/>
            <p:cNvSpPr>
              <a:spLocks/>
            </p:cNvSpPr>
            <p:nvPr/>
          </p:nvSpPr>
          <p:spPr bwMode="auto">
            <a:xfrm>
              <a:off x="3419475" y="1412875"/>
              <a:ext cx="2014538" cy="11525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363" y="0"/>
                </a:cxn>
                <a:cxn ang="0">
                  <a:pos x="726" y="363"/>
                </a:cxn>
                <a:cxn ang="0">
                  <a:pos x="1089" y="726"/>
                </a:cxn>
                <a:cxn ang="0">
                  <a:pos x="1451" y="363"/>
                </a:cxn>
              </a:cxnLst>
              <a:rect l="0" t="0" r="r" b="b"/>
              <a:pathLst>
                <a:path w="1451" h="726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36" y="228"/>
                    <a:pt x="726" y="363"/>
                  </a:cubicBezTo>
                  <a:cubicBezTo>
                    <a:pt x="816" y="498"/>
                    <a:pt x="968" y="726"/>
                    <a:pt x="1089" y="726"/>
                  </a:cubicBezTo>
                  <a:cubicBezTo>
                    <a:pt x="1210" y="726"/>
                    <a:pt x="1330" y="544"/>
                    <a:pt x="1451" y="363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3300" name="Freeform 4"/>
            <p:cNvSpPr>
              <a:spLocks/>
            </p:cNvSpPr>
            <p:nvPr/>
          </p:nvSpPr>
          <p:spPr bwMode="auto">
            <a:xfrm>
              <a:off x="5435600" y="1412875"/>
              <a:ext cx="2016125" cy="1163638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318" y="0"/>
                </a:cxn>
                <a:cxn ang="0">
                  <a:pos x="635" y="363"/>
                </a:cxn>
                <a:cxn ang="0">
                  <a:pos x="953" y="726"/>
                </a:cxn>
                <a:cxn ang="0">
                  <a:pos x="1200" y="406"/>
                </a:cxn>
                <a:cxn ang="0">
                  <a:pos x="1270" y="363"/>
                </a:cxn>
              </a:cxnLst>
              <a:rect l="0" t="0" r="r" b="b"/>
              <a:pathLst>
                <a:path w="1270" h="733">
                  <a:moveTo>
                    <a:pt x="0" y="363"/>
                  </a:moveTo>
                  <a:cubicBezTo>
                    <a:pt x="106" y="181"/>
                    <a:pt x="212" y="0"/>
                    <a:pt x="318" y="0"/>
                  </a:cubicBezTo>
                  <a:cubicBezTo>
                    <a:pt x="424" y="0"/>
                    <a:pt x="557" y="228"/>
                    <a:pt x="635" y="363"/>
                  </a:cubicBezTo>
                  <a:cubicBezTo>
                    <a:pt x="714" y="498"/>
                    <a:pt x="859" y="719"/>
                    <a:pt x="953" y="726"/>
                  </a:cubicBezTo>
                  <a:cubicBezTo>
                    <a:pt x="1047" y="733"/>
                    <a:pt x="1147" y="467"/>
                    <a:pt x="1200" y="406"/>
                  </a:cubicBezTo>
                  <a:cubicBezTo>
                    <a:pt x="1253" y="345"/>
                    <a:pt x="1256" y="372"/>
                    <a:pt x="1270" y="363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3301" name="Line 5"/>
            <p:cNvSpPr>
              <a:spLocks noChangeShapeType="1"/>
            </p:cNvSpPr>
            <p:nvPr/>
          </p:nvSpPr>
          <p:spPr bwMode="auto">
            <a:xfrm flipH="1">
              <a:off x="12700" y="1989138"/>
              <a:ext cx="11874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3302" name="Line 6"/>
            <p:cNvSpPr>
              <a:spLocks noChangeShapeType="1"/>
            </p:cNvSpPr>
            <p:nvPr/>
          </p:nvSpPr>
          <p:spPr bwMode="auto">
            <a:xfrm flipH="1">
              <a:off x="7450138" y="1989138"/>
              <a:ext cx="169227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sv-SE"/>
            </a:p>
          </p:txBody>
        </p:sp>
      </p:grpSp>
      <p:sp>
        <p:nvSpPr>
          <p:cNvPr id="183303" name="Oval 7"/>
          <p:cNvSpPr>
            <a:spLocks noChangeArrowheads="1"/>
          </p:cNvSpPr>
          <p:nvPr/>
        </p:nvSpPr>
        <p:spPr bwMode="auto">
          <a:xfrm>
            <a:off x="-287338" y="1844675"/>
            <a:ext cx="287338" cy="2873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sv-SE"/>
          </a:p>
        </p:txBody>
      </p:sp>
      <p:sp>
        <p:nvSpPr>
          <p:cNvPr id="183304" name="AutoShape 8"/>
          <p:cNvSpPr>
            <a:spLocks noChangeArrowheads="1"/>
          </p:cNvSpPr>
          <p:nvPr/>
        </p:nvSpPr>
        <p:spPr bwMode="auto">
          <a:xfrm>
            <a:off x="1835150" y="1052513"/>
            <a:ext cx="144463" cy="360362"/>
          </a:xfrm>
          <a:prstGeom prst="upArrow">
            <a:avLst>
              <a:gd name="adj1" fmla="val 50000"/>
              <a:gd name="adj2" fmla="val 62362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sv-SE"/>
          </a:p>
        </p:txBody>
      </p:sp>
      <p:sp>
        <p:nvSpPr>
          <p:cNvPr id="183305" name="AutoShape 9"/>
          <p:cNvSpPr>
            <a:spLocks noChangeArrowheads="1"/>
          </p:cNvSpPr>
          <p:nvPr/>
        </p:nvSpPr>
        <p:spPr bwMode="auto">
          <a:xfrm>
            <a:off x="3851275" y="1052513"/>
            <a:ext cx="144463" cy="360362"/>
          </a:xfrm>
          <a:prstGeom prst="upArrow">
            <a:avLst>
              <a:gd name="adj1" fmla="val 50000"/>
              <a:gd name="adj2" fmla="val 62362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sv-SE"/>
          </a:p>
        </p:txBody>
      </p:sp>
      <p:sp>
        <p:nvSpPr>
          <p:cNvPr id="183306" name="AutoShape 10"/>
          <p:cNvSpPr>
            <a:spLocks noChangeArrowheads="1"/>
          </p:cNvSpPr>
          <p:nvPr/>
        </p:nvSpPr>
        <p:spPr bwMode="auto">
          <a:xfrm>
            <a:off x="5867400" y="1052513"/>
            <a:ext cx="144463" cy="360362"/>
          </a:xfrm>
          <a:prstGeom prst="upArrow">
            <a:avLst>
              <a:gd name="adj1" fmla="val 50000"/>
              <a:gd name="adj2" fmla="val 62362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0" y="0"/>
            <a:ext cx="914241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err="1" smtClean="0">
                <a:solidFill>
                  <a:schemeClr val="bg1"/>
                </a:solidFill>
              </a:rPr>
              <a:t>Interference</a:t>
            </a:r>
            <a:r>
              <a:rPr lang="sv-SE" sz="3600" b="1" dirty="0" smtClean="0">
                <a:solidFill>
                  <a:schemeClr val="bg1"/>
                </a:solidFill>
              </a:rPr>
              <a:t> in the </a:t>
            </a:r>
            <a:r>
              <a:rPr lang="sv-SE" sz="3600" b="1" dirty="0" err="1" smtClean="0">
                <a:solidFill>
                  <a:schemeClr val="bg1"/>
                </a:solidFill>
              </a:rPr>
              <a:t>undulator</a:t>
            </a:r>
            <a:endParaRPr lang="sv-S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.00047 C 0.02292 0.00093 0.11164 0.00301 0.13855 0.00209 C 0.16511 0.00116 0.15261 0.00325 0.16146 -0.00486 C 0.17014 -0.01296 0.18369 -0.03495 0.19167 -0.04675 C 0.19966 -0.05856 0.20278 -0.07013 0.20938 -0.07569 C 0.21598 -0.08125 0.22379 -0.0824 0.23126 -0.07986 C 0.23855 -0.07731 0.2441 -0.07546 0.25313 -0.06041 C 0.26198 -0.04537 0.27483 -0.01134 0.28542 0.01042 C 0.29549 0.03218 0.30643 0.05788 0.31546 0.07014 C 0.32448 0.08241 0.33108 0.08473 0.33855 0.08403 C 0.34584 0.08334 0.35087 0.08102 0.36042 0.06598 C 0.36997 0.05093 0.3856 0.01505 0.39584 -0.00625 C 0.40608 -0.02754 0.41389 -0.04907 0.42188 -0.0618 C 0.42987 -0.07453 0.43664 -0.08148 0.44376 -0.08263 C 0.45087 -0.08379 0.45539 -0.08194 0.46459 -0.06875 C 0.47379 -0.05555 0.48803 -0.02523 0.49896 -0.00347 C 0.5099 0.01829 0.52153 0.04676 0.53021 0.06181 C 0.53872 0.07686 0.54341 0.08519 0.55105 0.08681 C 0.55851 0.08843 0.56546 0.08704 0.57605 0.0713 C 0.58629 0.05556 0.60053 0.01575 0.61233 -0.00787 C 0.62396 -0.03148 0.63733 -0.05787 0.64671 -0.07013 C 0.65591 -0.0824 0.6606 -0.08125 0.66754 -0.08125 C 0.67396 -0.08125 0.67865 -0.08263 0.68716 -0.07013 C 0.69584 -0.05763 0.70799 -0.02847 0.71876 -0.00625 C 0.72935 0.01598 0.74341 0.04908 0.75209 0.0632 C 0.7606 0.07732 0.76528 0.07477 0.7698 0.07848 C 0.77414 0.08218 0.77379 0.08658 0.77813 0.08542 C 0.7823 0.08426 0.7882 0.08241 0.7948 0.07153 C 0.80122 0.06065 0.81216 0.03172 0.81754 0.02014 C 0.8231 0.00857 0.81945 0.00579 0.82691 0.00255 C 0.83473 -0.00069 0.8283 0.00186 0.86355 0.00116 C 0.89879 0.00047 1.00174 -0.00162 1.03855 -0.00231 " pathEditMode="relative" rAng="0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00" y="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3.7037E-7 L 0.77968 0.00532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0" y="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3.05556E-6 3.7037E-7 L 0.51979 0.00532 " pathEditMode="relative" rAng="0" ptsTypes="AA">
                                      <p:cBhvr>
                                        <p:cTn id="14" dur="27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8.33333E-7 -1.96532E-6 L 0.26007 0.00532 " pathEditMode="relative" rAng="0" ptsTypes="AA">
                                      <p:cBhvr>
                                        <p:cTn id="18" dur="14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3" grpId="0" animBg="1"/>
      <p:bldP spid="183304" grpId="0" animBg="1"/>
      <p:bldP spid="183304" grpId="1" animBg="1"/>
      <p:bldP spid="183305" grpId="0" animBg="1"/>
      <p:bldP spid="183305" grpId="1" animBg="1"/>
      <p:bldP spid="183306" grpId="0" animBg="1"/>
      <p:bldP spid="18330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12700" y="1412875"/>
            <a:ext cx="9129713" cy="1163638"/>
            <a:chOff x="12700" y="1412875"/>
            <a:chExt cx="9129713" cy="1163638"/>
          </a:xfrm>
        </p:grpSpPr>
        <p:sp>
          <p:nvSpPr>
            <p:cNvPr id="185346" name="Freeform 2"/>
            <p:cNvSpPr>
              <a:spLocks/>
            </p:cNvSpPr>
            <p:nvPr/>
          </p:nvSpPr>
          <p:spPr bwMode="auto">
            <a:xfrm>
              <a:off x="1192213" y="1412875"/>
              <a:ext cx="2227262" cy="1152525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451" y="0"/>
                </a:cxn>
                <a:cxn ang="0">
                  <a:pos x="768" y="363"/>
                </a:cxn>
                <a:cxn ang="0">
                  <a:pos x="1086" y="726"/>
                </a:cxn>
                <a:cxn ang="0">
                  <a:pos x="1403" y="363"/>
                </a:cxn>
              </a:cxnLst>
              <a:rect l="0" t="0" r="r" b="b"/>
              <a:pathLst>
                <a:path w="1403" h="726">
                  <a:moveTo>
                    <a:pt x="0" y="364"/>
                  </a:moveTo>
                  <a:cubicBezTo>
                    <a:pt x="185" y="354"/>
                    <a:pt x="323" y="0"/>
                    <a:pt x="451" y="0"/>
                  </a:cubicBezTo>
                  <a:cubicBezTo>
                    <a:pt x="579" y="0"/>
                    <a:pt x="690" y="228"/>
                    <a:pt x="768" y="363"/>
                  </a:cubicBezTo>
                  <a:cubicBezTo>
                    <a:pt x="847" y="498"/>
                    <a:pt x="980" y="726"/>
                    <a:pt x="1086" y="726"/>
                  </a:cubicBezTo>
                  <a:cubicBezTo>
                    <a:pt x="1192" y="726"/>
                    <a:pt x="1297" y="544"/>
                    <a:pt x="1403" y="363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5347" name="Freeform 3"/>
            <p:cNvSpPr>
              <a:spLocks/>
            </p:cNvSpPr>
            <p:nvPr/>
          </p:nvSpPr>
          <p:spPr bwMode="auto">
            <a:xfrm>
              <a:off x="3419475" y="1412875"/>
              <a:ext cx="2014538" cy="11525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363" y="0"/>
                </a:cxn>
                <a:cxn ang="0">
                  <a:pos x="726" y="363"/>
                </a:cxn>
                <a:cxn ang="0">
                  <a:pos x="1089" y="726"/>
                </a:cxn>
                <a:cxn ang="0">
                  <a:pos x="1451" y="363"/>
                </a:cxn>
              </a:cxnLst>
              <a:rect l="0" t="0" r="r" b="b"/>
              <a:pathLst>
                <a:path w="1451" h="726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36" y="228"/>
                    <a:pt x="726" y="363"/>
                  </a:cubicBezTo>
                  <a:cubicBezTo>
                    <a:pt x="816" y="498"/>
                    <a:pt x="968" y="726"/>
                    <a:pt x="1089" y="726"/>
                  </a:cubicBezTo>
                  <a:cubicBezTo>
                    <a:pt x="1210" y="726"/>
                    <a:pt x="1330" y="544"/>
                    <a:pt x="1451" y="363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5348" name="Freeform 4"/>
            <p:cNvSpPr>
              <a:spLocks/>
            </p:cNvSpPr>
            <p:nvPr/>
          </p:nvSpPr>
          <p:spPr bwMode="auto">
            <a:xfrm>
              <a:off x="5435600" y="1412875"/>
              <a:ext cx="2016125" cy="1163638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318" y="0"/>
                </a:cxn>
                <a:cxn ang="0">
                  <a:pos x="635" y="363"/>
                </a:cxn>
                <a:cxn ang="0">
                  <a:pos x="953" y="726"/>
                </a:cxn>
                <a:cxn ang="0">
                  <a:pos x="1200" y="406"/>
                </a:cxn>
                <a:cxn ang="0">
                  <a:pos x="1270" y="363"/>
                </a:cxn>
              </a:cxnLst>
              <a:rect l="0" t="0" r="r" b="b"/>
              <a:pathLst>
                <a:path w="1270" h="733">
                  <a:moveTo>
                    <a:pt x="0" y="363"/>
                  </a:moveTo>
                  <a:cubicBezTo>
                    <a:pt x="106" y="181"/>
                    <a:pt x="212" y="0"/>
                    <a:pt x="318" y="0"/>
                  </a:cubicBezTo>
                  <a:cubicBezTo>
                    <a:pt x="424" y="0"/>
                    <a:pt x="557" y="228"/>
                    <a:pt x="635" y="363"/>
                  </a:cubicBezTo>
                  <a:cubicBezTo>
                    <a:pt x="714" y="498"/>
                    <a:pt x="859" y="719"/>
                    <a:pt x="953" y="726"/>
                  </a:cubicBezTo>
                  <a:cubicBezTo>
                    <a:pt x="1047" y="733"/>
                    <a:pt x="1147" y="467"/>
                    <a:pt x="1200" y="406"/>
                  </a:cubicBezTo>
                  <a:cubicBezTo>
                    <a:pt x="1253" y="345"/>
                    <a:pt x="1256" y="372"/>
                    <a:pt x="1270" y="363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5349" name="Line 5"/>
            <p:cNvSpPr>
              <a:spLocks noChangeShapeType="1"/>
            </p:cNvSpPr>
            <p:nvPr/>
          </p:nvSpPr>
          <p:spPr bwMode="auto">
            <a:xfrm flipH="1">
              <a:off x="12700" y="1989138"/>
              <a:ext cx="11874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5350" name="Line 6"/>
            <p:cNvSpPr>
              <a:spLocks noChangeShapeType="1"/>
            </p:cNvSpPr>
            <p:nvPr/>
          </p:nvSpPr>
          <p:spPr bwMode="auto">
            <a:xfrm flipH="1">
              <a:off x="7450138" y="1989138"/>
              <a:ext cx="169227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sv-SE"/>
            </a:p>
          </p:txBody>
        </p:sp>
      </p:grpSp>
      <p:grpSp>
        <p:nvGrpSpPr>
          <p:cNvPr id="185351" name="Group 7"/>
          <p:cNvGrpSpPr>
            <a:grpSpLocks/>
          </p:cNvGrpSpPr>
          <p:nvPr/>
        </p:nvGrpSpPr>
        <p:grpSpPr bwMode="auto">
          <a:xfrm>
            <a:off x="1760538" y="1052513"/>
            <a:ext cx="287337" cy="546100"/>
            <a:chOff x="1109" y="663"/>
            <a:chExt cx="181" cy="344"/>
          </a:xfrm>
        </p:grpSpPr>
        <p:sp>
          <p:nvSpPr>
            <p:cNvPr id="185352" name="Oval 8"/>
            <p:cNvSpPr>
              <a:spLocks noChangeArrowheads="1"/>
            </p:cNvSpPr>
            <p:nvPr/>
          </p:nvSpPr>
          <p:spPr bwMode="auto">
            <a:xfrm>
              <a:off x="1109" y="826"/>
              <a:ext cx="181" cy="18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353" name="AutoShape 9"/>
            <p:cNvSpPr>
              <a:spLocks noChangeArrowheads="1"/>
            </p:cNvSpPr>
            <p:nvPr/>
          </p:nvSpPr>
          <p:spPr bwMode="auto">
            <a:xfrm>
              <a:off x="1156" y="663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85354" name="Group 10"/>
          <p:cNvGrpSpPr>
            <a:grpSpLocks/>
          </p:cNvGrpSpPr>
          <p:nvPr/>
        </p:nvGrpSpPr>
        <p:grpSpPr bwMode="auto">
          <a:xfrm>
            <a:off x="1420813" y="5002213"/>
            <a:ext cx="5473700" cy="863600"/>
            <a:chOff x="884" y="3158"/>
            <a:chExt cx="3448" cy="544"/>
          </a:xfrm>
        </p:grpSpPr>
        <p:sp>
          <p:nvSpPr>
            <p:cNvPr id="185355" name="AutoShape 11"/>
            <p:cNvSpPr>
              <a:spLocks noChangeArrowheads="1"/>
            </p:cNvSpPr>
            <p:nvPr/>
          </p:nvSpPr>
          <p:spPr bwMode="auto">
            <a:xfrm>
              <a:off x="884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356" name="AutoShape 12"/>
            <p:cNvSpPr>
              <a:spLocks noChangeArrowheads="1"/>
            </p:cNvSpPr>
            <p:nvPr/>
          </p:nvSpPr>
          <p:spPr bwMode="auto">
            <a:xfrm>
              <a:off x="1701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357" name="AutoShape 13"/>
            <p:cNvSpPr>
              <a:spLocks noChangeArrowheads="1"/>
            </p:cNvSpPr>
            <p:nvPr/>
          </p:nvSpPr>
          <p:spPr bwMode="auto">
            <a:xfrm>
              <a:off x="2517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358" name="AutoShape 14"/>
            <p:cNvSpPr>
              <a:spLocks noChangeArrowheads="1"/>
            </p:cNvSpPr>
            <p:nvPr/>
          </p:nvSpPr>
          <p:spPr bwMode="auto">
            <a:xfrm>
              <a:off x="3334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359" name="AutoShape 15"/>
            <p:cNvSpPr>
              <a:spLocks noChangeArrowheads="1"/>
            </p:cNvSpPr>
            <p:nvPr/>
          </p:nvSpPr>
          <p:spPr bwMode="auto">
            <a:xfrm>
              <a:off x="4150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85360" name="Group 16"/>
          <p:cNvGrpSpPr>
            <a:grpSpLocks/>
          </p:cNvGrpSpPr>
          <p:nvPr/>
        </p:nvGrpSpPr>
        <p:grpSpPr bwMode="auto">
          <a:xfrm>
            <a:off x="5435602" y="663575"/>
            <a:ext cx="1804988" cy="3270251"/>
            <a:chOff x="3424" y="418"/>
            <a:chExt cx="1137" cy="2060"/>
          </a:xfrm>
          <a:noFill/>
        </p:grpSpPr>
        <p:sp>
          <p:nvSpPr>
            <p:cNvPr id="185361" name="Oval 17"/>
            <p:cNvSpPr>
              <a:spLocks noChangeArrowheads="1"/>
            </p:cNvSpPr>
            <p:nvPr/>
          </p:nvSpPr>
          <p:spPr bwMode="auto">
            <a:xfrm>
              <a:off x="3497" y="418"/>
              <a:ext cx="1064" cy="77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362" name="Line 18"/>
            <p:cNvSpPr>
              <a:spLocks noChangeShapeType="1"/>
            </p:cNvSpPr>
            <p:nvPr/>
          </p:nvSpPr>
          <p:spPr bwMode="auto">
            <a:xfrm flipH="1">
              <a:off x="3424" y="1158"/>
              <a:ext cx="404" cy="132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85363" name="Group 19"/>
          <p:cNvGrpSpPr>
            <a:grpSpLocks/>
          </p:cNvGrpSpPr>
          <p:nvPr/>
        </p:nvGrpSpPr>
        <p:grpSpPr bwMode="auto">
          <a:xfrm>
            <a:off x="3779838" y="1052513"/>
            <a:ext cx="644525" cy="546100"/>
            <a:chOff x="2381" y="663"/>
            <a:chExt cx="406" cy="344"/>
          </a:xfrm>
        </p:grpSpPr>
        <p:sp>
          <p:nvSpPr>
            <p:cNvPr id="185364" name="AutoShape 20"/>
            <p:cNvSpPr>
              <a:spLocks noChangeArrowheads="1"/>
            </p:cNvSpPr>
            <p:nvPr/>
          </p:nvSpPr>
          <p:spPr bwMode="auto">
            <a:xfrm>
              <a:off x="2696" y="669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365" name="Oval 21"/>
            <p:cNvSpPr>
              <a:spLocks noChangeArrowheads="1"/>
            </p:cNvSpPr>
            <p:nvPr/>
          </p:nvSpPr>
          <p:spPr bwMode="auto">
            <a:xfrm>
              <a:off x="2381" y="826"/>
              <a:ext cx="181" cy="18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366" name="AutoShape 22"/>
            <p:cNvSpPr>
              <a:spLocks noChangeArrowheads="1"/>
            </p:cNvSpPr>
            <p:nvPr/>
          </p:nvSpPr>
          <p:spPr bwMode="auto">
            <a:xfrm>
              <a:off x="2428" y="663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85367" name="Group 23"/>
          <p:cNvGrpSpPr>
            <a:grpSpLocks/>
          </p:cNvGrpSpPr>
          <p:nvPr/>
        </p:nvGrpSpPr>
        <p:grpSpPr bwMode="auto">
          <a:xfrm>
            <a:off x="5789613" y="1033463"/>
            <a:ext cx="1022350" cy="546100"/>
            <a:chOff x="3647" y="651"/>
            <a:chExt cx="644" cy="344"/>
          </a:xfrm>
        </p:grpSpPr>
        <p:sp>
          <p:nvSpPr>
            <p:cNvPr id="185368" name="AutoShape 24"/>
            <p:cNvSpPr>
              <a:spLocks noChangeArrowheads="1"/>
            </p:cNvSpPr>
            <p:nvPr/>
          </p:nvSpPr>
          <p:spPr bwMode="auto">
            <a:xfrm>
              <a:off x="4200" y="663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369" name="AutoShape 25"/>
            <p:cNvSpPr>
              <a:spLocks noChangeArrowheads="1"/>
            </p:cNvSpPr>
            <p:nvPr/>
          </p:nvSpPr>
          <p:spPr bwMode="auto">
            <a:xfrm>
              <a:off x="3962" y="657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370" name="Oval 26"/>
            <p:cNvSpPr>
              <a:spLocks noChangeArrowheads="1"/>
            </p:cNvSpPr>
            <p:nvPr/>
          </p:nvSpPr>
          <p:spPr bwMode="auto">
            <a:xfrm>
              <a:off x="3647" y="814"/>
              <a:ext cx="181" cy="18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185371" name="AutoShape 27"/>
            <p:cNvSpPr>
              <a:spLocks noChangeArrowheads="1"/>
            </p:cNvSpPr>
            <p:nvPr/>
          </p:nvSpPr>
          <p:spPr bwMode="auto">
            <a:xfrm>
              <a:off x="3694" y="651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9" name="Group 7"/>
          <p:cNvGrpSpPr>
            <a:grpSpLocks/>
          </p:cNvGrpSpPr>
          <p:nvPr/>
        </p:nvGrpSpPr>
        <p:grpSpPr bwMode="auto">
          <a:xfrm flipV="1">
            <a:off x="2803058" y="2426805"/>
            <a:ext cx="287337" cy="546100"/>
            <a:chOff x="1109" y="663"/>
            <a:chExt cx="181" cy="34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109" y="826"/>
              <a:ext cx="181" cy="18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31" name="AutoShape 9"/>
            <p:cNvSpPr>
              <a:spLocks noChangeArrowheads="1"/>
            </p:cNvSpPr>
            <p:nvPr/>
          </p:nvSpPr>
          <p:spPr bwMode="auto">
            <a:xfrm>
              <a:off x="1156" y="663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2" name="Group 19"/>
          <p:cNvGrpSpPr>
            <a:grpSpLocks/>
          </p:cNvGrpSpPr>
          <p:nvPr/>
        </p:nvGrpSpPr>
        <p:grpSpPr bwMode="auto">
          <a:xfrm flipV="1">
            <a:off x="4822358" y="2426805"/>
            <a:ext cx="644525" cy="546100"/>
            <a:chOff x="2381" y="663"/>
            <a:chExt cx="406" cy="344"/>
          </a:xfrm>
        </p:grpSpPr>
        <p:sp>
          <p:nvSpPr>
            <p:cNvPr id="33" name="AutoShape 20"/>
            <p:cNvSpPr>
              <a:spLocks noChangeArrowheads="1"/>
            </p:cNvSpPr>
            <p:nvPr/>
          </p:nvSpPr>
          <p:spPr bwMode="auto">
            <a:xfrm>
              <a:off x="2696" y="669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>
              <a:off x="2381" y="826"/>
              <a:ext cx="181" cy="18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35" name="AutoShape 22"/>
            <p:cNvSpPr>
              <a:spLocks noChangeArrowheads="1"/>
            </p:cNvSpPr>
            <p:nvPr/>
          </p:nvSpPr>
          <p:spPr bwMode="auto">
            <a:xfrm>
              <a:off x="2428" y="663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6" name="Group 23"/>
          <p:cNvGrpSpPr>
            <a:grpSpLocks/>
          </p:cNvGrpSpPr>
          <p:nvPr/>
        </p:nvGrpSpPr>
        <p:grpSpPr bwMode="auto">
          <a:xfrm flipV="1">
            <a:off x="6832133" y="2407755"/>
            <a:ext cx="1022350" cy="546100"/>
            <a:chOff x="3647" y="651"/>
            <a:chExt cx="644" cy="344"/>
          </a:xfrm>
        </p:grpSpPr>
        <p:sp>
          <p:nvSpPr>
            <p:cNvPr id="37" name="AutoShape 24"/>
            <p:cNvSpPr>
              <a:spLocks noChangeArrowheads="1"/>
            </p:cNvSpPr>
            <p:nvPr/>
          </p:nvSpPr>
          <p:spPr bwMode="auto">
            <a:xfrm>
              <a:off x="4200" y="663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38" name="AutoShape 25"/>
            <p:cNvSpPr>
              <a:spLocks noChangeArrowheads="1"/>
            </p:cNvSpPr>
            <p:nvPr/>
          </p:nvSpPr>
          <p:spPr bwMode="auto">
            <a:xfrm>
              <a:off x="3962" y="657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39" name="Oval 26"/>
            <p:cNvSpPr>
              <a:spLocks noChangeArrowheads="1"/>
            </p:cNvSpPr>
            <p:nvPr/>
          </p:nvSpPr>
          <p:spPr bwMode="auto">
            <a:xfrm>
              <a:off x="3647" y="814"/>
              <a:ext cx="181" cy="18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40" name="AutoShape 27"/>
            <p:cNvSpPr>
              <a:spLocks noChangeArrowheads="1"/>
            </p:cNvSpPr>
            <p:nvPr/>
          </p:nvSpPr>
          <p:spPr bwMode="auto">
            <a:xfrm>
              <a:off x="3694" y="651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41" name="textruta 40"/>
          <p:cNvSpPr txBox="1"/>
          <p:nvPr/>
        </p:nvSpPr>
        <p:spPr>
          <a:xfrm>
            <a:off x="0" y="0"/>
            <a:ext cx="914241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err="1" smtClean="0">
                <a:solidFill>
                  <a:schemeClr val="bg1"/>
                </a:solidFill>
              </a:rPr>
              <a:t>Interference</a:t>
            </a:r>
            <a:r>
              <a:rPr lang="sv-SE" sz="3600" b="1" dirty="0" smtClean="0">
                <a:solidFill>
                  <a:schemeClr val="bg1"/>
                </a:solidFill>
              </a:rPr>
              <a:t> in the </a:t>
            </a:r>
            <a:r>
              <a:rPr lang="sv-SE" sz="3600" b="1" dirty="0" err="1" smtClean="0">
                <a:solidFill>
                  <a:schemeClr val="bg1"/>
                </a:solidFill>
              </a:rPr>
              <a:t>undulator</a:t>
            </a:r>
            <a:endParaRPr lang="sv-S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>
            <a:grpSpLocks/>
          </p:cNvGrpSpPr>
          <p:nvPr/>
        </p:nvGrpSpPr>
        <p:grpSpPr bwMode="auto">
          <a:xfrm flipH="1" flipV="1">
            <a:off x="2051050" y="5049838"/>
            <a:ext cx="5473700" cy="863600"/>
            <a:chOff x="884" y="3158"/>
            <a:chExt cx="3448" cy="544"/>
          </a:xfrm>
        </p:grpSpPr>
        <p:sp>
          <p:nvSpPr>
            <p:cNvPr id="3110" name="AutoShape 81"/>
            <p:cNvSpPr>
              <a:spLocks noChangeArrowheads="1"/>
            </p:cNvSpPr>
            <p:nvPr/>
          </p:nvSpPr>
          <p:spPr bwMode="auto">
            <a:xfrm>
              <a:off x="884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3111" name="AutoShape 82"/>
            <p:cNvSpPr>
              <a:spLocks noChangeArrowheads="1"/>
            </p:cNvSpPr>
            <p:nvPr/>
          </p:nvSpPr>
          <p:spPr bwMode="auto">
            <a:xfrm>
              <a:off x="1701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3112" name="AutoShape 83"/>
            <p:cNvSpPr>
              <a:spLocks noChangeArrowheads="1"/>
            </p:cNvSpPr>
            <p:nvPr/>
          </p:nvSpPr>
          <p:spPr bwMode="auto">
            <a:xfrm>
              <a:off x="2517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3113" name="AutoShape 84"/>
            <p:cNvSpPr>
              <a:spLocks noChangeArrowheads="1"/>
            </p:cNvSpPr>
            <p:nvPr/>
          </p:nvSpPr>
          <p:spPr bwMode="auto">
            <a:xfrm>
              <a:off x="3334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3114" name="AutoShape 85"/>
            <p:cNvSpPr>
              <a:spLocks noChangeArrowheads="1"/>
            </p:cNvSpPr>
            <p:nvPr/>
          </p:nvSpPr>
          <p:spPr bwMode="auto">
            <a:xfrm>
              <a:off x="4150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422400" y="5003800"/>
            <a:ext cx="5473700" cy="863600"/>
            <a:chOff x="884" y="3158"/>
            <a:chExt cx="3448" cy="544"/>
          </a:xfrm>
        </p:grpSpPr>
        <p:sp>
          <p:nvSpPr>
            <p:cNvPr id="3105" name="AutoShape 14"/>
            <p:cNvSpPr>
              <a:spLocks noChangeArrowheads="1"/>
            </p:cNvSpPr>
            <p:nvPr/>
          </p:nvSpPr>
          <p:spPr bwMode="auto">
            <a:xfrm>
              <a:off x="884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6" name="AutoShape 15"/>
            <p:cNvSpPr>
              <a:spLocks noChangeArrowheads="1"/>
            </p:cNvSpPr>
            <p:nvPr/>
          </p:nvSpPr>
          <p:spPr bwMode="auto">
            <a:xfrm>
              <a:off x="1701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7" name="AutoShape 16"/>
            <p:cNvSpPr>
              <a:spLocks noChangeArrowheads="1"/>
            </p:cNvSpPr>
            <p:nvPr/>
          </p:nvSpPr>
          <p:spPr bwMode="auto">
            <a:xfrm>
              <a:off x="2517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8" name="AutoShape 17"/>
            <p:cNvSpPr>
              <a:spLocks noChangeArrowheads="1"/>
            </p:cNvSpPr>
            <p:nvPr/>
          </p:nvSpPr>
          <p:spPr bwMode="auto">
            <a:xfrm>
              <a:off x="3334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9" name="AutoShape 18"/>
            <p:cNvSpPr>
              <a:spLocks noChangeArrowheads="1"/>
            </p:cNvSpPr>
            <p:nvPr/>
          </p:nvSpPr>
          <p:spPr bwMode="auto">
            <a:xfrm>
              <a:off x="4150" y="3158"/>
              <a:ext cx="182" cy="544"/>
            </a:xfrm>
            <a:prstGeom prst="upArrow">
              <a:avLst>
                <a:gd name="adj1" fmla="val 50000"/>
                <a:gd name="adj2" fmla="val 74725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263650" y="2607628"/>
            <a:ext cx="7705725" cy="1152525"/>
            <a:chOff x="-1973" y="2523"/>
            <a:chExt cx="8708" cy="7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381" y="2523"/>
              <a:ext cx="4354" cy="726"/>
              <a:chOff x="249" y="2251"/>
              <a:chExt cx="4354" cy="726"/>
            </a:xfrm>
          </p:grpSpPr>
          <p:sp>
            <p:nvSpPr>
              <p:cNvPr id="3102" name="Freeform 21"/>
              <p:cNvSpPr>
                <a:spLocks/>
              </p:cNvSpPr>
              <p:nvPr/>
            </p:nvSpPr>
            <p:spPr bwMode="auto">
              <a:xfrm>
                <a:off x="249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03" name="Freeform 22"/>
              <p:cNvSpPr>
                <a:spLocks/>
              </p:cNvSpPr>
              <p:nvPr/>
            </p:nvSpPr>
            <p:spPr bwMode="auto">
              <a:xfrm>
                <a:off x="1700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04" name="Freeform 23"/>
              <p:cNvSpPr>
                <a:spLocks/>
              </p:cNvSpPr>
              <p:nvPr/>
            </p:nvSpPr>
            <p:spPr bwMode="auto">
              <a:xfrm>
                <a:off x="3152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-1973" y="2523"/>
              <a:ext cx="4354" cy="726"/>
              <a:chOff x="249" y="2251"/>
              <a:chExt cx="4354" cy="726"/>
            </a:xfrm>
          </p:grpSpPr>
          <p:sp>
            <p:nvSpPr>
              <p:cNvPr id="3099" name="Freeform 25"/>
              <p:cNvSpPr>
                <a:spLocks/>
              </p:cNvSpPr>
              <p:nvPr/>
            </p:nvSpPr>
            <p:spPr bwMode="auto">
              <a:xfrm>
                <a:off x="249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00" name="Freeform 26"/>
              <p:cNvSpPr>
                <a:spLocks/>
              </p:cNvSpPr>
              <p:nvPr/>
            </p:nvSpPr>
            <p:spPr bwMode="auto">
              <a:xfrm>
                <a:off x="1700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01" name="Freeform 27"/>
              <p:cNvSpPr>
                <a:spLocks/>
              </p:cNvSpPr>
              <p:nvPr/>
            </p:nvSpPr>
            <p:spPr bwMode="auto">
              <a:xfrm>
                <a:off x="3152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452563" y="2680653"/>
            <a:ext cx="5614987" cy="1152525"/>
            <a:chOff x="930" y="3385"/>
            <a:chExt cx="3537" cy="7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1747" y="3385"/>
              <a:ext cx="816" cy="726"/>
              <a:chOff x="249" y="2251"/>
              <a:chExt cx="4354" cy="726"/>
            </a:xfrm>
          </p:grpSpPr>
          <p:sp>
            <p:nvSpPr>
              <p:cNvPr id="3094" name="Freeform 30"/>
              <p:cNvSpPr>
                <a:spLocks/>
              </p:cNvSpPr>
              <p:nvPr/>
            </p:nvSpPr>
            <p:spPr bwMode="auto">
              <a:xfrm>
                <a:off x="249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95" name="Freeform 31"/>
              <p:cNvSpPr>
                <a:spLocks/>
              </p:cNvSpPr>
              <p:nvPr/>
            </p:nvSpPr>
            <p:spPr bwMode="auto">
              <a:xfrm>
                <a:off x="1700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96" name="Freeform 32"/>
              <p:cNvSpPr>
                <a:spLocks/>
              </p:cNvSpPr>
              <p:nvPr/>
            </p:nvSpPr>
            <p:spPr bwMode="auto">
              <a:xfrm>
                <a:off x="3152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930" y="3385"/>
              <a:ext cx="817" cy="726"/>
              <a:chOff x="249" y="2251"/>
              <a:chExt cx="4354" cy="726"/>
            </a:xfrm>
          </p:grpSpPr>
          <p:sp>
            <p:nvSpPr>
              <p:cNvPr id="3091" name="Freeform 34"/>
              <p:cNvSpPr>
                <a:spLocks/>
              </p:cNvSpPr>
              <p:nvPr/>
            </p:nvSpPr>
            <p:spPr bwMode="auto">
              <a:xfrm>
                <a:off x="249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92" name="Freeform 35"/>
              <p:cNvSpPr>
                <a:spLocks/>
              </p:cNvSpPr>
              <p:nvPr/>
            </p:nvSpPr>
            <p:spPr bwMode="auto">
              <a:xfrm>
                <a:off x="1700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93" name="Freeform 36"/>
              <p:cNvSpPr>
                <a:spLocks/>
              </p:cNvSpPr>
              <p:nvPr/>
            </p:nvSpPr>
            <p:spPr bwMode="auto">
              <a:xfrm>
                <a:off x="3152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2563" y="3385"/>
              <a:ext cx="817" cy="726"/>
              <a:chOff x="249" y="2251"/>
              <a:chExt cx="4354" cy="726"/>
            </a:xfrm>
          </p:grpSpPr>
          <p:sp>
            <p:nvSpPr>
              <p:cNvPr id="3088" name="Freeform 38"/>
              <p:cNvSpPr>
                <a:spLocks/>
              </p:cNvSpPr>
              <p:nvPr/>
            </p:nvSpPr>
            <p:spPr bwMode="auto">
              <a:xfrm>
                <a:off x="249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89" name="Freeform 39"/>
              <p:cNvSpPr>
                <a:spLocks/>
              </p:cNvSpPr>
              <p:nvPr/>
            </p:nvSpPr>
            <p:spPr bwMode="auto">
              <a:xfrm>
                <a:off x="1700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90" name="Freeform 40"/>
              <p:cNvSpPr>
                <a:spLocks/>
              </p:cNvSpPr>
              <p:nvPr/>
            </p:nvSpPr>
            <p:spPr bwMode="auto">
              <a:xfrm>
                <a:off x="3152" y="2251"/>
                <a:ext cx="1451" cy="726"/>
              </a:xfrm>
              <a:custGeom>
                <a:avLst/>
                <a:gdLst>
                  <a:gd name="T0" fmla="*/ 0 w 1451"/>
                  <a:gd name="T1" fmla="*/ 363 h 726"/>
                  <a:gd name="T2" fmla="*/ 363 w 1451"/>
                  <a:gd name="T3" fmla="*/ 0 h 726"/>
                  <a:gd name="T4" fmla="*/ 726 w 1451"/>
                  <a:gd name="T5" fmla="*/ 363 h 726"/>
                  <a:gd name="T6" fmla="*/ 1089 w 1451"/>
                  <a:gd name="T7" fmla="*/ 726 h 726"/>
                  <a:gd name="T8" fmla="*/ 1451 w 1451"/>
                  <a:gd name="T9" fmla="*/ 363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1"/>
                  <a:gd name="T16" fmla="*/ 0 h 726"/>
                  <a:gd name="T17" fmla="*/ 1451 w 1451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1" h="726">
                    <a:moveTo>
                      <a:pt x="0" y="363"/>
                    </a:moveTo>
                    <a:cubicBezTo>
                      <a:pt x="121" y="181"/>
                      <a:pt x="242" y="0"/>
                      <a:pt x="363" y="0"/>
                    </a:cubicBezTo>
                    <a:cubicBezTo>
                      <a:pt x="484" y="0"/>
                      <a:pt x="636" y="228"/>
                      <a:pt x="726" y="363"/>
                    </a:cubicBezTo>
                    <a:cubicBezTo>
                      <a:pt x="816" y="498"/>
                      <a:pt x="968" y="726"/>
                      <a:pt x="1089" y="726"/>
                    </a:cubicBezTo>
                    <a:cubicBezTo>
                      <a:pt x="1210" y="726"/>
                      <a:pt x="1330" y="544"/>
                      <a:pt x="1451" y="363"/>
                    </a:cubicBezTo>
                  </a:path>
                </a:pathLst>
              </a:custGeom>
              <a:noFill/>
              <a:ln w="57150" cmpd="sng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3084" name="Freeform 41"/>
            <p:cNvSpPr>
              <a:spLocks/>
            </p:cNvSpPr>
            <p:nvPr/>
          </p:nvSpPr>
          <p:spPr bwMode="auto">
            <a:xfrm>
              <a:off x="3379" y="3385"/>
              <a:ext cx="272" cy="726"/>
            </a:xfrm>
            <a:custGeom>
              <a:avLst/>
              <a:gdLst>
                <a:gd name="T0" fmla="*/ 0 w 1451"/>
                <a:gd name="T1" fmla="*/ 363 h 726"/>
                <a:gd name="T2" fmla="*/ 13 w 1451"/>
                <a:gd name="T3" fmla="*/ 0 h 726"/>
                <a:gd name="T4" fmla="*/ 25 w 1451"/>
                <a:gd name="T5" fmla="*/ 363 h 726"/>
                <a:gd name="T6" fmla="*/ 38 w 1451"/>
                <a:gd name="T7" fmla="*/ 726 h 726"/>
                <a:gd name="T8" fmla="*/ 51 w 1451"/>
                <a:gd name="T9" fmla="*/ 363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1"/>
                <a:gd name="T16" fmla="*/ 0 h 726"/>
                <a:gd name="T17" fmla="*/ 1451 w 1451"/>
                <a:gd name="T18" fmla="*/ 726 h 7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1" h="726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36" y="228"/>
                    <a:pt x="726" y="363"/>
                  </a:cubicBezTo>
                  <a:cubicBezTo>
                    <a:pt x="816" y="498"/>
                    <a:pt x="968" y="726"/>
                    <a:pt x="1089" y="726"/>
                  </a:cubicBezTo>
                  <a:cubicBezTo>
                    <a:pt x="1210" y="726"/>
                    <a:pt x="1330" y="544"/>
                    <a:pt x="1451" y="363"/>
                  </a:cubicBezTo>
                </a:path>
              </a:pathLst>
            </a:custGeom>
            <a:noFill/>
            <a:ln w="57150" cmpd="sng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85" name="Freeform 42"/>
            <p:cNvSpPr>
              <a:spLocks/>
            </p:cNvSpPr>
            <p:nvPr/>
          </p:nvSpPr>
          <p:spPr bwMode="auto">
            <a:xfrm>
              <a:off x="3651" y="3385"/>
              <a:ext cx="273" cy="726"/>
            </a:xfrm>
            <a:custGeom>
              <a:avLst/>
              <a:gdLst>
                <a:gd name="T0" fmla="*/ 0 w 1451"/>
                <a:gd name="T1" fmla="*/ 363 h 726"/>
                <a:gd name="T2" fmla="*/ 13 w 1451"/>
                <a:gd name="T3" fmla="*/ 0 h 726"/>
                <a:gd name="T4" fmla="*/ 26 w 1451"/>
                <a:gd name="T5" fmla="*/ 363 h 726"/>
                <a:gd name="T6" fmla="*/ 39 w 1451"/>
                <a:gd name="T7" fmla="*/ 726 h 726"/>
                <a:gd name="T8" fmla="*/ 51 w 1451"/>
                <a:gd name="T9" fmla="*/ 363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1"/>
                <a:gd name="T16" fmla="*/ 0 h 726"/>
                <a:gd name="T17" fmla="*/ 1451 w 1451"/>
                <a:gd name="T18" fmla="*/ 726 h 7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1" h="726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36" y="228"/>
                    <a:pt x="726" y="363"/>
                  </a:cubicBezTo>
                  <a:cubicBezTo>
                    <a:pt x="816" y="498"/>
                    <a:pt x="968" y="726"/>
                    <a:pt x="1089" y="726"/>
                  </a:cubicBezTo>
                  <a:cubicBezTo>
                    <a:pt x="1210" y="726"/>
                    <a:pt x="1330" y="544"/>
                    <a:pt x="1451" y="363"/>
                  </a:cubicBezTo>
                </a:path>
              </a:pathLst>
            </a:custGeom>
            <a:noFill/>
            <a:ln w="57150" cmpd="sng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86" name="Freeform 43"/>
            <p:cNvSpPr>
              <a:spLocks/>
            </p:cNvSpPr>
            <p:nvPr/>
          </p:nvSpPr>
          <p:spPr bwMode="auto">
            <a:xfrm>
              <a:off x="3924" y="3385"/>
              <a:ext cx="272" cy="726"/>
            </a:xfrm>
            <a:custGeom>
              <a:avLst/>
              <a:gdLst>
                <a:gd name="T0" fmla="*/ 0 w 1451"/>
                <a:gd name="T1" fmla="*/ 363 h 726"/>
                <a:gd name="T2" fmla="*/ 13 w 1451"/>
                <a:gd name="T3" fmla="*/ 0 h 726"/>
                <a:gd name="T4" fmla="*/ 25 w 1451"/>
                <a:gd name="T5" fmla="*/ 363 h 726"/>
                <a:gd name="T6" fmla="*/ 38 w 1451"/>
                <a:gd name="T7" fmla="*/ 726 h 726"/>
                <a:gd name="T8" fmla="*/ 51 w 1451"/>
                <a:gd name="T9" fmla="*/ 363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1"/>
                <a:gd name="T16" fmla="*/ 0 h 726"/>
                <a:gd name="T17" fmla="*/ 1451 w 1451"/>
                <a:gd name="T18" fmla="*/ 726 h 7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1" h="726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36" y="228"/>
                    <a:pt x="726" y="363"/>
                  </a:cubicBezTo>
                  <a:cubicBezTo>
                    <a:pt x="816" y="498"/>
                    <a:pt x="968" y="726"/>
                    <a:pt x="1089" y="726"/>
                  </a:cubicBezTo>
                  <a:cubicBezTo>
                    <a:pt x="1210" y="726"/>
                    <a:pt x="1330" y="544"/>
                    <a:pt x="1451" y="363"/>
                  </a:cubicBezTo>
                </a:path>
              </a:pathLst>
            </a:custGeom>
            <a:noFill/>
            <a:ln w="57150" cmpd="sng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87" name="Freeform 44"/>
            <p:cNvSpPr>
              <a:spLocks/>
            </p:cNvSpPr>
            <p:nvPr/>
          </p:nvSpPr>
          <p:spPr bwMode="auto">
            <a:xfrm>
              <a:off x="4195" y="3385"/>
              <a:ext cx="272" cy="726"/>
            </a:xfrm>
            <a:custGeom>
              <a:avLst/>
              <a:gdLst>
                <a:gd name="T0" fmla="*/ 0 w 1451"/>
                <a:gd name="T1" fmla="*/ 363 h 726"/>
                <a:gd name="T2" fmla="*/ 13 w 1451"/>
                <a:gd name="T3" fmla="*/ 0 h 726"/>
                <a:gd name="T4" fmla="*/ 25 w 1451"/>
                <a:gd name="T5" fmla="*/ 363 h 726"/>
                <a:gd name="T6" fmla="*/ 38 w 1451"/>
                <a:gd name="T7" fmla="*/ 726 h 726"/>
                <a:gd name="T8" fmla="*/ 51 w 1451"/>
                <a:gd name="T9" fmla="*/ 363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1"/>
                <a:gd name="T16" fmla="*/ 0 h 726"/>
                <a:gd name="T17" fmla="*/ 1451 w 1451"/>
                <a:gd name="T18" fmla="*/ 726 h 7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1" h="726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36" y="228"/>
                    <a:pt x="726" y="363"/>
                  </a:cubicBezTo>
                  <a:cubicBezTo>
                    <a:pt x="816" y="498"/>
                    <a:pt x="968" y="726"/>
                    <a:pt x="1089" y="726"/>
                  </a:cubicBezTo>
                  <a:cubicBezTo>
                    <a:pt x="1210" y="726"/>
                    <a:pt x="1330" y="544"/>
                    <a:pt x="1451" y="363"/>
                  </a:cubicBezTo>
                </a:path>
              </a:pathLst>
            </a:custGeom>
            <a:noFill/>
            <a:ln w="57150" cmpd="sng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4647" name="Text Box 71"/>
          <p:cNvSpPr txBox="1">
            <a:spLocks noChangeArrowheads="1"/>
          </p:cNvSpPr>
          <p:nvPr/>
        </p:nvSpPr>
        <p:spPr bwMode="auto">
          <a:xfrm>
            <a:off x="0" y="620395"/>
            <a:ext cx="1282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2000" b="1" dirty="0"/>
              <a:t>1 </a:t>
            </a:r>
            <a:r>
              <a:rPr lang="sv-SE" sz="2000" b="1" dirty="0" err="1" smtClean="0"/>
              <a:t>st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harmonic</a:t>
            </a:r>
            <a:endParaRPr lang="sv-SE" sz="2000" b="1" dirty="0"/>
          </a:p>
        </p:txBody>
      </p:sp>
      <p:sp>
        <p:nvSpPr>
          <p:cNvPr id="24649" name="Text Box 73"/>
          <p:cNvSpPr txBox="1">
            <a:spLocks noChangeArrowheads="1"/>
          </p:cNvSpPr>
          <p:nvPr/>
        </p:nvSpPr>
        <p:spPr bwMode="auto">
          <a:xfrm>
            <a:off x="0" y="2798763"/>
            <a:ext cx="1282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2000" b="1" dirty="0"/>
              <a:t>3 </a:t>
            </a:r>
            <a:r>
              <a:rPr lang="sv-SE" sz="2000" b="1" dirty="0" err="1" smtClean="0"/>
              <a:t>rd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harmonic</a:t>
            </a:r>
            <a:endParaRPr lang="sv-SE" sz="2000" b="1" dirty="0"/>
          </a:p>
        </p:txBody>
      </p:sp>
      <p:graphicFrame>
        <p:nvGraphicFramePr>
          <p:cNvPr id="24655" name="Object 79"/>
          <p:cNvGraphicFramePr>
            <a:graphicFrameLocks noChangeAspect="1"/>
          </p:cNvGraphicFramePr>
          <p:nvPr/>
        </p:nvGraphicFramePr>
        <p:xfrm>
          <a:off x="4036397" y="3833178"/>
          <a:ext cx="496304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iagram" r:id="rId4" imgW="5419844" imgH="3647956" progId="Excel.Sheet.8">
                  <p:embed/>
                </p:oleObj>
              </mc:Choice>
              <mc:Fallback>
                <p:oleObj name="Diagram" r:id="rId4" imgW="5419844" imgH="36479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397" y="3833178"/>
                        <a:ext cx="4963043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ruta 42"/>
          <p:cNvSpPr txBox="1"/>
          <p:nvPr/>
        </p:nvSpPr>
        <p:spPr>
          <a:xfrm>
            <a:off x="0" y="0"/>
            <a:ext cx="914241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err="1" smtClean="0">
                <a:solidFill>
                  <a:schemeClr val="bg1"/>
                </a:solidFill>
              </a:rPr>
              <a:t>Interference</a:t>
            </a:r>
            <a:r>
              <a:rPr lang="sv-SE" sz="3600" b="1" dirty="0" smtClean="0">
                <a:solidFill>
                  <a:schemeClr val="bg1"/>
                </a:solidFill>
              </a:rPr>
              <a:t> in the </a:t>
            </a:r>
            <a:r>
              <a:rPr lang="sv-SE" sz="3600" b="1" dirty="0" err="1" smtClean="0">
                <a:solidFill>
                  <a:schemeClr val="bg1"/>
                </a:solidFill>
              </a:rPr>
              <a:t>undulator</a:t>
            </a:r>
            <a:endParaRPr lang="sv-S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00104 -0.3189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00052 -0.2518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47" grpId="0"/>
      <p:bldP spid="24649" grpId="0"/>
      <p:bldOleChart spid="2465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23528" y="764704"/>
            <a:ext cx="8568952" cy="5760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83568" y="2420888"/>
            <a:ext cx="30253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>
                <a:solidFill>
                  <a:prstClr val="black"/>
                </a:solidFill>
              </a:rPr>
              <a:t>K = </a:t>
            </a:r>
            <a:r>
              <a:rPr lang="sv-SE" sz="2000" dirty="0" err="1">
                <a:solidFill>
                  <a:prstClr val="black"/>
                </a:solidFill>
              </a:rPr>
              <a:t>undulator</a:t>
            </a:r>
            <a:r>
              <a:rPr lang="sv-SE" sz="2000" dirty="0">
                <a:solidFill>
                  <a:prstClr val="black"/>
                </a:solidFill>
              </a:rPr>
              <a:t> parameter, </a:t>
            </a:r>
            <a:r>
              <a:rPr lang="sv-SE" sz="2000" dirty="0" err="1">
                <a:solidFill>
                  <a:prstClr val="black"/>
                </a:solidFill>
              </a:rPr>
              <a:t>typically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between</a:t>
            </a:r>
            <a:r>
              <a:rPr lang="sv-SE" sz="2000" dirty="0">
                <a:solidFill>
                  <a:prstClr val="black"/>
                </a:solidFill>
              </a:rPr>
              <a:t> 1 and 4</a:t>
            </a:r>
          </a:p>
          <a:p>
            <a:pPr>
              <a:spcBef>
                <a:spcPct val="50000"/>
              </a:spcBef>
            </a:pPr>
            <a:r>
              <a:rPr lang="sv-SE" sz="2000" dirty="0" err="1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sv-SE" sz="2000" baseline="-25000" dirty="0" err="1">
                <a:solidFill>
                  <a:prstClr val="black"/>
                </a:solidFill>
              </a:rPr>
              <a:t>undulator</a:t>
            </a:r>
            <a:r>
              <a:rPr lang="sv-SE" sz="2000" dirty="0">
                <a:solidFill>
                  <a:prstClr val="black"/>
                </a:solidFill>
              </a:rPr>
              <a:t> = period </a:t>
            </a:r>
            <a:r>
              <a:rPr lang="sv-SE" sz="2000" dirty="0" err="1">
                <a:solidFill>
                  <a:prstClr val="black"/>
                </a:solidFill>
              </a:rPr>
              <a:t>length</a:t>
            </a:r>
            <a:r>
              <a:rPr lang="sv-SE" sz="2000" dirty="0">
                <a:solidFill>
                  <a:prstClr val="black"/>
                </a:solidFill>
              </a:rPr>
              <a:t> for magnets, </a:t>
            </a:r>
            <a:r>
              <a:rPr lang="sv-SE" sz="2000" dirty="0" err="1">
                <a:solidFill>
                  <a:prstClr val="black"/>
                </a:solidFill>
              </a:rPr>
              <a:t>typically</a:t>
            </a:r>
            <a:r>
              <a:rPr lang="sv-SE" sz="2000" dirty="0">
                <a:solidFill>
                  <a:prstClr val="black"/>
                </a:solidFill>
              </a:rPr>
              <a:t> 2-3 cm</a:t>
            </a:r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3959932" y="2564904"/>
          <a:ext cx="4562991" cy="363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Diagram" r:id="rId4" imgW="5419844" imgH="3647956" progId="Excel.Sheet.8">
                  <p:embed/>
                </p:oleObj>
              </mc:Choice>
              <mc:Fallback>
                <p:oleObj name="Diagram" r:id="rId4" imgW="5419844" imgH="36479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932" y="2564904"/>
                        <a:ext cx="4562991" cy="3636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4262" y="4725144"/>
            <a:ext cx="3659646" cy="971364"/>
            <a:chOff x="-1464803" y="2708920"/>
            <a:chExt cx="4703762" cy="1295400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-1082216" y="3653483"/>
              <a:ext cx="3676650" cy="350837"/>
              <a:chOff x="266" y="1304"/>
              <a:chExt cx="2316" cy="221"/>
            </a:xfrm>
          </p:grpSpPr>
          <p:sp>
            <p:nvSpPr>
              <p:cNvPr id="6" name="Rectangle 13"/>
              <p:cNvSpPr>
                <a:spLocks noChangeArrowheads="1"/>
              </p:cNvSpPr>
              <p:nvPr/>
            </p:nvSpPr>
            <p:spPr bwMode="auto">
              <a:xfrm>
                <a:off x="266" y="1304"/>
                <a:ext cx="288" cy="221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Rectangle 14"/>
              <p:cNvSpPr>
                <a:spLocks noChangeArrowheads="1"/>
              </p:cNvSpPr>
              <p:nvPr/>
            </p:nvSpPr>
            <p:spPr bwMode="auto">
              <a:xfrm>
                <a:off x="554" y="1304"/>
                <a:ext cx="290" cy="221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Rectangle 15"/>
              <p:cNvSpPr>
                <a:spLocks noChangeArrowheads="1"/>
              </p:cNvSpPr>
              <p:nvPr/>
            </p:nvSpPr>
            <p:spPr bwMode="auto">
              <a:xfrm>
                <a:off x="844" y="1304"/>
                <a:ext cx="288" cy="221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1132" y="1304"/>
                <a:ext cx="288" cy="221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17"/>
              <p:cNvSpPr>
                <a:spLocks noChangeArrowheads="1"/>
              </p:cNvSpPr>
              <p:nvPr/>
            </p:nvSpPr>
            <p:spPr bwMode="auto">
              <a:xfrm>
                <a:off x="1420" y="1304"/>
                <a:ext cx="289" cy="221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18"/>
              <p:cNvSpPr>
                <a:spLocks noChangeArrowheads="1"/>
              </p:cNvSpPr>
              <p:nvPr/>
            </p:nvSpPr>
            <p:spPr bwMode="auto">
              <a:xfrm>
                <a:off x="1709" y="1304"/>
                <a:ext cx="288" cy="221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1997" y="1304"/>
                <a:ext cx="290" cy="221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00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2293" y="1304"/>
                <a:ext cx="289" cy="221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-1080628" y="2708920"/>
              <a:ext cx="457200" cy="35242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-623428" y="2708920"/>
              <a:ext cx="460375" cy="35242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-163053" y="2708920"/>
              <a:ext cx="457200" cy="35242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294147" y="2708920"/>
              <a:ext cx="457200" cy="35242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751347" y="2708920"/>
              <a:ext cx="458787" cy="35242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1210134" y="2708920"/>
              <a:ext cx="457200" cy="35242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1667334" y="2708920"/>
              <a:ext cx="460375" cy="35242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-1464803" y="3151833"/>
              <a:ext cx="4703762" cy="277812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751" y="170"/>
                </a:cxn>
                <a:cxn ang="0">
                  <a:pos x="1339" y="27"/>
                </a:cxn>
                <a:cxn ang="0">
                  <a:pos x="1515" y="203"/>
                </a:cxn>
                <a:cxn ang="0">
                  <a:pos x="2278" y="27"/>
                </a:cxn>
                <a:cxn ang="0">
                  <a:pos x="2466" y="190"/>
                </a:cxn>
                <a:cxn ang="0">
                  <a:pos x="3218" y="27"/>
                </a:cxn>
                <a:cxn ang="0">
                  <a:pos x="3318" y="178"/>
                </a:cxn>
                <a:cxn ang="0">
                  <a:pos x="3941" y="25"/>
                </a:cxn>
                <a:cxn ang="0">
                  <a:pos x="4682" y="25"/>
                </a:cxn>
              </a:cxnLst>
              <a:rect l="0" t="0" r="r" b="b"/>
              <a:pathLst>
                <a:path w="4682" h="203">
                  <a:moveTo>
                    <a:pt x="0" y="170"/>
                  </a:moveTo>
                  <a:cubicBezTo>
                    <a:pt x="125" y="168"/>
                    <a:pt x="528" y="194"/>
                    <a:pt x="751" y="170"/>
                  </a:cubicBezTo>
                  <a:cubicBezTo>
                    <a:pt x="974" y="146"/>
                    <a:pt x="1212" y="22"/>
                    <a:pt x="1339" y="27"/>
                  </a:cubicBezTo>
                  <a:cubicBezTo>
                    <a:pt x="1466" y="32"/>
                    <a:pt x="1359" y="203"/>
                    <a:pt x="1515" y="203"/>
                  </a:cubicBezTo>
                  <a:cubicBezTo>
                    <a:pt x="1671" y="203"/>
                    <a:pt x="2120" y="29"/>
                    <a:pt x="2278" y="27"/>
                  </a:cubicBezTo>
                  <a:cubicBezTo>
                    <a:pt x="2436" y="25"/>
                    <a:pt x="2309" y="190"/>
                    <a:pt x="2466" y="190"/>
                  </a:cubicBezTo>
                  <a:cubicBezTo>
                    <a:pt x="2623" y="190"/>
                    <a:pt x="3076" y="29"/>
                    <a:pt x="3218" y="27"/>
                  </a:cubicBezTo>
                  <a:cubicBezTo>
                    <a:pt x="3360" y="25"/>
                    <a:pt x="3198" y="178"/>
                    <a:pt x="3318" y="178"/>
                  </a:cubicBezTo>
                  <a:cubicBezTo>
                    <a:pt x="3438" y="178"/>
                    <a:pt x="3714" y="50"/>
                    <a:pt x="3941" y="25"/>
                  </a:cubicBezTo>
                  <a:cubicBezTo>
                    <a:pt x="4168" y="0"/>
                    <a:pt x="4416" y="11"/>
                    <a:pt x="4682" y="25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Oval 29"/>
            <p:cNvSpPr>
              <a:spLocks noChangeArrowheads="1"/>
            </p:cNvSpPr>
            <p:nvPr/>
          </p:nvSpPr>
          <p:spPr bwMode="auto">
            <a:xfrm>
              <a:off x="-1318753" y="3266133"/>
              <a:ext cx="246062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2122947" y="2718445"/>
              <a:ext cx="457200" cy="35242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56076" y="980728"/>
            <a:ext cx="3996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sv-SE" sz="2400" dirty="0" err="1">
                <a:solidFill>
                  <a:prstClr val="black"/>
                </a:solidFill>
              </a:rPr>
              <a:t>Many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weak</a:t>
            </a:r>
            <a:r>
              <a:rPr lang="sv-SE" sz="2400" dirty="0">
                <a:solidFill>
                  <a:prstClr val="black"/>
                </a:solidFill>
              </a:rPr>
              <a:t> magnets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sv-SE" sz="2400" dirty="0" err="1">
                <a:solidFill>
                  <a:prstClr val="black"/>
                </a:solidFill>
              </a:rPr>
              <a:t>Interference</a:t>
            </a: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err="1">
                <a:solidFill>
                  <a:prstClr val="black"/>
                </a:solidFill>
              </a:rPr>
              <a:t>peaks</a:t>
            </a:r>
            <a:endParaRPr lang="sv-SE" sz="2400" dirty="0">
              <a:solidFill>
                <a:prstClr val="black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sv-SE" sz="2400" dirty="0" err="1">
                <a:solidFill>
                  <a:prstClr val="black"/>
                </a:solidFill>
              </a:rPr>
              <a:t>Harmonics</a:t>
            </a:r>
            <a:endParaRPr lang="sv-SE" sz="2400" dirty="0">
              <a:solidFill>
                <a:prstClr val="black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sv-SE" sz="2400" dirty="0" err="1">
                <a:solidFill>
                  <a:prstClr val="black"/>
                </a:solidFill>
              </a:rPr>
              <a:t>Helical</a:t>
            </a:r>
            <a:r>
              <a:rPr lang="sv-SE" sz="2400" dirty="0">
                <a:solidFill>
                  <a:prstClr val="black"/>
                </a:solidFill>
              </a:rPr>
              <a:t> polarisation </a:t>
            </a:r>
            <a:r>
              <a:rPr lang="sv-SE" sz="2400" dirty="0" err="1">
                <a:solidFill>
                  <a:prstClr val="black"/>
                </a:solidFill>
              </a:rPr>
              <a:t>exists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1740" y="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err="1">
                <a:solidFill>
                  <a:prstClr val="white"/>
                </a:solidFill>
              </a:rPr>
              <a:t>Undulator</a:t>
            </a:r>
            <a:endParaRPr lang="en-US" sz="40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97862"/>
              </p:ext>
            </p:extLst>
          </p:nvPr>
        </p:nvGraphicFramePr>
        <p:xfrm>
          <a:off x="538981" y="1225229"/>
          <a:ext cx="45370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kvation" r:id="rId6" imgW="1993680" imgH="482400" progId="Equation.3">
                  <p:embed/>
                </p:oleObj>
              </mc:Choice>
              <mc:Fallback>
                <p:oleObj name="Ekvation" r:id="rId6" imgW="1993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81" y="1225229"/>
                        <a:ext cx="4537075" cy="10985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4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6"/>
          <p:cNvSpPr/>
          <p:nvPr/>
        </p:nvSpPr>
        <p:spPr>
          <a:xfrm>
            <a:off x="323528" y="764704"/>
            <a:ext cx="8568952" cy="5760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" y="-201564"/>
            <a:ext cx="8229600" cy="1143000"/>
          </a:xfrm>
        </p:spPr>
        <p:txBody>
          <a:bodyPr/>
          <a:lstStyle/>
          <a:p>
            <a:r>
              <a:rPr lang="sv-SE" sz="4000" dirty="0" err="1">
                <a:solidFill>
                  <a:schemeClr val="bg1"/>
                </a:solidFill>
              </a:rPr>
              <a:t>Linewidth</a:t>
            </a:r>
            <a:r>
              <a:rPr lang="sv-SE" sz="4000" dirty="0">
                <a:solidFill>
                  <a:schemeClr val="bg1"/>
                </a:solidFill>
              </a:rPr>
              <a:t>, </a:t>
            </a:r>
            <a:r>
              <a:rPr lang="sv-SE" sz="4000" dirty="0" err="1">
                <a:solidFill>
                  <a:schemeClr val="bg1"/>
                </a:solidFill>
              </a:rPr>
              <a:t>energy</a:t>
            </a:r>
            <a:r>
              <a:rPr lang="sv-SE" sz="4000" dirty="0">
                <a:solidFill>
                  <a:schemeClr val="bg1"/>
                </a:solidFill>
              </a:rPr>
              <a:t> and </a:t>
            </a:r>
            <a:r>
              <a:rPr lang="sv-SE" sz="4000" dirty="0" err="1">
                <a:solidFill>
                  <a:schemeClr val="bg1"/>
                </a:solidFill>
              </a:rPr>
              <a:t>angular</a:t>
            </a:r>
            <a:r>
              <a:rPr lang="sv-SE" sz="4000" dirty="0">
                <a:solidFill>
                  <a:schemeClr val="bg1"/>
                </a:solidFill>
              </a:rPr>
              <a:t> </a:t>
            </a:r>
            <a:r>
              <a:rPr lang="sv-SE" sz="4000" dirty="0" err="1">
                <a:solidFill>
                  <a:schemeClr val="bg1"/>
                </a:solidFill>
              </a:rPr>
              <a:t>spread</a:t>
            </a:r>
            <a:endParaRPr lang="sv-SE" sz="4000" dirty="0">
              <a:solidFill>
                <a:schemeClr val="bg1"/>
              </a:solidFill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076825" y="1736725"/>
          <a:ext cx="30956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Formel" r:id="rId4" imgW="1536480" imgH="482400" progId="Equation.3">
                  <p:embed/>
                </p:oleObj>
              </mc:Choice>
              <mc:Fallback>
                <p:oleObj name="Formel" r:id="rId4" imgW="1536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736725"/>
                        <a:ext cx="3095625" cy="973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455157"/>
              </p:ext>
            </p:extLst>
          </p:nvPr>
        </p:nvGraphicFramePr>
        <p:xfrm>
          <a:off x="503138" y="1736725"/>
          <a:ext cx="20526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Formel" r:id="rId6" imgW="901440" imgH="406080" progId="Equation.3">
                  <p:embed/>
                </p:oleObj>
              </mc:Choice>
              <mc:Fallback>
                <p:oleObj name="Formel" r:id="rId6" imgW="9014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38" y="1736725"/>
                        <a:ext cx="2052638" cy="923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49131"/>
              </p:ext>
            </p:extLst>
          </p:nvPr>
        </p:nvGraphicFramePr>
        <p:xfrm>
          <a:off x="587561" y="4797425"/>
          <a:ext cx="43084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Formel" r:id="rId8" imgW="1892160" imgH="533160" progId="Equation.3">
                  <p:embed/>
                </p:oleObj>
              </mc:Choice>
              <mc:Fallback>
                <p:oleObj name="Formel" r:id="rId8" imgW="18921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61" y="4797425"/>
                        <a:ext cx="4308475" cy="1212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1079500" y="3176588"/>
          <a:ext cx="6718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Formel" r:id="rId10" imgW="3644640" imgH="571320" progId="Equation.3">
                  <p:embed/>
                </p:oleObj>
              </mc:Choice>
              <mc:Fallback>
                <p:oleObj name="Formel" r:id="rId10" imgW="364464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176588"/>
                        <a:ext cx="6718300" cy="1054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5226050" y="4926013"/>
          <a:ext cx="35274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Formel" r:id="rId12" imgW="1549080" imgH="419040" progId="Equation.3">
                  <p:embed/>
                </p:oleObj>
              </mc:Choice>
              <mc:Fallback>
                <p:oleObj name="Formel" r:id="rId12" imgW="1549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4926013"/>
                        <a:ext cx="3527425" cy="954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8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660900" y="2362200"/>
            <a:ext cx="5867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572000" y="2095500"/>
            <a:ext cx="4933950" cy="1511300"/>
            <a:chOff x="4483100" y="2717800"/>
            <a:chExt cx="4933950" cy="1511300"/>
          </a:xfrm>
          <a:solidFill>
            <a:schemeClr val="tx1"/>
          </a:solidFill>
        </p:grpSpPr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4483100" y="2717800"/>
              <a:ext cx="4933950" cy="1511300"/>
              <a:chOff x="5381625" y="406400"/>
              <a:chExt cx="4933950" cy="1511300"/>
            </a:xfrm>
            <a:grpFill/>
          </p:grpSpPr>
          <p:sp>
            <p:nvSpPr>
              <p:cNvPr id="56" name="Rectangle 55"/>
              <p:cNvSpPr/>
              <p:nvPr/>
            </p:nvSpPr>
            <p:spPr>
              <a:xfrm>
                <a:off x="5381625" y="406400"/>
                <a:ext cx="4933950" cy="1511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V="1">
                <a:off x="6261100" y="1295400"/>
                <a:ext cx="266700" cy="177800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261100" y="1473200"/>
                <a:ext cx="266700" cy="177800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4483100" y="3606800"/>
              <a:ext cx="4489450" cy="355600"/>
              <a:chOff x="4600575" y="1447800"/>
              <a:chExt cx="4489450" cy="355600"/>
            </a:xfrm>
            <a:grpFill/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4600575" y="1625600"/>
                <a:ext cx="4489450" cy="0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5489575" y="1447800"/>
                <a:ext cx="266700" cy="177800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489575" y="1625600"/>
                <a:ext cx="266700" cy="177800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Straight Connector 58"/>
          <p:cNvCxnSpPr/>
          <p:nvPr/>
        </p:nvCxnSpPr>
        <p:spPr>
          <a:xfrm flipH="1">
            <a:off x="-1295400" y="2362200"/>
            <a:ext cx="5867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59"/>
          <p:cNvGrpSpPr>
            <a:grpSpLocks/>
          </p:cNvGrpSpPr>
          <p:nvPr/>
        </p:nvGrpSpPr>
        <p:grpSpPr bwMode="auto">
          <a:xfrm flipH="1">
            <a:off x="-361950" y="2095500"/>
            <a:ext cx="4933950" cy="1511300"/>
            <a:chOff x="4483100" y="2717800"/>
            <a:chExt cx="4933950" cy="1511300"/>
          </a:xfrm>
        </p:grpSpPr>
        <p:grpSp>
          <p:nvGrpSpPr>
            <p:cNvPr id="12" name="Group 53"/>
            <p:cNvGrpSpPr>
              <a:grpSpLocks/>
            </p:cNvGrpSpPr>
            <p:nvPr/>
          </p:nvGrpSpPr>
          <p:grpSpPr bwMode="auto">
            <a:xfrm>
              <a:off x="4483100" y="2717800"/>
              <a:ext cx="4933950" cy="1511300"/>
              <a:chOff x="5381625" y="406400"/>
              <a:chExt cx="4933950" cy="15113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381625" y="406400"/>
                <a:ext cx="4933950" cy="15113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V="1">
                <a:off x="6261100" y="1295400"/>
                <a:ext cx="266700" cy="177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261100" y="1473200"/>
                <a:ext cx="266700" cy="177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4483100" y="3606800"/>
              <a:ext cx="4489450" cy="355600"/>
              <a:chOff x="4600575" y="1447800"/>
              <a:chExt cx="4489450" cy="3556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4600575" y="1625600"/>
                <a:ext cx="4489450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5489575" y="1447800"/>
                <a:ext cx="266700" cy="17780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489575" y="1625600"/>
                <a:ext cx="266700" cy="17780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3" name="Straight Connector 82"/>
          <p:cNvCxnSpPr/>
          <p:nvPr/>
        </p:nvCxnSpPr>
        <p:spPr>
          <a:xfrm rot="5400000">
            <a:off x="2327275" y="5318125"/>
            <a:ext cx="448945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 flipV="1">
            <a:off x="4527550" y="4718050"/>
            <a:ext cx="266700" cy="177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4349750" y="4718050"/>
            <a:ext cx="266700" cy="177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>
            <a:off x="2327275" y="873125"/>
            <a:ext cx="448945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6200000" flipV="1">
            <a:off x="4349750" y="1384300"/>
            <a:ext cx="266700" cy="177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>
            <a:off x="4527550" y="1384300"/>
            <a:ext cx="266700" cy="177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4349750" y="2940050"/>
            <a:ext cx="444500" cy="444500"/>
            <a:chOff x="3594100" y="2628900"/>
            <a:chExt cx="444500" cy="444500"/>
          </a:xfrm>
        </p:grpSpPr>
        <p:sp>
          <p:nvSpPr>
            <p:cNvPr id="22" name="Oval 21"/>
            <p:cNvSpPr/>
            <p:nvPr/>
          </p:nvSpPr>
          <p:spPr>
            <a:xfrm>
              <a:off x="3594100" y="2628900"/>
              <a:ext cx="444500" cy="44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0800000">
              <a:off x="3683000" y="2851150"/>
              <a:ext cx="30003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904" name="Text Box 2"/>
          <p:cNvSpPr txBox="1">
            <a:spLocks noChangeArrowheads="1"/>
          </p:cNvSpPr>
          <p:nvPr/>
        </p:nvSpPr>
        <p:spPr bwMode="auto">
          <a:xfrm>
            <a:off x="561975" y="0"/>
            <a:ext cx="8099425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000" b="1" dirty="0" err="1" smtClean="0">
                <a:solidFill>
                  <a:prstClr val="white"/>
                </a:solidFill>
              </a:rPr>
              <a:t>Light</a:t>
            </a:r>
            <a:r>
              <a:rPr lang="sv-SE" sz="4000" b="1" dirty="0" smtClean="0">
                <a:solidFill>
                  <a:prstClr val="white"/>
                </a:solidFill>
              </a:rPr>
              <a:t> </a:t>
            </a:r>
            <a:r>
              <a:rPr lang="sv-SE" sz="4000" b="1" dirty="0" err="1" smtClean="0">
                <a:solidFill>
                  <a:prstClr val="white"/>
                </a:solidFill>
              </a:rPr>
              <a:t>sources</a:t>
            </a:r>
            <a:r>
              <a:rPr lang="sv-SE" sz="4000" b="1" dirty="0" smtClean="0">
                <a:solidFill>
                  <a:prstClr val="white"/>
                </a:solidFill>
              </a:rPr>
              <a:t> – </a:t>
            </a:r>
            <a:r>
              <a:rPr lang="sv-SE" sz="4000" b="1" dirty="0" err="1" smtClean="0">
                <a:solidFill>
                  <a:prstClr val="white"/>
                </a:solidFill>
              </a:rPr>
              <a:t>electric</a:t>
            </a:r>
            <a:r>
              <a:rPr lang="sv-SE" sz="4000" b="1" dirty="0" smtClean="0">
                <a:solidFill>
                  <a:prstClr val="white"/>
                </a:solidFill>
              </a:rPr>
              <a:t> </a:t>
            </a:r>
            <a:r>
              <a:rPr lang="sv-SE" sz="4000" b="1" dirty="0" err="1" smtClean="0">
                <a:solidFill>
                  <a:prstClr val="white"/>
                </a:solidFill>
              </a:rPr>
              <a:t>field</a:t>
            </a:r>
            <a:endParaRPr lang="sv-SE" sz="4000" b="1" dirty="0">
              <a:solidFill>
                <a:prstClr val="white"/>
              </a:solidFill>
            </a:endParaRPr>
          </a:p>
        </p:txBody>
      </p:sp>
      <p:grpSp>
        <p:nvGrpSpPr>
          <p:cNvPr id="32" name="Grupp 31"/>
          <p:cNvGrpSpPr/>
          <p:nvPr/>
        </p:nvGrpSpPr>
        <p:grpSpPr>
          <a:xfrm>
            <a:off x="465797" y="3890168"/>
            <a:ext cx="3544228" cy="2553895"/>
            <a:chOff x="313397" y="740561"/>
            <a:chExt cx="2867954" cy="2148689"/>
          </a:xfrm>
        </p:grpSpPr>
        <p:pic>
          <p:nvPicPr>
            <p:cNvPr id="33" name="Picture 2" descr="http://www.nature.com/polopoly_fs/7.12599.1379613722!/image/1.13786_ALAMY-AYDH7G.jpg_gen/derivatives/landscape_630/1.13786_ALAMY-AYDH7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97" y="740561"/>
              <a:ext cx="2867954" cy="2148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ruta 33"/>
            <p:cNvSpPr txBox="1"/>
            <p:nvPr/>
          </p:nvSpPr>
          <p:spPr>
            <a:xfrm>
              <a:off x="314325" y="750014"/>
              <a:ext cx="13239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prstClr val="white">
                      <a:lumMod val="75000"/>
                    </a:prstClr>
                  </a:solidFill>
                </a:rPr>
                <a:t>www.nature.com</a:t>
              </a:r>
              <a:endParaRPr lang="sv-SE" sz="10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17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6"/>
          <p:cNvSpPr/>
          <p:nvPr/>
        </p:nvSpPr>
        <p:spPr>
          <a:xfrm>
            <a:off x="323528" y="764704"/>
            <a:ext cx="8568952" cy="5760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080" y="1668363"/>
            <a:ext cx="5867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16818" y="1125538"/>
            <a:ext cx="386715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dirty="0"/>
              <a:t>MAX II SC MPW</a:t>
            </a:r>
            <a:br>
              <a:rPr lang="sv-SE" dirty="0"/>
            </a:br>
            <a:r>
              <a:rPr lang="sv-SE" dirty="0"/>
              <a:t>(Super </a:t>
            </a:r>
            <a:r>
              <a:rPr lang="sv-SE" dirty="0" err="1"/>
              <a:t>Conducting</a:t>
            </a:r>
            <a:r>
              <a:rPr lang="sv-SE" dirty="0"/>
              <a:t> Multi </a:t>
            </a:r>
            <a:r>
              <a:rPr lang="sv-SE" dirty="0" err="1"/>
              <a:t>Pole</a:t>
            </a:r>
            <a:r>
              <a:rPr lang="sv-SE" dirty="0"/>
              <a:t> </a:t>
            </a:r>
            <a:r>
              <a:rPr lang="sv-SE" dirty="0" err="1"/>
              <a:t>Wiggler</a:t>
            </a:r>
            <a:r>
              <a:rPr lang="sv-SE" dirty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/>
              <a:t>Period = 0.06 m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/>
              <a:t>K = 20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/>
              <a:t>B = 3.5 T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/>
              <a:t>R = 1.4 m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l"/>
            </a:pPr>
            <a:r>
              <a:rPr lang="sv-SE" baseline="-25000" dirty="0" err="1"/>
              <a:t>critical</a:t>
            </a:r>
            <a:r>
              <a:rPr lang="sv-SE" dirty="0"/>
              <a:t> = 0.22 </a:t>
            </a:r>
            <a:r>
              <a:rPr lang="sv-SE" dirty="0" err="1"/>
              <a:t>nm</a:t>
            </a:r>
            <a:r>
              <a:rPr lang="sv-SE" dirty="0"/>
              <a:t> ( 5.6 </a:t>
            </a:r>
            <a:r>
              <a:rPr lang="sv-SE" dirty="0" err="1"/>
              <a:t>KeV</a:t>
            </a:r>
            <a:r>
              <a:rPr lang="sv-SE" dirty="0"/>
              <a:t>)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l"/>
            </a:pPr>
            <a:r>
              <a:rPr lang="sv-SE" dirty="0"/>
              <a:t> </a:t>
            </a:r>
            <a:r>
              <a:rPr lang="sv-SE" baseline="-25000" dirty="0" err="1"/>
              <a:t>undulator</a:t>
            </a:r>
            <a:r>
              <a:rPr lang="sv-SE" dirty="0"/>
              <a:t> = 670 </a:t>
            </a:r>
            <a:r>
              <a:rPr lang="sv-SE" dirty="0" err="1"/>
              <a:t>nm</a:t>
            </a:r>
            <a:r>
              <a:rPr lang="sv-SE" dirty="0"/>
              <a:t> (1.8 eV)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18703" y="80628"/>
            <a:ext cx="7705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v-SE" sz="3600" b="1" dirty="0" err="1">
                <a:solidFill>
                  <a:schemeClr val="bg1"/>
                </a:solidFill>
              </a:rPr>
              <a:t>Why</a:t>
            </a:r>
            <a:r>
              <a:rPr lang="sv-SE" sz="3600" b="1" dirty="0">
                <a:solidFill>
                  <a:schemeClr val="bg1"/>
                </a:solidFill>
              </a:rPr>
              <a:t> </a:t>
            </a:r>
            <a:r>
              <a:rPr lang="sv-SE" sz="3600" b="1" dirty="0" err="1">
                <a:solidFill>
                  <a:schemeClr val="bg1"/>
                </a:solidFill>
              </a:rPr>
              <a:t>wiggler</a:t>
            </a:r>
            <a:r>
              <a:rPr lang="sv-SE" sz="3600" b="1" dirty="0">
                <a:solidFill>
                  <a:schemeClr val="bg1"/>
                </a:solidFill>
              </a:rPr>
              <a:t>, </a:t>
            </a:r>
            <a:r>
              <a:rPr lang="sv-SE" sz="3600" b="1" dirty="0" err="1">
                <a:solidFill>
                  <a:schemeClr val="bg1"/>
                </a:solidFill>
              </a:rPr>
              <a:t>why</a:t>
            </a:r>
            <a:r>
              <a:rPr lang="sv-SE" sz="3600" b="1" dirty="0">
                <a:solidFill>
                  <a:schemeClr val="bg1"/>
                </a:solidFill>
              </a:rPr>
              <a:t> </a:t>
            </a:r>
            <a:r>
              <a:rPr lang="sv-SE" sz="3600" b="1" dirty="0" err="1">
                <a:solidFill>
                  <a:schemeClr val="bg1"/>
                </a:solidFill>
              </a:rPr>
              <a:t>undulator</a:t>
            </a:r>
            <a:r>
              <a:rPr lang="sv-SE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3493" name="Freeform 5"/>
          <p:cNvSpPr>
            <a:spLocks/>
          </p:cNvSpPr>
          <p:nvPr/>
        </p:nvSpPr>
        <p:spPr bwMode="auto">
          <a:xfrm>
            <a:off x="3132138" y="2800350"/>
            <a:ext cx="4005262" cy="1060450"/>
          </a:xfrm>
          <a:custGeom>
            <a:avLst/>
            <a:gdLst/>
            <a:ahLst/>
            <a:cxnLst>
              <a:cxn ang="0">
                <a:pos x="0" y="668"/>
              </a:cxn>
              <a:cxn ang="0">
                <a:pos x="1403" y="36"/>
              </a:cxn>
              <a:cxn ang="0">
                <a:pos x="2523" y="452"/>
              </a:cxn>
            </a:cxnLst>
            <a:rect l="0" t="0" r="r" b="b"/>
            <a:pathLst>
              <a:path w="2523" h="668">
                <a:moveTo>
                  <a:pt x="0" y="668"/>
                </a:moveTo>
                <a:cubicBezTo>
                  <a:pt x="234" y="563"/>
                  <a:pt x="983" y="72"/>
                  <a:pt x="1403" y="36"/>
                </a:cubicBezTo>
                <a:cubicBezTo>
                  <a:pt x="1823" y="0"/>
                  <a:pt x="2290" y="365"/>
                  <a:pt x="2523" y="4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4" name="Freeform 6"/>
          <p:cNvSpPr>
            <a:spLocks/>
          </p:cNvSpPr>
          <p:nvPr/>
        </p:nvSpPr>
        <p:spPr bwMode="auto">
          <a:xfrm>
            <a:off x="3059113" y="3784600"/>
            <a:ext cx="1055687" cy="568325"/>
          </a:xfrm>
          <a:custGeom>
            <a:avLst/>
            <a:gdLst/>
            <a:ahLst/>
            <a:cxnLst>
              <a:cxn ang="0">
                <a:pos x="0" y="358"/>
              </a:cxn>
              <a:cxn ang="0">
                <a:pos x="505" y="8"/>
              </a:cxn>
              <a:cxn ang="0">
                <a:pos x="665" y="312"/>
              </a:cxn>
            </a:cxnLst>
            <a:rect l="0" t="0" r="r" b="b"/>
            <a:pathLst>
              <a:path w="665" h="358">
                <a:moveTo>
                  <a:pt x="0" y="358"/>
                </a:moveTo>
                <a:cubicBezTo>
                  <a:pt x="84" y="300"/>
                  <a:pt x="394" y="16"/>
                  <a:pt x="505" y="8"/>
                </a:cubicBezTo>
                <a:cubicBezTo>
                  <a:pt x="616" y="0"/>
                  <a:pt x="632" y="249"/>
                  <a:pt x="665" y="31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6"/>
          <p:cNvSpPr/>
          <p:nvPr/>
        </p:nvSpPr>
        <p:spPr>
          <a:xfrm>
            <a:off x="323528" y="764704"/>
            <a:ext cx="8568952" cy="5760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628775"/>
            <a:ext cx="52863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24830" y="1125538"/>
            <a:ext cx="386715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dirty="0"/>
              <a:t>MAX II </a:t>
            </a:r>
            <a:r>
              <a:rPr lang="sv-SE" dirty="0" err="1"/>
              <a:t>undulator</a:t>
            </a:r>
            <a:endParaRPr lang="sv-SE" dirty="0"/>
          </a:p>
          <a:p>
            <a:pPr eaLnBrk="1" hangingPunct="1">
              <a:spcBef>
                <a:spcPct val="50000"/>
              </a:spcBef>
            </a:pPr>
            <a:r>
              <a:rPr lang="sv-SE" dirty="0"/>
              <a:t>Period = 0.06 m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/>
              <a:t>K = 4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/>
              <a:t>B = 0.7 T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/>
              <a:t>R = 7.2 m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l"/>
            </a:pPr>
            <a:r>
              <a:rPr lang="sv-SE" baseline="-25000" dirty="0" err="1"/>
              <a:t>critical</a:t>
            </a:r>
            <a:r>
              <a:rPr lang="sv-SE" dirty="0"/>
              <a:t> = 1.1 </a:t>
            </a:r>
            <a:r>
              <a:rPr lang="sv-SE" dirty="0" err="1"/>
              <a:t>nm</a:t>
            </a:r>
            <a:r>
              <a:rPr lang="sv-SE" dirty="0"/>
              <a:t> ( 1.1 </a:t>
            </a:r>
            <a:r>
              <a:rPr lang="sv-SE" dirty="0" err="1"/>
              <a:t>KeV</a:t>
            </a:r>
            <a:r>
              <a:rPr lang="sv-SE" dirty="0"/>
              <a:t>)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l"/>
            </a:pPr>
            <a:r>
              <a:rPr lang="sv-SE" dirty="0"/>
              <a:t> </a:t>
            </a:r>
            <a:r>
              <a:rPr lang="sv-SE" baseline="-25000" dirty="0" err="1"/>
              <a:t>undulator</a:t>
            </a:r>
            <a:r>
              <a:rPr lang="sv-SE" dirty="0"/>
              <a:t> = 30 </a:t>
            </a:r>
            <a:r>
              <a:rPr lang="sv-SE" dirty="0" err="1"/>
              <a:t>nm</a:t>
            </a:r>
            <a:r>
              <a:rPr lang="sv-SE" dirty="0"/>
              <a:t> (41 eV)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7705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v-SE" sz="3600" b="1" dirty="0" err="1">
                <a:solidFill>
                  <a:schemeClr val="bg1"/>
                </a:solidFill>
              </a:rPr>
              <a:t>Why</a:t>
            </a:r>
            <a:r>
              <a:rPr lang="sv-SE" sz="3600" b="1" dirty="0">
                <a:solidFill>
                  <a:schemeClr val="bg1"/>
                </a:solidFill>
              </a:rPr>
              <a:t> </a:t>
            </a:r>
            <a:r>
              <a:rPr lang="sv-SE" sz="3600" b="1" dirty="0" err="1">
                <a:solidFill>
                  <a:schemeClr val="bg1"/>
                </a:solidFill>
              </a:rPr>
              <a:t>wiggler</a:t>
            </a:r>
            <a:r>
              <a:rPr lang="sv-SE" sz="3600" b="1" dirty="0">
                <a:solidFill>
                  <a:schemeClr val="bg1"/>
                </a:solidFill>
              </a:rPr>
              <a:t>, </a:t>
            </a:r>
            <a:r>
              <a:rPr lang="sv-SE" sz="3600" b="1" dirty="0" err="1">
                <a:solidFill>
                  <a:schemeClr val="bg1"/>
                </a:solidFill>
              </a:rPr>
              <a:t>why</a:t>
            </a:r>
            <a:r>
              <a:rPr lang="sv-SE" sz="3600" b="1" dirty="0">
                <a:solidFill>
                  <a:schemeClr val="bg1"/>
                </a:solidFill>
              </a:rPr>
              <a:t> </a:t>
            </a:r>
            <a:r>
              <a:rPr lang="sv-SE" sz="3600" b="1" dirty="0" err="1">
                <a:solidFill>
                  <a:schemeClr val="bg1"/>
                </a:solidFill>
              </a:rPr>
              <a:t>undulator</a:t>
            </a:r>
            <a:r>
              <a:rPr lang="sv-SE" sz="3600" b="1" dirty="0">
                <a:solidFill>
                  <a:schemeClr val="bg1"/>
                </a:solidFill>
              </a:rPr>
              <a:t>? (p 2)</a:t>
            </a:r>
          </a:p>
        </p:txBody>
      </p:sp>
      <p:sp>
        <p:nvSpPr>
          <p:cNvPr id="64517" name="Freeform 5"/>
          <p:cNvSpPr>
            <a:spLocks/>
          </p:cNvSpPr>
          <p:nvPr/>
        </p:nvSpPr>
        <p:spPr bwMode="auto">
          <a:xfrm>
            <a:off x="3132138" y="2205038"/>
            <a:ext cx="4005262" cy="1060450"/>
          </a:xfrm>
          <a:custGeom>
            <a:avLst/>
            <a:gdLst/>
            <a:ahLst/>
            <a:cxnLst>
              <a:cxn ang="0">
                <a:pos x="0" y="668"/>
              </a:cxn>
              <a:cxn ang="0">
                <a:pos x="1403" y="36"/>
              </a:cxn>
              <a:cxn ang="0">
                <a:pos x="2523" y="452"/>
              </a:cxn>
            </a:cxnLst>
            <a:rect l="0" t="0" r="r" b="b"/>
            <a:pathLst>
              <a:path w="2523" h="668">
                <a:moveTo>
                  <a:pt x="0" y="668"/>
                </a:moveTo>
                <a:cubicBezTo>
                  <a:pt x="234" y="563"/>
                  <a:pt x="983" y="72"/>
                  <a:pt x="1403" y="36"/>
                </a:cubicBezTo>
                <a:cubicBezTo>
                  <a:pt x="1823" y="0"/>
                  <a:pt x="2290" y="365"/>
                  <a:pt x="2523" y="4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3132138" y="2971800"/>
            <a:ext cx="2849562" cy="809625"/>
          </a:xfrm>
          <a:custGeom>
            <a:avLst/>
            <a:gdLst/>
            <a:ahLst/>
            <a:cxnLst>
              <a:cxn ang="0">
                <a:pos x="0" y="510"/>
              </a:cxn>
              <a:cxn ang="0">
                <a:pos x="1067" y="32"/>
              </a:cxn>
              <a:cxn ang="0">
                <a:pos x="1795" y="320"/>
              </a:cxn>
            </a:cxnLst>
            <a:rect l="0" t="0" r="r" b="b"/>
            <a:pathLst>
              <a:path w="1795" h="510">
                <a:moveTo>
                  <a:pt x="0" y="510"/>
                </a:moveTo>
                <a:cubicBezTo>
                  <a:pt x="178" y="430"/>
                  <a:pt x="768" y="64"/>
                  <a:pt x="1067" y="32"/>
                </a:cubicBezTo>
                <a:cubicBezTo>
                  <a:pt x="1366" y="0"/>
                  <a:pt x="1643" y="260"/>
                  <a:pt x="1795" y="32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3528" y="764704"/>
            <a:ext cx="8568952" cy="5760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72716"/>
          </a:xfrm>
        </p:spPr>
        <p:txBody>
          <a:bodyPr>
            <a:norm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Software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75556" y="5625244"/>
            <a:ext cx="511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http://ftp.esrf.eu/pub/scisoft/xop2.3/</a:t>
            </a:r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25606" name="Picture 6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 r="78940" b="74445"/>
          <a:stretch>
            <a:fillRect/>
          </a:stretch>
        </p:blipFill>
        <p:spPr bwMode="auto">
          <a:xfrm>
            <a:off x="610147" y="2133601"/>
            <a:ext cx="3638003" cy="33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535996" y="5618572"/>
            <a:ext cx="432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>
                <a:solidFill>
                  <a:prstClr val="black"/>
                </a:solidFill>
              </a:rPr>
              <a:t>http://radiant.harima.riken.go.jp/spectra/</a:t>
            </a:r>
          </a:p>
        </p:txBody>
      </p:sp>
      <p:pic>
        <p:nvPicPr>
          <p:cNvPr id="25609" name="Picture 9" descr="spectra_mainw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7434" y="1333909"/>
            <a:ext cx="4000500" cy="421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91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pecr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6725" y="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4000" b="1" dirty="0" smtClean="0">
                <a:solidFill>
                  <a:prstClr val="white"/>
                </a:solidFill>
              </a:rPr>
              <a:t>A </a:t>
            </a:r>
            <a:r>
              <a:rPr lang="sv-SE" sz="4000" b="1" dirty="0" err="1" smtClean="0">
                <a:solidFill>
                  <a:prstClr val="white"/>
                </a:solidFill>
              </a:rPr>
              <a:t>beam</a:t>
            </a:r>
            <a:r>
              <a:rPr lang="sv-SE" sz="4000" b="1" dirty="0" smtClean="0">
                <a:solidFill>
                  <a:prstClr val="white"/>
                </a:solidFill>
              </a:rPr>
              <a:t> </a:t>
            </a:r>
            <a:r>
              <a:rPr lang="sv-SE" sz="4000" b="1" dirty="0" err="1" smtClean="0">
                <a:solidFill>
                  <a:prstClr val="white"/>
                </a:solidFill>
              </a:rPr>
              <a:t>line</a:t>
            </a:r>
            <a:endParaRPr lang="en-US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verker\Documents\MAX-IV\OH\MAX hallen sprängski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324528" cy="51527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prstClr val="white"/>
                </a:solidFill>
              </a:rPr>
              <a:t>Inuti</a:t>
            </a:r>
            <a:r>
              <a:rPr lang="en-US" sz="4400" b="1" dirty="0" smtClean="0">
                <a:solidFill>
                  <a:prstClr val="white"/>
                </a:solidFill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</a:rPr>
              <a:t>ringbyggnaden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15" name="Picture 2" descr="C:\Users\Sverker\Documents\MAX-IV\OH\MAX hallen sprängskiss.jpg"/>
          <p:cNvPicPr>
            <a:picLocks noChangeAspect="1" noChangeArrowheads="1"/>
          </p:cNvPicPr>
          <p:nvPr/>
        </p:nvPicPr>
        <p:blipFill>
          <a:blip r:embed="rId3" cstate="print"/>
          <a:srcRect l="46335" t="36334" r="18914" b="21742"/>
          <a:stretch>
            <a:fillRect/>
          </a:stretch>
        </p:blipFill>
        <p:spPr bwMode="auto">
          <a:xfrm>
            <a:off x="0" y="836712"/>
            <a:ext cx="9252520" cy="5184576"/>
          </a:xfrm>
          <a:prstGeom prst="rect">
            <a:avLst/>
          </a:prstGeom>
          <a:noFill/>
        </p:spPr>
      </p:pic>
      <p:sp>
        <p:nvSpPr>
          <p:cNvPr id="2" name="Rektangel 1"/>
          <p:cNvSpPr/>
          <p:nvPr/>
        </p:nvSpPr>
        <p:spPr>
          <a:xfrm>
            <a:off x="-17719" y="769441"/>
            <a:ext cx="9270239" cy="5443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2" name="Grupp 21"/>
          <p:cNvGrpSpPr/>
          <p:nvPr/>
        </p:nvGrpSpPr>
        <p:grpSpPr>
          <a:xfrm>
            <a:off x="305837" y="1515213"/>
            <a:ext cx="8568415" cy="3198101"/>
            <a:chOff x="305837" y="1515213"/>
            <a:chExt cx="8568415" cy="3198101"/>
          </a:xfrm>
        </p:grpSpPr>
        <p:pic>
          <p:nvPicPr>
            <p:cNvPr id="7" name="Picture 2" descr="http://www.maxlab.lu.se/beamlines/bld1011/big_phot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837" y="1515213"/>
              <a:ext cx="8460318" cy="31981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" name="Rak 3"/>
            <p:cNvCxnSpPr/>
            <p:nvPr/>
          </p:nvCxnSpPr>
          <p:spPr>
            <a:xfrm flipH="1">
              <a:off x="8338991" y="3223260"/>
              <a:ext cx="520074" cy="58482"/>
            </a:xfrm>
            <a:prstGeom prst="line">
              <a:avLst/>
            </a:prstGeom>
            <a:ln w="76200">
              <a:solidFill>
                <a:srgbClr val="66FF33"/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/>
            <p:nvPr/>
          </p:nvCxnSpPr>
          <p:spPr>
            <a:xfrm flipH="1">
              <a:off x="8338991" y="3223260"/>
              <a:ext cx="520074" cy="122995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1"/>
            <p:cNvCxnSpPr/>
            <p:nvPr/>
          </p:nvCxnSpPr>
          <p:spPr>
            <a:xfrm flipH="1">
              <a:off x="8311896" y="3223260"/>
              <a:ext cx="56235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01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54 0.04186 L -2.77778E-6 2.53469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1"/>
          <p:cNvSpPr/>
          <p:nvPr/>
        </p:nvSpPr>
        <p:spPr>
          <a:xfrm>
            <a:off x="5871746" y="362940"/>
            <a:ext cx="720080" cy="864096"/>
          </a:xfrm>
          <a:prstGeom prst="ellipse">
            <a:avLst/>
          </a:prstGeom>
          <a:gradFill flip="none" rotWithShape="1">
            <a:gsLst>
              <a:gs pos="36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2"/>
            </a:solidFill>
          </a:ln>
          <a:scene3d>
            <a:camera prst="perspectiveHeroicExtremeLeftFacing">
              <a:rot lat="1800000" lon="2700000" rev="126024"/>
            </a:camera>
            <a:lightRig rig="threePt" dir="t"/>
          </a:scene3d>
          <a:sp3d extrusionH="254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4399567" y="2808726"/>
            <a:ext cx="810090" cy="771305"/>
            <a:chOff x="3563888" y="2492896"/>
            <a:chExt cx="1296144" cy="1224136"/>
          </a:xfrm>
        </p:grpSpPr>
        <p:sp>
          <p:nvSpPr>
            <p:cNvPr id="5" name="Oval 3"/>
            <p:cNvSpPr/>
            <p:nvPr/>
          </p:nvSpPr>
          <p:spPr>
            <a:xfrm>
              <a:off x="4067944" y="2636912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4"/>
            <p:cNvSpPr/>
            <p:nvPr/>
          </p:nvSpPr>
          <p:spPr>
            <a:xfrm>
              <a:off x="3779912" y="2492896"/>
              <a:ext cx="576064" cy="576064"/>
            </a:xfrm>
            <a:prstGeom prst="ellipse">
              <a:avLst/>
            </a:prstGeom>
            <a:solidFill>
              <a:schemeClr val="accent2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5"/>
            <p:cNvSpPr/>
            <p:nvPr/>
          </p:nvSpPr>
          <p:spPr>
            <a:xfrm>
              <a:off x="3563888" y="2852936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4283968" y="2780928"/>
              <a:ext cx="576064" cy="576064"/>
            </a:xfrm>
            <a:prstGeom prst="ellipse">
              <a:avLst/>
            </a:prstGeom>
            <a:solidFill>
              <a:schemeClr val="accent2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7"/>
            <p:cNvSpPr/>
            <p:nvPr/>
          </p:nvSpPr>
          <p:spPr>
            <a:xfrm>
              <a:off x="3563888" y="2564904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8"/>
            <p:cNvSpPr/>
            <p:nvPr/>
          </p:nvSpPr>
          <p:spPr>
            <a:xfrm>
              <a:off x="3635896" y="3140968"/>
              <a:ext cx="576064" cy="576064"/>
            </a:xfrm>
            <a:prstGeom prst="ellipse">
              <a:avLst/>
            </a:prstGeom>
            <a:solidFill>
              <a:schemeClr val="accent2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9"/>
            <p:cNvSpPr/>
            <p:nvPr/>
          </p:nvSpPr>
          <p:spPr>
            <a:xfrm>
              <a:off x="4067944" y="2996952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Oval 10"/>
          <p:cNvSpPr>
            <a:spLocks noChangeAspect="1"/>
          </p:cNvSpPr>
          <p:nvPr/>
        </p:nvSpPr>
        <p:spPr>
          <a:xfrm>
            <a:off x="3589477" y="3670773"/>
            <a:ext cx="144016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1"/>
          <p:cNvSpPr>
            <a:spLocks noChangeAspect="1"/>
          </p:cNvSpPr>
          <p:nvPr/>
        </p:nvSpPr>
        <p:spPr>
          <a:xfrm>
            <a:off x="3724492" y="2491129"/>
            <a:ext cx="144016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2"/>
          <p:cNvSpPr>
            <a:spLocks noChangeAspect="1"/>
          </p:cNvSpPr>
          <p:nvPr/>
        </p:nvSpPr>
        <p:spPr>
          <a:xfrm>
            <a:off x="4894622" y="2264275"/>
            <a:ext cx="144016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3"/>
          <p:cNvSpPr>
            <a:spLocks noChangeAspect="1"/>
          </p:cNvSpPr>
          <p:nvPr/>
        </p:nvSpPr>
        <p:spPr>
          <a:xfrm>
            <a:off x="5749717" y="2899467"/>
            <a:ext cx="144016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4"/>
          <p:cNvSpPr>
            <a:spLocks noChangeAspect="1"/>
          </p:cNvSpPr>
          <p:nvPr/>
        </p:nvSpPr>
        <p:spPr>
          <a:xfrm>
            <a:off x="5569697" y="3852256"/>
            <a:ext cx="144016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5"/>
          <p:cNvSpPr>
            <a:spLocks noChangeAspect="1"/>
          </p:cNvSpPr>
          <p:nvPr/>
        </p:nvSpPr>
        <p:spPr>
          <a:xfrm>
            <a:off x="4714602" y="4351336"/>
            <a:ext cx="144016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Blixt 18"/>
          <p:cNvSpPr/>
          <p:nvPr/>
        </p:nvSpPr>
        <p:spPr>
          <a:xfrm rot="18506381">
            <a:off x="-1614200" y="2314224"/>
            <a:ext cx="937765" cy="837231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1" name="Arc 22"/>
          <p:cNvSpPr/>
          <p:nvPr/>
        </p:nvSpPr>
        <p:spPr>
          <a:xfrm>
            <a:off x="5815221" y="404664"/>
            <a:ext cx="774990" cy="850437"/>
          </a:xfrm>
          <a:prstGeom prst="arc">
            <a:avLst>
              <a:gd name="adj1" fmla="val 14868893"/>
              <a:gd name="adj2" fmla="val 3283000"/>
            </a:avLst>
          </a:prstGeom>
          <a:ln w="38100">
            <a:solidFill>
              <a:schemeClr val="accent2"/>
            </a:solidFill>
          </a:ln>
          <a:scene3d>
            <a:camera prst="perspectiveHeroicExtremeLeftFacing">
              <a:rot lat="1800000" lon="2700000" rev="126000"/>
            </a:camera>
            <a:lightRig rig="threePt" dir="t"/>
          </a:scene3d>
          <a:sp3d extrusionH="2540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0" y="0"/>
            <a:ext cx="520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solidFill>
                  <a:prstClr val="white"/>
                </a:solidFill>
              </a:rPr>
              <a:t>Photo </a:t>
            </a:r>
            <a:r>
              <a:rPr lang="sv-SE" sz="4400" b="1" dirty="0" err="1" smtClean="0">
                <a:solidFill>
                  <a:prstClr val="white"/>
                </a:solidFill>
              </a:rPr>
              <a:t>electrons</a:t>
            </a:r>
            <a:endParaRPr lang="sv-SE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0083E-6 L 1.22361 -0.0242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81" y="-12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4.16667E-6 3.23774E-6 L 0.32118 -0.304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-15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1"/>
          <p:cNvSpPr/>
          <p:nvPr/>
        </p:nvSpPr>
        <p:spPr>
          <a:xfrm>
            <a:off x="5871746" y="362940"/>
            <a:ext cx="720080" cy="864096"/>
          </a:xfrm>
          <a:prstGeom prst="ellipse">
            <a:avLst/>
          </a:prstGeom>
          <a:gradFill flip="none" rotWithShape="1">
            <a:gsLst>
              <a:gs pos="36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2"/>
            </a:solidFill>
          </a:ln>
          <a:scene3d>
            <a:camera prst="perspectiveHeroicExtremeLeftFacing">
              <a:rot lat="1800000" lon="2700000" rev="126024"/>
            </a:camera>
            <a:lightRig rig="threePt" dir="t"/>
          </a:scene3d>
          <a:sp3d extrusionH="254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4048317" y="2808726"/>
            <a:ext cx="458840" cy="771305"/>
            <a:chOff x="3563888" y="2492896"/>
            <a:chExt cx="1296144" cy="1224136"/>
          </a:xfrm>
        </p:grpSpPr>
        <p:sp>
          <p:nvSpPr>
            <p:cNvPr id="5" name="Oval 3"/>
            <p:cNvSpPr/>
            <p:nvPr/>
          </p:nvSpPr>
          <p:spPr>
            <a:xfrm>
              <a:off x="4067944" y="2636912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4"/>
            <p:cNvSpPr/>
            <p:nvPr/>
          </p:nvSpPr>
          <p:spPr>
            <a:xfrm>
              <a:off x="3779912" y="2492896"/>
              <a:ext cx="576064" cy="576064"/>
            </a:xfrm>
            <a:prstGeom prst="ellipse">
              <a:avLst/>
            </a:prstGeom>
            <a:solidFill>
              <a:schemeClr val="accent2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5"/>
            <p:cNvSpPr/>
            <p:nvPr/>
          </p:nvSpPr>
          <p:spPr>
            <a:xfrm>
              <a:off x="3563888" y="2852936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4283968" y="2780928"/>
              <a:ext cx="576064" cy="576064"/>
            </a:xfrm>
            <a:prstGeom prst="ellipse">
              <a:avLst/>
            </a:prstGeom>
            <a:solidFill>
              <a:schemeClr val="accent2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7"/>
            <p:cNvSpPr/>
            <p:nvPr/>
          </p:nvSpPr>
          <p:spPr>
            <a:xfrm>
              <a:off x="3563888" y="2564904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8"/>
            <p:cNvSpPr/>
            <p:nvPr/>
          </p:nvSpPr>
          <p:spPr>
            <a:xfrm>
              <a:off x="3635896" y="3140968"/>
              <a:ext cx="576064" cy="576064"/>
            </a:xfrm>
            <a:prstGeom prst="ellipse">
              <a:avLst/>
            </a:prstGeom>
            <a:solidFill>
              <a:schemeClr val="accent2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9"/>
            <p:cNvSpPr/>
            <p:nvPr/>
          </p:nvSpPr>
          <p:spPr>
            <a:xfrm>
              <a:off x="4067944" y="2996952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Oval 10"/>
          <p:cNvSpPr>
            <a:spLocks noChangeAspect="1"/>
          </p:cNvSpPr>
          <p:nvPr/>
        </p:nvSpPr>
        <p:spPr>
          <a:xfrm>
            <a:off x="3589477" y="3670773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1"/>
          <p:cNvSpPr>
            <a:spLocks noChangeAspect="1"/>
          </p:cNvSpPr>
          <p:nvPr/>
        </p:nvSpPr>
        <p:spPr>
          <a:xfrm>
            <a:off x="3665950" y="2491129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2"/>
          <p:cNvSpPr>
            <a:spLocks noChangeAspect="1"/>
          </p:cNvSpPr>
          <p:nvPr/>
        </p:nvSpPr>
        <p:spPr>
          <a:xfrm>
            <a:off x="4328719" y="2264275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3"/>
          <p:cNvSpPr>
            <a:spLocks noChangeAspect="1"/>
          </p:cNvSpPr>
          <p:nvPr/>
        </p:nvSpPr>
        <p:spPr>
          <a:xfrm>
            <a:off x="4813050" y="2899467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4"/>
          <p:cNvSpPr>
            <a:spLocks noChangeAspect="1"/>
          </p:cNvSpPr>
          <p:nvPr/>
        </p:nvSpPr>
        <p:spPr>
          <a:xfrm>
            <a:off x="4711086" y="3852256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5"/>
          <p:cNvSpPr>
            <a:spLocks noChangeAspect="1"/>
          </p:cNvSpPr>
          <p:nvPr/>
        </p:nvSpPr>
        <p:spPr>
          <a:xfrm>
            <a:off x="4226755" y="4351336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Blixt 18"/>
          <p:cNvSpPr/>
          <p:nvPr/>
        </p:nvSpPr>
        <p:spPr>
          <a:xfrm rot="18506381">
            <a:off x="-1614200" y="2314224"/>
            <a:ext cx="937765" cy="837231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Arc 22"/>
          <p:cNvSpPr/>
          <p:nvPr/>
        </p:nvSpPr>
        <p:spPr>
          <a:xfrm>
            <a:off x="5815221" y="404664"/>
            <a:ext cx="774990" cy="850437"/>
          </a:xfrm>
          <a:prstGeom prst="arc">
            <a:avLst>
              <a:gd name="adj1" fmla="val 14868893"/>
              <a:gd name="adj2" fmla="val 3283000"/>
            </a:avLst>
          </a:prstGeom>
          <a:ln w="38100">
            <a:solidFill>
              <a:schemeClr val="accent2"/>
            </a:solidFill>
          </a:ln>
          <a:scene3d>
            <a:camera prst="perspectiveHeroicExtremeLeftFacing">
              <a:rot lat="1800000" lon="2700000" rev="126000"/>
            </a:camera>
            <a:lightRig rig="threePt" dir="t"/>
          </a:scene3d>
          <a:sp3d extrusionH="2540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2" name="Grupp 21"/>
          <p:cNvGrpSpPr/>
          <p:nvPr/>
        </p:nvGrpSpPr>
        <p:grpSpPr>
          <a:xfrm>
            <a:off x="4926641" y="2082720"/>
            <a:ext cx="1305145" cy="2232248"/>
            <a:chOff x="3589477" y="2264275"/>
            <a:chExt cx="2304256" cy="2232248"/>
          </a:xfrm>
        </p:grpSpPr>
        <p:grpSp>
          <p:nvGrpSpPr>
            <p:cNvPr id="23" name="Group 17"/>
            <p:cNvGrpSpPr/>
            <p:nvPr/>
          </p:nvGrpSpPr>
          <p:grpSpPr>
            <a:xfrm>
              <a:off x="4399567" y="2808726"/>
              <a:ext cx="810090" cy="771305"/>
              <a:chOff x="3563888" y="2492896"/>
              <a:chExt cx="1296144" cy="1224136"/>
            </a:xfrm>
          </p:grpSpPr>
          <p:sp>
            <p:nvSpPr>
              <p:cNvPr id="30" name="Oval 3"/>
              <p:cNvSpPr/>
              <p:nvPr/>
            </p:nvSpPr>
            <p:spPr>
              <a:xfrm>
                <a:off x="4067944" y="263691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4"/>
              <p:cNvSpPr/>
              <p:nvPr/>
            </p:nvSpPr>
            <p:spPr>
              <a:xfrm>
                <a:off x="3779912" y="2492896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5"/>
              <p:cNvSpPr/>
              <p:nvPr/>
            </p:nvSpPr>
            <p:spPr>
              <a:xfrm>
                <a:off x="3563888" y="2852936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Oval 6"/>
              <p:cNvSpPr/>
              <p:nvPr/>
            </p:nvSpPr>
            <p:spPr>
              <a:xfrm>
                <a:off x="4283968" y="278092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7"/>
              <p:cNvSpPr/>
              <p:nvPr/>
            </p:nvSpPr>
            <p:spPr>
              <a:xfrm>
                <a:off x="3563888" y="2564904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8"/>
              <p:cNvSpPr/>
              <p:nvPr/>
            </p:nvSpPr>
            <p:spPr>
              <a:xfrm>
                <a:off x="3635896" y="314096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9"/>
              <p:cNvSpPr/>
              <p:nvPr/>
            </p:nvSpPr>
            <p:spPr>
              <a:xfrm>
                <a:off x="4067944" y="299695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Oval 10"/>
            <p:cNvSpPr>
              <a:spLocks noChangeAspect="1"/>
            </p:cNvSpPr>
            <p:nvPr/>
          </p:nvSpPr>
          <p:spPr>
            <a:xfrm>
              <a:off x="3589477" y="3670773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11"/>
            <p:cNvSpPr>
              <a:spLocks noChangeAspect="1"/>
            </p:cNvSpPr>
            <p:nvPr/>
          </p:nvSpPr>
          <p:spPr>
            <a:xfrm>
              <a:off x="3724492" y="2491129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12"/>
            <p:cNvSpPr>
              <a:spLocks noChangeAspect="1"/>
            </p:cNvSpPr>
            <p:nvPr/>
          </p:nvSpPr>
          <p:spPr>
            <a:xfrm>
              <a:off x="4894622" y="2264275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13"/>
            <p:cNvSpPr>
              <a:spLocks noChangeAspect="1"/>
            </p:cNvSpPr>
            <p:nvPr/>
          </p:nvSpPr>
          <p:spPr>
            <a:xfrm>
              <a:off x="5749717" y="2899467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14"/>
            <p:cNvSpPr>
              <a:spLocks noChangeAspect="1"/>
            </p:cNvSpPr>
            <p:nvPr/>
          </p:nvSpPr>
          <p:spPr>
            <a:xfrm>
              <a:off x="5569697" y="385225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15"/>
            <p:cNvSpPr>
              <a:spLocks noChangeAspect="1"/>
            </p:cNvSpPr>
            <p:nvPr/>
          </p:nvSpPr>
          <p:spPr>
            <a:xfrm>
              <a:off x="4714602" y="435133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upp 36"/>
          <p:cNvGrpSpPr/>
          <p:nvPr/>
        </p:nvGrpSpPr>
        <p:grpSpPr>
          <a:xfrm>
            <a:off x="2555776" y="1489904"/>
            <a:ext cx="1305145" cy="2232248"/>
            <a:chOff x="3589477" y="2264275"/>
            <a:chExt cx="2304256" cy="2232248"/>
          </a:xfrm>
        </p:grpSpPr>
        <p:grpSp>
          <p:nvGrpSpPr>
            <p:cNvPr id="38" name="Group 17"/>
            <p:cNvGrpSpPr/>
            <p:nvPr/>
          </p:nvGrpSpPr>
          <p:grpSpPr>
            <a:xfrm>
              <a:off x="4399567" y="2808726"/>
              <a:ext cx="810090" cy="771305"/>
              <a:chOff x="3563888" y="2492896"/>
              <a:chExt cx="1296144" cy="1224136"/>
            </a:xfrm>
          </p:grpSpPr>
          <p:sp>
            <p:nvSpPr>
              <p:cNvPr id="45" name="Oval 3"/>
              <p:cNvSpPr/>
              <p:nvPr/>
            </p:nvSpPr>
            <p:spPr>
              <a:xfrm>
                <a:off x="4067944" y="263691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4"/>
              <p:cNvSpPr/>
              <p:nvPr/>
            </p:nvSpPr>
            <p:spPr>
              <a:xfrm>
                <a:off x="3779912" y="2492896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5"/>
              <p:cNvSpPr/>
              <p:nvPr/>
            </p:nvSpPr>
            <p:spPr>
              <a:xfrm>
                <a:off x="3563888" y="2852936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6"/>
              <p:cNvSpPr/>
              <p:nvPr/>
            </p:nvSpPr>
            <p:spPr>
              <a:xfrm>
                <a:off x="4283968" y="278092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7"/>
              <p:cNvSpPr/>
              <p:nvPr/>
            </p:nvSpPr>
            <p:spPr>
              <a:xfrm>
                <a:off x="3563888" y="2564904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8"/>
              <p:cNvSpPr/>
              <p:nvPr/>
            </p:nvSpPr>
            <p:spPr>
              <a:xfrm>
                <a:off x="3635896" y="314096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9"/>
              <p:cNvSpPr/>
              <p:nvPr/>
            </p:nvSpPr>
            <p:spPr>
              <a:xfrm>
                <a:off x="4067944" y="299695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Oval 10"/>
            <p:cNvSpPr>
              <a:spLocks noChangeAspect="1"/>
            </p:cNvSpPr>
            <p:nvPr/>
          </p:nvSpPr>
          <p:spPr>
            <a:xfrm>
              <a:off x="3589477" y="3670773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11"/>
            <p:cNvSpPr>
              <a:spLocks noChangeAspect="1"/>
            </p:cNvSpPr>
            <p:nvPr/>
          </p:nvSpPr>
          <p:spPr>
            <a:xfrm>
              <a:off x="3724492" y="2491129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12"/>
            <p:cNvSpPr>
              <a:spLocks noChangeAspect="1"/>
            </p:cNvSpPr>
            <p:nvPr/>
          </p:nvSpPr>
          <p:spPr>
            <a:xfrm>
              <a:off x="4894622" y="2264275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13"/>
            <p:cNvSpPr>
              <a:spLocks noChangeAspect="1"/>
            </p:cNvSpPr>
            <p:nvPr/>
          </p:nvSpPr>
          <p:spPr>
            <a:xfrm>
              <a:off x="5749717" y="2899467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14"/>
            <p:cNvSpPr>
              <a:spLocks noChangeAspect="1"/>
            </p:cNvSpPr>
            <p:nvPr/>
          </p:nvSpPr>
          <p:spPr>
            <a:xfrm>
              <a:off x="5569697" y="385225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Oval 15"/>
            <p:cNvSpPr>
              <a:spLocks noChangeAspect="1"/>
            </p:cNvSpPr>
            <p:nvPr/>
          </p:nvSpPr>
          <p:spPr>
            <a:xfrm>
              <a:off x="4714602" y="435133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upp 51"/>
          <p:cNvGrpSpPr/>
          <p:nvPr/>
        </p:nvGrpSpPr>
        <p:grpSpPr>
          <a:xfrm>
            <a:off x="2453812" y="3393974"/>
            <a:ext cx="1305145" cy="2232248"/>
            <a:chOff x="3589477" y="2264275"/>
            <a:chExt cx="2304256" cy="2232248"/>
          </a:xfrm>
        </p:grpSpPr>
        <p:grpSp>
          <p:nvGrpSpPr>
            <p:cNvPr id="53" name="Group 17"/>
            <p:cNvGrpSpPr/>
            <p:nvPr/>
          </p:nvGrpSpPr>
          <p:grpSpPr>
            <a:xfrm>
              <a:off x="4399567" y="2808726"/>
              <a:ext cx="810090" cy="771305"/>
              <a:chOff x="3563888" y="2492896"/>
              <a:chExt cx="1296144" cy="1224136"/>
            </a:xfrm>
          </p:grpSpPr>
          <p:sp>
            <p:nvSpPr>
              <p:cNvPr id="60" name="Oval 3"/>
              <p:cNvSpPr/>
              <p:nvPr/>
            </p:nvSpPr>
            <p:spPr>
              <a:xfrm>
                <a:off x="4067944" y="263691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val 4"/>
              <p:cNvSpPr/>
              <p:nvPr/>
            </p:nvSpPr>
            <p:spPr>
              <a:xfrm>
                <a:off x="3779912" y="2492896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val 5"/>
              <p:cNvSpPr/>
              <p:nvPr/>
            </p:nvSpPr>
            <p:spPr>
              <a:xfrm>
                <a:off x="3563888" y="2852936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Oval 6"/>
              <p:cNvSpPr/>
              <p:nvPr/>
            </p:nvSpPr>
            <p:spPr>
              <a:xfrm>
                <a:off x="4283968" y="278092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"/>
              <p:cNvSpPr/>
              <p:nvPr/>
            </p:nvSpPr>
            <p:spPr>
              <a:xfrm>
                <a:off x="3563888" y="2564904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8"/>
              <p:cNvSpPr/>
              <p:nvPr/>
            </p:nvSpPr>
            <p:spPr>
              <a:xfrm>
                <a:off x="3635896" y="314096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Oval 9"/>
              <p:cNvSpPr/>
              <p:nvPr/>
            </p:nvSpPr>
            <p:spPr>
              <a:xfrm>
                <a:off x="4067944" y="299695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4" name="Oval 10"/>
            <p:cNvSpPr>
              <a:spLocks noChangeAspect="1"/>
            </p:cNvSpPr>
            <p:nvPr/>
          </p:nvSpPr>
          <p:spPr>
            <a:xfrm>
              <a:off x="3589477" y="3670773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Oval 11"/>
            <p:cNvSpPr>
              <a:spLocks noChangeAspect="1"/>
            </p:cNvSpPr>
            <p:nvPr/>
          </p:nvSpPr>
          <p:spPr>
            <a:xfrm>
              <a:off x="3724492" y="2491129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Oval 12"/>
            <p:cNvSpPr>
              <a:spLocks noChangeAspect="1"/>
            </p:cNvSpPr>
            <p:nvPr/>
          </p:nvSpPr>
          <p:spPr>
            <a:xfrm>
              <a:off x="4894622" y="2264275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13"/>
            <p:cNvSpPr>
              <a:spLocks noChangeAspect="1"/>
            </p:cNvSpPr>
            <p:nvPr/>
          </p:nvSpPr>
          <p:spPr>
            <a:xfrm>
              <a:off x="5749717" y="2899467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Oval 14"/>
            <p:cNvSpPr>
              <a:spLocks noChangeAspect="1"/>
            </p:cNvSpPr>
            <p:nvPr/>
          </p:nvSpPr>
          <p:spPr>
            <a:xfrm>
              <a:off x="5569697" y="385225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15"/>
            <p:cNvSpPr>
              <a:spLocks noChangeAspect="1"/>
            </p:cNvSpPr>
            <p:nvPr/>
          </p:nvSpPr>
          <p:spPr>
            <a:xfrm>
              <a:off x="4714602" y="435133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Grupp 66"/>
          <p:cNvGrpSpPr/>
          <p:nvPr/>
        </p:nvGrpSpPr>
        <p:grpSpPr>
          <a:xfrm>
            <a:off x="4303228" y="3743066"/>
            <a:ext cx="1305145" cy="2232248"/>
            <a:chOff x="3589477" y="2264275"/>
            <a:chExt cx="2304256" cy="2232248"/>
          </a:xfrm>
        </p:grpSpPr>
        <p:grpSp>
          <p:nvGrpSpPr>
            <p:cNvPr id="68" name="Group 17"/>
            <p:cNvGrpSpPr/>
            <p:nvPr/>
          </p:nvGrpSpPr>
          <p:grpSpPr>
            <a:xfrm>
              <a:off x="4399567" y="2808726"/>
              <a:ext cx="810090" cy="771305"/>
              <a:chOff x="3563888" y="2492896"/>
              <a:chExt cx="1296144" cy="1224136"/>
            </a:xfrm>
          </p:grpSpPr>
          <p:sp>
            <p:nvSpPr>
              <p:cNvPr id="75" name="Oval 3"/>
              <p:cNvSpPr/>
              <p:nvPr/>
            </p:nvSpPr>
            <p:spPr>
              <a:xfrm>
                <a:off x="4067944" y="263691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Oval 4"/>
              <p:cNvSpPr/>
              <p:nvPr/>
            </p:nvSpPr>
            <p:spPr>
              <a:xfrm>
                <a:off x="3779912" y="2492896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Oval 5"/>
              <p:cNvSpPr/>
              <p:nvPr/>
            </p:nvSpPr>
            <p:spPr>
              <a:xfrm>
                <a:off x="3563888" y="2852936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6"/>
              <p:cNvSpPr/>
              <p:nvPr/>
            </p:nvSpPr>
            <p:spPr>
              <a:xfrm>
                <a:off x="4283968" y="278092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Oval 7"/>
              <p:cNvSpPr/>
              <p:nvPr/>
            </p:nvSpPr>
            <p:spPr>
              <a:xfrm>
                <a:off x="3563888" y="2564904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Oval 8"/>
              <p:cNvSpPr/>
              <p:nvPr/>
            </p:nvSpPr>
            <p:spPr>
              <a:xfrm>
                <a:off x="3635896" y="314096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Oval 9"/>
              <p:cNvSpPr/>
              <p:nvPr/>
            </p:nvSpPr>
            <p:spPr>
              <a:xfrm>
                <a:off x="4067944" y="299695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9" name="Oval 10"/>
            <p:cNvSpPr>
              <a:spLocks noChangeAspect="1"/>
            </p:cNvSpPr>
            <p:nvPr/>
          </p:nvSpPr>
          <p:spPr>
            <a:xfrm>
              <a:off x="3589477" y="3670773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11"/>
            <p:cNvSpPr>
              <a:spLocks noChangeAspect="1"/>
            </p:cNvSpPr>
            <p:nvPr/>
          </p:nvSpPr>
          <p:spPr>
            <a:xfrm>
              <a:off x="3724492" y="2491129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12"/>
            <p:cNvSpPr>
              <a:spLocks noChangeAspect="1"/>
            </p:cNvSpPr>
            <p:nvPr/>
          </p:nvSpPr>
          <p:spPr>
            <a:xfrm>
              <a:off x="4894622" y="2264275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13"/>
            <p:cNvSpPr>
              <a:spLocks noChangeAspect="1"/>
            </p:cNvSpPr>
            <p:nvPr/>
          </p:nvSpPr>
          <p:spPr>
            <a:xfrm>
              <a:off x="5749717" y="2899467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14"/>
            <p:cNvSpPr>
              <a:spLocks noChangeAspect="1"/>
            </p:cNvSpPr>
            <p:nvPr/>
          </p:nvSpPr>
          <p:spPr>
            <a:xfrm>
              <a:off x="5569697" y="385225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15"/>
            <p:cNvSpPr>
              <a:spLocks noChangeAspect="1"/>
            </p:cNvSpPr>
            <p:nvPr/>
          </p:nvSpPr>
          <p:spPr>
            <a:xfrm>
              <a:off x="4714602" y="435133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ruta 81"/>
          <p:cNvSpPr txBox="1"/>
          <p:nvPr/>
        </p:nvSpPr>
        <p:spPr>
          <a:xfrm>
            <a:off x="0" y="0"/>
            <a:ext cx="520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prstClr val="white"/>
                </a:solidFill>
              </a:rPr>
              <a:t>Photo </a:t>
            </a:r>
            <a:r>
              <a:rPr lang="sv-SE" sz="4400" b="1" dirty="0" err="1">
                <a:solidFill>
                  <a:prstClr val="white"/>
                </a:solidFill>
              </a:rPr>
              <a:t>electrons</a:t>
            </a:r>
            <a:endParaRPr lang="sv-SE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0083E-6 L 1.22361 -0.0242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81" y="-12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94444E-6 3.23774E-6 L 0.32292 -0.293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14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4048317" y="2808726"/>
            <a:ext cx="458840" cy="771305"/>
            <a:chOff x="3563888" y="2492896"/>
            <a:chExt cx="1296144" cy="1224136"/>
          </a:xfrm>
        </p:grpSpPr>
        <p:sp>
          <p:nvSpPr>
            <p:cNvPr id="5" name="Oval 3"/>
            <p:cNvSpPr/>
            <p:nvPr/>
          </p:nvSpPr>
          <p:spPr>
            <a:xfrm>
              <a:off x="4067944" y="2636912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4"/>
            <p:cNvSpPr/>
            <p:nvPr/>
          </p:nvSpPr>
          <p:spPr>
            <a:xfrm>
              <a:off x="3779912" y="2492896"/>
              <a:ext cx="576064" cy="576064"/>
            </a:xfrm>
            <a:prstGeom prst="ellipse">
              <a:avLst/>
            </a:prstGeom>
            <a:solidFill>
              <a:schemeClr val="accent2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5"/>
            <p:cNvSpPr/>
            <p:nvPr/>
          </p:nvSpPr>
          <p:spPr>
            <a:xfrm>
              <a:off x="3563888" y="2852936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4283968" y="2780928"/>
              <a:ext cx="576064" cy="576064"/>
            </a:xfrm>
            <a:prstGeom prst="ellipse">
              <a:avLst/>
            </a:prstGeom>
            <a:solidFill>
              <a:schemeClr val="accent2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7"/>
            <p:cNvSpPr/>
            <p:nvPr/>
          </p:nvSpPr>
          <p:spPr>
            <a:xfrm>
              <a:off x="3563888" y="2564904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8"/>
            <p:cNvSpPr/>
            <p:nvPr/>
          </p:nvSpPr>
          <p:spPr>
            <a:xfrm>
              <a:off x="3635896" y="3140968"/>
              <a:ext cx="576064" cy="576064"/>
            </a:xfrm>
            <a:prstGeom prst="ellipse">
              <a:avLst/>
            </a:prstGeom>
            <a:solidFill>
              <a:schemeClr val="accent2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9"/>
            <p:cNvSpPr/>
            <p:nvPr/>
          </p:nvSpPr>
          <p:spPr>
            <a:xfrm>
              <a:off x="4067944" y="2996952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Oval 10"/>
          <p:cNvSpPr>
            <a:spLocks noChangeAspect="1"/>
          </p:cNvSpPr>
          <p:nvPr/>
        </p:nvSpPr>
        <p:spPr>
          <a:xfrm>
            <a:off x="3589477" y="3670773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1"/>
          <p:cNvSpPr>
            <a:spLocks noChangeAspect="1"/>
          </p:cNvSpPr>
          <p:nvPr/>
        </p:nvSpPr>
        <p:spPr>
          <a:xfrm>
            <a:off x="3665950" y="2491129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2"/>
          <p:cNvSpPr>
            <a:spLocks noChangeAspect="1"/>
          </p:cNvSpPr>
          <p:nvPr/>
        </p:nvSpPr>
        <p:spPr>
          <a:xfrm>
            <a:off x="4328719" y="2264275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3"/>
          <p:cNvSpPr>
            <a:spLocks noChangeAspect="1"/>
          </p:cNvSpPr>
          <p:nvPr/>
        </p:nvSpPr>
        <p:spPr>
          <a:xfrm>
            <a:off x="4813050" y="2899467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4"/>
          <p:cNvSpPr>
            <a:spLocks noChangeAspect="1"/>
          </p:cNvSpPr>
          <p:nvPr/>
        </p:nvSpPr>
        <p:spPr>
          <a:xfrm>
            <a:off x="4711086" y="3852256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5"/>
          <p:cNvSpPr>
            <a:spLocks noChangeAspect="1"/>
          </p:cNvSpPr>
          <p:nvPr/>
        </p:nvSpPr>
        <p:spPr>
          <a:xfrm>
            <a:off x="4226755" y="4351336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Blixt 18"/>
          <p:cNvSpPr/>
          <p:nvPr/>
        </p:nvSpPr>
        <p:spPr>
          <a:xfrm rot="18506381">
            <a:off x="-1614200" y="2314224"/>
            <a:ext cx="937765" cy="837231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2" name="Grupp 21"/>
          <p:cNvGrpSpPr/>
          <p:nvPr/>
        </p:nvGrpSpPr>
        <p:grpSpPr>
          <a:xfrm>
            <a:off x="4926641" y="2082720"/>
            <a:ext cx="1305145" cy="2232248"/>
            <a:chOff x="3589477" y="2264275"/>
            <a:chExt cx="2304256" cy="2232248"/>
          </a:xfrm>
        </p:grpSpPr>
        <p:grpSp>
          <p:nvGrpSpPr>
            <p:cNvPr id="23" name="Group 17"/>
            <p:cNvGrpSpPr/>
            <p:nvPr/>
          </p:nvGrpSpPr>
          <p:grpSpPr>
            <a:xfrm>
              <a:off x="4399567" y="2808726"/>
              <a:ext cx="810090" cy="771305"/>
              <a:chOff x="3563888" y="2492896"/>
              <a:chExt cx="1296144" cy="1224136"/>
            </a:xfrm>
          </p:grpSpPr>
          <p:sp>
            <p:nvSpPr>
              <p:cNvPr id="30" name="Oval 3"/>
              <p:cNvSpPr/>
              <p:nvPr/>
            </p:nvSpPr>
            <p:spPr>
              <a:xfrm>
                <a:off x="4067944" y="263691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4"/>
              <p:cNvSpPr/>
              <p:nvPr/>
            </p:nvSpPr>
            <p:spPr>
              <a:xfrm>
                <a:off x="3779912" y="2492896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5"/>
              <p:cNvSpPr/>
              <p:nvPr/>
            </p:nvSpPr>
            <p:spPr>
              <a:xfrm>
                <a:off x="3563888" y="2852936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Oval 6"/>
              <p:cNvSpPr/>
              <p:nvPr/>
            </p:nvSpPr>
            <p:spPr>
              <a:xfrm>
                <a:off x="4283968" y="278092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7"/>
              <p:cNvSpPr/>
              <p:nvPr/>
            </p:nvSpPr>
            <p:spPr>
              <a:xfrm>
                <a:off x="3563888" y="2564904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8"/>
              <p:cNvSpPr/>
              <p:nvPr/>
            </p:nvSpPr>
            <p:spPr>
              <a:xfrm>
                <a:off x="3635896" y="314096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9"/>
              <p:cNvSpPr/>
              <p:nvPr/>
            </p:nvSpPr>
            <p:spPr>
              <a:xfrm>
                <a:off x="4067944" y="299695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Oval 10"/>
            <p:cNvSpPr>
              <a:spLocks noChangeAspect="1"/>
            </p:cNvSpPr>
            <p:nvPr/>
          </p:nvSpPr>
          <p:spPr>
            <a:xfrm>
              <a:off x="3589477" y="3670773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11"/>
            <p:cNvSpPr>
              <a:spLocks noChangeAspect="1"/>
            </p:cNvSpPr>
            <p:nvPr/>
          </p:nvSpPr>
          <p:spPr>
            <a:xfrm>
              <a:off x="3724492" y="2491129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12"/>
            <p:cNvSpPr>
              <a:spLocks noChangeAspect="1"/>
            </p:cNvSpPr>
            <p:nvPr/>
          </p:nvSpPr>
          <p:spPr>
            <a:xfrm>
              <a:off x="4894622" y="2264275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13"/>
            <p:cNvSpPr>
              <a:spLocks noChangeAspect="1"/>
            </p:cNvSpPr>
            <p:nvPr/>
          </p:nvSpPr>
          <p:spPr>
            <a:xfrm>
              <a:off x="5749717" y="2899467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14"/>
            <p:cNvSpPr>
              <a:spLocks noChangeAspect="1"/>
            </p:cNvSpPr>
            <p:nvPr/>
          </p:nvSpPr>
          <p:spPr>
            <a:xfrm>
              <a:off x="5569697" y="385225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15"/>
            <p:cNvSpPr>
              <a:spLocks noChangeAspect="1"/>
            </p:cNvSpPr>
            <p:nvPr/>
          </p:nvSpPr>
          <p:spPr>
            <a:xfrm>
              <a:off x="4714602" y="435133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upp 36"/>
          <p:cNvGrpSpPr/>
          <p:nvPr/>
        </p:nvGrpSpPr>
        <p:grpSpPr>
          <a:xfrm>
            <a:off x="2555776" y="1489904"/>
            <a:ext cx="1305145" cy="2232248"/>
            <a:chOff x="3589477" y="2264275"/>
            <a:chExt cx="2304256" cy="2232248"/>
          </a:xfrm>
        </p:grpSpPr>
        <p:grpSp>
          <p:nvGrpSpPr>
            <p:cNvPr id="38" name="Group 17"/>
            <p:cNvGrpSpPr/>
            <p:nvPr/>
          </p:nvGrpSpPr>
          <p:grpSpPr>
            <a:xfrm>
              <a:off x="4399567" y="2808726"/>
              <a:ext cx="810090" cy="771305"/>
              <a:chOff x="3563888" y="2492896"/>
              <a:chExt cx="1296144" cy="1224136"/>
            </a:xfrm>
          </p:grpSpPr>
          <p:sp>
            <p:nvSpPr>
              <p:cNvPr id="45" name="Oval 3"/>
              <p:cNvSpPr/>
              <p:nvPr/>
            </p:nvSpPr>
            <p:spPr>
              <a:xfrm>
                <a:off x="4067944" y="263691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4"/>
              <p:cNvSpPr/>
              <p:nvPr/>
            </p:nvSpPr>
            <p:spPr>
              <a:xfrm>
                <a:off x="3779912" y="2492896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5"/>
              <p:cNvSpPr/>
              <p:nvPr/>
            </p:nvSpPr>
            <p:spPr>
              <a:xfrm>
                <a:off x="3563888" y="2852936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6"/>
              <p:cNvSpPr/>
              <p:nvPr/>
            </p:nvSpPr>
            <p:spPr>
              <a:xfrm>
                <a:off x="4283968" y="278092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7"/>
              <p:cNvSpPr/>
              <p:nvPr/>
            </p:nvSpPr>
            <p:spPr>
              <a:xfrm>
                <a:off x="3563888" y="2564904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8"/>
              <p:cNvSpPr/>
              <p:nvPr/>
            </p:nvSpPr>
            <p:spPr>
              <a:xfrm>
                <a:off x="3635896" y="314096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9"/>
              <p:cNvSpPr/>
              <p:nvPr/>
            </p:nvSpPr>
            <p:spPr>
              <a:xfrm>
                <a:off x="4067944" y="299695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Oval 10"/>
            <p:cNvSpPr>
              <a:spLocks noChangeAspect="1"/>
            </p:cNvSpPr>
            <p:nvPr/>
          </p:nvSpPr>
          <p:spPr>
            <a:xfrm>
              <a:off x="3589477" y="3670773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11"/>
            <p:cNvSpPr>
              <a:spLocks noChangeAspect="1"/>
            </p:cNvSpPr>
            <p:nvPr/>
          </p:nvSpPr>
          <p:spPr>
            <a:xfrm>
              <a:off x="3724492" y="2491129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12"/>
            <p:cNvSpPr>
              <a:spLocks noChangeAspect="1"/>
            </p:cNvSpPr>
            <p:nvPr/>
          </p:nvSpPr>
          <p:spPr>
            <a:xfrm>
              <a:off x="4894622" y="2264275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13"/>
            <p:cNvSpPr>
              <a:spLocks noChangeAspect="1"/>
            </p:cNvSpPr>
            <p:nvPr/>
          </p:nvSpPr>
          <p:spPr>
            <a:xfrm>
              <a:off x="5749717" y="2899467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14"/>
            <p:cNvSpPr>
              <a:spLocks noChangeAspect="1"/>
            </p:cNvSpPr>
            <p:nvPr/>
          </p:nvSpPr>
          <p:spPr>
            <a:xfrm>
              <a:off x="5569697" y="385225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Oval 15"/>
            <p:cNvSpPr>
              <a:spLocks noChangeAspect="1"/>
            </p:cNvSpPr>
            <p:nvPr/>
          </p:nvSpPr>
          <p:spPr>
            <a:xfrm>
              <a:off x="4714602" y="435133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upp 51"/>
          <p:cNvGrpSpPr/>
          <p:nvPr/>
        </p:nvGrpSpPr>
        <p:grpSpPr>
          <a:xfrm>
            <a:off x="2453812" y="3393974"/>
            <a:ext cx="1305145" cy="2232248"/>
            <a:chOff x="3589477" y="2264275"/>
            <a:chExt cx="2304256" cy="2232248"/>
          </a:xfrm>
        </p:grpSpPr>
        <p:grpSp>
          <p:nvGrpSpPr>
            <p:cNvPr id="53" name="Group 17"/>
            <p:cNvGrpSpPr/>
            <p:nvPr/>
          </p:nvGrpSpPr>
          <p:grpSpPr>
            <a:xfrm>
              <a:off x="4399567" y="2808726"/>
              <a:ext cx="810090" cy="771305"/>
              <a:chOff x="3563888" y="2492896"/>
              <a:chExt cx="1296144" cy="1224136"/>
            </a:xfrm>
          </p:grpSpPr>
          <p:sp>
            <p:nvSpPr>
              <p:cNvPr id="60" name="Oval 3"/>
              <p:cNvSpPr/>
              <p:nvPr/>
            </p:nvSpPr>
            <p:spPr>
              <a:xfrm>
                <a:off x="4067944" y="263691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val 4"/>
              <p:cNvSpPr/>
              <p:nvPr/>
            </p:nvSpPr>
            <p:spPr>
              <a:xfrm>
                <a:off x="3779912" y="2492896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val 5"/>
              <p:cNvSpPr/>
              <p:nvPr/>
            </p:nvSpPr>
            <p:spPr>
              <a:xfrm>
                <a:off x="3563888" y="2852936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Oval 6"/>
              <p:cNvSpPr/>
              <p:nvPr/>
            </p:nvSpPr>
            <p:spPr>
              <a:xfrm>
                <a:off x="4283968" y="278092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"/>
              <p:cNvSpPr/>
              <p:nvPr/>
            </p:nvSpPr>
            <p:spPr>
              <a:xfrm>
                <a:off x="3563888" y="2564904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8"/>
              <p:cNvSpPr/>
              <p:nvPr/>
            </p:nvSpPr>
            <p:spPr>
              <a:xfrm>
                <a:off x="3635896" y="314096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Oval 9"/>
              <p:cNvSpPr/>
              <p:nvPr/>
            </p:nvSpPr>
            <p:spPr>
              <a:xfrm>
                <a:off x="4067944" y="299695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4" name="Oval 10"/>
            <p:cNvSpPr>
              <a:spLocks noChangeAspect="1"/>
            </p:cNvSpPr>
            <p:nvPr/>
          </p:nvSpPr>
          <p:spPr>
            <a:xfrm>
              <a:off x="3589477" y="3670773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Oval 11"/>
            <p:cNvSpPr>
              <a:spLocks noChangeAspect="1"/>
            </p:cNvSpPr>
            <p:nvPr/>
          </p:nvSpPr>
          <p:spPr>
            <a:xfrm>
              <a:off x="3724492" y="2491129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Oval 12"/>
            <p:cNvSpPr>
              <a:spLocks noChangeAspect="1"/>
            </p:cNvSpPr>
            <p:nvPr/>
          </p:nvSpPr>
          <p:spPr>
            <a:xfrm>
              <a:off x="4894622" y="2264275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13"/>
            <p:cNvSpPr>
              <a:spLocks noChangeAspect="1"/>
            </p:cNvSpPr>
            <p:nvPr/>
          </p:nvSpPr>
          <p:spPr>
            <a:xfrm>
              <a:off x="5749717" y="2899467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Oval 14"/>
            <p:cNvSpPr>
              <a:spLocks noChangeAspect="1"/>
            </p:cNvSpPr>
            <p:nvPr/>
          </p:nvSpPr>
          <p:spPr>
            <a:xfrm>
              <a:off x="5569697" y="385225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15"/>
            <p:cNvSpPr>
              <a:spLocks noChangeAspect="1"/>
            </p:cNvSpPr>
            <p:nvPr/>
          </p:nvSpPr>
          <p:spPr>
            <a:xfrm>
              <a:off x="4714602" y="435133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Grupp 66"/>
          <p:cNvGrpSpPr/>
          <p:nvPr/>
        </p:nvGrpSpPr>
        <p:grpSpPr>
          <a:xfrm>
            <a:off x="4303228" y="3743066"/>
            <a:ext cx="1305145" cy="2232248"/>
            <a:chOff x="3589477" y="2264275"/>
            <a:chExt cx="2304256" cy="2232248"/>
          </a:xfrm>
        </p:grpSpPr>
        <p:grpSp>
          <p:nvGrpSpPr>
            <p:cNvPr id="68" name="Group 17"/>
            <p:cNvGrpSpPr/>
            <p:nvPr/>
          </p:nvGrpSpPr>
          <p:grpSpPr>
            <a:xfrm>
              <a:off x="4399567" y="2808726"/>
              <a:ext cx="810090" cy="771305"/>
              <a:chOff x="3563888" y="2492896"/>
              <a:chExt cx="1296144" cy="1224136"/>
            </a:xfrm>
          </p:grpSpPr>
          <p:sp>
            <p:nvSpPr>
              <p:cNvPr id="75" name="Oval 3"/>
              <p:cNvSpPr/>
              <p:nvPr/>
            </p:nvSpPr>
            <p:spPr>
              <a:xfrm>
                <a:off x="4067944" y="263691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Oval 4"/>
              <p:cNvSpPr/>
              <p:nvPr/>
            </p:nvSpPr>
            <p:spPr>
              <a:xfrm>
                <a:off x="3779912" y="2492896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Oval 5"/>
              <p:cNvSpPr/>
              <p:nvPr/>
            </p:nvSpPr>
            <p:spPr>
              <a:xfrm>
                <a:off x="3563888" y="2852936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6"/>
              <p:cNvSpPr/>
              <p:nvPr/>
            </p:nvSpPr>
            <p:spPr>
              <a:xfrm>
                <a:off x="4283968" y="278092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Oval 7"/>
              <p:cNvSpPr/>
              <p:nvPr/>
            </p:nvSpPr>
            <p:spPr>
              <a:xfrm>
                <a:off x="3563888" y="2564904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Oval 8"/>
              <p:cNvSpPr/>
              <p:nvPr/>
            </p:nvSpPr>
            <p:spPr>
              <a:xfrm>
                <a:off x="3635896" y="314096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Oval 9"/>
              <p:cNvSpPr/>
              <p:nvPr/>
            </p:nvSpPr>
            <p:spPr>
              <a:xfrm>
                <a:off x="4067944" y="299695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9" name="Oval 10"/>
            <p:cNvSpPr>
              <a:spLocks noChangeAspect="1"/>
            </p:cNvSpPr>
            <p:nvPr/>
          </p:nvSpPr>
          <p:spPr>
            <a:xfrm>
              <a:off x="3589477" y="3670773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11"/>
            <p:cNvSpPr>
              <a:spLocks noChangeAspect="1"/>
            </p:cNvSpPr>
            <p:nvPr/>
          </p:nvSpPr>
          <p:spPr>
            <a:xfrm>
              <a:off x="3724492" y="2491129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12"/>
            <p:cNvSpPr>
              <a:spLocks noChangeAspect="1"/>
            </p:cNvSpPr>
            <p:nvPr/>
          </p:nvSpPr>
          <p:spPr>
            <a:xfrm>
              <a:off x="4894622" y="2264275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13"/>
            <p:cNvSpPr>
              <a:spLocks noChangeAspect="1"/>
            </p:cNvSpPr>
            <p:nvPr/>
          </p:nvSpPr>
          <p:spPr>
            <a:xfrm>
              <a:off x="5749717" y="2899467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14"/>
            <p:cNvSpPr>
              <a:spLocks noChangeAspect="1"/>
            </p:cNvSpPr>
            <p:nvPr/>
          </p:nvSpPr>
          <p:spPr>
            <a:xfrm>
              <a:off x="5569697" y="385225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15"/>
            <p:cNvSpPr>
              <a:spLocks noChangeAspect="1"/>
            </p:cNvSpPr>
            <p:nvPr/>
          </p:nvSpPr>
          <p:spPr>
            <a:xfrm>
              <a:off x="4714602" y="435133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2" name="textruta 81"/>
          <p:cNvSpPr txBox="1"/>
          <p:nvPr/>
        </p:nvSpPr>
        <p:spPr>
          <a:xfrm>
            <a:off x="0" y="0"/>
            <a:ext cx="520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solidFill>
                  <a:prstClr val="white"/>
                </a:solidFill>
              </a:rPr>
              <a:t>Absorption</a:t>
            </a:r>
            <a:endParaRPr lang="sv-SE" sz="4400" b="1" dirty="0">
              <a:solidFill>
                <a:prstClr val="white"/>
              </a:solidFill>
            </a:endParaRPr>
          </a:p>
        </p:txBody>
      </p:sp>
      <p:sp>
        <p:nvSpPr>
          <p:cNvPr id="83" name="Blixt 82"/>
          <p:cNvSpPr/>
          <p:nvPr/>
        </p:nvSpPr>
        <p:spPr>
          <a:xfrm rot="18506381">
            <a:off x="-1614201" y="2923797"/>
            <a:ext cx="937765" cy="837231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84" name="Blixt 83"/>
          <p:cNvSpPr/>
          <p:nvPr/>
        </p:nvSpPr>
        <p:spPr>
          <a:xfrm rot="18506381">
            <a:off x="-1639693" y="3572866"/>
            <a:ext cx="937765" cy="837231"/>
          </a:xfrm>
          <a:prstGeom prst="lightningBol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7848364" y="278092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FFC000"/>
                </a:solidFill>
              </a:rPr>
              <a:t>?</a:t>
            </a:r>
            <a:endParaRPr lang="sv-S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4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1.03073 -0.0199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28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1.01493 -0.0363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47" y="-18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1.01771 -0.04004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85" y="-20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3" grpId="0" animBg="1"/>
      <p:bldP spid="83" grpId="1" animBg="1"/>
      <p:bldP spid="84" grpId="0" animBg="1"/>
      <p:bldP spid="2" grpId="0"/>
      <p:bldP spid="2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4048317" y="2808726"/>
            <a:ext cx="458840" cy="771305"/>
            <a:chOff x="3563888" y="2492896"/>
            <a:chExt cx="1296144" cy="1224136"/>
          </a:xfrm>
        </p:grpSpPr>
        <p:sp>
          <p:nvSpPr>
            <p:cNvPr id="5" name="Oval 3"/>
            <p:cNvSpPr/>
            <p:nvPr/>
          </p:nvSpPr>
          <p:spPr>
            <a:xfrm>
              <a:off x="4067944" y="2636912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4"/>
            <p:cNvSpPr/>
            <p:nvPr/>
          </p:nvSpPr>
          <p:spPr>
            <a:xfrm>
              <a:off x="3779912" y="2492896"/>
              <a:ext cx="576064" cy="576064"/>
            </a:xfrm>
            <a:prstGeom prst="ellipse">
              <a:avLst/>
            </a:prstGeom>
            <a:solidFill>
              <a:schemeClr val="accent2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5"/>
            <p:cNvSpPr/>
            <p:nvPr/>
          </p:nvSpPr>
          <p:spPr>
            <a:xfrm>
              <a:off x="3563888" y="2852936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4283968" y="2780928"/>
              <a:ext cx="576064" cy="576064"/>
            </a:xfrm>
            <a:prstGeom prst="ellipse">
              <a:avLst/>
            </a:prstGeom>
            <a:solidFill>
              <a:schemeClr val="accent2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7"/>
            <p:cNvSpPr/>
            <p:nvPr/>
          </p:nvSpPr>
          <p:spPr>
            <a:xfrm>
              <a:off x="3563888" y="2564904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8"/>
            <p:cNvSpPr/>
            <p:nvPr/>
          </p:nvSpPr>
          <p:spPr>
            <a:xfrm>
              <a:off x="3635896" y="3140968"/>
              <a:ext cx="576064" cy="576064"/>
            </a:xfrm>
            <a:prstGeom prst="ellipse">
              <a:avLst/>
            </a:prstGeom>
            <a:solidFill>
              <a:schemeClr val="accent2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9"/>
            <p:cNvSpPr/>
            <p:nvPr/>
          </p:nvSpPr>
          <p:spPr>
            <a:xfrm>
              <a:off x="4067944" y="2996952"/>
              <a:ext cx="576064" cy="576064"/>
            </a:xfrm>
            <a:prstGeom prst="ellipse">
              <a:avLst/>
            </a:prstGeom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03200" h="171450"/>
              <a:bevelB w="196850" h="3048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Oval 10"/>
          <p:cNvSpPr>
            <a:spLocks noChangeAspect="1"/>
          </p:cNvSpPr>
          <p:nvPr/>
        </p:nvSpPr>
        <p:spPr>
          <a:xfrm>
            <a:off x="3589477" y="3670773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1"/>
          <p:cNvSpPr>
            <a:spLocks noChangeAspect="1"/>
          </p:cNvSpPr>
          <p:nvPr/>
        </p:nvSpPr>
        <p:spPr>
          <a:xfrm>
            <a:off x="3665950" y="2491129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2"/>
          <p:cNvSpPr>
            <a:spLocks noChangeAspect="1"/>
          </p:cNvSpPr>
          <p:nvPr/>
        </p:nvSpPr>
        <p:spPr>
          <a:xfrm>
            <a:off x="4328719" y="2264275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3"/>
          <p:cNvSpPr>
            <a:spLocks noChangeAspect="1"/>
          </p:cNvSpPr>
          <p:nvPr/>
        </p:nvSpPr>
        <p:spPr>
          <a:xfrm>
            <a:off x="4813050" y="2899467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4"/>
          <p:cNvSpPr>
            <a:spLocks noChangeAspect="1"/>
          </p:cNvSpPr>
          <p:nvPr/>
        </p:nvSpPr>
        <p:spPr>
          <a:xfrm>
            <a:off x="4711086" y="3852256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5"/>
          <p:cNvSpPr>
            <a:spLocks noChangeAspect="1"/>
          </p:cNvSpPr>
          <p:nvPr/>
        </p:nvSpPr>
        <p:spPr>
          <a:xfrm>
            <a:off x="4226755" y="4351336"/>
            <a:ext cx="81572" cy="145187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222250" h="190500"/>
            <a:bevelB w="127000" h="2032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Blixt 18"/>
          <p:cNvSpPr/>
          <p:nvPr/>
        </p:nvSpPr>
        <p:spPr>
          <a:xfrm rot="18506381">
            <a:off x="-1614200" y="2314224"/>
            <a:ext cx="937765" cy="837231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2" name="Grupp 21"/>
          <p:cNvGrpSpPr/>
          <p:nvPr/>
        </p:nvGrpSpPr>
        <p:grpSpPr>
          <a:xfrm>
            <a:off x="4926641" y="2082720"/>
            <a:ext cx="1305145" cy="2232248"/>
            <a:chOff x="3589477" y="2264275"/>
            <a:chExt cx="2304256" cy="2232248"/>
          </a:xfrm>
        </p:grpSpPr>
        <p:grpSp>
          <p:nvGrpSpPr>
            <p:cNvPr id="23" name="Group 17"/>
            <p:cNvGrpSpPr/>
            <p:nvPr/>
          </p:nvGrpSpPr>
          <p:grpSpPr>
            <a:xfrm>
              <a:off x="4399567" y="2808726"/>
              <a:ext cx="810090" cy="771305"/>
              <a:chOff x="3563888" y="2492896"/>
              <a:chExt cx="1296144" cy="1224136"/>
            </a:xfrm>
          </p:grpSpPr>
          <p:sp>
            <p:nvSpPr>
              <p:cNvPr id="30" name="Oval 3"/>
              <p:cNvSpPr/>
              <p:nvPr/>
            </p:nvSpPr>
            <p:spPr>
              <a:xfrm>
                <a:off x="4067944" y="263691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4"/>
              <p:cNvSpPr/>
              <p:nvPr/>
            </p:nvSpPr>
            <p:spPr>
              <a:xfrm>
                <a:off x="3779912" y="2492896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5"/>
              <p:cNvSpPr/>
              <p:nvPr/>
            </p:nvSpPr>
            <p:spPr>
              <a:xfrm>
                <a:off x="3563888" y="2852936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Oval 6"/>
              <p:cNvSpPr/>
              <p:nvPr/>
            </p:nvSpPr>
            <p:spPr>
              <a:xfrm>
                <a:off x="4283968" y="278092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7"/>
              <p:cNvSpPr/>
              <p:nvPr/>
            </p:nvSpPr>
            <p:spPr>
              <a:xfrm>
                <a:off x="3563888" y="2564904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8"/>
              <p:cNvSpPr/>
              <p:nvPr/>
            </p:nvSpPr>
            <p:spPr>
              <a:xfrm>
                <a:off x="3635896" y="314096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9"/>
              <p:cNvSpPr/>
              <p:nvPr/>
            </p:nvSpPr>
            <p:spPr>
              <a:xfrm>
                <a:off x="4067944" y="299695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Oval 10"/>
            <p:cNvSpPr>
              <a:spLocks noChangeAspect="1"/>
            </p:cNvSpPr>
            <p:nvPr/>
          </p:nvSpPr>
          <p:spPr>
            <a:xfrm>
              <a:off x="3589477" y="3670773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11"/>
            <p:cNvSpPr>
              <a:spLocks noChangeAspect="1"/>
            </p:cNvSpPr>
            <p:nvPr/>
          </p:nvSpPr>
          <p:spPr>
            <a:xfrm>
              <a:off x="3724492" y="2491129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12"/>
            <p:cNvSpPr>
              <a:spLocks noChangeAspect="1"/>
            </p:cNvSpPr>
            <p:nvPr/>
          </p:nvSpPr>
          <p:spPr>
            <a:xfrm>
              <a:off x="4894622" y="2264275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13"/>
            <p:cNvSpPr>
              <a:spLocks noChangeAspect="1"/>
            </p:cNvSpPr>
            <p:nvPr/>
          </p:nvSpPr>
          <p:spPr>
            <a:xfrm>
              <a:off x="5749717" y="2899467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14"/>
            <p:cNvSpPr>
              <a:spLocks noChangeAspect="1"/>
            </p:cNvSpPr>
            <p:nvPr/>
          </p:nvSpPr>
          <p:spPr>
            <a:xfrm>
              <a:off x="5569697" y="385225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15"/>
            <p:cNvSpPr>
              <a:spLocks noChangeAspect="1"/>
            </p:cNvSpPr>
            <p:nvPr/>
          </p:nvSpPr>
          <p:spPr>
            <a:xfrm>
              <a:off x="4714602" y="435133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upp 36"/>
          <p:cNvGrpSpPr/>
          <p:nvPr/>
        </p:nvGrpSpPr>
        <p:grpSpPr>
          <a:xfrm>
            <a:off x="2555776" y="1489904"/>
            <a:ext cx="1305145" cy="2232248"/>
            <a:chOff x="3589477" y="2264275"/>
            <a:chExt cx="2304256" cy="2232248"/>
          </a:xfrm>
        </p:grpSpPr>
        <p:grpSp>
          <p:nvGrpSpPr>
            <p:cNvPr id="38" name="Group 17"/>
            <p:cNvGrpSpPr/>
            <p:nvPr/>
          </p:nvGrpSpPr>
          <p:grpSpPr>
            <a:xfrm>
              <a:off x="4399567" y="2808726"/>
              <a:ext cx="810090" cy="771305"/>
              <a:chOff x="3563888" y="2492896"/>
              <a:chExt cx="1296144" cy="1224136"/>
            </a:xfrm>
          </p:grpSpPr>
          <p:sp>
            <p:nvSpPr>
              <p:cNvPr id="45" name="Oval 3"/>
              <p:cNvSpPr/>
              <p:nvPr/>
            </p:nvSpPr>
            <p:spPr>
              <a:xfrm>
                <a:off x="4067944" y="263691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4"/>
              <p:cNvSpPr/>
              <p:nvPr/>
            </p:nvSpPr>
            <p:spPr>
              <a:xfrm>
                <a:off x="3779912" y="2492896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5"/>
              <p:cNvSpPr/>
              <p:nvPr/>
            </p:nvSpPr>
            <p:spPr>
              <a:xfrm>
                <a:off x="3563888" y="2852936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6"/>
              <p:cNvSpPr/>
              <p:nvPr/>
            </p:nvSpPr>
            <p:spPr>
              <a:xfrm>
                <a:off x="4283968" y="278092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7"/>
              <p:cNvSpPr/>
              <p:nvPr/>
            </p:nvSpPr>
            <p:spPr>
              <a:xfrm>
                <a:off x="3563888" y="2564904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8"/>
              <p:cNvSpPr/>
              <p:nvPr/>
            </p:nvSpPr>
            <p:spPr>
              <a:xfrm>
                <a:off x="3635896" y="314096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9"/>
              <p:cNvSpPr/>
              <p:nvPr/>
            </p:nvSpPr>
            <p:spPr>
              <a:xfrm>
                <a:off x="4067944" y="299695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Oval 10"/>
            <p:cNvSpPr>
              <a:spLocks noChangeAspect="1"/>
            </p:cNvSpPr>
            <p:nvPr/>
          </p:nvSpPr>
          <p:spPr>
            <a:xfrm>
              <a:off x="3589477" y="3670773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11"/>
            <p:cNvSpPr>
              <a:spLocks noChangeAspect="1"/>
            </p:cNvSpPr>
            <p:nvPr/>
          </p:nvSpPr>
          <p:spPr>
            <a:xfrm>
              <a:off x="3724492" y="2491129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12"/>
            <p:cNvSpPr>
              <a:spLocks noChangeAspect="1"/>
            </p:cNvSpPr>
            <p:nvPr/>
          </p:nvSpPr>
          <p:spPr>
            <a:xfrm>
              <a:off x="4894622" y="2264275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13"/>
            <p:cNvSpPr>
              <a:spLocks noChangeAspect="1"/>
            </p:cNvSpPr>
            <p:nvPr/>
          </p:nvSpPr>
          <p:spPr>
            <a:xfrm>
              <a:off x="5749717" y="2899467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14"/>
            <p:cNvSpPr>
              <a:spLocks noChangeAspect="1"/>
            </p:cNvSpPr>
            <p:nvPr/>
          </p:nvSpPr>
          <p:spPr>
            <a:xfrm>
              <a:off x="5569697" y="385225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Oval 15"/>
            <p:cNvSpPr>
              <a:spLocks noChangeAspect="1"/>
            </p:cNvSpPr>
            <p:nvPr/>
          </p:nvSpPr>
          <p:spPr>
            <a:xfrm>
              <a:off x="4714602" y="435133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upp 51"/>
          <p:cNvGrpSpPr/>
          <p:nvPr/>
        </p:nvGrpSpPr>
        <p:grpSpPr>
          <a:xfrm>
            <a:off x="2453812" y="3393974"/>
            <a:ext cx="1305145" cy="2232248"/>
            <a:chOff x="3589477" y="2264275"/>
            <a:chExt cx="2304256" cy="2232248"/>
          </a:xfrm>
        </p:grpSpPr>
        <p:grpSp>
          <p:nvGrpSpPr>
            <p:cNvPr id="53" name="Group 17"/>
            <p:cNvGrpSpPr/>
            <p:nvPr/>
          </p:nvGrpSpPr>
          <p:grpSpPr>
            <a:xfrm>
              <a:off x="4399567" y="2808726"/>
              <a:ext cx="810090" cy="771305"/>
              <a:chOff x="3563888" y="2492896"/>
              <a:chExt cx="1296144" cy="1224136"/>
            </a:xfrm>
          </p:grpSpPr>
          <p:sp>
            <p:nvSpPr>
              <p:cNvPr id="60" name="Oval 3"/>
              <p:cNvSpPr/>
              <p:nvPr/>
            </p:nvSpPr>
            <p:spPr>
              <a:xfrm>
                <a:off x="4067944" y="263691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val 4"/>
              <p:cNvSpPr/>
              <p:nvPr/>
            </p:nvSpPr>
            <p:spPr>
              <a:xfrm>
                <a:off x="3779912" y="2492896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val 5"/>
              <p:cNvSpPr/>
              <p:nvPr/>
            </p:nvSpPr>
            <p:spPr>
              <a:xfrm>
                <a:off x="3563888" y="2852936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Oval 6"/>
              <p:cNvSpPr/>
              <p:nvPr/>
            </p:nvSpPr>
            <p:spPr>
              <a:xfrm>
                <a:off x="4283968" y="278092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"/>
              <p:cNvSpPr/>
              <p:nvPr/>
            </p:nvSpPr>
            <p:spPr>
              <a:xfrm>
                <a:off x="3563888" y="2564904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8"/>
              <p:cNvSpPr/>
              <p:nvPr/>
            </p:nvSpPr>
            <p:spPr>
              <a:xfrm>
                <a:off x="3635896" y="314096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Oval 9"/>
              <p:cNvSpPr/>
              <p:nvPr/>
            </p:nvSpPr>
            <p:spPr>
              <a:xfrm>
                <a:off x="4067944" y="299695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4" name="Oval 10"/>
            <p:cNvSpPr>
              <a:spLocks noChangeAspect="1"/>
            </p:cNvSpPr>
            <p:nvPr/>
          </p:nvSpPr>
          <p:spPr>
            <a:xfrm>
              <a:off x="3589477" y="3670773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Oval 11"/>
            <p:cNvSpPr>
              <a:spLocks noChangeAspect="1"/>
            </p:cNvSpPr>
            <p:nvPr/>
          </p:nvSpPr>
          <p:spPr>
            <a:xfrm>
              <a:off x="3724492" y="2491129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Oval 12"/>
            <p:cNvSpPr>
              <a:spLocks noChangeAspect="1"/>
            </p:cNvSpPr>
            <p:nvPr/>
          </p:nvSpPr>
          <p:spPr>
            <a:xfrm>
              <a:off x="4894622" y="2264275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13"/>
            <p:cNvSpPr>
              <a:spLocks noChangeAspect="1"/>
            </p:cNvSpPr>
            <p:nvPr/>
          </p:nvSpPr>
          <p:spPr>
            <a:xfrm>
              <a:off x="5749717" y="2899467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Oval 14"/>
            <p:cNvSpPr>
              <a:spLocks noChangeAspect="1"/>
            </p:cNvSpPr>
            <p:nvPr/>
          </p:nvSpPr>
          <p:spPr>
            <a:xfrm>
              <a:off x="5569697" y="385225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15"/>
            <p:cNvSpPr>
              <a:spLocks noChangeAspect="1"/>
            </p:cNvSpPr>
            <p:nvPr/>
          </p:nvSpPr>
          <p:spPr>
            <a:xfrm>
              <a:off x="4714602" y="435133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Grupp 66"/>
          <p:cNvGrpSpPr/>
          <p:nvPr/>
        </p:nvGrpSpPr>
        <p:grpSpPr>
          <a:xfrm>
            <a:off x="4303228" y="3743066"/>
            <a:ext cx="1305145" cy="2232248"/>
            <a:chOff x="3589477" y="2264275"/>
            <a:chExt cx="2304256" cy="2232248"/>
          </a:xfrm>
        </p:grpSpPr>
        <p:grpSp>
          <p:nvGrpSpPr>
            <p:cNvPr id="68" name="Group 17"/>
            <p:cNvGrpSpPr/>
            <p:nvPr/>
          </p:nvGrpSpPr>
          <p:grpSpPr>
            <a:xfrm>
              <a:off x="4399567" y="2808726"/>
              <a:ext cx="810090" cy="771305"/>
              <a:chOff x="3563888" y="2492896"/>
              <a:chExt cx="1296144" cy="1224136"/>
            </a:xfrm>
          </p:grpSpPr>
          <p:sp>
            <p:nvSpPr>
              <p:cNvPr id="75" name="Oval 3"/>
              <p:cNvSpPr/>
              <p:nvPr/>
            </p:nvSpPr>
            <p:spPr>
              <a:xfrm>
                <a:off x="4067944" y="263691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Oval 4"/>
              <p:cNvSpPr/>
              <p:nvPr/>
            </p:nvSpPr>
            <p:spPr>
              <a:xfrm>
                <a:off x="3779912" y="2492896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Oval 5"/>
              <p:cNvSpPr/>
              <p:nvPr/>
            </p:nvSpPr>
            <p:spPr>
              <a:xfrm>
                <a:off x="3563888" y="2852936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6"/>
              <p:cNvSpPr/>
              <p:nvPr/>
            </p:nvSpPr>
            <p:spPr>
              <a:xfrm>
                <a:off x="4283968" y="278092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Oval 7"/>
              <p:cNvSpPr/>
              <p:nvPr/>
            </p:nvSpPr>
            <p:spPr>
              <a:xfrm>
                <a:off x="3563888" y="2564904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Oval 8"/>
              <p:cNvSpPr/>
              <p:nvPr/>
            </p:nvSpPr>
            <p:spPr>
              <a:xfrm>
                <a:off x="3635896" y="3140968"/>
                <a:ext cx="576064" cy="576064"/>
              </a:xfrm>
              <a:prstGeom prst="ellipse">
                <a:avLst/>
              </a:prstGeom>
              <a:solidFill>
                <a:schemeClr val="accent2"/>
              </a:solidFill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Oval 9"/>
              <p:cNvSpPr/>
              <p:nvPr/>
            </p:nvSpPr>
            <p:spPr>
              <a:xfrm>
                <a:off x="4067944" y="2996952"/>
                <a:ext cx="576064" cy="576064"/>
              </a:xfrm>
              <a:prstGeom prst="ellipse">
                <a:avLst/>
              </a:prstGeom>
              <a:scene3d>
                <a:camera prst="perspectiveHeroicExtremeLeftFacing"/>
                <a:lightRig rig="threePt" dir="t">
                  <a:rot lat="0" lon="0" rev="1200000"/>
                </a:lightRig>
              </a:scene3d>
              <a:sp3d>
                <a:bevelT w="203200" h="171450"/>
                <a:bevelB w="196850" h="3048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9" name="Oval 10"/>
            <p:cNvSpPr>
              <a:spLocks noChangeAspect="1"/>
            </p:cNvSpPr>
            <p:nvPr/>
          </p:nvSpPr>
          <p:spPr>
            <a:xfrm>
              <a:off x="3589477" y="3670773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11"/>
            <p:cNvSpPr>
              <a:spLocks noChangeAspect="1"/>
            </p:cNvSpPr>
            <p:nvPr/>
          </p:nvSpPr>
          <p:spPr>
            <a:xfrm>
              <a:off x="3724492" y="2491129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12"/>
            <p:cNvSpPr>
              <a:spLocks noChangeAspect="1"/>
            </p:cNvSpPr>
            <p:nvPr/>
          </p:nvSpPr>
          <p:spPr>
            <a:xfrm>
              <a:off x="4894622" y="2264275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13"/>
            <p:cNvSpPr>
              <a:spLocks noChangeAspect="1"/>
            </p:cNvSpPr>
            <p:nvPr/>
          </p:nvSpPr>
          <p:spPr>
            <a:xfrm>
              <a:off x="5749717" y="2899467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14"/>
            <p:cNvSpPr>
              <a:spLocks noChangeAspect="1"/>
            </p:cNvSpPr>
            <p:nvPr/>
          </p:nvSpPr>
          <p:spPr>
            <a:xfrm>
              <a:off x="5569697" y="385225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15"/>
            <p:cNvSpPr>
              <a:spLocks noChangeAspect="1"/>
            </p:cNvSpPr>
            <p:nvPr/>
          </p:nvSpPr>
          <p:spPr>
            <a:xfrm>
              <a:off x="4714602" y="4351336"/>
              <a:ext cx="144016" cy="145187"/>
            </a:xfrm>
            <a:prstGeom prst="ellipse">
              <a:avLst/>
            </a:prstGeom>
            <a:solidFill>
              <a:srgbClr val="FFFF00"/>
            </a:solidFill>
            <a:scene3d>
              <a:camera prst="perspectiveHeroicExtremeLeftFacing"/>
              <a:lightRig rig="threePt" dir="t">
                <a:rot lat="0" lon="0" rev="1200000"/>
              </a:lightRig>
            </a:scene3d>
            <a:sp3d>
              <a:bevelT w="222250" h="190500"/>
              <a:bevelB w="127000" h="2032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2" name="Blixt 81"/>
          <p:cNvSpPr/>
          <p:nvPr/>
        </p:nvSpPr>
        <p:spPr>
          <a:xfrm rot="18506381">
            <a:off x="-1614203" y="3017995"/>
            <a:ext cx="937765" cy="837231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83" name="Blixt 82"/>
          <p:cNvSpPr/>
          <p:nvPr/>
        </p:nvSpPr>
        <p:spPr>
          <a:xfrm rot="18506381">
            <a:off x="-1614201" y="4012699"/>
            <a:ext cx="937765" cy="837231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84" name="textruta 83"/>
          <p:cNvSpPr txBox="1"/>
          <p:nvPr/>
        </p:nvSpPr>
        <p:spPr>
          <a:xfrm>
            <a:off x="0" y="0"/>
            <a:ext cx="520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err="1" smtClean="0">
                <a:solidFill>
                  <a:prstClr val="white"/>
                </a:solidFill>
              </a:rPr>
              <a:t>Scattering</a:t>
            </a:r>
            <a:endParaRPr lang="sv-SE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4.16281E-7 L 0.53315 -0.02313 L 0.97604 -0.32308 " pathEditMode="relative" ptsTypes="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1800000">
                                      <p:cBhvr>
                                        <p:cTn id="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3469E-6 L 0.54114 -0.02983 L 1.0052 0.04302 " pathEditMode="relative" rAng="0" ptsTypes="AAA">
                                      <p:cBhvr>
                                        <p:cTn id="11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0" y="6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00000">
                                      <p:cBhvr>
                                        <p:cTn id="13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116 L 0.54236 -0.03631 L 1.0092 0.20351 " pathEditMode="relative" rAng="0" ptsTypes="AAA">
                                      <p:cBhvr>
                                        <p:cTn id="1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5" y="84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800000">
                                      <p:cBhvr>
                                        <p:cTn id="18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chemisorption_at_st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8287" y="1982489"/>
            <a:ext cx="4922226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92858" y="836712"/>
            <a:ext cx="75689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2000" b="1" dirty="0" err="1" smtClean="0">
                <a:solidFill>
                  <a:prstClr val="white"/>
                </a:solidFill>
              </a:rPr>
              <a:t>Geometry</a:t>
            </a:r>
            <a:r>
              <a:rPr lang="sv-SE" sz="2000" b="1" dirty="0" smtClean="0">
                <a:solidFill>
                  <a:prstClr val="white"/>
                </a:solidFill>
              </a:rPr>
              <a:t> and </a:t>
            </a:r>
            <a:r>
              <a:rPr lang="sv-SE" sz="2000" b="1" dirty="0" err="1" smtClean="0">
                <a:solidFill>
                  <a:prstClr val="white"/>
                </a:solidFill>
              </a:rPr>
              <a:t>chemicals</a:t>
            </a:r>
            <a:r>
              <a:rPr lang="sv-SE" sz="2000" b="1" dirty="0" smtClean="0">
                <a:solidFill>
                  <a:prstClr val="white"/>
                </a:solidFill>
              </a:rPr>
              <a:t> </a:t>
            </a:r>
            <a:r>
              <a:rPr lang="sv-SE" sz="2000" b="1" dirty="0" err="1" smtClean="0">
                <a:solidFill>
                  <a:prstClr val="white"/>
                </a:solidFill>
              </a:rPr>
              <a:t>bonds</a:t>
            </a:r>
            <a:r>
              <a:rPr lang="sv-SE" sz="2000" b="1" dirty="0" smtClean="0">
                <a:solidFill>
                  <a:prstClr val="white"/>
                </a:solidFill>
              </a:rPr>
              <a:t> </a:t>
            </a:r>
            <a:r>
              <a:rPr lang="sv-SE" sz="2000" b="1" dirty="0" err="1" smtClean="0">
                <a:solidFill>
                  <a:prstClr val="white"/>
                </a:solidFill>
              </a:rPr>
              <a:t>with</a:t>
            </a:r>
            <a:r>
              <a:rPr lang="sv-SE" sz="2000" b="1" dirty="0" smtClean="0">
                <a:solidFill>
                  <a:prstClr val="white"/>
                </a:solidFill>
              </a:rPr>
              <a:t> the </a:t>
            </a:r>
            <a:r>
              <a:rPr lang="sv-SE" sz="2000" b="1" dirty="0" err="1" smtClean="0">
                <a:solidFill>
                  <a:prstClr val="white"/>
                </a:solidFill>
              </a:rPr>
              <a:t>help</a:t>
            </a:r>
            <a:r>
              <a:rPr lang="sv-SE" sz="2000" b="1" dirty="0" smtClean="0">
                <a:solidFill>
                  <a:prstClr val="white"/>
                </a:solidFill>
              </a:rPr>
              <a:t> </a:t>
            </a:r>
            <a:r>
              <a:rPr lang="sv-SE" sz="2000" b="1" dirty="0" err="1" smtClean="0">
                <a:solidFill>
                  <a:prstClr val="white"/>
                </a:solidFill>
              </a:rPr>
              <a:t>of</a:t>
            </a:r>
            <a:r>
              <a:rPr lang="sv-SE" sz="2000" b="1" dirty="0" smtClean="0">
                <a:solidFill>
                  <a:prstClr val="white"/>
                </a:solidFill>
              </a:rPr>
              <a:t> </a:t>
            </a:r>
            <a:r>
              <a:rPr lang="sv-SE" sz="2000" b="1" dirty="0" err="1" smtClean="0">
                <a:solidFill>
                  <a:prstClr val="white"/>
                </a:solidFill>
              </a:rPr>
              <a:t>photon</a:t>
            </a:r>
            <a:r>
              <a:rPr lang="sv-SE" sz="2000" b="1" dirty="0" smtClean="0">
                <a:solidFill>
                  <a:prstClr val="white"/>
                </a:solidFill>
              </a:rPr>
              <a:t> </a:t>
            </a:r>
            <a:r>
              <a:rPr lang="sv-SE" sz="2000" b="1" dirty="0" err="1" smtClean="0">
                <a:solidFill>
                  <a:prstClr val="white"/>
                </a:solidFill>
              </a:rPr>
              <a:t>spectroscopy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427984" y="1340768"/>
            <a:ext cx="1728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b="1" dirty="0" smtClean="0">
                <a:solidFill>
                  <a:prstClr val="white"/>
                </a:solidFill>
              </a:rPr>
              <a:t>Clean rhodium </a:t>
            </a:r>
            <a:r>
              <a:rPr lang="sv-SE" sz="1600" b="1" dirty="0" err="1" smtClean="0">
                <a:solidFill>
                  <a:prstClr val="white"/>
                </a:solidFill>
              </a:rPr>
              <a:t>crystal</a:t>
            </a:r>
            <a:r>
              <a:rPr lang="sv-SE" sz="1600" b="1" dirty="0" smtClean="0">
                <a:solidFill>
                  <a:prstClr val="white"/>
                </a:solidFill>
              </a:rPr>
              <a:t> </a:t>
            </a:r>
            <a:r>
              <a:rPr lang="sv-SE" sz="1600" b="1" dirty="0" err="1" smtClean="0">
                <a:solidFill>
                  <a:prstClr val="white"/>
                </a:solidFill>
              </a:rPr>
              <a:t>surface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768244" y="1340768"/>
            <a:ext cx="20053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600" b="1" dirty="0" err="1" smtClean="0">
                <a:solidFill>
                  <a:prstClr val="white"/>
                </a:solidFill>
              </a:rPr>
              <a:t>With</a:t>
            </a:r>
            <a:r>
              <a:rPr lang="sv-SE" sz="1600" b="1" dirty="0" smtClean="0">
                <a:solidFill>
                  <a:prstClr val="white"/>
                </a:solidFill>
              </a:rPr>
              <a:t> a small </a:t>
            </a:r>
            <a:r>
              <a:rPr lang="sv-SE" sz="1600" b="1" dirty="0" err="1" smtClean="0">
                <a:solidFill>
                  <a:prstClr val="white"/>
                </a:solidFill>
              </a:rPr>
              <a:t>amount</a:t>
            </a:r>
            <a:r>
              <a:rPr lang="sv-SE" sz="1600" b="1" dirty="0" smtClean="0">
                <a:solidFill>
                  <a:prstClr val="white"/>
                </a:solidFill>
              </a:rPr>
              <a:t> </a:t>
            </a:r>
            <a:br>
              <a:rPr lang="sv-SE" sz="1600" b="1" dirty="0" smtClean="0">
                <a:solidFill>
                  <a:prstClr val="white"/>
                </a:solidFill>
              </a:rPr>
            </a:br>
            <a:r>
              <a:rPr lang="sv-SE" sz="1600" b="1" dirty="0" err="1" smtClean="0">
                <a:solidFill>
                  <a:prstClr val="white"/>
                </a:solidFill>
              </a:rPr>
              <a:t>of</a:t>
            </a:r>
            <a:r>
              <a:rPr lang="sv-SE" sz="1600" b="1" dirty="0" smtClean="0">
                <a:solidFill>
                  <a:prstClr val="white"/>
                </a:solidFill>
              </a:rPr>
              <a:t> oxygen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53254" name="Picture 6" descr="http://www.autopartswarehouse.com/images/shop_brands/brands/eastern/substrate_Dia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314550" cy="2232248"/>
          </a:xfrm>
          <a:prstGeom prst="rect">
            <a:avLst/>
          </a:prstGeom>
          <a:noFill/>
        </p:spPr>
      </p:pic>
      <p:pic>
        <p:nvPicPr>
          <p:cNvPr id="53256" name="Picture 8" descr="http://t3.gstatic.com/images?q=tbn:ANd9GcRbc_IXQurSDp8J3pY2RV9nTbTxK5QH7XJmmHcKh490wZUu1yH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84784"/>
            <a:ext cx="3268568" cy="24482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95736" y="0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Rhodium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8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/>
        </p:nvCxnSpPr>
        <p:spPr>
          <a:xfrm rot="5400000">
            <a:off x="2327275" y="5318125"/>
            <a:ext cx="448945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>
            <a:off x="2327275" y="873125"/>
            <a:ext cx="448945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 1"/>
          <p:cNvGrpSpPr/>
          <p:nvPr/>
        </p:nvGrpSpPr>
        <p:grpSpPr>
          <a:xfrm>
            <a:off x="4394200" y="1339850"/>
            <a:ext cx="355600" cy="3600450"/>
            <a:chOff x="4394200" y="1339850"/>
            <a:chExt cx="355600" cy="3600450"/>
          </a:xfrm>
        </p:grpSpPr>
        <p:cxnSp>
          <p:nvCxnSpPr>
            <p:cNvPr id="84" name="Straight Connector 83"/>
            <p:cNvCxnSpPr/>
            <p:nvPr/>
          </p:nvCxnSpPr>
          <p:spPr>
            <a:xfrm rot="5400000" flipV="1">
              <a:off x="4527550" y="4718050"/>
              <a:ext cx="266700" cy="1778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349750" y="4718050"/>
              <a:ext cx="266700" cy="1778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4349750" y="1384300"/>
              <a:ext cx="266700" cy="1778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>
              <a:off x="4527550" y="1384300"/>
              <a:ext cx="266700" cy="1778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904" name="Text Box 2"/>
          <p:cNvSpPr txBox="1">
            <a:spLocks noChangeArrowheads="1"/>
          </p:cNvSpPr>
          <p:nvPr/>
        </p:nvSpPr>
        <p:spPr bwMode="auto">
          <a:xfrm>
            <a:off x="561975" y="0"/>
            <a:ext cx="8099425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000" b="1" dirty="0" err="1">
                <a:solidFill>
                  <a:prstClr val="white"/>
                </a:solidFill>
              </a:rPr>
              <a:t>Light</a:t>
            </a:r>
            <a:r>
              <a:rPr lang="sv-SE" sz="4000" b="1" dirty="0">
                <a:solidFill>
                  <a:prstClr val="white"/>
                </a:solidFill>
              </a:rPr>
              <a:t> </a:t>
            </a:r>
            <a:r>
              <a:rPr lang="sv-SE" sz="4000" b="1" dirty="0" err="1">
                <a:solidFill>
                  <a:prstClr val="white"/>
                </a:solidFill>
              </a:rPr>
              <a:t>sources</a:t>
            </a:r>
            <a:r>
              <a:rPr lang="sv-SE" sz="4000" b="1" dirty="0">
                <a:solidFill>
                  <a:prstClr val="white"/>
                </a:solidFill>
              </a:rPr>
              <a:t> – </a:t>
            </a:r>
            <a:r>
              <a:rPr lang="sv-SE" sz="4000" b="1" dirty="0" err="1">
                <a:solidFill>
                  <a:prstClr val="white"/>
                </a:solidFill>
              </a:rPr>
              <a:t>electric</a:t>
            </a:r>
            <a:r>
              <a:rPr lang="sv-SE" sz="4000" b="1" dirty="0">
                <a:solidFill>
                  <a:prstClr val="white"/>
                </a:solidFill>
              </a:rPr>
              <a:t> </a:t>
            </a:r>
            <a:r>
              <a:rPr lang="sv-SE" sz="4000" b="1" dirty="0" err="1">
                <a:solidFill>
                  <a:prstClr val="white"/>
                </a:solidFill>
              </a:rPr>
              <a:t>field</a:t>
            </a:r>
            <a:endParaRPr lang="sv-SE" sz="4000" b="1" dirty="0">
              <a:solidFill>
                <a:prstClr val="white"/>
              </a:solidFill>
            </a:endParaRPr>
          </a:p>
        </p:txBody>
      </p:sp>
      <p:sp>
        <p:nvSpPr>
          <p:cNvPr id="91" name="Frihandsfigur 90"/>
          <p:cNvSpPr/>
          <p:nvPr/>
        </p:nvSpPr>
        <p:spPr>
          <a:xfrm>
            <a:off x="2885935" y="2718752"/>
            <a:ext cx="1686065" cy="869796"/>
          </a:xfrm>
          <a:custGeom>
            <a:avLst/>
            <a:gdLst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86065"/>
              <a:gd name="connsiteY0" fmla="*/ 437129 h 869805"/>
              <a:gd name="connsiteX1" fmla="*/ 414825 w 1686065"/>
              <a:gd name="connsiteY1" fmla="*/ 0 h 869805"/>
              <a:gd name="connsiteX2" fmla="*/ 816269 w 1686065"/>
              <a:gd name="connsiteY2" fmla="*/ 437128 h 869805"/>
              <a:gd name="connsiteX3" fmla="*/ 1253397 w 1686065"/>
              <a:gd name="connsiteY3" fmla="*/ 869796 h 869805"/>
              <a:gd name="connsiteX4" fmla="*/ 1686065 w 1686065"/>
              <a:gd name="connsiteY4" fmla="*/ 446049 h 869805"/>
              <a:gd name="connsiteX0" fmla="*/ 0 w 1686065"/>
              <a:gd name="connsiteY0" fmla="*/ 437129 h 869796"/>
              <a:gd name="connsiteX1" fmla="*/ 414825 w 1686065"/>
              <a:gd name="connsiteY1" fmla="*/ 0 h 869796"/>
              <a:gd name="connsiteX2" fmla="*/ 816269 w 1686065"/>
              <a:gd name="connsiteY2" fmla="*/ 437128 h 869796"/>
              <a:gd name="connsiteX3" fmla="*/ 1253397 w 1686065"/>
              <a:gd name="connsiteY3" fmla="*/ 869796 h 869796"/>
              <a:gd name="connsiteX4" fmla="*/ 1686065 w 1686065"/>
              <a:gd name="connsiteY4" fmla="*/ 434654 h 86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065" h="869796">
                <a:moveTo>
                  <a:pt x="0" y="437129"/>
                </a:moveTo>
                <a:cubicBezTo>
                  <a:pt x="131956" y="209271"/>
                  <a:pt x="278780" y="0"/>
                  <a:pt x="414825" y="0"/>
                </a:cubicBezTo>
                <a:cubicBezTo>
                  <a:pt x="550870" y="0"/>
                  <a:pt x="716651" y="274320"/>
                  <a:pt x="816269" y="437128"/>
                </a:cubicBezTo>
                <a:cubicBezTo>
                  <a:pt x="915887" y="599936"/>
                  <a:pt x="1108431" y="870208"/>
                  <a:pt x="1253397" y="869796"/>
                </a:cubicBezTo>
                <a:cubicBezTo>
                  <a:pt x="1398363" y="869384"/>
                  <a:pt x="1547790" y="677751"/>
                  <a:pt x="1686065" y="43465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93" name="Frihandsfigur 92"/>
          <p:cNvSpPr/>
          <p:nvPr/>
        </p:nvSpPr>
        <p:spPr>
          <a:xfrm>
            <a:off x="4572000" y="2718752"/>
            <a:ext cx="1686065" cy="869796"/>
          </a:xfrm>
          <a:custGeom>
            <a:avLst/>
            <a:gdLst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86065"/>
              <a:gd name="connsiteY0" fmla="*/ 437129 h 869805"/>
              <a:gd name="connsiteX1" fmla="*/ 414825 w 1686065"/>
              <a:gd name="connsiteY1" fmla="*/ 0 h 869805"/>
              <a:gd name="connsiteX2" fmla="*/ 816269 w 1686065"/>
              <a:gd name="connsiteY2" fmla="*/ 437128 h 869805"/>
              <a:gd name="connsiteX3" fmla="*/ 1253397 w 1686065"/>
              <a:gd name="connsiteY3" fmla="*/ 869796 h 869805"/>
              <a:gd name="connsiteX4" fmla="*/ 1686065 w 1686065"/>
              <a:gd name="connsiteY4" fmla="*/ 446049 h 869805"/>
              <a:gd name="connsiteX0" fmla="*/ 0 w 1686065"/>
              <a:gd name="connsiteY0" fmla="*/ 437129 h 869796"/>
              <a:gd name="connsiteX1" fmla="*/ 414825 w 1686065"/>
              <a:gd name="connsiteY1" fmla="*/ 0 h 869796"/>
              <a:gd name="connsiteX2" fmla="*/ 816269 w 1686065"/>
              <a:gd name="connsiteY2" fmla="*/ 437128 h 869796"/>
              <a:gd name="connsiteX3" fmla="*/ 1253397 w 1686065"/>
              <a:gd name="connsiteY3" fmla="*/ 869796 h 869796"/>
              <a:gd name="connsiteX4" fmla="*/ 1686065 w 1686065"/>
              <a:gd name="connsiteY4" fmla="*/ 434654 h 86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065" h="869796">
                <a:moveTo>
                  <a:pt x="0" y="437129"/>
                </a:moveTo>
                <a:cubicBezTo>
                  <a:pt x="131956" y="209271"/>
                  <a:pt x="278780" y="0"/>
                  <a:pt x="414825" y="0"/>
                </a:cubicBezTo>
                <a:cubicBezTo>
                  <a:pt x="550870" y="0"/>
                  <a:pt x="716651" y="274320"/>
                  <a:pt x="816269" y="437128"/>
                </a:cubicBezTo>
                <a:cubicBezTo>
                  <a:pt x="915887" y="599936"/>
                  <a:pt x="1108431" y="870208"/>
                  <a:pt x="1253397" y="869796"/>
                </a:cubicBezTo>
                <a:cubicBezTo>
                  <a:pt x="1398363" y="869384"/>
                  <a:pt x="1547790" y="677751"/>
                  <a:pt x="1686065" y="43465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94" name="Frihandsfigur 93"/>
          <p:cNvSpPr/>
          <p:nvPr/>
        </p:nvSpPr>
        <p:spPr>
          <a:xfrm>
            <a:off x="6262304" y="2718752"/>
            <a:ext cx="1686065" cy="869796"/>
          </a:xfrm>
          <a:custGeom>
            <a:avLst/>
            <a:gdLst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86065"/>
              <a:gd name="connsiteY0" fmla="*/ 437129 h 869805"/>
              <a:gd name="connsiteX1" fmla="*/ 414825 w 1686065"/>
              <a:gd name="connsiteY1" fmla="*/ 0 h 869805"/>
              <a:gd name="connsiteX2" fmla="*/ 816269 w 1686065"/>
              <a:gd name="connsiteY2" fmla="*/ 437128 h 869805"/>
              <a:gd name="connsiteX3" fmla="*/ 1253397 w 1686065"/>
              <a:gd name="connsiteY3" fmla="*/ 869796 h 869805"/>
              <a:gd name="connsiteX4" fmla="*/ 1686065 w 1686065"/>
              <a:gd name="connsiteY4" fmla="*/ 446049 h 869805"/>
              <a:gd name="connsiteX0" fmla="*/ 0 w 1686065"/>
              <a:gd name="connsiteY0" fmla="*/ 437129 h 869796"/>
              <a:gd name="connsiteX1" fmla="*/ 414825 w 1686065"/>
              <a:gd name="connsiteY1" fmla="*/ 0 h 869796"/>
              <a:gd name="connsiteX2" fmla="*/ 816269 w 1686065"/>
              <a:gd name="connsiteY2" fmla="*/ 437128 h 869796"/>
              <a:gd name="connsiteX3" fmla="*/ 1253397 w 1686065"/>
              <a:gd name="connsiteY3" fmla="*/ 869796 h 869796"/>
              <a:gd name="connsiteX4" fmla="*/ 1686065 w 1686065"/>
              <a:gd name="connsiteY4" fmla="*/ 434654 h 86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065" h="869796">
                <a:moveTo>
                  <a:pt x="0" y="437129"/>
                </a:moveTo>
                <a:cubicBezTo>
                  <a:pt x="131956" y="209271"/>
                  <a:pt x="278780" y="0"/>
                  <a:pt x="414825" y="0"/>
                </a:cubicBezTo>
                <a:cubicBezTo>
                  <a:pt x="550870" y="0"/>
                  <a:pt x="716651" y="274320"/>
                  <a:pt x="816269" y="437128"/>
                </a:cubicBezTo>
                <a:cubicBezTo>
                  <a:pt x="915887" y="599936"/>
                  <a:pt x="1108431" y="870208"/>
                  <a:pt x="1253397" y="869796"/>
                </a:cubicBezTo>
                <a:cubicBezTo>
                  <a:pt x="1398363" y="869384"/>
                  <a:pt x="1547790" y="677751"/>
                  <a:pt x="1686065" y="43465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95" name="Frihandsfigur 94"/>
          <p:cNvSpPr/>
          <p:nvPr/>
        </p:nvSpPr>
        <p:spPr>
          <a:xfrm>
            <a:off x="7943812" y="2725446"/>
            <a:ext cx="1686065" cy="869796"/>
          </a:xfrm>
          <a:custGeom>
            <a:avLst/>
            <a:gdLst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86065"/>
              <a:gd name="connsiteY0" fmla="*/ 437129 h 869805"/>
              <a:gd name="connsiteX1" fmla="*/ 414825 w 1686065"/>
              <a:gd name="connsiteY1" fmla="*/ 0 h 869805"/>
              <a:gd name="connsiteX2" fmla="*/ 816269 w 1686065"/>
              <a:gd name="connsiteY2" fmla="*/ 437128 h 869805"/>
              <a:gd name="connsiteX3" fmla="*/ 1253397 w 1686065"/>
              <a:gd name="connsiteY3" fmla="*/ 869796 h 869805"/>
              <a:gd name="connsiteX4" fmla="*/ 1686065 w 1686065"/>
              <a:gd name="connsiteY4" fmla="*/ 446049 h 869805"/>
              <a:gd name="connsiteX0" fmla="*/ 0 w 1686065"/>
              <a:gd name="connsiteY0" fmla="*/ 437129 h 869796"/>
              <a:gd name="connsiteX1" fmla="*/ 414825 w 1686065"/>
              <a:gd name="connsiteY1" fmla="*/ 0 h 869796"/>
              <a:gd name="connsiteX2" fmla="*/ 816269 w 1686065"/>
              <a:gd name="connsiteY2" fmla="*/ 437128 h 869796"/>
              <a:gd name="connsiteX3" fmla="*/ 1253397 w 1686065"/>
              <a:gd name="connsiteY3" fmla="*/ 869796 h 869796"/>
              <a:gd name="connsiteX4" fmla="*/ 1686065 w 1686065"/>
              <a:gd name="connsiteY4" fmla="*/ 434654 h 86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065" h="869796">
                <a:moveTo>
                  <a:pt x="0" y="437129"/>
                </a:moveTo>
                <a:cubicBezTo>
                  <a:pt x="131956" y="209271"/>
                  <a:pt x="278780" y="0"/>
                  <a:pt x="414825" y="0"/>
                </a:cubicBezTo>
                <a:cubicBezTo>
                  <a:pt x="550870" y="0"/>
                  <a:pt x="716651" y="274320"/>
                  <a:pt x="816269" y="437128"/>
                </a:cubicBezTo>
                <a:cubicBezTo>
                  <a:pt x="915887" y="599936"/>
                  <a:pt x="1108431" y="870208"/>
                  <a:pt x="1253397" y="869796"/>
                </a:cubicBezTo>
                <a:cubicBezTo>
                  <a:pt x="1398363" y="869384"/>
                  <a:pt x="1547790" y="677751"/>
                  <a:pt x="1686065" y="43465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9" name="Frihandsfigur 18"/>
          <p:cNvSpPr/>
          <p:nvPr/>
        </p:nvSpPr>
        <p:spPr>
          <a:xfrm flipH="1">
            <a:off x="4571695" y="2743009"/>
            <a:ext cx="1686065" cy="869796"/>
          </a:xfrm>
          <a:custGeom>
            <a:avLst/>
            <a:gdLst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86065"/>
              <a:gd name="connsiteY0" fmla="*/ 437129 h 869805"/>
              <a:gd name="connsiteX1" fmla="*/ 414825 w 1686065"/>
              <a:gd name="connsiteY1" fmla="*/ 0 h 869805"/>
              <a:gd name="connsiteX2" fmla="*/ 816269 w 1686065"/>
              <a:gd name="connsiteY2" fmla="*/ 437128 h 869805"/>
              <a:gd name="connsiteX3" fmla="*/ 1253397 w 1686065"/>
              <a:gd name="connsiteY3" fmla="*/ 869796 h 869805"/>
              <a:gd name="connsiteX4" fmla="*/ 1686065 w 1686065"/>
              <a:gd name="connsiteY4" fmla="*/ 446049 h 869805"/>
              <a:gd name="connsiteX0" fmla="*/ 0 w 1686065"/>
              <a:gd name="connsiteY0" fmla="*/ 437129 h 869796"/>
              <a:gd name="connsiteX1" fmla="*/ 414825 w 1686065"/>
              <a:gd name="connsiteY1" fmla="*/ 0 h 869796"/>
              <a:gd name="connsiteX2" fmla="*/ 816269 w 1686065"/>
              <a:gd name="connsiteY2" fmla="*/ 437128 h 869796"/>
              <a:gd name="connsiteX3" fmla="*/ 1253397 w 1686065"/>
              <a:gd name="connsiteY3" fmla="*/ 869796 h 869796"/>
              <a:gd name="connsiteX4" fmla="*/ 1686065 w 1686065"/>
              <a:gd name="connsiteY4" fmla="*/ 434654 h 86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065" h="869796">
                <a:moveTo>
                  <a:pt x="0" y="437129"/>
                </a:moveTo>
                <a:cubicBezTo>
                  <a:pt x="131956" y="209271"/>
                  <a:pt x="278780" y="0"/>
                  <a:pt x="414825" y="0"/>
                </a:cubicBezTo>
                <a:cubicBezTo>
                  <a:pt x="550870" y="0"/>
                  <a:pt x="716651" y="274320"/>
                  <a:pt x="816269" y="437128"/>
                </a:cubicBezTo>
                <a:cubicBezTo>
                  <a:pt x="915887" y="599936"/>
                  <a:pt x="1108431" y="870208"/>
                  <a:pt x="1253397" y="869796"/>
                </a:cubicBezTo>
                <a:cubicBezTo>
                  <a:pt x="1398363" y="869384"/>
                  <a:pt x="1547790" y="677751"/>
                  <a:pt x="1686065" y="43465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8" name="Frihandsfigur 27"/>
          <p:cNvSpPr/>
          <p:nvPr/>
        </p:nvSpPr>
        <p:spPr>
          <a:xfrm flipH="1">
            <a:off x="2885630" y="2745987"/>
            <a:ext cx="1686065" cy="869796"/>
          </a:xfrm>
          <a:custGeom>
            <a:avLst/>
            <a:gdLst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86065"/>
              <a:gd name="connsiteY0" fmla="*/ 437129 h 869805"/>
              <a:gd name="connsiteX1" fmla="*/ 414825 w 1686065"/>
              <a:gd name="connsiteY1" fmla="*/ 0 h 869805"/>
              <a:gd name="connsiteX2" fmla="*/ 816269 w 1686065"/>
              <a:gd name="connsiteY2" fmla="*/ 437128 h 869805"/>
              <a:gd name="connsiteX3" fmla="*/ 1253397 w 1686065"/>
              <a:gd name="connsiteY3" fmla="*/ 869796 h 869805"/>
              <a:gd name="connsiteX4" fmla="*/ 1686065 w 1686065"/>
              <a:gd name="connsiteY4" fmla="*/ 446049 h 869805"/>
              <a:gd name="connsiteX0" fmla="*/ 0 w 1686065"/>
              <a:gd name="connsiteY0" fmla="*/ 437129 h 869796"/>
              <a:gd name="connsiteX1" fmla="*/ 414825 w 1686065"/>
              <a:gd name="connsiteY1" fmla="*/ 0 h 869796"/>
              <a:gd name="connsiteX2" fmla="*/ 816269 w 1686065"/>
              <a:gd name="connsiteY2" fmla="*/ 437128 h 869796"/>
              <a:gd name="connsiteX3" fmla="*/ 1253397 w 1686065"/>
              <a:gd name="connsiteY3" fmla="*/ 869796 h 869796"/>
              <a:gd name="connsiteX4" fmla="*/ 1686065 w 1686065"/>
              <a:gd name="connsiteY4" fmla="*/ 434654 h 86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065" h="869796">
                <a:moveTo>
                  <a:pt x="0" y="437129"/>
                </a:moveTo>
                <a:cubicBezTo>
                  <a:pt x="131956" y="209271"/>
                  <a:pt x="278780" y="0"/>
                  <a:pt x="414825" y="0"/>
                </a:cubicBezTo>
                <a:cubicBezTo>
                  <a:pt x="550870" y="0"/>
                  <a:pt x="716651" y="274320"/>
                  <a:pt x="816269" y="437128"/>
                </a:cubicBezTo>
                <a:cubicBezTo>
                  <a:pt x="915887" y="599936"/>
                  <a:pt x="1108431" y="870208"/>
                  <a:pt x="1253397" y="869796"/>
                </a:cubicBezTo>
                <a:cubicBezTo>
                  <a:pt x="1398363" y="869384"/>
                  <a:pt x="1547790" y="677751"/>
                  <a:pt x="1686065" y="43465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9" name="Frihandsfigur 28"/>
          <p:cNvSpPr/>
          <p:nvPr/>
        </p:nvSpPr>
        <p:spPr>
          <a:xfrm flipH="1">
            <a:off x="1199565" y="2745987"/>
            <a:ext cx="1686065" cy="869796"/>
          </a:xfrm>
          <a:custGeom>
            <a:avLst/>
            <a:gdLst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86065"/>
              <a:gd name="connsiteY0" fmla="*/ 437129 h 869805"/>
              <a:gd name="connsiteX1" fmla="*/ 414825 w 1686065"/>
              <a:gd name="connsiteY1" fmla="*/ 0 h 869805"/>
              <a:gd name="connsiteX2" fmla="*/ 816269 w 1686065"/>
              <a:gd name="connsiteY2" fmla="*/ 437128 h 869805"/>
              <a:gd name="connsiteX3" fmla="*/ 1253397 w 1686065"/>
              <a:gd name="connsiteY3" fmla="*/ 869796 h 869805"/>
              <a:gd name="connsiteX4" fmla="*/ 1686065 w 1686065"/>
              <a:gd name="connsiteY4" fmla="*/ 446049 h 869805"/>
              <a:gd name="connsiteX0" fmla="*/ 0 w 1686065"/>
              <a:gd name="connsiteY0" fmla="*/ 437129 h 869796"/>
              <a:gd name="connsiteX1" fmla="*/ 414825 w 1686065"/>
              <a:gd name="connsiteY1" fmla="*/ 0 h 869796"/>
              <a:gd name="connsiteX2" fmla="*/ 816269 w 1686065"/>
              <a:gd name="connsiteY2" fmla="*/ 437128 h 869796"/>
              <a:gd name="connsiteX3" fmla="*/ 1253397 w 1686065"/>
              <a:gd name="connsiteY3" fmla="*/ 869796 h 869796"/>
              <a:gd name="connsiteX4" fmla="*/ 1686065 w 1686065"/>
              <a:gd name="connsiteY4" fmla="*/ 434654 h 86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065" h="869796">
                <a:moveTo>
                  <a:pt x="0" y="437129"/>
                </a:moveTo>
                <a:cubicBezTo>
                  <a:pt x="131956" y="209271"/>
                  <a:pt x="278780" y="0"/>
                  <a:pt x="414825" y="0"/>
                </a:cubicBezTo>
                <a:cubicBezTo>
                  <a:pt x="550870" y="0"/>
                  <a:pt x="716651" y="274320"/>
                  <a:pt x="816269" y="437128"/>
                </a:cubicBezTo>
                <a:cubicBezTo>
                  <a:pt x="915887" y="599936"/>
                  <a:pt x="1108431" y="870208"/>
                  <a:pt x="1253397" y="869796"/>
                </a:cubicBezTo>
                <a:cubicBezTo>
                  <a:pt x="1398363" y="869384"/>
                  <a:pt x="1547790" y="677751"/>
                  <a:pt x="1686065" y="43465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0" name="Frihandsfigur 29"/>
          <p:cNvSpPr/>
          <p:nvPr/>
        </p:nvSpPr>
        <p:spPr>
          <a:xfrm flipH="1">
            <a:off x="-486500" y="2745987"/>
            <a:ext cx="1686065" cy="869796"/>
          </a:xfrm>
          <a:custGeom>
            <a:avLst/>
            <a:gdLst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54841"/>
              <a:gd name="connsiteY0" fmla="*/ 406001 h 869892"/>
              <a:gd name="connsiteX1" fmla="*/ 396983 w 1654841"/>
              <a:gd name="connsiteY1" fmla="*/ 96 h 869892"/>
              <a:gd name="connsiteX2" fmla="*/ 798427 w 1654841"/>
              <a:gd name="connsiteY2" fmla="*/ 437224 h 869892"/>
              <a:gd name="connsiteX3" fmla="*/ 1235555 w 1654841"/>
              <a:gd name="connsiteY3" fmla="*/ 869892 h 869892"/>
              <a:gd name="connsiteX4" fmla="*/ 1654841 w 1654841"/>
              <a:gd name="connsiteY4" fmla="*/ 437224 h 869892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72683"/>
              <a:gd name="connsiteY0" fmla="*/ 437129 h 869796"/>
              <a:gd name="connsiteX1" fmla="*/ 414825 w 1672683"/>
              <a:gd name="connsiteY1" fmla="*/ 0 h 869796"/>
              <a:gd name="connsiteX2" fmla="*/ 816269 w 1672683"/>
              <a:gd name="connsiteY2" fmla="*/ 437128 h 869796"/>
              <a:gd name="connsiteX3" fmla="*/ 1253397 w 1672683"/>
              <a:gd name="connsiteY3" fmla="*/ 869796 h 869796"/>
              <a:gd name="connsiteX4" fmla="*/ 1672683 w 1672683"/>
              <a:gd name="connsiteY4" fmla="*/ 437128 h 869796"/>
              <a:gd name="connsiteX0" fmla="*/ 0 w 1686065"/>
              <a:gd name="connsiteY0" fmla="*/ 437129 h 869805"/>
              <a:gd name="connsiteX1" fmla="*/ 414825 w 1686065"/>
              <a:gd name="connsiteY1" fmla="*/ 0 h 869805"/>
              <a:gd name="connsiteX2" fmla="*/ 816269 w 1686065"/>
              <a:gd name="connsiteY2" fmla="*/ 437128 h 869805"/>
              <a:gd name="connsiteX3" fmla="*/ 1253397 w 1686065"/>
              <a:gd name="connsiteY3" fmla="*/ 869796 h 869805"/>
              <a:gd name="connsiteX4" fmla="*/ 1686065 w 1686065"/>
              <a:gd name="connsiteY4" fmla="*/ 446049 h 869805"/>
              <a:gd name="connsiteX0" fmla="*/ 0 w 1686065"/>
              <a:gd name="connsiteY0" fmla="*/ 437129 h 869796"/>
              <a:gd name="connsiteX1" fmla="*/ 414825 w 1686065"/>
              <a:gd name="connsiteY1" fmla="*/ 0 h 869796"/>
              <a:gd name="connsiteX2" fmla="*/ 816269 w 1686065"/>
              <a:gd name="connsiteY2" fmla="*/ 437128 h 869796"/>
              <a:gd name="connsiteX3" fmla="*/ 1253397 w 1686065"/>
              <a:gd name="connsiteY3" fmla="*/ 869796 h 869796"/>
              <a:gd name="connsiteX4" fmla="*/ 1686065 w 1686065"/>
              <a:gd name="connsiteY4" fmla="*/ 434654 h 86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065" h="869796">
                <a:moveTo>
                  <a:pt x="0" y="437129"/>
                </a:moveTo>
                <a:cubicBezTo>
                  <a:pt x="131956" y="209271"/>
                  <a:pt x="278780" y="0"/>
                  <a:pt x="414825" y="0"/>
                </a:cubicBezTo>
                <a:cubicBezTo>
                  <a:pt x="550870" y="0"/>
                  <a:pt x="716651" y="274320"/>
                  <a:pt x="816269" y="437128"/>
                </a:cubicBezTo>
                <a:cubicBezTo>
                  <a:pt x="915887" y="599936"/>
                  <a:pt x="1108431" y="870208"/>
                  <a:pt x="1253397" y="869796"/>
                </a:cubicBezTo>
                <a:cubicBezTo>
                  <a:pt x="1398363" y="869384"/>
                  <a:pt x="1547790" y="677751"/>
                  <a:pt x="1686065" y="43465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96" name="Group 20"/>
          <p:cNvGrpSpPr>
            <a:grpSpLocks/>
          </p:cNvGrpSpPr>
          <p:nvPr/>
        </p:nvGrpSpPr>
        <p:grpSpPr bwMode="auto">
          <a:xfrm>
            <a:off x="4344823" y="2938094"/>
            <a:ext cx="444500" cy="444500"/>
            <a:chOff x="3594100" y="2628900"/>
            <a:chExt cx="444500" cy="444500"/>
          </a:xfrm>
        </p:grpSpPr>
        <p:sp>
          <p:nvSpPr>
            <p:cNvPr id="97" name="Oval 21"/>
            <p:cNvSpPr/>
            <p:nvPr/>
          </p:nvSpPr>
          <p:spPr>
            <a:xfrm>
              <a:off x="3594100" y="2628900"/>
              <a:ext cx="444500" cy="44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8" name="Straight Connector 22"/>
            <p:cNvCxnSpPr/>
            <p:nvPr/>
          </p:nvCxnSpPr>
          <p:spPr>
            <a:xfrm rot="10800000">
              <a:off x="3683000" y="2851150"/>
              <a:ext cx="30003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 30"/>
          <p:cNvGrpSpPr/>
          <p:nvPr/>
        </p:nvGrpSpPr>
        <p:grpSpPr>
          <a:xfrm>
            <a:off x="465797" y="3890168"/>
            <a:ext cx="3544228" cy="2553895"/>
            <a:chOff x="313397" y="740561"/>
            <a:chExt cx="2867954" cy="2148689"/>
          </a:xfrm>
        </p:grpSpPr>
        <p:pic>
          <p:nvPicPr>
            <p:cNvPr id="32" name="Picture 2" descr="http://www.nature.com/polopoly_fs/7.12599.1379613722!/image/1.13786_ALAMY-AYDH7G.jpg_gen/derivatives/landscape_630/1.13786_ALAMY-AYDH7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97" y="740561"/>
              <a:ext cx="2867954" cy="2148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ruta 32"/>
            <p:cNvSpPr txBox="1"/>
            <p:nvPr/>
          </p:nvSpPr>
          <p:spPr>
            <a:xfrm>
              <a:off x="314325" y="750014"/>
              <a:ext cx="13239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prstClr val="white">
                      <a:lumMod val="75000"/>
                    </a:prstClr>
                  </a:solidFill>
                </a:rPr>
                <a:t>www.nature.com</a:t>
              </a:r>
              <a:endParaRPr lang="sv-SE" sz="10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  <p:sp>
        <p:nvSpPr>
          <p:cNvPr id="24" name="TextBox 54"/>
          <p:cNvSpPr txBox="1"/>
          <p:nvPr/>
        </p:nvSpPr>
        <p:spPr>
          <a:xfrm>
            <a:off x="7061200" y="5184775"/>
            <a:ext cx="1866900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sym typeface="Wingdings" pitchFamily="2" charset="2"/>
              </a:rPr>
              <a:t></a:t>
            </a:r>
            <a:endParaRPr lang="en-US" sz="2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Near field</a:t>
            </a:r>
            <a:endParaRPr lang="en-US" sz="2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sv-SE" sz="2400" b="1" dirty="0" smtClean="0">
                <a:solidFill>
                  <a:prstClr val="black"/>
                </a:solidFill>
              </a:rPr>
              <a:t>Far </a:t>
            </a:r>
            <a:r>
              <a:rPr lang="sv-SE" sz="2400" b="1" dirty="0" err="1" smtClean="0">
                <a:solidFill>
                  <a:prstClr val="black"/>
                </a:solidFill>
              </a:rPr>
              <a:t>field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023 C 0.00174 0.03472 -0.00052 0.06203 0.00052 0.06203 C 0.00174 0.06203 0.00156 0.03495 0.00156 -4.58227E-6 C 0.00156 -0.03494 0.00035 -0.06271 0.00174 -0.06271 C 0.0026 -0.06271 0.00139 -0.03564 0.00139 -0.00069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232 C 0.00069 0.01273 0 0.06457 0 0.0648 C 0 0.06457 0.00052 0.02268 0.00069 0.00186 C 0.00087 -0.01897 0.00087 -0.0604 0.00087 -0.0604 C 0.00087 -0.0604 0.00069 -0.0111 0.00069 0.00186 " pathEditMode="relative" rAng="0" ptsTypes="fafaf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18385 0.0002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18385 0.0002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18385 0.0002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18385 0.0002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-0.18403 1.11111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-0.18403 1.11111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-0.18403 1.11111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-0.18403 1.11111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3" grpId="0" animBg="1"/>
      <p:bldP spid="94" grpId="0" animBg="1"/>
      <p:bldP spid="95" grpId="0" animBg="1"/>
      <p:bldP spid="19" grpId="0" animBg="1"/>
      <p:bldP spid="19" grpId="1" animBg="1"/>
      <p:bldP spid="28" grpId="0" animBg="1"/>
      <p:bldP spid="29" grpId="0" animBg="1"/>
      <p:bldP spid="30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pPr defTabSz="912813"/>
            <a:r>
              <a:rPr lang="sv-SE" b="1" dirty="0" smtClean="0">
                <a:solidFill>
                  <a:schemeClr val="bg1"/>
                </a:solidFill>
              </a:rPr>
              <a:t>The </a:t>
            </a:r>
            <a:r>
              <a:rPr lang="sv-SE" b="1" dirty="0" err="1" smtClean="0">
                <a:solidFill>
                  <a:schemeClr val="bg1"/>
                </a:solidFill>
              </a:rPr>
              <a:t>Ribosome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r>
              <a:rPr lang="sv-SE" b="1" dirty="0" err="1" smtClean="0">
                <a:solidFill>
                  <a:schemeClr val="bg1"/>
                </a:solidFill>
              </a:rPr>
              <a:t>structure</a:t>
            </a:r>
            <a:r>
              <a:rPr lang="sv-SE" b="1" dirty="0" smtClean="0">
                <a:solidFill>
                  <a:schemeClr val="bg1"/>
                </a:solidFill>
              </a:rPr>
              <a:t> and </a:t>
            </a:r>
            <a:r>
              <a:rPr lang="sv-SE" b="1" dirty="0" err="1" smtClean="0">
                <a:solidFill>
                  <a:schemeClr val="bg1"/>
                </a:solidFill>
              </a:rPr>
              <a:t>function</a:t>
            </a:r>
            <a:endParaRPr lang="sv-SE" b="1" dirty="0" smtClean="0">
              <a:solidFill>
                <a:schemeClr val="bg1"/>
              </a:solidFill>
            </a:endParaRPr>
          </a:p>
        </p:txBody>
      </p:sp>
      <p:sp>
        <p:nvSpPr>
          <p:cNvPr id="12292" name="Title 14"/>
          <p:cNvSpPr>
            <a:spLocks noGrp="1"/>
          </p:cNvSpPr>
          <p:nvPr>
            <p:ph type="title"/>
          </p:nvPr>
        </p:nvSpPr>
        <p:spPr>
          <a:xfrm>
            <a:off x="0" y="-646113"/>
            <a:ext cx="8534400" cy="646113"/>
          </a:xfrm>
        </p:spPr>
        <p:txBody>
          <a:bodyPr>
            <a:normAutofit fontScale="90000"/>
          </a:bodyPr>
          <a:lstStyle/>
          <a:p>
            <a:pPr defTabSz="912813"/>
            <a:r>
              <a:rPr lang="sv-SE" smtClean="0"/>
              <a:t/>
            </a:r>
            <a:br>
              <a:rPr lang="sv-SE" smtClean="0"/>
            </a:br>
            <a:endParaRPr lang="sv-SE" smtClean="0"/>
          </a:p>
        </p:txBody>
      </p:sp>
      <p:pic>
        <p:nvPicPr>
          <p:cNvPr id="1229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08188"/>
            <a:ext cx="44958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4292519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147565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Box 19"/>
          <p:cNvSpPr txBox="1">
            <a:spLocks noChangeArrowheads="1"/>
          </p:cNvSpPr>
          <p:nvPr/>
        </p:nvSpPr>
        <p:spPr bwMode="auto">
          <a:xfrm>
            <a:off x="1318846" y="1187451"/>
            <a:ext cx="776360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2000" b="1" dirty="0">
                <a:solidFill>
                  <a:prstClr val="white"/>
                </a:solidFill>
              </a:rPr>
              <a:t>2009 </a:t>
            </a:r>
            <a:r>
              <a:rPr lang="en-US" sz="2000" b="1" dirty="0" smtClean="0">
                <a:solidFill>
                  <a:prstClr val="white"/>
                </a:solidFill>
              </a:rPr>
              <a:t>years </a:t>
            </a:r>
            <a:r>
              <a:rPr lang="en-US" sz="2000" b="1" dirty="0" err="1" smtClean="0">
                <a:solidFill>
                  <a:prstClr val="white"/>
                </a:solidFill>
              </a:rPr>
              <a:t>Nobelprice</a:t>
            </a:r>
            <a:r>
              <a:rPr lang="en-US" sz="2000" b="1" dirty="0" smtClean="0">
                <a:solidFill>
                  <a:prstClr val="white"/>
                </a:solidFill>
              </a:rPr>
              <a:t> in Chemistry</a:t>
            </a:r>
            <a:endParaRPr lang="en-US" sz="2000" b="1" dirty="0">
              <a:solidFill>
                <a:prstClr val="white"/>
              </a:solidFill>
            </a:endParaRPr>
          </a:p>
          <a:p>
            <a:pPr algn="ctr" defTabSz="912813"/>
            <a:r>
              <a:rPr lang="en-US" sz="2000" b="1" dirty="0" err="1">
                <a:solidFill>
                  <a:prstClr val="white"/>
                </a:solidFill>
              </a:rPr>
              <a:t>Venkatraman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err="1">
                <a:solidFill>
                  <a:prstClr val="white"/>
                </a:solidFill>
              </a:rPr>
              <a:t>Ramakrishnan</a:t>
            </a:r>
            <a:r>
              <a:rPr lang="en-US" sz="2000" b="1" dirty="0">
                <a:solidFill>
                  <a:prstClr val="white"/>
                </a:solidFill>
              </a:rPr>
              <a:t>, Thomas A. </a:t>
            </a:r>
            <a:r>
              <a:rPr lang="en-US" sz="2000" b="1" dirty="0" err="1">
                <a:solidFill>
                  <a:prstClr val="white"/>
                </a:solidFill>
              </a:rPr>
              <a:t>Steitz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err="1">
                <a:solidFill>
                  <a:prstClr val="white"/>
                </a:solidFill>
              </a:rPr>
              <a:t>och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err="1">
                <a:solidFill>
                  <a:prstClr val="white"/>
                </a:solidFill>
              </a:rPr>
              <a:t>Ada</a:t>
            </a:r>
            <a:r>
              <a:rPr lang="en-US" sz="2000" b="1" dirty="0">
                <a:solidFill>
                  <a:prstClr val="white"/>
                </a:solidFill>
              </a:rPr>
              <a:t> E. </a:t>
            </a:r>
            <a:r>
              <a:rPr lang="en-US" sz="2000" b="1" dirty="0" err="1">
                <a:solidFill>
                  <a:prstClr val="white"/>
                </a:solidFill>
              </a:rPr>
              <a:t>Yonath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med rundade hörn 1"/>
          <p:cNvSpPr/>
          <p:nvPr/>
        </p:nvSpPr>
        <p:spPr>
          <a:xfrm>
            <a:off x="107504" y="116632"/>
            <a:ext cx="8928992" cy="65222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6725" y="117004"/>
            <a:ext cx="8229600" cy="6477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Solar cells and </a:t>
            </a:r>
            <a:r>
              <a:rPr lang="sv-SE" b="1" dirty="0" err="1" smtClean="0"/>
              <a:t>batteries</a:t>
            </a:r>
            <a:endParaRPr lang="en-US" b="1" dirty="0"/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40321" y="6093296"/>
            <a:ext cx="4103687" cy="2437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sv-SE" sz="1200" dirty="0">
                <a:solidFill>
                  <a:prstClr val="black"/>
                </a:solidFill>
              </a:rPr>
              <a:t>J. Schnadt et al</a:t>
            </a:r>
            <a:r>
              <a:rPr lang="sv-SE" sz="1200" dirty="0" smtClean="0">
                <a:solidFill>
                  <a:prstClr val="black"/>
                </a:solidFill>
              </a:rPr>
              <a:t>.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50838" y="3417888"/>
            <a:ext cx="2217737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sv-SE" sz="1400">
                <a:solidFill>
                  <a:prstClr val="black"/>
                </a:solidFill>
              </a:rPr>
              <a:t>Bonding of dye molecules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855913" y="3459163"/>
            <a:ext cx="2854325" cy="41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v-SE" sz="1400">
                <a:solidFill>
                  <a:prstClr val="black"/>
                </a:solidFill>
              </a:rPr>
              <a:t>Probing charge transfer times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v-SE" sz="1400">
                <a:solidFill>
                  <a:prstClr val="black"/>
                </a:solidFill>
              </a:rPr>
              <a:t>&lt; 2.5 fs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1587500" y="798513"/>
            <a:ext cx="2259013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sv-SE" sz="1400">
                <a:solidFill>
                  <a:prstClr val="black"/>
                </a:solidFill>
              </a:rPr>
              <a:t>Grätzel type solar cell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5686425" y="754063"/>
            <a:ext cx="2501900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sv-SE" sz="1400">
                <a:solidFill>
                  <a:prstClr val="black"/>
                </a:solidFill>
              </a:rPr>
              <a:t>Rechargeable Li batteries</a:t>
            </a:r>
          </a:p>
        </p:txBody>
      </p:sp>
      <p:pic>
        <p:nvPicPr>
          <p:cNvPr id="107528" name="Picture 8" descr="solv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3" y="387350"/>
            <a:ext cx="4032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9" name="Picture 9" descr="Bi-isonicotinic-Aci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0513" y="3621088"/>
            <a:ext cx="2279650" cy="2279650"/>
          </a:xfrm>
          <a:noFill/>
          <a:ln/>
        </p:spPr>
      </p:pic>
      <p:pic>
        <p:nvPicPr>
          <p:cNvPr id="107530" name="Picture 10" descr="XAS-CI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497138" y="3567113"/>
            <a:ext cx="3189287" cy="3048000"/>
          </a:xfrm>
          <a:noFill/>
          <a:ln/>
        </p:spPr>
      </p:pic>
      <p:pic>
        <p:nvPicPr>
          <p:cNvPr id="107531" name="Picture 11" descr="batteri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580063" y="1052513"/>
            <a:ext cx="2184400" cy="2281237"/>
          </a:xfrm>
          <a:noFill/>
          <a:ln/>
        </p:spPr>
      </p:pic>
      <p:pic>
        <p:nvPicPr>
          <p:cNvPr id="107532" name="Picture 12" descr="batteri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2613" y="3168650"/>
            <a:ext cx="2397125" cy="3470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1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9512" y="1052736"/>
            <a:ext cx="8820472" cy="4608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266" name="Picture 4" descr="xrays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667" y="1268760"/>
            <a:ext cx="515375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Oval 12"/>
          <p:cNvSpPr>
            <a:spLocks noChangeArrowheads="1"/>
          </p:cNvSpPr>
          <p:nvPr/>
        </p:nvSpPr>
        <p:spPr bwMode="auto">
          <a:xfrm>
            <a:off x="4837797" y="4443760"/>
            <a:ext cx="334108" cy="3921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11272" name="Line 13"/>
          <p:cNvSpPr>
            <a:spLocks noChangeShapeType="1"/>
          </p:cNvSpPr>
          <p:nvPr/>
        </p:nvSpPr>
        <p:spPr bwMode="auto">
          <a:xfrm flipH="1" flipV="1">
            <a:off x="2771800" y="2636912"/>
            <a:ext cx="2065998" cy="19227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323528" y="2420888"/>
            <a:ext cx="29523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 err="1" smtClean="0">
                <a:solidFill>
                  <a:prstClr val="black"/>
                </a:solidFill>
              </a:rPr>
              <a:t>Archimedes</a:t>
            </a:r>
            <a:r>
              <a:rPr lang="sv-SE" b="1" dirty="0" smtClean="0">
                <a:solidFill>
                  <a:prstClr val="black"/>
                </a:solidFill>
              </a:rPr>
              <a:t>’ original text</a:t>
            </a:r>
          </a:p>
          <a:p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dirty="0" err="1" smtClean="0">
                <a:solidFill>
                  <a:prstClr val="black"/>
                </a:solidFill>
              </a:rPr>
              <a:t>Archimedes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used</a:t>
            </a:r>
            <a:r>
              <a:rPr lang="sv-SE" dirty="0" smtClean="0">
                <a:solidFill>
                  <a:prstClr val="black"/>
                </a:solidFill>
              </a:rPr>
              <a:t> ink </a:t>
            </a:r>
            <a:r>
              <a:rPr lang="sv-SE" dirty="0" err="1" smtClean="0">
                <a:solidFill>
                  <a:prstClr val="black"/>
                </a:solidFill>
              </a:rPr>
              <a:t>which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contained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large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amount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of</a:t>
            </a:r>
            <a:r>
              <a:rPr lang="sv-SE" dirty="0" smtClean="0">
                <a:solidFill>
                  <a:prstClr val="black"/>
                </a:solidFill>
              </a:rPr>
              <a:t> iron.</a:t>
            </a:r>
          </a:p>
          <a:p>
            <a:endParaRPr lang="sv-SE" dirty="0" smtClean="0">
              <a:solidFill>
                <a:prstClr val="black"/>
              </a:solidFill>
            </a:endParaRPr>
          </a:p>
          <a:p>
            <a:r>
              <a:rPr lang="sv-SE" dirty="0" smtClean="0">
                <a:solidFill>
                  <a:prstClr val="black"/>
                </a:solidFill>
              </a:rPr>
              <a:t>By </a:t>
            </a:r>
            <a:r>
              <a:rPr lang="sv-SE" dirty="0" err="1" smtClean="0">
                <a:solidFill>
                  <a:prstClr val="black"/>
                </a:solidFill>
              </a:rPr>
              <a:t>using</a:t>
            </a:r>
            <a:r>
              <a:rPr lang="sv-SE" dirty="0" smtClean="0">
                <a:solidFill>
                  <a:prstClr val="black"/>
                </a:solidFill>
              </a:rPr>
              <a:t> X-</a:t>
            </a:r>
            <a:r>
              <a:rPr lang="sv-SE" dirty="0" err="1" smtClean="0">
                <a:solidFill>
                  <a:prstClr val="black"/>
                </a:solidFill>
              </a:rPr>
              <a:t>rays</a:t>
            </a:r>
            <a:r>
              <a:rPr lang="sv-SE" dirty="0" smtClean="0">
                <a:solidFill>
                  <a:prstClr val="black"/>
                </a:solidFill>
              </a:rPr>
              <a:t> at different </a:t>
            </a:r>
            <a:r>
              <a:rPr lang="sv-SE" dirty="0" err="1" smtClean="0">
                <a:solidFill>
                  <a:prstClr val="black"/>
                </a:solidFill>
              </a:rPr>
              <a:t>wavelengths</a:t>
            </a:r>
            <a:r>
              <a:rPr lang="sv-SE" dirty="0" smtClean="0">
                <a:solidFill>
                  <a:prstClr val="black"/>
                </a:solidFill>
              </a:rPr>
              <a:t> (</a:t>
            </a:r>
            <a:r>
              <a:rPr lang="sv-SE" dirty="0" err="1" smtClean="0">
                <a:solidFill>
                  <a:prstClr val="black"/>
                </a:solidFill>
              </a:rPr>
              <a:t>close</a:t>
            </a:r>
            <a:r>
              <a:rPr lang="sv-SE" dirty="0" smtClean="0">
                <a:solidFill>
                  <a:prstClr val="black"/>
                </a:solidFill>
              </a:rPr>
              <a:t> to the Fe K</a:t>
            </a:r>
            <a:r>
              <a:rPr lang="sv-SE" dirty="0" smtClean="0">
                <a:solidFill>
                  <a:prstClr val="black"/>
                </a:solidFill>
                <a:latin typeface="Symbol" pitchFamily="18" charset="2"/>
              </a:rPr>
              <a:t>a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edge</a:t>
            </a:r>
            <a:r>
              <a:rPr lang="sv-SE" dirty="0" smtClean="0">
                <a:solidFill>
                  <a:prstClr val="black"/>
                </a:solidFill>
              </a:rPr>
              <a:t>) </a:t>
            </a:r>
            <a:r>
              <a:rPr lang="sv-SE" dirty="0" err="1" smtClean="0">
                <a:solidFill>
                  <a:prstClr val="black"/>
                </a:solidFill>
              </a:rPr>
              <a:t>one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could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see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where</a:t>
            </a:r>
            <a:r>
              <a:rPr lang="sv-SE" dirty="0" smtClean="0">
                <a:solidFill>
                  <a:prstClr val="black"/>
                </a:solidFill>
              </a:rPr>
              <a:t> the </a:t>
            </a:r>
            <a:r>
              <a:rPr lang="sv-SE" dirty="0" err="1" smtClean="0">
                <a:solidFill>
                  <a:prstClr val="black"/>
                </a:solidFill>
              </a:rPr>
              <a:t>iron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was</a:t>
            </a:r>
            <a:r>
              <a:rPr lang="sv-SE" dirty="0" smtClean="0">
                <a:solidFill>
                  <a:prstClr val="black"/>
                </a:solidFill>
              </a:rPr>
              <a:t>.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Forgery – and new discoveries…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23528" y="1412776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prstClr val="black"/>
                </a:solidFill>
              </a:rPr>
              <a:t>STANFORD SCIENTISTS USE X-RAYS TO SEE 2,000-YEAR-OLD </a:t>
            </a:r>
            <a:r>
              <a:rPr lang="sv-SE" b="1" dirty="0" smtClean="0">
                <a:solidFill>
                  <a:prstClr val="black"/>
                </a:solidFill>
              </a:rPr>
              <a:t>DOCUMENT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980728"/>
            <a:ext cx="7466134" cy="589062"/>
          </a:xfrm>
          <a:noFill/>
        </p:spPr>
        <p:txBody>
          <a:bodyPr lIns="91440" tIns="45720" rIns="91440" bIns="45720" anchor="t">
            <a:normAutofit/>
          </a:bodyPr>
          <a:lstStyle/>
          <a:p>
            <a:pPr algn="r">
              <a:defRPr/>
            </a:pPr>
            <a:r>
              <a:rPr lang="en-US" sz="2300" b="0" dirty="0" smtClean="0">
                <a:solidFill>
                  <a:schemeClr val="bg1"/>
                </a:solidFill>
                <a:ea typeface="ＭＳ Ｐゴシック" pitchFamily="4" charset="-128"/>
              </a:rPr>
              <a:t>... the greatest invention since sliced bread!!!</a:t>
            </a:r>
          </a:p>
        </p:txBody>
      </p:sp>
      <p:pic>
        <p:nvPicPr>
          <p:cNvPr id="8195" name="Picture 4" descr="Logo-starts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1232198" cy="96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628800"/>
            <a:ext cx="7183315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Petrified embryo of animals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69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Pennanteckning 6"/>
              <p14:cNvContentPartPr/>
              <p14:nvPr/>
            </p14:nvContentPartPr>
            <p14:xfrm>
              <a:off x="8639103" y="2211013"/>
              <a:ext cx="360" cy="360"/>
            </p14:xfrm>
          </p:contentPart>
        </mc:Choice>
        <mc:Fallback xmlns="">
          <p:pic>
            <p:nvPicPr>
              <p:cNvPr id="7" name="Pennanteckning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7223" y="2199133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Pennanteckning 1"/>
              <p14:cNvContentPartPr/>
              <p14:nvPr/>
            </p14:nvContentPartPr>
            <p14:xfrm>
              <a:off x="1115616" y="268782"/>
              <a:ext cx="7026275" cy="1116013"/>
            </p14:xfrm>
          </p:contentPart>
        </mc:Choice>
        <mc:Fallback xmlns="">
          <p:pic>
            <p:nvPicPr>
              <p:cNvPr id="2" name="Pennanteckning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6536" y="235662"/>
                <a:ext cx="7056156" cy="1172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Pennanteckning 2"/>
              <p14:cNvContentPartPr/>
              <p14:nvPr/>
            </p14:nvContentPartPr>
            <p14:xfrm>
              <a:off x="504056" y="1880828"/>
              <a:ext cx="7622444" cy="993651"/>
            </p14:xfrm>
          </p:contentPart>
        </mc:Choice>
        <mc:Fallback xmlns="">
          <p:pic>
            <p:nvPicPr>
              <p:cNvPr id="3" name="Pennanteckning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575" y="1859227"/>
                <a:ext cx="7673925" cy="104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Pennanteckning 3"/>
              <p14:cNvContentPartPr/>
              <p14:nvPr/>
            </p14:nvContentPartPr>
            <p14:xfrm>
              <a:off x="504056" y="3284984"/>
              <a:ext cx="7039000" cy="1128452"/>
            </p14:xfrm>
          </p:contentPart>
        </mc:Choice>
        <mc:Fallback xmlns="">
          <p:pic>
            <p:nvPicPr>
              <p:cNvPr id="4" name="Pennanteckning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1736" y="3253308"/>
                <a:ext cx="7077160" cy="1193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Pennanteckning 4"/>
              <p14:cNvContentPartPr/>
              <p14:nvPr/>
            </p14:nvContentPartPr>
            <p14:xfrm>
              <a:off x="575556" y="4653136"/>
              <a:ext cx="7930605" cy="1348982"/>
            </p14:xfrm>
          </p:contentPart>
        </mc:Choice>
        <mc:Fallback xmlns="">
          <p:pic>
            <p:nvPicPr>
              <p:cNvPr id="5" name="Pennanteckning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6755" y="4626135"/>
                <a:ext cx="7983886" cy="13903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44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4177" y="925703"/>
            <a:ext cx="2520280" cy="764704"/>
          </a:xfrm>
        </p:spPr>
        <p:txBody>
          <a:bodyPr>
            <a:normAutofit fontScale="90000"/>
          </a:bodyPr>
          <a:lstStyle/>
          <a:p>
            <a:r>
              <a:rPr lang="sv-SE" sz="3200" i="1" dirty="0" err="1" smtClean="0">
                <a:solidFill>
                  <a:schemeClr val="bg1"/>
                </a:solidFill>
              </a:rPr>
              <a:t>Let</a:t>
            </a:r>
            <a:r>
              <a:rPr lang="sv-SE" sz="3200" i="1" dirty="0" smtClean="0">
                <a:solidFill>
                  <a:schemeClr val="bg1"/>
                </a:solidFill>
              </a:rPr>
              <a:t> </a:t>
            </a:r>
            <a:r>
              <a:rPr lang="sv-SE" sz="3200" i="1" dirty="0" err="1" smtClean="0">
                <a:solidFill>
                  <a:schemeClr val="bg1"/>
                </a:solidFill>
              </a:rPr>
              <a:t>us</a:t>
            </a:r>
            <a:r>
              <a:rPr lang="sv-SE" sz="3200" i="1" dirty="0" smtClean="0">
                <a:solidFill>
                  <a:schemeClr val="bg1"/>
                </a:solidFill>
              </a:rPr>
              <a:t> start </a:t>
            </a:r>
            <a:r>
              <a:rPr lang="sv-SE" sz="3200" i="1" dirty="0" err="1" smtClean="0">
                <a:solidFill>
                  <a:schemeClr val="bg1"/>
                </a:solidFill>
              </a:rPr>
              <a:t>dreaming</a:t>
            </a:r>
            <a:r>
              <a:rPr lang="sv-SE" sz="3200" i="1" dirty="0" smtClean="0">
                <a:solidFill>
                  <a:schemeClr val="bg1"/>
                </a:solidFill>
              </a:rPr>
              <a:t>…</a:t>
            </a:r>
            <a:endParaRPr lang="sv-SE" sz="32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3.gstatic.com/images?q=tbn:ANd9GcSb-wQtI7xbbVX3nlau4kaVFYzcpVYBrM6xxIczVvJ8mXiUj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321" y="1180983"/>
            <a:ext cx="2664296" cy="228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tanimations.net/flying-contrap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2727463" cy="20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nh.si.edu/exhibits/x-ray-vision/images/28_label_xray_l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3352" r="212" b="3359"/>
          <a:stretch/>
        </p:blipFill>
        <p:spPr bwMode="auto">
          <a:xfrm>
            <a:off x="357883" y="1422068"/>
            <a:ext cx="2470944" cy="17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2652519" y="1890698"/>
            <a:ext cx="3431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err="1" smtClean="0">
                <a:solidFill>
                  <a:prstClr val="white">
                    <a:lumMod val="85000"/>
                  </a:prstClr>
                </a:solidFill>
              </a:rPr>
              <a:t>What</a:t>
            </a:r>
            <a:r>
              <a:rPr lang="sv-SE" sz="3600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3600" dirty="0" err="1" smtClean="0">
                <a:solidFill>
                  <a:prstClr val="white">
                    <a:lumMod val="85000"/>
                  </a:prstClr>
                </a:solidFill>
              </a:rPr>
              <a:t>happens</a:t>
            </a:r>
            <a:r>
              <a:rPr lang="sv-SE" sz="3600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3600" dirty="0" err="1" smtClean="0">
                <a:solidFill>
                  <a:prstClr val="white">
                    <a:lumMod val="85000"/>
                  </a:prstClr>
                </a:solidFill>
              </a:rPr>
              <a:t>if</a:t>
            </a:r>
            <a:r>
              <a:rPr lang="sv-SE" sz="3600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3600" dirty="0" err="1" smtClean="0">
                <a:solidFill>
                  <a:prstClr val="white">
                    <a:lumMod val="85000"/>
                  </a:prstClr>
                </a:solidFill>
              </a:rPr>
              <a:t>we</a:t>
            </a:r>
            <a:r>
              <a:rPr lang="sv-SE" sz="3600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3600" dirty="0" err="1" smtClean="0">
                <a:solidFill>
                  <a:prstClr val="white">
                    <a:lumMod val="85000"/>
                  </a:prstClr>
                </a:solidFill>
              </a:rPr>
              <a:t>combine</a:t>
            </a:r>
            <a:r>
              <a:rPr lang="sv-SE" sz="3600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3600" dirty="0" err="1" smtClean="0">
                <a:solidFill>
                  <a:prstClr val="white">
                    <a:lumMod val="85000"/>
                  </a:prstClr>
                </a:solidFill>
              </a:rPr>
              <a:t>them</a:t>
            </a:r>
            <a:r>
              <a:rPr lang="sv-SE" sz="3600" dirty="0" smtClean="0">
                <a:solidFill>
                  <a:prstClr val="white">
                    <a:lumMod val="85000"/>
                  </a:prstClr>
                </a:solidFill>
              </a:rPr>
              <a:t>?</a:t>
            </a:r>
            <a:endParaRPr lang="sv-SE" sz="36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98885" y="1052736"/>
            <a:ext cx="278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prstClr val="white">
                    <a:lumMod val="85000"/>
                  </a:prstClr>
                </a:solidFill>
              </a:rPr>
              <a:t>X-</a:t>
            </a:r>
            <a:r>
              <a:rPr lang="sv-SE" dirty="0" err="1" smtClean="0">
                <a:solidFill>
                  <a:prstClr val="white">
                    <a:lumMod val="85000"/>
                  </a:prstClr>
                </a:solidFill>
              </a:rPr>
              <a:t>ray</a:t>
            </a:r>
            <a:r>
              <a:rPr lang="sv-SE" dirty="0" smtClean="0">
                <a:solidFill>
                  <a:prstClr val="white">
                    <a:lumMod val="85000"/>
                  </a:prstClr>
                </a:solidFill>
              </a:rPr>
              <a:t> image</a:t>
            </a:r>
            <a:endParaRPr lang="sv-SE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930999" y="765334"/>
            <a:ext cx="278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prstClr val="white">
                    <a:lumMod val="85000"/>
                  </a:prstClr>
                </a:solidFill>
              </a:rPr>
              <a:t>Hologram, 3D image</a:t>
            </a:r>
            <a:endParaRPr lang="sv-SE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901301" y="3792368"/>
            <a:ext cx="278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prstClr val="white">
                    <a:lumMod val="85000"/>
                  </a:prstClr>
                </a:solidFill>
              </a:rPr>
              <a:t>Movie </a:t>
            </a:r>
            <a:r>
              <a:rPr lang="sv-SE" dirty="0" err="1" smtClean="0">
                <a:solidFill>
                  <a:prstClr val="white">
                    <a:lumMod val="85000"/>
                  </a:prstClr>
                </a:solidFill>
              </a:rPr>
              <a:t>of</a:t>
            </a:r>
            <a:r>
              <a:rPr lang="sv-SE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dirty="0" err="1" smtClean="0">
                <a:solidFill>
                  <a:prstClr val="white">
                    <a:lumMod val="85000"/>
                  </a:prstClr>
                </a:solidFill>
              </a:rPr>
              <a:t>moving</a:t>
            </a:r>
            <a:r>
              <a:rPr lang="sv-SE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dirty="0" err="1" smtClean="0">
                <a:solidFill>
                  <a:prstClr val="white">
                    <a:lumMod val="85000"/>
                  </a:prstClr>
                </a:solidFill>
              </a:rPr>
              <a:t>objects</a:t>
            </a:r>
            <a:endParaRPr lang="sv-SE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032" name="Picture 8" descr="http://dev.nsta.org/evwebs/2638/caffeine%20molecu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0746"/>
            <a:ext cx="2353726" cy="19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 2"/>
          <p:cNvGrpSpPr/>
          <p:nvPr/>
        </p:nvGrpSpPr>
        <p:grpSpPr>
          <a:xfrm>
            <a:off x="88422" y="6597352"/>
            <a:ext cx="8593332" cy="261610"/>
            <a:chOff x="88422" y="6597352"/>
            <a:chExt cx="8593332" cy="261610"/>
          </a:xfrm>
        </p:grpSpPr>
        <p:sp>
          <p:nvSpPr>
            <p:cNvPr id="4" name="Rektangel 3"/>
            <p:cNvSpPr/>
            <p:nvPr/>
          </p:nvSpPr>
          <p:spPr>
            <a:xfrm>
              <a:off x="1368152" y="6597352"/>
              <a:ext cx="363589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050" dirty="0" smtClean="0">
                  <a:solidFill>
                    <a:prstClr val="white">
                      <a:lumMod val="85000"/>
                    </a:prstClr>
                  </a:solidFill>
                </a:rPr>
                <a:t>http://eartholographics.blogspot.se </a:t>
              </a:r>
              <a:endParaRPr lang="sv-SE" sz="105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4608512" y="6605046"/>
              <a:ext cx="219573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050" dirty="0" smtClean="0">
                  <a:solidFill>
                    <a:prstClr val="white">
                      <a:lumMod val="85000"/>
                    </a:prstClr>
                  </a:solidFill>
                </a:rPr>
                <a:t>http://www.netanimations.net</a:t>
              </a:r>
              <a:endParaRPr lang="sv-SE" sz="105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6" name="Rektangel 5"/>
            <p:cNvSpPr/>
            <p:nvPr/>
          </p:nvSpPr>
          <p:spPr>
            <a:xfrm>
              <a:off x="88422" y="6597352"/>
              <a:ext cx="148309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050" dirty="0" smtClean="0">
                  <a:solidFill>
                    <a:prstClr val="white">
                      <a:lumMod val="85000"/>
                    </a:prstClr>
                  </a:solidFill>
                </a:rPr>
                <a:t>http://www.mnh.si.edu</a:t>
              </a:r>
              <a:endParaRPr lang="sv-SE" sz="105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17" name="Rektangel 16"/>
            <p:cNvSpPr/>
            <p:nvPr/>
          </p:nvSpPr>
          <p:spPr>
            <a:xfrm>
              <a:off x="6486018" y="6605046"/>
              <a:ext cx="219573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050" dirty="0" smtClean="0">
                  <a:solidFill>
                    <a:prstClr val="white">
                      <a:lumMod val="85000"/>
                    </a:prstClr>
                  </a:solidFill>
                </a:rPr>
                <a:t>http://dev.nsta.org</a:t>
              </a:r>
              <a:endParaRPr lang="sv-SE" sz="105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sp>
        <p:nvSpPr>
          <p:cNvPr id="18" name="textruta 17"/>
          <p:cNvSpPr txBox="1"/>
          <p:nvPr/>
        </p:nvSpPr>
        <p:spPr>
          <a:xfrm>
            <a:off x="1179054" y="3697763"/>
            <a:ext cx="278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>
                <a:solidFill>
                  <a:prstClr val="white">
                    <a:lumMod val="85000"/>
                  </a:prstClr>
                </a:solidFill>
              </a:rPr>
              <a:t>See</a:t>
            </a:r>
            <a:r>
              <a:rPr lang="sv-SE" dirty="0" smtClean="0">
                <a:solidFill>
                  <a:prstClr val="white">
                    <a:lumMod val="85000"/>
                  </a:prstClr>
                </a:solidFill>
              </a:rPr>
              <a:t> atoms and </a:t>
            </a:r>
            <a:r>
              <a:rPr lang="sv-SE" dirty="0" err="1" smtClean="0">
                <a:solidFill>
                  <a:prstClr val="white">
                    <a:lumMod val="85000"/>
                  </a:prstClr>
                </a:solidFill>
              </a:rPr>
              <a:t>molecules</a:t>
            </a:r>
            <a:endParaRPr lang="sv-SE" dirty="0">
              <a:solidFill>
                <a:prstClr val="white">
                  <a:lumMod val="8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Pennanteckning 18"/>
              <p14:cNvContentPartPr/>
              <p14:nvPr/>
            </p14:nvContentPartPr>
            <p14:xfrm>
              <a:off x="1177990" y="78689"/>
              <a:ext cx="7039000" cy="778068"/>
            </p14:xfrm>
          </p:contentPart>
        </mc:Choice>
        <mc:Fallback xmlns="">
          <p:pic>
            <p:nvPicPr>
              <p:cNvPr id="19" name="Pennanteckning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5670" y="47005"/>
                <a:ext cx="7077160" cy="8432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07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4" grpId="0"/>
      <p:bldP spid="15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1586442"/>
            <a:ext cx="4392488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v-SE" b="1" dirty="0" err="1" smtClean="0">
                <a:solidFill>
                  <a:schemeClr val="bg1"/>
                </a:solidFill>
              </a:rPr>
              <a:t>Synchrotron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r>
              <a:rPr lang="sv-SE" b="1" dirty="0" err="1" smtClean="0">
                <a:solidFill>
                  <a:schemeClr val="bg1"/>
                </a:solidFill>
              </a:rPr>
              <a:t>light</a:t>
            </a:r>
            <a:endParaRPr lang="sv-SE" b="1" dirty="0" smtClean="0">
              <a:solidFill>
                <a:schemeClr val="bg1"/>
              </a:solidFill>
            </a:endParaRPr>
          </a:p>
          <a:p>
            <a:r>
              <a:rPr lang="sv-SE" dirty="0" err="1" smtClean="0">
                <a:solidFill>
                  <a:schemeClr val="bg1"/>
                </a:solidFill>
              </a:rPr>
              <a:t>Incoherent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”Long” </a:t>
            </a:r>
            <a:r>
              <a:rPr lang="sv-SE" dirty="0" err="1" smtClean="0">
                <a:solidFill>
                  <a:schemeClr val="bg1"/>
                </a:solidFill>
              </a:rPr>
              <a:t>pulses</a:t>
            </a:r>
            <a:r>
              <a:rPr lang="sv-SE" dirty="0" smtClean="0">
                <a:solidFill>
                  <a:schemeClr val="bg1"/>
                </a:solidFill>
              </a:rPr>
              <a:t> (100 ps)</a:t>
            </a:r>
          </a:p>
          <a:p>
            <a:r>
              <a:rPr lang="sv-SE" dirty="0" err="1" smtClean="0">
                <a:solidFill>
                  <a:schemeClr val="bg1"/>
                </a:solidFill>
              </a:rPr>
              <a:t>High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u="sng" dirty="0" err="1" smtClean="0">
                <a:solidFill>
                  <a:schemeClr val="bg1"/>
                </a:solidFill>
              </a:rPr>
              <a:t>average</a:t>
            </a:r>
            <a:r>
              <a:rPr lang="sv-SE" u="sng" dirty="0" smtClean="0">
                <a:solidFill>
                  <a:schemeClr val="bg1"/>
                </a:solidFill>
              </a:rPr>
              <a:t> </a:t>
            </a:r>
            <a:r>
              <a:rPr lang="sv-SE" u="sng" dirty="0" err="1" smtClean="0">
                <a:solidFill>
                  <a:schemeClr val="bg1"/>
                </a:solidFill>
              </a:rPr>
              <a:t>power</a:t>
            </a:r>
            <a:endParaRPr lang="sv-SE" dirty="0" smtClean="0">
              <a:solidFill>
                <a:schemeClr val="bg1"/>
              </a:solidFill>
            </a:endParaRPr>
          </a:p>
          <a:p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Ring</a:t>
            </a:r>
          </a:p>
          <a:p>
            <a:r>
              <a:rPr lang="sv-SE" dirty="0" err="1" smtClean="0">
                <a:solidFill>
                  <a:schemeClr val="bg1"/>
                </a:solidFill>
              </a:rPr>
              <a:t>Electrons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err="1" smtClean="0">
                <a:solidFill>
                  <a:schemeClr val="bg1"/>
                </a:solidFill>
              </a:rPr>
              <a:t>Undulators</a:t>
            </a:r>
            <a:endParaRPr lang="sv-SE" dirty="0" smtClean="0">
              <a:solidFill>
                <a:schemeClr val="bg1"/>
              </a:solidFill>
            </a:endParaRP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4831197" y="1586442"/>
            <a:ext cx="41044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sv-SE" b="1" dirty="0" err="1" smtClean="0">
                <a:solidFill>
                  <a:srgbClr val="FFFF00"/>
                </a:solidFill>
              </a:rPr>
              <a:t>Free</a:t>
            </a:r>
            <a:r>
              <a:rPr lang="sv-SE" b="1" dirty="0" smtClean="0">
                <a:solidFill>
                  <a:srgbClr val="FFFF00"/>
                </a:solidFill>
              </a:rPr>
              <a:t> </a:t>
            </a:r>
            <a:r>
              <a:rPr lang="sv-SE" b="1" dirty="0" err="1" smtClean="0">
                <a:solidFill>
                  <a:srgbClr val="FFFF00"/>
                </a:solidFill>
              </a:rPr>
              <a:t>electron</a:t>
            </a:r>
            <a:r>
              <a:rPr lang="sv-SE" b="1" dirty="0" smtClean="0">
                <a:solidFill>
                  <a:srgbClr val="FFFF00"/>
                </a:solidFill>
              </a:rPr>
              <a:t> laser</a:t>
            </a:r>
          </a:p>
          <a:p>
            <a:r>
              <a:rPr lang="sv-SE" dirty="0" err="1">
                <a:solidFill>
                  <a:srgbClr val="FFFF00"/>
                </a:solidFill>
              </a:rPr>
              <a:t>C</a:t>
            </a:r>
            <a:r>
              <a:rPr lang="sv-SE" dirty="0" err="1" smtClean="0">
                <a:solidFill>
                  <a:srgbClr val="FFFF00"/>
                </a:solidFill>
              </a:rPr>
              <a:t>oherent</a:t>
            </a:r>
            <a:endParaRPr lang="sv-SE" dirty="0" smtClean="0">
              <a:solidFill>
                <a:srgbClr val="FFFF00"/>
              </a:solidFill>
            </a:endParaRPr>
          </a:p>
          <a:p>
            <a:r>
              <a:rPr lang="sv-SE" dirty="0" smtClean="0">
                <a:solidFill>
                  <a:srgbClr val="FFFF00"/>
                </a:solidFill>
              </a:rPr>
              <a:t>Short </a:t>
            </a:r>
            <a:r>
              <a:rPr lang="sv-SE" dirty="0" err="1" smtClean="0">
                <a:solidFill>
                  <a:srgbClr val="FFFF00"/>
                </a:solidFill>
              </a:rPr>
              <a:t>pulses</a:t>
            </a:r>
            <a:r>
              <a:rPr lang="sv-SE" dirty="0" smtClean="0">
                <a:solidFill>
                  <a:srgbClr val="FFFF00"/>
                </a:solidFill>
              </a:rPr>
              <a:t> (10 </a:t>
            </a:r>
            <a:r>
              <a:rPr lang="sv-SE" dirty="0" err="1" smtClean="0">
                <a:solidFill>
                  <a:srgbClr val="FFFF00"/>
                </a:solidFill>
              </a:rPr>
              <a:t>fs</a:t>
            </a:r>
            <a:r>
              <a:rPr lang="sv-SE" dirty="0" smtClean="0">
                <a:solidFill>
                  <a:srgbClr val="FFFF00"/>
                </a:solidFill>
              </a:rPr>
              <a:t>)</a:t>
            </a:r>
          </a:p>
          <a:p>
            <a:r>
              <a:rPr lang="sv-SE" dirty="0" err="1" smtClean="0">
                <a:solidFill>
                  <a:srgbClr val="FFFF00"/>
                </a:solidFill>
              </a:rPr>
              <a:t>High</a:t>
            </a:r>
            <a:r>
              <a:rPr lang="sv-SE" dirty="0" smtClean="0">
                <a:solidFill>
                  <a:srgbClr val="FFFF00"/>
                </a:solidFill>
              </a:rPr>
              <a:t> </a:t>
            </a:r>
            <a:r>
              <a:rPr lang="sv-SE" u="sng" dirty="0" err="1" smtClean="0">
                <a:solidFill>
                  <a:srgbClr val="FFFF00"/>
                </a:solidFill>
              </a:rPr>
              <a:t>peak</a:t>
            </a:r>
            <a:r>
              <a:rPr lang="sv-SE" dirty="0" smtClean="0">
                <a:solidFill>
                  <a:srgbClr val="FFFF00"/>
                </a:solidFill>
              </a:rPr>
              <a:t> </a:t>
            </a:r>
            <a:r>
              <a:rPr lang="sv-SE" dirty="0" err="1" smtClean="0">
                <a:solidFill>
                  <a:srgbClr val="FFFF00"/>
                </a:solidFill>
              </a:rPr>
              <a:t>power</a:t>
            </a:r>
            <a:r>
              <a:rPr lang="sv-SE" dirty="0" smtClean="0">
                <a:solidFill>
                  <a:srgbClr val="FFFF00"/>
                </a:solidFill>
              </a:rPr>
              <a:t> (GW)</a:t>
            </a:r>
          </a:p>
          <a:p>
            <a:endParaRPr lang="sv-SE" dirty="0" smtClean="0">
              <a:solidFill>
                <a:srgbClr val="FFFF00"/>
              </a:solidFill>
            </a:endParaRPr>
          </a:p>
          <a:p>
            <a:r>
              <a:rPr lang="sv-SE" dirty="0" err="1" smtClean="0">
                <a:solidFill>
                  <a:srgbClr val="FFFF00"/>
                </a:solidFill>
              </a:rPr>
              <a:t>Linear</a:t>
            </a:r>
            <a:r>
              <a:rPr lang="sv-SE" dirty="0" smtClean="0">
                <a:solidFill>
                  <a:srgbClr val="FFFF00"/>
                </a:solidFill>
              </a:rPr>
              <a:t> accelerator</a:t>
            </a:r>
            <a:endParaRPr lang="sv-SE" dirty="0">
              <a:solidFill>
                <a:srgbClr val="FFFF00"/>
              </a:solidFill>
            </a:endParaRPr>
          </a:p>
          <a:p>
            <a:r>
              <a:rPr lang="sv-SE" dirty="0" err="1" smtClean="0">
                <a:solidFill>
                  <a:srgbClr val="FFFF00"/>
                </a:solidFill>
              </a:rPr>
              <a:t>Electrons</a:t>
            </a:r>
            <a:endParaRPr lang="sv-SE" dirty="0" smtClean="0">
              <a:solidFill>
                <a:srgbClr val="FFFF00"/>
              </a:solidFill>
            </a:endParaRPr>
          </a:p>
          <a:p>
            <a:r>
              <a:rPr lang="sv-SE" dirty="0" err="1" smtClean="0">
                <a:solidFill>
                  <a:srgbClr val="FFFF00"/>
                </a:solidFill>
              </a:rPr>
              <a:t>Undulators</a:t>
            </a:r>
            <a:endParaRPr lang="sv-SE" dirty="0" smtClean="0">
              <a:solidFill>
                <a:srgbClr val="FFFF00"/>
              </a:solidFill>
            </a:endParaRPr>
          </a:p>
        </p:txBody>
      </p:sp>
      <p:sp>
        <p:nvSpPr>
          <p:cNvPr id="6" name="Frihandsfigur 5"/>
          <p:cNvSpPr/>
          <p:nvPr/>
        </p:nvSpPr>
        <p:spPr>
          <a:xfrm>
            <a:off x="4860033" y="1988839"/>
            <a:ext cx="2172364" cy="720081"/>
          </a:xfrm>
          <a:custGeom>
            <a:avLst/>
            <a:gdLst>
              <a:gd name="connsiteX0" fmla="*/ 1426205 w 2086081"/>
              <a:gd name="connsiteY0" fmla="*/ 169683 h 1366887"/>
              <a:gd name="connsiteX1" fmla="*/ 1388497 w 2086081"/>
              <a:gd name="connsiteY1" fmla="*/ 122549 h 1366887"/>
              <a:gd name="connsiteX2" fmla="*/ 1369644 w 2086081"/>
              <a:gd name="connsiteY2" fmla="*/ 94268 h 1366887"/>
              <a:gd name="connsiteX3" fmla="*/ 1313083 w 2086081"/>
              <a:gd name="connsiteY3" fmla="*/ 75415 h 1366887"/>
              <a:gd name="connsiteX4" fmla="*/ 1209388 w 2086081"/>
              <a:gd name="connsiteY4" fmla="*/ 37708 h 1366887"/>
              <a:gd name="connsiteX5" fmla="*/ 1181108 w 2086081"/>
              <a:gd name="connsiteY5" fmla="*/ 28281 h 1366887"/>
              <a:gd name="connsiteX6" fmla="*/ 1039706 w 2086081"/>
              <a:gd name="connsiteY6" fmla="*/ 9427 h 1366887"/>
              <a:gd name="connsiteX7" fmla="*/ 841743 w 2086081"/>
              <a:gd name="connsiteY7" fmla="*/ 0 h 1366887"/>
              <a:gd name="connsiteX8" fmla="*/ 502378 w 2086081"/>
              <a:gd name="connsiteY8" fmla="*/ 9427 h 1366887"/>
              <a:gd name="connsiteX9" fmla="*/ 464671 w 2086081"/>
              <a:gd name="connsiteY9" fmla="*/ 18854 h 1366887"/>
              <a:gd name="connsiteX10" fmla="*/ 379829 w 2086081"/>
              <a:gd name="connsiteY10" fmla="*/ 37708 h 1366887"/>
              <a:gd name="connsiteX11" fmla="*/ 342122 w 2086081"/>
              <a:gd name="connsiteY11" fmla="*/ 65988 h 1366887"/>
              <a:gd name="connsiteX12" fmla="*/ 276134 w 2086081"/>
              <a:gd name="connsiteY12" fmla="*/ 94268 h 1366887"/>
              <a:gd name="connsiteX13" fmla="*/ 238427 w 2086081"/>
              <a:gd name="connsiteY13" fmla="*/ 131976 h 1366887"/>
              <a:gd name="connsiteX14" fmla="*/ 200720 w 2086081"/>
              <a:gd name="connsiteY14" fmla="*/ 160256 h 1366887"/>
              <a:gd name="connsiteX15" fmla="*/ 172440 w 2086081"/>
              <a:gd name="connsiteY15" fmla="*/ 197963 h 1366887"/>
              <a:gd name="connsiteX16" fmla="*/ 134732 w 2086081"/>
              <a:gd name="connsiteY16" fmla="*/ 235670 h 1366887"/>
              <a:gd name="connsiteX17" fmla="*/ 97025 w 2086081"/>
              <a:gd name="connsiteY17" fmla="*/ 282804 h 1366887"/>
              <a:gd name="connsiteX18" fmla="*/ 87598 w 2086081"/>
              <a:gd name="connsiteY18" fmla="*/ 311085 h 1366887"/>
              <a:gd name="connsiteX19" fmla="*/ 49891 w 2086081"/>
              <a:gd name="connsiteY19" fmla="*/ 377073 h 1366887"/>
              <a:gd name="connsiteX20" fmla="*/ 40464 w 2086081"/>
              <a:gd name="connsiteY20" fmla="*/ 414780 h 1366887"/>
              <a:gd name="connsiteX21" fmla="*/ 21611 w 2086081"/>
              <a:gd name="connsiteY21" fmla="*/ 443060 h 1366887"/>
              <a:gd name="connsiteX22" fmla="*/ 12184 w 2086081"/>
              <a:gd name="connsiteY22" fmla="*/ 471341 h 1366887"/>
              <a:gd name="connsiteX23" fmla="*/ 12184 w 2086081"/>
              <a:gd name="connsiteY23" fmla="*/ 707011 h 1366887"/>
              <a:gd name="connsiteX24" fmla="*/ 31038 w 2086081"/>
              <a:gd name="connsiteY24" fmla="*/ 763572 h 1366887"/>
              <a:gd name="connsiteX25" fmla="*/ 40464 w 2086081"/>
              <a:gd name="connsiteY25" fmla="*/ 791852 h 1366887"/>
              <a:gd name="connsiteX26" fmla="*/ 78172 w 2086081"/>
              <a:gd name="connsiteY26" fmla="*/ 838986 h 1366887"/>
              <a:gd name="connsiteX27" fmla="*/ 125306 w 2086081"/>
              <a:gd name="connsiteY27" fmla="*/ 904974 h 1366887"/>
              <a:gd name="connsiteX28" fmla="*/ 134732 w 2086081"/>
              <a:gd name="connsiteY28" fmla="*/ 933254 h 1366887"/>
              <a:gd name="connsiteX29" fmla="*/ 163013 w 2086081"/>
              <a:gd name="connsiteY29" fmla="*/ 961534 h 1366887"/>
              <a:gd name="connsiteX30" fmla="*/ 238427 w 2086081"/>
              <a:gd name="connsiteY30" fmla="*/ 1065229 h 1366887"/>
              <a:gd name="connsiteX31" fmla="*/ 360976 w 2086081"/>
              <a:gd name="connsiteY31" fmla="*/ 1150070 h 1366887"/>
              <a:gd name="connsiteX32" fmla="*/ 436390 w 2086081"/>
              <a:gd name="connsiteY32" fmla="*/ 1206631 h 1366887"/>
              <a:gd name="connsiteX33" fmla="*/ 492951 w 2086081"/>
              <a:gd name="connsiteY33" fmla="*/ 1225485 h 1366887"/>
              <a:gd name="connsiteX34" fmla="*/ 596646 w 2086081"/>
              <a:gd name="connsiteY34" fmla="*/ 1282046 h 1366887"/>
              <a:gd name="connsiteX35" fmla="*/ 643780 w 2086081"/>
              <a:gd name="connsiteY35" fmla="*/ 1291473 h 1366887"/>
              <a:gd name="connsiteX36" fmla="*/ 709767 w 2086081"/>
              <a:gd name="connsiteY36" fmla="*/ 1319753 h 1366887"/>
              <a:gd name="connsiteX37" fmla="*/ 804036 w 2086081"/>
              <a:gd name="connsiteY37" fmla="*/ 1338607 h 1366887"/>
              <a:gd name="connsiteX38" fmla="*/ 870023 w 2086081"/>
              <a:gd name="connsiteY38" fmla="*/ 1348033 h 1366887"/>
              <a:gd name="connsiteX39" fmla="*/ 917157 w 2086081"/>
              <a:gd name="connsiteY39" fmla="*/ 1357460 h 1366887"/>
              <a:gd name="connsiteX40" fmla="*/ 1011425 w 2086081"/>
              <a:gd name="connsiteY40" fmla="*/ 1366887 h 1366887"/>
              <a:gd name="connsiteX41" fmla="*/ 1416778 w 2086081"/>
              <a:gd name="connsiteY41" fmla="*/ 1357460 h 1366887"/>
              <a:gd name="connsiteX42" fmla="*/ 1501619 w 2086081"/>
              <a:gd name="connsiteY42" fmla="*/ 1319753 h 1366887"/>
              <a:gd name="connsiteX43" fmla="*/ 1577033 w 2086081"/>
              <a:gd name="connsiteY43" fmla="*/ 1300899 h 1366887"/>
              <a:gd name="connsiteX44" fmla="*/ 1643021 w 2086081"/>
              <a:gd name="connsiteY44" fmla="*/ 1263192 h 1366887"/>
              <a:gd name="connsiteX45" fmla="*/ 1690155 w 2086081"/>
              <a:gd name="connsiteY45" fmla="*/ 1244339 h 1366887"/>
              <a:gd name="connsiteX46" fmla="*/ 1774996 w 2086081"/>
              <a:gd name="connsiteY46" fmla="*/ 1206631 h 1366887"/>
              <a:gd name="connsiteX47" fmla="*/ 1803277 w 2086081"/>
              <a:gd name="connsiteY47" fmla="*/ 1178351 h 1366887"/>
              <a:gd name="connsiteX48" fmla="*/ 1869264 w 2086081"/>
              <a:gd name="connsiteY48" fmla="*/ 1140644 h 1366887"/>
              <a:gd name="connsiteX49" fmla="*/ 1888118 w 2086081"/>
              <a:gd name="connsiteY49" fmla="*/ 1112363 h 1366887"/>
              <a:gd name="connsiteX50" fmla="*/ 1916398 w 2086081"/>
              <a:gd name="connsiteY50" fmla="*/ 1093510 h 1366887"/>
              <a:gd name="connsiteX51" fmla="*/ 1944679 w 2086081"/>
              <a:gd name="connsiteY51" fmla="*/ 1036949 h 1366887"/>
              <a:gd name="connsiteX52" fmla="*/ 1972959 w 2086081"/>
              <a:gd name="connsiteY52" fmla="*/ 999242 h 1366887"/>
              <a:gd name="connsiteX53" fmla="*/ 2029520 w 2086081"/>
              <a:gd name="connsiteY53" fmla="*/ 867266 h 1366887"/>
              <a:gd name="connsiteX54" fmla="*/ 2038947 w 2086081"/>
              <a:gd name="connsiteY54" fmla="*/ 838986 h 1366887"/>
              <a:gd name="connsiteX55" fmla="*/ 2057800 w 2086081"/>
              <a:gd name="connsiteY55" fmla="*/ 801279 h 1366887"/>
              <a:gd name="connsiteX56" fmla="*/ 2076654 w 2086081"/>
              <a:gd name="connsiteY56" fmla="*/ 697584 h 1366887"/>
              <a:gd name="connsiteX57" fmla="*/ 2086081 w 2086081"/>
              <a:gd name="connsiteY57" fmla="*/ 659877 h 1366887"/>
              <a:gd name="connsiteX58" fmla="*/ 2067227 w 2086081"/>
              <a:gd name="connsiteY58" fmla="*/ 499621 h 1366887"/>
              <a:gd name="connsiteX59" fmla="*/ 2029520 w 2086081"/>
              <a:gd name="connsiteY59" fmla="*/ 433633 h 1366887"/>
              <a:gd name="connsiteX60" fmla="*/ 2020093 w 2086081"/>
              <a:gd name="connsiteY60" fmla="*/ 405353 h 1366887"/>
              <a:gd name="connsiteX61" fmla="*/ 1963532 w 2086081"/>
              <a:gd name="connsiteY61" fmla="*/ 348792 h 1366887"/>
              <a:gd name="connsiteX62" fmla="*/ 1888118 w 2086081"/>
              <a:gd name="connsiteY62" fmla="*/ 263951 h 1366887"/>
              <a:gd name="connsiteX63" fmla="*/ 1850411 w 2086081"/>
              <a:gd name="connsiteY63" fmla="*/ 235670 h 1366887"/>
              <a:gd name="connsiteX64" fmla="*/ 1793850 w 2086081"/>
              <a:gd name="connsiteY64" fmla="*/ 197963 h 1366887"/>
              <a:gd name="connsiteX65" fmla="*/ 1671301 w 2086081"/>
              <a:gd name="connsiteY65" fmla="*/ 131976 h 1366887"/>
              <a:gd name="connsiteX66" fmla="*/ 1577033 w 2086081"/>
              <a:gd name="connsiteY66" fmla="*/ 94268 h 1366887"/>
              <a:gd name="connsiteX67" fmla="*/ 1548753 w 2086081"/>
              <a:gd name="connsiteY67" fmla="*/ 84842 h 1366887"/>
              <a:gd name="connsiteX68" fmla="*/ 1492192 w 2086081"/>
              <a:gd name="connsiteY68" fmla="*/ 75415 h 1366887"/>
              <a:gd name="connsiteX69" fmla="*/ 1445058 w 2086081"/>
              <a:gd name="connsiteY69" fmla="*/ 56561 h 1366887"/>
              <a:gd name="connsiteX70" fmla="*/ 1105693 w 2086081"/>
              <a:gd name="connsiteY70" fmla="*/ 56561 h 1366887"/>
              <a:gd name="connsiteX71" fmla="*/ 1077413 w 2086081"/>
              <a:gd name="connsiteY71" fmla="*/ 65988 h 1366887"/>
              <a:gd name="connsiteX72" fmla="*/ 1039706 w 2086081"/>
              <a:gd name="connsiteY72" fmla="*/ 103695 h 136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086081" h="1366887">
                <a:moveTo>
                  <a:pt x="1426205" y="169683"/>
                </a:moveTo>
                <a:cubicBezTo>
                  <a:pt x="1413636" y="153972"/>
                  <a:pt x="1400569" y="138645"/>
                  <a:pt x="1388497" y="122549"/>
                </a:cubicBezTo>
                <a:cubicBezTo>
                  <a:pt x="1381699" y="113485"/>
                  <a:pt x="1379252" y="100273"/>
                  <a:pt x="1369644" y="94268"/>
                </a:cubicBezTo>
                <a:cubicBezTo>
                  <a:pt x="1352791" y="83735"/>
                  <a:pt x="1329619" y="86439"/>
                  <a:pt x="1313083" y="75415"/>
                </a:cubicBezTo>
                <a:cubicBezTo>
                  <a:pt x="1253796" y="35889"/>
                  <a:pt x="1317401" y="73714"/>
                  <a:pt x="1209388" y="37708"/>
                </a:cubicBezTo>
                <a:cubicBezTo>
                  <a:pt x="1199961" y="34566"/>
                  <a:pt x="1190748" y="30691"/>
                  <a:pt x="1181108" y="28281"/>
                </a:cubicBezTo>
                <a:cubicBezTo>
                  <a:pt x="1134759" y="16693"/>
                  <a:pt x="1087338" y="12500"/>
                  <a:pt x="1039706" y="9427"/>
                </a:cubicBezTo>
                <a:cubicBezTo>
                  <a:pt x="973781" y="5174"/>
                  <a:pt x="907731" y="3142"/>
                  <a:pt x="841743" y="0"/>
                </a:cubicBezTo>
                <a:cubicBezTo>
                  <a:pt x="728621" y="3142"/>
                  <a:pt x="615402" y="3776"/>
                  <a:pt x="502378" y="9427"/>
                </a:cubicBezTo>
                <a:cubicBezTo>
                  <a:pt x="489438" y="10074"/>
                  <a:pt x="477318" y="16043"/>
                  <a:pt x="464671" y="18854"/>
                </a:cubicBezTo>
                <a:cubicBezTo>
                  <a:pt x="356950" y="42792"/>
                  <a:pt x="471800" y="14715"/>
                  <a:pt x="379829" y="37708"/>
                </a:cubicBezTo>
                <a:cubicBezTo>
                  <a:pt x="367260" y="47135"/>
                  <a:pt x="355445" y="57661"/>
                  <a:pt x="342122" y="65988"/>
                </a:cubicBezTo>
                <a:cubicBezTo>
                  <a:pt x="315492" y="82632"/>
                  <a:pt x="303629" y="85104"/>
                  <a:pt x="276134" y="94268"/>
                </a:cubicBezTo>
                <a:cubicBezTo>
                  <a:pt x="263565" y="106837"/>
                  <a:pt x="251804" y="120271"/>
                  <a:pt x="238427" y="131976"/>
                </a:cubicBezTo>
                <a:cubicBezTo>
                  <a:pt x="226603" y="142322"/>
                  <a:pt x="211829" y="149147"/>
                  <a:pt x="200720" y="160256"/>
                </a:cubicBezTo>
                <a:cubicBezTo>
                  <a:pt x="189611" y="171365"/>
                  <a:pt x="182786" y="186139"/>
                  <a:pt x="172440" y="197963"/>
                </a:cubicBezTo>
                <a:cubicBezTo>
                  <a:pt x="160735" y="211340"/>
                  <a:pt x="147301" y="223101"/>
                  <a:pt x="134732" y="235670"/>
                </a:cubicBezTo>
                <a:cubicBezTo>
                  <a:pt x="111040" y="306753"/>
                  <a:pt x="145755" y="221893"/>
                  <a:pt x="97025" y="282804"/>
                </a:cubicBezTo>
                <a:cubicBezTo>
                  <a:pt x="90817" y="290563"/>
                  <a:pt x="91512" y="301951"/>
                  <a:pt x="87598" y="311085"/>
                </a:cubicBezTo>
                <a:cubicBezTo>
                  <a:pt x="73245" y="344575"/>
                  <a:pt x="68826" y="348670"/>
                  <a:pt x="49891" y="377073"/>
                </a:cubicBezTo>
                <a:cubicBezTo>
                  <a:pt x="46749" y="389642"/>
                  <a:pt x="45568" y="402872"/>
                  <a:pt x="40464" y="414780"/>
                </a:cubicBezTo>
                <a:cubicBezTo>
                  <a:pt x="36001" y="425193"/>
                  <a:pt x="26678" y="432927"/>
                  <a:pt x="21611" y="443060"/>
                </a:cubicBezTo>
                <a:cubicBezTo>
                  <a:pt x="17167" y="451948"/>
                  <a:pt x="15326" y="461914"/>
                  <a:pt x="12184" y="471341"/>
                </a:cubicBezTo>
                <a:cubicBezTo>
                  <a:pt x="-2467" y="573896"/>
                  <a:pt x="-5582" y="564886"/>
                  <a:pt x="12184" y="707011"/>
                </a:cubicBezTo>
                <a:cubicBezTo>
                  <a:pt x="14649" y="726731"/>
                  <a:pt x="24754" y="744718"/>
                  <a:pt x="31038" y="763572"/>
                </a:cubicBezTo>
                <a:cubicBezTo>
                  <a:pt x="34180" y="772999"/>
                  <a:pt x="34257" y="784093"/>
                  <a:pt x="40464" y="791852"/>
                </a:cubicBezTo>
                <a:lnTo>
                  <a:pt x="78172" y="838986"/>
                </a:lnTo>
                <a:cubicBezTo>
                  <a:pt x="99470" y="902884"/>
                  <a:pt x="69389" y="826690"/>
                  <a:pt x="125306" y="904974"/>
                </a:cubicBezTo>
                <a:cubicBezTo>
                  <a:pt x="131081" y="913060"/>
                  <a:pt x="129220" y="924986"/>
                  <a:pt x="134732" y="933254"/>
                </a:cubicBezTo>
                <a:cubicBezTo>
                  <a:pt x="142127" y="944346"/>
                  <a:pt x="154828" y="951011"/>
                  <a:pt x="163013" y="961534"/>
                </a:cubicBezTo>
                <a:cubicBezTo>
                  <a:pt x="188104" y="993794"/>
                  <a:pt x="207677" y="1036845"/>
                  <a:pt x="238427" y="1065229"/>
                </a:cubicBezTo>
                <a:cubicBezTo>
                  <a:pt x="301415" y="1123372"/>
                  <a:pt x="304146" y="1121656"/>
                  <a:pt x="360976" y="1150070"/>
                </a:cubicBezTo>
                <a:cubicBezTo>
                  <a:pt x="390849" y="1179945"/>
                  <a:pt x="393440" y="1187108"/>
                  <a:pt x="436390" y="1206631"/>
                </a:cubicBezTo>
                <a:cubicBezTo>
                  <a:pt x="454482" y="1214855"/>
                  <a:pt x="474859" y="1217261"/>
                  <a:pt x="492951" y="1225485"/>
                </a:cubicBezTo>
                <a:cubicBezTo>
                  <a:pt x="567376" y="1259315"/>
                  <a:pt x="513094" y="1251663"/>
                  <a:pt x="596646" y="1282046"/>
                </a:cubicBezTo>
                <a:cubicBezTo>
                  <a:pt x="611704" y="1287522"/>
                  <a:pt x="628069" y="1288331"/>
                  <a:pt x="643780" y="1291473"/>
                </a:cubicBezTo>
                <a:cubicBezTo>
                  <a:pt x="665776" y="1300900"/>
                  <a:pt x="687277" y="1311575"/>
                  <a:pt x="709767" y="1319753"/>
                </a:cubicBezTo>
                <a:cubicBezTo>
                  <a:pt x="732676" y="1328083"/>
                  <a:pt x="783884" y="1335507"/>
                  <a:pt x="804036" y="1338607"/>
                </a:cubicBezTo>
                <a:cubicBezTo>
                  <a:pt x="825997" y="1341985"/>
                  <a:pt x="848106" y="1344380"/>
                  <a:pt x="870023" y="1348033"/>
                </a:cubicBezTo>
                <a:cubicBezTo>
                  <a:pt x="885828" y="1350667"/>
                  <a:pt x="901275" y="1355342"/>
                  <a:pt x="917157" y="1357460"/>
                </a:cubicBezTo>
                <a:cubicBezTo>
                  <a:pt x="948459" y="1361634"/>
                  <a:pt x="980002" y="1363745"/>
                  <a:pt x="1011425" y="1366887"/>
                </a:cubicBezTo>
                <a:cubicBezTo>
                  <a:pt x="1146543" y="1363745"/>
                  <a:pt x="1281887" y="1365891"/>
                  <a:pt x="1416778" y="1357460"/>
                </a:cubicBezTo>
                <a:cubicBezTo>
                  <a:pt x="1441126" y="1355938"/>
                  <a:pt x="1478535" y="1327448"/>
                  <a:pt x="1501619" y="1319753"/>
                </a:cubicBezTo>
                <a:cubicBezTo>
                  <a:pt x="1526201" y="1311559"/>
                  <a:pt x="1552451" y="1309093"/>
                  <a:pt x="1577033" y="1300899"/>
                </a:cubicBezTo>
                <a:cubicBezTo>
                  <a:pt x="1626627" y="1284368"/>
                  <a:pt x="1601635" y="1283885"/>
                  <a:pt x="1643021" y="1263192"/>
                </a:cubicBezTo>
                <a:cubicBezTo>
                  <a:pt x="1658156" y="1255624"/>
                  <a:pt x="1675363" y="1252557"/>
                  <a:pt x="1690155" y="1244339"/>
                </a:cubicBezTo>
                <a:cubicBezTo>
                  <a:pt x="1768314" y="1200917"/>
                  <a:pt x="1684275" y="1224776"/>
                  <a:pt x="1774996" y="1206631"/>
                </a:cubicBezTo>
                <a:cubicBezTo>
                  <a:pt x="1784423" y="1197204"/>
                  <a:pt x="1793035" y="1186886"/>
                  <a:pt x="1803277" y="1178351"/>
                </a:cubicBezTo>
                <a:cubicBezTo>
                  <a:pt x="1823267" y="1161693"/>
                  <a:pt x="1846208" y="1152172"/>
                  <a:pt x="1869264" y="1140644"/>
                </a:cubicBezTo>
                <a:cubicBezTo>
                  <a:pt x="1875549" y="1131217"/>
                  <a:pt x="1880107" y="1120374"/>
                  <a:pt x="1888118" y="1112363"/>
                </a:cubicBezTo>
                <a:cubicBezTo>
                  <a:pt x="1896129" y="1104352"/>
                  <a:pt x="1909600" y="1102573"/>
                  <a:pt x="1916398" y="1093510"/>
                </a:cubicBezTo>
                <a:cubicBezTo>
                  <a:pt x="1929046" y="1076647"/>
                  <a:pt x="1933834" y="1055024"/>
                  <a:pt x="1944679" y="1036949"/>
                </a:cubicBezTo>
                <a:cubicBezTo>
                  <a:pt x="1952762" y="1023477"/>
                  <a:pt x="1964632" y="1012565"/>
                  <a:pt x="1972959" y="999242"/>
                </a:cubicBezTo>
                <a:cubicBezTo>
                  <a:pt x="1990872" y="970582"/>
                  <a:pt x="2025311" y="879894"/>
                  <a:pt x="2029520" y="867266"/>
                </a:cubicBezTo>
                <a:cubicBezTo>
                  <a:pt x="2032662" y="857839"/>
                  <a:pt x="2035033" y="848119"/>
                  <a:pt x="2038947" y="838986"/>
                </a:cubicBezTo>
                <a:cubicBezTo>
                  <a:pt x="2044483" y="826070"/>
                  <a:pt x="2051516" y="813848"/>
                  <a:pt x="2057800" y="801279"/>
                </a:cubicBezTo>
                <a:cubicBezTo>
                  <a:pt x="2064622" y="760348"/>
                  <a:pt x="2067870" y="737110"/>
                  <a:pt x="2076654" y="697584"/>
                </a:cubicBezTo>
                <a:cubicBezTo>
                  <a:pt x="2079465" y="684937"/>
                  <a:pt x="2082939" y="672446"/>
                  <a:pt x="2086081" y="659877"/>
                </a:cubicBezTo>
                <a:cubicBezTo>
                  <a:pt x="2083561" y="627118"/>
                  <a:pt x="2084093" y="544596"/>
                  <a:pt x="2067227" y="499621"/>
                </a:cubicBezTo>
                <a:cubicBezTo>
                  <a:pt x="2042438" y="433517"/>
                  <a:pt x="2056870" y="488331"/>
                  <a:pt x="2029520" y="433633"/>
                </a:cubicBezTo>
                <a:cubicBezTo>
                  <a:pt x="2025076" y="424745"/>
                  <a:pt x="2026194" y="413196"/>
                  <a:pt x="2020093" y="405353"/>
                </a:cubicBezTo>
                <a:cubicBezTo>
                  <a:pt x="2003723" y="384306"/>
                  <a:pt x="1978322" y="370977"/>
                  <a:pt x="1963532" y="348792"/>
                </a:cubicBezTo>
                <a:cubicBezTo>
                  <a:pt x="1939034" y="312044"/>
                  <a:pt x="1931168" y="296239"/>
                  <a:pt x="1888118" y="263951"/>
                </a:cubicBezTo>
                <a:cubicBezTo>
                  <a:pt x="1875549" y="254524"/>
                  <a:pt x="1863282" y="244680"/>
                  <a:pt x="1850411" y="235670"/>
                </a:cubicBezTo>
                <a:cubicBezTo>
                  <a:pt x="1831848" y="222676"/>
                  <a:pt x="1811977" y="211559"/>
                  <a:pt x="1793850" y="197963"/>
                </a:cubicBezTo>
                <a:cubicBezTo>
                  <a:pt x="1705618" y="131788"/>
                  <a:pt x="1749249" y="147564"/>
                  <a:pt x="1671301" y="131976"/>
                </a:cubicBezTo>
                <a:cubicBezTo>
                  <a:pt x="1639878" y="119407"/>
                  <a:pt x="1609140" y="104970"/>
                  <a:pt x="1577033" y="94268"/>
                </a:cubicBezTo>
                <a:cubicBezTo>
                  <a:pt x="1567606" y="91126"/>
                  <a:pt x="1558453" y="86997"/>
                  <a:pt x="1548753" y="84842"/>
                </a:cubicBezTo>
                <a:cubicBezTo>
                  <a:pt x="1530094" y="80696"/>
                  <a:pt x="1511046" y="78557"/>
                  <a:pt x="1492192" y="75415"/>
                </a:cubicBezTo>
                <a:cubicBezTo>
                  <a:pt x="1476481" y="69130"/>
                  <a:pt x="1461474" y="60665"/>
                  <a:pt x="1445058" y="56561"/>
                </a:cubicBezTo>
                <a:cubicBezTo>
                  <a:pt x="1347655" y="32210"/>
                  <a:pt x="1159784" y="54696"/>
                  <a:pt x="1105693" y="56561"/>
                </a:cubicBezTo>
                <a:cubicBezTo>
                  <a:pt x="1096266" y="59703"/>
                  <a:pt x="1085681" y="60476"/>
                  <a:pt x="1077413" y="65988"/>
                </a:cubicBezTo>
                <a:cubicBezTo>
                  <a:pt x="1077400" y="65997"/>
                  <a:pt x="1048089" y="95311"/>
                  <a:pt x="1039706" y="1036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Pennanteckning 6"/>
              <p14:cNvContentPartPr/>
              <p14:nvPr/>
            </p14:nvContentPartPr>
            <p14:xfrm>
              <a:off x="935596" y="152636"/>
              <a:ext cx="7622444" cy="993651"/>
            </p14:xfrm>
          </p:contentPart>
        </mc:Choice>
        <mc:Fallback xmlns="">
          <p:pic>
            <p:nvPicPr>
              <p:cNvPr id="7" name="Pennanteckning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1115" y="131035"/>
                <a:ext cx="7673925" cy="10444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8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0442" y="764704"/>
            <a:ext cx="8229600" cy="1143000"/>
          </a:xfrm>
        </p:spPr>
        <p:txBody>
          <a:bodyPr/>
          <a:lstStyle/>
          <a:p>
            <a:r>
              <a:rPr lang="sv-SE" b="1" dirty="0" smtClean="0">
                <a:solidFill>
                  <a:schemeClr val="bg1"/>
                </a:solidFill>
              </a:rPr>
              <a:t>In </a:t>
            </a:r>
            <a:r>
              <a:rPr lang="sv-SE" b="1" i="1" dirty="0" err="1" smtClean="0">
                <a:solidFill>
                  <a:schemeClr val="bg1"/>
                </a:solidFill>
              </a:rPr>
              <a:t>principle</a:t>
            </a:r>
            <a:r>
              <a:rPr lang="sv-SE" b="1" dirty="0" smtClean="0">
                <a:solidFill>
                  <a:schemeClr val="bg1"/>
                </a:solidFill>
              </a:rPr>
              <a:t> it is </a:t>
            </a:r>
            <a:r>
              <a:rPr lang="sv-SE" b="1" dirty="0" err="1" smtClean="0">
                <a:solidFill>
                  <a:schemeClr val="bg1"/>
                </a:solidFill>
              </a:rPr>
              <a:t>fairly</a:t>
            </a:r>
            <a:r>
              <a:rPr lang="sv-SE" b="1" dirty="0" smtClean="0">
                <a:solidFill>
                  <a:schemeClr val="bg1"/>
                </a:solidFill>
              </a:rPr>
              <a:t> simple!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63515" y="2132829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01773" y="2132791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63515" y="2878784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901773" y="2878746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140030" y="2132829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378288" y="2132791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140030" y="2878784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378288" y="2878746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616545" y="2132791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854803" y="2132753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616545" y="2878746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854803" y="2878708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2093060" y="2132791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2331318" y="2132753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2093060" y="2878746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2331318" y="2878708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2569575" y="2132791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2807833" y="2132753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2569575" y="2878746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2807833" y="2878708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3046090" y="2132791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3284348" y="2132753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3046090" y="2878746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3284348" y="2878708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3522605" y="2132753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3760863" y="2132715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3522605" y="2878708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3760863" y="2878670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3999120" y="2132753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4237378" y="2132715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3999120" y="2878708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4237378" y="2878670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4479939" y="2132970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4718197" y="2132932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4479939" y="2878925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4718197" y="2878887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4956454" y="2132970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6" name="Rektangel 45"/>
          <p:cNvSpPr/>
          <p:nvPr/>
        </p:nvSpPr>
        <p:spPr>
          <a:xfrm>
            <a:off x="5194712" y="2132932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7" name="Rektangel 46"/>
          <p:cNvSpPr/>
          <p:nvPr/>
        </p:nvSpPr>
        <p:spPr>
          <a:xfrm>
            <a:off x="4956454" y="2878925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5194712" y="2878887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5432969" y="2132932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5671227" y="2132894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5432969" y="2878887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2" name="Rektangel 51"/>
          <p:cNvSpPr/>
          <p:nvPr/>
        </p:nvSpPr>
        <p:spPr>
          <a:xfrm>
            <a:off x="5671227" y="2878849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5909484" y="2132932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6147742" y="2132894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5909484" y="2878887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6147742" y="2878849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6385999" y="2132932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6624257" y="2132894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6385999" y="2878887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6624257" y="2878849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6862514" y="2132932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7100772" y="2132894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6862514" y="2878887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7100772" y="2878849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7339029" y="2132894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6" name="Rektangel 65"/>
          <p:cNvSpPr/>
          <p:nvPr/>
        </p:nvSpPr>
        <p:spPr>
          <a:xfrm>
            <a:off x="7577287" y="2132856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7339029" y="2878849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7577287" y="2878811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7815544" y="2132894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0" name="Rektangel 69"/>
          <p:cNvSpPr/>
          <p:nvPr/>
        </p:nvSpPr>
        <p:spPr>
          <a:xfrm>
            <a:off x="8053802" y="2132856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1" name="Rektangel 70"/>
          <p:cNvSpPr/>
          <p:nvPr/>
        </p:nvSpPr>
        <p:spPr>
          <a:xfrm>
            <a:off x="7815544" y="2878849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8053802" y="2878811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3" name="Ellips 72"/>
          <p:cNvSpPr/>
          <p:nvPr/>
        </p:nvSpPr>
        <p:spPr>
          <a:xfrm>
            <a:off x="179512" y="2539029"/>
            <a:ext cx="216024" cy="24189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4" name="Ellips 73"/>
          <p:cNvSpPr/>
          <p:nvPr/>
        </p:nvSpPr>
        <p:spPr>
          <a:xfrm>
            <a:off x="179512" y="2542591"/>
            <a:ext cx="288032" cy="2418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5" name="textruta 74"/>
          <p:cNvSpPr txBox="1"/>
          <p:nvPr/>
        </p:nvSpPr>
        <p:spPr>
          <a:xfrm>
            <a:off x="756666" y="4293096"/>
            <a:ext cx="57246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prstClr val="white">
                    <a:lumMod val="85000"/>
                  </a:prstClr>
                </a:solidFill>
              </a:rPr>
              <a:t>Make the </a:t>
            </a:r>
            <a:r>
              <a:rPr lang="sv-SE" sz="2400" b="1" dirty="0" err="1" smtClean="0">
                <a:solidFill>
                  <a:prstClr val="white">
                    <a:lumMod val="85000"/>
                  </a:prstClr>
                </a:solidFill>
              </a:rPr>
              <a:t>electron</a:t>
            </a:r>
            <a:r>
              <a:rPr lang="sv-SE" sz="2400" b="1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2400" b="1" dirty="0" err="1" smtClean="0">
                <a:solidFill>
                  <a:prstClr val="white">
                    <a:lumMod val="85000"/>
                  </a:prstClr>
                </a:solidFill>
              </a:rPr>
              <a:t>beam</a:t>
            </a:r>
            <a:r>
              <a:rPr lang="sv-SE" sz="2400" b="1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2400" b="1" dirty="0" err="1" smtClean="0">
                <a:solidFill>
                  <a:prstClr val="white">
                    <a:lumMod val="85000"/>
                  </a:prstClr>
                </a:solidFill>
              </a:rPr>
              <a:t>slightly</a:t>
            </a:r>
            <a:r>
              <a:rPr lang="sv-SE" sz="2400" b="1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2400" b="1" dirty="0" err="1" smtClean="0">
                <a:solidFill>
                  <a:prstClr val="white">
                    <a:lumMod val="85000"/>
                  </a:prstClr>
                </a:solidFill>
              </a:rPr>
              <a:t>better</a:t>
            </a:r>
            <a:r>
              <a:rPr lang="sv-SE" sz="2400" b="1" dirty="0" smtClean="0">
                <a:solidFill>
                  <a:prstClr val="white">
                    <a:lumMod val="85000"/>
                  </a:prstClr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Reduce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the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emittance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50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times</a:t>
            </a:r>
            <a:endParaRPr lang="sv-SE" sz="2400" dirty="0" smtClean="0">
              <a:solidFill>
                <a:prstClr val="white">
                  <a:lumMod val="85000"/>
                </a:prst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Reduce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the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pulse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lengdth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1000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times</a:t>
            </a:r>
            <a:endParaRPr lang="sv-SE" sz="2400" dirty="0" smtClean="0">
              <a:solidFill>
                <a:prstClr val="white">
                  <a:lumMod val="85000"/>
                </a:prst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Accelerate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a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little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more</a:t>
            </a:r>
            <a:endParaRPr lang="sv-SE" sz="2400" dirty="0" smtClean="0">
              <a:solidFill>
                <a:prstClr val="white">
                  <a:lumMod val="85000"/>
                </a:prst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Fix a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little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higher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stability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and filter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…</a:t>
            </a:r>
          </a:p>
          <a:p>
            <a:endParaRPr lang="sv-SE" sz="2400" dirty="0" smtClean="0">
              <a:solidFill>
                <a:prstClr val="white">
                  <a:lumMod val="85000"/>
                </a:prstClr>
              </a:solidFill>
            </a:endParaRPr>
          </a:p>
          <a:p>
            <a:endParaRPr lang="sv-SE" sz="2400" dirty="0">
              <a:solidFill>
                <a:prstClr val="white">
                  <a:lumMod val="85000"/>
                </a:prstClr>
              </a:solidFill>
            </a:endParaRPr>
          </a:p>
        </p:txBody>
      </p:sp>
      <p:cxnSp>
        <p:nvCxnSpPr>
          <p:cNvPr id="77" name="Rak pil 76"/>
          <p:cNvCxnSpPr/>
          <p:nvPr/>
        </p:nvCxnSpPr>
        <p:spPr>
          <a:xfrm>
            <a:off x="663515" y="3717032"/>
            <a:ext cx="7580893" cy="0"/>
          </a:xfrm>
          <a:prstGeom prst="straightConnector1">
            <a:avLst/>
          </a:prstGeom>
          <a:ln w="25400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ruta 77"/>
          <p:cNvSpPr txBox="1"/>
          <p:nvPr/>
        </p:nvSpPr>
        <p:spPr>
          <a:xfrm>
            <a:off x="3760863" y="3717032"/>
            <a:ext cx="138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prstClr val="white">
                    <a:lumMod val="85000"/>
                  </a:prstClr>
                </a:solidFill>
              </a:rPr>
              <a:t>25 - 100 m</a:t>
            </a:r>
            <a:endParaRPr lang="sv-SE" dirty="0">
              <a:solidFill>
                <a:prstClr val="white">
                  <a:lumMod val="8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9" name="Pennanteckning 78"/>
              <p14:cNvContentPartPr/>
              <p14:nvPr/>
            </p14:nvContentPartPr>
            <p14:xfrm>
              <a:off x="827584" y="164387"/>
              <a:ext cx="7734074" cy="852345"/>
            </p14:xfrm>
          </p:contentPart>
        </mc:Choice>
        <mc:Fallback xmlns="">
          <p:pic>
            <p:nvPicPr>
              <p:cNvPr id="79" name="Pennanteckning 7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783" y="137380"/>
                <a:ext cx="7787355" cy="8977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04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69 L 0.05452 -0.00069 L 0.07622 -0.00949 L 0.10764 0.00509 L 0.12587 -0.00509 L 0.15886 0.00926 L 0.1816 -0.0081 L 0.20747 0.00509 L 0.23264 -0.00648 L 0.26181 0.00648 L 0.28594 -0.00648 L 0.31407 0.00648 L 0.3349 -0.00648 L 0.37066 0.00787 L 0.38907 -0.00648 L 0.42188 0.00648 L 0.44028 -0.00509 L 0.46754 0.00208 L 0.49323 -0.00648 L 0.52813 0.00648 L 0.54671 -0.0081 L 0.575 0.00347 L 0.59879 -0.00648 L 0.62813 0.00208 L 0.65087 -0.0081 L 0.67934 0.00787 L 0.70226 -0.00648 L 0.73264 0.00648 L 0.7533 -0.00648 L 0.78264 0.00648 L 0.80643 -0.0081 L 0.83594 0.00648 L 0.8599 -0.00509 L 0.88368 0.0007 L 0.92379 0.00046 L 1.01736 -0.00023 " pathEditMode="relative" rAng="0" ptsTypes="AAAAAAAAAAAAAAAAAAAAAAAAAAAAAAAAAAAA">
                                      <p:cBhvr>
                                        <p:cTn id="1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51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3 L 1.03316 -0.00093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4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 animBg="1"/>
      <p:bldP spid="74" grpId="0" animBg="1"/>
      <p:bldP spid="74" grpId="1" animBg="1"/>
      <p:bldP spid="7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 rot="19610512">
            <a:off x="1751476" y="2656739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dirty="0" smtClean="0">
                <a:solidFill>
                  <a:srgbClr val="EEECE1">
                    <a:lumMod val="50000"/>
                  </a:srgbClr>
                </a:solidFill>
              </a:rPr>
              <a:t>Still no </a:t>
            </a:r>
            <a:r>
              <a:rPr lang="sv-SE" sz="5400" dirty="0" err="1" smtClean="0">
                <a:solidFill>
                  <a:srgbClr val="EEECE1">
                    <a:lumMod val="50000"/>
                  </a:srgbClr>
                </a:solidFill>
              </a:rPr>
              <a:t>questions</a:t>
            </a:r>
            <a:r>
              <a:rPr lang="sv-SE" sz="5400" dirty="0" smtClean="0">
                <a:solidFill>
                  <a:srgbClr val="EEECE1">
                    <a:lumMod val="50000"/>
                  </a:srgbClr>
                </a:solidFill>
              </a:rPr>
              <a:t>?</a:t>
            </a:r>
            <a:endParaRPr lang="sv-SE" sz="5400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Oval 3"/>
          <p:cNvSpPr>
            <a:spLocks noChangeArrowheads="1"/>
          </p:cNvSpPr>
          <p:nvPr/>
        </p:nvSpPr>
        <p:spPr bwMode="auto">
          <a:xfrm>
            <a:off x="611188" y="1628775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588" name="Oval 4"/>
          <p:cNvSpPr>
            <a:spLocks noChangeArrowheads="1"/>
          </p:cNvSpPr>
          <p:nvPr/>
        </p:nvSpPr>
        <p:spPr bwMode="auto">
          <a:xfrm>
            <a:off x="1042988" y="1916113"/>
            <a:ext cx="288925" cy="28733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589" name="Oval 5"/>
          <p:cNvSpPr>
            <a:spLocks noChangeArrowheads="1"/>
          </p:cNvSpPr>
          <p:nvPr/>
        </p:nvSpPr>
        <p:spPr bwMode="auto">
          <a:xfrm>
            <a:off x="1476375" y="1773238"/>
            <a:ext cx="288925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590" name="Oval 6"/>
          <p:cNvSpPr>
            <a:spLocks noChangeArrowheads="1"/>
          </p:cNvSpPr>
          <p:nvPr/>
        </p:nvSpPr>
        <p:spPr bwMode="auto">
          <a:xfrm>
            <a:off x="539750" y="2276475"/>
            <a:ext cx="288925" cy="2873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591" name="Oval 7"/>
          <p:cNvSpPr>
            <a:spLocks noChangeArrowheads="1"/>
          </p:cNvSpPr>
          <p:nvPr/>
        </p:nvSpPr>
        <p:spPr bwMode="auto">
          <a:xfrm>
            <a:off x="1042988" y="2420938"/>
            <a:ext cx="288925" cy="28733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592" name="Oval 8"/>
          <p:cNvSpPr>
            <a:spLocks noChangeArrowheads="1"/>
          </p:cNvSpPr>
          <p:nvPr/>
        </p:nvSpPr>
        <p:spPr bwMode="auto">
          <a:xfrm>
            <a:off x="1331913" y="2133600"/>
            <a:ext cx="288925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593" name="Oval 9"/>
          <p:cNvSpPr>
            <a:spLocks noChangeArrowheads="1"/>
          </p:cNvSpPr>
          <p:nvPr/>
        </p:nvSpPr>
        <p:spPr bwMode="auto">
          <a:xfrm>
            <a:off x="1763713" y="2205038"/>
            <a:ext cx="288925" cy="28733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594" name="Freeform 10"/>
          <p:cNvSpPr>
            <a:spLocks/>
          </p:cNvSpPr>
          <p:nvPr/>
        </p:nvSpPr>
        <p:spPr bwMode="auto">
          <a:xfrm>
            <a:off x="2051050" y="2060575"/>
            <a:ext cx="2176463" cy="287338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91" y="0"/>
              </a:cxn>
              <a:cxn ang="0">
                <a:pos x="373" y="181"/>
              </a:cxn>
              <a:cxn ang="0">
                <a:pos x="554" y="0"/>
              </a:cxn>
              <a:cxn ang="0">
                <a:pos x="736" y="181"/>
              </a:cxn>
              <a:cxn ang="0">
                <a:pos x="917" y="0"/>
              </a:cxn>
              <a:cxn ang="0">
                <a:pos x="1053" y="181"/>
              </a:cxn>
              <a:cxn ang="0">
                <a:pos x="1234" y="0"/>
              </a:cxn>
              <a:cxn ang="0">
                <a:pos x="1371" y="181"/>
              </a:cxn>
            </a:cxnLst>
            <a:rect l="0" t="0" r="r" b="b"/>
            <a:pathLst>
              <a:path w="1371" h="181">
                <a:moveTo>
                  <a:pt x="0" y="179"/>
                </a:moveTo>
                <a:cubicBezTo>
                  <a:pt x="32" y="151"/>
                  <a:pt x="129" y="0"/>
                  <a:pt x="191" y="0"/>
                </a:cubicBezTo>
                <a:cubicBezTo>
                  <a:pt x="253" y="0"/>
                  <a:pt x="313" y="181"/>
                  <a:pt x="373" y="181"/>
                </a:cubicBezTo>
                <a:cubicBezTo>
                  <a:pt x="433" y="181"/>
                  <a:pt x="494" y="0"/>
                  <a:pt x="554" y="0"/>
                </a:cubicBezTo>
                <a:cubicBezTo>
                  <a:pt x="614" y="0"/>
                  <a:pt x="676" y="181"/>
                  <a:pt x="736" y="181"/>
                </a:cubicBezTo>
                <a:cubicBezTo>
                  <a:pt x="796" y="181"/>
                  <a:pt x="864" y="0"/>
                  <a:pt x="917" y="0"/>
                </a:cubicBezTo>
                <a:cubicBezTo>
                  <a:pt x="970" y="0"/>
                  <a:pt x="1000" y="181"/>
                  <a:pt x="1053" y="181"/>
                </a:cubicBezTo>
                <a:cubicBezTo>
                  <a:pt x="1106" y="181"/>
                  <a:pt x="1181" y="0"/>
                  <a:pt x="1234" y="0"/>
                </a:cubicBezTo>
                <a:cubicBezTo>
                  <a:pt x="1287" y="0"/>
                  <a:pt x="1329" y="90"/>
                  <a:pt x="1371" y="18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595" name="Freeform 11"/>
          <p:cNvSpPr>
            <a:spLocks/>
          </p:cNvSpPr>
          <p:nvPr/>
        </p:nvSpPr>
        <p:spPr bwMode="auto">
          <a:xfrm>
            <a:off x="1763713" y="1628775"/>
            <a:ext cx="2176462" cy="287338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91" y="0"/>
              </a:cxn>
              <a:cxn ang="0">
                <a:pos x="373" y="181"/>
              </a:cxn>
              <a:cxn ang="0">
                <a:pos x="554" y="0"/>
              </a:cxn>
              <a:cxn ang="0">
                <a:pos x="736" y="181"/>
              </a:cxn>
              <a:cxn ang="0">
                <a:pos x="917" y="0"/>
              </a:cxn>
              <a:cxn ang="0">
                <a:pos x="1053" y="181"/>
              </a:cxn>
              <a:cxn ang="0">
                <a:pos x="1234" y="0"/>
              </a:cxn>
              <a:cxn ang="0">
                <a:pos x="1371" y="181"/>
              </a:cxn>
            </a:cxnLst>
            <a:rect l="0" t="0" r="r" b="b"/>
            <a:pathLst>
              <a:path w="1371" h="181">
                <a:moveTo>
                  <a:pt x="0" y="179"/>
                </a:moveTo>
                <a:cubicBezTo>
                  <a:pt x="32" y="151"/>
                  <a:pt x="129" y="0"/>
                  <a:pt x="191" y="0"/>
                </a:cubicBezTo>
                <a:cubicBezTo>
                  <a:pt x="253" y="0"/>
                  <a:pt x="313" y="181"/>
                  <a:pt x="373" y="181"/>
                </a:cubicBezTo>
                <a:cubicBezTo>
                  <a:pt x="433" y="181"/>
                  <a:pt x="494" y="0"/>
                  <a:pt x="554" y="0"/>
                </a:cubicBezTo>
                <a:cubicBezTo>
                  <a:pt x="614" y="0"/>
                  <a:pt x="676" y="181"/>
                  <a:pt x="736" y="181"/>
                </a:cubicBezTo>
                <a:cubicBezTo>
                  <a:pt x="796" y="181"/>
                  <a:pt x="864" y="0"/>
                  <a:pt x="917" y="0"/>
                </a:cubicBezTo>
                <a:cubicBezTo>
                  <a:pt x="970" y="0"/>
                  <a:pt x="1000" y="181"/>
                  <a:pt x="1053" y="181"/>
                </a:cubicBezTo>
                <a:cubicBezTo>
                  <a:pt x="1106" y="181"/>
                  <a:pt x="1181" y="0"/>
                  <a:pt x="1234" y="0"/>
                </a:cubicBezTo>
                <a:cubicBezTo>
                  <a:pt x="1287" y="0"/>
                  <a:pt x="1329" y="90"/>
                  <a:pt x="1371" y="18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596" name="Freeform 12"/>
          <p:cNvSpPr>
            <a:spLocks/>
          </p:cNvSpPr>
          <p:nvPr/>
        </p:nvSpPr>
        <p:spPr bwMode="auto">
          <a:xfrm>
            <a:off x="1619250" y="1989138"/>
            <a:ext cx="2176463" cy="287337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91" y="0"/>
              </a:cxn>
              <a:cxn ang="0">
                <a:pos x="373" y="181"/>
              </a:cxn>
              <a:cxn ang="0">
                <a:pos x="554" y="0"/>
              </a:cxn>
              <a:cxn ang="0">
                <a:pos x="736" y="181"/>
              </a:cxn>
              <a:cxn ang="0">
                <a:pos x="917" y="0"/>
              </a:cxn>
              <a:cxn ang="0">
                <a:pos x="1053" y="181"/>
              </a:cxn>
              <a:cxn ang="0">
                <a:pos x="1234" y="0"/>
              </a:cxn>
              <a:cxn ang="0">
                <a:pos x="1371" y="181"/>
              </a:cxn>
            </a:cxnLst>
            <a:rect l="0" t="0" r="r" b="b"/>
            <a:pathLst>
              <a:path w="1371" h="181">
                <a:moveTo>
                  <a:pt x="0" y="179"/>
                </a:moveTo>
                <a:cubicBezTo>
                  <a:pt x="32" y="151"/>
                  <a:pt x="129" y="0"/>
                  <a:pt x="191" y="0"/>
                </a:cubicBezTo>
                <a:cubicBezTo>
                  <a:pt x="253" y="0"/>
                  <a:pt x="313" y="181"/>
                  <a:pt x="373" y="181"/>
                </a:cubicBezTo>
                <a:cubicBezTo>
                  <a:pt x="433" y="181"/>
                  <a:pt x="494" y="0"/>
                  <a:pt x="554" y="0"/>
                </a:cubicBezTo>
                <a:cubicBezTo>
                  <a:pt x="614" y="0"/>
                  <a:pt x="676" y="181"/>
                  <a:pt x="736" y="181"/>
                </a:cubicBezTo>
                <a:cubicBezTo>
                  <a:pt x="796" y="181"/>
                  <a:pt x="864" y="0"/>
                  <a:pt x="917" y="0"/>
                </a:cubicBezTo>
                <a:cubicBezTo>
                  <a:pt x="970" y="0"/>
                  <a:pt x="1000" y="181"/>
                  <a:pt x="1053" y="181"/>
                </a:cubicBezTo>
                <a:cubicBezTo>
                  <a:pt x="1106" y="181"/>
                  <a:pt x="1181" y="0"/>
                  <a:pt x="1234" y="0"/>
                </a:cubicBezTo>
                <a:cubicBezTo>
                  <a:pt x="1287" y="0"/>
                  <a:pt x="1329" y="90"/>
                  <a:pt x="1371" y="18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597" name="Freeform 13"/>
          <p:cNvSpPr>
            <a:spLocks/>
          </p:cNvSpPr>
          <p:nvPr/>
        </p:nvSpPr>
        <p:spPr bwMode="auto">
          <a:xfrm>
            <a:off x="1331913" y="1773238"/>
            <a:ext cx="2176462" cy="287337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91" y="0"/>
              </a:cxn>
              <a:cxn ang="0">
                <a:pos x="373" y="181"/>
              </a:cxn>
              <a:cxn ang="0">
                <a:pos x="554" y="0"/>
              </a:cxn>
              <a:cxn ang="0">
                <a:pos x="736" y="181"/>
              </a:cxn>
              <a:cxn ang="0">
                <a:pos x="917" y="0"/>
              </a:cxn>
              <a:cxn ang="0">
                <a:pos x="1053" y="181"/>
              </a:cxn>
              <a:cxn ang="0">
                <a:pos x="1234" y="0"/>
              </a:cxn>
              <a:cxn ang="0">
                <a:pos x="1371" y="181"/>
              </a:cxn>
            </a:cxnLst>
            <a:rect l="0" t="0" r="r" b="b"/>
            <a:pathLst>
              <a:path w="1371" h="181">
                <a:moveTo>
                  <a:pt x="0" y="179"/>
                </a:moveTo>
                <a:cubicBezTo>
                  <a:pt x="32" y="151"/>
                  <a:pt x="129" y="0"/>
                  <a:pt x="191" y="0"/>
                </a:cubicBezTo>
                <a:cubicBezTo>
                  <a:pt x="253" y="0"/>
                  <a:pt x="313" y="181"/>
                  <a:pt x="373" y="181"/>
                </a:cubicBezTo>
                <a:cubicBezTo>
                  <a:pt x="433" y="181"/>
                  <a:pt x="494" y="0"/>
                  <a:pt x="554" y="0"/>
                </a:cubicBezTo>
                <a:cubicBezTo>
                  <a:pt x="614" y="0"/>
                  <a:pt x="676" y="181"/>
                  <a:pt x="736" y="181"/>
                </a:cubicBezTo>
                <a:cubicBezTo>
                  <a:pt x="796" y="181"/>
                  <a:pt x="864" y="0"/>
                  <a:pt x="917" y="0"/>
                </a:cubicBezTo>
                <a:cubicBezTo>
                  <a:pt x="970" y="0"/>
                  <a:pt x="1000" y="181"/>
                  <a:pt x="1053" y="181"/>
                </a:cubicBezTo>
                <a:cubicBezTo>
                  <a:pt x="1106" y="181"/>
                  <a:pt x="1181" y="0"/>
                  <a:pt x="1234" y="0"/>
                </a:cubicBezTo>
                <a:cubicBezTo>
                  <a:pt x="1287" y="0"/>
                  <a:pt x="1329" y="90"/>
                  <a:pt x="1371" y="18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598" name="Freeform 14"/>
          <p:cNvSpPr>
            <a:spLocks/>
          </p:cNvSpPr>
          <p:nvPr/>
        </p:nvSpPr>
        <p:spPr bwMode="auto">
          <a:xfrm>
            <a:off x="900113" y="1484313"/>
            <a:ext cx="2176462" cy="287337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91" y="0"/>
              </a:cxn>
              <a:cxn ang="0">
                <a:pos x="373" y="181"/>
              </a:cxn>
              <a:cxn ang="0">
                <a:pos x="554" y="0"/>
              </a:cxn>
              <a:cxn ang="0">
                <a:pos x="736" y="181"/>
              </a:cxn>
              <a:cxn ang="0">
                <a:pos x="917" y="0"/>
              </a:cxn>
              <a:cxn ang="0">
                <a:pos x="1053" y="181"/>
              </a:cxn>
              <a:cxn ang="0">
                <a:pos x="1234" y="0"/>
              </a:cxn>
              <a:cxn ang="0">
                <a:pos x="1371" y="181"/>
              </a:cxn>
            </a:cxnLst>
            <a:rect l="0" t="0" r="r" b="b"/>
            <a:pathLst>
              <a:path w="1371" h="181">
                <a:moveTo>
                  <a:pt x="0" y="179"/>
                </a:moveTo>
                <a:cubicBezTo>
                  <a:pt x="32" y="151"/>
                  <a:pt x="129" y="0"/>
                  <a:pt x="191" y="0"/>
                </a:cubicBezTo>
                <a:cubicBezTo>
                  <a:pt x="253" y="0"/>
                  <a:pt x="313" y="181"/>
                  <a:pt x="373" y="181"/>
                </a:cubicBezTo>
                <a:cubicBezTo>
                  <a:pt x="433" y="181"/>
                  <a:pt x="494" y="0"/>
                  <a:pt x="554" y="0"/>
                </a:cubicBezTo>
                <a:cubicBezTo>
                  <a:pt x="614" y="0"/>
                  <a:pt x="676" y="181"/>
                  <a:pt x="736" y="181"/>
                </a:cubicBezTo>
                <a:cubicBezTo>
                  <a:pt x="796" y="181"/>
                  <a:pt x="864" y="0"/>
                  <a:pt x="917" y="0"/>
                </a:cubicBezTo>
                <a:cubicBezTo>
                  <a:pt x="970" y="0"/>
                  <a:pt x="1000" y="181"/>
                  <a:pt x="1053" y="181"/>
                </a:cubicBezTo>
                <a:cubicBezTo>
                  <a:pt x="1106" y="181"/>
                  <a:pt x="1181" y="0"/>
                  <a:pt x="1234" y="0"/>
                </a:cubicBezTo>
                <a:cubicBezTo>
                  <a:pt x="1287" y="0"/>
                  <a:pt x="1329" y="90"/>
                  <a:pt x="1371" y="18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599" name="Freeform 15"/>
          <p:cNvSpPr>
            <a:spLocks/>
          </p:cNvSpPr>
          <p:nvPr/>
        </p:nvSpPr>
        <p:spPr bwMode="auto">
          <a:xfrm>
            <a:off x="1331913" y="2276475"/>
            <a:ext cx="2176462" cy="287338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91" y="0"/>
              </a:cxn>
              <a:cxn ang="0">
                <a:pos x="373" y="181"/>
              </a:cxn>
              <a:cxn ang="0">
                <a:pos x="554" y="0"/>
              </a:cxn>
              <a:cxn ang="0">
                <a:pos x="736" y="181"/>
              </a:cxn>
              <a:cxn ang="0">
                <a:pos x="917" y="0"/>
              </a:cxn>
              <a:cxn ang="0">
                <a:pos x="1053" y="181"/>
              </a:cxn>
              <a:cxn ang="0">
                <a:pos x="1234" y="0"/>
              </a:cxn>
              <a:cxn ang="0">
                <a:pos x="1371" y="181"/>
              </a:cxn>
            </a:cxnLst>
            <a:rect l="0" t="0" r="r" b="b"/>
            <a:pathLst>
              <a:path w="1371" h="181">
                <a:moveTo>
                  <a:pt x="0" y="179"/>
                </a:moveTo>
                <a:cubicBezTo>
                  <a:pt x="32" y="151"/>
                  <a:pt x="129" y="0"/>
                  <a:pt x="191" y="0"/>
                </a:cubicBezTo>
                <a:cubicBezTo>
                  <a:pt x="253" y="0"/>
                  <a:pt x="313" y="181"/>
                  <a:pt x="373" y="181"/>
                </a:cubicBezTo>
                <a:cubicBezTo>
                  <a:pt x="433" y="181"/>
                  <a:pt x="494" y="0"/>
                  <a:pt x="554" y="0"/>
                </a:cubicBezTo>
                <a:cubicBezTo>
                  <a:pt x="614" y="0"/>
                  <a:pt x="676" y="181"/>
                  <a:pt x="736" y="181"/>
                </a:cubicBezTo>
                <a:cubicBezTo>
                  <a:pt x="796" y="181"/>
                  <a:pt x="864" y="0"/>
                  <a:pt x="917" y="0"/>
                </a:cubicBezTo>
                <a:cubicBezTo>
                  <a:pt x="970" y="0"/>
                  <a:pt x="1000" y="181"/>
                  <a:pt x="1053" y="181"/>
                </a:cubicBezTo>
                <a:cubicBezTo>
                  <a:pt x="1106" y="181"/>
                  <a:pt x="1181" y="0"/>
                  <a:pt x="1234" y="0"/>
                </a:cubicBezTo>
                <a:cubicBezTo>
                  <a:pt x="1287" y="0"/>
                  <a:pt x="1329" y="90"/>
                  <a:pt x="1371" y="18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600" name="Freeform 16"/>
          <p:cNvSpPr>
            <a:spLocks/>
          </p:cNvSpPr>
          <p:nvPr/>
        </p:nvSpPr>
        <p:spPr bwMode="auto">
          <a:xfrm>
            <a:off x="827088" y="2133600"/>
            <a:ext cx="2176462" cy="287338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91" y="0"/>
              </a:cxn>
              <a:cxn ang="0">
                <a:pos x="373" y="181"/>
              </a:cxn>
              <a:cxn ang="0">
                <a:pos x="554" y="0"/>
              </a:cxn>
              <a:cxn ang="0">
                <a:pos x="736" y="181"/>
              </a:cxn>
              <a:cxn ang="0">
                <a:pos x="917" y="0"/>
              </a:cxn>
              <a:cxn ang="0">
                <a:pos x="1053" y="181"/>
              </a:cxn>
              <a:cxn ang="0">
                <a:pos x="1234" y="0"/>
              </a:cxn>
              <a:cxn ang="0">
                <a:pos x="1371" y="181"/>
              </a:cxn>
            </a:cxnLst>
            <a:rect l="0" t="0" r="r" b="b"/>
            <a:pathLst>
              <a:path w="1371" h="181">
                <a:moveTo>
                  <a:pt x="0" y="179"/>
                </a:moveTo>
                <a:cubicBezTo>
                  <a:pt x="32" y="151"/>
                  <a:pt x="129" y="0"/>
                  <a:pt x="191" y="0"/>
                </a:cubicBezTo>
                <a:cubicBezTo>
                  <a:pt x="253" y="0"/>
                  <a:pt x="313" y="181"/>
                  <a:pt x="373" y="181"/>
                </a:cubicBezTo>
                <a:cubicBezTo>
                  <a:pt x="433" y="181"/>
                  <a:pt x="494" y="0"/>
                  <a:pt x="554" y="0"/>
                </a:cubicBezTo>
                <a:cubicBezTo>
                  <a:pt x="614" y="0"/>
                  <a:pt x="676" y="181"/>
                  <a:pt x="736" y="181"/>
                </a:cubicBezTo>
                <a:cubicBezTo>
                  <a:pt x="796" y="181"/>
                  <a:pt x="864" y="0"/>
                  <a:pt x="917" y="0"/>
                </a:cubicBezTo>
                <a:cubicBezTo>
                  <a:pt x="970" y="0"/>
                  <a:pt x="1000" y="181"/>
                  <a:pt x="1053" y="181"/>
                </a:cubicBezTo>
                <a:cubicBezTo>
                  <a:pt x="1106" y="181"/>
                  <a:pt x="1181" y="0"/>
                  <a:pt x="1234" y="0"/>
                </a:cubicBezTo>
                <a:cubicBezTo>
                  <a:pt x="1287" y="0"/>
                  <a:pt x="1329" y="90"/>
                  <a:pt x="1371" y="18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601" name="Text Box 17"/>
          <p:cNvSpPr txBox="1">
            <a:spLocks noChangeArrowheads="1"/>
          </p:cNvSpPr>
          <p:nvPr/>
        </p:nvSpPr>
        <p:spPr bwMode="auto">
          <a:xfrm>
            <a:off x="3500430" y="3429000"/>
            <a:ext cx="524986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dirty="0" smtClean="0">
                <a:solidFill>
                  <a:prstClr val="black"/>
                </a:solidFill>
              </a:rPr>
              <a:t>E</a:t>
            </a:r>
            <a:r>
              <a:rPr lang="sv-SE" sz="2400" dirty="0">
                <a:solidFill>
                  <a:prstClr val="black"/>
                </a:solidFill>
              </a:rPr>
              <a:t>= </a:t>
            </a:r>
            <a:r>
              <a:rPr lang="sv-SE" sz="2400" dirty="0" err="1">
                <a:solidFill>
                  <a:prstClr val="black"/>
                </a:solidFill>
              </a:rPr>
              <a:t>cos</a:t>
            </a:r>
            <a:r>
              <a:rPr lang="sv-SE" sz="2400" dirty="0">
                <a:solidFill>
                  <a:prstClr val="black"/>
                </a:solidFill>
              </a:rPr>
              <a:t>(</a:t>
            </a:r>
            <a:r>
              <a:rPr lang="sv-SE" sz="2400" dirty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sv-SE" sz="2400" dirty="0">
                <a:solidFill>
                  <a:prstClr val="black"/>
                </a:solidFill>
              </a:rPr>
              <a:t>t+</a:t>
            </a:r>
            <a:r>
              <a:rPr lang="sv-SE" sz="2400" dirty="0">
                <a:solidFill>
                  <a:prstClr val="black"/>
                </a:solidFill>
                <a:latin typeface="Symbol" pitchFamily="18" charset="2"/>
              </a:rPr>
              <a:t>f</a:t>
            </a:r>
            <a:r>
              <a:rPr lang="sv-SE" sz="2400" dirty="0">
                <a:solidFill>
                  <a:prstClr val="black"/>
                </a:solidFill>
              </a:rPr>
              <a:t>1) + </a:t>
            </a:r>
            <a:r>
              <a:rPr lang="sv-SE" sz="2400" dirty="0" err="1">
                <a:solidFill>
                  <a:prstClr val="black"/>
                </a:solidFill>
              </a:rPr>
              <a:t>cos</a:t>
            </a:r>
            <a:r>
              <a:rPr lang="sv-SE" sz="2400" dirty="0">
                <a:solidFill>
                  <a:prstClr val="black"/>
                </a:solidFill>
              </a:rPr>
              <a:t>(</a:t>
            </a:r>
            <a:r>
              <a:rPr lang="sv-SE" sz="2400" dirty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sv-SE" sz="2400" dirty="0">
                <a:solidFill>
                  <a:prstClr val="black"/>
                </a:solidFill>
              </a:rPr>
              <a:t>t+</a:t>
            </a:r>
            <a:r>
              <a:rPr lang="sv-SE" sz="2400" dirty="0">
                <a:solidFill>
                  <a:prstClr val="black"/>
                </a:solidFill>
                <a:latin typeface="Symbol" pitchFamily="18" charset="2"/>
              </a:rPr>
              <a:t>f</a:t>
            </a:r>
            <a:r>
              <a:rPr lang="sv-SE" sz="2400" dirty="0">
                <a:solidFill>
                  <a:prstClr val="black"/>
                </a:solidFill>
              </a:rPr>
              <a:t>2) + ….</a:t>
            </a:r>
          </a:p>
          <a:p>
            <a:pPr>
              <a:spcBef>
                <a:spcPct val="50000"/>
              </a:spcBef>
            </a:pPr>
            <a:r>
              <a:rPr lang="sv-SE" sz="2400" dirty="0">
                <a:solidFill>
                  <a:prstClr val="black"/>
                </a:solidFill>
              </a:rPr>
              <a:t>I=E</a:t>
            </a:r>
            <a:r>
              <a:rPr lang="sv-SE" sz="2400" baseline="30000" dirty="0">
                <a:solidFill>
                  <a:prstClr val="black"/>
                </a:solidFill>
              </a:rPr>
              <a:t>2</a:t>
            </a:r>
            <a:r>
              <a:rPr lang="sv-SE" sz="2400" dirty="0">
                <a:solidFill>
                  <a:prstClr val="black"/>
                </a:solidFill>
              </a:rPr>
              <a:t> = cos</a:t>
            </a:r>
            <a:r>
              <a:rPr lang="sv-SE" sz="2400" baseline="30000" dirty="0">
                <a:solidFill>
                  <a:prstClr val="black"/>
                </a:solidFill>
              </a:rPr>
              <a:t>2</a:t>
            </a:r>
            <a:r>
              <a:rPr lang="sv-SE" sz="2400" dirty="0">
                <a:solidFill>
                  <a:prstClr val="black"/>
                </a:solidFill>
              </a:rPr>
              <a:t>(</a:t>
            </a:r>
            <a:r>
              <a:rPr lang="sv-SE" sz="2400" dirty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sv-SE" sz="2400" dirty="0">
                <a:solidFill>
                  <a:prstClr val="black"/>
                </a:solidFill>
              </a:rPr>
              <a:t>t+</a:t>
            </a:r>
            <a:r>
              <a:rPr lang="sv-SE" sz="2400" dirty="0">
                <a:solidFill>
                  <a:prstClr val="black"/>
                </a:solidFill>
                <a:latin typeface="Symbol" pitchFamily="18" charset="2"/>
              </a:rPr>
              <a:t>f</a:t>
            </a:r>
            <a:r>
              <a:rPr lang="sv-SE" sz="2400" dirty="0">
                <a:solidFill>
                  <a:prstClr val="black"/>
                </a:solidFill>
              </a:rPr>
              <a:t>1) + cos</a:t>
            </a:r>
            <a:r>
              <a:rPr lang="sv-SE" sz="2400" baseline="30000" dirty="0">
                <a:solidFill>
                  <a:prstClr val="black"/>
                </a:solidFill>
              </a:rPr>
              <a:t>2</a:t>
            </a:r>
            <a:r>
              <a:rPr lang="sv-SE" sz="2400" dirty="0">
                <a:solidFill>
                  <a:prstClr val="black"/>
                </a:solidFill>
              </a:rPr>
              <a:t>(</a:t>
            </a:r>
            <a:r>
              <a:rPr lang="sv-SE" sz="2400" dirty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sv-SE" sz="2400" dirty="0">
                <a:solidFill>
                  <a:prstClr val="black"/>
                </a:solidFill>
              </a:rPr>
              <a:t>t+</a:t>
            </a:r>
            <a:r>
              <a:rPr lang="sv-SE" sz="2400" dirty="0">
                <a:solidFill>
                  <a:prstClr val="black"/>
                </a:solidFill>
                <a:latin typeface="Symbol" pitchFamily="18" charset="2"/>
              </a:rPr>
              <a:t>f</a:t>
            </a:r>
            <a:r>
              <a:rPr lang="sv-SE" sz="2400" dirty="0">
                <a:solidFill>
                  <a:prstClr val="black"/>
                </a:solidFill>
              </a:rPr>
              <a:t>2) + ….</a:t>
            </a:r>
          </a:p>
          <a:p>
            <a:pPr>
              <a:spcBef>
                <a:spcPct val="50000"/>
              </a:spcBef>
            </a:pPr>
            <a:r>
              <a:rPr lang="sv-SE" sz="2400" dirty="0">
                <a:solidFill>
                  <a:prstClr val="black"/>
                </a:solidFill>
              </a:rPr>
              <a:t>…+ </a:t>
            </a:r>
            <a:r>
              <a:rPr lang="sv-SE" sz="2400" dirty="0" err="1">
                <a:solidFill>
                  <a:prstClr val="black"/>
                </a:solidFill>
              </a:rPr>
              <a:t>cos</a:t>
            </a:r>
            <a:r>
              <a:rPr lang="sv-SE" sz="2400" dirty="0">
                <a:solidFill>
                  <a:prstClr val="black"/>
                </a:solidFill>
              </a:rPr>
              <a:t>(</a:t>
            </a:r>
            <a:r>
              <a:rPr lang="sv-SE" sz="2400" dirty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sv-SE" sz="2400" dirty="0">
                <a:solidFill>
                  <a:prstClr val="black"/>
                </a:solidFill>
              </a:rPr>
              <a:t>t+</a:t>
            </a:r>
            <a:r>
              <a:rPr lang="sv-SE" sz="2400" dirty="0">
                <a:solidFill>
                  <a:prstClr val="black"/>
                </a:solidFill>
                <a:latin typeface="Symbol" pitchFamily="18" charset="2"/>
              </a:rPr>
              <a:t>f</a:t>
            </a:r>
            <a:r>
              <a:rPr lang="sv-SE" sz="2400" dirty="0">
                <a:solidFill>
                  <a:prstClr val="black"/>
                </a:solidFill>
              </a:rPr>
              <a:t>1)</a:t>
            </a:r>
            <a:r>
              <a:rPr lang="sv-SE" sz="2400" dirty="0" err="1">
                <a:solidFill>
                  <a:prstClr val="black"/>
                </a:solidFill>
              </a:rPr>
              <a:t>cos</a:t>
            </a:r>
            <a:r>
              <a:rPr lang="sv-SE" sz="2400" dirty="0">
                <a:solidFill>
                  <a:prstClr val="black"/>
                </a:solidFill>
              </a:rPr>
              <a:t>(</a:t>
            </a:r>
            <a:r>
              <a:rPr lang="sv-SE" sz="2400" dirty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sv-SE" sz="2400" dirty="0">
                <a:solidFill>
                  <a:prstClr val="black"/>
                </a:solidFill>
              </a:rPr>
              <a:t>t+</a:t>
            </a:r>
            <a:r>
              <a:rPr lang="sv-SE" sz="2400" dirty="0">
                <a:solidFill>
                  <a:prstClr val="black"/>
                </a:solidFill>
                <a:latin typeface="Symbol" pitchFamily="18" charset="2"/>
              </a:rPr>
              <a:t>f</a:t>
            </a:r>
            <a:r>
              <a:rPr lang="sv-SE" sz="2400" dirty="0">
                <a:solidFill>
                  <a:prstClr val="black"/>
                </a:solidFill>
              </a:rPr>
              <a:t>2) +… =</a:t>
            </a:r>
          </a:p>
          <a:p>
            <a:pPr>
              <a:spcBef>
                <a:spcPct val="50000"/>
              </a:spcBef>
            </a:pPr>
            <a:r>
              <a:rPr lang="sv-SE" sz="2400" dirty="0">
                <a:solidFill>
                  <a:prstClr val="black"/>
                </a:solidFill>
              </a:rPr>
              <a:t>= </a:t>
            </a:r>
            <a:r>
              <a:rPr lang="sv-SE" sz="2400" dirty="0" err="1" smtClean="0">
                <a:solidFill>
                  <a:prstClr val="black"/>
                </a:solidFill>
              </a:rPr>
              <a:t>N</a:t>
            </a:r>
            <a:r>
              <a:rPr lang="sv-SE" sz="2400" baseline="-25000" dirty="0" err="1" smtClean="0">
                <a:solidFill>
                  <a:prstClr val="black"/>
                </a:solidFill>
              </a:rPr>
              <a:t>electrons</a:t>
            </a:r>
            <a:r>
              <a:rPr lang="sv-SE" sz="2400" dirty="0" smtClean="0">
                <a:solidFill>
                  <a:prstClr val="black"/>
                </a:solidFill>
              </a:rPr>
              <a:t> </a:t>
            </a:r>
            <a:r>
              <a:rPr lang="sv-SE" sz="2400" dirty="0">
                <a:solidFill>
                  <a:prstClr val="black"/>
                </a:solidFill>
              </a:rPr>
              <a:t>cos</a:t>
            </a:r>
            <a:r>
              <a:rPr lang="sv-SE" sz="2400" baseline="30000" dirty="0">
                <a:solidFill>
                  <a:prstClr val="black"/>
                </a:solidFill>
              </a:rPr>
              <a:t>2</a:t>
            </a:r>
            <a:r>
              <a:rPr lang="sv-SE" sz="2400" dirty="0">
                <a:solidFill>
                  <a:prstClr val="black"/>
                </a:solidFill>
              </a:rPr>
              <a:t>(</a:t>
            </a:r>
            <a:r>
              <a:rPr lang="sv-SE" sz="2400" dirty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sv-SE" sz="2400" dirty="0">
                <a:solidFill>
                  <a:prstClr val="black"/>
                </a:solidFill>
              </a:rPr>
              <a:t>t+</a:t>
            </a:r>
            <a:r>
              <a:rPr lang="sv-SE" sz="2400" dirty="0">
                <a:solidFill>
                  <a:prstClr val="black"/>
                </a:solidFill>
                <a:latin typeface="Symbol" pitchFamily="18" charset="2"/>
              </a:rPr>
              <a:t>f</a:t>
            </a:r>
            <a:r>
              <a:rPr lang="sv-SE" sz="2400" dirty="0">
                <a:solidFill>
                  <a:prstClr val="black"/>
                </a:solidFill>
              </a:rPr>
              <a:t>1) </a:t>
            </a:r>
          </a:p>
        </p:txBody>
      </p:sp>
      <p:sp>
        <p:nvSpPr>
          <p:cNvPr id="195616" name="Line 32"/>
          <p:cNvSpPr>
            <a:spLocks noChangeShapeType="1"/>
          </p:cNvSpPr>
          <p:nvPr/>
        </p:nvSpPr>
        <p:spPr bwMode="auto">
          <a:xfrm flipV="1">
            <a:off x="4214810" y="4500570"/>
            <a:ext cx="23764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95617" name="Line 33"/>
          <p:cNvSpPr>
            <a:spLocks noChangeShapeType="1"/>
          </p:cNvSpPr>
          <p:nvPr/>
        </p:nvSpPr>
        <p:spPr bwMode="auto">
          <a:xfrm flipH="1" flipV="1">
            <a:off x="4214810" y="4500570"/>
            <a:ext cx="23764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3571868" y="578645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solidFill>
                  <a:prstClr val="black"/>
                </a:solidFill>
              </a:rPr>
              <a:t>N</a:t>
            </a:r>
            <a:r>
              <a:rPr lang="sv-SE" sz="2400" baseline="-25000" dirty="0" err="1" smtClean="0">
                <a:solidFill>
                  <a:prstClr val="black"/>
                </a:solidFill>
              </a:rPr>
              <a:t>electrons</a:t>
            </a:r>
            <a:r>
              <a:rPr lang="sv-SE" sz="2400" baseline="-25000" dirty="0" smtClean="0">
                <a:solidFill>
                  <a:prstClr val="black"/>
                </a:solidFill>
              </a:rPr>
              <a:t> </a:t>
            </a:r>
            <a:r>
              <a:rPr lang="sv-SE" sz="2400" dirty="0" smtClean="0">
                <a:solidFill>
                  <a:prstClr val="black"/>
                </a:solidFill>
              </a:rPr>
              <a:t>= 10</a:t>
            </a:r>
            <a:r>
              <a:rPr lang="sv-SE" sz="2400" baseline="30000" dirty="0" smtClean="0">
                <a:solidFill>
                  <a:prstClr val="black"/>
                </a:solidFill>
              </a:rPr>
              <a:t>8</a:t>
            </a:r>
            <a:endParaRPr lang="sv-SE" sz="2400" baseline="30000" dirty="0">
              <a:solidFill>
                <a:prstClr val="black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500034" y="0"/>
            <a:ext cx="8229600" cy="13572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dirty="0" smtClean="0">
                <a:solidFill>
                  <a:prstClr val="black"/>
                </a:solidFill>
              </a:rPr>
              <a:t>Emission of light and </a:t>
            </a:r>
            <a:r>
              <a:rPr lang="sv-SE" sz="3600" b="1" dirty="0" err="1" smtClean="0">
                <a:solidFill>
                  <a:prstClr val="black"/>
                </a:solidFill>
              </a:rPr>
              <a:t>coherence</a:t>
            </a:r>
            <a:endParaRPr lang="sv-SE" sz="36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prstClr val="black"/>
                </a:solidFill>
              </a:rPr>
              <a:t>A </a:t>
            </a:r>
            <a:r>
              <a:rPr lang="sv-SE" sz="3600" dirty="0" err="1" smtClean="0">
                <a:solidFill>
                  <a:prstClr val="black"/>
                </a:solidFill>
              </a:rPr>
              <a:t>bunch</a:t>
            </a:r>
            <a:r>
              <a:rPr lang="sv-SE" sz="3600" dirty="0" smtClean="0">
                <a:solidFill>
                  <a:prstClr val="black"/>
                </a:solidFill>
              </a:rPr>
              <a:t> of </a:t>
            </a:r>
            <a:r>
              <a:rPr lang="sv-SE" sz="3600" dirty="0" err="1" smtClean="0">
                <a:solidFill>
                  <a:prstClr val="black"/>
                </a:solidFill>
              </a:rPr>
              <a:t>electrons</a:t>
            </a:r>
            <a:endParaRPr lang="sv-SE" sz="3600" dirty="0" smtClean="0">
              <a:solidFill>
                <a:prstClr val="black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3357554" y="4000504"/>
            <a:ext cx="5286412" cy="26432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9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 rot="19610512">
            <a:off x="1751476" y="2656739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dirty="0" smtClean="0">
                <a:solidFill>
                  <a:srgbClr val="EEECE1">
                    <a:lumMod val="50000"/>
                  </a:srgbClr>
                </a:solidFill>
              </a:rPr>
              <a:t>No </a:t>
            </a:r>
            <a:r>
              <a:rPr lang="sv-SE" sz="5400" dirty="0" err="1" smtClean="0">
                <a:solidFill>
                  <a:srgbClr val="EEECE1">
                    <a:lumMod val="50000"/>
                  </a:srgbClr>
                </a:solidFill>
              </a:rPr>
              <a:t>questions</a:t>
            </a:r>
            <a:r>
              <a:rPr lang="sv-SE" sz="5400" dirty="0" smtClean="0">
                <a:solidFill>
                  <a:srgbClr val="EEECE1">
                    <a:lumMod val="50000"/>
                  </a:srgbClr>
                </a:solidFill>
              </a:rPr>
              <a:t>?</a:t>
            </a:r>
            <a:endParaRPr lang="sv-SE" sz="5400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ihandsfigur 43"/>
          <p:cNvSpPr/>
          <p:nvPr/>
        </p:nvSpPr>
        <p:spPr>
          <a:xfrm>
            <a:off x="928662" y="2038905"/>
            <a:ext cx="4229264" cy="680154"/>
          </a:xfrm>
          <a:custGeom>
            <a:avLst/>
            <a:gdLst>
              <a:gd name="connsiteX0" fmla="*/ 0 w 4296792"/>
              <a:gd name="connsiteY0" fmla="*/ 668784 h 682101"/>
              <a:gd name="connsiteX1" fmla="*/ 417250 w 4296792"/>
              <a:gd name="connsiteY1" fmla="*/ 82858 h 682101"/>
              <a:gd name="connsiteX2" fmla="*/ 1083076 w 4296792"/>
              <a:gd name="connsiteY2" fmla="*/ 677662 h 682101"/>
              <a:gd name="connsiteX3" fmla="*/ 1562470 w 4296792"/>
              <a:gd name="connsiteY3" fmla="*/ 56225 h 682101"/>
              <a:gd name="connsiteX4" fmla="*/ 2175029 w 4296792"/>
              <a:gd name="connsiteY4" fmla="*/ 642151 h 682101"/>
              <a:gd name="connsiteX5" fmla="*/ 2707689 w 4296792"/>
              <a:gd name="connsiteY5" fmla="*/ 38470 h 682101"/>
              <a:gd name="connsiteX6" fmla="*/ 3382392 w 4296792"/>
              <a:gd name="connsiteY6" fmla="*/ 668784 h 682101"/>
              <a:gd name="connsiteX7" fmla="*/ 3870664 w 4296792"/>
              <a:gd name="connsiteY7" fmla="*/ 47347 h 682101"/>
              <a:gd name="connsiteX8" fmla="*/ 4296792 w 4296792"/>
              <a:gd name="connsiteY8" fmla="*/ 384699 h 682101"/>
              <a:gd name="connsiteX0" fmla="*/ 0 w 4157826"/>
              <a:gd name="connsiteY0" fmla="*/ 389963 h 682101"/>
              <a:gd name="connsiteX1" fmla="*/ 278284 w 4157826"/>
              <a:gd name="connsiteY1" fmla="*/ 82858 h 682101"/>
              <a:gd name="connsiteX2" fmla="*/ 944110 w 4157826"/>
              <a:gd name="connsiteY2" fmla="*/ 677662 h 682101"/>
              <a:gd name="connsiteX3" fmla="*/ 1423504 w 4157826"/>
              <a:gd name="connsiteY3" fmla="*/ 56225 h 682101"/>
              <a:gd name="connsiteX4" fmla="*/ 2036063 w 4157826"/>
              <a:gd name="connsiteY4" fmla="*/ 642151 h 682101"/>
              <a:gd name="connsiteX5" fmla="*/ 2568723 w 4157826"/>
              <a:gd name="connsiteY5" fmla="*/ 38470 h 682101"/>
              <a:gd name="connsiteX6" fmla="*/ 3243426 w 4157826"/>
              <a:gd name="connsiteY6" fmla="*/ 668784 h 682101"/>
              <a:gd name="connsiteX7" fmla="*/ 3731698 w 4157826"/>
              <a:gd name="connsiteY7" fmla="*/ 47347 h 682101"/>
              <a:gd name="connsiteX8" fmla="*/ 4157826 w 4157826"/>
              <a:gd name="connsiteY8" fmla="*/ 384699 h 682101"/>
              <a:gd name="connsiteX0" fmla="*/ 0 w 4157826"/>
              <a:gd name="connsiteY0" fmla="*/ 389963 h 682101"/>
              <a:gd name="connsiteX1" fmla="*/ 278284 w 4157826"/>
              <a:gd name="connsiteY1" fmla="*/ 82858 h 682101"/>
              <a:gd name="connsiteX2" fmla="*/ 944110 w 4157826"/>
              <a:gd name="connsiteY2" fmla="*/ 677662 h 682101"/>
              <a:gd name="connsiteX3" fmla="*/ 1423504 w 4157826"/>
              <a:gd name="connsiteY3" fmla="*/ 56225 h 682101"/>
              <a:gd name="connsiteX4" fmla="*/ 2036063 w 4157826"/>
              <a:gd name="connsiteY4" fmla="*/ 642151 h 682101"/>
              <a:gd name="connsiteX5" fmla="*/ 2568723 w 4157826"/>
              <a:gd name="connsiteY5" fmla="*/ 38470 h 682101"/>
              <a:gd name="connsiteX6" fmla="*/ 3243426 w 4157826"/>
              <a:gd name="connsiteY6" fmla="*/ 668784 h 682101"/>
              <a:gd name="connsiteX7" fmla="*/ 3731698 w 4157826"/>
              <a:gd name="connsiteY7" fmla="*/ 47347 h 682101"/>
              <a:gd name="connsiteX8" fmla="*/ 4157826 w 4157826"/>
              <a:gd name="connsiteY8" fmla="*/ 384699 h 682101"/>
              <a:gd name="connsiteX0" fmla="*/ 0 w 4157826"/>
              <a:gd name="connsiteY0" fmla="*/ 389963 h 682101"/>
              <a:gd name="connsiteX1" fmla="*/ 278284 w 4157826"/>
              <a:gd name="connsiteY1" fmla="*/ 82858 h 682101"/>
              <a:gd name="connsiteX2" fmla="*/ 944110 w 4157826"/>
              <a:gd name="connsiteY2" fmla="*/ 677662 h 682101"/>
              <a:gd name="connsiteX3" fmla="*/ 1423504 w 4157826"/>
              <a:gd name="connsiteY3" fmla="*/ 56225 h 682101"/>
              <a:gd name="connsiteX4" fmla="*/ 2036063 w 4157826"/>
              <a:gd name="connsiteY4" fmla="*/ 642151 h 682101"/>
              <a:gd name="connsiteX5" fmla="*/ 2568723 w 4157826"/>
              <a:gd name="connsiteY5" fmla="*/ 38470 h 682101"/>
              <a:gd name="connsiteX6" fmla="*/ 3243426 w 4157826"/>
              <a:gd name="connsiteY6" fmla="*/ 668784 h 682101"/>
              <a:gd name="connsiteX7" fmla="*/ 3731698 w 4157826"/>
              <a:gd name="connsiteY7" fmla="*/ 47347 h 682101"/>
              <a:gd name="connsiteX8" fmla="*/ 4157826 w 4157826"/>
              <a:gd name="connsiteY8" fmla="*/ 384699 h 682101"/>
              <a:gd name="connsiteX0" fmla="*/ 0 w 4229264"/>
              <a:gd name="connsiteY0" fmla="*/ 389963 h 682101"/>
              <a:gd name="connsiteX1" fmla="*/ 349722 w 4229264"/>
              <a:gd name="connsiteY1" fmla="*/ 82858 h 682101"/>
              <a:gd name="connsiteX2" fmla="*/ 1015548 w 4229264"/>
              <a:gd name="connsiteY2" fmla="*/ 677662 h 682101"/>
              <a:gd name="connsiteX3" fmla="*/ 1494942 w 4229264"/>
              <a:gd name="connsiteY3" fmla="*/ 56225 h 682101"/>
              <a:gd name="connsiteX4" fmla="*/ 2107501 w 4229264"/>
              <a:gd name="connsiteY4" fmla="*/ 642151 h 682101"/>
              <a:gd name="connsiteX5" fmla="*/ 2640161 w 4229264"/>
              <a:gd name="connsiteY5" fmla="*/ 38470 h 682101"/>
              <a:gd name="connsiteX6" fmla="*/ 3314864 w 4229264"/>
              <a:gd name="connsiteY6" fmla="*/ 668784 h 682101"/>
              <a:gd name="connsiteX7" fmla="*/ 3803136 w 4229264"/>
              <a:gd name="connsiteY7" fmla="*/ 47347 h 682101"/>
              <a:gd name="connsiteX8" fmla="*/ 4229264 w 4229264"/>
              <a:gd name="connsiteY8" fmla="*/ 384699 h 682101"/>
              <a:gd name="connsiteX0" fmla="*/ 0 w 4229264"/>
              <a:gd name="connsiteY0" fmla="*/ 389963 h 680154"/>
              <a:gd name="connsiteX1" fmla="*/ 349722 w 4229264"/>
              <a:gd name="connsiteY1" fmla="*/ 82858 h 680154"/>
              <a:gd name="connsiteX2" fmla="*/ 928694 w 4229264"/>
              <a:gd name="connsiteY2" fmla="*/ 675715 h 680154"/>
              <a:gd name="connsiteX3" fmla="*/ 1494942 w 4229264"/>
              <a:gd name="connsiteY3" fmla="*/ 56225 h 680154"/>
              <a:gd name="connsiteX4" fmla="*/ 2107501 w 4229264"/>
              <a:gd name="connsiteY4" fmla="*/ 642151 h 680154"/>
              <a:gd name="connsiteX5" fmla="*/ 2640161 w 4229264"/>
              <a:gd name="connsiteY5" fmla="*/ 38470 h 680154"/>
              <a:gd name="connsiteX6" fmla="*/ 3314864 w 4229264"/>
              <a:gd name="connsiteY6" fmla="*/ 668784 h 680154"/>
              <a:gd name="connsiteX7" fmla="*/ 3803136 w 4229264"/>
              <a:gd name="connsiteY7" fmla="*/ 47347 h 680154"/>
              <a:gd name="connsiteX8" fmla="*/ 4229264 w 4229264"/>
              <a:gd name="connsiteY8" fmla="*/ 384699 h 68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9264" h="680154">
                <a:moveTo>
                  <a:pt x="0" y="389963"/>
                </a:moveTo>
                <a:cubicBezTo>
                  <a:pt x="122855" y="239985"/>
                  <a:pt x="194940" y="35233"/>
                  <a:pt x="349722" y="82858"/>
                </a:cubicBezTo>
                <a:cubicBezTo>
                  <a:pt x="504504" y="130483"/>
                  <a:pt x="737824" y="680154"/>
                  <a:pt x="928694" y="675715"/>
                </a:cubicBezTo>
                <a:cubicBezTo>
                  <a:pt x="1119564" y="671276"/>
                  <a:pt x="1298474" y="61819"/>
                  <a:pt x="1494942" y="56225"/>
                </a:cubicBezTo>
                <a:cubicBezTo>
                  <a:pt x="1691410" y="50631"/>
                  <a:pt x="1916631" y="645110"/>
                  <a:pt x="2107501" y="642151"/>
                </a:cubicBezTo>
                <a:cubicBezTo>
                  <a:pt x="2298371" y="639192"/>
                  <a:pt x="2438934" y="34031"/>
                  <a:pt x="2640161" y="38470"/>
                </a:cubicBezTo>
                <a:cubicBezTo>
                  <a:pt x="2841388" y="42909"/>
                  <a:pt x="3121035" y="667305"/>
                  <a:pt x="3314864" y="668784"/>
                </a:cubicBezTo>
                <a:cubicBezTo>
                  <a:pt x="3508693" y="670263"/>
                  <a:pt x="3650736" y="94694"/>
                  <a:pt x="3803136" y="47347"/>
                </a:cubicBezTo>
                <a:cubicBezTo>
                  <a:pt x="3955536" y="0"/>
                  <a:pt x="4092400" y="192349"/>
                  <a:pt x="4229264" y="384699"/>
                </a:cubicBezTo>
              </a:path>
            </a:pathLst>
          </a:cu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31" name="Grupp 30"/>
          <p:cNvGrpSpPr/>
          <p:nvPr/>
        </p:nvGrpSpPr>
        <p:grpSpPr>
          <a:xfrm>
            <a:off x="1142976" y="1782754"/>
            <a:ext cx="2465387" cy="431800"/>
            <a:chOff x="466725" y="1709729"/>
            <a:chExt cx="2465387" cy="431800"/>
          </a:xfrm>
        </p:grpSpPr>
        <p:sp>
          <p:nvSpPr>
            <p:cNvPr id="195602" name="Oval 18"/>
            <p:cNvSpPr>
              <a:spLocks noChangeArrowheads="1"/>
            </p:cNvSpPr>
            <p:nvPr/>
          </p:nvSpPr>
          <p:spPr bwMode="auto">
            <a:xfrm>
              <a:off x="466725" y="1854191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95613" name="Freeform 29"/>
            <p:cNvSpPr>
              <a:spLocks/>
            </p:cNvSpPr>
            <p:nvPr/>
          </p:nvSpPr>
          <p:spPr bwMode="auto">
            <a:xfrm>
              <a:off x="755650" y="1709729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upp 44"/>
          <p:cNvGrpSpPr/>
          <p:nvPr/>
        </p:nvGrpSpPr>
        <p:grpSpPr>
          <a:xfrm>
            <a:off x="3824280" y="3000372"/>
            <a:ext cx="5319720" cy="3176309"/>
            <a:chOff x="3824280" y="3000372"/>
            <a:chExt cx="5319720" cy="3176309"/>
          </a:xfrm>
        </p:grpSpPr>
        <p:sp>
          <p:nvSpPr>
            <p:cNvPr id="195618" name="Text Box 34"/>
            <p:cNvSpPr txBox="1">
              <a:spLocks noChangeArrowheads="1"/>
            </p:cNvSpPr>
            <p:nvPr/>
          </p:nvSpPr>
          <p:spPr bwMode="auto">
            <a:xfrm>
              <a:off x="3824280" y="3000372"/>
              <a:ext cx="531972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2400" dirty="0" smtClean="0">
                  <a:solidFill>
                    <a:prstClr val="black"/>
                  </a:solidFill>
                </a:rPr>
                <a:t>E</a:t>
              </a:r>
              <a:r>
                <a:rPr lang="sv-SE" sz="2400" dirty="0">
                  <a:solidFill>
                    <a:prstClr val="black"/>
                  </a:solidFill>
                </a:rPr>
                <a:t>= </a:t>
              </a:r>
              <a:r>
                <a:rPr lang="sv-SE" sz="2400" dirty="0" err="1">
                  <a:solidFill>
                    <a:prstClr val="black"/>
                  </a:solidFill>
                </a:rPr>
                <a:t>cos</a:t>
              </a:r>
              <a:r>
                <a:rPr lang="sv-SE" sz="2400" dirty="0">
                  <a:solidFill>
                    <a:prstClr val="black"/>
                  </a:solidFill>
                </a:rPr>
                <a:t>(</a:t>
              </a:r>
              <a:r>
                <a:rPr lang="sv-SE" sz="2400" dirty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>
                  <a:solidFill>
                    <a:prstClr val="black"/>
                  </a:solidFill>
                </a:rPr>
                <a:t>t+</a:t>
              </a:r>
              <a:r>
                <a:rPr lang="sv-SE" sz="2400" dirty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>
                  <a:solidFill>
                    <a:prstClr val="black"/>
                  </a:solidFill>
                </a:rPr>
                <a:t>1) + </a:t>
              </a:r>
              <a:r>
                <a:rPr lang="sv-SE" sz="2400" dirty="0" err="1" smtClean="0">
                  <a:solidFill>
                    <a:prstClr val="black"/>
                  </a:solidFill>
                </a:rPr>
                <a:t>cos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1+2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p</a:t>
              </a:r>
              <a:r>
                <a:rPr lang="sv-SE" sz="2400" dirty="0" smtClean="0">
                  <a:solidFill>
                    <a:prstClr val="black"/>
                  </a:solidFill>
                </a:rPr>
                <a:t>) </a:t>
              </a:r>
              <a:r>
                <a:rPr lang="sv-SE" sz="2400" dirty="0">
                  <a:solidFill>
                    <a:prstClr val="black"/>
                  </a:solidFill>
                </a:rPr>
                <a:t>+ ….</a:t>
              </a:r>
            </a:p>
            <a:p>
              <a:pPr>
                <a:spcBef>
                  <a:spcPct val="50000"/>
                </a:spcBef>
              </a:pPr>
              <a:r>
                <a:rPr lang="sv-SE" sz="2400" dirty="0">
                  <a:solidFill>
                    <a:prstClr val="black"/>
                  </a:solidFill>
                </a:rPr>
                <a:t>I=E</a:t>
              </a:r>
              <a:r>
                <a:rPr lang="sv-SE" sz="2400" baseline="30000" dirty="0">
                  <a:solidFill>
                    <a:prstClr val="black"/>
                  </a:solidFill>
                </a:rPr>
                <a:t>2</a:t>
              </a:r>
              <a:r>
                <a:rPr lang="sv-SE" sz="2400" dirty="0">
                  <a:solidFill>
                    <a:prstClr val="black"/>
                  </a:solidFill>
                </a:rPr>
                <a:t> = cos</a:t>
              </a:r>
              <a:r>
                <a:rPr lang="sv-SE" sz="2400" baseline="30000" dirty="0">
                  <a:solidFill>
                    <a:prstClr val="black"/>
                  </a:solidFill>
                </a:rPr>
                <a:t>2</a:t>
              </a:r>
              <a:r>
                <a:rPr lang="sv-SE" sz="2400" dirty="0">
                  <a:solidFill>
                    <a:prstClr val="black"/>
                  </a:solidFill>
                </a:rPr>
                <a:t>(</a:t>
              </a:r>
              <a:r>
                <a:rPr lang="sv-SE" sz="2400" dirty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>
                  <a:solidFill>
                    <a:prstClr val="black"/>
                  </a:solidFill>
                </a:rPr>
                <a:t>t+</a:t>
              </a:r>
              <a:r>
                <a:rPr lang="sv-SE" sz="2400" dirty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>
                  <a:solidFill>
                    <a:prstClr val="black"/>
                  </a:solidFill>
                </a:rPr>
                <a:t>1) + </a:t>
              </a:r>
              <a:r>
                <a:rPr lang="sv-SE" sz="2400" dirty="0" smtClean="0">
                  <a:solidFill>
                    <a:prstClr val="black"/>
                  </a:solidFill>
                </a:rPr>
                <a:t>cos</a:t>
              </a:r>
              <a:r>
                <a:rPr lang="sv-SE" sz="2400" baseline="30000" dirty="0" smtClean="0">
                  <a:solidFill>
                    <a:prstClr val="black"/>
                  </a:solidFill>
                </a:rPr>
                <a:t>2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1+2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p</a:t>
              </a:r>
              <a:r>
                <a:rPr lang="sv-SE" sz="2400" dirty="0" smtClean="0">
                  <a:solidFill>
                    <a:prstClr val="black"/>
                  </a:solidFill>
                </a:rPr>
                <a:t>) </a:t>
              </a:r>
              <a:r>
                <a:rPr lang="sv-SE" sz="2400" dirty="0">
                  <a:solidFill>
                    <a:prstClr val="black"/>
                  </a:solidFill>
                </a:rPr>
                <a:t>+ ….</a:t>
              </a:r>
            </a:p>
            <a:p>
              <a:pPr>
                <a:spcBef>
                  <a:spcPct val="50000"/>
                </a:spcBef>
              </a:pPr>
              <a:r>
                <a:rPr lang="sv-SE" sz="2400" dirty="0">
                  <a:solidFill>
                    <a:prstClr val="black"/>
                  </a:solidFill>
                </a:rPr>
                <a:t>…+ </a:t>
              </a:r>
              <a:r>
                <a:rPr lang="sv-SE" sz="2400" dirty="0" err="1" smtClean="0">
                  <a:solidFill>
                    <a:prstClr val="black"/>
                  </a:solidFill>
                </a:rPr>
                <a:t>cos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1)</a:t>
              </a:r>
              <a:r>
                <a:rPr lang="sv-SE" sz="2400" dirty="0" err="1" smtClean="0">
                  <a:solidFill>
                    <a:prstClr val="black"/>
                  </a:solidFill>
                </a:rPr>
                <a:t>cos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1+2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p</a:t>
              </a:r>
              <a:r>
                <a:rPr lang="sv-SE" sz="2400" dirty="0" smtClean="0">
                  <a:solidFill>
                    <a:prstClr val="black"/>
                  </a:solidFill>
                </a:rPr>
                <a:t>) </a:t>
              </a:r>
              <a:r>
                <a:rPr lang="sv-SE" sz="2400" dirty="0">
                  <a:solidFill>
                    <a:prstClr val="black"/>
                  </a:solidFill>
                </a:rPr>
                <a:t>+… =</a:t>
              </a:r>
            </a:p>
            <a:p>
              <a:pPr>
                <a:spcBef>
                  <a:spcPct val="50000"/>
                </a:spcBef>
              </a:pPr>
              <a:r>
                <a:rPr lang="sv-SE" sz="2400" dirty="0">
                  <a:solidFill>
                    <a:prstClr val="black"/>
                  </a:solidFill>
                </a:rPr>
                <a:t>= </a:t>
              </a:r>
              <a:r>
                <a:rPr lang="sv-SE" sz="2400" dirty="0" smtClean="0">
                  <a:solidFill>
                    <a:prstClr val="black"/>
                  </a:solidFill>
                </a:rPr>
                <a:t>N</a:t>
              </a:r>
              <a:r>
                <a:rPr lang="sv-SE" sz="2400" baseline="30000" dirty="0" smtClean="0">
                  <a:solidFill>
                    <a:prstClr val="black"/>
                  </a:solidFill>
                </a:rPr>
                <a:t>2</a:t>
              </a:r>
              <a:r>
                <a:rPr lang="sv-SE" sz="2400" baseline="-25000" dirty="0" smtClean="0">
                  <a:solidFill>
                    <a:prstClr val="black"/>
                  </a:solidFill>
                </a:rPr>
                <a:t>magnets</a:t>
              </a:r>
              <a:r>
                <a:rPr lang="sv-SE" sz="2400" baseline="30000" dirty="0">
                  <a:solidFill>
                    <a:prstClr val="black"/>
                  </a:solidFill>
                </a:rPr>
                <a:t> </a:t>
              </a:r>
              <a:r>
                <a:rPr lang="sv-SE" sz="2400" dirty="0" smtClean="0">
                  <a:solidFill>
                    <a:prstClr val="black"/>
                  </a:solidFill>
                </a:rPr>
                <a:t>cos</a:t>
              </a:r>
              <a:r>
                <a:rPr lang="sv-SE" sz="2400" baseline="30000" dirty="0" smtClean="0">
                  <a:solidFill>
                    <a:prstClr val="black"/>
                  </a:solidFill>
                </a:rPr>
                <a:t>2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</a:t>
              </a:r>
              <a:r>
                <a:rPr lang="sv-SE" sz="2400" dirty="0">
                  <a:solidFill>
                    <a:prstClr val="black"/>
                  </a:solidFill>
                </a:rPr>
                <a:t>) </a:t>
              </a:r>
            </a:p>
          </p:txBody>
        </p:sp>
        <p:sp>
          <p:nvSpPr>
            <p:cNvPr id="195619" name="Freeform 35"/>
            <p:cNvSpPr>
              <a:spLocks/>
            </p:cNvSpPr>
            <p:nvPr/>
          </p:nvSpPr>
          <p:spPr bwMode="auto">
            <a:xfrm>
              <a:off x="4143372" y="5143512"/>
              <a:ext cx="928694" cy="38417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73" y="15"/>
                </a:cxn>
                <a:cxn ang="0">
                  <a:pos x="91" y="106"/>
                </a:cxn>
                <a:cxn ang="0">
                  <a:pos x="182" y="106"/>
                </a:cxn>
                <a:cxn ang="0">
                  <a:pos x="91" y="196"/>
                </a:cxn>
                <a:cxn ang="0">
                  <a:pos x="137" y="242"/>
                </a:cxn>
              </a:cxnLst>
              <a:rect l="0" t="0" r="r" b="b"/>
              <a:pathLst>
                <a:path w="288" h="242">
                  <a:moveTo>
                    <a:pt x="0" y="15"/>
                  </a:moveTo>
                  <a:cubicBezTo>
                    <a:pt x="129" y="7"/>
                    <a:pt x="258" y="0"/>
                    <a:pt x="273" y="15"/>
                  </a:cubicBezTo>
                  <a:cubicBezTo>
                    <a:pt x="288" y="30"/>
                    <a:pt x="106" y="91"/>
                    <a:pt x="91" y="106"/>
                  </a:cubicBezTo>
                  <a:cubicBezTo>
                    <a:pt x="76" y="121"/>
                    <a:pt x="182" y="91"/>
                    <a:pt x="182" y="106"/>
                  </a:cubicBezTo>
                  <a:cubicBezTo>
                    <a:pt x="182" y="121"/>
                    <a:pt x="98" y="173"/>
                    <a:pt x="91" y="196"/>
                  </a:cubicBezTo>
                  <a:cubicBezTo>
                    <a:pt x="84" y="219"/>
                    <a:pt x="110" y="230"/>
                    <a:pt x="137" y="24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" name="textruta 35"/>
            <p:cNvSpPr txBox="1"/>
            <p:nvPr/>
          </p:nvSpPr>
          <p:spPr>
            <a:xfrm>
              <a:off x="3929058" y="5715016"/>
              <a:ext cx="3500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 err="1" smtClean="0">
                  <a:solidFill>
                    <a:prstClr val="black"/>
                  </a:solidFill>
                </a:rPr>
                <a:t>N</a:t>
              </a:r>
              <a:r>
                <a:rPr lang="sv-SE" sz="2400" baseline="-25000" dirty="0" err="1" smtClean="0">
                  <a:solidFill>
                    <a:prstClr val="black"/>
                  </a:solidFill>
                </a:rPr>
                <a:t>magnets</a:t>
              </a:r>
              <a:r>
                <a:rPr lang="sv-SE" sz="2400" baseline="-25000" dirty="0" smtClean="0">
                  <a:solidFill>
                    <a:prstClr val="black"/>
                  </a:solidFill>
                </a:rPr>
                <a:t> </a:t>
              </a:r>
              <a:r>
                <a:rPr lang="sv-SE" sz="2400" dirty="0" smtClean="0">
                  <a:solidFill>
                    <a:prstClr val="black"/>
                  </a:solidFill>
                </a:rPr>
                <a:t>= 100</a:t>
              </a:r>
            </a:p>
          </p:txBody>
        </p:sp>
      </p:grpSp>
      <p:grpSp>
        <p:nvGrpSpPr>
          <p:cNvPr id="32" name="Grupp 31"/>
          <p:cNvGrpSpPr/>
          <p:nvPr/>
        </p:nvGrpSpPr>
        <p:grpSpPr>
          <a:xfrm>
            <a:off x="2285984" y="1639878"/>
            <a:ext cx="2465387" cy="573090"/>
            <a:chOff x="1071538" y="2500306"/>
            <a:chExt cx="2465387" cy="573090"/>
          </a:xfrm>
        </p:grpSpPr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1071538" y="2786058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1360463" y="264159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1357290" y="250030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upp 39"/>
          <p:cNvGrpSpPr/>
          <p:nvPr/>
        </p:nvGrpSpPr>
        <p:grpSpPr>
          <a:xfrm>
            <a:off x="4572000" y="1354126"/>
            <a:ext cx="2465387" cy="858842"/>
            <a:chOff x="1142976" y="4786322"/>
            <a:chExt cx="2465387" cy="858842"/>
          </a:xfrm>
        </p:grpSpPr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142976" y="5357826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1431901" y="521336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428728" y="507207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428728" y="4929198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28728" y="4786322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upp 38"/>
          <p:cNvGrpSpPr/>
          <p:nvPr/>
        </p:nvGrpSpPr>
        <p:grpSpPr>
          <a:xfrm>
            <a:off x="3428992" y="1497002"/>
            <a:ext cx="2465387" cy="715966"/>
            <a:chOff x="1142976" y="3643314"/>
            <a:chExt cx="2465387" cy="715966"/>
          </a:xfrm>
        </p:grpSpPr>
        <p:sp>
          <p:nvSpPr>
            <p:cNvPr id="33" name="Oval 18"/>
            <p:cNvSpPr>
              <a:spLocks noChangeArrowheads="1"/>
            </p:cNvSpPr>
            <p:nvPr/>
          </p:nvSpPr>
          <p:spPr bwMode="auto">
            <a:xfrm>
              <a:off x="1142976" y="4071942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431901" y="392748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428728" y="378619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1428728" y="364331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00034" y="0"/>
            <a:ext cx="8229600" cy="13572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dirty="0" smtClean="0">
                <a:solidFill>
                  <a:prstClr val="black"/>
                </a:solidFill>
              </a:rPr>
              <a:t>Emission of light and </a:t>
            </a:r>
            <a:r>
              <a:rPr lang="sv-SE" sz="3600" b="1" dirty="0" err="1" smtClean="0">
                <a:solidFill>
                  <a:prstClr val="black"/>
                </a:solidFill>
              </a:rPr>
              <a:t>coherence</a:t>
            </a:r>
            <a:endParaRPr lang="sv-SE" sz="36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prstClr val="black"/>
                </a:solidFill>
              </a:rPr>
              <a:t>A </a:t>
            </a:r>
            <a:r>
              <a:rPr lang="sv-SE" sz="3600" dirty="0" err="1" smtClean="0">
                <a:solidFill>
                  <a:prstClr val="black"/>
                </a:solidFill>
              </a:rPr>
              <a:t>single</a:t>
            </a:r>
            <a:r>
              <a:rPr lang="sv-SE" sz="3600" dirty="0" smtClean="0">
                <a:solidFill>
                  <a:prstClr val="black"/>
                </a:solidFill>
              </a:rPr>
              <a:t> </a:t>
            </a:r>
            <a:r>
              <a:rPr lang="sv-SE" sz="3600" dirty="0" err="1" smtClean="0">
                <a:solidFill>
                  <a:prstClr val="black"/>
                </a:solidFill>
              </a:rPr>
              <a:t>electron</a:t>
            </a:r>
            <a:r>
              <a:rPr lang="sv-SE" sz="3600" dirty="0" smtClean="0">
                <a:solidFill>
                  <a:prstClr val="black"/>
                </a:solidFill>
              </a:rPr>
              <a:t> in an </a:t>
            </a:r>
            <a:r>
              <a:rPr lang="sv-SE" sz="3600" dirty="0" err="1" smtClean="0">
                <a:solidFill>
                  <a:prstClr val="black"/>
                </a:solidFill>
              </a:rPr>
              <a:t>undulator</a:t>
            </a:r>
            <a:endParaRPr lang="sv-SE" sz="3600" dirty="0" smtClean="0">
              <a:solidFill>
                <a:prstClr val="black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0"/>
          <p:cNvGrpSpPr/>
          <p:nvPr/>
        </p:nvGrpSpPr>
        <p:grpSpPr>
          <a:xfrm>
            <a:off x="1142976" y="1639878"/>
            <a:ext cx="2465387" cy="431800"/>
            <a:chOff x="466725" y="1709729"/>
            <a:chExt cx="2465387" cy="431800"/>
          </a:xfrm>
        </p:grpSpPr>
        <p:sp>
          <p:nvSpPr>
            <p:cNvPr id="195602" name="Oval 18"/>
            <p:cNvSpPr>
              <a:spLocks noChangeArrowheads="1"/>
            </p:cNvSpPr>
            <p:nvPr/>
          </p:nvSpPr>
          <p:spPr bwMode="auto">
            <a:xfrm>
              <a:off x="466725" y="1854191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95613" name="Freeform 29"/>
            <p:cNvSpPr>
              <a:spLocks/>
            </p:cNvSpPr>
            <p:nvPr/>
          </p:nvSpPr>
          <p:spPr bwMode="auto">
            <a:xfrm>
              <a:off x="755650" y="1709729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upp 98"/>
          <p:cNvGrpSpPr/>
          <p:nvPr/>
        </p:nvGrpSpPr>
        <p:grpSpPr>
          <a:xfrm>
            <a:off x="3752842" y="3286124"/>
            <a:ext cx="5391158" cy="3331327"/>
            <a:chOff x="3752842" y="3286124"/>
            <a:chExt cx="5391158" cy="3331327"/>
          </a:xfrm>
        </p:grpSpPr>
        <p:sp>
          <p:nvSpPr>
            <p:cNvPr id="195618" name="Text Box 34"/>
            <p:cNvSpPr txBox="1">
              <a:spLocks noChangeArrowheads="1"/>
            </p:cNvSpPr>
            <p:nvPr/>
          </p:nvSpPr>
          <p:spPr bwMode="auto">
            <a:xfrm>
              <a:off x="3752842" y="3286124"/>
              <a:ext cx="5391158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2400" dirty="0" smtClean="0">
                  <a:solidFill>
                    <a:prstClr val="black"/>
                  </a:solidFill>
                </a:rPr>
                <a:t>E</a:t>
              </a:r>
              <a:r>
                <a:rPr lang="sv-SE" sz="2400" dirty="0">
                  <a:solidFill>
                    <a:prstClr val="black"/>
                  </a:solidFill>
                </a:rPr>
                <a:t>= </a:t>
              </a:r>
              <a:r>
                <a:rPr lang="sv-SE" sz="2400" dirty="0" err="1">
                  <a:solidFill>
                    <a:prstClr val="black"/>
                  </a:solidFill>
                </a:rPr>
                <a:t>cos</a:t>
              </a:r>
              <a:r>
                <a:rPr lang="sv-SE" sz="2400" dirty="0">
                  <a:solidFill>
                    <a:prstClr val="black"/>
                  </a:solidFill>
                </a:rPr>
                <a:t>(</a:t>
              </a:r>
              <a:r>
                <a:rPr lang="sv-SE" sz="2400" dirty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>
                  <a:solidFill>
                    <a:prstClr val="black"/>
                  </a:solidFill>
                </a:rPr>
                <a:t>t+</a:t>
              </a:r>
              <a:r>
                <a:rPr lang="sv-SE" sz="2400" dirty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>
                  <a:solidFill>
                    <a:prstClr val="black"/>
                  </a:solidFill>
                </a:rPr>
                <a:t>1) + </a:t>
              </a:r>
              <a:r>
                <a:rPr lang="sv-SE" sz="2400" dirty="0" err="1" smtClean="0">
                  <a:solidFill>
                    <a:prstClr val="black"/>
                  </a:solidFill>
                </a:rPr>
                <a:t>cos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1+2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p</a:t>
              </a:r>
              <a:r>
                <a:rPr lang="sv-SE" sz="2400" dirty="0" smtClean="0">
                  <a:solidFill>
                    <a:prstClr val="black"/>
                  </a:solidFill>
                </a:rPr>
                <a:t>) </a:t>
              </a:r>
              <a:r>
                <a:rPr lang="sv-SE" sz="2400" dirty="0">
                  <a:solidFill>
                    <a:prstClr val="black"/>
                  </a:solidFill>
                </a:rPr>
                <a:t>+ ….</a:t>
              </a:r>
            </a:p>
            <a:p>
              <a:pPr>
                <a:spcBef>
                  <a:spcPct val="50000"/>
                </a:spcBef>
              </a:pPr>
              <a:r>
                <a:rPr lang="sv-SE" sz="2400" dirty="0">
                  <a:solidFill>
                    <a:prstClr val="black"/>
                  </a:solidFill>
                </a:rPr>
                <a:t>I=E</a:t>
              </a:r>
              <a:r>
                <a:rPr lang="sv-SE" sz="2400" baseline="30000" dirty="0">
                  <a:solidFill>
                    <a:prstClr val="black"/>
                  </a:solidFill>
                </a:rPr>
                <a:t>2</a:t>
              </a:r>
              <a:r>
                <a:rPr lang="sv-SE" sz="2400" dirty="0">
                  <a:solidFill>
                    <a:prstClr val="black"/>
                  </a:solidFill>
                </a:rPr>
                <a:t> = cos</a:t>
              </a:r>
              <a:r>
                <a:rPr lang="sv-SE" sz="2400" baseline="30000" dirty="0">
                  <a:solidFill>
                    <a:prstClr val="black"/>
                  </a:solidFill>
                </a:rPr>
                <a:t>2</a:t>
              </a:r>
              <a:r>
                <a:rPr lang="sv-SE" sz="2400" dirty="0">
                  <a:solidFill>
                    <a:prstClr val="black"/>
                  </a:solidFill>
                </a:rPr>
                <a:t>(</a:t>
              </a:r>
              <a:r>
                <a:rPr lang="sv-SE" sz="2400" dirty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>
                  <a:solidFill>
                    <a:prstClr val="black"/>
                  </a:solidFill>
                </a:rPr>
                <a:t>t+</a:t>
              </a:r>
              <a:r>
                <a:rPr lang="sv-SE" sz="2400" dirty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>
                  <a:solidFill>
                    <a:prstClr val="black"/>
                  </a:solidFill>
                </a:rPr>
                <a:t>1) + </a:t>
              </a:r>
              <a:r>
                <a:rPr lang="sv-SE" sz="2400" dirty="0" smtClean="0">
                  <a:solidFill>
                    <a:prstClr val="black"/>
                  </a:solidFill>
                </a:rPr>
                <a:t>cos</a:t>
              </a:r>
              <a:r>
                <a:rPr lang="sv-SE" sz="2400" baseline="30000" dirty="0" smtClean="0">
                  <a:solidFill>
                    <a:prstClr val="black"/>
                  </a:solidFill>
                </a:rPr>
                <a:t>2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1+2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p</a:t>
              </a:r>
              <a:r>
                <a:rPr lang="sv-SE" sz="2400" dirty="0" smtClean="0">
                  <a:solidFill>
                    <a:prstClr val="black"/>
                  </a:solidFill>
                </a:rPr>
                <a:t>) </a:t>
              </a:r>
              <a:r>
                <a:rPr lang="sv-SE" sz="2400" dirty="0">
                  <a:solidFill>
                    <a:prstClr val="black"/>
                  </a:solidFill>
                </a:rPr>
                <a:t>+ ….</a:t>
              </a:r>
            </a:p>
            <a:p>
              <a:pPr>
                <a:spcBef>
                  <a:spcPct val="50000"/>
                </a:spcBef>
              </a:pPr>
              <a:r>
                <a:rPr lang="sv-SE" sz="2400" dirty="0">
                  <a:solidFill>
                    <a:prstClr val="black"/>
                  </a:solidFill>
                </a:rPr>
                <a:t>…+ </a:t>
              </a:r>
              <a:r>
                <a:rPr lang="sv-SE" sz="2400" dirty="0" err="1" smtClean="0">
                  <a:solidFill>
                    <a:prstClr val="black"/>
                  </a:solidFill>
                </a:rPr>
                <a:t>cos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1)</a:t>
              </a:r>
              <a:r>
                <a:rPr lang="sv-SE" sz="2400" dirty="0" err="1" smtClean="0">
                  <a:solidFill>
                    <a:prstClr val="black"/>
                  </a:solidFill>
                </a:rPr>
                <a:t>cos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1+2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p</a:t>
              </a:r>
              <a:r>
                <a:rPr lang="sv-SE" sz="2400" dirty="0" smtClean="0">
                  <a:solidFill>
                    <a:prstClr val="black"/>
                  </a:solidFill>
                </a:rPr>
                <a:t>) </a:t>
              </a:r>
              <a:r>
                <a:rPr lang="sv-SE" sz="2400" dirty="0">
                  <a:solidFill>
                    <a:prstClr val="black"/>
                  </a:solidFill>
                </a:rPr>
                <a:t>+… =</a:t>
              </a:r>
            </a:p>
            <a:p>
              <a:pPr>
                <a:spcBef>
                  <a:spcPct val="50000"/>
                </a:spcBef>
              </a:pPr>
              <a:r>
                <a:rPr lang="sv-SE" sz="2400" dirty="0">
                  <a:solidFill>
                    <a:prstClr val="black"/>
                  </a:solidFill>
                </a:rPr>
                <a:t>= </a:t>
              </a:r>
              <a:r>
                <a:rPr lang="sv-SE" sz="2400" dirty="0" smtClean="0">
                  <a:solidFill>
                    <a:prstClr val="black"/>
                  </a:solidFill>
                </a:rPr>
                <a:t>N</a:t>
              </a:r>
              <a:r>
                <a:rPr lang="sv-SE" sz="2400" baseline="30000" dirty="0" smtClean="0">
                  <a:solidFill>
                    <a:prstClr val="black"/>
                  </a:solidFill>
                </a:rPr>
                <a:t>2</a:t>
              </a:r>
              <a:r>
                <a:rPr lang="sv-SE" sz="2400" baseline="-25000" dirty="0" smtClean="0">
                  <a:solidFill>
                    <a:prstClr val="black"/>
                  </a:solidFill>
                </a:rPr>
                <a:t>magnets</a:t>
              </a:r>
              <a:r>
                <a:rPr lang="sv-SE" sz="2400" baseline="30000" dirty="0">
                  <a:solidFill>
                    <a:prstClr val="black"/>
                  </a:solidFill>
                </a:rPr>
                <a:t> </a:t>
              </a:r>
              <a:r>
                <a:rPr lang="sv-SE" sz="2400" dirty="0" err="1" smtClean="0">
                  <a:solidFill>
                    <a:prstClr val="black"/>
                  </a:solidFill>
                </a:rPr>
                <a:t>N</a:t>
              </a:r>
              <a:r>
                <a:rPr lang="sv-SE" sz="2400" baseline="-25000" dirty="0" err="1" smtClean="0">
                  <a:solidFill>
                    <a:prstClr val="black"/>
                  </a:solidFill>
                </a:rPr>
                <a:t>electrons</a:t>
              </a:r>
              <a:r>
                <a:rPr lang="sv-SE" sz="2400" baseline="-25000" dirty="0" smtClean="0">
                  <a:solidFill>
                    <a:prstClr val="black"/>
                  </a:solidFill>
                </a:rPr>
                <a:t> </a:t>
              </a:r>
              <a:r>
                <a:rPr lang="sv-SE" sz="2400" dirty="0" smtClean="0">
                  <a:solidFill>
                    <a:prstClr val="black"/>
                  </a:solidFill>
                </a:rPr>
                <a:t>cos</a:t>
              </a:r>
              <a:r>
                <a:rPr lang="sv-SE" sz="2400" baseline="30000" dirty="0" smtClean="0">
                  <a:solidFill>
                    <a:prstClr val="black"/>
                  </a:solidFill>
                </a:rPr>
                <a:t>2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</a:t>
              </a:r>
              <a:r>
                <a:rPr lang="sv-SE" sz="2400" dirty="0">
                  <a:solidFill>
                    <a:prstClr val="black"/>
                  </a:solidFill>
                </a:rPr>
                <a:t>) </a:t>
              </a:r>
            </a:p>
          </p:txBody>
        </p:sp>
        <p:sp>
          <p:nvSpPr>
            <p:cNvPr id="195619" name="Freeform 35"/>
            <p:cNvSpPr>
              <a:spLocks/>
            </p:cNvSpPr>
            <p:nvPr/>
          </p:nvSpPr>
          <p:spPr bwMode="auto">
            <a:xfrm>
              <a:off x="4000496" y="5357826"/>
              <a:ext cx="2428892" cy="38417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73" y="15"/>
                </a:cxn>
                <a:cxn ang="0">
                  <a:pos x="91" y="106"/>
                </a:cxn>
                <a:cxn ang="0">
                  <a:pos x="182" y="106"/>
                </a:cxn>
                <a:cxn ang="0">
                  <a:pos x="91" y="196"/>
                </a:cxn>
                <a:cxn ang="0">
                  <a:pos x="137" y="242"/>
                </a:cxn>
              </a:cxnLst>
              <a:rect l="0" t="0" r="r" b="b"/>
              <a:pathLst>
                <a:path w="288" h="242">
                  <a:moveTo>
                    <a:pt x="0" y="15"/>
                  </a:moveTo>
                  <a:cubicBezTo>
                    <a:pt x="129" y="7"/>
                    <a:pt x="258" y="0"/>
                    <a:pt x="273" y="15"/>
                  </a:cubicBezTo>
                  <a:cubicBezTo>
                    <a:pt x="288" y="30"/>
                    <a:pt x="106" y="91"/>
                    <a:pt x="91" y="106"/>
                  </a:cubicBezTo>
                  <a:cubicBezTo>
                    <a:pt x="76" y="121"/>
                    <a:pt x="182" y="91"/>
                    <a:pt x="182" y="106"/>
                  </a:cubicBezTo>
                  <a:cubicBezTo>
                    <a:pt x="182" y="121"/>
                    <a:pt x="98" y="173"/>
                    <a:pt x="91" y="196"/>
                  </a:cubicBezTo>
                  <a:cubicBezTo>
                    <a:pt x="84" y="219"/>
                    <a:pt x="110" y="230"/>
                    <a:pt x="137" y="24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" name="textruta 35"/>
            <p:cNvSpPr txBox="1"/>
            <p:nvPr/>
          </p:nvSpPr>
          <p:spPr>
            <a:xfrm>
              <a:off x="3786182" y="5786454"/>
              <a:ext cx="30003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 err="1" smtClean="0">
                  <a:solidFill>
                    <a:prstClr val="black"/>
                  </a:solidFill>
                </a:rPr>
                <a:t>N</a:t>
              </a:r>
              <a:r>
                <a:rPr lang="sv-SE" sz="2400" baseline="-25000" dirty="0" err="1" smtClean="0">
                  <a:solidFill>
                    <a:prstClr val="black"/>
                  </a:solidFill>
                </a:rPr>
                <a:t>magnets</a:t>
              </a:r>
              <a:r>
                <a:rPr lang="sv-SE" sz="2400" baseline="-25000" dirty="0" smtClean="0">
                  <a:solidFill>
                    <a:prstClr val="black"/>
                  </a:solidFill>
                </a:rPr>
                <a:t>, </a:t>
              </a:r>
              <a:r>
                <a:rPr lang="sv-SE" sz="2400" baseline="-25000" dirty="0" err="1" smtClean="0">
                  <a:solidFill>
                    <a:prstClr val="black"/>
                  </a:solidFill>
                </a:rPr>
                <a:t>undulator</a:t>
              </a:r>
              <a:r>
                <a:rPr lang="sv-SE" sz="2400" baseline="-25000" dirty="0" smtClean="0">
                  <a:solidFill>
                    <a:prstClr val="black"/>
                  </a:solidFill>
                </a:rPr>
                <a:t> </a:t>
              </a:r>
              <a:r>
                <a:rPr lang="sv-SE" sz="2400" dirty="0" smtClean="0">
                  <a:solidFill>
                    <a:prstClr val="black"/>
                  </a:solidFill>
                </a:rPr>
                <a:t>= 100</a:t>
              </a:r>
            </a:p>
            <a:p>
              <a:r>
                <a:rPr lang="sv-SE" sz="2400" dirty="0" err="1" smtClean="0">
                  <a:solidFill>
                    <a:prstClr val="black"/>
                  </a:solidFill>
                </a:rPr>
                <a:t>N</a:t>
              </a:r>
              <a:r>
                <a:rPr lang="sv-SE" sz="2400" baseline="-25000" dirty="0" err="1" smtClean="0">
                  <a:solidFill>
                    <a:prstClr val="black"/>
                  </a:solidFill>
                </a:rPr>
                <a:t>electrons</a:t>
              </a:r>
              <a:r>
                <a:rPr lang="sv-SE" sz="2400" baseline="-25000" dirty="0" smtClean="0">
                  <a:solidFill>
                    <a:prstClr val="black"/>
                  </a:solidFill>
                </a:rPr>
                <a:t> </a:t>
              </a:r>
              <a:r>
                <a:rPr lang="sv-SE" sz="2400" dirty="0" smtClean="0">
                  <a:solidFill>
                    <a:prstClr val="black"/>
                  </a:solidFill>
                </a:rPr>
                <a:t>= 10</a:t>
              </a:r>
              <a:r>
                <a:rPr lang="sv-SE" sz="2400" baseline="30000" dirty="0" smtClean="0">
                  <a:solidFill>
                    <a:prstClr val="black"/>
                  </a:solidFill>
                </a:rPr>
                <a:t>8</a:t>
              </a:r>
            </a:p>
          </p:txBody>
        </p:sp>
      </p:grpSp>
      <p:grpSp>
        <p:nvGrpSpPr>
          <p:cNvPr id="3" name="Grupp 31"/>
          <p:cNvGrpSpPr/>
          <p:nvPr/>
        </p:nvGrpSpPr>
        <p:grpSpPr>
          <a:xfrm>
            <a:off x="2285984" y="1497002"/>
            <a:ext cx="2465387" cy="573090"/>
            <a:chOff x="1071538" y="2500306"/>
            <a:chExt cx="2465387" cy="573090"/>
          </a:xfrm>
        </p:grpSpPr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1071538" y="2786058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1360463" y="264159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1357290" y="250030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upp 39"/>
          <p:cNvGrpSpPr/>
          <p:nvPr/>
        </p:nvGrpSpPr>
        <p:grpSpPr>
          <a:xfrm>
            <a:off x="4572000" y="1211250"/>
            <a:ext cx="2465387" cy="858842"/>
            <a:chOff x="1142976" y="4786322"/>
            <a:chExt cx="2465387" cy="858842"/>
          </a:xfrm>
        </p:grpSpPr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142976" y="5357826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1431901" y="521336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428728" y="507207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428728" y="4929198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28728" y="4786322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upp 38"/>
          <p:cNvGrpSpPr/>
          <p:nvPr/>
        </p:nvGrpSpPr>
        <p:grpSpPr>
          <a:xfrm>
            <a:off x="3428992" y="1354126"/>
            <a:ext cx="2465387" cy="715966"/>
            <a:chOff x="1142976" y="3643314"/>
            <a:chExt cx="2465387" cy="715966"/>
          </a:xfrm>
        </p:grpSpPr>
        <p:sp>
          <p:nvSpPr>
            <p:cNvPr id="33" name="Oval 18"/>
            <p:cNvSpPr>
              <a:spLocks noChangeArrowheads="1"/>
            </p:cNvSpPr>
            <p:nvPr/>
          </p:nvSpPr>
          <p:spPr bwMode="auto">
            <a:xfrm>
              <a:off x="1142976" y="4071942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431901" y="392748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428728" y="378619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1428728" y="364331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upp 30"/>
          <p:cNvGrpSpPr/>
          <p:nvPr/>
        </p:nvGrpSpPr>
        <p:grpSpPr>
          <a:xfrm>
            <a:off x="1357290" y="1925630"/>
            <a:ext cx="2465387" cy="431800"/>
            <a:chOff x="466725" y="1709729"/>
            <a:chExt cx="2465387" cy="431800"/>
          </a:xfrm>
        </p:grpSpPr>
        <p:sp>
          <p:nvSpPr>
            <p:cNvPr id="43" name="Oval 18"/>
            <p:cNvSpPr>
              <a:spLocks noChangeArrowheads="1"/>
            </p:cNvSpPr>
            <p:nvPr/>
          </p:nvSpPr>
          <p:spPr bwMode="auto">
            <a:xfrm>
              <a:off x="466725" y="1854191"/>
              <a:ext cx="288925" cy="28733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755650" y="1709729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upp 31"/>
          <p:cNvGrpSpPr/>
          <p:nvPr/>
        </p:nvGrpSpPr>
        <p:grpSpPr>
          <a:xfrm>
            <a:off x="2500298" y="1782754"/>
            <a:ext cx="2465387" cy="573090"/>
            <a:chOff x="1071538" y="2500306"/>
            <a:chExt cx="2465387" cy="573090"/>
          </a:xfrm>
        </p:grpSpPr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1071538" y="2786058"/>
              <a:ext cx="288925" cy="28733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1360463" y="264159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1357290" y="250030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upp 39"/>
          <p:cNvGrpSpPr/>
          <p:nvPr/>
        </p:nvGrpSpPr>
        <p:grpSpPr>
          <a:xfrm>
            <a:off x="4786314" y="1497002"/>
            <a:ext cx="2465387" cy="858842"/>
            <a:chOff x="1142976" y="4786322"/>
            <a:chExt cx="2465387" cy="858842"/>
          </a:xfrm>
        </p:grpSpPr>
        <p:sp>
          <p:nvSpPr>
            <p:cNvPr id="50" name="Oval 18"/>
            <p:cNvSpPr>
              <a:spLocks noChangeArrowheads="1"/>
            </p:cNvSpPr>
            <p:nvPr/>
          </p:nvSpPr>
          <p:spPr bwMode="auto">
            <a:xfrm>
              <a:off x="1142976" y="5357826"/>
              <a:ext cx="288925" cy="28733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1431901" y="521336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1428728" y="507207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1428728" y="4929198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1428728" y="4786322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upp 38"/>
          <p:cNvGrpSpPr/>
          <p:nvPr/>
        </p:nvGrpSpPr>
        <p:grpSpPr>
          <a:xfrm>
            <a:off x="3643306" y="1639878"/>
            <a:ext cx="2465387" cy="715966"/>
            <a:chOff x="1142976" y="3643314"/>
            <a:chExt cx="2465387" cy="715966"/>
          </a:xfrm>
        </p:grpSpPr>
        <p:sp>
          <p:nvSpPr>
            <p:cNvPr id="56" name="Oval 18"/>
            <p:cNvSpPr>
              <a:spLocks noChangeArrowheads="1"/>
            </p:cNvSpPr>
            <p:nvPr/>
          </p:nvSpPr>
          <p:spPr bwMode="auto">
            <a:xfrm>
              <a:off x="1142976" y="4071942"/>
              <a:ext cx="288925" cy="28733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1431901" y="392748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1428728" y="378619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1428728" y="364331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Grupp 30"/>
          <p:cNvGrpSpPr/>
          <p:nvPr/>
        </p:nvGrpSpPr>
        <p:grpSpPr>
          <a:xfrm>
            <a:off x="1000100" y="2282820"/>
            <a:ext cx="2465387" cy="431800"/>
            <a:chOff x="466725" y="1709729"/>
            <a:chExt cx="2465387" cy="431800"/>
          </a:xfrm>
        </p:grpSpPr>
        <p:sp>
          <p:nvSpPr>
            <p:cNvPr id="61" name="Oval 18"/>
            <p:cNvSpPr>
              <a:spLocks noChangeArrowheads="1"/>
            </p:cNvSpPr>
            <p:nvPr/>
          </p:nvSpPr>
          <p:spPr bwMode="auto">
            <a:xfrm>
              <a:off x="466725" y="1854191"/>
              <a:ext cx="288925" cy="28733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755650" y="1709729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Grupp 31"/>
          <p:cNvGrpSpPr/>
          <p:nvPr/>
        </p:nvGrpSpPr>
        <p:grpSpPr>
          <a:xfrm>
            <a:off x="2143108" y="2139944"/>
            <a:ext cx="2465387" cy="573090"/>
            <a:chOff x="1071538" y="2500306"/>
            <a:chExt cx="2465387" cy="573090"/>
          </a:xfrm>
        </p:grpSpPr>
        <p:sp>
          <p:nvSpPr>
            <p:cNvPr id="64" name="Oval 18"/>
            <p:cNvSpPr>
              <a:spLocks noChangeArrowheads="1"/>
            </p:cNvSpPr>
            <p:nvPr/>
          </p:nvSpPr>
          <p:spPr bwMode="auto">
            <a:xfrm>
              <a:off x="1071538" y="2786058"/>
              <a:ext cx="288925" cy="28733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1360463" y="264159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6" name="Freeform 29"/>
            <p:cNvSpPr>
              <a:spLocks/>
            </p:cNvSpPr>
            <p:nvPr/>
          </p:nvSpPr>
          <p:spPr bwMode="auto">
            <a:xfrm>
              <a:off x="1357290" y="250030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Grupp 39"/>
          <p:cNvGrpSpPr/>
          <p:nvPr/>
        </p:nvGrpSpPr>
        <p:grpSpPr>
          <a:xfrm>
            <a:off x="4429124" y="1854192"/>
            <a:ext cx="2465387" cy="858842"/>
            <a:chOff x="1142976" y="4786322"/>
            <a:chExt cx="2465387" cy="858842"/>
          </a:xfrm>
        </p:grpSpPr>
        <p:sp>
          <p:nvSpPr>
            <p:cNvPr id="68" name="Oval 18"/>
            <p:cNvSpPr>
              <a:spLocks noChangeArrowheads="1"/>
            </p:cNvSpPr>
            <p:nvPr/>
          </p:nvSpPr>
          <p:spPr bwMode="auto">
            <a:xfrm>
              <a:off x="1142976" y="5357826"/>
              <a:ext cx="288925" cy="28733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auto">
            <a:xfrm>
              <a:off x="1431901" y="521336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0" name="Freeform 29"/>
            <p:cNvSpPr>
              <a:spLocks/>
            </p:cNvSpPr>
            <p:nvPr/>
          </p:nvSpPr>
          <p:spPr bwMode="auto">
            <a:xfrm>
              <a:off x="1428728" y="507207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1" name="Freeform 29"/>
            <p:cNvSpPr>
              <a:spLocks/>
            </p:cNvSpPr>
            <p:nvPr/>
          </p:nvSpPr>
          <p:spPr bwMode="auto">
            <a:xfrm>
              <a:off x="1428728" y="4929198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" name="Freeform 29"/>
            <p:cNvSpPr>
              <a:spLocks/>
            </p:cNvSpPr>
            <p:nvPr/>
          </p:nvSpPr>
          <p:spPr bwMode="auto">
            <a:xfrm>
              <a:off x="1428728" y="4786322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Grupp 38"/>
          <p:cNvGrpSpPr/>
          <p:nvPr/>
        </p:nvGrpSpPr>
        <p:grpSpPr>
          <a:xfrm>
            <a:off x="3286116" y="1997068"/>
            <a:ext cx="2465387" cy="715966"/>
            <a:chOff x="1142976" y="3643314"/>
            <a:chExt cx="2465387" cy="715966"/>
          </a:xfrm>
        </p:grpSpPr>
        <p:sp>
          <p:nvSpPr>
            <p:cNvPr id="74" name="Oval 18"/>
            <p:cNvSpPr>
              <a:spLocks noChangeArrowheads="1"/>
            </p:cNvSpPr>
            <p:nvPr/>
          </p:nvSpPr>
          <p:spPr bwMode="auto">
            <a:xfrm>
              <a:off x="1142976" y="4071942"/>
              <a:ext cx="288925" cy="28733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1431901" y="392748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428728" y="378619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1428728" y="364331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Grupp 30"/>
          <p:cNvGrpSpPr/>
          <p:nvPr/>
        </p:nvGrpSpPr>
        <p:grpSpPr>
          <a:xfrm>
            <a:off x="1500166" y="2425696"/>
            <a:ext cx="2465387" cy="431800"/>
            <a:chOff x="466725" y="1709729"/>
            <a:chExt cx="2465387" cy="431800"/>
          </a:xfrm>
        </p:grpSpPr>
        <p:sp>
          <p:nvSpPr>
            <p:cNvPr id="79" name="Oval 18"/>
            <p:cNvSpPr>
              <a:spLocks noChangeArrowheads="1"/>
            </p:cNvSpPr>
            <p:nvPr/>
          </p:nvSpPr>
          <p:spPr bwMode="auto">
            <a:xfrm>
              <a:off x="466725" y="1854191"/>
              <a:ext cx="288925" cy="28733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0" name="Freeform 29"/>
            <p:cNvSpPr>
              <a:spLocks/>
            </p:cNvSpPr>
            <p:nvPr/>
          </p:nvSpPr>
          <p:spPr bwMode="auto">
            <a:xfrm>
              <a:off x="755650" y="1709729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upp 31"/>
          <p:cNvGrpSpPr/>
          <p:nvPr/>
        </p:nvGrpSpPr>
        <p:grpSpPr>
          <a:xfrm>
            <a:off x="2643174" y="2282820"/>
            <a:ext cx="2465387" cy="573090"/>
            <a:chOff x="1071538" y="2500306"/>
            <a:chExt cx="2465387" cy="573090"/>
          </a:xfrm>
        </p:grpSpPr>
        <p:sp>
          <p:nvSpPr>
            <p:cNvPr id="82" name="Oval 18"/>
            <p:cNvSpPr>
              <a:spLocks noChangeArrowheads="1"/>
            </p:cNvSpPr>
            <p:nvPr/>
          </p:nvSpPr>
          <p:spPr bwMode="auto">
            <a:xfrm>
              <a:off x="1071538" y="2786058"/>
              <a:ext cx="288925" cy="28733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" name="Freeform 29"/>
            <p:cNvSpPr>
              <a:spLocks/>
            </p:cNvSpPr>
            <p:nvPr/>
          </p:nvSpPr>
          <p:spPr bwMode="auto">
            <a:xfrm>
              <a:off x="1360463" y="264159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4" name="Freeform 29"/>
            <p:cNvSpPr>
              <a:spLocks/>
            </p:cNvSpPr>
            <p:nvPr/>
          </p:nvSpPr>
          <p:spPr bwMode="auto">
            <a:xfrm>
              <a:off x="1357290" y="250030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Grupp 39"/>
          <p:cNvGrpSpPr/>
          <p:nvPr/>
        </p:nvGrpSpPr>
        <p:grpSpPr>
          <a:xfrm>
            <a:off x="4929190" y="1997068"/>
            <a:ext cx="2465387" cy="858842"/>
            <a:chOff x="1142976" y="4786322"/>
            <a:chExt cx="2465387" cy="858842"/>
          </a:xfrm>
        </p:grpSpPr>
        <p:sp>
          <p:nvSpPr>
            <p:cNvPr id="86" name="Oval 18"/>
            <p:cNvSpPr>
              <a:spLocks noChangeArrowheads="1"/>
            </p:cNvSpPr>
            <p:nvPr/>
          </p:nvSpPr>
          <p:spPr bwMode="auto">
            <a:xfrm>
              <a:off x="1142976" y="5357826"/>
              <a:ext cx="288925" cy="28733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auto">
            <a:xfrm>
              <a:off x="1431901" y="521336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auto">
            <a:xfrm>
              <a:off x="1428728" y="507207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9" name="Freeform 29"/>
            <p:cNvSpPr>
              <a:spLocks/>
            </p:cNvSpPr>
            <p:nvPr/>
          </p:nvSpPr>
          <p:spPr bwMode="auto">
            <a:xfrm>
              <a:off x="1428728" y="4929198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428728" y="4786322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91" name="Grupp 38"/>
          <p:cNvGrpSpPr/>
          <p:nvPr/>
        </p:nvGrpSpPr>
        <p:grpSpPr>
          <a:xfrm>
            <a:off x="3786182" y="2139944"/>
            <a:ext cx="2465387" cy="715966"/>
            <a:chOff x="1142976" y="3643314"/>
            <a:chExt cx="2465387" cy="715966"/>
          </a:xfrm>
        </p:grpSpPr>
        <p:sp>
          <p:nvSpPr>
            <p:cNvPr id="92" name="Oval 18"/>
            <p:cNvSpPr>
              <a:spLocks noChangeArrowheads="1"/>
            </p:cNvSpPr>
            <p:nvPr/>
          </p:nvSpPr>
          <p:spPr bwMode="auto">
            <a:xfrm>
              <a:off x="1142976" y="4071942"/>
              <a:ext cx="288925" cy="28733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>
              <a:off x="1431901" y="392748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4" name="Freeform 29"/>
            <p:cNvSpPr>
              <a:spLocks/>
            </p:cNvSpPr>
            <p:nvPr/>
          </p:nvSpPr>
          <p:spPr bwMode="auto">
            <a:xfrm>
              <a:off x="1428728" y="378619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5" name="Freeform 29"/>
            <p:cNvSpPr>
              <a:spLocks/>
            </p:cNvSpPr>
            <p:nvPr/>
          </p:nvSpPr>
          <p:spPr bwMode="auto">
            <a:xfrm>
              <a:off x="1428728" y="364331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96" name="textruta 95"/>
          <p:cNvSpPr txBox="1"/>
          <p:nvPr/>
        </p:nvSpPr>
        <p:spPr>
          <a:xfrm rot="19694594">
            <a:off x="981786" y="4192794"/>
            <a:ext cx="212298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solidFill>
                  <a:prstClr val="black"/>
                </a:solidFill>
              </a:rPr>
              <a:t>MAX II</a:t>
            </a:r>
          </a:p>
          <a:p>
            <a:pPr algn="ctr"/>
            <a:r>
              <a:rPr lang="sv-SE" sz="3200" dirty="0" smtClean="0">
                <a:solidFill>
                  <a:prstClr val="black"/>
                </a:solidFill>
              </a:rPr>
              <a:t>MAX IV</a:t>
            </a:r>
            <a:endParaRPr lang="sv-SE" sz="3200" dirty="0">
              <a:solidFill>
                <a:prstClr val="black"/>
              </a:solidFill>
            </a:endParaRPr>
          </a:p>
        </p:txBody>
      </p:sp>
      <p:sp>
        <p:nvSpPr>
          <p:cNvPr id="98" name="Rectangle 2"/>
          <p:cNvSpPr txBox="1">
            <a:spLocks noChangeArrowheads="1"/>
          </p:cNvSpPr>
          <p:nvPr/>
        </p:nvSpPr>
        <p:spPr bwMode="auto">
          <a:xfrm>
            <a:off x="500034" y="0"/>
            <a:ext cx="8229600" cy="13572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dirty="0" smtClean="0">
                <a:solidFill>
                  <a:prstClr val="black"/>
                </a:solidFill>
              </a:rPr>
              <a:t>Emission of light and </a:t>
            </a:r>
            <a:r>
              <a:rPr lang="sv-SE" sz="3600" b="1" dirty="0" err="1" smtClean="0">
                <a:solidFill>
                  <a:prstClr val="black"/>
                </a:solidFill>
              </a:rPr>
              <a:t>coherence</a:t>
            </a:r>
            <a:endParaRPr lang="sv-SE" sz="36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prstClr val="black"/>
                </a:solidFill>
              </a:rPr>
              <a:t>A </a:t>
            </a:r>
            <a:r>
              <a:rPr lang="sv-SE" sz="3600" dirty="0" err="1" smtClean="0">
                <a:solidFill>
                  <a:prstClr val="black"/>
                </a:solidFill>
              </a:rPr>
              <a:t>bunch</a:t>
            </a:r>
            <a:r>
              <a:rPr lang="sv-SE" sz="3600" dirty="0" smtClean="0">
                <a:solidFill>
                  <a:prstClr val="black"/>
                </a:solidFill>
              </a:rPr>
              <a:t> of </a:t>
            </a:r>
            <a:r>
              <a:rPr lang="sv-SE" sz="3600" dirty="0" err="1" smtClean="0">
                <a:solidFill>
                  <a:prstClr val="black"/>
                </a:solidFill>
              </a:rPr>
              <a:t>electrons</a:t>
            </a:r>
            <a:r>
              <a:rPr lang="sv-SE" sz="3600" dirty="0" smtClean="0">
                <a:solidFill>
                  <a:prstClr val="black"/>
                </a:solidFill>
              </a:rPr>
              <a:t> in an </a:t>
            </a:r>
            <a:r>
              <a:rPr lang="sv-SE" sz="3600" dirty="0" err="1" smtClean="0">
                <a:solidFill>
                  <a:prstClr val="black"/>
                </a:solidFill>
              </a:rPr>
              <a:t>undulator</a:t>
            </a:r>
            <a:endParaRPr lang="sv-SE" sz="3600" dirty="0" smtClean="0">
              <a:solidFill>
                <a:prstClr val="black"/>
              </a:solidFill>
            </a:endParaRPr>
          </a:p>
        </p:txBody>
      </p:sp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09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0"/>
          <p:cNvGrpSpPr/>
          <p:nvPr/>
        </p:nvGrpSpPr>
        <p:grpSpPr>
          <a:xfrm>
            <a:off x="1142976" y="1571612"/>
            <a:ext cx="2465387" cy="431800"/>
            <a:chOff x="466725" y="1709729"/>
            <a:chExt cx="2465387" cy="431800"/>
          </a:xfrm>
        </p:grpSpPr>
        <p:sp>
          <p:nvSpPr>
            <p:cNvPr id="195602" name="Oval 18"/>
            <p:cNvSpPr>
              <a:spLocks noChangeArrowheads="1"/>
            </p:cNvSpPr>
            <p:nvPr/>
          </p:nvSpPr>
          <p:spPr bwMode="auto">
            <a:xfrm>
              <a:off x="466725" y="1854191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95613" name="Freeform 29"/>
            <p:cNvSpPr>
              <a:spLocks/>
            </p:cNvSpPr>
            <p:nvPr/>
          </p:nvSpPr>
          <p:spPr bwMode="auto">
            <a:xfrm>
              <a:off x="755650" y="1709729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upp 31"/>
          <p:cNvGrpSpPr/>
          <p:nvPr/>
        </p:nvGrpSpPr>
        <p:grpSpPr>
          <a:xfrm>
            <a:off x="2285984" y="1428736"/>
            <a:ext cx="2465387" cy="573090"/>
            <a:chOff x="1071538" y="2500306"/>
            <a:chExt cx="2465387" cy="573090"/>
          </a:xfrm>
        </p:grpSpPr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1071538" y="2786058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1360463" y="264159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1357290" y="250030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upp 39"/>
          <p:cNvGrpSpPr/>
          <p:nvPr/>
        </p:nvGrpSpPr>
        <p:grpSpPr>
          <a:xfrm>
            <a:off x="4572000" y="1142984"/>
            <a:ext cx="2465387" cy="858842"/>
            <a:chOff x="1142976" y="4786322"/>
            <a:chExt cx="2465387" cy="858842"/>
          </a:xfrm>
        </p:grpSpPr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142976" y="5357826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1431901" y="521336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428728" y="507207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428728" y="4929198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28728" y="4786322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upp 38"/>
          <p:cNvGrpSpPr/>
          <p:nvPr/>
        </p:nvGrpSpPr>
        <p:grpSpPr>
          <a:xfrm>
            <a:off x="3428992" y="1285860"/>
            <a:ext cx="2465387" cy="715966"/>
            <a:chOff x="1142976" y="3643314"/>
            <a:chExt cx="2465387" cy="715966"/>
          </a:xfrm>
        </p:grpSpPr>
        <p:sp>
          <p:nvSpPr>
            <p:cNvPr id="33" name="Oval 18"/>
            <p:cNvSpPr>
              <a:spLocks noChangeArrowheads="1"/>
            </p:cNvSpPr>
            <p:nvPr/>
          </p:nvSpPr>
          <p:spPr bwMode="auto">
            <a:xfrm>
              <a:off x="1142976" y="4071942"/>
              <a:ext cx="288925" cy="2873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431901" y="392748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428728" y="378619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1428728" y="364331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upp 30"/>
          <p:cNvGrpSpPr/>
          <p:nvPr/>
        </p:nvGrpSpPr>
        <p:grpSpPr>
          <a:xfrm>
            <a:off x="1142976" y="1928802"/>
            <a:ext cx="2465387" cy="431800"/>
            <a:chOff x="466725" y="1709729"/>
            <a:chExt cx="2465387" cy="431800"/>
          </a:xfrm>
        </p:grpSpPr>
        <p:sp>
          <p:nvSpPr>
            <p:cNvPr id="43" name="Oval 18"/>
            <p:cNvSpPr>
              <a:spLocks noChangeArrowheads="1"/>
            </p:cNvSpPr>
            <p:nvPr/>
          </p:nvSpPr>
          <p:spPr bwMode="auto">
            <a:xfrm>
              <a:off x="466725" y="1854191"/>
              <a:ext cx="288925" cy="28733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755650" y="1709729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upp 31"/>
          <p:cNvGrpSpPr/>
          <p:nvPr/>
        </p:nvGrpSpPr>
        <p:grpSpPr>
          <a:xfrm>
            <a:off x="2285984" y="1785926"/>
            <a:ext cx="2465387" cy="573090"/>
            <a:chOff x="1071538" y="2500306"/>
            <a:chExt cx="2465387" cy="573090"/>
          </a:xfrm>
        </p:grpSpPr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1071538" y="2786058"/>
              <a:ext cx="288925" cy="28733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1360463" y="264159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1357290" y="250030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upp 39"/>
          <p:cNvGrpSpPr/>
          <p:nvPr/>
        </p:nvGrpSpPr>
        <p:grpSpPr>
          <a:xfrm>
            <a:off x="4572000" y="1500174"/>
            <a:ext cx="2465387" cy="858842"/>
            <a:chOff x="1142976" y="4786322"/>
            <a:chExt cx="2465387" cy="858842"/>
          </a:xfrm>
        </p:grpSpPr>
        <p:sp>
          <p:nvSpPr>
            <p:cNvPr id="50" name="Oval 18"/>
            <p:cNvSpPr>
              <a:spLocks noChangeArrowheads="1"/>
            </p:cNvSpPr>
            <p:nvPr/>
          </p:nvSpPr>
          <p:spPr bwMode="auto">
            <a:xfrm>
              <a:off x="1142976" y="5357826"/>
              <a:ext cx="288925" cy="28733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1431901" y="521336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1428728" y="507207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1428728" y="4929198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1428728" y="4786322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p 38"/>
          <p:cNvGrpSpPr/>
          <p:nvPr/>
        </p:nvGrpSpPr>
        <p:grpSpPr>
          <a:xfrm>
            <a:off x="3428992" y="1643050"/>
            <a:ext cx="2465387" cy="715966"/>
            <a:chOff x="1142976" y="3643314"/>
            <a:chExt cx="2465387" cy="715966"/>
          </a:xfrm>
        </p:grpSpPr>
        <p:sp>
          <p:nvSpPr>
            <p:cNvPr id="56" name="Oval 18"/>
            <p:cNvSpPr>
              <a:spLocks noChangeArrowheads="1"/>
            </p:cNvSpPr>
            <p:nvPr/>
          </p:nvSpPr>
          <p:spPr bwMode="auto">
            <a:xfrm>
              <a:off x="1142976" y="4071942"/>
              <a:ext cx="288925" cy="28733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1431901" y="392748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1428728" y="378619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1428728" y="364331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upp 30"/>
          <p:cNvGrpSpPr/>
          <p:nvPr/>
        </p:nvGrpSpPr>
        <p:grpSpPr>
          <a:xfrm>
            <a:off x="1177919" y="2285992"/>
            <a:ext cx="2465387" cy="431800"/>
            <a:chOff x="466725" y="1709729"/>
            <a:chExt cx="2465387" cy="431800"/>
          </a:xfrm>
        </p:grpSpPr>
        <p:sp>
          <p:nvSpPr>
            <p:cNvPr id="61" name="Oval 18"/>
            <p:cNvSpPr>
              <a:spLocks noChangeArrowheads="1"/>
            </p:cNvSpPr>
            <p:nvPr/>
          </p:nvSpPr>
          <p:spPr bwMode="auto">
            <a:xfrm>
              <a:off x="466725" y="1854191"/>
              <a:ext cx="288925" cy="28733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755650" y="1709729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upp 31"/>
          <p:cNvGrpSpPr/>
          <p:nvPr/>
        </p:nvGrpSpPr>
        <p:grpSpPr>
          <a:xfrm>
            <a:off x="2320927" y="2143116"/>
            <a:ext cx="2465387" cy="573090"/>
            <a:chOff x="1071538" y="2500306"/>
            <a:chExt cx="2465387" cy="573090"/>
          </a:xfrm>
        </p:grpSpPr>
        <p:sp>
          <p:nvSpPr>
            <p:cNvPr id="64" name="Oval 18"/>
            <p:cNvSpPr>
              <a:spLocks noChangeArrowheads="1"/>
            </p:cNvSpPr>
            <p:nvPr/>
          </p:nvSpPr>
          <p:spPr bwMode="auto">
            <a:xfrm>
              <a:off x="1071538" y="2786058"/>
              <a:ext cx="288925" cy="28733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1360463" y="264159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6" name="Freeform 29"/>
            <p:cNvSpPr>
              <a:spLocks/>
            </p:cNvSpPr>
            <p:nvPr/>
          </p:nvSpPr>
          <p:spPr bwMode="auto">
            <a:xfrm>
              <a:off x="1357290" y="250030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upp 39"/>
          <p:cNvGrpSpPr/>
          <p:nvPr/>
        </p:nvGrpSpPr>
        <p:grpSpPr>
          <a:xfrm>
            <a:off x="4606943" y="1857364"/>
            <a:ext cx="2465387" cy="858842"/>
            <a:chOff x="1142976" y="4786322"/>
            <a:chExt cx="2465387" cy="858842"/>
          </a:xfrm>
        </p:grpSpPr>
        <p:sp>
          <p:nvSpPr>
            <p:cNvPr id="68" name="Oval 18"/>
            <p:cNvSpPr>
              <a:spLocks noChangeArrowheads="1"/>
            </p:cNvSpPr>
            <p:nvPr/>
          </p:nvSpPr>
          <p:spPr bwMode="auto">
            <a:xfrm>
              <a:off x="1142976" y="5357826"/>
              <a:ext cx="288925" cy="28733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auto">
            <a:xfrm>
              <a:off x="1431901" y="521336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0" name="Freeform 29"/>
            <p:cNvSpPr>
              <a:spLocks/>
            </p:cNvSpPr>
            <p:nvPr/>
          </p:nvSpPr>
          <p:spPr bwMode="auto">
            <a:xfrm>
              <a:off x="1428728" y="507207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1" name="Freeform 29"/>
            <p:cNvSpPr>
              <a:spLocks/>
            </p:cNvSpPr>
            <p:nvPr/>
          </p:nvSpPr>
          <p:spPr bwMode="auto">
            <a:xfrm>
              <a:off x="1428728" y="4929198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2" name="Freeform 29"/>
            <p:cNvSpPr>
              <a:spLocks/>
            </p:cNvSpPr>
            <p:nvPr/>
          </p:nvSpPr>
          <p:spPr bwMode="auto">
            <a:xfrm>
              <a:off x="1428728" y="4786322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upp 38"/>
          <p:cNvGrpSpPr/>
          <p:nvPr/>
        </p:nvGrpSpPr>
        <p:grpSpPr>
          <a:xfrm>
            <a:off x="3463935" y="2000240"/>
            <a:ext cx="2465387" cy="715966"/>
            <a:chOff x="1142976" y="3643314"/>
            <a:chExt cx="2465387" cy="715966"/>
          </a:xfrm>
        </p:grpSpPr>
        <p:sp>
          <p:nvSpPr>
            <p:cNvPr id="74" name="Oval 18"/>
            <p:cNvSpPr>
              <a:spLocks noChangeArrowheads="1"/>
            </p:cNvSpPr>
            <p:nvPr/>
          </p:nvSpPr>
          <p:spPr bwMode="auto">
            <a:xfrm>
              <a:off x="1142976" y="4071942"/>
              <a:ext cx="288925" cy="28733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1431901" y="392748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428728" y="378619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1428728" y="364331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upp 30"/>
          <p:cNvGrpSpPr/>
          <p:nvPr/>
        </p:nvGrpSpPr>
        <p:grpSpPr>
          <a:xfrm>
            <a:off x="1142976" y="2640010"/>
            <a:ext cx="2465387" cy="431800"/>
            <a:chOff x="466725" y="1709729"/>
            <a:chExt cx="2465387" cy="431800"/>
          </a:xfrm>
        </p:grpSpPr>
        <p:sp>
          <p:nvSpPr>
            <p:cNvPr id="79" name="Oval 18"/>
            <p:cNvSpPr>
              <a:spLocks noChangeArrowheads="1"/>
            </p:cNvSpPr>
            <p:nvPr/>
          </p:nvSpPr>
          <p:spPr bwMode="auto">
            <a:xfrm>
              <a:off x="466725" y="1854191"/>
              <a:ext cx="288925" cy="28733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0" name="Freeform 29"/>
            <p:cNvSpPr>
              <a:spLocks/>
            </p:cNvSpPr>
            <p:nvPr/>
          </p:nvSpPr>
          <p:spPr bwMode="auto">
            <a:xfrm>
              <a:off x="755650" y="1709729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upp 31"/>
          <p:cNvGrpSpPr/>
          <p:nvPr/>
        </p:nvGrpSpPr>
        <p:grpSpPr>
          <a:xfrm>
            <a:off x="2285984" y="2497134"/>
            <a:ext cx="2465387" cy="573090"/>
            <a:chOff x="1071538" y="2500306"/>
            <a:chExt cx="2465387" cy="573090"/>
          </a:xfrm>
        </p:grpSpPr>
        <p:sp>
          <p:nvSpPr>
            <p:cNvPr id="82" name="Oval 18"/>
            <p:cNvSpPr>
              <a:spLocks noChangeArrowheads="1"/>
            </p:cNvSpPr>
            <p:nvPr/>
          </p:nvSpPr>
          <p:spPr bwMode="auto">
            <a:xfrm>
              <a:off x="1071538" y="2786058"/>
              <a:ext cx="288925" cy="28733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" name="Freeform 29"/>
            <p:cNvSpPr>
              <a:spLocks/>
            </p:cNvSpPr>
            <p:nvPr/>
          </p:nvSpPr>
          <p:spPr bwMode="auto">
            <a:xfrm>
              <a:off x="1360463" y="264159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4" name="Freeform 29"/>
            <p:cNvSpPr>
              <a:spLocks/>
            </p:cNvSpPr>
            <p:nvPr/>
          </p:nvSpPr>
          <p:spPr bwMode="auto">
            <a:xfrm>
              <a:off x="1357290" y="2500306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upp 39"/>
          <p:cNvGrpSpPr/>
          <p:nvPr/>
        </p:nvGrpSpPr>
        <p:grpSpPr>
          <a:xfrm>
            <a:off x="4572000" y="2211382"/>
            <a:ext cx="2465387" cy="858842"/>
            <a:chOff x="1142976" y="4786322"/>
            <a:chExt cx="2465387" cy="858842"/>
          </a:xfrm>
        </p:grpSpPr>
        <p:sp>
          <p:nvSpPr>
            <p:cNvPr id="86" name="Oval 18"/>
            <p:cNvSpPr>
              <a:spLocks noChangeArrowheads="1"/>
            </p:cNvSpPr>
            <p:nvPr/>
          </p:nvSpPr>
          <p:spPr bwMode="auto">
            <a:xfrm>
              <a:off x="1142976" y="5357826"/>
              <a:ext cx="288925" cy="28733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auto">
            <a:xfrm>
              <a:off x="1431901" y="521336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auto">
            <a:xfrm>
              <a:off x="1428728" y="507207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9" name="Freeform 29"/>
            <p:cNvSpPr>
              <a:spLocks/>
            </p:cNvSpPr>
            <p:nvPr/>
          </p:nvSpPr>
          <p:spPr bwMode="auto">
            <a:xfrm>
              <a:off x="1428728" y="4929198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428728" y="4786322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p 38"/>
          <p:cNvGrpSpPr/>
          <p:nvPr/>
        </p:nvGrpSpPr>
        <p:grpSpPr>
          <a:xfrm>
            <a:off x="3428992" y="2354258"/>
            <a:ext cx="2465387" cy="715966"/>
            <a:chOff x="1142976" y="3643314"/>
            <a:chExt cx="2465387" cy="715966"/>
          </a:xfrm>
        </p:grpSpPr>
        <p:sp>
          <p:nvSpPr>
            <p:cNvPr id="92" name="Oval 18"/>
            <p:cNvSpPr>
              <a:spLocks noChangeArrowheads="1"/>
            </p:cNvSpPr>
            <p:nvPr/>
          </p:nvSpPr>
          <p:spPr bwMode="auto">
            <a:xfrm>
              <a:off x="1142976" y="4071942"/>
              <a:ext cx="288925" cy="28733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>
              <a:off x="1431901" y="392748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4" name="Freeform 29"/>
            <p:cNvSpPr>
              <a:spLocks/>
            </p:cNvSpPr>
            <p:nvPr/>
          </p:nvSpPr>
          <p:spPr bwMode="auto">
            <a:xfrm>
              <a:off x="1428728" y="3786190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5" name="Freeform 29"/>
            <p:cNvSpPr>
              <a:spLocks/>
            </p:cNvSpPr>
            <p:nvPr/>
          </p:nvSpPr>
          <p:spPr bwMode="auto">
            <a:xfrm>
              <a:off x="1428728" y="3643314"/>
              <a:ext cx="2176462" cy="28733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91" y="0"/>
                </a:cxn>
                <a:cxn ang="0">
                  <a:pos x="373" y="181"/>
                </a:cxn>
                <a:cxn ang="0">
                  <a:pos x="554" y="0"/>
                </a:cxn>
                <a:cxn ang="0">
                  <a:pos x="736" y="181"/>
                </a:cxn>
                <a:cxn ang="0">
                  <a:pos x="917" y="0"/>
                </a:cxn>
                <a:cxn ang="0">
                  <a:pos x="1053" y="181"/>
                </a:cxn>
                <a:cxn ang="0">
                  <a:pos x="1234" y="0"/>
                </a:cxn>
                <a:cxn ang="0">
                  <a:pos x="1371" y="181"/>
                </a:cxn>
              </a:cxnLst>
              <a:rect l="0" t="0" r="r" b="b"/>
              <a:pathLst>
                <a:path w="1371" h="181">
                  <a:moveTo>
                    <a:pt x="0" y="179"/>
                  </a:moveTo>
                  <a:cubicBezTo>
                    <a:pt x="32" y="151"/>
                    <a:pt x="129" y="0"/>
                    <a:pt x="191" y="0"/>
                  </a:cubicBezTo>
                  <a:cubicBezTo>
                    <a:pt x="253" y="0"/>
                    <a:pt x="313" y="181"/>
                    <a:pt x="373" y="181"/>
                  </a:cubicBezTo>
                  <a:cubicBezTo>
                    <a:pt x="433" y="181"/>
                    <a:pt x="494" y="0"/>
                    <a:pt x="554" y="0"/>
                  </a:cubicBezTo>
                  <a:cubicBezTo>
                    <a:pt x="614" y="0"/>
                    <a:pt x="676" y="181"/>
                    <a:pt x="736" y="181"/>
                  </a:cubicBezTo>
                  <a:cubicBezTo>
                    <a:pt x="796" y="181"/>
                    <a:pt x="864" y="0"/>
                    <a:pt x="917" y="0"/>
                  </a:cubicBezTo>
                  <a:cubicBezTo>
                    <a:pt x="970" y="0"/>
                    <a:pt x="1000" y="181"/>
                    <a:pt x="1053" y="181"/>
                  </a:cubicBezTo>
                  <a:cubicBezTo>
                    <a:pt x="1106" y="181"/>
                    <a:pt x="1181" y="0"/>
                    <a:pt x="1234" y="0"/>
                  </a:cubicBezTo>
                  <a:cubicBezTo>
                    <a:pt x="1287" y="0"/>
                    <a:pt x="1329" y="90"/>
                    <a:pt x="1371" y="181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98" name="Grupp 97"/>
          <p:cNvGrpSpPr/>
          <p:nvPr/>
        </p:nvGrpSpPr>
        <p:grpSpPr>
          <a:xfrm>
            <a:off x="3538528" y="3429000"/>
            <a:ext cx="5605472" cy="3188451"/>
            <a:chOff x="3538528" y="3429000"/>
            <a:chExt cx="5605472" cy="3188451"/>
          </a:xfrm>
        </p:grpSpPr>
        <p:sp>
          <p:nvSpPr>
            <p:cNvPr id="78" name="Text Box 34"/>
            <p:cNvSpPr txBox="1">
              <a:spLocks noChangeArrowheads="1"/>
            </p:cNvSpPr>
            <p:nvPr/>
          </p:nvSpPr>
          <p:spPr bwMode="auto">
            <a:xfrm>
              <a:off x="3538528" y="3429000"/>
              <a:ext cx="5605472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2400" dirty="0" smtClean="0">
                  <a:solidFill>
                    <a:prstClr val="black"/>
                  </a:solidFill>
                </a:rPr>
                <a:t>E</a:t>
              </a:r>
              <a:r>
                <a:rPr lang="sv-SE" sz="2400" dirty="0">
                  <a:solidFill>
                    <a:prstClr val="black"/>
                  </a:solidFill>
                </a:rPr>
                <a:t>= </a:t>
              </a:r>
              <a:r>
                <a:rPr lang="sv-SE" sz="2400" dirty="0" err="1">
                  <a:solidFill>
                    <a:prstClr val="black"/>
                  </a:solidFill>
                </a:rPr>
                <a:t>cos</a:t>
              </a:r>
              <a:r>
                <a:rPr lang="sv-SE" sz="2400" dirty="0">
                  <a:solidFill>
                    <a:prstClr val="black"/>
                  </a:solidFill>
                </a:rPr>
                <a:t>(</a:t>
              </a:r>
              <a:r>
                <a:rPr lang="sv-SE" sz="2400" dirty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>
                  <a:solidFill>
                    <a:prstClr val="black"/>
                  </a:solidFill>
                </a:rPr>
                <a:t>t+</a:t>
              </a:r>
              <a:r>
                <a:rPr lang="sv-SE" sz="2400" dirty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>
                  <a:solidFill>
                    <a:prstClr val="black"/>
                  </a:solidFill>
                </a:rPr>
                <a:t>1) + </a:t>
              </a:r>
              <a:r>
                <a:rPr lang="sv-SE" sz="2400" dirty="0" err="1" smtClean="0">
                  <a:solidFill>
                    <a:prstClr val="black"/>
                  </a:solidFill>
                </a:rPr>
                <a:t>cos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1+2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p</a:t>
              </a:r>
              <a:r>
                <a:rPr lang="sv-SE" sz="2400" dirty="0" smtClean="0">
                  <a:solidFill>
                    <a:prstClr val="black"/>
                  </a:solidFill>
                </a:rPr>
                <a:t>) </a:t>
              </a:r>
              <a:r>
                <a:rPr lang="sv-SE" sz="2400" dirty="0">
                  <a:solidFill>
                    <a:prstClr val="black"/>
                  </a:solidFill>
                </a:rPr>
                <a:t>+ ….</a:t>
              </a:r>
            </a:p>
            <a:p>
              <a:pPr>
                <a:spcBef>
                  <a:spcPct val="50000"/>
                </a:spcBef>
              </a:pPr>
              <a:r>
                <a:rPr lang="sv-SE" sz="2400" dirty="0">
                  <a:solidFill>
                    <a:prstClr val="black"/>
                  </a:solidFill>
                </a:rPr>
                <a:t>I=E</a:t>
              </a:r>
              <a:r>
                <a:rPr lang="sv-SE" sz="2400" baseline="30000" dirty="0">
                  <a:solidFill>
                    <a:prstClr val="black"/>
                  </a:solidFill>
                </a:rPr>
                <a:t>2</a:t>
              </a:r>
              <a:r>
                <a:rPr lang="sv-SE" sz="2400" dirty="0">
                  <a:solidFill>
                    <a:prstClr val="black"/>
                  </a:solidFill>
                </a:rPr>
                <a:t> = cos</a:t>
              </a:r>
              <a:r>
                <a:rPr lang="sv-SE" sz="2400" baseline="30000" dirty="0">
                  <a:solidFill>
                    <a:prstClr val="black"/>
                  </a:solidFill>
                </a:rPr>
                <a:t>2</a:t>
              </a:r>
              <a:r>
                <a:rPr lang="sv-SE" sz="2400" dirty="0">
                  <a:solidFill>
                    <a:prstClr val="black"/>
                  </a:solidFill>
                </a:rPr>
                <a:t>(</a:t>
              </a:r>
              <a:r>
                <a:rPr lang="sv-SE" sz="2400" dirty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>
                  <a:solidFill>
                    <a:prstClr val="black"/>
                  </a:solidFill>
                </a:rPr>
                <a:t>t+</a:t>
              </a:r>
              <a:r>
                <a:rPr lang="sv-SE" sz="2400" dirty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>
                  <a:solidFill>
                    <a:prstClr val="black"/>
                  </a:solidFill>
                </a:rPr>
                <a:t>1) + </a:t>
              </a:r>
              <a:r>
                <a:rPr lang="sv-SE" sz="2400" dirty="0" smtClean="0">
                  <a:solidFill>
                    <a:prstClr val="black"/>
                  </a:solidFill>
                </a:rPr>
                <a:t>cos</a:t>
              </a:r>
              <a:r>
                <a:rPr lang="sv-SE" sz="2400" baseline="30000" dirty="0" smtClean="0">
                  <a:solidFill>
                    <a:prstClr val="black"/>
                  </a:solidFill>
                </a:rPr>
                <a:t>2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1+2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p</a:t>
              </a:r>
              <a:r>
                <a:rPr lang="sv-SE" sz="2400" dirty="0" smtClean="0">
                  <a:solidFill>
                    <a:prstClr val="black"/>
                  </a:solidFill>
                </a:rPr>
                <a:t>) </a:t>
              </a:r>
              <a:r>
                <a:rPr lang="sv-SE" sz="2400" dirty="0">
                  <a:solidFill>
                    <a:prstClr val="black"/>
                  </a:solidFill>
                </a:rPr>
                <a:t>+ ….</a:t>
              </a:r>
            </a:p>
            <a:p>
              <a:pPr>
                <a:spcBef>
                  <a:spcPct val="50000"/>
                </a:spcBef>
              </a:pPr>
              <a:r>
                <a:rPr lang="sv-SE" sz="2400" dirty="0">
                  <a:solidFill>
                    <a:prstClr val="black"/>
                  </a:solidFill>
                </a:rPr>
                <a:t>…+ </a:t>
              </a:r>
              <a:r>
                <a:rPr lang="sv-SE" sz="2400" dirty="0" err="1" smtClean="0">
                  <a:solidFill>
                    <a:prstClr val="black"/>
                  </a:solidFill>
                </a:rPr>
                <a:t>cos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1)</a:t>
              </a:r>
              <a:r>
                <a:rPr lang="sv-SE" sz="2400" dirty="0" err="1" smtClean="0">
                  <a:solidFill>
                    <a:prstClr val="black"/>
                  </a:solidFill>
                </a:rPr>
                <a:t>cos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1+2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p</a:t>
              </a:r>
              <a:r>
                <a:rPr lang="sv-SE" sz="2400" dirty="0" smtClean="0">
                  <a:solidFill>
                    <a:prstClr val="black"/>
                  </a:solidFill>
                </a:rPr>
                <a:t>) </a:t>
              </a:r>
              <a:r>
                <a:rPr lang="sv-SE" sz="2400" dirty="0">
                  <a:solidFill>
                    <a:prstClr val="black"/>
                  </a:solidFill>
                </a:rPr>
                <a:t>+… =</a:t>
              </a:r>
            </a:p>
            <a:p>
              <a:pPr>
                <a:spcBef>
                  <a:spcPct val="50000"/>
                </a:spcBef>
              </a:pPr>
              <a:r>
                <a:rPr lang="sv-SE" sz="2400" dirty="0">
                  <a:solidFill>
                    <a:prstClr val="black"/>
                  </a:solidFill>
                </a:rPr>
                <a:t>= </a:t>
              </a:r>
              <a:r>
                <a:rPr lang="sv-SE" sz="2400" dirty="0" smtClean="0">
                  <a:solidFill>
                    <a:prstClr val="black"/>
                  </a:solidFill>
                </a:rPr>
                <a:t>N</a:t>
              </a:r>
              <a:r>
                <a:rPr lang="sv-SE" sz="2400" baseline="30000" dirty="0" smtClean="0">
                  <a:solidFill>
                    <a:prstClr val="black"/>
                  </a:solidFill>
                </a:rPr>
                <a:t>2</a:t>
              </a:r>
              <a:r>
                <a:rPr lang="sv-SE" sz="2400" baseline="-25000" dirty="0" smtClean="0">
                  <a:solidFill>
                    <a:prstClr val="black"/>
                  </a:solidFill>
                </a:rPr>
                <a:t>magnets</a:t>
              </a:r>
              <a:r>
                <a:rPr lang="sv-SE" sz="2400" dirty="0" smtClean="0">
                  <a:solidFill>
                    <a:prstClr val="black"/>
                  </a:solidFill>
                </a:rPr>
                <a:t> </a:t>
              </a:r>
              <a:r>
                <a:rPr lang="sv-SE" sz="2400" b="1" dirty="0" smtClean="0">
                  <a:solidFill>
                    <a:srgbClr val="FF0000"/>
                  </a:solidFill>
                </a:rPr>
                <a:t>N</a:t>
              </a:r>
              <a:r>
                <a:rPr lang="sv-SE" sz="2400" b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sv-SE" sz="2400" b="1" baseline="-25000" dirty="0" smtClean="0">
                  <a:solidFill>
                    <a:srgbClr val="FF0000"/>
                  </a:solidFill>
                </a:rPr>
                <a:t>electrons</a:t>
              </a:r>
              <a:r>
                <a:rPr lang="sv-SE" sz="2400" dirty="0" smtClean="0">
                  <a:solidFill>
                    <a:prstClr val="black"/>
                  </a:solidFill>
                </a:rPr>
                <a:t> cos</a:t>
              </a:r>
              <a:r>
                <a:rPr lang="sv-SE" sz="2400" baseline="30000" dirty="0" smtClean="0">
                  <a:solidFill>
                    <a:prstClr val="black"/>
                  </a:solidFill>
                </a:rPr>
                <a:t>2</a:t>
              </a:r>
              <a:r>
                <a:rPr lang="sv-SE" sz="2400" dirty="0" smtClean="0">
                  <a:solidFill>
                    <a:prstClr val="black"/>
                  </a:solidFill>
                </a:rPr>
                <a:t>(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sv-SE" sz="2400" dirty="0" smtClean="0">
                  <a:solidFill>
                    <a:prstClr val="black"/>
                  </a:solidFill>
                </a:rPr>
                <a:t>t+</a:t>
              </a:r>
              <a:r>
                <a:rPr lang="sv-SE" sz="2400" dirty="0" smtClean="0">
                  <a:solidFill>
                    <a:prstClr val="black"/>
                  </a:solidFill>
                  <a:latin typeface="Symbol" pitchFamily="18" charset="2"/>
                </a:rPr>
                <a:t>f</a:t>
              </a:r>
              <a:r>
                <a:rPr lang="sv-SE" sz="2400" dirty="0" smtClean="0">
                  <a:solidFill>
                    <a:prstClr val="black"/>
                  </a:solidFill>
                </a:rPr>
                <a:t>1</a:t>
              </a:r>
              <a:r>
                <a:rPr lang="sv-SE" sz="2400" dirty="0">
                  <a:solidFill>
                    <a:prstClr val="black"/>
                  </a:solidFill>
                </a:rPr>
                <a:t>) </a:t>
              </a:r>
            </a:p>
          </p:txBody>
        </p:sp>
        <p:sp>
          <p:nvSpPr>
            <p:cNvPr id="81" name="textruta 80"/>
            <p:cNvSpPr txBox="1"/>
            <p:nvPr/>
          </p:nvSpPr>
          <p:spPr>
            <a:xfrm>
              <a:off x="3571868" y="5786454"/>
              <a:ext cx="30003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 err="1" smtClean="0">
                  <a:solidFill>
                    <a:prstClr val="black"/>
                  </a:solidFill>
                </a:rPr>
                <a:t>N</a:t>
              </a:r>
              <a:r>
                <a:rPr lang="sv-SE" sz="2400" baseline="-25000" dirty="0" err="1" smtClean="0">
                  <a:solidFill>
                    <a:prstClr val="black"/>
                  </a:solidFill>
                </a:rPr>
                <a:t>magnets</a:t>
              </a:r>
              <a:r>
                <a:rPr lang="sv-SE" sz="2400" baseline="-25000" dirty="0" smtClean="0">
                  <a:solidFill>
                    <a:prstClr val="black"/>
                  </a:solidFill>
                </a:rPr>
                <a:t>, </a:t>
              </a:r>
              <a:r>
                <a:rPr lang="sv-SE" sz="2400" baseline="-25000" dirty="0" err="1" smtClean="0">
                  <a:solidFill>
                    <a:prstClr val="black"/>
                  </a:solidFill>
                </a:rPr>
                <a:t>undulator</a:t>
              </a:r>
              <a:r>
                <a:rPr lang="sv-SE" sz="2400" baseline="-25000" dirty="0" smtClean="0">
                  <a:solidFill>
                    <a:prstClr val="black"/>
                  </a:solidFill>
                </a:rPr>
                <a:t> </a:t>
              </a:r>
              <a:r>
                <a:rPr lang="sv-SE" sz="2400" dirty="0" smtClean="0">
                  <a:solidFill>
                    <a:prstClr val="black"/>
                  </a:solidFill>
                </a:rPr>
                <a:t>= 100</a:t>
              </a:r>
            </a:p>
            <a:p>
              <a:r>
                <a:rPr lang="sv-SE" sz="2400" dirty="0" err="1" smtClean="0">
                  <a:solidFill>
                    <a:prstClr val="black"/>
                  </a:solidFill>
                </a:rPr>
                <a:t>N</a:t>
              </a:r>
              <a:r>
                <a:rPr lang="sv-SE" sz="2400" baseline="-25000" dirty="0" err="1" smtClean="0">
                  <a:solidFill>
                    <a:prstClr val="black"/>
                  </a:solidFill>
                </a:rPr>
                <a:t>electrons</a:t>
              </a:r>
              <a:r>
                <a:rPr lang="sv-SE" sz="2400" baseline="-25000" dirty="0" smtClean="0">
                  <a:solidFill>
                    <a:prstClr val="black"/>
                  </a:solidFill>
                </a:rPr>
                <a:t> </a:t>
              </a:r>
              <a:r>
                <a:rPr lang="sv-SE" sz="2400" dirty="0" smtClean="0">
                  <a:solidFill>
                    <a:prstClr val="black"/>
                  </a:solidFill>
                </a:rPr>
                <a:t>= 10</a:t>
              </a:r>
              <a:r>
                <a:rPr lang="sv-SE" sz="2400" baseline="30000" dirty="0" smtClean="0">
                  <a:solidFill>
                    <a:prstClr val="black"/>
                  </a:solidFill>
                </a:rPr>
                <a:t>8</a:t>
              </a:r>
            </a:p>
          </p:txBody>
        </p:sp>
      </p:grpSp>
      <p:sp>
        <p:nvSpPr>
          <p:cNvPr id="85" name="textruta 84"/>
          <p:cNvSpPr txBox="1"/>
          <p:nvPr/>
        </p:nvSpPr>
        <p:spPr>
          <a:xfrm>
            <a:off x="928662" y="335756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prstClr val="black"/>
                </a:solidFill>
              </a:rPr>
              <a:t>Micro </a:t>
            </a:r>
            <a:r>
              <a:rPr lang="sv-SE" dirty="0" err="1" smtClean="0">
                <a:solidFill>
                  <a:prstClr val="black"/>
                </a:solidFill>
              </a:rPr>
              <a:t>bunching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97" name="Rectangle 2"/>
          <p:cNvSpPr txBox="1">
            <a:spLocks noChangeArrowheads="1"/>
          </p:cNvSpPr>
          <p:nvPr/>
        </p:nvSpPr>
        <p:spPr bwMode="auto">
          <a:xfrm>
            <a:off x="500034" y="0"/>
            <a:ext cx="8229600" cy="13572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600" b="1" dirty="0" smtClean="0">
                <a:solidFill>
                  <a:prstClr val="black"/>
                </a:solidFill>
              </a:rPr>
              <a:t>Emission of light and </a:t>
            </a:r>
            <a:r>
              <a:rPr lang="sv-SE" sz="3600" b="1" dirty="0" err="1" smtClean="0">
                <a:solidFill>
                  <a:prstClr val="black"/>
                </a:solidFill>
              </a:rPr>
              <a:t>coherence</a:t>
            </a:r>
            <a:endParaRPr lang="sv-SE" sz="36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prstClr val="black"/>
                </a:solidFill>
              </a:rPr>
              <a:t>A </a:t>
            </a:r>
            <a:r>
              <a:rPr lang="sv-SE" sz="3600" dirty="0" err="1" smtClean="0">
                <a:solidFill>
                  <a:prstClr val="black"/>
                </a:solidFill>
              </a:rPr>
              <a:t>micro</a:t>
            </a:r>
            <a:r>
              <a:rPr lang="sv-SE" sz="3600" dirty="0" smtClean="0">
                <a:solidFill>
                  <a:prstClr val="black"/>
                </a:solidFill>
              </a:rPr>
              <a:t> </a:t>
            </a:r>
            <a:r>
              <a:rPr lang="sv-SE" sz="3600" dirty="0" err="1" smtClean="0">
                <a:solidFill>
                  <a:prstClr val="black"/>
                </a:solidFill>
              </a:rPr>
              <a:t>bunched</a:t>
            </a:r>
            <a:r>
              <a:rPr lang="sv-SE" sz="3600" dirty="0" smtClean="0">
                <a:solidFill>
                  <a:prstClr val="black"/>
                </a:solidFill>
              </a:rPr>
              <a:t> </a:t>
            </a:r>
            <a:r>
              <a:rPr lang="sv-SE" sz="3600" dirty="0" err="1" smtClean="0">
                <a:solidFill>
                  <a:prstClr val="black"/>
                </a:solidFill>
              </a:rPr>
              <a:t>beam</a:t>
            </a:r>
            <a:r>
              <a:rPr lang="sv-SE" sz="3600" dirty="0" smtClean="0">
                <a:solidFill>
                  <a:prstClr val="black"/>
                </a:solidFill>
              </a:rPr>
              <a:t> in an </a:t>
            </a:r>
            <a:r>
              <a:rPr lang="sv-SE" sz="3600" dirty="0" err="1" smtClean="0">
                <a:solidFill>
                  <a:prstClr val="black"/>
                </a:solidFill>
              </a:rPr>
              <a:t>undulator</a:t>
            </a:r>
            <a:endParaRPr lang="sv-SE" sz="3600" dirty="0" smtClean="0">
              <a:solidFill>
                <a:prstClr val="black"/>
              </a:solidFill>
            </a:endParaRPr>
          </a:p>
        </p:txBody>
      </p:sp>
      <p:sp>
        <p:nvSpPr>
          <p:cNvPr id="96" name="textruta 95"/>
          <p:cNvSpPr txBox="1"/>
          <p:nvPr/>
        </p:nvSpPr>
        <p:spPr>
          <a:xfrm rot="19044675">
            <a:off x="6843071" y="5694511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FF0000"/>
                </a:solidFill>
              </a:rPr>
              <a:t>Also</a:t>
            </a:r>
            <a:r>
              <a:rPr lang="sv-SE" b="1" dirty="0" smtClean="0">
                <a:solidFill>
                  <a:srgbClr val="FF0000"/>
                </a:solidFill>
              </a:rPr>
              <a:t> valid for </a:t>
            </a:r>
            <a:r>
              <a:rPr lang="sv-SE" b="1" dirty="0" err="1" smtClean="0">
                <a:solidFill>
                  <a:srgbClr val="FF0000"/>
                </a:solidFill>
              </a:rPr>
              <a:t>harmonics</a:t>
            </a:r>
            <a:r>
              <a:rPr lang="sv-SE" b="1" dirty="0" smtClean="0">
                <a:solidFill>
                  <a:srgbClr val="FF0000"/>
                </a:solidFill>
              </a:rPr>
              <a:t>!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91" name="Rundad rektangulär 90"/>
          <p:cNvSpPr/>
          <p:nvPr/>
        </p:nvSpPr>
        <p:spPr>
          <a:xfrm>
            <a:off x="5126535" y="4365104"/>
            <a:ext cx="2253777" cy="1368152"/>
          </a:xfrm>
          <a:prstGeom prst="wedgeRoundRectCallout">
            <a:avLst>
              <a:gd name="adj1" fmla="val 125653"/>
              <a:gd name="adj2" fmla="val 12933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i="1" dirty="0">
                <a:solidFill>
                  <a:prstClr val="white"/>
                </a:solidFill>
              </a:rPr>
              <a:t>I</a:t>
            </a:r>
            <a:r>
              <a:rPr lang="sv-SE" sz="2800" b="1" i="1" dirty="0" smtClean="0">
                <a:solidFill>
                  <a:prstClr val="white"/>
                </a:solidFill>
              </a:rPr>
              <a:t>t </a:t>
            </a:r>
            <a:r>
              <a:rPr lang="sv-SE" sz="2800" b="1" i="1" dirty="0" err="1" smtClean="0">
                <a:solidFill>
                  <a:prstClr val="white"/>
                </a:solidFill>
              </a:rPr>
              <a:t>can’t</a:t>
            </a:r>
            <a:r>
              <a:rPr lang="sv-SE" sz="2800" b="1" i="1" dirty="0" smtClean="0">
                <a:solidFill>
                  <a:prstClr val="white"/>
                </a:solidFill>
              </a:rPr>
              <a:t> be </a:t>
            </a:r>
            <a:r>
              <a:rPr lang="sv-SE" sz="2800" b="1" i="1" dirty="0" err="1" smtClean="0">
                <a:solidFill>
                  <a:prstClr val="white"/>
                </a:solidFill>
              </a:rPr>
              <a:t>true</a:t>
            </a:r>
            <a:r>
              <a:rPr lang="sv-SE" sz="2800" b="1" i="1" dirty="0" smtClean="0">
                <a:solidFill>
                  <a:prstClr val="white"/>
                </a:solidFill>
              </a:rPr>
              <a:t>!</a:t>
            </a:r>
            <a:endParaRPr lang="sv-SE" sz="2800" b="1" i="1" dirty="0">
              <a:solidFill>
                <a:prstClr val="white"/>
              </a:solidFill>
            </a:endParaRPr>
          </a:p>
        </p:txBody>
      </p:sp>
      <p:graphicFrame>
        <p:nvGraphicFramePr>
          <p:cNvPr id="99" name="Diagram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701803"/>
              </p:ext>
            </p:extLst>
          </p:nvPr>
        </p:nvGraphicFramePr>
        <p:xfrm>
          <a:off x="299006" y="2394411"/>
          <a:ext cx="4191001" cy="416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ruta 19"/>
          <p:cNvSpPr txBox="1"/>
          <p:nvPr/>
        </p:nvSpPr>
        <p:spPr>
          <a:xfrm>
            <a:off x="6303146" y="5911434"/>
            <a:ext cx="118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x10</a:t>
            </a:r>
            <a:r>
              <a:rPr lang="sv-SE" sz="3200" b="1" baseline="30000" dirty="0" smtClean="0"/>
              <a:t>20</a:t>
            </a:r>
            <a:endParaRPr lang="sv-SE" sz="3200" b="1" baseline="30000" dirty="0"/>
          </a:p>
        </p:txBody>
      </p:sp>
    </p:spTree>
    <p:extLst>
      <p:ext uri="{BB962C8B-B14F-4D97-AF65-F5344CB8AC3E}">
        <p14:creationId xmlns:p14="http://schemas.microsoft.com/office/powerpoint/2010/main" val="123158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1" grpId="0" animBg="1"/>
      <p:bldGraphic spid="99" grpId="0">
        <p:bldAsOne/>
      </p:bldGraphic>
      <p:bldP spid="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0442" y="764704"/>
            <a:ext cx="8229600" cy="1143000"/>
          </a:xfrm>
        </p:spPr>
        <p:txBody>
          <a:bodyPr/>
          <a:lstStyle/>
          <a:p>
            <a:r>
              <a:rPr lang="sv-SE" b="1" dirty="0" smtClean="0">
                <a:solidFill>
                  <a:schemeClr val="bg1"/>
                </a:solidFill>
              </a:rPr>
              <a:t>In </a:t>
            </a:r>
            <a:r>
              <a:rPr lang="sv-SE" b="1" i="1" dirty="0" err="1" smtClean="0">
                <a:solidFill>
                  <a:schemeClr val="bg1"/>
                </a:solidFill>
              </a:rPr>
              <a:t>principle</a:t>
            </a:r>
            <a:r>
              <a:rPr lang="sv-SE" b="1" dirty="0" smtClean="0">
                <a:solidFill>
                  <a:schemeClr val="bg1"/>
                </a:solidFill>
              </a:rPr>
              <a:t> it is </a:t>
            </a:r>
            <a:r>
              <a:rPr lang="sv-SE" b="1" dirty="0" err="1" smtClean="0">
                <a:solidFill>
                  <a:schemeClr val="bg1"/>
                </a:solidFill>
              </a:rPr>
              <a:t>fairly</a:t>
            </a:r>
            <a:r>
              <a:rPr lang="sv-SE" b="1" dirty="0" smtClean="0">
                <a:solidFill>
                  <a:schemeClr val="bg1"/>
                </a:solidFill>
              </a:rPr>
              <a:t> simple!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63515" y="2132829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01773" y="2132791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63515" y="2878784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901773" y="2878746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140030" y="2132829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378288" y="2132791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140030" y="2878784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378288" y="2878746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616545" y="2132791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854803" y="2132753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616545" y="2878746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854803" y="2878708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2093060" y="2132791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2331318" y="2132753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2093060" y="2878746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2331318" y="2878708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2569575" y="2132791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2807833" y="2132753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2569575" y="2878746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2807833" y="2878708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3046090" y="2132791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3284348" y="2132753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3046090" y="2878746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3284348" y="2878708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3522605" y="2132753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3760863" y="2132715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3522605" y="2878708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3760863" y="2878670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3999120" y="2132753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4237378" y="2132715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3999120" y="2878708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4237378" y="2878670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4479939" y="2132970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4718197" y="2132932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4479939" y="2878925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4718197" y="2878887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4956454" y="2132970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6" name="Rektangel 45"/>
          <p:cNvSpPr/>
          <p:nvPr/>
        </p:nvSpPr>
        <p:spPr>
          <a:xfrm>
            <a:off x="5194712" y="2132932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7" name="Rektangel 46"/>
          <p:cNvSpPr/>
          <p:nvPr/>
        </p:nvSpPr>
        <p:spPr>
          <a:xfrm>
            <a:off x="4956454" y="2878925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5194712" y="2878887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5432969" y="2132932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5671227" y="2132894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5432969" y="2878887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2" name="Rektangel 51"/>
          <p:cNvSpPr/>
          <p:nvPr/>
        </p:nvSpPr>
        <p:spPr>
          <a:xfrm>
            <a:off x="5671227" y="2878849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5909484" y="2132932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6147742" y="2132894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5909484" y="2878887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6147742" y="2878849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6385999" y="2132932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6624257" y="2132894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6385999" y="2878887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6624257" y="2878849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6862514" y="2132932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7100772" y="2132894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6862514" y="2878887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7100772" y="2878849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7339029" y="2132894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6" name="Rektangel 65"/>
          <p:cNvSpPr/>
          <p:nvPr/>
        </p:nvSpPr>
        <p:spPr>
          <a:xfrm>
            <a:off x="7577287" y="2132856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7339029" y="2878849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7577287" y="2878811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7815544" y="2132894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0" name="Rektangel 69"/>
          <p:cNvSpPr/>
          <p:nvPr/>
        </p:nvSpPr>
        <p:spPr>
          <a:xfrm>
            <a:off x="8053802" y="2132856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1" name="Rektangel 70"/>
          <p:cNvSpPr/>
          <p:nvPr/>
        </p:nvSpPr>
        <p:spPr>
          <a:xfrm>
            <a:off x="7815544" y="2878849"/>
            <a:ext cx="190606" cy="406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8053802" y="2878811"/>
            <a:ext cx="190606" cy="406059"/>
          </a:xfrm>
          <a:prstGeom prst="rect">
            <a:avLst/>
          </a:prstGeom>
          <a:scene3d>
            <a:camera prst="obliqueTopRight">
              <a:rot lat="0" lon="0" rev="0"/>
            </a:camera>
            <a:lightRig rig="threePt" dir="t"/>
          </a:scene3d>
          <a:sp3d extrusionH="3810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3" name="Ellips 72"/>
          <p:cNvSpPr/>
          <p:nvPr/>
        </p:nvSpPr>
        <p:spPr>
          <a:xfrm>
            <a:off x="179512" y="2539029"/>
            <a:ext cx="216024" cy="24189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4" name="Ellips 73"/>
          <p:cNvSpPr/>
          <p:nvPr/>
        </p:nvSpPr>
        <p:spPr>
          <a:xfrm>
            <a:off x="179512" y="2542591"/>
            <a:ext cx="288032" cy="2418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5" name="textruta 74"/>
          <p:cNvSpPr txBox="1"/>
          <p:nvPr/>
        </p:nvSpPr>
        <p:spPr>
          <a:xfrm>
            <a:off x="756666" y="4293096"/>
            <a:ext cx="57246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prstClr val="white">
                    <a:lumMod val="85000"/>
                  </a:prstClr>
                </a:solidFill>
              </a:rPr>
              <a:t>Make the </a:t>
            </a:r>
            <a:r>
              <a:rPr lang="sv-SE" sz="2400" b="1" dirty="0" err="1" smtClean="0">
                <a:solidFill>
                  <a:prstClr val="white">
                    <a:lumMod val="85000"/>
                  </a:prstClr>
                </a:solidFill>
              </a:rPr>
              <a:t>electron</a:t>
            </a:r>
            <a:r>
              <a:rPr lang="sv-SE" sz="2400" b="1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2400" b="1" dirty="0" err="1" smtClean="0">
                <a:solidFill>
                  <a:prstClr val="white">
                    <a:lumMod val="85000"/>
                  </a:prstClr>
                </a:solidFill>
              </a:rPr>
              <a:t>beam</a:t>
            </a:r>
            <a:r>
              <a:rPr lang="sv-SE" sz="2400" b="1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2400" b="1" dirty="0" err="1" smtClean="0">
                <a:solidFill>
                  <a:prstClr val="white">
                    <a:lumMod val="85000"/>
                  </a:prstClr>
                </a:solidFill>
              </a:rPr>
              <a:t>slightly</a:t>
            </a:r>
            <a:r>
              <a:rPr lang="sv-SE" sz="2400" b="1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2400" b="1" dirty="0" err="1" smtClean="0">
                <a:solidFill>
                  <a:prstClr val="white">
                    <a:lumMod val="85000"/>
                  </a:prstClr>
                </a:solidFill>
              </a:rPr>
              <a:t>better</a:t>
            </a:r>
            <a:r>
              <a:rPr lang="sv-SE" sz="2400" b="1" dirty="0" smtClean="0">
                <a:solidFill>
                  <a:prstClr val="white">
                    <a:lumMod val="85000"/>
                  </a:prstClr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Reduce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the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emittanse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50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times</a:t>
            </a:r>
            <a:endParaRPr lang="sv-SE" sz="2400" dirty="0" smtClean="0">
              <a:solidFill>
                <a:prstClr val="white">
                  <a:lumMod val="85000"/>
                </a:prst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Reduce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the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pulse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lengdth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1000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times</a:t>
            </a:r>
            <a:endParaRPr lang="sv-SE" sz="2400" dirty="0" smtClean="0">
              <a:solidFill>
                <a:prstClr val="white">
                  <a:lumMod val="85000"/>
                </a:prst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Accelerate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a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little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more</a:t>
            </a:r>
            <a:endParaRPr lang="sv-SE" sz="2400" dirty="0" smtClean="0">
              <a:solidFill>
                <a:prstClr val="white">
                  <a:lumMod val="85000"/>
                </a:prst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Fix a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little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higher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sv-SE" sz="2400" dirty="0" err="1" smtClean="0">
                <a:solidFill>
                  <a:prstClr val="white">
                    <a:lumMod val="85000"/>
                  </a:prstClr>
                </a:solidFill>
              </a:rPr>
              <a:t>stability</a:t>
            </a: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 and filter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>
                <a:solidFill>
                  <a:prstClr val="white">
                    <a:lumMod val="85000"/>
                  </a:prstClr>
                </a:solidFill>
              </a:rPr>
              <a:t>…</a:t>
            </a:r>
          </a:p>
          <a:p>
            <a:endParaRPr lang="sv-SE" sz="2400" dirty="0" smtClean="0">
              <a:solidFill>
                <a:prstClr val="white">
                  <a:lumMod val="85000"/>
                </a:prstClr>
              </a:solidFill>
            </a:endParaRPr>
          </a:p>
          <a:p>
            <a:endParaRPr lang="sv-SE" sz="2400" dirty="0">
              <a:solidFill>
                <a:prstClr val="white">
                  <a:lumMod val="85000"/>
                </a:prstClr>
              </a:solidFill>
            </a:endParaRPr>
          </a:p>
        </p:txBody>
      </p:sp>
      <p:cxnSp>
        <p:nvCxnSpPr>
          <p:cNvPr id="77" name="Rak pil 76"/>
          <p:cNvCxnSpPr/>
          <p:nvPr/>
        </p:nvCxnSpPr>
        <p:spPr>
          <a:xfrm>
            <a:off x="663515" y="3717032"/>
            <a:ext cx="7580893" cy="0"/>
          </a:xfrm>
          <a:prstGeom prst="straightConnector1">
            <a:avLst/>
          </a:prstGeom>
          <a:ln w="25400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ruta 77"/>
          <p:cNvSpPr txBox="1"/>
          <p:nvPr/>
        </p:nvSpPr>
        <p:spPr>
          <a:xfrm>
            <a:off x="3760863" y="3717032"/>
            <a:ext cx="138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prstClr val="white">
                    <a:lumMod val="85000"/>
                  </a:prstClr>
                </a:solidFill>
              </a:rPr>
              <a:t>25 - 100 m</a:t>
            </a:r>
            <a:endParaRPr lang="sv-SE" dirty="0">
              <a:solidFill>
                <a:prstClr val="white">
                  <a:lumMod val="8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9" name="Pennanteckning 78"/>
              <p14:cNvContentPartPr/>
              <p14:nvPr/>
            </p14:nvContentPartPr>
            <p14:xfrm>
              <a:off x="827584" y="164387"/>
              <a:ext cx="7734074" cy="852345"/>
            </p14:xfrm>
          </p:contentPart>
        </mc:Choice>
        <mc:Fallback xmlns="">
          <p:pic>
            <p:nvPicPr>
              <p:cNvPr id="79" name="Pennanteckning 7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783" y="137380"/>
                <a:ext cx="7787355" cy="8977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03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69 L 0.05452 -0.00069 L 0.07622 -0.00949 L 0.10764 0.00509 L 0.12587 -0.00509 L 0.15886 0.00926 L 0.1816 -0.0081 L 0.20747 0.00509 L 0.23264 -0.00648 L 0.26181 0.00648 L 0.28594 -0.00648 L 0.31407 0.00648 L 0.3349 -0.00648 L 0.37066 0.00787 L 0.38907 -0.00648 L 0.42188 0.00648 L 0.44028 -0.00509 L 0.46754 0.00208 L 0.49323 -0.00648 L 0.52813 0.00648 L 0.54671 -0.0081 L 0.575 0.00347 L 0.59879 -0.00648 L 0.62813 0.00208 L 0.65087 -0.0081 L 0.67934 0.00787 L 0.70226 -0.00648 L 0.73264 0.00648 L 0.7533 -0.00648 L 0.78264 0.00648 L 0.80643 -0.0081 L 0.83594 0.00648 L 0.8599 -0.00509 L 0.88368 0.0007 L 0.92379 0.00046 L 1.01736 -0.00023 " pathEditMode="relative" rAng="0" ptsTypes="AAAAAAAAAAAAAAAAAAAAAAAAAAAAAAAAAAAA">
                                      <p:cBhvr>
                                        <p:cTn id="6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5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3 L 1.03316 -0.0009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4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4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10319"/>
            <a:ext cx="8229600" cy="746919"/>
          </a:xfrm>
        </p:spPr>
        <p:txBody>
          <a:bodyPr/>
          <a:lstStyle/>
          <a:p>
            <a:r>
              <a:rPr lang="sv-SE" altLang="sv-SE" sz="3600" b="1" dirty="0" err="1"/>
              <a:t>How</a:t>
            </a:r>
            <a:r>
              <a:rPr lang="sv-SE" altLang="sv-SE" sz="3600" b="1" dirty="0"/>
              <a:t> to make the </a:t>
            </a:r>
            <a:r>
              <a:rPr lang="sv-SE" altLang="sv-SE" sz="3600" b="1" dirty="0" err="1"/>
              <a:t>bunching</a:t>
            </a:r>
            <a:r>
              <a:rPr lang="sv-SE" altLang="sv-SE" sz="3600" b="1" dirty="0"/>
              <a:t>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306" y="840486"/>
            <a:ext cx="8229600" cy="4525963"/>
          </a:xfrm>
        </p:spPr>
        <p:txBody>
          <a:bodyPr/>
          <a:lstStyle/>
          <a:p>
            <a:r>
              <a:rPr lang="sv-SE" altLang="sv-SE" dirty="0"/>
              <a:t>Make an </a:t>
            </a:r>
            <a:r>
              <a:rPr lang="sv-SE" altLang="sv-SE" dirty="0" err="1"/>
              <a:t>energy</a:t>
            </a:r>
            <a:r>
              <a:rPr lang="sv-SE" altLang="sv-SE" dirty="0"/>
              <a:t> modulation</a:t>
            </a:r>
          </a:p>
          <a:p>
            <a:r>
              <a:rPr lang="sv-SE" altLang="sv-SE" dirty="0"/>
              <a:t>Transform it </a:t>
            </a:r>
            <a:r>
              <a:rPr lang="sv-SE" altLang="sv-SE" dirty="0" err="1"/>
              <a:t>into</a:t>
            </a:r>
            <a:r>
              <a:rPr lang="sv-SE" altLang="sv-SE" dirty="0"/>
              <a:t> a </a:t>
            </a:r>
            <a:r>
              <a:rPr lang="sv-SE" altLang="sv-SE" dirty="0" err="1"/>
              <a:t>density</a:t>
            </a:r>
            <a:r>
              <a:rPr lang="sv-SE" altLang="sv-SE" dirty="0"/>
              <a:t> modulation</a:t>
            </a:r>
          </a:p>
        </p:txBody>
      </p:sp>
      <p:grpSp>
        <p:nvGrpSpPr>
          <p:cNvPr id="11268" name="Group 4"/>
          <p:cNvGrpSpPr>
            <a:grpSpLocks noChangeAspect="1"/>
          </p:cNvGrpSpPr>
          <p:nvPr/>
        </p:nvGrpSpPr>
        <p:grpSpPr bwMode="auto">
          <a:xfrm flipH="1">
            <a:off x="5076825" y="3373649"/>
            <a:ext cx="1354138" cy="1036637"/>
            <a:chOff x="265" y="2928"/>
            <a:chExt cx="2872" cy="1123"/>
          </a:xfrm>
        </p:grpSpPr>
        <p:sp>
          <p:nvSpPr>
            <p:cNvPr id="11269" name="Rectangle 5"/>
            <p:cNvSpPr>
              <a:spLocks noChangeAspect="1" noChangeArrowheads="1"/>
            </p:cNvSpPr>
            <p:nvPr/>
          </p:nvSpPr>
          <p:spPr bwMode="auto">
            <a:xfrm>
              <a:off x="265" y="3747"/>
              <a:ext cx="360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70" name="Rectangle 6"/>
            <p:cNvSpPr>
              <a:spLocks noChangeAspect="1" noChangeArrowheads="1"/>
            </p:cNvSpPr>
            <p:nvPr/>
          </p:nvSpPr>
          <p:spPr bwMode="auto">
            <a:xfrm>
              <a:off x="625" y="3747"/>
              <a:ext cx="358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71" name="Rectangle 7"/>
            <p:cNvSpPr>
              <a:spLocks noChangeAspect="1" noChangeArrowheads="1"/>
            </p:cNvSpPr>
            <p:nvPr/>
          </p:nvSpPr>
          <p:spPr bwMode="auto">
            <a:xfrm>
              <a:off x="983" y="3747"/>
              <a:ext cx="360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72" name="Rectangle 8"/>
            <p:cNvSpPr>
              <a:spLocks noChangeAspect="1" noChangeArrowheads="1"/>
            </p:cNvSpPr>
            <p:nvPr/>
          </p:nvSpPr>
          <p:spPr bwMode="auto">
            <a:xfrm>
              <a:off x="1343" y="3747"/>
              <a:ext cx="358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73" name="Rectangle 9"/>
            <p:cNvSpPr>
              <a:spLocks noChangeAspect="1" noChangeArrowheads="1"/>
            </p:cNvSpPr>
            <p:nvPr/>
          </p:nvSpPr>
          <p:spPr bwMode="auto">
            <a:xfrm>
              <a:off x="1701" y="3747"/>
              <a:ext cx="358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74" name="Rectangle 10"/>
            <p:cNvSpPr>
              <a:spLocks noChangeAspect="1" noChangeArrowheads="1"/>
            </p:cNvSpPr>
            <p:nvPr/>
          </p:nvSpPr>
          <p:spPr bwMode="auto">
            <a:xfrm>
              <a:off x="2059" y="3747"/>
              <a:ext cx="360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75" name="Rectangle 11"/>
            <p:cNvSpPr>
              <a:spLocks noChangeAspect="1" noChangeArrowheads="1"/>
            </p:cNvSpPr>
            <p:nvPr/>
          </p:nvSpPr>
          <p:spPr bwMode="auto">
            <a:xfrm>
              <a:off x="2419" y="3747"/>
              <a:ext cx="358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76" name="Rectangle 12"/>
            <p:cNvSpPr>
              <a:spLocks noChangeAspect="1" noChangeArrowheads="1"/>
            </p:cNvSpPr>
            <p:nvPr/>
          </p:nvSpPr>
          <p:spPr bwMode="auto">
            <a:xfrm>
              <a:off x="2777" y="3747"/>
              <a:ext cx="360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77" name="Rectangle 13"/>
            <p:cNvSpPr>
              <a:spLocks noChangeAspect="1" noChangeArrowheads="1"/>
            </p:cNvSpPr>
            <p:nvPr/>
          </p:nvSpPr>
          <p:spPr bwMode="auto">
            <a:xfrm>
              <a:off x="265" y="2928"/>
              <a:ext cx="360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78" name="Rectangle 14"/>
            <p:cNvSpPr>
              <a:spLocks noChangeAspect="1" noChangeArrowheads="1"/>
            </p:cNvSpPr>
            <p:nvPr/>
          </p:nvSpPr>
          <p:spPr bwMode="auto">
            <a:xfrm>
              <a:off x="625" y="2928"/>
              <a:ext cx="358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79" name="Rectangle 15"/>
            <p:cNvSpPr>
              <a:spLocks noChangeAspect="1" noChangeArrowheads="1"/>
            </p:cNvSpPr>
            <p:nvPr/>
          </p:nvSpPr>
          <p:spPr bwMode="auto">
            <a:xfrm>
              <a:off x="983" y="2928"/>
              <a:ext cx="360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80" name="Rectangle 16"/>
            <p:cNvSpPr>
              <a:spLocks noChangeAspect="1" noChangeArrowheads="1"/>
            </p:cNvSpPr>
            <p:nvPr/>
          </p:nvSpPr>
          <p:spPr bwMode="auto">
            <a:xfrm>
              <a:off x="1343" y="2928"/>
              <a:ext cx="358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81" name="Rectangle 17"/>
            <p:cNvSpPr>
              <a:spLocks noChangeAspect="1" noChangeArrowheads="1"/>
            </p:cNvSpPr>
            <p:nvPr/>
          </p:nvSpPr>
          <p:spPr bwMode="auto">
            <a:xfrm>
              <a:off x="1701" y="2928"/>
              <a:ext cx="358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82" name="Rectangle 18"/>
            <p:cNvSpPr>
              <a:spLocks noChangeAspect="1" noChangeArrowheads="1"/>
            </p:cNvSpPr>
            <p:nvPr/>
          </p:nvSpPr>
          <p:spPr bwMode="auto">
            <a:xfrm>
              <a:off x="2059" y="2928"/>
              <a:ext cx="360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83" name="Rectangle 19"/>
            <p:cNvSpPr>
              <a:spLocks noChangeAspect="1" noChangeArrowheads="1"/>
            </p:cNvSpPr>
            <p:nvPr/>
          </p:nvSpPr>
          <p:spPr bwMode="auto">
            <a:xfrm>
              <a:off x="2419" y="2928"/>
              <a:ext cx="358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84" name="Rectangle 20"/>
            <p:cNvSpPr>
              <a:spLocks noChangeAspect="1" noChangeArrowheads="1"/>
            </p:cNvSpPr>
            <p:nvPr/>
          </p:nvSpPr>
          <p:spPr bwMode="auto">
            <a:xfrm>
              <a:off x="2777" y="2928"/>
              <a:ext cx="360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285" name="Group 21"/>
          <p:cNvGrpSpPr>
            <a:grpSpLocks noChangeAspect="1"/>
          </p:cNvGrpSpPr>
          <p:nvPr/>
        </p:nvGrpSpPr>
        <p:grpSpPr bwMode="auto">
          <a:xfrm flipH="1">
            <a:off x="4083050" y="3049799"/>
            <a:ext cx="719138" cy="1416050"/>
            <a:chOff x="1392" y="3864"/>
            <a:chExt cx="768" cy="936"/>
          </a:xfrm>
        </p:grpSpPr>
        <p:sp>
          <p:nvSpPr>
            <p:cNvPr id="11286" name="Rectangle 22"/>
            <p:cNvSpPr>
              <a:spLocks noChangeAspect="1" noChangeArrowheads="1"/>
            </p:cNvSpPr>
            <p:nvPr/>
          </p:nvSpPr>
          <p:spPr bwMode="auto">
            <a:xfrm>
              <a:off x="1392" y="4527"/>
              <a:ext cx="256" cy="273"/>
            </a:xfrm>
            <a:prstGeom prst="rect">
              <a:avLst/>
            </a:prstGeom>
            <a:solidFill>
              <a:srgbClr val="FF7C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5445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87" name="Rectangle 23"/>
            <p:cNvSpPr>
              <a:spLocks noChangeAspect="1" noChangeArrowheads="1"/>
            </p:cNvSpPr>
            <p:nvPr/>
          </p:nvSpPr>
          <p:spPr bwMode="auto">
            <a:xfrm>
              <a:off x="1648" y="4527"/>
              <a:ext cx="256" cy="273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5445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88" name="Rectangle 24"/>
            <p:cNvSpPr>
              <a:spLocks noChangeAspect="1" noChangeArrowheads="1"/>
            </p:cNvSpPr>
            <p:nvPr/>
          </p:nvSpPr>
          <p:spPr bwMode="auto">
            <a:xfrm>
              <a:off x="1904" y="4527"/>
              <a:ext cx="256" cy="273"/>
            </a:xfrm>
            <a:prstGeom prst="rect">
              <a:avLst/>
            </a:prstGeom>
            <a:solidFill>
              <a:srgbClr val="FF7C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5445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89" name="Rectangle 25"/>
            <p:cNvSpPr>
              <a:spLocks noChangeAspect="1" noChangeArrowheads="1"/>
            </p:cNvSpPr>
            <p:nvPr/>
          </p:nvSpPr>
          <p:spPr bwMode="auto">
            <a:xfrm>
              <a:off x="1392" y="3864"/>
              <a:ext cx="256" cy="273"/>
            </a:xfrm>
            <a:prstGeom prst="rect">
              <a:avLst/>
            </a:prstGeom>
            <a:solidFill>
              <a:srgbClr val="FF7C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5445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90" name="Rectangle 26"/>
            <p:cNvSpPr>
              <a:spLocks noChangeAspect="1" noChangeArrowheads="1"/>
            </p:cNvSpPr>
            <p:nvPr/>
          </p:nvSpPr>
          <p:spPr bwMode="auto">
            <a:xfrm>
              <a:off x="1648" y="3864"/>
              <a:ext cx="256" cy="273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5445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91" name="Rectangle 27"/>
            <p:cNvSpPr>
              <a:spLocks noChangeAspect="1" noChangeArrowheads="1"/>
            </p:cNvSpPr>
            <p:nvPr/>
          </p:nvSpPr>
          <p:spPr bwMode="auto">
            <a:xfrm>
              <a:off x="1904" y="3864"/>
              <a:ext cx="256" cy="273"/>
            </a:xfrm>
            <a:prstGeom prst="rect">
              <a:avLst/>
            </a:prstGeom>
            <a:solidFill>
              <a:srgbClr val="FF7C8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5445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292" name="Group 28"/>
          <p:cNvGrpSpPr>
            <a:grpSpLocks noChangeAspect="1"/>
          </p:cNvGrpSpPr>
          <p:nvPr/>
        </p:nvGrpSpPr>
        <p:grpSpPr bwMode="auto">
          <a:xfrm flipH="1">
            <a:off x="2246313" y="3405399"/>
            <a:ext cx="1347787" cy="1036637"/>
            <a:chOff x="265" y="2928"/>
            <a:chExt cx="2872" cy="1123"/>
          </a:xfrm>
        </p:grpSpPr>
        <p:sp>
          <p:nvSpPr>
            <p:cNvPr id="11293" name="Rectangle 29"/>
            <p:cNvSpPr>
              <a:spLocks noChangeAspect="1" noChangeArrowheads="1"/>
            </p:cNvSpPr>
            <p:nvPr/>
          </p:nvSpPr>
          <p:spPr bwMode="auto">
            <a:xfrm>
              <a:off x="265" y="3747"/>
              <a:ext cx="360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94" name="Rectangle 30"/>
            <p:cNvSpPr>
              <a:spLocks noChangeAspect="1" noChangeArrowheads="1"/>
            </p:cNvSpPr>
            <p:nvPr/>
          </p:nvSpPr>
          <p:spPr bwMode="auto">
            <a:xfrm>
              <a:off x="625" y="3747"/>
              <a:ext cx="358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95" name="Rectangle 31"/>
            <p:cNvSpPr>
              <a:spLocks noChangeAspect="1" noChangeArrowheads="1"/>
            </p:cNvSpPr>
            <p:nvPr/>
          </p:nvSpPr>
          <p:spPr bwMode="auto">
            <a:xfrm>
              <a:off x="983" y="3747"/>
              <a:ext cx="360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96" name="Rectangle 32"/>
            <p:cNvSpPr>
              <a:spLocks noChangeAspect="1" noChangeArrowheads="1"/>
            </p:cNvSpPr>
            <p:nvPr/>
          </p:nvSpPr>
          <p:spPr bwMode="auto">
            <a:xfrm>
              <a:off x="1343" y="3747"/>
              <a:ext cx="358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97" name="Rectangle 33"/>
            <p:cNvSpPr>
              <a:spLocks noChangeAspect="1" noChangeArrowheads="1"/>
            </p:cNvSpPr>
            <p:nvPr/>
          </p:nvSpPr>
          <p:spPr bwMode="auto">
            <a:xfrm>
              <a:off x="1701" y="3747"/>
              <a:ext cx="358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98" name="Rectangle 34"/>
            <p:cNvSpPr>
              <a:spLocks noChangeAspect="1" noChangeArrowheads="1"/>
            </p:cNvSpPr>
            <p:nvPr/>
          </p:nvSpPr>
          <p:spPr bwMode="auto">
            <a:xfrm>
              <a:off x="2059" y="3747"/>
              <a:ext cx="360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299" name="Rectangle 35"/>
            <p:cNvSpPr>
              <a:spLocks noChangeAspect="1" noChangeArrowheads="1"/>
            </p:cNvSpPr>
            <p:nvPr/>
          </p:nvSpPr>
          <p:spPr bwMode="auto">
            <a:xfrm>
              <a:off x="2419" y="3747"/>
              <a:ext cx="358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300" name="Rectangle 36"/>
            <p:cNvSpPr>
              <a:spLocks noChangeAspect="1" noChangeArrowheads="1"/>
            </p:cNvSpPr>
            <p:nvPr/>
          </p:nvSpPr>
          <p:spPr bwMode="auto">
            <a:xfrm>
              <a:off x="2777" y="3747"/>
              <a:ext cx="360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301" name="Rectangle 37"/>
            <p:cNvSpPr>
              <a:spLocks noChangeAspect="1" noChangeArrowheads="1"/>
            </p:cNvSpPr>
            <p:nvPr/>
          </p:nvSpPr>
          <p:spPr bwMode="auto">
            <a:xfrm>
              <a:off x="265" y="2928"/>
              <a:ext cx="360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302" name="Rectangle 38"/>
            <p:cNvSpPr>
              <a:spLocks noChangeAspect="1" noChangeArrowheads="1"/>
            </p:cNvSpPr>
            <p:nvPr/>
          </p:nvSpPr>
          <p:spPr bwMode="auto">
            <a:xfrm>
              <a:off x="625" y="2928"/>
              <a:ext cx="358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303" name="Rectangle 39"/>
            <p:cNvSpPr>
              <a:spLocks noChangeAspect="1" noChangeArrowheads="1"/>
            </p:cNvSpPr>
            <p:nvPr/>
          </p:nvSpPr>
          <p:spPr bwMode="auto">
            <a:xfrm>
              <a:off x="983" y="2928"/>
              <a:ext cx="360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304" name="Rectangle 40"/>
            <p:cNvSpPr>
              <a:spLocks noChangeAspect="1" noChangeArrowheads="1"/>
            </p:cNvSpPr>
            <p:nvPr/>
          </p:nvSpPr>
          <p:spPr bwMode="auto">
            <a:xfrm>
              <a:off x="1343" y="2928"/>
              <a:ext cx="358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305" name="Rectangle 41"/>
            <p:cNvSpPr>
              <a:spLocks noChangeAspect="1" noChangeArrowheads="1"/>
            </p:cNvSpPr>
            <p:nvPr/>
          </p:nvSpPr>
          <p:spPr bwMode="auto">
            <a:xfrm>
              <a:off x="1701" y="2928"/>
              <a:ext cx="358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306" name="Rectangle 42"/>
            <p:cNvSpPr>
              <a:spLocks noChangeAspect="1" noChangeArrowheads="1"/>
            </p:cNvSpPr>
            <p:nvPr/>
          </p:nvSpPr>
          <p:spPr bwMode="auto">
            <a:xfrm>
              <a:off x="2059" y="2928"/>
              <a:ext cx="360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307" name="Rectangle 43"/>
            <p:cNvSpPr>
              <a:spLocks noChangeAspect="1" noChangeArrowheads="1"/>
            </p:cNvSpPr>
            <p:nvPr/>
          </p:nvSpPr>
          <p:spPr bwMode="auto">
            <a:xfrm>
              <a:off x="2419" y="2928"/>
              <a:ext cx="358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308" name="Rectangle 44"/>
            <p:cNvSpPr>
              <a:spLocks noChangeAspect="1" noChangeArrowheads="1"/>
            </p:cNvSpPr>
            <p:nvPr/>
          </p:nvSpPr>
          <p:spPr bwMode="auto">
            <a:xfrm>
              <a:off x="2777" y="2928"/>
              <a:ext cx="360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309" name="Group 45"/>
          <p:cNvGrpSpPr>
            <a:grpSpLocks/>
          </p:cNvGrpSpPr>
          <p:nvPr/>
        </p:nvGrpSpPr>
        <p:grpSpPr bwMode="auto">
          <a:xfrm>
            <a:off x="0" y="3626061"/>
            <a:ext cx="4235450" cy="384175"/>
            <a:chOff x="0" y="2319"/>
            <a:chExt cx="2668" cy="242"/>
          </a:xfrm>
        </p:grpSpPr>
        <p:sp>
          <p:nvSpPr>
            <p:cNvPr id="11310" name="Freeform 46"/>
            <p:cNvSpPr>
              <a:spLocks noChangeAspect="1"/>
            </p:cNvSpPr>
            <p:nvPr/>
          </p:nvSpPr>
          <p:spPr bwMode="auto">
            <a:xfrm>
              <a:off x="1527" y="2387"/>
              <a:ext cx="1141" cy="136"/>
            </a:xfrm>
            <a:custGeom>
              <a:avLst/>
              <a:gdLst>
                <a:gd name="T0" fmla="*/ 32 w 3024"/>
                <a:gd name="T1" fmla="*/ 120 h 336"/>
                <a:gd name="T2" fmla="*/ 624 w 3024"/>
                <a:gd name="T3" fmla="*/ 96 h 336"/>
                <a:gd name="T4" fmla="*/ 3024 w 3024"/>
                <a:gd name="T5" fmla="*/ 0 h 336"/>
                <a:gd name="T6" fmla="*/ 3024 w 3024"/>
                <a:gd name="T7" fmla="*/ 336 h 336"/>
                <a:gd name="T8" fmla="*/ 624 w 3024"/>
                <a:gd name="T9" fmla="*/ 192 h 336"/>
                <a:gd name="T10" fmla="*/ 8 w 3024"/>
                <a:gd name="T11" fmla="*/ 176 h 336"/>
                <a:gd name="T12" fmla="*/ 0 w 3024"/>
                <a:gd name="T13" fmla="*/ 12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4" h="336">
                  <a:moveTo>
                    <a:pt x="32" y="120"/>
                  </a:moveTo>
                  <a:lnTo>
                    <a:pt x="624" y="96"/>
                  </a:lnTo>
                  <a:lnTo>
                    <a:pt x="3024" y="0"/>
                  </a:lnTo>
                  <a:lnTo>
                    <a:pt x="3024" y="336"/>
                  </a:lnTo>
                  <a:lnTo>
                    <a:pt x="624" y="192"/>
                  </a:lnTo>
                  <a:lnTo>
                    <a:pt x="8" y="176"/>
                  </a:lnTo>
                  <a:lnTo>
                    <a:pt x="0" y="120"/>
                  </a:lnTo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311" name="Freeform 47"/>
            <p:cNvSpPr>
              <a:spLocks noChangeAspect="1"/>
            </p:cNvSpPr>
            <p:nvPr/>
          </p:nvSpPr>
          <p:spPr bwMode="auto">
            <a:xfrm rot="10800000">
              <a:off x="0" y="2319"/>
              <a:ext cx="1828" cy="242"/>
            </a:xfrm>
            <a:custGeom>
              <a:avLst/>
              <a:gdLst>
                <a:gd name="T0" fmla="*/ 32 w 3024"/>
                <a:gd name="T1" fmla="*/ 120 h 336"/>
                <a:gd name="T2" fmla="*/ 624 w 3024"/>
                <a:gd name="T3" fmla="*/ 96 h 336"/>
                <a:gd name="T4" fmla="*/ 3024 w 3024"/>
                <a:gd name="T5" fmla="*/ 0 h 336"/>
                <a:gd name="T6" fmla="*/ 3024 w 3024"/>
                <a:gd name="T7" fmla="*/ 336 h 336"/>
                <a:gd name="T8" fmla="*/ 624 w 3024"/>
                <a:gd name="T9" fmla="*/ 192 h 336"/>
                <a:gd name="T10" fmla="*/ 8 w 3024"/>
                <a:gd name="T11" fmla="*/ 176 h 336"/>
                <a:gd name="T12" fmla="*/ 0 w 3024"/>
                <a:gd name="T13" fmla="*/ 12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4" h="336">
                  <a:moveTo>
                    <a:pt x="32" y="120"/>
                  </a:moveTo>
                  <a:lnTo>
                    <a:pt x="624" y="96"/>
                  </a:lnTo>
                  <a:lnTo>
                    <a:pt x="3024" y="0"/>
                  </a:lnTo>
                  <a:lnTo>
                    <a:pt x="3024" y="336"/>
                  </a:lnTo>
                  <a:lnTo>
                    <a:pt x="624" y="192"/>
                  </a:lnTo>
                  <a:lnTo>
                    <a:pt x="8" y="176"/>
                  </a:lnTo>
                  <a:lnTo>
                    <a:pt x="0" y="120"/>
                  </a:lnTo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312" name="Oval 48"/>
          <p:cNvSpPr>
            <a:spLocks noChangeAspect="1" noChangeArrowheads="1"/>
          </p:cNvSpPr>
          <p:nvPr/>
        </p:nvSpPr>
        <p:spPr bwMode="auto">
          <a:xfrm flipH="1">
            <a:off x="2625725" y="3692736"/>
            <a:ext cx="452438" cy="29051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1313" name="Freeform 49"/>
          <p:cNvSpPr>
            <a:spLocks noChangeAspect="1"/>
          </p:cNvSpPr>
          <p:nvPr/>
        </p:nvSpPr>
        <p:spPr bwMode="auto">
          <a:xfrm flipH="1">
            <a:off x="1878013" y="3770524"/>
            <a:ext cx="1928812" cy="180975"/>
          </a:xfrm>
          <a:custGeom>
            <a:avLst/>
            <a:gdLst>
              <a:gd name="T0" fmla="*/ 0 w 2058"/>
              <a:gd name="T1" fmla="*/ 52 h 119"/>
              <a:gd name="T2" fmla="*/ 216 w 2058"/>
              <a:gd name="T3" fmla="*/ 52 h 119"/>
              <a:gd name="T4" fmla="*/ 500 w 2058"/>
              <a:gd name="T5" fmla="*/ 10 h 119"/>
              <a:gd name="T6" fmla="*/ 588 w 2058"/>
              <a:gd name="T7" fmla="*/ 110 h 119"/>
              <a:gd name="T8" fmla="*/ 868 w 2058"/>
              <a:gd name="T9" fmla="*/ 6 h 119"/>
              <a:gd name="T10" fmla="*/ 936 w 2058"/>
              <a:gd name="T11" fmla="*/ 102 h 119"/>
              <a:gd name="T12" fmla="*/ 1216 w 2058"/>
              <a:gd name="T13" fmla="*/ 10 h 119"/>
              <a:gd name="T14" fmla="*/ 1304 w 2058"/>
              <a:gd name="T15" fmla="*/ 110 h 119"/>
              <a:gd name="T16" fmla="*/ 1588 w 2058"/>
              <a:gd name="T17" fmla="*/ 2 h 119"/>
              <a:gd name="T18" fmla="*/ 1664 w 2058"/>
              <a:gd name="T19" fmla="*/ 110 h 119"/>
              <a:gd name="T20" fmla="*/ 1818 w 2058"/>
              <a:gd name="T21" fmla="*/ 58 h 119"/>
              <a:gd name="T22" fmla="*/ 2058 w 2058"/>
              <a:gd name="T23" fmla="*/ 5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8" h="119">
                <a:moveTo>
                  <a:pt x="0" y="52"/>
                </a:moveTo>
                <a:lnTo>
                  <a:pt x="216" y="52"/>
                </a:lnTo>
                <a:cubicBezTo>
                  <a:pt x="299" y="45"/>
                  <a:pt x="438" y="0"/>
                  <a:pt x="500" y="10"/>
                </a:cubicBezTo>
                <a:cubicBezTo>
                  <a:pt x="562" y="20"/>
                  <a:pt x="527" y="111"/>
                  <a:pt x="588" y="110"/>
                </a:cubicBezTo>
                <a:cubicBezTo>
                  <a:pt x="649" y="109"/>
                  <a:pt x="810" y="7"/>
                  <a:pt x="868" y="6"/>
                </a:cubicBezTo>
                <a:cubicBezTo>
                  <a:pt x="926" y="5"/>
                  <a:pt x="878" y="101"/>
                  <a:pt x="936" y="102"/>
                </a:cubicBezTo>
                <a:cubicBezTo>
                  <a:pt x="994" y="103"/>
                  <a:pt x="1155" y="9"/>
                  <a:pt x="1216" y="10"/>
                </a:cubicBezTo>
                <a:cubicBezTo>
                  <a:pt x="1277" y="11"/>
                  <a:pt x="1242" y="111"/>
                  <a:pt x="1304" y="110"/>
                </a:cubicBezTo>
                <a:cubicBezTo>
                  <a:pt x="1366" y="109"/>
                  <a:pt x="1528" y="2"/>
                  <a:pt x="1588" y="2"/>
                </a:cubicBezTo>
                <a:cubicBezTo>
                  <a:pt x="1648" y="2"/>
                  <a:pt x="1626" y="101"/>
                  <a:pt x="1664" y="110"/>
                </a:cubicBezTo>
                <a:cubicBezTo>
                  <a:pt x="1702" y="119"/>
                  <a:pt x="1752" y="67"/>
                  <a:pt x="1818" y="58"/>
                </a:cubicBezTo>
                <a:lnTo>
                  <a:pt x="2058" y="58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grpSp>
        <p:nvGrpSpPr>
          <p:cNvPr id="11314" name="Group 50"/>
          <p:cNvGrpSpPr>
            <a:grpSpLocks noChangeAspect="1"/>
          </p:cNvGrpSpPr>
          <p:nvPr/>
        </p:nvGrpSpPr>
        <p:grpSpPr bwMode="auto">
          <a:xfrm flipH="1">
            <a:off x="3851275" y="3302211"/>
            <a:ext cx="749300" cy="419100"/>
            <a:chOff x="480" y="5331"/>
            <a:chExt cx="795" cy="279"/>
          </a:xfrm>
        </p:grpSpPr>
        <p:sp>
          <p:nvSpPr>
            <p:cNvPr id="11315" name="Freeform 51"/>
            <p:cNvSpPr>
              <a:spLocks noChangeAspect="1"/>
            </p:cNvSpPr>
            <p:nvPr/>
          </p:nvSpPr>
          <p:spPr bwMode="auto">
            <a:xfrm>
              <a:off x="480" y="5445"/>
              <a:ext cx="795" cy="165"/>
            </a:xfrm>
            <a:custGeom>
              <a:avLst/>
              <a:gdLst>
                <a:gd name="T0" fmla="*/ 0 w 795"/>
                <a:gd name="T1" fmla="*/ 28 h 165"/>
                <a:gd name="T2" fmla="*/ 24 w 795"/>
                <a:gd name="T3" fmla="*/ 76 h 165"/>
                <a:gd name="T4" fmla="*/ 60 w 795"/>
                <a:gd name="T5" fmla="*/ 69 h 165"/>
                <a:gd name="T6" fmla="*/ 90 w 795"/>
                <a:gd name="T7" fmla="*/ 129 h 165"/>
                <a:gd name="T8" fmla="*/ 135 w 795"/>
                <a:gd name="T9" fmla="*/ 72 h 165"/>
                <a:gd name="T10" fmla="*/ 180 w 795"/>
                <a:gd name="T11" fmla="*/ 152 h 165"/>
                <a:gd name="T12" fmla="*/ 231 w 795"/>
                <a:gd name="T13" fmla="*/ 72 h 165"/>
                <a:gd name="T14" fmla="*/ 288 w 795"/>
                <a:gd name="T15" fmla="*/ 164 h 165"/>
                <a:gd name="T16" fmla="*/ 327 w 795"/>
                <a:gd name="T17" fmla="*/ 72 h 165"/>
                <a:gd name="T18" fmla="*/ 392 w 795"/>
                <a:gd name="T19" fmla="*/ 164 h 165"/>
                <a:gd name="T20" fmla="*/ 441 w 795"/>
                <a:gd name="T21" fmla="*/ 66 h 165"/>
                <a:gd name="T22" fmla="*/ 504 w 795"/>
                <a:gd name="T23" fmla="*/ 160 h 165"/>
                <a:gd name="T24" fmla="*/ 555 w 795"/>
                <a:gd name="T25" fmla="*/ 60 h 165"/>
                <a:gd name="T26" fmla="*/ 608 w 795"/>
                <a:gd name="T27" fmla="*/ 152 h 165"/>
                <a:gd name="T28" fmla="*/ 636 w 795"/>
                <a:gd name="T29" fmla="*/ 63 h 165"/>
                <a:gd name="T30" fmla="*/ 688 w 795"/>
                <a:gd name="T31" fmla="*/ 92 h 165"/>
                <a:gd name="T32" fmla="*/ 680 w 795"/>
                <a:gd name="T33" fmla="*/ 0 h 165"/>
                <a:gd name="T34" fmla="*/ 0 w 795"/>
                <a:gd name="T35" fmla="*/ 2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5" h="165">
                  <a:moveTo>
                    <a:pt x="0" y="28"/>
                  </a:moveTo>
                  <a:lnTo>
                    <a:pt x="24" y="76"/>
                  </a:lnTo>
                  <a:cubicBezTo>
                    <a:pt x="34" y="83"/>
                    <a:pt x="49" y="60"/>
                    <a:pt x="60" y="69"/>
                  </a:cubicBezTo>
                  <a:cubicBezTo>
                    <a:pt x="71" y="78"/>
                    <a:pt x="78" y="129"/>
                    <a:pt x="90" y="129"/>
                  </a:cubicBezTo>
                  <a:cubicBezTo>
                    <a:pt x="102" y="129"/>
                    <a:pt x="120" y="68"/>
                    <a:pt x="135" y="72"/>
                  </a:cubicBezTo>
                  <a:cubicBezTo>
                    <a:pt x="150" y="76"/>
                    <a:pt x="164" y="152"/>
                    <a:pt x="180" y="152"/>
                  </a:cubicBezTo>
                  <a:lnTo>
                    <a:pt x="231" y="72"/>
                  </a:lnTo>
                  <a:lnTo>
                    <a:pt x="288" y="164"/>
                  </a:lnTo>
                  <a:lnTo>
                    <a:pt x="327" y="72"/>
                  </a:lnTo>
                  <a:cubicBezTo>
                    <a:pt x="344" y="72"/>
                    <a:pt x="373" y="165"/>
                    <a:pt x="392" y="164"/>
                  </a:cubicBezTo>
                  <a:cubicBezTo>
                    <a:pt x="411" y="163"/>
                    <a:pt x="422" y="67"/>
                    <a:pt x="441" y="66"/>
                  </a:cubicBezTo>
                  <a:cubicBezTo>
                    <a:pt x="460" y="65"/>
                    <a:pt x="485" y="161"/>
                    <a:pt x="504" y="160"/>
                  </a:cubicBezTo>
                  <a:cubicBezTo>
                    <a:pt x="523" y="159"/>
                    <a:pt x="538" y="61"/>
                    <a:pt x="555" y="60"/>
                  </a:cubicBezTo>
                  <a:cubicBezTo>
                    <a:pt x="572" y="59"/>
                    <a:pt x="595" y="152"/>
                    <a:pt x="608" y="152"/>
                  </a:cubicBezTo>
                  <a:cubicBezTo>
                    <a:pt x="621" y="152"/>
                    <a:pt x="623" y="73"/>
                    <a:pt x="636" y="63"/>
                  </a:cubicBezTo>
                  <a:cubicBezTo>
                    <a:pt x="649" y="53"/>
                    <a:pt x="681" y="102"/>
                    <a:pt x="688" y="92"/>
                  </a:cubicBezTo>
                  <a:cubicBezTo>
                    <a:pt x="695" y="82"/>
                    <a:pt x="795" y="11"/>
                    <a:pt x="68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1316" name="Freeform 52"/>
            <p:cNvSpPr>
              <a:spLocks noChangeAspect="1"/>
            </p:cNvSpPr>
            <p:nvPr/>
          </p:nvSpPr>
          <p:spPr bwMode="auto">
            <a:xfrm flipV="1">
              <a:off x="480" y="5331"/>
              <a:ext cx="795" cy="165"/>
            </a:xfrm>
            <a:custGeom>
              <a:avLst/>
              <a:gdLst>
                <a:gd name="T0" fmla="*/ 0 w 795"/>
                <a:gd name="T1" fmla="*/ 28 h 165"/>
                <a:gd name="T2" fmla="*/ 24 w 795"/>
                <a:gd name="T3" fmla="*/ 76 h 165"/>
                <a:gd name="T4" fmla="*/ 60 w 795"/>
                <a:gd name="T5" fmla="*/ 69 h 165"/>
                <a:gd name="T6" fmla="*/ 90 w 795"/>
                <a:gd name="T7" fmla="*/ 129 h 165"/>
                <a:gd name="T8" fmla="*/ 135 w 795"/>
                <a:gd name="T9" fmla="*/ 72 h 165"/>
                <a:gd name="T10" fmla="*/ 180 w 795"/>
                <a:gd name="T11" fmla="*/ 152 h 165"/>
                <a:gd name="T12" fmla="*/ 231 w 795"/>
                <a:gd name="T13" fmla="*/ 72 h 165"/>
                <a:gd name="T14" fmla="*/ 288 w 795"/>
                <a:gd name="T15" fmla="*/ 164 h 165"/>
                <a:gd name="T16" fmla="*/ 327 w 795"/>
                <a:gd name="T17" fmla="*/ 72 h 165"/>
                <a:gd name="T18" fmla="*/ 392 w 795"/>
                <a:gd name="T19" fmla="*/ 164 h 165"/>
                <a:gd name="T20" fmla="*/ 441 w 795"/>
                <a:gd name="T21" fmla="*/ 66 h 165"/>
                <a:gd name="T22" fmla="*/ 504 w 795"/>
                <a:gd name="T23" fmla="*/ 160 h 165"/>
                <a:gd name="T24" fmla="*/ 555 w 795"/>
                <a:gd name="T25" fmla="*/ 60 h 165"/>
                <a:gd name="T26" fmla="*/ 608 w 795"/>
                <a:gd name="T27" fmla="*/ 152 h 165"/>
                <a:gd name="T28" fmla="*/ 636 w 795"/>
                <a:gd name="T29" fmla="*/ 63 h 165"/>
                <a:gd name="T30" fmla="*/ 688 w 795"/>
                <a:gd name="T31" fmla="*/ 92 h 165"/>
                <a:gd name="T32" fmla="*/ 680 w 795"/>
                <a:gd name="T33" fmla="*/ 0 h 165"/>
                <a:gd name="T34" fmla="*/ 0 w 795"/>
                <a:gd name="T35" fmla="*/ 2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5" h="165">
                  <a:moveTo>
                    <a:pt x="0" y="28"/>
                  </a:moveTo>
                  <a:lnTo>
                    <a:pt x="24" y="76"/>
                  </a:lnTo>
                  <a:cubicBezTo>
                    <a:pt x="34" y="83"/>
                    <a:pt x="49" y="60"/>
                    <a:pt x="60" y="69"/>
                  </a:cubicBezTo>
                  <a:cubicBezTo>
                    <a:pt x="71" y="78"/>
                    <a:pt x="78" y="129"/>
                    <a:pt x="90" y="129"/>
                  </a:cubicBezTo>
                  <a:cubicBezTo>
                    <a:pt x="102" y="129"/>
                    <a:pt x="120" y="68"/>
                    <a:pt x="135" y="72"/>
                  </a:cubicBezTo>
                  <a:cubicBezTo>
                    <a:pt x="150" y="76"/>
                    <a:pt x="164" y="152"/>
                    <a:pt x="180" y="152"/>
                  </a:cubicBezTo>
                  <a:lnTo>
                    <a:pt x="231" y="72"/>
                  </a:lnTo>
                  <a:lnTo>
                    <a:pt x="288" y="164"/>
                  </a:lnTo>
                  <a:lnTo>
                    <a:pt x="327" y="72"/>
                  </a:lnTo>
                  <a:cubicBezTo>
                    <a:pt x="344" y="72"/>
                    <a:pt x="373" y="165"/>
                    <a:pt x="392" y="164"/>
                  </a:cubicBezTo>
                  <a:cubicBezTo>
                    <a:pt x="411" y="163"/>
                    <a:pt x="422" y="67"/>
                    <a:pt x="441" y="66"/>
                  </a:cubicBezTo>
                  <a:cubicBezTo>
                    <a:pt x="460" y="65"/>
                    <a:pt x="485" y="161"/>
                    <a:pt x="504" y="160"/>
                  </a:cubicBezTo>
                  <a:cubicBezTo>
                    <a:pt x="523" y="159"/>
                    <a:pt x="538" y="61"/>
                    <a:pt x="555" y="60"/>
                  </a:cubicBezTo>
                  <a:cubicBezTo>
                    <a:pt x="572" y="59"/>
                    <a:pt x="595" y="152"/>
                    <a:pt x="608" y="152"/>
                  </a:cubicBezTo>
                  <a:cubicBezTo>
                    <a:pt x="621" y="152"/>
                    <a:pt x="623" y="73"/>
                    <a:pt x="636" y="63"/>
                  </a:cubicBezTo>
                  <a:cubicBezTo>
                    <a:pt x="649" y="53"/>
                    <a:pt x="681" y="102"/>
                    <a:pt x="688" y="92"/>
                  </a:cubicBezTo>
                  <a:cubicBezTo>
                    <a:pt x="695" y="82"/>
                    <a:pt x="795" y="11"/>
                    <a:pt x="68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317" name="Freeform 53"/>
          <p:cNvSpPr>
            <a:spLocks noChangeAspect="1"/>
          </p:cNvSpPr>
          <p:nvPr/>
        </p:nvSpPr>
        <p:spPr bwMode="auto">
          <a:xfrm flipH="1">
            <a:off x="3768725" y="3457786"/>
            <a:ext cx="1236663" cy="385763"/>
          </a:xfrm>
          <a:custGeom>
            <a:avLst/>
            <a:gdLst>
              <a:gd name="T0" fmla="*/ 0 w 1314"/>
              <a:gd name="T1" fmla="*/ 258 h 258"/>
              <a:gd name="T2" fmla="*/ 252 w 1314"/>
              <a:gd name="T3" fmla="*/ 258 h 258"/>
              <a:gd name="T4" fmla="*/ 516 w 1314"/>
              <a:gd name="T5" fmla="*/ 160 h 258"/>
              <a:gd name="T6" fmla="*/ 936 w 1314"/>
              <a:gd name="T7" fmla="*/ 4 h 258"/>
              <a:gd name="T8" fmla="*/ 882 w 1314"/>
              <a:gd name="T9" fmla="*/ 184 h 258"/>
              <a:gd name="T10" fmla="*/ 1074 w 1314"/>
              <a:gd name="T11" fmla="*/ 258 h 258"/>
              <a:gd name="T12" fmla="*/ 1314 w 1314"/>
              <a:gd name="T13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4" h="258">
                <a:moveTo>
                  <a:pt x="0" y="258"/>
                </a:moveTo>
                <a:lnTo>
                  <a:pt x="252" y="258"/>
                </a:lnTo>
                <a:cubicBezTo>
                  <a:pt x="338" y="242"/>
                  <a:pt x="402" y="202"/>
                  <a:pt x="516" y="160"/>
                </a:cubicBezTo>
                <a:cubicBezTo>
                  <a:pt x="630" y="118"/>
                  <a:pt x="875" y="0"/>
                  <a:pt x="936" y="4"/>
                </a:cubicBezTo>
                <a:cubicBezTo>
                  <a:pt x="997" y="8"/>
                  <a:pt x="859" y="142"/>
                  <a:pt x="882" y="184"/>
                </a:cubicBezTo>
                <a:cubicBezTo>
                  <a:pt x="905" y="226"/>
                  <a:pt x="1002" y="246"/>
                  <a:pt x="1074" y="258"/>
                </a:cubicBezTo>
                <a:lnTo>
                  <a:pt x="1314" y="258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1318" name="Freeform 54"/>
          <p:cNvSpPr>
            <a:spLocks noChangeAspect="1"/>
          </p:cNvSpPr>
          <p:nvPr/>
        </p:nvSpPr>
        <p:spPr bwMode="auto">
          <a:xfrm>
            <a:off x="5729288" y="3711786"/>
            <a:ext cx="3414712" cy="323850"/>
          </a:xfrm>
          <a:custGeom>
            <a:avLst/>
            <a:gdLst>
              <a:gd name="T0" fmla="*/ 32 w 3024"/>
              <a:gd name="T1" fmla="*/ 120 h 336"/>
              <a:gd name="T2" fmla="*/ 624 w 3024"/>
              <a:gd name="T3" fmla="*/ 96 h 336"/>
              <a:gd name="T4" fmla="*/ 3024 w 3024"/>
              <a:gd name="T5" fmla="*/ 0 h 336"/>
              <a:gd name="T6" fmla="*/ 3024 w 3024"/>
              <a:gd name="T7" fmla="*/ 336 h 336"/>
              <a:gd name="T8" fmla="*/ 624 w 3024"/>
              <a:gd name="T9" fmla="*/ 192 h 336"/>
              <a:gd name="T10" fmla="*/ 8 w 3024"/>
              <a:gd name="T11" fmla="*/ 176 h 336"/>
              <a:gd name="T12" fmla="*/ 0 w 3024"/>
              <a:gd name="T13" fmla="*/ 12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4" h="336">
                <a:moveTo>
                  <a:pt x="32" y="120"/>
                </a:moveTo>
                <a:lnTo>
                  <a:pt x="624" y="96"/>
                </a:lnTo>
                <a:lnTo>
                  <a:pt x="3024" y="0"/>
                </a:lnTo>
                <a:lnTo>
                  <a:pt x="3024" y="336"/>
                </a:lnTo>
                <a:lnTo>
                  <a:pt x="624" y="192"/>
                </a:lnTo>
                <a:lnTo>
                  <a:pt x="8" y="176"/>
                </a:lnTo>
                <a:lnTo>
                  <a:pt x="0" y="12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1319" name="Freeform 55"/>
          <p:cNvSpPr>
            <a:spLocks noChangeAspect="1"/>
          </p:cNvSpPr>
          <p:nvPr/>
        </p:nvSpPr>
        <p:spPr bwMode="auto">
          <a:xfrm flipH="1">
            <a:off x="5005388" y="3762586"/>
            <a:ext cx="1939925" cy="174625"/>
          </a:xfrm>
          <a:custGeom>
            <a:avLst/>
            <a:gdLst>
              <a:gd name="T0" fmla="*/ 0 w 2066"/>
              <a:gd name="T1" fmla="*/ 52 h 119"/>
              <a:gd name="T2" fmla="*/ 272 w 2066"/>
              <a:gd name="T3" fmla="*/ 52 h 119"/>
              <a:gd name="T4" fmla="*/ 508 w 2066"/>
              <a:gd name="T5" fmla="*/ 10 h 119"/>
              <a:gd name="T6" fmla="*/ 596 w 2066"/>
              <a:gd name="T7" fmla="*/ 110 h 119"/>
              <a:gd name="T8" fmla="*/ 876 w 2066"/>
              <a:gd name="T9" fmla="*/ 6 h 119"/>
              <a:gd name="T10" fmla="*/ 944 w 2066"/>
              <a:gd name="T11" fmla="*/ 102 h 119"/>
              <a:gd name="T12" fmla="*/ 1224 w 2066"/>
              <a:gd name="T13" fmla="*/ 10 h 119"/>
              <a:gd name="T14" fmla="*/ 1312 w 2066"/>
              <a:gd name="T15" fmla="*/ 110 h 119"/>
              <a:gd name="T16" fmla="*/ 1596 w 2066"/>
              <a:gd name="T17" fmla="*/ 2 h 119"/>
              <a:gd name="T18" fmla="*/ 1672 w 2066"/>
              <a:gd name="T19" fmla="*/ 110 h 119"/>
              <a:gd name="T20" fmla="*/ 1826 w 2066"/>
              <a:gd name="T21" fmla="*/ 58 h 119"/>
              <a:gd name="T22" fmla="*/ 2066 w 2066"/>
              <a:gd name="T23" fmla="*/ 5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66" h="119">
                <a:moveTo>
                  <a:pt x="0" y="52"/>
                </a:moveTo>
                <a:lnTo>
                  <a:pt x="272" y="52"/>
                </a:lnTo>
                <a:cubicBezTo>
                  <a:pt x="357" y="45"/>
                  <a:pt x="454" y="0"/>
                  <a:pt x="508" y="10"/>
                </a:cubicBezTo>
                <a:cubicBezTo>
                  <a:pt x="562" y="20"/>
                  <a:pt x="535" y="111"/>
                  <a:pt x="596" y="110"/>
                </a:cubicBezTo>
                <a:cubicBezTo>
                  <a:pt x="657" y="109"/>
                  <a:pt x="818" y="7"/>
                  <a:pt x="876" y="6"/>
                </a:cubicBezTo>
                <a:cubicBezTo>
                  <a:pt x="934" y="5"/>
                  <a:pt x="886" y="101"/>
                  <a:pt x="944" y="102"/>
                </a:cubicBezTo>
                <a:cubicBezTo>
                  <a:pt x="1002" y="103"/>
                  <a:pt x="1163" y="9"/>
                  <a:pt x="1224" y="10"/>
                </a:cubicBezTo>
                <a:cubicBezTo>
                  <a:pt x="1285" y="11"/>
                  <a:pt x="1250" y="111"/>
                  <a:pt x="1312" y="110"/>
                </a:cubicBezTo>
                <a:cubicBezTo>
                  <a:pt x="1374" y="109"/>
                  <a:pt x="1536" y="2"/>
                  <a:pt x="1596" y="2"/>
                </a:cubicBezTo>
                <a:cubicBezTo>
                  <a:pt x="1656" y="2"/>
                  <a:pt x="1634" y="101"/>
                  <a:pt x="1672" y="110"/>
                </a:cubicBezTo>
                <a:cubicBezTo>
                  <a:pt x="1710" y="119"/>
                  <a:pt x="1760" y="67"/>
                  <a:pt x="1826" y="58"/>
                </a:cubicBezTo>
                <a:lnTo>
                  <a:pt x="2066" y="58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1320" name="Text Box 56"/>
          <p:cNvSpPr txBox="1">
            <a:spLocks noChangeArrowheads="1"/>
          </p:cNvSpPr>
          <p:nvPr/>
        </p:nvSpPr>
        <p:spPr bwMode="auto">
          <a:xfrm>
            <a:off x="1979613" y="2221124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v-SE" altLang="sv-SE" smtClean="0">
                <a:solidFill>
                  <a:srgbClr val="000000"/>
                </a:solidFill>
              </a:rPr>
              <a:t>Energy modulation</a:t>
            </a:r>
          </a:p>
        </p:txBody>
      </p:sp>
      <p:sp>
        <p:nvSpPr>
          <p:cNvPr id="11321" name="Text Box 57"/>
          <p:cNvSpPr txBox="1">
            <a:spLocks noChangeArrowheads="1"/>
          </p:cNvSpPr>
          <p:nvPr/>
        </p:nvSpPr>
        <p:spPr bwMode="auto">
          <a:xfrm>
            <a:off x="4787900" y="2227474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v-SE" altLang="sv-SE" smtClean="0">
                <a:solidFill>
                  <a:srgbClr val="000000"/>
                </a:solidFill>
              </a:rPr>
              <a:t>Density modulation</a:t>
            </a:r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7164388" y="1952836"/>
            <a:ext cx="1657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v-SE" altLang="sv-SE" smtClean="0">
                <a:solidFill>
                  <a:srgbClr val="000000"/>
                </a:solidFill>
              </a:rPr>
              <a:t>Coherent radiation in harmonics</a:t>
            </a:r>
          </a:p>
        </p:txBody>
      </p:sp>
      <p:grpSp>
        <p:nvGrpSpPr>
          <p:cNvPr id="59" name="Group 124"/>
          <p:cNvGrpSpPr/>
          <p:nvPr/>
        </p:nvGrpSpPr>
        <p:grpSpPr>
          <a:xfrm>
            <a:off x="3347864" y="4659752"/>
            <a:ext cx="2103338" cy="2066885"/>
            <a:chOff x="4355976" y="3356992"/>
            <a:chExt cx="2736304" cy="2674226"/>
          </a:xfrm>
        </p:grpSpPr>
        <p:sp>
          <p:nvSpPr>
            <p:cNvPr id="60" name="Flowchart: Connector 111"/>
            <p:cNvSpPr/>
            <p:nvPr/>
          </p:nvSpPr>
          <p:spPr>
            <a:xfrm>
              <a:off x="5724128" y="3356992"/>
              <a:ext cx="1368152" cy="1800200"/>
            </a:xfrm>
            <a:prstGeom prst="flowChartConnector">
              <a:avLst/>
            </a:prstGeom>
            <a:solidFill>
              <a:srgbClr val="FFFF00"/>
            </a:solidFill>
            <a:scene3d>
              <a:camera prst="perspectiveContrastingRightFacing">
                <a:rot lat="658657" lon="17742766" rev="21584472"/>
              </a:camera>
              <a:lightRig rig="threePt" dir="t"/>
            </a:scene3d>
            <a:sp3d extrusionH="95250">
              <a:extrusionClr>
                <a:srgbClr val="FFFF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61" name="Left Brace 112"/>
            <p:cNvSpPr/>
            <p:nvPr/>
          </p:nvSpPr>
          <p:spPr>
            <a:xfrm>
              <a:off x="5292081" y="3429000"/>
              <a:ext cx="432048" cy="1728192"/>
            </a:xfrm>
            <a:prstGeom prst="leftBrace">
              <a:avLst>
                <a:gd name="adj1" fmla="val 27825"/>
                <a:gd name="adj2" fmla="val 48182"/>
              </a:avLst>
            </a:prstGeom>
            <a:ln w="28575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2" name="TextBox 113"/>
            <p:cNvSpPr txBox="1"/>
            <p:nvPr/>
          </p:nvSpPr>
          <p:spPr>
            <a:xfrm>
              <a:off x="4355976" y="4077071"/>
              <a:ext cx="864096" cy="35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99FF"/>
                  </a:solidFill>
                </a:rPr>
                <a:t>10 um</a:t>
              </a:r>
              <a:endParaRPr lang="en-US" sz="1200" dirty="0">
                <a:solidFill>
                  <a:srgbClr val="0099FF"/>
                </a:solidFill>
              </a:endParaRPr>
            </a:p>
          </p:txBody>
        </p:sp>
        <p:sp>
          <p:nvSpPr>
            <p:cNvPr id="63" name="Left Brace 114"/>
            <p:cNvSpPr/>
            <p:nvPr/>
          </p:nvSpPr>
          <p:spPr>
            <a:xfrm rot="16200000">
              <a:off x="6146589" y="5218465"/>
              <a:ext cx="178873" cy="200343"/>
            </a:xfrm>
            <a:prstGeom prst="leftBrace">
              <a:avLst/>
            </a:prstGeom>
            <a:ln w="28575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4" name="TextBox 115"/>
            <p:cNvSpPr txBox="1"/>
            <p:nvPr/>
          </p:nvSpPr>
          <p:spPr>
            <a:xfrm>
              <a:off x="5805954" y="5672825"/>
              <a:ext cx="864096" cy="35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99FF"/>
                  </a:solidFill>
                </a:rPr>
                <a:t>1 Å</a:t>
              </a:r>
              <a:endParaRPr lang="en-US" sz="1200" dirty="0">
                <a:solidFill>
                  <a:srgbClr val="0099FF"/>
                </a:solidFill>
              </a:endParaRPr>
            </a:p>
          </p:txBody>
        </p:sp>
      </p:grpSp>
      <p:grpSp>
        <p:nvGrpSpPr>
          <p:cNvPr id="65" name="Group 125"/>
          <p:cNvGrpSpPr/>
          <p:nvPr/>
        </p:nvGrpSpPr>
        <p:grpSpPr>
          <a:xfrm>
            <a:off x="5992436" y="4731761"/>
            <a:ext cx="1798517" cy="2013120"/>
            <a:chOff x="6804248" y="3356992"/>
            <a:chExt cx="2339752" cy="2604662"/>
          </a:xfrm>
        </p:grpSpPr>
        <p:sp>
          <p:nvSpPr>
            <p:cNvPr id="66" name="Flowchart: Connector 116"/>
            <p:cNvSpPr/>
            <p:nvPr/>
          </p:nvSpPr>
          <p:spPr>
            <a:xfrm>
              <a:off x="7775848" y="3356992"/>
              <a:ext cx="1368152" cy="1800200"/>
            </a:xfrm>
            <a:prstGeom prst="flowChartConnector">
              <a:avLst/>
            </a:prstGeom>
            <a:solidFill>
              <a:schemeClr val="bg1"/>
            </a:solidFill>
            <a:scene3d>
              <a:camera prst="perspectiveContrastingRightFacing">
                <a:rot lat="658657" lon="17742766" rev="21584472"/>
              </a:camera>
              <a:lightRig rig="threePt" dir="t"/>
            </a:scene3d>
            <a:sp3d extrusionH="9525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67" name="Left Brace 117"/>
            <p:cNvSpPr/>
            <p:nvPr/>
          </p:nvSpPr>
          <p:spPr>
            <a:xfrm rot="16200000">
              <a:off x="8268067" y="5196204"/>
              <a:ext cx="194864" cy="260854"/>
            </a:xfrm>
            <a:prstGeom prst="leftBrace">
              <a:avLst/>
            </a:prstGeom>
            <a:ln w="28575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8" name="TextBox 118"/>
            <p:cNvSpPr txBox="1"/>
            <p:nvPr/>
          </p:nvSpPr>
          <p:spPr>
            <a:xfrm>
              <a:off x="8063880" y="5603261"/>
              <a:ext cx="864096" cy="35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99FF"/>
                  </a:solidFill>
                </a:rPr>
                <a:t>1 cm</a:t>
              </a:r>
              <a:endParaRPr lang="en-US" sz="1200" dirty="0">
                <a:solidFill>
                  <a:srgbClr val="0099FF"/>
                </a:solidFill>
              </a:endParaRPr>
            </a:p>
          </p:txBody>
        </p:sp>
        <p:sp>
          <p:nvSpPr>
            <p:cNvPr id="69" name="Left Brace 119"/>
            <p:cNvSpPr/>
            <p:nvPr/>
          </p:nvSpPr>
          <p:spPr>
            <a:xfrm>
              <a:off x="7559824" y="3356992"/>
              <a:ext cx="504056" cy="1728192"/>
            </a:xfrm>
            <a:prstGeom prst="leftBrace">
              <a:avLst/>
            </a:prstGeom>
            <a:ln w="28575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70" name="TextBox 120"/>
            <p:cNvSpPr txBox="1"/>
            <p:nvPr/>
          </p:nvSpPr>
          <p:spPr>
            <a:xfrm>
              <a:off x="6804248" y="4005064"/>
              <a:ext cx="864096" cy="35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99FF"/>
                  </a:solidFill>
                </a:rPr>
                <a:t>1 km</a:t>
              </a:r>
              <a:endParaRPr lang="en-US" sz="1200" dirty="0">
                <a:solidFill>
                  <a:srgbClr val="0099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01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093 C 0.0467 0.00162 0.09357 0.00255 0.11649 0.00093 C 0.13941 -0.00069 0.13333 -0.00069 0.13802 -0.00926 C 0.1427 -0.01782 0.13993 -0.04653 0.14427 -0.04977 C 0.14861 -0.05301 0.15468 -0.03634 0.16458 -0.0294 C 0.17447 -0.02245 0.18836 -0.0125 0.20382 -0.00741 C 0.21927 -0.00231 0.24809 -0.00046 0.25694 0.00093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-25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6 2.96296E-6 C 0.01927 0.01828 0.03854 0.0368 0.05695 0.0456 C 0.07535 0.0544 0.09011 0.05092 0.11007 0.05231 C 0.13004 0.0537 0.15365 0.0537 0.17726 0.05393 " pathEditMode="relative" rAng="0" ptsTypes="AAAA">
                                      <p:cBhvr>
                                        <p:cTn id="28" dur="12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2" grpId="0" animBg="1"/>
      <p:bldP spid="11312" grpId="1" animBg="1"/>
      <p:bldP spid="11312" grpId="2" animBg="1"/>
      <p:bldP spid="11318" grpId="0" animBg="1"/>
      <p:bldP spid="11320" grpId="0"/>
      <p:bldP spid="11321" grpId="0"/>
      <p:bldP spid="1132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>
            <a:off x="323850" y="4065588"/>
            <a:ext cx="6165850" cy="2254250"/>
          </a:xfrm>
          <a:custGeom>
            <a:avLst/>
            <a:gdLst>
              <a:gd name="T0" fmla="*/ 0 w 3884"/>
              <a:gd name="T1" fmla="*/ 1096 h 1420"/>
              <a:gd name="T2" fmla="*/ 907 w 3884"/>
              <a:gd name="T3" fmla="*/ 325 h 1420"/>
              <a:gd name="T4" fmla="*/ 1587 w 3884"/>
              <a:gd name="T5" fmla="*/ 7 h 1420"/>
              <a:gd name="T6" fmla="*/ 1950 w 3884"/>
              <a:gd name="T7" fmla="*/ 370 h 1420"/>
              <a:gd name="T8" fmla="*/ 2404 w 3884"/>
              <a:gd name="T9" fmla="*/ 1051 h 1420"/>
              <a:gd name="T10" fmla="*/ 2903 w 3884"/>
              <a:gd name="T11" fmla="*/ 1413 h 1420"/>
              <a:gd name="T12" fmla="*/ 3402 w 3884"/>
              <a:gd name="T13" fmla="*/ 1096 h 1420"/>
              <a:gd name="T14" fmla="*/ 3716 w 3884"/>
              <a:gd name="T15" fmla="*/ 703 h 1420"/>
              <a:gd name="T16" fmla="*/ 3884 w 3884"/>
              <a:gd name="T17" fmla="*/ 471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1420">
                <a:moveTo>
                  <a:pt x="0" y="1096"/>
                </a:moveTo>
                <a:cubicBezTo>
                  <a:pt x="321" y="801"/>
                  <a:pt x="643" y="506"/>
                  <a:pt x="907" y="325"/>
                </a:cubicBezTo>
                <a:cubicBezTo>
                  <a:pt x="1171" y="144"/>
                  <a:pt x="1413" y="0"/>
                  <a:pt x="1587" y="7"/>
                </a:cubicBezTo>
                <a:cubicBezTo>
                  <a:pt x="1761" y="14"/>
                  <a:pt x="1814" y="196"/>
                  <a:pt x="1950" y="370"/>
                </a:cubicBezTo>
                <a:cubicBezTo>
                  <a:pt x="2086" y="544"/>
                  <a:pt x="2245" y="877"/>
                  <a:pt x="2404" y="1051"/>
                </a:cubicBezTo>
                <a:cubicBezTo>
                  <a:pt x="2563" y="1225"/>
                  <a:pt x="2737" y="1406"/>
                  <a:pt x="2903" y="1413"/>
                </a:cubicBezTo>
                <a:cubicBezTo>
                  <a:pt x="3069" y="1420"/>
                  <a:pt x="3267" y="1214"/>
                  <a:pt x="3402" y="1096"/>
                </a:cubicBezTo>
                <a:cubicBezTo>
                  <a:pt x="3537" y="978"/>
                  <a:pt x="3636" y="807"/>
                  <a:pt x="3716" y="703"/>
                </a:cubicBezTo>
                <a:cubicBezTo>
                  <a:pt x="3796" y="599"/>
                  <a:pt x="3849" y="519"/>
                  <a:pt x="3884" y="471"/>
                </a:cubicBezTo>
              </a:path>
            </a:pathLst>
          </a:custGeom>
          <a:noFill/>
          <a:ln w="254000" cmpd="sng">
            <a:solidFill>
              <a:srgbClr val="3366FF">
                <a:alpha val="62000"/>
              </a:srgbClr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1979613" y="40767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547813" y="43656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008063" y="50006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468313" y="52292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187450" y="4652963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5724525" y="52292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2700338" y="3789363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2411413" y="4005263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3059113" y="4005263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3635375" y="5300663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3203575" y="4437063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3635375" y="47974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4211638" y="56610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3995738" y="5373688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4716463" y="594995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5292725" y="54451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5148263" y="573405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358775" y="4689475"/>
            <a:ext cx="3036888" cy="863600"/>
          </a:xfrm>
          <a:prstGeom prst="rightArrow">
            <a:avLst>
              <a:gd name="adj1" fmla="val 50000"/>
              <a:gd name="adj2" fmla="val 87914"/>
            </a:avLst>
          </a:prstGeom>
          <a:solidFill>
            <a:srgbClr val="FFFF00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graphicFrame>
        <p:nvGraphicFramePr>
          <p:cNvPr id="12309" name="Object 21"/>
          <p:cNvGraphicFramePr>
            <a:graphicFrameLocks noChangeAspect="1"/>
          </p:cNvGraphicFramePr>
          <p:nvPr/>
        </p:nvGraphicFramePr>
        <p:xfrm>
          <a:off x="5219700" y="1484313"/>
          <a:ext cx="3579813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Formel" r:id="rId4" imgW="1460160" imgH="787320" progId="Equation.3">
                  <p:embed/>
                </p:oleObj>
              </mc:Choice>
              <mc:Fallback>
                <p:oleObj name="Formel" r:id="rId4" imgW="14601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484313"/>
                        <a:ext cx="3579813" cy="193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600" b="1" dirty="0" err="1">
                <a:solidFill>
                  <a:schemeClr val="tx1"/>
                </a:solidFill>
              </a:rPr>
              <a:t>Light</a:t>
            </a:r>
            <a:r>
              <a:rPr lang="sv-SE" altLang="sv-SE" sz="3600" b="1" dirty="0">
                <a:solidFill>
                  <a:schemeClr val="tx1"/>
                </a:solidFill>
              </a:rPr>
              <a:t> </a:t>
            </a:r>
            <a:r>
              <a:rPr lang="sv-SE" altLang="sv-SE" sz="3600" b="1" dirty="0" err="1">
                <a:solidFill>
                  <a:schemeClr val="tx1"/>
                </a:solidFill>
              </a:rPr>
              <a:t>interacting</a:t>
            </a:r>
            <a:r>
              <a:rPr lang="sv-SE" altLang="sv-SE" sz="3600" b="1" dirty="0">
                <a:solidFill>
                  <a:schemeClr val="tx1"/>
                </a:solidFill>
              </a:rPr>
              <a:t> </a:t>
            </a:r>
            <a:r>
              <a:rPr lang="sv-SE" altLang="sv-SE" sz="3600" b="1" dirty="0" err="1">
                <a:solidFill>
                  <a:schemeClr val="tx1"/>
                </a:solidFill>
              </a:rPr>
              <a:t>with</a:t>
            </a:r>
            <a:r>
              <a:rPr lang="sv-SE" altLang="sv-SE" sz="3600" b="1" dirty="0">
                <a:solidFill>
                  <a:schemeClr val="tx1"/>
                </a:solidFill>
              </a:rPr>
              <a:t> an </a:t>
            </a:r>
            <a:br>
              <a:rPr lang="sv-SE" altLang="sv-SE" sz="3600" b="1" dirty="0">
                <a:solidFill>
                  <a:schemeClr val="tx1"/>
                </a:solidFill>
              </a:rPr>
            </a:br>
            <a:r>
              <a:rPr lang="sv-SE" altLang="sv-SE" sz="3600" b="1" dirty="0" err="1">
                <a:solidFill>
                  <a:schemeClr val="tx1"/>
                </a:solidFill>
              </a:rPr>
              <a:t>electron</a:t>
            </a:r>
            <a:r>
              <a:rPr lang="sv-SE" altLang="sv-SE" sz="3600" b="1" dirty="0">
                <a:solidFill>
                  <a:schemeClr val="tx1"/>
                </a:solidFill>
              </a:rPr>
              <a:t> </a:t>
            </a:r>
            <a:r>
              <a:rPr lang="sv-SE" altLang="sv-SE" sz="3600" b="1" dirty="0" err="1">
                <a:solidFill>
                  <a:schemeClr val="tx1"/>
                </a:solidFill>
              </a:rPr>
              <a:t>beam</a:t>
            </a:r>
            <a:r>
              <a:rPr lang="sv-SE" altLang="sv-SE" sz="3600" b="1" dirty="0">
                <a:solidFill>
                  <a:schemeClr val="tx1"/>
                </a:solidFill>
              </a:rPr>
              <a:t/>
            </a:r>
            <a:br>
              <a:rPr lang="sv-SE" altLang="sv-SE" sz="3600" b="1" dirty="0">
                <a:solidFill>
                  <a:schemeClr val="tx1"/>
                </a:solidFill>
              </a:rPr>
            </a:br>
            <a:endParaRPr lang="sv-SE" altLang="sv-SE" sz="3600" b="1" dirty="0">
              <a:solidFill>
                <a:schemeClr val="tx1"/>
              </a:solidFill>
            </a:endParaRPr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7308850" y="2420938"/>
            <a:ext cx="1152525" cy="9350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2700338" y="4221163"/>
            <a:ext cx="1828800" cy="1676400"/>
          </a:xfrm>
          <a:prstGeom prst="irregularSeal2">
            <a:avLst/>
          </a:prstGeom>
          <a:noFill/>
          <a:ln w="762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619250" y="3141663"/>
            <a:ext cx="273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v-SE" altLang="sv-SE" sz="3200" smtClean="0">
                <a:solidFill>
                  <a:srgbClr val="000000"/>
                </a:solidFill>
              </a:rPr>
              <a:t>Undulator</a:t>
            </a:r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V="1">
            <a:off x="2484438" y="4941888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2232025" y="49768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V="1">
            <a:off x="1943100" y="4941888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1690688" y="49768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1439863" y="4941888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1187450" y="49768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816350" y="5013325"/>
            <a:ext cx="360363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0" y="457200"/>
            <a:ext cx="518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36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Energy </a:t>
            </a:r>
            <a:r>
              <a:rPr lang="sv-SE" altLang="sv-SE" sz="36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exchange</a:t>
            </a:r>
            <a:endParaRPr lang="sv-SE" altLang="sv-SE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981200" y="30480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981200" y="38862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2057400" y="3276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667000" y="3276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3276600" y="3276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3886200" y="3276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4495800" y="3276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5105400" y="3276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715000" y="3276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6324600" y="3276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6934200" y="3276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 flipV="1">
            <a:off x="2057400" y="2438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flipV="1">
            <a:off x="4546600" y="2438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 flipV="1">
            <a:off x="6985000" y="2438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3327400" y="2438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5740400" y="2438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33400" y="243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E-field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7620000" y="3733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sv-SE" altLang="sv-SE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75438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34" name="AutoShape 22"/>
          <p:cNvSpPr>
            <a:spLocks/>
          </p:cNvSpPr>
          <p:nvPr/>
        </p:nvSpPr>
        <p:spPr bwMode="auto">
          <a:xfrm rot="-5400000">
            <a:off x="3352800" y="3352800"/>
            <a:ext cx="304800" cy="2438400"/>
          </a:xfrm>
          <a:prstGeom prst="leftBrace">
            <a:avLst>
              <a:gd name="adj1" fmla="val 36630"/>
              <a:gd name="adj2" fmla="val 5082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20574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V="1">
            <a:off x="22098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45085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V="1">
            <a:off x="46609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70104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V="1">
            <a:off x="71628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32766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57531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>
            <a:off x="2781300" y="4102100"/>
            <a:ext cx="152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>
            <a:off x="3987800" y="4114800"/>
            <a:ext cx="152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5207000" y="4089400"/>
            <a:ext cx="152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auto">
          <a:xfrm>
            <a:off x="6438900" y="4064000"/>
            <a:ext cx="152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3429000" y="4876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sv-SE" altLang="sv-SE" sz="2400" baseline="-25000" smtClean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4800600" y="4800600"/>
            <a:ext cx="37338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Some e</a:t>
            </a:r>
            <a:r>
              <a:rPr lang="sv-SE" altLang="sv-SE" sz="2400" baseline="30000" smtClean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gain energy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Some e</a:t>
            </a:r>
            <a:r>
              <a:rPr lang="sv-SE" altLang="sv-SE" sz="2400" baseline="30000" smtClean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loose energy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sv-SE" altLang="sv-SE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 = 0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219200" y="3200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sv-SE" altLang="sv-SE" sz="2400" baseline="3000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286000" y="3962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895600" y="3962400"/>
            <a:ext cx="304800" cy="304800"/>
          </a:xfrm>
          <a:prstGeom prst="ellips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3505200" y="3962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4724400" y="3962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5943600" y="3962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2286000" y="4267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2286000" y="3657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4724400" y="3657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7086600" y="4267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1676400" y="3962400"/>
            <a:ext cx="304800" cy="304800"/>
          </a:xfrm>
          <a:prstGeom prst="ellips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4127500" y="3962400"/>
            <a:ext cx="304800" cy="304800"/>
          </a:xfrm>
          <a:prstGeom prst="ellips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5334000" y="3962400"/>
            <a:ext cx="304800" cy="304800"/>
          </a:xfrm>
          <a:prstGeom prst="ellips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6553200" y="3962400"/>
            <a:ext cx="304800" cy="304800"/>
          </a:xfrm>
          <a:prstGeom prst="ellips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1828800" y="4114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 flipV="1">
            <a:off x="2667000" y="3886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4191000" y="4114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 flipV="1">
            <a:off x="5105400" y="3886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6705600" y="4114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286000" y="457200"/>
            <a:ext cx="518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36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Bunching</a:t>
            </a:r>
            <a:endParaRPr lang="sv-SE" altLang="sv-SE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8" name="AutoShape 22"/>
          <p:cNvSpPr>
            <a:spLocks/>
          </p:cNvSpPr>
          <p:nvPr/>
        </p:nvSpPr>
        <p:spPr bwMode="auto">
          <a:xfrm rot="-5400000">
            <a:off x="3581400" y="4191000"/>
            <a:ext cx="304800" cy="2438400"/>
          </a:xfrm>
          <a:prstGeom prst="leftBrace">
            <a:avLst>
              <a:gd name="adj1" fmla="val 36630"/>
              <a:gd name="adj2" fmla="val 5082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2286000" y="4419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V="1">
            <a:off x="2438400" y="4267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4724400" y="4419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flipV="1">
            <a:off x="4876800" y="4267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7086600" y="4419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7239000" y="4267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2286000" y="3810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4724400" y="3810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2400300" y="4787900"/>
            <a:ext cx="152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3606800" y="4800600"/>
            <a:ext cx="152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69" name="Oval 33"/>
          <p:cNvSpPr>
            <a:spLocks noChangeArrowheads="1"/>
          </p:cNvSpPr>
          <p:nvPr/>
        </p:nvSpPr>
        <p:spPr bwMode="auto">
          <a:xfrm>
            <a:off x="4826000" y="4775200"/>
            <a:ext cx="152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6057900" y="4749800"/>
            <a:ext cx="152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35814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sv-SE" altLang="sv-SE" sz="2400" baseline="-25000" smtClean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5943600" y="1066800"/>
            <a:ext cx="3352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FF0000"/>
                </a:solidFill>
                <a:latin typeface="Verdana" panose="020B0604030504040204" pitchFamily="34" charset="0"/>
              </a:rPr>
              <a:t>Detour &amp; lower v</a:t>
            </a:r>
            <a:endParaRPr lang="sv-SE" altLang="sv-SE" sz="240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BBE0E3"/>
                </a:solidFill>
                <a:latin typeface="Verdana" panose="020B0604030504040204" pitchFamily="34" charset="0"/>
              </a:rPr>
              <a:t>Shortcut &amp; higher v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838200" y="3886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sv-SE" altLang="sv-SE" sz="2400" baseline="3000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374" name="Group 38"/>
          <p:cNvGrpSpPr>
            <a:grpSpLocks/>
          </p:cNvGrpSpPr>
          <p:nvPr/>
        </p:nvGrpSpPr>
        <p:grpSpPr bwMode="auto">
          <a:xfrm>
            <a:off x="1752600" y="1524000"/>
            <a:ext cx="5029200" cy="609600"/>
            <a:chOff x="528" y="768"/>
            <a:chExt cx="3168" cy="384"/>
          </a:xfrm>
        </p:grpSpPr>
        <p:sp>
          <p:nvSpPr>
            <p:cNvPr id="14375" name="Freeform 39"/>
            <p:cNvSpPr>
              <a:spLocks/>
            </p:cNvSpPr>
            <p:nvPr/>
          </p:nvSpPr>
          <p:spPr bwMode="auto">
            <a:xfrm>
              <a:off x="528" y="768"/>
              <a:ext cx="1584" cy="384"/>
            </a:xfrm>
            <a:custGeom>
              <a:avLst/>
              <a:gdLst>
                <a:gd name="T0" fmla="*/ 0 w 3072"/>
                <a:gd name="T1" fmla="*/ 192 h 384"/>
                <a:gd name="T2" fmla="*/ 384 w 3072"/>
                <a:gd name="T3" fmla="*/ 0 h 384"/>
                <a:gd name="T4" fmla="*/ 768 w 3072"/>
                <a:gd name="T5" fmla="*/ 192 h 384"/>
                <a:gd name="T6" fmla="*/ 1152 w 3072"/>
                <a:gd name="T7" fmla="*/ 384 h 384"/>
                <a:gd name="T8" fmla="*/ 1536 w 3072"/>
                <a:gd name="T9" fmla="*/ 192 h 384"/>
                <a:gd name="T10" fmla="*/ 1920 w 3072"/>
                <a:gd name="T11" fmla="*/ 0 h 384"/>
                <a:gd name="T12" fmla="*/ 2304 w 3072"/>
                <a:gd name="T13" fmla="*/ 192 h 384"/>
                <a:gd name="T14" fmla="*/ 2688 w 3072"/>
                <a:gd name="T15" fmla="*/ 384 h 384"/>
                <a:gd name="T16" fmla="*/ 3072 w 3072"/>
                <a:gd name="T17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2" h="384">
                  <a:moveTo>
                    <a:pt x="0" y="192"/>
                  </a:moveTo>
                  <a:cubicBezTo>
                    <a:pt x="128" y="96"/>
                    <a:pt x="256" y="0"/>
                    <a:pt x="384" y="0"/>
                  </a:cubicBezTo>
                  <a:cubicBezTo>
                    <a:pt x="512" y="0"/>
                    <a:pt x="640" y="128"/>
                    <a:pt x="768" y="192"/>
                  </a:cubicBezTo>
                  <a:cubicBezTo>
                    <a:pt x="896" y="256"/>
                    <a:pt x="1024" y="384"/>
                    <a:pt x="1152" y="384"/>
                  </a:cubicBezTo>
                  <a:cubicBezTo>
                    <a:pt x="1280" y="384"/>
                    <a:pt x="1408" y="256"/>
                    <a:pt x="1536" y="192"/>
                  </a:cubicBezTo>
                  <a:cubicBezTo>
                    <a:pt x="1664" y="128"/>
                    <a:pt x="1792" y="0"/>
                    <a:pt x="1920" y="0"/>
                  </a:cubicBezTo>
                  <a:cubicBezTo>
                    <a:pt x="2048" y="0"/>
                    <a:pt x="2176" y="128"/>
                    <a:pt x="2304" y="192"/>
                  </a:cubicBezTo>
                  <a:cubicBezTo>
                    <a:pt x="2432" y="256"/>
                    <a:pt x="2560" y="384"/>
                    <a:pt x="2688" y="384"/>
                  </a:cubicBezTo>
                  <a:cubicBezTo>
                    <a:pt x="2816" y="384"/>
                    <a:pt x="2944" y="288"/>
                    <a:pt x="3072" y="19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auto">
            <a:xfrm>
              <a:off x="2112" y="768"/>
              <a:ext cx="1584" cy="384"/>
            </a:xfrm>
            <a:custGeom>
              <a:avLst/>
              <a:gdLst>
                <a:gd name="T0" fmla="*/ 0 w 3072"/>
                <a:gd name="T1" fmla="*/ 192 h 384"/>
                <a:gd name="T2" fmla="*/ 384 w 3072"/>
                <a:gd name="T3" fmla="*/ 0 h 384"/>
                <a:gd name="T4" fmla="*/ 768 w 3072"/>
                <a:gd name="T5" fmla="*/ 192 h 384"/>
                <a:gd name="T6" fmla="*/ 1152 w 3072"/>
                <a:gd name="T7" fmla="*/ 384 h 384"/>
                <a:gd name="T8" fmla="*/ 1536 w 3072"/>
                <a:gd name="T9" fmla="*/ 192 h 384"/>
                <a:gd name="T10" fmla="*/ 1920 w 3072"/>
                <a:gd name="T11" fmla="*/ 0 h 384"/>
                <a:gd name="T12" fmla="*/ 2304 w 3072"/>
                <a:gd name="T13" fmla="*/ 192 h 384"/>
                <a:gd name="T14" fmla="*/ 2688 w 3072"/>
                <a:gd name="T15" fmla="*/ 384 h 384"/>
                <a:gd name="T16" fmla="*/ 3072 w 3072"/>
                <a:gd name="T17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2" h="384">
                  <a:moveTo>
                    <a:pt x="0" y="192"/>
                  </a:moveTo>
                  <a:cubicBezTo>
                    <a:pt x="128" y="96"/>
                    <a:pt x="256" y="0"/>
                    <a:pt x="384" y="0"/>
                  </a:cubicBezTo>
                  <a:cubicBezTo>
                    <a:pt x="512" y="0"/>
                    <a:pt x="640" y="128"/>
                    <a:pt x="768" y="192"/>
                  </a:cubicBezTo>
                  <a:cubicBezTo>
                    <a:pt x="896" y="256"/>
                    <a:pt x="1024" y="384"/>
                    <a:pt x="1152" y="384"/>
                  </a:cubicBezTo>
                  <a:cubicBezTo>
                    <a:pt x="1280" y="384"/>
                    <a:pt x="1408" y="256"/>
                    <a:pt x="1536" y="192"/>
                  </a:cubicBezTo>
                  <a:cubicBezTo>
                    <a:pt x="1664" y="128"/>
                    <a:pt x="1792" y="0"/>
                    <a:pt x="1920" y="0"/>
                  </a:cubicBezTo>
                  <a:cubicBezTo>
                    <a:pt x="2048" y="0"/>
                    <a:pt x="2176" y="128"/>
                    <a:pt x="2304" y="192"/>
                  </a:cubicBezTo>
                  <a:cubicBezTo>
                    <a:pt x="2432" y="256"/>
                    <a:pt x="2560" y="384"/>
                    <a:pt x="2688" y="384"/>
                  </a:cubicBezTo>
                  <a:cubicBezTo>
                    <a:pt x="2816" y="384"/>
                    <a:pt x="2944" y="288"/>
                    <a:pt x="3072" y="19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77" name="Group 41"/>
          <p:cNvGrpSpPr>
            <a:grpSpLocks/>
          </p:cNvGrpSpPr>
          <p:nvPr/>
        </p:nvGrpSpPr>
        <p:grpSpPr bwMode="auto">
          <a:xfrm>
            <a:off x="1752600" y="1371600"/>
            <a:ext cx="5029200" cy="914400"/>
            <a:chOff x="528" y="768"/>
            <a:chExt cx="3168" cy="384"/>
          </a:xfrm>
        </p:grpSpPr>
        <p:sp>
          <p:nvSpPr>
            <p:cNvPr id="14378" name="Freeform 42"/>
            <p:cNvSpPr>
              <a:spLocks/>
            </p:cNvSpPr>
            <p:nvPr/>
          </p:nvSpPr>
          <p:spPr bwMode="auto">
            <a:xfrm>
              <a:off x="528" y="768"/>
              <a:ext cx="1584" cy="384"/>
            </a:xfrm>
            <a:custGeom>
              <a:avLst/>
              <a:gdLst>
                <a:gd name="T0" fmla="*/ 0 w 3072"/>
                <a:gd name="T1" fmla="*/ 192 h 384"/>
                <a:gd name="T2" fmla="*/ 384 w 3072"/>
                <a:gd name="T3" fmla="*/ 0 h 384"/>
                <a:gd name="T4" fmla="*/ 768 w 3072"/>
                <a:gd name="T5" fmla="*/ 192 h 384"/>
                <a:gd name="T6" fmla="*/ 1152 w 3072"/>
                <a:gd name="T7" fmla="*/ 384 h 384"/>
                <a:gd name="T8" fmla="*/ 1536 w 3072"/>
                <a:gd name="T9" fmla="*/ 192 h 384"/>
                <a:gd name="T10" fmla="*/ 1920 w 3072"/>
                <a:gd name="T11" fmla="*/ 0 h 384"/>
                <a:gd name="T12" fmla="*/ 2304 w 3072"/>
                <a:gd name="T13" fmla="*/ 192 h 384"/>
                <a:gd name="T14" fmla="*/ 2688 w 3072"/>
                <a:gd name="T15" fmla="*/ 384 h 384"/>
                <a:gd name="T16" fmla="*/ 3072 w 3072"/>
                <a:gd name="T17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2" h="384">
                  <a:moveTo>
                    <a:pt x="0" y="192"/>
                  </a:moveTo>
                  <a:cubicBezTo>
                    <a:pt x="128" y="96"/>
                    <a:pt x="256" y="0"/>
                    <a:pt x="384" y="0"/>
                  </a:cubicBezTo>
                  <a:cubicBezTo>
                    <a:pt x="512" y="0"/>
                    <a:pt x="640" y="128"/>
                    <a:pt x="768" y="192"/>
                  </a:cubicBezTo>
                  <a:cubicBezTo>
                    <a:pt x="896" y="256"/>
                    <a:pt x="1024" y="384"/>
                    <a:pt x="1152" y="384"/>
                  </a:cubicBezTo>
                  <a:cubicBezTo>
                    <a:pt x="1280" y="384"/>
                    <a:pt x="1408" y="256"/>
                    <a:pt x="1536" y="192"/>
                  </a:cubicBezTo>
                  <a:cubicBezTo>
                    <a:pt x="1664" y="128"/>
                    <a:pt x="1792" y="0"/>
                    <a:pt x="1920" y="0"/>
                  </a:cubicBezTo>
                  <a:cubicBezTo>
                    <a:pt x="2048" y="0"/>
                    <a:pt x="2176" y="128"/>
                    <a:pt x="2304" y="192"/>
                  </a:cubicBezTo>
                  <a:cubicBezTo>
                    <a:pt x="2432" y="256"/>
                    <a:pt x="2560" y="384"/>
                    <a:pt x="2688" y="384"/>
                  </a:cubicBezTo>
                  <a:cubicBezTo>
                    <a:pt x="2816" y="384"/>
                    <a:pt x="2944" y="288"/>
                    <a:pt x="3072" y="192"/>
                  </a:cubicBez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auto">
            <a:xfrm>
              <a:off x="2112" y="768"/>
              <a:ext cx="1584" cy="384"/>
            </a:xfrm>
            <a:custGeom>
              <a:avLst/>
              <a:gdLst>
                <a:gd name="T0" fmla="*/ 0 w 3072"/>
                <a:gd name="T1" fmla="*/ 192 h 384"/>
                <a:gd name="T2" fmla="*/ 384 w 3072"/>
                <a:gd name="T3" fmla="*/ 0 h 384"/>
                <a:gd name="T4" fmla="*/ 768 w 3072"/>
                <a:gd name="T5" fmla="*/ 192 h 384"/>
                <a:gd name="T6" fmla="*/ 1152 w 3072"/>
                <a:gd name="T7" fmla="*/ 384 h 384"/>
                <a:gd name="T8" fmla="*/ 1536 w 3072"/>
                <a:gd name="T9" fmla="*/ 192 h 384"/>
                <a:gd name="T10" fmla="*/ 1920 w 3072"/>
                <a:gd name="T11" fmla="*/ 0 h 384"/>
                <a:gd name="T12" fmla="*/ 2304 w 3072"/>
                <a:gd name="T13" fmla="*/ 192 h 384"/>
                <a:gd name="T14" fmla="*/ 2688 w 3072"/>
                <a:gd name="T15" fmla="*/ 384 h 384"/>
                <a:gd name="T16" fmla="*/ 3072 w 3072"/>
                <a:gd name="T17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2" h="384">
                  <a:moveTo>
                    <a:pt x="0" y="192"/>
                  </a:moveTo>
                  <a:cubicBezTo>
                    <a:pt x="128" y="96"/>
                    <a:pt x="256" y="0"/>
                    <a:pt x="384" y="0"/>
                  </a:cubicBezTo>
                  <a:cubicBezTo>
                    <a:pt x="512" y="0"/>
                    <a:pt x="640" y="128"/>
                    <a:pt x="768" y="192"/>
                  </a:cubicBezTo>
                  <a:cubicBezTo>
                    <a:pt x="896" y="256"/>
                    <a:pt x="1024" y="384"/>
                    <a:pt x="1152" y="384"/>
                  </a:cubicBezTo>
                  <a:cubicBezTo>
                    <a:pt x="1280" y="384"/>
                    <a:pt x="1408" y="256"/>
                    <a:pt x="1536" y="192"/>
                  </a:cubicBezTo>
                  <a:cubicBezTo>
                    <a:pt x="1664" y="128"/>
                    <a:pt x="1792" y="0"/>
                    <a:pt x="1920" y="0"/>
                  </a:cubicBezTo>
                  <a:cubicBezTo>
                    <a:pt x="2048" y="0"/>
                    <a:pt x="2176" y="128"/>
                    <a:pt x="2304" y="192"/>
                  </a:cubicBezTo>
                  <a:cubicBezTo>
                    <a:pt x="2432" y="256"/>
                    <a:pt x="2560" y="384"/>
                    <a:pt x="2688" y="384"/>
                  </a:cubicBezTo>
                  <a:cubicBezTo>
                    <a:pt x="2816" y="384"/>
                    <a:pt x="2944" y="288"/>
                    <a:pt x="3072" y="192"/>
                  </a:cubicBez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80" name="Group 44"/>
          <p:cNvGrpSpPr>
            <a:grpSpLocks/>
          </p:cNvGrpSpPr>
          <p:nvPr/>
        </p:nvGrpSpPr>
        <p:grpSpPr bwMode="auto">
          <a:xfrm>
            <a:off x="1752600" y="1676400"/>
            <a:ext cx="5029200" cy="304800"/>
            <a:chOff x="528" y="768"/>
            <a:chExt cx="3168" cy="384"/>
          </a:xfrm>
        </p:grpSpPr>
        <p:sp>
          <p:nvSpPr>
            <p:cNvPr id="14381" name="Freeform 45"/>
            <p:cNvSpPr>
              <a:spLocks/>
            </p:cNvSpPr>
            <p:nvPr/>
          </p:nvSpPr>
          <p:spPr bwMode="auto">
            <a:xfrm>
              <a:off x="528" y="768"/>
              <a:ext cx="1584" cy="384"/>
            </a:xfrm>
            <a:custGeom>
              <a:avLst/>
              <a:gdLst>
                <a:gd name="T0" fmla="*/ 0 w 3072"/>
                <a:gd name="T1" fmla="*/ 192 h 384"/>
                <a:gd name="T2" fmla="*/ 384 w 3072"/>
                <a:gd name="T3" fmla="*/ 0 h 384"/>
                <a:gd name="T4" fmla="*/ 768 w 3072"/>
                <a:gd name="T5" fmla="*/ 192 h 384"/>
                <a:gd name="T6" fmla="*/ 1152 w 3072"/>
                <a:gd name="T7" fmla="*/ 384 h 384"/>
                <a:gd name="T8" fmla="*/ 1536 w 3072"/>
                <a:gd name="T9" fmla="*/ 192 h 384"/>
                <a:gd name="T10" fmla="*/ 1920 w 3072"/>
                <a:gd name="T11" fmla="*/ 0 h 384"/>
                <a:gd name="T12" fmla="*/ 2304 w 3072"/>
                <a:gd name="T13" fmla="*/ 192 h 384"/>
                <a:gd name="T14" fmla="*/ 2688 w 3072"/>
                <a:gd name="T15" fmla="*/ 384 h 384"/>
                <a:gd name="T16" fmla="*/ 3072 w 3072"/>
                <a:gd name="T17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2" h="384">
                  <a:moveTo>
                    <a:pt x="0" y="192"/>
                  </a:moveTo>
                  <a:cubicBezTo>
                    <a:pt x="128" y="96"/>
                    <a:pt x="256" y="0"/>
                    <a:pt x="384" y="0"/>
                  </a:cubicBezTo>
                  <a:cubicBezTo>
                    <a:pt x="512" y="0"/>
                    <a:pt x="640" y="128"/>
                    <a:pt x="768" y="192"/>
                  </a:cubicBezTo>
                  <a:cubicBezTo>
                    <a:pt x="896" y="256"/>
                    <a:pt x="1024" y="384"/>
                    <a:pt x="1152" y="384"/>
                  </a:cubicBezTo>
                  <a:cubicBezTo>
                    <a:pt x="1280" y="384"/>
                    <a:pt x="1408" y="256"/>
                    <a:pt x="1536" y="192"/>
                  </a:cubicBezTo>
                  <a:cubicBezTo>
                    <a:pt x="1664" y="128"/>
                    <a:pt x="1792" y="0"/>
                    <a:pt x="1920" y="0"/>
                  </a:cubicBezTo>
                  <a:cubicBezTo>
                    <a:pt x="2048" y="0"/>
                    <a:pt x="2176" y="128"/>
                    <a:pt x="2304" y="192"/>
                  </a:cubicBezTo>
                  <a:cubicBezTo>
                    <a:pt x="2432" y="256"/>
                    <a:pt x="2560" y="384"/>
                    <a:pt x="2688" y="384"/>
                  </a:cubicBezTo>
                  <a:cubicBezTo>
                    <a:pt x="2816" y="384"/>
                    <a:pt x="2944" y="288"/>
                    <a:pt x="3072" y="192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4382" name="Freeform 46"/>
            <p:cNvSpPr>
              <a:spLocks/>
            </p:cNvSpPr>
            <p:nvPr/>
          </p:nvSpPr>
          <p:spPr bwMode="auto">
            <a:xfrm>
              <a:off x="2112" y="768"/>
              <a:ext cx="1584" cy="384"/>
            </a:xfrm>
            <a:custGeom>
              <a:avLst/>
              <a:gdLst>
                <a:gd name="T0" fmla="*/ 0 w 3072"/>
                <a:gd name="T1" fmla="*/ 192 h 384"/>
                <a:gd name="T2" fmla="*/ 384 w 3072"/>
                <a:gd name="T3" fmla="*/ 0 h 384"/>
                <a:gd name="T4" fmla="*/ 768 w 3072"/>
                <a:gd name="T5" fmla="*/ 192 h 384"/>
                <a:gd name="T6" fmla="*/ 1152 w 3072"/>
                <a:gd name="T7" fmla="*/ 384 h 384"/>
                <a:gd name="T8" fmla="*/ 1536 w 3072"/>
                <a:gd name="T9" fmla="*/ 192 h 384"/>
                <a:gd name="T10" fmla="*/ 1920 w 3072"/>
                <a:gd name="T11" fmla="*/ 0 h 384"/>
                <a:gd name="T12" fmla="*/ 2304 w 3072"/>
                <a:gd name="T13" fmla="*/ 192 h 384"/>
                <a:gd name="T14" fmla="*/ 2688 w 3072"/>
                <a:gd name="T15" fmla="*/ 384 h 384"/>
                <a:gd name="T16" fmla="*/ 3072 w 3072"/>
                <a:gd name="T17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2" h="384">
                  <a:moveTo>
                    <a:pt x="0" y="192"/>
                  </a:moveTo>
                  <a:cubicBezTo>
                    <a:pt x="128" y="96"/>
                    <a:pt x="256" y="0"/>
                    <a:pt x="384" y="0"/>
                  </a:cubicBezTo>
                  <a:cubicBezTo>
                    <a:pt x="512" y="0"/>
                    <a:pt x="640" y="128"/>
                    <a:pt x="768" y="192"/>
                  </a:cubicBezTo>
                  <a:cubicBezTo>
                    <a:pt x="896" y="256"/>
                    <a:pt x="1024" y="384"/>
                    <a:pt x="1152" y="384"/>
                  </a:cubicBezTo>
                  <a:cubicBezTo>
                    <a:pt x="1280" y="384"/>
                    <a:pt x="1408" y="256"/>
                    <a:pt x="1536" y="192"/>
                  </a:cubicBezTo>
                  <a:cubicBezTo>
                    <a:pt x="1664" y="128"/>
                    <a:pt x="1792" y="0"/>
                    <a:pt x="1920" y="0"/>
                  </a:cubicBezTo>
                  <a:cubicBezTo>
                    <a:pt x="2048" y="0"/>
                    <a:pt x="2176" y="128"/>
                    <a:pt x="2304" y="192"/>
                  </a:cubicBezTo>
                  <a:cubicBezTo>
                    <a:pt x="2432" y="256"/>
                    <a:pt x="2560" y="384"/>
                    <a:pt x="2688" y="384"/>
                  </a:cubicBezTo>
                  <a:cubicBezTo>
                    <a:pt x="2816" y="384"/>
                    <a:pt x="2944" y="288"/>
                    <a:pt x="3072" y="192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62000" y="1066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sv-SE" altLang="sv-SE" sz="240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sv-SE" altLang="sv-SE" sz="2400" smtClean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762000" y="198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BBE0E3"/>
                </a:solidFill>
                <a:latin typeface="Times New Roman" panose="02020603050405020304" pitchFamily="18" charset="0"/>
              </a:rPr>
              <a:t>+</a:t>
            </a:r>
            <a:r>
              <a:rPr lang="sv-SE" altLang="sv-SE" sz="2400" smtClean="0">
                <a:solidFill>
                  <a:srgbClr val="BBE0E3"/>
                </a:solidFill>
                <a:latin typeface="Symbol" panose="05050102010706020507" pitchFamily="18" charset="2"/>
              </a:rPr>
              <a:t>D</a:t>
            </a:r>
            <a:r>
              <a:rPr lang="sv-SE" altLang="sv-SE" sz="2400" smtClean="0">
                <a:solidFill>
                  <a:srgbClr val="BBE0E3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>
            <a:off x="1371600" y="1295400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 flipV="1">
            <a:off x="1447800" y="1752600"/>
            <a:ext cx="6096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87" name="Freeform 51"/>
          <p:cNvSpPr>
            <a:spLocks/>
          </p:cNvSpPr>
          <p:nvPr/>
        </p:nvSpPr>
        <p:spPr bwMode="auto">
          <a:xfrm>
            <a:off x="1752600" y="3200400"/>
            <a:ext cx="5029200" cy="609600"/>
          </a:xfrm>
          <a:custGeom>
            <a:avLst/>
            <a:gdLst>
              <a:gd name="T0" fmla="*/ 0 w 3072"/>
              <a:gd name="T1" fmla="*/ 192 h 384"/>
              <a:gd name="T2" fmla="*/ 384 w 3072"/>
              <a:gd name="T3" fmla="*/ 0 h 384"/>
              <a:gd name="T4" fmla="*/ 768 w 3072"/>
              <a:gd name="T5" fmla="*/ 192 h 384"/>
              <a:gd name="T6" fmla="*/ 1152 w 3072"/>
              <a:gd name="T7" fmla="*/ 384 h 384"/>
              <a:gd name="T8" fmla="*/ 1536 w 3072"/>
              <a:gd name="T9" fmla="*/ 192 h 384"/>
              <a:gd name="T10" fmla="*/ 1920 w 3072"/>
              <a:gd name="T11" fmla="*/ 0 h 384"/>
              <a:gd name="T12" fmla="*/ 2304 w 3072"/>
              <a:gd name="T13" fmla="*/ 192 h 384"/>
              <a:gd name="T14" fmla="*/ 2688 w 3072"/>
              <a:gd name="T15" fmla="*/ 384 h 384"/>
              <a:gd name="T16" fmla="*/ 3072 w 3072"/>
              <a:gd name="T17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2" h="384">
                <a:moveTo>
                  <a:pt x="0" y="192"/>
                </a:moveTo>
                <a:cubicBezTo>
                  <a:pt x="128" y="96"/>
                  <a:pt x="256" y="0"/>
                  <a:pt x="384" y="0"/>
                </a:cubicBezTo>
                <a:cubicBezTo>
                  <a:pt x="512" y="0"/>
                  <a:pt x="640" y="128"/>
                  <a:pt x="768" y="192"/>
                </a:cubicBezTo>
                <a:cubicBezTo>
                  <a:pt x="896" y="256"/>
                  <a:pt x="1024" y="384"/>
                  <a:pt x="1152" y="384"/>
                </a:cubicBezTo>
                <a:cubicBezTo>
                  <a:pt x="1280" y="384"/>
                  <a:pt x="1408" y="256"/>
                  <a:pt x="1536" y="192"/>
                </a:cubicBezTo>
                <a:cubicBezTo>
                  <a:pt x="1664" y="128"/>
                  <a:pt x="1792" y="0"/>
                  <a:pt x="1920" y="0"/>
                </a:cubicBezTo>
                <a:cubicBezTo>
                  <a:pt x="2048" y="0"/>
                  <a:pt x="2176" y="128"/>
                  <a:pt x="2304" y="192"/>
                </a:cubicBezTo>
                <a:cubicBezTo>
                  <a:pt x="2432" y="256"/>
                  <a:pt x="2560" y="384"/>
                  <a:pt x="2688" y="384"/>
                </a:cubicBezTo>
                <a:cubicBezTo>
                  <a:pt x="2816" y="384"/>
                  <a:pt x="2944" y="288"/>
                  <a:pt x="3072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88" name="Freeform 52"/>
          <p:cNvSpPr>
            <a:spLocks/>
          </p:cNvSpPr>
          <p:nvPr/>
        </p:nvSpPr>
        <p:spPr bwMode="auto">
          <a:xfrm flipV="1">
            <a:off x="1752600" y="4343400"/>
            <a:ext cx="5029200" cy="609600"/>
          </a:xfrm>
          <a:custGeom>
            <a:avLst/>
            <a:gdLst>
              <a:gd name="T0" fmla="*/ 0 w 3072"/>
              <a:gd name="T1" fmla="*/ 192 h 384"/>
              <a:gd name="T2" fmla="*/ 384 w 3072"/>
              <a:gd name="T3" fmla="*/ 0 h 384"/>
              <a:gd name="T4" fmla="*/ 768 w 3072"/>
              <a:gd name="T5" fmla="*/ 192 h 384"/>
              <a:gd name="T6" fmla="*/ 1152 w 3072"/>
              <a:gd name="T7" fmla="*/ 384 h 384"/>
              <a:gd name="T8" fmla="*/ 1536 w 3072"/>
              <a:gd name="T9" fmla="*/ 192 h 384"/>
              <a:gd name="T10" fmla="*/ 1920 w 3072"/>
              <a:gd name="T11" fmla="*/ 0 h 384"/>
              <a:gd name="T12" fmla="*/ 2304 w 3072"/>
              <a:gd name="T13" fmla="*/ 192 h 384"/>
              <a:gd name="T14" fmla="*/ 2688 w 3072"/>
              <a:gd name="T15" fmla="*/ 384 h 384"/>
              <a:gd name="T16" fmla="*/ 3072 w 3072"/>
              <a:gd name="T17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2" h="384">
                <a:moveTo>
                  <a:pt x="0" y="192"/>
                </a:moveTo>
                <a:cubicBezTo>
                  <a:pt x="128" y="96"/>
                  <a:pt x="256" y="0"/>
                  <a:pt x="384" y="0"/>
                </a:cubicBezTo>
                <a:cubicBezTo>
                  <a:pt x="512" y="0"/>
                  <a:pt x="640" y="128"/>
                  <a:pt x="768" y="192"/>
                </a:cubicBezTo>
                <a:cubicBezTo>
                  <a:pt x="896" y="256"/>
                  <a:pt x="1024" y="384"/>
                  <a:pt x="1152" y="384"/>
                </a:cubicBezTo>
                <a:cubicBezTo>
                  <a:pt x="1280" y="384"/>
                  <a:pt x="1408" y="256"/>
                  <a:pt x="1536" y="192"/>
                </a:cubicBezTo>
                <a:cubicBezTo>
                  <a:pt x="1664" y="128"/>
                  <a:pt x="1792" y="0"/>
                  <a:pt x="1920" y="0"/>
                </a:cubicBezTo>
                <a:cubicBezTo>
                  <a:pt x="2048" y="0"/>
                  <a:pt x="2176" y="128"/>
                  <a:pt x="2304" y="192"/>
                </a:cubicBezTo>
                <a:cubicBezTo>
                  <a:pt x="2432" y="256"/>
                  <a:pt x="2560" y="384"/>
                  <a:pt x="2688" y="384"/>
                </a:cubicBezTo>
                <a:cubicBezTo>
                  <a:pt x="2816" y="384"/>
                  <a:pt x="2944" y="288"/>
                  <a:pt x="3072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6192838" y="5192713"/>
            <a:ext cx="27432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Bunched e</a:t>
            </a:r>
            <a:r>
              <a:rPr lang="sv-SE" altLang="sv-SE" sz="2400" baseline="30000" smtClean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with distance of light wavelength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81200" y="381000"/>
            <a:ext cx="518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36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Saturation</a:t>
            </a:r>
            <a:endParaRPr lang="sv-SE" altLang="sv-SE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0" y="2819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sv-SE" altLang="sv-SE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75438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65" name="AutoShape 5"/>
          <p:cNvSpPr>
            <a:spLocks/>
          </p:cNvSpPr>
          <p:nvPr/>
        </p:nvSpPr>
        <p:spPr bwMode="auto">
          <a:xfrm rot="-5400000">
            <a:off x="3200400" y="2362200"/>
            <a:ext cx="304800" cy="2438400"/>
          </a:xfrm>
          <a:prstGeom prst="leftBrace">
            <a:avLst>
              <a:gd name="adj1" fmla="val 36630"/>
              <a:gd name="adj2" fmla="val 5082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00400" y="3810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sv-SE" altLang="sv-SE" sz="2400" baseline="-25000" smtClean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29200" y="3886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Overbunching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1981200" y="2514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3200400" y="2514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4419600" y="2514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5638800" y="2514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2286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1676400" y="2209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47244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4114800" y="2209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70866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2286000" y="2971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V="1">
            <a:off x="2438400" y="2819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724400" y="2971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V="1">
            <a:off x="4876800" y="2819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7086600" y="2971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7239000" y="2819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1676400" y="2362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4114800" y="2362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85" name="Freeform 25"/>
          <p:cNvSpPr>
            <a:spLocks/>
          </p:cNvSpPr>
          <p:nvPr/>
        </p:nvSpPr>
        <p:spPr bwMode="auto">
          <a:xfrm>
            <a:off x="1447800" y="1981200"/>
            <a:ext cx="5029200" cy="304800"/>
          </a:xfrm>
          <a:custGeom>
            <a:avLst/>
            <a:gdLst>
              <a:gd name="T0" fmla="*/ 0 w 3072"/>
              <a:gd name="T1" fmla="*/ 192 h 384"/>
              <a:gd name="T2" fmla="*/ 384 w 3072"/>
              <a:gd name="T3" fmla="*/ 0 h 384"/>
              <a:gd name="T4" fmla="*/ 768 w 3072"/>
              <a:gd name="T5" fmla="*/ 192 h 384"/>
              <a:gd name="T6" fmla="*/ 1152 w 3072"/>
              <a:gd name="T7" fmla="*/ 384 h 384"/>
              <a:gd name="T8" fmla="*/ 1536 w 3072"/>
              <a:gd name="T9" fmla="*/ 192 h 384"/>
              <a:gd name="T10" fmla="*/ 1920 w 3072"/>
              <a:gd name="T11" fmla="*/ 0 h 384"/>
              <a:gd name="T12" fmla="*/ 2304 w 3072"/>
              <a:gd name="T13" fmla="*/ 192 h 384"/>
              <a:gd name="T14" fmla="*/ 2688 w 3072"/>
              <a:gd name="T15" fmla="*/ 384 h 384"/>
              <a:gd name="T16" fmla="*/ 3072 w 3072"/>
              <a:gd name="T17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2" h="384">
                <a:moveTo>
                  <a:pt x="0" y="192"/>
                </a:moveTo>
                <a:cubicBezTo>
                  <a:pt x="128" y="96"/>
                  <a:pt x="256" y="0"/>
                  <a:pt x="384" y="0"/>
                </a:cubicBezTo>
                <a:cubicBezTo>
                  <a:pt x="512" y="0"/>
                  <a:pt x="640" y="128"/>
                  <a:pt x="768" y="192"/>
                </a:cubicBezTo>
                <a:cubicBezTo>
                  <a:pt x="896" y="256"/>
                  <a:pt x="1024" y="384"/>
                  <a:pt x="1152" y="384"/>
                </a:cubicBezTo>
                <a:cubicBezTo>
                  <a:pt x="1280" y="384"/>
                  <a:pt x="1408" y="256"/>
                  <a:pt x="1536" y="192"/>
                </a:cubicBezTo>
                <a:cubicBezTo>
                  <a:pt x="1664" y="128"/>
                  <a:pt x="1792" y="0"/>
                  <a:pt x="1920" y="0"/>
                </a:cubicBezTo>
                <a:cubicBezTo>
                  <a:pt x="2048" y="0"/>
                  <a:pt x="2176" y="128"/>
                  <a:pt x="2304" y="192"/>
                </a:cubicBezTo>
                <a:cubicBezTo>
                  <a:pt x="2432" y="256"/>
                  <a:pt x="2560" y="384"/>
                  <a:pt x="2688" y="384"/>
                </a:cubicBezTo>
                <a:cubicBezTo>
                  <a:pt x="2816" y="384"/>
                  <a:pt x="2944" y="288"/>
                  <a:pt x="3072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86" name="Freeform 26"/>
          <p:cNvSpPr>
            <a:spLocks/>
          </p:cNvSpPr>
          <p:nvPr/>
        </p:nvSpPr>
        <p:spPr bwMode="auto">
          <a:xfrm flipV="1">
            <a:off x="1447800" y="3048000"/>
            <a:ext cx="5029200" cy="304800"/>
          </a:xfrm>
          <a:custGeom>
            <a:avLst/>
            <a:gdLst>
              <a:gd name="T0" fmla="*/ 0 w 3072"/>
              <a:gd name="T1" fmla="*/ 192 h 384"/>
              <a:gd name="T2" fmla="*/ 384 w 3072"/>
              <a:gd name="T3" fmla="*/ 0 h 384"/>
              <a:gd name="T4" fmla="*/ 768 w 3072"/>
              <a:gd name="T5" fmla="*/ 192 h 384"/>
              <a:gd name="T6" fmla="*/ 1152 w 3072"/>
              <a:gd name="T7" fmla="*/ 384 h 384"/>
              <a:gd name="T8" fmla="*/ 1536 w 3072"/>
              <a:gd name="T9" fmla="*/ 192 h 384"/>
              <a:gd name="T10" fmla="*/ 1920 w 3072"/>
              <a:gd name="T11" fmla="*/ 0 h 384"/>
              <a:gd name="T12" fmla="*/ 2304 w 3072"/>
              <a:gd name="T13" fmla="*/ 192 h 384"/>
              <a:gd name="T14" fmla="*/ 2688 w 3072"/>
              <a:gd name="T15" fmla="*/ 384 h 384"/>
              <a:gd name="T16" fmla="*/ 3072 w 3072"/>
              <a:gd name="T17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2" h="384">
                <a:moveTo>
                  <a:pt x="0" y="192"/>
                </a:moveTo>
                <a:cubicBezTo>
                  <a:pt x="128" y="96"/>
                  <a:pt x="256" y="0"/>
                  <a:pt x="384" y="0"/>
                </a:cubicBezTo>
                <a:cubicBezTo>
                  <a:pt x="512" y="0"/>
                  <a:pt x="640" y="128"/>
                  <a:pt x="768" y="192"/>
                </a:cubicBezTo>
                <a:cubicBezTo>
                  <a:pt x="896" y="256"/>
                  <a:pt x="1024" y="384"/>
                  <a:pt x="1152" y="384"/>
                </a:cubicBezTo>
                <a:cubicBezTo>
                  <a:pt x="1280" y="384"/>
                  <a:pt x="1408" y="256"/>
                  <a:pt x="1536" y="192"/>
                </a:cubicBezTo>
                <a:cubicBezTo>
                  <a:pt x="1664" y="128"/>
                  <a:pt x="1792" y="0"/>
                  <a:pt x="1920" y="0"/>
                </a:cubicBezTo>
                <a:cubicBezTo>
                  <a:pt x="2048" y="0"/>
                  <a:pt x="2176" y="128"/>
                  <a:pt x="2304" y="192"/>
                </a:cubicBezTo>
                <a:cubicBezTo>
                  <a:pt x="2432" y="256"/>
                  <a:pt x="2560" y="384"/>
                  <a:pt x="2688" y="384"/>
                </a:cubicBezTo>
                <a:cubicBezTo>
                  <a:pt x="2816" y="384"/>
                  <a:pt x="2944" y="288"/>
                  <a:pt x="3072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87" name="Oval 27"/>
          <p:cNvSpPr>
            <a:spLocks noChangeArrowheads="1"/>
          </p:cNvSpPr>
          <p:nvPr/>
        </p:nvSpPr>
        <p:spPr bwMode="auto">
          <a:xfrm>
            <a:off x="6781800" y="2514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>
            <a:off x="6477000" y="2209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6477000" y="2362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H="1">
            <a:off x="2032000" y="236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1879600" y="2971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H="1">
            <a:off x="4457700" y="236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4305300" y="2971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H="1">
            <a:off x="6807200" y="236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6654800" y="2971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81200" y="381000"/>
            <a:ext cx="518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36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Amplification</a:t>
            </a:r>
            <a:endParaRPr lang="sv-SE" altLang="sv-SE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 flipV="1">
            <a:off x="2555875" y="1125538"/>
            <a:ext cx="5156200" cy="533400"/>
            <a:chOff x="819" y="686"/>
            <a:chExt cx="3248" cy="336"/>
          </a:xfrm>
        </p:grpSpPr>
        <p:sp>
          <p:nvSpPr>
            <p:cNvPr id="17412" name="AutoShape 4"/>
            <p:cNvSpPr>
              <a:spLocks noChangeArrowheads="1"/>
            </p:cNvSpPr>
            <p:nvPr/>
          </p:nvSpPr>
          <p:spPr bwMode="auto">
            <a:xfrm flipV="1">
              <a:off x="819" y="686"/>
              <a:ext cx="144" cy="336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7413" name="AutoShape 5"/>
            <p:cNvSpPr>
              <a:spLocks noChangeArrowheads="1"/>
            </p:cNvSpPr>
            <p:nvPr/>
          </p:nvSpPr>
          <p:spPr bwMode="auto">
            <a:xfrm flipV="1">
              <a:off x="2387" y="686"/>
              <a:ext cx="144" cy="336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7414" name="AutoShape 6"/>
            <p:cNvSpPr>
              <a:spLocks noChangeArrowheads="1"/>
            </p:cNvSpPr>
            <p:nvPr/>
          </p:nvSpPr>
          <p:spPr bwMode="auto">
            <a:xfrm flipV="1">
              <a:off x="3923" y="686"/>
              <a:ext cx="144" cy="336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7415" name="AutoShape 7"/>
            <p:cNvSpPr>
              <a:spLocks noChangeArrowheads="1"/>
            </p:cNvSpPr>
            <p:nvPr/>
          </p:nvSpPr>
          <p:spPr bwMode="auto">
            <a:xfrm>
              <a:off x="1619" y="686"/>
              <a:ext cx="144" cy="336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>
              <a:off x="3139" y="686"/>
              <a:ext cx="144" cy="336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0" y="112553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E-field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620000" y="2819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sv-SE" altLang="sv-SE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75438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420" name="AutoShape 12"/>
          <p:cNvSpPr>
            <a:spLocks/>
          </p:cNvSpPr>
          <p:nvPr/>
        </p:nvSpPr>
        <p:spPr bwMode="auto">
          <a:xfrm rot="-5400000">
            <a:off x="3200400" y="3048000"/>
            <a:ext cx="304800" cy="2438400"/>
          </a:xfrm>
          <a:prstGeom prst="leftBrace">
            <a:avLst>
              <a:gd name="adj1" fmla="val 36630"/>
              <a:gd name="adj2" fmla="val 5082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3213100" y="375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3365500" y="360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5715000" y="375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5867400" y="360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1981200" y="375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4457700" y="375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2692400" y="3683000"/>
            <a:ext cx="152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3911600" y="3657600"/>
            <a:ext cx="152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5143500" y="3632200"/>
            <a:ext cx="152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200400" y="4495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sv-SE" altLang="sv-SE" sz="2400" baseline="-25000" smtClean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256213" y="4689475"/>
            <a:ext cx="37338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All e</a:t>
            </a:r>
            <a:r>
              <a:rPr lang="sv-SE" altLang="sv-SE" sz="2400" baseline="30000" smtClean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loose energy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E-field gains energy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sv-SE" altLang="sv-SE" sz="2400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sv-SE" altLang="sv-SE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sv-SE" altLang="sv-SE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1" pitchFamily="2" charset="2"/>
              </a:rPr>
              <a:t>≠</a:t>
            </a:r>
            <a:r>
              <a:rPr lang="sv-SE" altLang="sv-SE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 0</a:t>
            </a:r>
          </a:p>
        </p:txBody>
      </p:sp>
      <p:grpSp>
        <p:nvGrpSpPr>
          <p:cNvPr id="17462" name="Group 54"/>
          <p:cNvGrpSpPr>
            <a:grpSpLocks/>
          </p:cNvGrpSpPr>
          <p:nvPr/>
        </p:nvGrpSpPr>
        <p:grpSpPr bwMode="auto">
          <a:xfrm>
            <a:off x="3200400" y="2514600"/>
            <a:ext cx="2743200" cy="304800"/>
            <a:chOff x="2016" y="1584"/>
            <a:chExt cx="1728" cy="192"/>
          </a:xfrm>
        </p:grpSpPr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2016" y="158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49" name="Freeform 41"/>
          <p:cNvSpPr>
            <a:spLocks/>
          </p:cNvSpPr>
          <p:nvPr/>
        </p:nvSpPr>
        <p:spPr bwMode="auto">
          <a:xfrm>
            <a:off x="1447800" y="1752600"/>
            <a:ext cx="5029200" cy="609600"/>
          </a:xfrm>
          <a:custGeom>
            <a:avLst/>
            <a:gdLst>
              <a:gd name="T0" fmla="*/ 0 w 3072"/>
              <a:gd name="T1" fmla="*/ 192 h 384"/>
              <a:gd name="T2" fmla="*/ 384 w 3072"/>
              <a:gd name="T3" fmla="*/ 0 h 384"/>
              <a:gd name="T4" fmla="*/ 768 w 3072"/>
              <a:gd name="T5" fmla="*/ 192 h 384"/>
              <a:gd name="T6" fmla="*/ 1152 w 3072"/>
              <a:gd name="T7" fmla="*/ 384 h 384"/>
              <a:gd name="T8" fmla="*/ 1536 w 3072"/>
              <a:gd name="T9" fmla="*/ 192 h 384"/>
              <a:gd name="T10" fmla="*/ 1920 w 3072"/>
              <a:gd name="T11" fmla="*/ 0 h 384"/>
              <a:gd name="T12" fmla="*/ 2304 w 3072"/>
              <a:gd name="T13" fmla="*/ 192 h 384"/>
              <a:gd name="T14" fmla="*/ 2688 w 3072"/>
              <a:gd name="T15" fmla="*/ 384 h 384"/>
              <a:gd name="T16" fmla="*/ 3072 w 3072"/>
              <a:gd name="T17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2" h="384">
                <a:moveTo>
                  <a:pt x="0" y="192"/>
                </a:moveTo>
                <a:cubicBezTo>
                  <a:pt x="128" y="96"/>
                  <a:pt x="256" y="0"/>
                  <a:pt x="384" y="0"/>
                </a:cubicBezTo>
                <a:cubicBezTo>
                  <a:pt x="512" y="0"/>
                  <a:pt x="640" y="128"/>
                  <a:pt x="768" y="192"/>
                </a:cubicBezTo>
                <a:cubicBezTo>
                  <a:pt x="896" y="256"/>
                  <a:pt x="1024" y="384"/>
                  <a:pt x="1152" y="384"/>
                </a:cubicBezTo>
                <a:cubicBezTo>
                  <a:pt x="1280" y="384"/>
                  <a:pt x="1408" y="256"/>
                  <a:pt x="1536" y="192"/>
                </a:cubicBezTo>
                <a:cubicBezTo>
                  <a:pt x="1664" y="128"/>
                  <a:pt x="1792" y="0"/>
                  <a:pt x="1920" y="0"/>
                </a:cubicBezTo>
                <a:cubicBezTo>
                  <a:pt x="2048" y="0"/>
                  <a:pt x="2176" y="128"/>
                  <a:pt x="2304" y="192"/>
                </a:cubicBezTo>
                <a:cubicBezTo>
                  <a:pt x="2432" y="256"/>
                  <a:pt x="2560" y="384"/>
                  <a:pt x="2688" y="384"/>
                </a:cubicBezTo>
                <a:cubicBezTo>
                  <a:pt x="2816" y="384"/>
                  <a:pt x="2944" y="288"/>
                  <a:pt x="3072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450" name="Freeform 42"/>
          <p:cNvSpPr>
            <a:spLocks/>
          </p:cNvSpPr>
          <p:nvPr/>
        </p:nvSpPr>
        <p:spPr bwMode="auto">
          <a:xfrm flipV="1">
            <a:off x="1447800" y="2895600"/>
            <a:ext cx="5029200" cy="609600"/>
          </a:xfrm>
          <a:custGeom>
            <a:avLst/>
            <a:gdLst>
              <a:gd name="T0" fmla="*/ 0 w 3072"/>
              <a:gd name="T1" fmla="*/ 192 h 384"/>
              <a:gd name="T2" fmla="*/ 384 w 3072"/>
              <a:gd name="T3" fmla="*/ 0 h 384"/>
              <a:gd name="T4" fmla="*/ 768 w 3072"/>
              <a:gd name="T5" fmla="*/ 192 h 384"/>
              <a:gd name="T6" fmla="*/ 1152 w 3072"/>
              <a:gd name="T7" fmla="*/ 384 h 384"/>
              <a:gd name="T8" fmla="*/ 1536 w 3072"/>
              <a:gd name="T9" fmla="*/ 192 h 384"/>
              <a:gd name="T10" fmla="*/ 1920 w 3072"/>
              <a:gd name="T11" fmla="*/ 0 h 384"/>
              <a:gd name="T12" fmla="*/ 2304 w 3072"/>
              <a:gd name="T13" fmla="*/ 192 h 384"/>
              <a:gd name="T14" fmla="*/ 2688 w 3072"/>
              <a:gd name="T15" fmla="*/ 384 h 384"/>
              <a:gd name="T16" fmla="*/ 3072 w 3072"/>
              <a:gd name="T17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2" h="384">
                <a:moveTo>
                  <a:pt x="0" y="192"/>
                </a:moveTo>
                <a:cubicBezTo>
                  <a:pt x="128" y="96"/>
                  <a:pt x="256" y="0"/>
                  <a:pt x="384" y="0"/>
                </a:cubicBezTo>
                <a:cubicBezTo>
                  <a:pt x="512" y="0"/>
                  <a:pt x="640" y="128"/>
                  <a:pt x="768" y="192"/>
                </a:cubicBezTo>
                <a:cubicBezTo>
                  <a:pt x="896" y="256"/>
                  <a:pt x="1024" y="384"/>
                  <a:pt x="1152" y="384"/>
                </a:cubicBezTo>
                <a:cubicBezTo>
                  <a:pt x="1280" y="384"/>
                  <a:pt x="1408" y="256"/>
                  <a:pt x="1536" y="192"/>
                </a:cubicBezTo>
                <a:cubicBezTo>
                  <a:pt x="1664" y="128"/>
                  <a:pt x="1792" y="0"/>
                  <a:pt x="1920" y="0"/>
                </a:cubicBezTo>
                <a:cubicBezTo>
                  <a:pt x="2048" y="0"/>
                  <a:pt x="2176" y="128"/>
                  <a:pt x="2304" y="192"/>
                </a:cubicBezTo>
                <a:cubicBezTo>
                  <a:pt x="2432" y="256"/>
                  <a:pt x="2560" y="384"/>
                  <a:pt x="2688" y="384"/>
                </a:cubicBezTo>
                <a:cubicBezTo>
                  <a:pt x="2816" y="384"/>
                  <a:pt x="2944" y="288"/>
                  <a:pt x="3072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6858000" y="375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17452" name="Oval 44"/>
          <p:cNvSpPr>
            <a:spLocks noChangeArrowheads="1"/>
          </p:cNvSpPr>
          <p:nvPr/>
        </p:nvSpPr>
        <p:spPr bwMode="auto">
          <a:xfrm>
            <a:off x="6350000" y="3657600"/>
            <a:ext cx="152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grpSp>
        <p:nvGrpSpPr>
          <p:cNvPr id="17460" name="Group 52"/>
          <p:cNvGrpSpPr>
            <a:grpSpLocks/>
          </p:cNvGrpSpPr>
          <p:nvPr/>
        </p:nvGrpSpPr>
        <p:grpSpPr bwMode="auto">
          <a:xfrm>
            <a:off x="1981200" y="2209800"/>
            <a:ext cx="5105400" cy="914400"/>
            <a:chOff x="1248" y="1392"/>
            <a:chExt cx="3216" cy="576"/>
          </a:xfrm>
        </p:grpSpPr>
        <p:grpSp>
          <p:nvGrpSpPr>
            <p:cNvPr id="17457" name="Group 49"/>
            <p:cNvGrpSpPr>
              <a:grpSpLocks/>
            </p:cNvGrpSpPr>
            <p:nvPr/>
          </p:nvGrpSpPr>
          <p:grpSpPr bwMode="auto">
            <a:xfrm>
              <a:off x="1248" y="1392"/>
              <a:ext cx="192" cy="576"/>
              <a:chOff x="1248" y="1392"/>
              <a:chExt cx="192" cy="576"/>
            </a:xfrm>
          </p:grpSpPr>
          <p:sp>
            <p:nvSpPr>
              <p:cNvPr id="17432" name="Oval 24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6" name="Oval 28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7" name="Oval 29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458" name="Group 50"/>
            <p:cNvGrpSpPr>
              <a:grpSpLocks/>
            </p:cNvGrpSpPr>
            <p:nvPr/>
          </p:nvGrpSpPr>
          <p:grpSpPr bwMode="auto">
            <a:xfrm>
              <a:off x="2784" y="1392"/>
              <a:ext cx="192" cy="576"/>
              <a:chOff x="2784" y="1392"/>
              <a:chExt cx="192" cy="576"/>
            </a:xfrm>
          </p:grpSpPr>
          <p:sp>
            <p:nvSpPr>
              <p:cNvPr id="17434" name="Oval 26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8" name="Oval 30"/>
              <p:cNvSpPr>
                <a:spLocks noChangeArrowheads="1"/>
              </p:cNvSpPr>
              <p:nvPr/>
            </p:nvSpPr>
            <p:spPr bwMode="auto">
              <a:xfrm>
                <a:off x="2784" y="1776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9" name="Oval 31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459" name="Group 51"/>
            <p:cNvGrpSpPr>
              <a:grpSpLocks/>
            </p:cNvGrpSpPr>
            <p:nvPr/>
          </p:nvGrpSpPr>
          <p:grpSpPr bwMode="auto">
            <a:xfrm>
              <a:off x="4272" y="1392"/>
              <a:ext cx="192" cy="576"/>
              <a:chOff x="4272" y="1392"/>
              <a:chExt cx="192" cy="576"/>
            </a:xfrm>
          </p:grpSpPr>
          <p:sp>
            <p:nvSpPr>
              <p:cNvPr id="17440" name="Oval 3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3" name="Oval 45"/>
              <p:cNvSpPr>
                <a:spLocks noChangeArrowheads="1"/>
              </p:cNvSpPr>
              <p:nvPr/>
            </p:nvSpPr>
            <p:spPr bwMode="auto">
              <a:xfrm>
                <a:off x="4272" y="1584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4" name="Oval 46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827088" y="4868863"/>
            <a:ext cx="22320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Phase shift</a:t>
            </a:r>
            <a:b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(Frequency slightly off resonance)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6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03785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3524 0.0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3142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0.00162 L -0.06927 0.0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092 L -0.06666 0.000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0.00092 L 0.09444 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51520" y="1340768"/>
            <a:ext cx="8712968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962" name="Freeform 21"/>
          <p:cNvSpPr>
            <a:spLocks/>
          </p:cNvSpPr>
          <p:nvPr/>
        </p:nvSpPr>
        <p:spPr bwMode="auto">
          <a:xfrm>
            <a:off x="1692275" y="3286125"/>
            <a:ext cx="5580063" cy="1987550"/>
          </a:xfrm>
          <a:custGeom>
            <a:avLst/>
            <a:gdLst>
              <a:gd name="T0" fmla="*/ 0 w 3515"/>
              <a:gd name="T1" fmla="*/ 2147483647 h 1252"/>
              <a:gd name="T2" fmla="*/ 2147483647 w 3515"/>
              <a:gd name="T3" fmla="*/ 2147483647 h 1252"/>
              <a:gd name="T4" fmla="*/ 2147483647 w 3515"/>
              <a:gd name="T5" fmla="*/ 2147483647 h 1252"/>
              <a:gd name="T6" fmla="*/ 2147483647 w 3515"/>
              <a:gd name="T7" fmla="*/ 2147483647 h 1252"/>
              <a:gd name="T8" fmla="*/ 2147483647 w 3515"/>
              <a:gd name="T9" fmla="*/ 2147483647 h 1252"/>
              <a:gd name="T10" fmla="*/ 2147483647 w 3515"/>
              <a:gd name="T11" fmla="*/ 2147483647 h 1252"/>
              <a:gd name="T12" fmla="*/ 2147483647 w 3515"/>
              <a:gd name="T13" fmla="*/ 2147483647 h 1252"/>
              <a:gd name="T14" fmla="*/ 2147483647 w 3515"/>
              <a:gd name="T15" fmla="*/ 2147483647 h 1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5"/>
              <a:gd name="T25" fmla="*/ 0 h 1252"/>
              <a:gd name="T26" fmla="*/ 3515 w 3515"/>
              <a:gd name="T27" fmla="*/ 1252 h 12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5" h="1252">
                <a:moveTo>
                  <a:pt x="0" y="1224"/>
                </a:moveTo>
                <a:cubicBezTo>
                  <a:pt x="266" y="966"/>
                  <a:pt x="533" y="709"/>
                  <a:pt x="708" y="544"/>
                </a:cubicBezTo>
                <a:cubicBezTo>
                  <a:pt x="883" y="379"/>
                  <a:pt x="945" y="308"/>
                  <a:pt x="1049" y="232"/>
                </a:cubicBezTo>
                <a:cubicBezTo>
                  <a:pt x="1153" y="156"/>
                  <a:pt x="1214" y="128"/>
                  <a:pt x="1332" y="90"/>
                </a:cubicBezTo>
                <a:cubicBezTo>
                  <a:pt x="1450" y="52"/>
                  <a:pt x="1601" y="0"/>
                  <a:pt x="1757" y="5"/>
                </a:cubicBezTo>
                <a:cubicBezTo>
                  <a:pt x="1913" y="10"/>
                  <a:pt x="2098" y="28"/>
                  <a:pt x="2268" y="118"/>
                </a:cubicBezTo>
                <a:cubicBezTo>
                  <a:pt x="2438" y="208"/>
                  <a:pt x="2570" y="355"/>
                  <a:pt x="2778" y="544"/>
                </a:cubicBezTo>
                <a:cubicBezTo>
                  <a:pt x="2986" y="733"/>
                  <a:pt x="3250" y="992"/>
                  <a:pt x="3515" y="125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73200" y="5103813"/>
            <a:ext cx="357188" cy="366712"/>
            <a:chOff x="2431" y="1661"/>
            <a:chExt cx="225" cy="231"/>
          </a:xfrm>
        </p:grpSpPr>
        <p:sp>
          <p:nvSpPr>
            <p:cNvPr id="40974" name="Oval 4"/>
            <p:cNvSpPr>
              <a:spLocks noChangeArrowheads="1"/>
            </p:cNvSpPr>
            <p:nvPr/>
          </p:nvSpPr>
          <p:spPr bwMode="auto">
            <a:xfrm>
              <a:off x="2431" y="1661"/>
              <a:ext cx="225" cy="2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75" name="Line 5"/>
            <p:cNvSpPr>
              <a:spLocks noChangeShapeType="1"/>
            </p:cNvSpPr>
            <p:nvPr/>
          </p:nvSpPr>
          <p:spPr bwMode="auto">
            <a:xfrm>
              <a:off x="2480" y="1777"/>
              <a:ext cx="13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71613" y="5102225"/>
            <a:ext cx="357187" cy="366713"/>
            <a:chOff x="2431" y="1661"/>
            <a:chExt cx="225" cy="231"/>
          </a:xfrm>
        </p:grpSpPr>
        <p:sp>
          <p:nvSpPr>
            <p:cNvPr id="40972" name="Oval 19"/>
            <p:cNvSpPr>
              <a:spLocks noChangeArrowheads="1"/>
            </p:cNvSpPr>
            <p:nvPr/>
          </p:nvSpPr>
          <p:spPr bwMode="auto">
            <a:xfrm>
              <a:off x="2431" y="1661"/>
              <a:ext cx="225" cy="2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73" name="Line 20"/>
            <p:cNvSpPr>
              <a:spLocks noChangeShapeType="1"/>
            </p:cNvSpPr>
            <p:nvPr/>
          </p:nvSpPr>
          <p:spPr bwMode="auto">
            <a:xfrm>
              <a:off x="2480" y="1777"/>
              <a:ext cx="13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0971" name="TextBox 14"/>
          <p:cNvSpPr txBox="1">
            <a:spLocks noChangeArrowheads="1"/>
          </p:cNvSpPr>
          <p:nvPr/>
        </p:nvSpPr>
        <p:spPr bwMode="auto">
          <a:xfrm>
            <a:off x="1016000" y="0"/>
            <a:ext cx="7156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Dipole radiation </a:t>
            </a:r>
            <a:r>
              <a:rPr lang="en-US" sz="4000" b="1" dirty="0" smtClean="0">
                <a:solidFill>
                  <a:prstClr val="white"/>
                </a:solidFill>
              </a:rPr>
              <a:t>(antenna)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4" name="Frihandsfigur 3"/>
          <p:cNvSpPr/>
          <p:nvPr/>
        </p:nvSpPr>
        <p:spPr>
          <a:xfrm>
            <a:off x="4482353" y="2877597"/>
            <a:ext cx="959223" cy="430458"/>
          </a:xfrm>
          <a:custGeom>
            <a:avLst/>
            <a:gdLst>
              <a:gd name="connsiteX0" fmla="*/ 0 w 959223"/>
              <a:gd name="connsiteY0" fmla="*/ 394521 h 430458"/>
              <a:gd name="connsiteX1" fmla="*/ 233082 w 959223"/>
              <a:gd name="connsiteY1" fmla="*/ 74 h 430458"/>
              <a:gd name="connsiteX2" fmla="*/ 385482 w 959223"/>
              <a:gd name="connsiteY2" fmla="*/ 421415 h 430458"/>
              <a:gd name="connsiteX3" fmla="*/ 609600 w 959223"/>
              <a:gd name="connsiteY3" fmla="*/ 35932 h 430458"/>
              <a:gd name="connsiteX4" fmla="*/ 762000 w 959223"/>
              <a:gd name="connsiteY4" fmla="*/ 430379 h 430458"/>
              <a:gd name="connsiteX5" fmla="*/ 959223 w 959223"/>
              <a:gd name="connsiteY5" fmla="*/ 62827 h 43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223" h="430458">
                <a:moveTo>
                  <a:pt x="0" y="394521"/>
                </a:moveTo>
                <a:cubicBezTo>
                  <a:pt x="84417" y="195056"/>
                  <a:pt x="168835" y="-4408"/>
                  <a:pt x="233082" y="74"/>
                </a:cubicBezTo>
                <a:cubicBezTo>
                  <a:pt x="297329" y="4556"/>
                  <a:pt x="322729" y="415439"/>
                  <a:pt x="385482" y="421415"/>
                </a:cubicBezTo>
                <a:cubicBezTo>
                  <a:pt x="448235" y="427391"/>
                  <a:pt x="546847" y="34438"/>
                  <a:pt x="609600" y="35932"/>
                </a:cubicBezTo>
                <a:cubicBezTo>
                  <a:pt x="672353" y="37426"/>
                  <a:pt x="703730" y="425897"/>
                  <a:pt x="762000" y="430379"/>
                </a:cubicBezTo>
                <a:cubicBezTo>
                  <a:pt x="820270" y="434861"/>
                  <a:pt x="889746" y="248844"/>
                  <a:pt x="959223" y="6282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4" name="Frihandsfigur 23"/>
          <p:cNvSpPr/>
          <p:nvPr/>
        </p:nvSpPr>
        <p:spPr>
          <a:xfrm flipH="1">
            <a:off x="3572435" y="2877597"/>
            <a:ext cx="959223" cy="430458"/>
          </a:xfrm>
          <a:custGeom>
            <a:avLst/>
            <a:gdLst>
              <a:gd name="connsiteX0" fmla="*/ 0 w 959223"/>
              <a:gd name="connsiteY0" fmla="*/ 394521 h 430458"/>
              <a:gd name="connsiteX1" fmla="*/ 233082 w 959223"/>
              <a:gd name="connsiteY1" fmla="*/ 74 h 430458"/>
              <a:gd name="connsiteX2" fmla="*/ 385482 w 959223"/>
              <a:gd name="connsiteY2" fmla="*/ 421415 h 430458"/>
              <a:gd name="connsiteX3" fmla="*/ 609600 w 959223"/>
              <a:gd name="connsiteY3" fmla="*/ 35932 h 430458"/>
              <a:gd name="connsiteX4" fmla="*/ 762000 w 959223"/>
              <a:gd name="connsiteY4" fmla="*/ 430379 h 430458"/>
              <a:gd name="connsiteX5" fmla="*/ 959223 w 959223"/>
              <a:gd name="connsiteY5" fmla="*/ 62827 h 43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223" h="430458">
                <a:moveTo>
                  <a:pt x="0" y="394521"/>
                </a:moveTo>
                <a:cubicBezTo>
                  <a:pt x="84417" y="195056"/>
                  <a:pt x="168835" y="-4408"/>
                  <a:pt x="233082" y="74"/>
                </a:cubicBezTo>
                <a:cubicBezTo>
                  <a:pt x="297329" y="4556"/>
                  <a:pt x="322729" y="415439"/>
                  <a:pt x="385482" y="421415"/>
                </a:cubicBezTo>
                <a:cubicBezTo>
                  <a:pt x="448235" y="427391"/>
                  <a:pt x="546847" y="34438"/>
                  <a:pt x="609600" y="35932"/>
                </a:cubicBezTo>
                <a:cubicBezTo>
                  <a:pt x="672353" y="37426"/>
                  <a:pt x="703730" y="425897"/>
                  <a:pt x="762000" y="430379"/>
                </a:cubicBezTo>
                <a:cubicBezTo>
                  <a:pt x="820270" y="434861"/>
                  <a:pt x="889746" y="248844"/>
                  <a:pt x="959223" y="6282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1.59611E-6 L 0.16562 -0.21143 C 0.20034 -0.25908 0.25225 -0.28568 0.30642 -0.28568 C 0.36822 -0.28568 0.41753 -0.25908 0.45225 -0.21143 L 0.61805 1.59611E-6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0" y="-14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59611E-6 L 0.16562 -0.21143 C 0.20034 -0.25908 0.25225 -0.28568 0.30642 -0.28568 C 0.36822 -0.28568 0.41753 -0.25908 0.45225 -0.21143 L 0.61805 1.59611E-6 " pathEditMode="relative" rAng="0" ptsTypes="FffFF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0" y="-14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4.07407E-6 L 0.25399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4.07407E-6 L -0.2382 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4" grpId="0" animBg="1"/>
      <p:bldP spid="24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90600" y="381000"/>
            <a:ext cx="7162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36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SASE</a:t>
            </a:r>
            <a:r>
              <a:rPr lang="sv-SE" altLang="sv-SE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sv-SE" altLang="sv-SE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sv-SE" altLang="sv-SE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(Self </a:t>
            </a:r>
            <a:r>
              <a:rPr lang="sv-SE" altLang="sv-SE" sz="24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Amplified</a:t>
            </a:r>
            <a:r>
              <a:rPr lang="sv-SE" altLang="sv-SE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sv-SE" altLang="sv-SE" sz="24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Stimulated</a:t>
            </a:r>
            <a:r>
              <a:rPr lang="sv-SE" altLang="sv-SE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Emission)</a:t>
            </a:r>
            <a:endParaRPr lang="sv-SE" altLang="sv-SE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292600" y="4419600"/>
            <a:ext cx="4318000" cy="2109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From noice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No mirrors (</a:t>
            </a:r>
            <a:r>
              <a:rPr lang="sv-SE" altLang="sv-SE" sz="2400" smtClean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  <a:sym typeface="Math1" pitchFamily="2" charset="2"/>
              </a:rPr>
              <a:t> X-rays)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  <a:sym typeface="Math1" pitchFamily="2" charset="2"/>
              </a:rPr>
              <a:t> Tunable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  <a:sym typeface="Math1" pitchFamily="2" charset="2"/>
              </a:rPr>
              <a:t> ”Spiky” (t and </a:t>
            </a:r>
            <a:r>
              <a:rPr lang="sv-SE" altLang="sv-SE" sz="2400" smtClean="0">
                <a:solidFill>
                  <a:srgbClr val="000000"/>
                </a:solidFill>
                <a:latin typeface="Symbol" panose="05050102010706020507" pitchFamily="18" charset="2"/>
                <a:sym typeface="Math1" pitchFamily="2" charset="2"/>
              </a:rPr>
              <a:t>l</a:t>
            </a: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  <a:sym typeface="Math1" pitchFamily="2" charset="2"/>
              </a:rPr>
              <a:t>)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1422400" y="1981200"/>
            <a:ext cx="6883400" cy="1682750"/>
            <a:chOff x="1320" y="1248"/>
            <a:chExt cx="4336" cy="1060"/>
          </a:xfrm>
        </p:grpSpPr>
        <p:grpSp>
          <p:nvGrpSpPr>
            <p:cNvPr id="22533" name="Group 5"/>
            <p:cNvGrpSpPr>
              <a:grpSpLocks/>
            </p:cNvGrpSpPr>
            <p:nvPr/>
          </p:nvGrpSpPr>
          <p:grpSpPr bwMode="auto">
            <a:xfrm>
              <a:off x="1680" y="1248"/>
              <a:ext cx="2881" cy="686"/>
              <a:chOff x="1918" y="1248"/>
              <a:chExt cx="2881" cy="686"/>
            </a:xfrm>
          </p:grpSpPr>
          <p:grpSp>
            <p:nvGrpSpPr>
              <p:cNvPr id="22534" name="Group 6"/>
              <p:cNvGrpSpPr>
                <a:grpSpLocks/>
              </p:cNvGrpSpPr>
              <p:nvPr/>
            </p:nvGrpSpPr>
            <p:grpSpPr bwMode="auto">
              <a:xfrm>
                <a:off x="1918" y="1248"/>
                <a:ext cx="1439" cy="686"/>
                <a:chOff x="265" y="2928"/>
                <a:chExt cx="2872" cy="1123"/>
              </a:xfrm>
            </p:grpSpPr>
            <p:sp>
              <p:nvSpPr>
                <p:cNvPr id="22535" name="Rectangle 7"/>
                <p:cNvSpPr>
                  <a:spLocks noChangeArrowheads="1"/>
                </p:cNvSpPr>
                <p:nvPr/>
              </p:nvSpPr>
              <p:spPr bwMode="auto">
                <a:xfrm>
                  <a:off x="265" y="3747"/>
                  <a:ext cx="360" cy="30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36" name="Rectangle 8"/>
                <p:cNvSpPr>
                  <a:spLocks noChangeArrowheads="1"/>
                </p:cNvSpPr>
                <p:nvPr/>
              </p:nvSpPr>
              <p:spPr bwMode="auto">
                <a:xfrm>
                  <a:off x="625" y="3747"/>
                  <a:ext cx="358" cy="304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37" name="Rectangle 9"/>
                <p:cNvSpPr>
                  <a:spLocks noChangeArrowheads="1"/>
                </p:cNvSpPr>
                <p:nvPr/>
              </p:nvSpPr>
              <p:spPr bwMode="auto">
                <a:xfrm>
                  <a:off x="983" y="3747"/>
                  <a:ext cx="360" cy="30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38" name="Rectangle 10"/>
                <p:cNvSpPr>
                  <a:spLocks noChangeArrowheads="1"/>
                </p:cNvSpPr>
                <p:nvPr/>
              </p:nvSpPr>
              <p:spPr bwMode="auto">
                <a:xfrm>
                  <a:off x="1343" y="3747"/>
                  <a:ext cx="358" cy="304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39" name="Rectangle 11"/>
                <p:cNvSpPr>
                  <a:spLocks noChangeArrowheads="1"/>
                </p:cNvSpPr>
                <p:nvPr/>
              </p:nvSpPr>
              <p:spPr bwMode="auto">
                <a:xfrm>
                  <a:off x="1701" y="3747"/>
                  <a:ext cx="358" cy="30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0" name="Rectangle 12"/>
                <p:cNvSpPr>
                  <a:spLocks noChangeArrowheads="1"/>
                </p:cNvSpPr>
                <p:nvPr/>
              </p:nvSpPr>
              <p:spPr bwMode="auto">
                <a:xfrm>
                  <a:off x="2059" y="3747"/>
                  <a:ext cx="360" cy="304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1" name="Rectangle 13"/>
                <p:cNvSpPr>
                  <a:spLocks noChangeArrowheads="1"/>
                </p:cNvSpPr>
                <p:nvPr/>
              </p:nvSpPr>
              <p:spPr bwMode="auto">
                <a:xfrm>
                  <a:off x="2419" y="3747"/>
                  <a:ext cx="358" cy="30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2" name="Rectangle 14"/>
                <p:cNvSpPr>
                  <a:spLocks noChangeArrowheads="1"/>
                </p:cNvSpPr>
                <p:nvPr/>
              </p:nvSpPr>
              <p:spPr bwMode="auto">
                <a:xfrm>
                  <a:off x="2777" y="3747"/>
                  <a:ext cx="360" cy="304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3" name="Rectangle 15"/>
                <p:cNvSpPr>
                  <a:spLocks noChangeArrowheads="1"/>
                </p:cNvSpPr>
                <p:nvPr/>
              </p:nvSpPr>
              <p:spPr bwMode="auto">
                <a:xfrm>
                  <a:off x="265" y="2928"/>
                  <a:ext cx="360" cy="305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4" name="Rectangle 16"/>
                <p:cNvSpPr>
                  <a:spLocks noChangeArrowheads="1"/>
                </p:cNvSpPr>
                <p:nvPr/>
              </p:nvSpPr>
              <p:spPr bwMode="auto">
                <a:xfrm>
                  <a:off x="625" y="2928"/>
                  <a:ext cx="358" cy="305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5" name="Rectangle 17"/>
                <p:cNvSpPr>
                  <a:spLocks noChangeArrowheads="1"/>
                </p:cNvSpPr>
                <p:nvPr/>
              </p:nvSpPr>
              <p:spPr bwMode="auto">
                <a:xfrm>
                  <a:off x="983" y="2928"/>
                  <a:ext cx="360" cy="305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43" y="2928"/>
                  <a:ext cx="358" cy="305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7" name="Rectangle 19"/>
                <p:cNvSpPr>
                  <a:spLocks noChangeArrowheads="1"/>
                </p:cNvSpPr>
                <p:nvPr/>
              </p:nvSpPr>
              <p:spPr bwMode="auto">
                <a:xfrm>
                  <a:off x="1701" y="2928"/>
                  <a:ext cx="358" cy="305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8" name="Rectangle 20"/>
                <p:cNvSpPr>
                  <a:spLocks noChangeArrowheads="1"/>
                </p:cNvSpPr>
                <p:nvPr/>
              </p:nvSpPr>
              <p:spPr bwMode="auto">
                <a:xfrm>
                  <a:off x="2059" y="2928"/>
                  <a:ext cx="360" cy="305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9" name="Rectangle 21"/>
                <p:cNvSpPr>
                  <a:spLocks noChangeArrowheads="1"/>
                </p:cNvSpPr>
                <p:nvPr/>
              </p:nvSpPr>
              <p:spPr bwMode="auto">
                <a:xfrm>
                  <a:off x="2419" y="2928"/>
                  <a:ext cx="358" cy="305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0" name="Rectangle 22"/>
                <p:cNvSpPr>
                  <a:spLocks noChangeArrowheads="1"/>
                </p:cNvSpPr>
                <p:nvPr/>
              </p:nvSpPr>
              <p:spPr bwMode="auto">
                <a:xfrm>
                  <a:off x="2777" y="2928"/>
                  <a:ext cx="360" cy="305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51" name="Group 23"/>
              <p:cNvGrpSpPr>
                <a:grpSpLocks/>
              </p:cNvGrpSpPr>
              <p:nvPr/>
            </p:nvGrpSpPr>
            <p:grpSpPr bwMode="auto">
              <a:xfrm>
                <a:off x="3360" y="1248"/>
                <a:ext cx="1439" cy="686"/>
                <a:chOff x="265" y="2928"/>
                <a:chExt cx="2872" cy="1123"/>
              </a:xfrm>
            </p:grpSpPr>
            <p:sp>
              <p:nvSpPr>
                <p:cNvPr id="22552" name="Rectangle 24"/>
                <p:cNvSpPr>
                  <a:spLocks noChangeArrowheads="1"/>
                </p:cNvSpPr>
                <p:nvPr/>
              </p:nvSpPr>
              <p:spPr bwMode="auto">
                <a:xfrm>
                  <a:off x="265" y="3747"/>
                  <a:ext cx="360" cy="30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3" name="Rectangle 25"/>
                <p:cNvSpPr>
                  <a:spLocks noChangeArrowheads="1"/>
                </p:cNvSpPr>
                <p:nvPr/>
              </p:nvSpPr>
              <p:spPr bwMode="auto">
                <a:xfrm>
                  <a:off x="625" y="3747"/>
                  <a:ext cx="358" cy="304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4" name="Rectangle 26"/>
                <p:cNvSpPr>
                  <a:spLocks noChangeArrowheads="1"/>
                </p:cNvSpPr>
                <p:nvPr/>
              </p:nvSpPr>
              <p:spPr bwMode="auto">
                <a:xfrm>
                  <a:off x="983" y="3747"/>
                  <a:ext cx="360" cy="30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5" name="Rectangle 27"/>
                <p:cNvSpPr>
                  <a:spLocks noChangeArrowheads="1"/>
                </p:cNvSpPr>
                <p:nvPr/>
              </p:nvSpPr>
              <p:spPr bwMode="auto">
                <a:xfrm>
                  <a:off x="1343" y="3747"/>
                  <a:ext cx="358" cy="304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6" name="Rectangle 28"/>
                <p:cNvSpPr>
                  <a:spLocks noChangeArrowheads="1"/>
                </p:cNvSpPr>
                <p:nvPr/>
              </p:nvSpPr>
              <p:spPr bwMode="auto">
                <a:xfrm>
                  <a:off x="1701" y="3747"/>
                  <a:ext cx="358" cy="30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7" name="Rectangle 29"/>
                <p:cNvSpPr>
                  <a:spLocks noChangeArrowheads="1"/>
                </p:cNvSpPr>
                <p:nvPr/>
              </p:nvSpPr>
              <p:spPr bwMode="auto">
                <a:xfrm>
                  <a:off x="2059" y="3747"/>
                  <a:ext cx="360" cy="304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8" name="Rectangle 30"/>
                <p:cNvSpPr>
                  <a:spLocks noChangeArrowheads="1"/>
                </p:cNvSpPr>
                <p:nvPr/>
              </p:nvSpPr>
              <p:spPr bwMode="auto">
                <a:xfrm>
                  <a:off x="2419" y="3747"/>
                  <a:ext cx="358" cy="30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9" name="Rectangle 31"/>
                <p:cNvSpPr>
                  <a:spLocks noChangeArrowheads="1"/>
                </p:cNvSpPr>
                <p:nvPr/>
              </p:nvSpPr>
              <p:spPr bwMode="auto">
                <a:xfrm>
                  <a:off x="2777" y="3747"/>
                  <a:ext cx="360" cy="304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0" name="Rectangle 32"/>
                <p:cNvSpPr>
                  <a:spLocks noChangeArrowheads="1"/>
                </p:cNvSpPr>
                <p:nvPr/>
              </p:nvSpPr>
              <p:spPr bwMode="auto">
                <a:xfrm>
                  <a:off x="265" y="2928"/>
                  <a:ext cx="360" cy="305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1" name="Rectangle 33"/>
                <p:cNvSpPr>
                  <a:spLocks noChangeArrowheads="1"/>
                </p:cNvSpPr>
                <p:nvPr/>
              </p:nvSpPr>
              <p:spPr bwMode="auto">
                <a:xfrm>
                  <a:off x="625" y="2928"/>
                  <a:ext cx="358" cy="305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2" name="Rectangle 34"/>
                <p:cNvSpPr>
                  <a:spLocks noChangeArrowheads="1"/>
                </p:cNvSpPr>
                <p:nvPr/>
              </p:nvSpPr>
              <p:spPr bwMode="auto">
                <a:xfrm>
                  <a:off x="983" y="2928"/>
                  <a:ext cx="360" cy="305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3" name="Rectangle 35"/>
                <p:cNvSpPr>
                  <a:spLocks noChangeArrowheads="1"/>
                </p:cNvSpPr>
                <p:nvPr/>
              </p:nvSpPr>
              <p:spPr bwMode="auto">
                <a:xfrm>
                  <a:off x="1343" y="2928"/>
                  <a:ext cx="358" cy="305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4" name="Rectangle 36"/>
                <p:cNvSpPr>
                  <a:spLocks noChangeArrowheads="1"/>
                </p:cNvSpPr>
                <p:nvPr/>
              </p:nvSpPr>
              <p:spPr bwMode="auto">
                <a:xfrm>
                  <a:off x="1701" y="2928"/>
                  <a:ext cx="358" cy="305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5" name="Rectangle 37"/>
                <p:cNvSpPr>
                  <a:spLocks noChangeArrowheads="1"/>
                </p:cNvSpPr>
                <p:nvPr/>
              </p:nvSpPr>
              <p:spPr bwMode="auto">
                <a:xfrm>
                  <a:off x="2059" y="2928"/>
                  <a:ext cx="360" cy="305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6" name="Rectangle 38"/>
                <p:cNvSpPr>
                  <a:spLocks noChangeArrowheads="1"/>
                </p:cNvSpPr>
                <p:nvPr/>
              </p:nvSpPr>
              <p:spPr bwMode="auto">
                <a:xfrm>
                  <a:off x="2419" y="2928"/>
                  <a:ext cx="358" cy="305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FF"/>
                  </a:extrusionClr>
                  <a:contourClr>
                    <a:srgbClr val="66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7" name="Rectangle 39"/>
                <p:cNvSpPr>
                  <a:spLocks noChangeArrowheads="1"/>
                </p:cNvSpPr>
                <p:nvPr/>
              </p:nvSpPr>
              <p:spPr bwMode="auto">
                <a:xfrm>
                  <a:off x="2777" y="2928"/>
                  <a:ext cx="360" cy="305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CC00"/>
                  </a:extrusionClr>
                  <a:contourClr>
                    <a:srgbClr val="99CC00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2568" name="Freeform 40"/>
            <p:cNvSpPr>
              <a:spLocks/>
            </p:cNvSpPr>
            <p:nvPr/>
          </p:nvSpPr>
          <p:spPr bwMode="auto">
            <a:xfrm>
              <a:off x="1912" y="1392"/>
              <a:ext cx="3744" cy="336"/>
            </a:xfrm>
            <a:custGeom>
              <a:avLst/>
              <a:gdLst>
                <a:gd name="T0" fmla="*/ 32 w 3024"/>
                <a:gd name="T1" fmla="*/ 120 h 336"/>
                <a:gd name="T2" fmla="*/ 624 w 3024"/>
                <a:gd name="T3" fmla="*/ 96 h 336"/>
                <a:gd name="T4" fmla="*/ 3024 w 3024"/>
                <a:gd name="T5" fmla="*/ 0 h 336"/>
                <a:gd name="T6" fmla="*/ 3024 w 3024"/>
                <a:gd name="T7" fmla="*/ 336 h 336"/>
                <a:gd name="T8" fmla="*/ 624 w 3024"/>
                <a:gd name="T9" fmla="*/ 192 h 336"/>
                <a:gd name="T10" fmla="*/ 8 w 3024"/>
                <a:gd name="T11" fmla="*/ 176 h 336"/>
                <a:gd name="T12" fmla="*/ 0 w 3024"/>
                <a:gd name="T13" fmla="*/ 12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4" h="336">
                  <a:moveTo>
                    <a:pt x="32" y="120"/>
                  </a:moveTo>
                  <a:lnTo>
                    <a:pt x="624" y="96"/>
                  </a:lnTo>
                  <a:lnTo>
                    <a:pt x="3024" y="0"/>
                  </a:lnTo>
                  <a:lnTo>
                    <a:pt x="3024" y="336"/>
                  </a:lnTo>
                  <a:lnTo>
                    <a:pt x="624" y="192"/>
                  </a:lnTo>
                  <a:lnTo>
                    <a:pt x="8" y="176"/>
                  </a:lnTo>
                  <a:lnTo>
                    <a:pt x="0" y="120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auto">
            <a:xfrm>
              <a:off x="1320" y="1491"/>
              <a:ext cx="3688" cy="533"/>
            </a:xfrm>
            <a:custGeom>
              <a:avLst/>
              <a:gdLst>
                <a:gd name="T0" fmla="*/ 0 w 3688"/>
                <a:gd name="T1" fmla="*/ 329 h 533"/>
                <a:gd name="T2" fmla="*/ 196 w 3688"/>
                <a:gd name="T3" fmla="*/ 141 h 533"/>
                <a:gd name="T4" fmla="*/ 376 w 3688"/>
                <a:gd name="T5" fmla="*/ 97 h 533"/>
                <a:gd name="T6" fmla="*/ 632 w 3688"/>
                <a:gd name="T7" fmla="*/ 9 h 533"/>
                <a:gd name="T8" fmla="*/ 720 w 3688"/>
                <a:gd name="T9" fmla="*/ 109 h 533"/>
                <a:gd name="T10" fmla="*/ 1000 w 3688"/>
                <a:gd name="T11" fmla="*/ 5 h 533"/>
                <a:gd name="T12" fmla="*/ 1068 w 3688"/>
                <a:gd name="T13" fmla="*/ 101 h 533"/>
                <a:gd name="T14" fmla="*/ 1348 w 3688"/>
                <a:gd name="T15" fmla="*/ 9 h 533"/>
                <a:gd name="T16" fmla="*/ 1436 w 3688"/>
                <a:gd name="T17" fmla="*/ 109 h 533"/>
                <a:gd name="T18" fmla="*/ 1720 w 3688"/>
                <a:gd name="T19" fmla="*/ 1 h 533"/>
                <a:gd name="T20" fmla="*/ 1796 w 3688"/>
                <a:gd name="T21" fmla="*/ 109 h 533"/>
                <a:gd name="T22" fmla="*/ 2080 w 3688"/>
                <a:gd name="T23" fmla="*/ 1 h 533"/>
                <a:gd name="T24" fmla="*/ 2152 w 3688"/>
                <a:gd name="T25" fmla="*/ 113 h 533"/>
                <a:gd name="T26" fmla="*/ 2436 w 3688"/>
                <a:gd name="T27" fmla="*/ 5 h 533"/>
                <a:gd name="T28" fmla="*/ 2516 w 3688"/>
                <a:gd name="T29" fmla="*/ 109 h 533"/>
                <a:gd name="T30" fmla="*/ 2788 w 3688"/>
                <a:gd name="T31" fmla="*/ 5 h 533"/>
                <a:gd name="T32" fmla="*/ 2876 w 3688"/>
                <a:gd name="T33" fmla="*/ 113 h 533"/>
                <a:gd name="T34" fmla="*/ 3160 w 3688"/>
                <a:gd name="T35" fmla="*/ 9 h 533"/>
                <a:gd name="T36" fmla="*/ 3240 w 3688"/>
                <a:gd name="T37" fmla="*/ 105 h 533"/>
                <a:gd name="T38" fmla="*/ 3516 w 3688"/>
                <a:gd name="T39" fmla="*/ 229 h 533"/>
                <a:gd name="T40" fmla="*/ 3688 w 3688"/>
                <a:gd name="T41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88" h="533">
                  <a:moveTo>
                    <a:pt x="0" y="329"/>
                  </a:moveTo>
                  <a:cubicBezTo>
                    <a:pt x="33" y="298"/>
                    <a:pt x="133" y="180"/>
                    <a:pt x="196" y="141"/>
                  </a:cubicBezTo>
                  <a:cubicBezTo>
                    <a:pt x="259" y="102"/>
                    <a:pt x="303" y="119"/>
                    <a:pt x="376" y="97"/>
                  </a:cubicBezTo>
                  <a:cubicBezTo>
                    <a:pt x="449" y="75"/>
                    <a:pt x="575" y="7"/>
                    <a:pt x="632" y="9"/>
                  </a:cubicBezTo>
                  <a:cubicBezTo>
                    <a:pt x="689" y="11"/>
                    <a:pt x="659" y="110"/>
                    <a:pt x="720" y="109"/>
                  </a:cubicBezTo>
                  <a:cubicBezTo>
                    <a:pt x="781" y="108"/>
                    <a:pt x="942" y="6"/>
                    <a:pt x="1000" y="5"/>
                  </a:cubicBezTo>
                  <a:cubicBezTo>
                    <a:pt x="1058" y="4"/>
                    <a:pt x="1010" y="100"/>
                    <a:pt x="1068" y="101"/>
                  </a:cubicBezTo>
                  <a:cubicBezTo>
                    <a:pt x="1126" y="102"/>
                    <a:pt x="1287" y="8"/>
                    <a:pt x="1348" y="9"/>
                  </a:cubicBezTo>
                  <a:cubicBezTo>
                    <a:pt x="1409" y="10"/>
                    <a:pt x="1374" y="110"/>
                    <a:pt x="1436" y="109"/>
                  </a:cubicBezTo>
                  <a:cubicBezTo>
                    <a:pt x="1498" y="108"/>
                    <a:pt x="1660" y="1"/>
                    <a:pt x="1720" y="1"/>
                  </a:cubicBezTo>
                  <a:cubicBezTo>
                    <a:pt x="1780" y="1"/>
                    <a:pt x="1736" y="109"/>
                    <a:pt x="1796" y="109"/>
                  </a:cubicBezTo>
                  <a:cubicBezTo>
                    <a:pt x="1856" y="109"/>
                    <a:pt x="2021" y="0"/>
                    <a:pt x="2080" y="1"/>
                  </a:cubicBezTo>
                  <a:cubicBezTo>
                    <a:pt x="2139" y="2"/>
                    <a:pt x="2093" y="112"/>
                    <a:pt x="2152" y="113"/>
                  </a:cubicBezTo>
                  <a:cubicBezTo>
                    <a:pt x="2211" y="114"/>
                    <a:pt x="2375" y="6"/>
                    <a:pt x="2436" y="5"/>
                  </a:cubicBezTo>
                  <a:cubicBezTo>
                    <a:pt x="2497" y="4"/>
                    <a:pt x="2457" y="109"/>
                    <a:pt x="2516" y="109"/>
                  </a:cubicBezTo>
                  <a:cubicBezTo>
                    <a:pt x="2575" y="109"/>
                    <a:pt x="2728" y="4"/>
                    <a:pt x="2788" y="5"/>
                  </a:cubicBezTo>
                  <a:cubicBezTo>
                    <a:pt x="2848" y="6"/>
                    <a:pt x="2814" y="112"/>
                    <a:pt x="2876" y="113"/>
                  </a:cubicBezTo>
                  <a:cubicBezTo>
                    <a:pt x="2938" y="114"/>
                    <a:pt x="3099" y="10"/>
                    <a:pt x="3160" y="9"/>
                  </a:cubicBezTo>
                  <a:cubicBezTo>
                    <a:pt x="3221" y="8"/>
                    <a:pt x="3181" y="68"/>
                    <a:pt x="3240" y="105"/>
                  </a:cubicBezTo>
                  <a:cubicBezTo>
                    <a:pt x="3299" y="142"/>
                    <a:pt x="3441" y="158"/>
                    <a:pt x="3516" y="229"/>
                  </a:cubicBezTo>
                  <a:cubicBezTo>
                    <a:pt x="3591" y="300"/>
                    <a:pt x="3652" y="470"/>
                    <a:pt x="3688" y="53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1544" y="2020"/>
              <a:ext cx="676" cy="2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grpSp>
          <p:nvGrpSpPr>
            <p:cNvPr id="22571" name="Group 43"/>
            <p:cNvGrpSpPr>
              <a:grpSpLocks/>
            </p:cNvGrpSpPr>
            <p:nvPr/>
          </p:nvGrpSpPr>
          <p:grpSpPr bwMode="auto">
            <a:xfrm>
              <a:off x="3820" y="2026"/>
              <a:ext cx="664" cy="282"/>
              <a:chOff x="3640" y="2022"/>
              <a:chExt cx="664" cy="282"/>
            </a:xfrm>
          </p:grpSpPr>
          <p:sp>
            <p:nvSpPr>
              <p:cNvPr id="22572" name="Freeform 44"/>
              <p:cNvSpPr>
                <a:spLocks/>
              </p:cNvSpPr>
              <p:nvPr/>
            </p:nvSpPr>
            <p:spPr bwMode="auto">
              <a:xfrm>
                <a:off x="3640" y="2022"/>
                <a:ext cx="660" cy="162"/>
              </a:xfrm>
              <a:custGeom>
                <a:avLst/>
                <a:gdLst>
                  <a:gd name="T0" fmla="*/ 0 w 660"/>
                  <a:gd name="T1" fmla="*/ 138 h 162"/>
                  <a:gd name="T2" fmla="*/ 24 w 660"/>
                  <a:gd name="T3" fmla="*/ 90 h 162"/>
                  <a:gd name="T4" fmla="*/ 104 w 660"/>
                  <a:gd name="T5" fmla="*/ 38 h 162"/>
                  <a:gd name="T6" fmla="*/ 196 w 660"/>
                  <a:gd name="T7" fmla="*/ 106 h 162"/>
                  <a:gd name="T8" fmla="*/ 276 w 660"/>
                  <a:gd name="T9" fmla="*/ 2 h 162"/>
                  <a:gd name="T10" fmla="*/ 332 w 660"/>
                  <a:gd name="T11" fmla="*/ 110 h 162"/>
                  <a:gd name="T12" fmla="*/ 392 w 660"/>
                  <a:gd name="T13" fmla="*/ 2 h 162"/>
                  <a:gd name="T14" fmla="*/ 444 w 660"/>
                  <a:gd name="T15" fmla="*/ 122 h 162"/>
                  <a:gd name="T16" fmla="*/ 504 w 660"/>
                  <a:gd name="T17" fmla="*/ 6 h 162"/>
                  <a:gd name="T18" fmla="*/ 560 w 660"/>
                  <a:gd name="T19" fmla="*/ 126 h 162"/>
                  <a:gd name="T20" fmla="*/ 608 w 660"/>
                  <a:gd name="T21" fmla="*/ 14 h 162"/>
                  <a:gd name="T22" fmla="*/ 660 w 660"/>
                  <a:gd name="T23" fmla="*/ 122 h 162"/>
                  <a:gd name="T24" fmla="*/ 660 w 660"/>
                  <a:gd name="T25" fmla="*/ 162 h 162"/>
                  <a:gd name="T26" fmla="*/ 0 w 660"/>
                  <a:gd name="T27" fmla="*/ 13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0" h="162">
                    <a:moveTo>
                      <a:pt x="0" y="138"/>
                    </a:moveTo>
                    <a:lnTo>
                      <a:pt x="24" y="90"/>
                    </a:lnTo>
                    <a:cubicBezTo>
                      <a:pt x="41" y="73"/>
                      <a:pt x="75" y="35"/>
                      <a:pt x="104" y="38"/>
                    </a:cubicBezTo>
                    <a:cubicBezTo>
                      <a:pt x="133" y="41"/>
                      <a:pt x="167" y="112"/>
                      <a:pt x="196" y="106"/>
                    </a:cubicBezTo>
                    <a:cubicBezTo>
                      <a:pt x="225" y="100"/>
                      <a:pt x="253" y="1"/>
                      <a:pt x="276" y="2"/>
                    </a:cubicBezTo>
                    <a:cubicBezTo>
                      <a:pt x="299" y="3"/>
                      <a:pt x="313" y="110"/>
                      <a:pt x="332" y="110"/>
                    </a:cubicBezTo>
                    <a:cubicBezTo>
                      <a:pt x="351" y="110"/>
                      <a:pt x="373" y="0"/>
                      <a:pt x="392" y="2"/>
                    </a:cubicBezTo>
                    <a:cubicBezTo>
                      <a:pt x="411" y="4"/>
                      <a:pt x="425" y="121"/>
                      <a:pt x="444" y="122"/>
                    </a:cubicBezTo>
                    <a:cubicBezTo>
                      <a:pt x="463" y="123"/>
                      <a:pt x="485" y="5"/>
                      <a:pt x="504" y="6"/>
                    </a:cubicBezTo>
                    <a:cubicBezTo>
                      <a:pt x="523" y="7"/>
                      <a:pt x="543" y="125"/>
                      <a:pt x="560" y="126"/>
                    </a:cubicBezTo>
                    <a:cubicBezTo>
                      <a:pt x="577" y="127"/>
                      <a:pt x="591" y="15"/>
                      <a:pt x="608" y="14"/>
                    </a:cubicBezTo>
                    <a:cubicBezTo>
                      <a:pt x="625" y="13"/>
                      <a:pt x="651" y="97"/>
                      <a:pt x="660" y="122"/>
                    </a:cubicBezTo>
                    <a:lnTo>
                      <a:pt x="660" y="162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3" name="Freeform 45"/>
              <p:cNvSpPr>
                <a:spLocks/>
              </p:cNvSpPr>
              <p:nvPr/>
            </p:nvSpPr>
            <p:spPr bwMode="auto">
              <a:xfrm flipV="1">
                <a:off x="3644" y="2142"/>
                <a:ext cx="660" cy="162"/>
              </a:xfrm>
              <a:custGeom>
                <a:avLst/>
                <a:gdLst>
                  <a:gd name="T0" fmla="*/ 0 w 660"/>
                  <a:gd name="T1" fmla="*/ 138 h 162"/>
                  <a:gd name="T2" fmla="*/ 24 w 660"/>
                  <a:gd name="T3" fmla="*/ 90 h 162"/>
                  <a:gd name="T4" fmla="*/ 104 w 660"/>
                  <a:gd name="T5" fmla="*/ 38 h 162"/>
                  <a:gd name="T6" fmla="*/ 196 w 660"/>
                  <a:gd name="T7" fmla="*/ 106 h 162"/>
                  <a:gd name="T8" fmla="*/ 276 w 660"/>
                  <a:gd name="T9" fmla="*/ 2 h 162"/>
                  <a:gd name="T10" fmla="*/ 332 w 660"/>
                  <a:gd name="T11" fmla="*/ 110 h 162"/>
                  <a:gd name="T12" fmla="*/ 392 w 660"/>
                  <a:gd name="T13" fmla="*/ 2 h 162"/>
                  <a:gd name="T14" fmla="*/ 444 w 660"/>
                  <a:gd name="T15" fmla="*/ 122 h 162"/>
                  <a:gd name="T16" fmla="*/ 504 w 660"/>
                  <a:gd name="T17" fmla="*/ 6 h 162"/>
                  <a:gd name="T18" fmla="*/ 560 w 660"/>
                  <a:gd name="T19" fmla="*/ 126 h 162"/>
                  <a:gd name="T20" fmla="*/ 608 w 660"/>
                  <a:gd name="T21" fmla="*/ 14 h 162"/>
                  <a:gd name="T22" fmla="*/ 660 w 660"/>
                  <a:gd name="T23" fmla="*/ 122 h 162"/>
                  <a:gd name="T24" fmla="*/ 660 w 660"/>
                  <a:gd name="T25" fmla="*/ 162 h 162"/>
                  <a:gd name="T26" fmla="*/ 0 w 660"/>
                  <a:gd name="T27" fmla="*/ 13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0" h="162">
                    <a:moveTo>
                      <a:pt x="0" y="138"/>
                    </a:moveTo>
                    <a:lnTo>
                      <a:pt x="24" y="90"/>
                    </a:lnTo>
                    <a:cubicBezTo>
                      <a:pt x="41" y="73"/>
                      <a:pt x="75" y="35"/>
                      <a:pt x="104" y="38"/>
                    </a:cubicBezTo>
                    <a:cubicBezTo>
                      <a:pt x="133" y="41"/>
                      <a:pt x="167" y="112"/>
                      <a:pt x="196" y="106"/>
                    </a:cubicBezTo>
                    <a:cubicBezTo>
                      <a:pt x="225" y="100"/>
                      <a:pt x="253" y="1"/>
                      <a:pt x="276" y="2"/>
                    </a:cubicBezTo>
                    <a:cubicBezTo>
                      <a:pt x="299" y="3"/>
                      <a:pt x="313" y="110"/>
                      <a:pt x="332" y="110"/>
                    </a:cubicBezTo>
                    <a:cubicBezTo>
                      <a:pt x="351" y="110"/>
                      <a:pt x="373" y="0"/>
                      <a:pt x="392" y="2"/>
                    </a:cubicBezTo>
                    <a:cubicBezTo>
                      <a:pt x="411" y="4"/>
                      <a:pt x="425" y="121"/>
                      <a:pt x="444" y="122"/>
                    </a:cubicBezTo>
                    <a:cubicBezTo>
                      <a:pt x="463" y="123"/>
                      <a:pt x="485" y="5"/>
                      <a:pt x="504" y="6"/>
                    </a:cubicBezTo>
                    <a:cubicBezTo>
                      <a:pt x="523" y="7"/>
                      <a:pt x="543" y="125"/>
                      <a:pt x="560" y="126"/>
                    </a:cubicBezTo>
                    <a:cubicBezTo>
                      <a:pt x="577" y="127"/>
                      <a:pt x="591" y="15"/>
                      <a:pt x="608" y="14"/>
                    </a:cubicBezTo>
                    <a:cubicBezTo>
                      <a:pt x="625" y="13"/>
                      <a:pt x="651" y="97"/>
                      <a:pt x="660" y="122"/>
                    </a:cubicBezTo>
                    <a:lnTo>
                      <a:pt x="660" y="162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574" name="Group 46"/>
            <p:cNvGrpSpPr>
              <a:grpSpLocks/>
            </p:cNvGrpSpPr>
            <p:nvPr/>
          </p:nvGrpSpPr>
          <p:grpSpPr bwMode="auto">
            <a:xfrm>
              <a:off x="2644" y="2017"/>
              <a:ext cx="795" cy="283"/>
              <a:chOff x="2644" y="2021"/>
              <a:chExt cx="795" cy="283"/>
            </a:xfrm>
          </p:grpSpPr>
          <p:sp>
            <p:nvSpPr>
              <p:cNvPr id="22575" name="Freeform 47"/>
              <p:cNvSpPr>
                <a:spLocks/>
              </p:cNvSpPr>
              <p:nvPr/>
            </p:nvSpPr>
            <p:spPr bwMode="auto">
              <a:xfrm>
                <a:off x="2644" y="2021"/>
                <a:ext cx="795" cy="167"/>
              </a:xfrm>
              <a:custGeom>
                <a:avLst/>
                <a:gdLst>
                  <a:gd name="T0" fmla="*/ 0 w 795"/>
                  <a:gd name="T1" fmla="*/ 139 h 167"/>
                  <a:gd name="T2" fmla="*/ 24 w 795"/>
                  <a:gd name="T3" fmla="*/ 91 h 167"/>
                  <a:gd name="T4" fmla="*/ 84 w 795"/>
                  <a:gd name="T5" fmla="*/ 47 h 167"/>
                  <a:gd name="T6" fmla="*/ 180 w 795"/>
                  <a:gd name="T7" fmla="*/ 15 h 167"/>
                  <a:gd name="T8" fmla="*/ 288 w 795"/>
                  <a:gd name="T9" fmla="*/ 3 h 167"/>
                  <a:gd name="T10" fmla="*/ 336 w 795"/>
                  <a:gd name="T11" fmla="*/ 27 h 167"/>
                  <a:gd name="T12" fmla="*/ 392 w 795"/>
                  <a:gd name="T13" fmla="*/ 3 h 167"/>
                  <a:gd name="T14" fmla="*/ 452 w 795"/>
                  <a:gd name="T15" fmla="*/ 47 h 167"/>
                  <a:gd name="T16" fmla="*/ 504 w 795"/>
                  <a:gd name="T17" fmla="*/ 7 h 167"/>
                  <a:gd name="T18" fmla="*/ 556 w 795"/>
                  <a:gd name="T19" fmla="*/ 63 h 167"/>
                  <a:gd name="T20" fmla="*/ 608 w 795"/>
                  <a:gd name="T21" fmla="*/ 15 h 167"/>
                  <a:gd name="T22" fmla="*/ 688 w 795"/>
                  <a:gd name="T23" fmla="*/ 75 h 167"/>
                  <a:gd name="T24" fmla="*/ 680 w 795"/>
                  <a:gd name="T25" fmla="*/ 167 h 167"/>
                  <a:gd name="T26" fmla="*/ 0 w 795"/>
                  <a:gd name="T27" fmla="*/ 13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5" h="167">
                    <a:moveTo>
                      <a:pt x="0" y="139"/>
                    </a:moveTo>
                    <a:lnTo>
                      <a:pt x="24" y="91"/>
                    </a:lnTo>
                    <a:cubicBezTo>
                      <a:pt x="38" y="76"/>
                      <a:pt x="58" y="60"/>
                      <a:pt x="84" y="47"/>
                    </a:cubicBezTo>
                    <a:cubicBezTo>
                      <a:pt x="110" y="34"/>
                      <a:pt x="146" y="22"/>
                      <a:pt x="180" y="15"/>
                    </a:cubicBezTo>
                    <a:lnTo>
                      <a:pt x="288" y="3"/>
                    </a:lnTo>
                    <a:lnTo>
                      <a:pt x="336" y="27"/>
                    </a:lnTo>
                    <a:cubicBezTo>
                      <a:pt x="353" y="27"/>
                      <a:pt x="373" y="0"/>
                      <a:pt x="392" y="3"/>
                    </a:cubicBezTo>
                    <a:cubicBezTo>
                      <a:pt x="411" y="6"/>
                      <a:pt x="433" y="46"/>
                      <a:pt x="452" y="47"/>
                    </a:cubicBezTo>
                    <a:cubicBezTo>
                      <a:pt x="471" y="48"/>
                      <a:pt x="487" y="4"/>
                      <a:pt x="504" y="7"/>
                    </a:cubicBezTo>
                    <a:cubicBezTo>
                      <a:pt x="521" y="10"/>
                      <a:pt x="539" y="62"/>
                      <a:pt x="556" y="63"/>
                    </a:cubicBezTo>
                    <a:cubicBezTo>
                      <a:pt x="573" y="64"/>
                      <a:pt x="586" y="13"/>
                      <a:pt x="608" y="15"/>
                    </a:cubicBezTo>
                    <a:cubicBezTo>
                      <a:pt x="630" y="17"/>
                      <a:pt x="676" y="50"/>
                      <a:pt x="688" y="75"/>
                    </a:cubicBezTo>
                    <a:cubicBezTo>
                      <a:pt x="700" y="100"/>
                      <a:pt x="795" y="156"/>
                      <a:pt x="680" y="167"/>
                    </a:cubicBez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6" name="Freeform 48"/>
              <p:cNvSpPr>
                <a:spLocks/>
              </p:cNvSpPr>
              <p:nvPr/>
            </p:nvSpPr>
            <p:spPr bwMode="auto">
              <a:xfrm flipV="1">
                <a:off x="2644" y="2137"/>
                <a:ext cx="795" cy="167"/>
              </a:xfrm>
              <a:custGeom>
                <a:avLst/>
                <a:gdLst>
                  <a:gd name="T0" fmla="*/ 0 w 795"/>
                  <a:gd name="T1" fmla="*/ 139 h 167"/>
                  <a:gd name="T2" fmla="*/ 24 w 795"/>
                  <a:gd name="T3" fmla="*/ 91 h 167"/>
                  <a:gd name="T4" fmla="*/ 84 w 795"/>
                  <a:gd name="T5" fmla="*/ 47 h 167"/>
                  <a:gd name="T6" fmla="*/ 180 w 795"/>
                  <a:gd name="T7" fmla="*/ 15 h 167"/>
                  <a:gd name="T8" fmla="*/ 288 w 795"/>
                  <a:gd name="T9" fmla="*/ 3 h 167"/>
                  <a:gd name="T10" fmla="*/ 336 w 795"/>
                  <a:gd name="T11" fmla="*/ 27 h 167"/>
                  <a:gd name="T12" fmla="*/ 392 w 795"/>
                  <a:gd name="T13" fmla="*/ 3 h 167"/>
                  <a:gd name="T14" fmla="*/ 452 w 795"/>
                  <a:gd name="T15" fmla="*/ 47 h 167"/>
                  <a:gd name="T16" fmla="*/ 504 w 795"/>
                  <a:gd name="T17" fmla="*/ 7 h 167"/>
                  <a:gd name="T18" fmla="*/ 556 w 795"/>
                  <a:gd name="T19" fmla="*/ 63 h 167"/>
                  <a:gd name="T20" fmla="*/ 608 w 795"/>
                  <a:gd name="T21" fmla="*/ 15 h 167"/>
                  <a:gd name="T22" fmla="*/ 688 w 795"/>
                  <a:gd name="T23" fmla="*/ 75 h 167"/>
                  <a:gd name="T24" fmla="*/ 680 w 795"/>
                  <a:gd name="T25" fmla="*/ 167 h 167"/>
                  <a:gd name="T26" fmla="*/ 0 w 795"/>
                  <a:gd name="T27" fmla="*/ 13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5" h="167">
                    <a:moveTo>
                      <a:pt x="0" y="139"/>
                    </a:moveTo>
                    <a:lnTo>
                      <a:pt x="24" y="91"/>
                    </a:lnTo>
                    <a:cubicBezTo>
                      <a:pt x="38" y="76"/>
                      <a:pt x="58" y="60"/>
                      <a:pt x="84" y="47"/>
                    </a:cubicBezTo>
                    <a:cubicBezTo>
                      <a:pt x="110" y="34"/>
                      <a:pt x="146" y="22"/>
                      <a:pt x="180" y="15"/>
                    </a:cubicBezTo>
                    <a:lnTo>
                      <a:pt x="288" y="3"/>
                    </a:lnTo>
                    <a:lnTo>
                      <a:pt x="336" y="27"/>
                    </a:lnTo>
                    <a:cubicBezTo>
                      <a:pt x="353" y="27"/>
                      <a:pt x="373" y="0"/>
                      <a:pt x="392" y="3"/>
                    </a:cubicBezTo>
                    <a:cubicBezTo>
                      <a:pt x="411" y="6"/>
                      <a:pt x="433" y="46"/>
                      <a:pt x="452" y="47"/>
                    </a:cubicBezTo>
                    <a:cubicBezTo>
                      <a:pt x="471" y="48"/>
                      <a:pt x="487" y="4"/>
                      <a:pt x="504" y="7"/>
                    </a:cubicBezTo>
                    <a:cubicBezTo>
                      <a:pt x="521" y="10"/>
                      <a:pt x="539" y="62"/>
                      <a:pt x="556" y="63"/>
                    </a:cubicBezTo>
                    <a:cubicBezTo>
                      <a:pt x="573" y="64"/>
                      <a:pt x="586" y="13"/>
                      <a:pt x="608" y="15"/>
                    </a:cubicBezTo>
                    <a:cubicBezTo>
                      <a:pt x="630" y="17"/>
                      <a:pt x="676" y="50"/>
                      <a:pt x="688" y="75"/>
                    </a:cubicBezTo>
                    <a:cubicBezTo>
                      <a:pt x="700" y="100"/>
                      <a:pt x="795" y="156"/>
                      <a:pt x="680" y="167"/>
                    </a:cubicBez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577" name="Group 49"/>
          <p:cNvGrpSpPr>
            <a:grpSpLocks/>
          </p:cNvGrpSpPr>
          <p:nvPr/>
        </p:nvGrpSpPr>
        <p:grpSpPr bwMode="auto">
          <a:xfrm>
            <a:off x="571500" y="4521200"/>
            <a:ext cx="1917700" cy="1866900"/>
            <a:chOff x="128" y="2560"/>
            <a:chExt cx="1208" cy="1176"/>
          </a:xfrm>
        </p:grpSpPr>
        <p:sp>
          <p:nvSpPr>
            <p:cNvPr id="22578" name="Line 50"/>
            <p:cNvSpPr>
              <a:spLocks noChangeShapeType="1"/>
            </p:cNvSpPr>
            <p:nvPr/>
          </p:nvSpPr>
          <p:spPr bwMode="auto">
            <a:xfrm flipV="1">
              <a:off x="128" y="2568"/>
              <a:ext cx="0" cy="1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128" y="3728"/>
              <a:ext cx="1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2580" name="Freeform 52"/>
            <p:cNvSpPr>
              <a:spLocks/>
            </p:cNvSpPr>
            <p:nvPr/>
          </p:nvSpPr>
          <p:spPr bwMode="auto">
            <a:xfrm>
              <a:off x="160" y="2720"/>
              <a:ext cx="1176" cy="1010"/>
            </a:xfrm>
            <a:custGeom>
              <a:avLst/>
              <a:gdLst>
                <a:gd name="T0" fmla="*/ 0 w 1176"/>
                <a:gd name="T1" fmla="*/ 1000 h 1010"/>
                <a:gd name="T2" fmla="*/ 248 w 1176"/>
                <a:gd name="T3" fmla="*/ 1000 h 1010"/>
                <a:gd name="T4" fmla="*/ 424 w 1176"/>
                <a:gd name="T5" fmla="*/ 937 h 1010"/>
                <a:gd name="T6" fmla="*/ 616 w 1176"/>
                <a:gd name="T7" fmla="*/ 662 h 1010"/>
                <a:gd name="T8" fmla="*/ 752 w 1176"/>
                <a:gd name="T9" fmla="*/ 307 h 1010"/>
                <a:gd name="T10" fmla="*/ 896 w 1176"/>
                <a:gd name="T11" fmla="*/ 63 h 1010"/>
                <a:gd name="T12" fmla="*/ 1176 w 1176"/>
                <a:gd name="T13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6" h="1010">
                  <a:moveTo>
                    <a:pt x="0" y="1000"/>
                  </a:moveTo>
                  <a:cubicBezTo>
                    <a:pt x="43" y="1000"/>
                    <a:pt x="177" y="1010"/>
                    <a:pt x="248" y="1000"/>
                  </a:cubicBezTo>
                  <a:cubicBezTo>
                    <a:pt x="319" y="990"/>
                    <a:pt x="363" y="993"/>
                    <a:pt x="424" y="937"/>
                  </a:cubicBezTo>
                  <a:cubicBezTo>
                    <a:pt x="485" y="881"/>
                    <a:pt x="561" y="767"/>
                    <a:pt x="616" y="662"/>
                  </a:cubicBezTo>
                  <a:cubicBezTo>
                    <a:pt x="671" y="556"/>
                    <a:pt x="705" y="407"/>
                    <a:pt x="752" y="307"/>
                  </a:cubicBezTo>
                  <a:cubicBezTo>
                    <a:pt x="799" y="208"/>
                    <a:pt x="825" y="114"/>
                    <a:pt x="896" y="63"/>
                  </a:cubicBezTo>
                  <a:cubicBezTo>
                    <a:pt x="967" y="12"/>
                    <a:pt x="1071" y="6"/>
                    <a:pt x="117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2581" name="Text Box 53"/>
            <p:cNvSpPr txBox="1">
              <a:spLocks noChangeArrowheads="1"/>
            </p:cNvSpPr>
            <p:nvPr/>
          </p:nvSpPr>
          <p:spPr bwMode="auto">
            <a:xfrm>
              <a:off x="1080" y="3448"/>
              <a:ext cx="2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sv-SE" altLang="sv-SE" sz="240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L</a:t>
              </a:r>
              <a:endParaRPr lang="sv-SE" altLang="sv-SE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82" name="Text Box 54"/>
            <p:cNvSpPr txBox="1">
              <a:spLocks noChangeArrowheads="1"/>
            </p:cNvSpPr>
            <p:nvPr/>
          </p:nvSpPr>
          <p:spPr bwMode="auto">
            <a:xfrm>
              <a:off x="144" y="2560"/>
              <a:ext cx="2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sv-SE" altLang="sv-SE" sz="240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P</a:t>
              </a:r>
              <a:endParaRPr lang="sv-SE" altLang="sv-SE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v-SE" altLang="sv-SE" sz="3600" b="1" dirty="0" err="1"/>
              <a:t>Noise</a:t>
            </a:r>
            <a:r>
              <a:rPr lang="sv-SE" altLang="sv-SE" sz="3600" b="1" dirty="0"/>
              <a:t> in SASE</a:t>
            </a: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/>
          <a:stretch>
            <a:fillRect/>
          </a:stretch>
        </p:blipFill>
        <p:spPr bwMode="auto">
          <a:xfrm>
            <a:off x="0" y="1520825"/>
            <a:ext cx="9144000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1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28600" y="1981200"/>
            <a:ext cx="304800" cy="838200"/>
          </a:xfrm>
          <a:prstGeom prst="flowChartMagneticDrum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457200" y="2209800"/>
            <a:ext cx="7543800" cy="533400"/>
          </a:xfrm>
          <a:custGeom>
            <a:avLst/>
            <a:gdLst>
              <a:gd name="T0" fmla="*/ 48 w 4752"/>
              <a:gd name="T1" fmla="*/ 0 h 336"/>
              <a:gd name="T2" fmla="*/ 2352 w 4752"/>
              <a:gd name="T3" fmla="*/ 96 h 336"/>
              <a:gd name="T4" fmla="*/ 4752 w 4752"/>
              <a:gd name="T5" fmla="*/ 0 h 336"/>
              <a:gd name="T6" fmla="*/ 4752 w 4752"/>
              <a:gd name="T7" fmla="*/ 336 h 336"/>
              <a:gd name="T8" fmla="*/ 2352 w 4752"/>
              <a:gd name="T9" fmla="*/ 192 h 336"/>
              <a:gd name="T10" fmla="*/ 0 w 4752"/>
              <a:gd name="T11" fmla="*/ 288 h 336"/>
              <a:gd name="T12" fmla="*/ 0 w 4752"/>
              <a:gd name="T1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52" h="336">
                <a:moveTo>
                  <a:pt x="48" y="0"/>
                </a:moveTo>
                <a:lnTo>
                  <a:pt x="2352" y="96"/>
                </a:lnTo>
                <a:lnTo>
                  <a:pt x="4752" y="0"/>
                </a:lnTo>
                <a:lnTo>
                  <a:pt x="4752" y="336"/>
                </a:lnTo>
                <a:lnTo>
                  <a:pt x="2352" y="192"/>
                </a:lnTo>
                <a:lnTo>
                  <a:pt x="0" y="288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90600" y="381000"/>
            <a:ext cx="716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36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Resonator FEL</a:t>
            </a:r>
            <a:endParaRPr lang="sv-SE" altLang="sv-SE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33400" y="3886200"/>
            <a:ext cx="3733800" cy="247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IR 5-250 </a:t>
            </a:r>
            <a:r>
              <a:rPr lang="sv-SE" altLang="sv-SE" sz="2400" smtClean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m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UV </a:t>
            </a: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</a:t>
            </a: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  <a:sym typeface="Math1" pitchFamily="2" charset="2"/>
              </a:rPr>
              <a:t> 200 nm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  <a:sym typeface="Math1" pitchFamily="2" charset="2"/>
              </a:rPr>
              <a:t> Tunable: magnet / 	e- energy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  <a:sym typeface="Math1" pitchFamily="2" charset="2"/>
              </a:rPr>
              <a:t> Mirrors limit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3044825" y="1981200"/>
            <a:ext cx="2284413" cy="1089025"/>
            <a:chOff x="265" y="2928"/>
            <a:chExt cx="2872" cy="1123"/>
          </a:xfrm>
        </p:grpSpPr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65" y="3747"/>
              <a:ext cx="360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625" y="3747"/>
              <a:ext cx="358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983" y="3747"/>
              <a:ext cx="360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343" y="3747"/>
              <a:ext cx="358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701" y="3747"/>
              <a:ext cx="358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2059" y="3747"/>
              <a:ext cx="360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2419" y="3747"/>
              <a:ext cx="358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2777" y="3747"/>
              <a:ext cx="360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265" y="2928"/>
              <a:ext cx="360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625" y="2928"/>
              <a:ext cx="358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983" y="2928"/>
              <a:ext cx="360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1343" y="2928"/>
              <a:ext cx="358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1701" y="2928"/>
              <a:ext cx="358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2059" y="2928"/>
              <a:ext cx="360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2419" y="2928"/>
              <a:ext cx="358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2777" y="2928"/>
              <a:ext cx="360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527" name="Freeform 23"/>
          <p:cNvSpPr>
            <a:spLocks/>
          </p:cNvSpPr>
          <p:nvPr/>
        </p:nvSpPr>
        <p:spPr bwMode="auto">
          <a:xfrm>
            <a:off x="1600200" y="2390775"/>
            <a:ext cx="5105400" cy="962025"/>
          </a:xfrm>
          <a:custGeom>
            <a:avLst/>
            <a:gdLst>
              <a:gd name="T0" fmla="*/ 0 w 4720"/>
              <a:gd name="T1" fmla="*/ 758 h 758"/>
              <a:gd name="T2" fmla="*/ 512 w 4720"/>
              <a:gd name="T3" fmla="*/ 742 h 758"/>
              <a:gd name="T4" fmla="*/ 680 w 4720"/>
              <a:gd name="T5" fmla="*/ 678 h 758"/>
              <a:gd name="T6" fmla="*/ 856 w 4720"/>
              <a:gd name="T7" fmla="*/ 502 h 758"/>
              <a:gd name="T8" fmla="*/ 972 w 4720"/>
              <a:gd name="T9" fmla="*/ 277 h 758"/>
              <a:gd name="T10" fmla="*/ 1189 w 4720"/>
              <a:gd name="T11" fmla="*/ 167 h 758"/>
              <a:gd name="T12" fmla="*/ 1559 w 4720"/>
              <a:gd name="T13" fmla="*/ 161 h 758"/>
              <a:gd name="T14" fmla="*/ 1899 w 4720"/>
              <a:gd name="T15" fmla="*/ 32 h 758"/>
              <a:gd name="T16" fmla="*/ 2001 w 4720"/>
              <a:gd name="T17" fmla="*/ 191 h 758"/>
              <a:gd name="T18" fmla="*/ 2442 w 4720"/>
              <a:gd name="T19" fmla="*/ 32 h 758"/>
              <a:gd name="T20" fmla="*/ 2550 w 4720"/>
              <a:gd name="T21" fmla="*/ 180 h 758"/>
              <a:gd name="T22" fmla="*/ 2985 w 4720"/>
              <a:gd name="T23" fmla="*/ 32 h 758"/>
              <a:gd name="T24" fmla="*/ 3043 w 4720"/>
              <a:gd name="T25" fmla="*/ 168 h 758"/>
              <a:gd name="T26" fmla="*/ 3404 w 4720"/>
              <a:gd name="T27" fmla="*/ 31 h 758"/>
              <a:gd name="T28" fmla="*/ 3784 w 4720"/>
              <a:gd name="T29" fmla="*/ 54 h 758"/>
              <a:gd name="T30" fmla="*/ 4016 w 4720"/>
              <a:gd name="T31" fmla="*/ 358 h 758"/>
              <a:gd name="T32" fmla="*/ 4344 w 4720"/>
              <a:gd name="T33" fmla="*/ 638 h 758"/>
              <a:gd name="T34" fmla="*/ 4720 w 4720"/>
              <a:gd name="T35" fmla="*/ 710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20" h="758">
                <a:moveTo>
                  <a:pt x="0" y="758"/>
                </a:moveTo>
                <a:cubicBezTo>
                  <a:pt x="85" y="755"/>
                  <a:pt x="399" y="755"/>
                  <a:pt x="512" y="742"/>
                </a:cubicBezTo>
                <a:cubicBezTo>
                  <a:pt x="625" y="729"/>
                  <a:pt x="623" y="718"/>
                  <a:pt x="680" y="678"/>
                </a:cubicBezTo>
                <a:cubicBezTo>
                  <a:pt x="714" y="635"/>
                  <a:pt x="807" y="569"/>
                  <a:pt x="856" y="502"/>
                </a:cubicBezTo>
                <a:cubicBezTo>
                  <a:pt x="905" y="435"/>
                  <a:pt x="917" y="333"/>
                  <a:pt x="972" y="277"/>
                </a:cubicBezTo>
                <a:cubicBezTo>
                  <a:pt x="1027" y="221"/>
                  <a:pt x="1092" y="186"/>
                  <a:pt x="1189" y="167"/>
                </a:cubicBezTo>
                <a:cubicBezTo>
                  <a:pt x="1287" y="148"/>
                  <a:pt x="1441" y="184"/>
                  <a:pt x="1559" y="161"/>
                </a:cubicBezTo>
                <a:cubicBezTo>
                  <a:pt x="1677" y="139"/>
                  <a:pt x="1826" y="28"/>
                  <a:pt x="1899" y="32"/>
                </a:cubicBezTo>
                <a:cubicBezTo>
                  <a:pt x="1973" y="37"/>
                  <a:pt x="1910" y="191"/>
                  <a:pt x="2001" y="191"/>
                </a:cubicBezTo>
                <a:cubicBezTo>
                  <a:pt x="2091" y="191"/>
                  <a:pt x="2350" y="34"/>
                  <a:pt x="2442" y="32"/>
                </a:cubicBezTo>
                <a:cubicBezTo>
                  <a:pt x="2533" y="31"/>
                  <a:pt x="2460" y="180"/>
                  <a:pt x="2550" y="180"/>
                </a:cubicBezTo>
                <a:cubicBezTo>
                  <a:pt x="2641" y="180"/>
                  <a:pt x="2903" y="34"/>
                  <a:pt x="2985" y="32"/>
                </a:cubicBezTo>
                <a:cubicBezTo>
                  <a:pt x="3068" y="31"/>
                  <a:pt x="2974" y="168"/>
                  <a:pt x="3043" y="168"/>
                </a:cubicBezTo>
                <a:cubicBezTo>
                  <a:pt x="3113" y="168"/>
                  <a:pt x="3281" y="50"/>
                  <a:pt x="3404" y="31"/>
                </a:cubicBezTo>
                <a:cubicBezTo>
                  <a:pt x="3527" y="12"/>
                  <a:pt x="3682" y="0"/>
                  <a:pt x="3784" y="54"/>
                </a:cubicBezTo>
                <a:cubicBezTo>
                  <a:pt x="3886" y="108"/>
                  <a:pt x="3923" y="261"/>
                  <a:pt x="4016" y="358"/>
                </a:cubicBezTo>
                <a:cubicBezTo>
                  <a:pt x="4109" y="455"/>
                  <a:pt x="4227" y="579"/>
                  <a:pt x="4344" y="638"/>
                </a:cubicBezTo>
                <a:cubicBezTo>
                  <a:pt x="4461" y="697"/>
                  <a:pt x="4642" y="695"/>
                  <a:pt x="4720" y="710"/>
                </a:cubicBezTo>
              </a:path>
            </a:pathLst>
          </a:custGeom>
          <a:noFill/>
          <a:ln w="76200" cmpd="sng">
            <a:solidFill>
              <a:srgbClr val="000000"/>
            </a:solidFill>
            <a:round/>
            <a:headEnd/>
            <a:tailEnd/>
          </a:ln>
          <a:effectLst/>
          <a:scene3d>
            <a:camera prst="legacyObliqueBottomLeft"/>
            <a:lightRig rig="legacyFlat2" dir="t"/>
          </a:scene3d>
          <a:sp3d extrusionH="11100" prstMaterial="legacyWireframe">
            <a:bevelT w="13500" h="13500" prst="angle"/>
            <a:bevelB w="13500" h="13500" prst="angle"/>
            <a:extrusionClr>
              <a:srgbClr val="FF99CC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2667000" y="2540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5562600" y="2362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6019800" y="2971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4572000" y="2362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1532" name="Oval 28"/>
          <p:cNvSpPr>
            <a:spLocks noChangeArrowheads="1"/>
          </p:cNvSpPr>
          <p:nvPr/>
        </p:nvSpPr>
        <p:spPr bwMode="auto">
          <a:xfrm>
            <a:off x="3581400" y="2362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1533" name="Oval 29"/>
          <p:cNvSpPr>
            <a:spLocks noChangeArrowheads="1"/>
          </p:cNvSpPr>
          <p:nvPr/>
        </p:nvSpPr>
        <p:spPr bwMode="auto">
          <a:xfrm>
            <a:off x="1981200" y="3200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7924800" y="2057400"/>
            <a:ext cx="304800" cy="838200"/>
          </a:xfrm>
          <a:prstGeom prst="flowChartMagneticDrum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8153400" y="2438400"/>
            <a:ext cx="9906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5105400" y="3886200"/>
            <a:ext cx="3733800" cy="174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sv-SE" altLang="sv-SE" sz="2400" b="1" smtClean="0">
                <a:solidFill>
                  <a:srgbClr val="000000"/>
                </a:solidFill>
                <a:latin typeface="Verdana" panose="020B0604030504040204" pitchFamily="34" charset="0"/>
              </a:rPr>
              <a:t>Storage ring</a:t>
            </a: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: high rep. Rate, ”stable”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sv-SE" altLang="sv-SE" sz="2400" b="1" smtClean="0">
                <a:solidFill>
                  <a:srgbClr val="000000"/>
                </a:solidFill>
                <a:latin typeface="Verdana" panose="020B0604030504040204" pitchFamily="34" charset="0"/>
              </a:rPr>
              <a:t>Linac</a:t>
            </a: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: high peak power, ”unstable”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 rot="18568570" flipH="1">
            <a:off x="3417094" y="5828506"/>
            <a:ext cx="82550" cy="427038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43300" y="5035550"/>
            <a:ext cx="120650" cy="9525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 rot="5400000" flipH="1">
            <a:off x="3031332" y="4545806"/>
            <a:ext cx="228600" cy="1027113"/>
          </a:xfrm>
          <a:custGeom>
            <a:avLst/>
            <a:gdLst>
              <a:gd name="G0" fmla="+- 3648 0 0"/>
              <a:gd name="G1" fmla="+- 21600 0 3648"/>
              <a:gd name="G2" fmla="*/ 3648 1 2"/>
              <a:gd name="G3" fmla="+- 21600 0 G2"/>
              <a:gd name="G4" fmla="+/ 3648 21600 2"/>
              <a:gd name="G5" fmla="+/ G1 0 2"/>
              <a:gd name="G6" fmla="*/ 21600 21600 3648"/>
              <a:gd name="G7" fmla="*/ G6 1 2"/>
              <a:gd name="G8" fmla="+- 21600 0 G7"/>
              <a:gd name="G9" fmla="*/ 21600 1 2"/>
              <a:gd name="G10" fmla="+- 3648 0 G9"/>
              <a:gd name="G11" fmla="?: G10 G8 0"/>
              <a:gd name="G12" fmla="?: G10 G7 21600"/>
              <a:gd name="T0" fmla="*/ 19776 w 21600"/>
              <a:gd name="T1" fmla="*/ 10800 h 21600"/>
              <a:gd name="T2" fmla="*/ 10800 w 21600"/>
              <a:gd name="T3" fmla="*/ 21600 h 21600"/>
              <a:gd name="T4" fmla="*/ 1824 w 21600"/>
              <a:gd name="T5" fmla="*/ 10800 h 21600"/>
              <a:gd name="T6" fmla="*/ 10800 w 21600"/>
              <a:gd name="T7" fmla="*/ 0 h 21600"/>
              <a:gd name="T8" fmla="*/ 3624 w 21600"/>
              <a:gd name="T9" fmla="*/ 3624 h 21600"/>
              <a:gd name="T10" fmla="*/ 17976 w 21600"/>
              <a:gd name="T11" fmla="*/ 1797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648" y="21600"/>
                </a:lnTo>
                <a:lnTo>
                  <a:pt x="1795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520950" y="5045075"/>
            <a:ext cx="120650" cy="854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90600" y="381000"/>
            <a:ext cx="716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3600" b="1" smtClean="0">
                <a:solidFill>
                  <a:srgbClr val="000000"/>
                </a:solidFill>
                <a:latin typeface="Verdana" panose="020B0604030504040204" pitchFamily="34" charset="0"/>
              </a:rPr>
              <a:t>SEEDING </a:t>
            </a:r>
            <a:endParaRPr lang="sv-SE" altLang="sv-SE" sz="36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889500" y="3429000"/>
            <a:ext cx="397510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Remove instabilities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 CHG with gain HGHG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2717800" y="1612900"/>
            <a:ext cx="4573588" cy="1089025"/>
            <a:chOff x="1918" y="1248"/>
            <a:chExt cx="2881" cy="686"/>
          </a:xfrm>
        </p:grpSpPr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>
              <a:off x="1918" y="1248"/>
              <a:ext cx="1439" cy="686"/>
              <a:chOff x="265" y="2928"/>
              <a:chExt cx="2872" cy="1123"/>
            </a:xfrm>
          </p:grpSpPr>
          <p:sp>
            <p:nvSpPr>
              <p:cNvPr id="23562" name="Rectangle 10"/>
              <p:cNvSpPr>
                <a:spLocks noChangeArrowheads="1"/>
              </p:cNvSpPr>
              <p:nvPr/>
            </p:nvSpPr>
            <p:spPr bwMode="auto">
              <a:xfrm>
                <a:off x="265" y="3747"/>
                <a:ext cx="360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3" name="Rectangle 11"/>
              <p:cNvSpPr>
                <a:spLocks noChangeArrowheads="1"/>
              </p:cNvSpPr>
              <p:nvPr/>
            </p:nvSpPr>
            <p:spPr bwMode="auto">
              <a:xfrm>
                <a:off x="625" y="3747"/>
                <a:ext cx="358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4" name="Rectangle 12"/>
              <p:cNvSpPr>
                <a:spLocks noChangeArrowheads="1"/>
              </p:cNvSpPr>
              <p:nvPr/>
            </p:nvSpPr>
            <p:spPr bwMode="auto">
              <a:xfrm>
                <a:off x="983" y="3747"/>
                <a:ext cx="360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5" name="Rectangle 13"/>
              <p:cNvSpPr>
                <a:spLocks noChangeArrowheads="1"/>
              </p:cNvSpPr>
              <p:nvPr/>
            </p:nvSpPr>
            <p:spPr bwMode="auto">
              <a:xfrm>
                <a:off x="1343" y="3747"/>
                <a:ext cx="358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6" name="Rectangle 14"/>
              <p:cNvSpPr>
                <a:spLocks noChangeArrowheads="1"/>
              </p:cNvSpPr>
              <p:nvPr/>
            </p:nvSpPr>
            <p:spPr bwMode="auto">
              <a:xfrm>
                <a:off x="1701" y="3747"/>
                <a:ext cx="358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7" name="Rectangle 15"/>
              <p:cNvSpPr>
                <a:spLocks noChangeArrowheads="1"/>
              </p:cNvSpPr>
              <p:nvPr/>
            </p:nvSpPr>
            <p:spPr bwMode="auto">
              <a:xfrm>
                <a:off x="2059" y="3747"/>
                <a:ext cx="360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8" name="Rectangle 16"/>
              <p:cNvSpPr>
                <a:spLocks noChangeArrowheads="1"/>
              </p:cNvSpPr>
              <p:nvPr/>
            </p:nvSpPr>
            <p:spPr bwMode="auto">
              <a:xfrm>
                <a:off x="2419" y="3747"/>
                <a:ext cx="358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9" name="Rectangle 17"/>
              <p:cNvSpPr>
                <a:spLocks noChangeArrowheads="1"/>
              </p:cNvSpPr>
              <p:nvPr/>
            </p:nvSpPr>
            <p:spPr bwMode="auto">
              <a:xfrm>
                <a:off x="2777" y="3747"/>
                <a:ext cx="360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0" name="Rectangle 18"/>
              <p:cNvSpPr>
                <a:spLocks noChangeArrowheads="1"/>
              </p:cNvSpPr>
              <p:nvPr/>
            </p:nvSpPr>
            <p:spPr bwMode="auto">
              <a:xfrm>
                <a:off x="265" y="2928"/>
                <a:ext cx="360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1" name="Rectangle 19"/>
              <p:cNvSpPr>
                <a:spLocks noChangeArrowheads="1"/>
              </p:cNvSpPr>
              <p:nvPr/>
            </p:nvSpPr>
            <p:spPr bwMode="auto">
              <a:xfrm>
                <a:off x="625" y="2928"/>
                <a:ext cx="358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2" name="Rectangle 20"/>
              <p:cNvSpPr>
                <a:spLocks noChangeArrowheads="1"/>
              </p:cNvSpPr>
              <p:nvPr/>
            </p:nvSpPr>
            <p:spPr bwMode="auto">
              <a:xfrm>
                <a:off x="983" y="2928"/>
                <a:ext cx="360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3" name="Rectangle 21"/>
              <p:cNvSpPr>
                <a:spLocks noChangeArrowheads="1"/>
              </p:cNvSpPr>
              <p:nvPr/>
            </p:nvSpPr>
            <p:spPr bwMode="auto">
              <a:xfrm>
                <a:off x="1343" y="2928"/>
                <a:ext cx="358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4" name="Rectangle 22"/>
              <p:cNvSpPr>
                <a:spLocks noChangeArrowheads="1"/>
              </p:cNvSpPr>
              <p:nvPr/>
            </p:nvSpPr>
            <p:spPr bwMode="auto">
              <a:xfrm>
                <a:off x="1701" y="2928"/>
                <a:ext cx="358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5" name="Rectangle 23"/>
              <p:cNvSpPr>
                <a:spLocks noChangeArrowheads="1"/>
              </p:cNvSpPr>
              <p:nvPr/>
            </p:nvSpPr>
            <p:spPr bwMode="auto">
              <a:xfrm>
                <a:off x="2059" y="2928"/>
                <a:ext cx="360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6" name="Rectangle 24"/>
              <p:cNvSpPr>
                <a:spLocks noChangeArrowheads="1"/>
              </p:cNvSpPr>
              <p:nvPr/>
            </p:nvSpPr>
            <p:spPr bwMode="auto">
              <a:xfrm>
                <a:off x="2419" y="2928"/>
                <a:ext cx="358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7" name="Rectangle 25"/>
              <p:cNvSpPr>
                <a:spLocks noChangeArrowheads="1"/>
              </p:cNvSpPr>
              <p:nvPr/>
            </p:nvSpPr>
            <p:spPr bwMode="auto">
              <a:xfrm>
                <a:off x="2777" y="2928"/>
                <a:ext cx="360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78" name="Group 26"/>
            <p:cNvGrpSpPr>
              <a:grpSpLocks/>
            </p:cNvGrpSpPr>
            <p:nvPr/>
          </p:nvGrpSpPr>
          <p:grpSpPr bwMode="auto">
            <a:xfrm>
              <a:off x="3360" y="1248"/>
              <a:ext cx="1439" cy="686"/>
              <a:chOff x="265" y="2928"/>
              <a:chExt cx="2872" cy="1123"/>
            </a:xfrm>
          </p:grpSpPr>
          <p:sp>
            <p:nvSpPr>
              <p:cNvPr id="23579" name="Rectangle 27"/>
              <p:cNvSpPr>
                <a:spLocks noChangeArrowheads="1"/>
              </p:cNvSpPr>
              <p:nvPr/>
            </p:nvSpPr>
            <p:spPr bwMode="auto">
              <a:xfrm>
                <a:off x="265" y="3747"/>
                <a:ext cx="360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0" name="Rectangle 28"/>
              <p:cNvSpPr>
                <a:spLocks noChangeArrowheads="1"/>
              </p:cNvSpPr>
              <p:nvPr/>
            </p:nvSpPr>
            <p:spPr bwMode="auto">
              <a:xfrm>
                <a:off x="625" y="3747"/>
                <a:ext cx="358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1" name="Rectangle 29"/>
              <p:cNvSpPr>
                <a:spLocks noChangeArrowheads="1"/>
              </p:cNvSpPr>
              <p:nvPr/>
            </p:nvSpPr>
            <p:spPr bwMode="auto">
              <a:xfrm>
                <a:off x="983" y="3747"/>
                <a:ext cx="360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2" name="Rectangle 30"/>
              <p:cNvSpPr>
                <a:spLocks noChangeArrowheads="1"/>
              </p:cNvSpPr>
              <p:nvPr/>
            </p:nvSpPr>
            <p:spPr bwMode="auto">
              <a:xfrm>
                <a:off x="1343" y="3747"/>
                <a:ext cx="358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3" name="Rectangle 31"/>
              <p:cNvSpPr>
                <a:spLocks noChangeArrowheads="1"/>
              </p:cNvSpPr>
              <p:nvPr/>
            </p:nvSpPr>
            <p:spPr bwMode="auto">
              <a:xfrm>
                <a:off x="1701" y="3747"/>
                <a:ext cx="358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4" name="Rectangle 32"/>
              <p:cNvSpPr>
                <a:spLocks noChangeArrowheads="1"/>
              </p:cNvSpPr>
              <p:nvPr/>
            </p:nvSpPr>
            <p:spPr bwMode="auto">
              <a:xfrm>
                <a:off x="2059" y="3747"/>
                <a:ext cx="360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5" name="Rectangle 33"/>
              <p:cNvSpPr>
                <a:spLocks noChangeArrowheads="1"/>
              </p:cNvSpPr>
              <p:nvPr/>
            </p:nvSpPr>
            <p:spPr bwMode="auto">
              <a:xfrm>
                <a:off x="2419" y="3747"/>
                <a:ext cx="358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6" name="Rectangle 34"/>
              <p:cNvSpPr>
                <a:spLocks noChangeArrowheads="1"/>
              </p:cNvSpPr>
              <p:nvPr/>
            </p:nvSpPr>
            <p:spPr bwMode="auto">
              <a:xfrm>
                <a:off x="2777" y="3747"/>
                <a:ext cx="360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7" name="Rectangle 35"/>
              <p:cNvSpPr>
                <a:spLocks noChangeArrowheads="1"/>
              </p:cNvSpPr>
              <p:nvPr/>
            </p:nvSpPr>
            <p:spPr bwMode="auto">
              <a:xfrm>
                <a:off x="265" y="2928"/>
                <a:ext cx="360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8" name="Rectangle 36"/>
              <p:cNvSpPr>
                <a:spLocks noChangeArrowheads="1"/>
              </p:cNvSpPr>
              <p:nvPr/>
            </p:nvSpPr>
            <p:spPr bwMode="auto">
              <a:xfrm>
                <a:off x="625" y="2928"/>
                <a:ext cx="358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9" name="Rectangle 37"/>
              <p:cNvSpPr>
                <a:spLocks noChangeArrowheads="1"/>
              </p:cNvSpPr>
              <p:nvPr/>
            </p:nvSpPr>
            <p:spPr bwMode="auto">
              <a:xfrm>
                <a:off x="983" y="2928"/>
                <a:ext cx="360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90" name="Rectangle 38"/>
              <p:cNvSpPr>
                <a:spLocks noChangeArrowheads="1"/>
              </p:cNvSpPr>
              <p:nvPr/>
            </p:nvSpPr>
            <p:spPr bwMode="auto">
              <a:xfrm>
                <a:off x="1343" y="2928"/>
                <a:ext cx="358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91" name="Rectangle 39"/>
              <p:cNvSpPr>
                <a:spLocks noChangeArrowheads="1"/>
              </p:cNvSpPr>
              <p:nvPr/>
            </p:nvSpPr>
            <p:spPr bwMode="auto">
              <a:xfrm>
                <a:off x="1701" y="2928"/>
                <a:ext cx="358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92" name="Rectangle 40"/>
              <p:cNvSpPr>
                <a:spLocks noChangeArrowheads="1"/>
              </p:cNvSpPr>
              <p:nvPr/>
            </p:nvSpPr>
            <p:spPr bwMode="auto">
              <a:xfrm>
                <a:off x="2059" y="2928"/>
                <a:ext cx="360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93" name="Rectangle 41"/>
              <p:cNvSpPr>
                <a:spLocks noChangeArrowheads="1"/>
              </p:cNvSpPr>
              <p:nvPr/>
            </p:nvSpPr>
            <p:spPr bwMode="auto">
              <a:xfrm>
                <a:off x="2419" y="2928"/>
                <a:ext cx="358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94" name="Rectangle 42"/>
              <p:cNvSpPr>
                <a:spLocks noChangeArrowheads="1"/>
              </p:cNvSpPr>
              <p:nvPr/>
            </p:nvSpPr>
            <p:spPr bwMode="auto">
              <a:xfrm>
                <a:off x="2777" y="2928"/>
                <a:ext cx="360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595" name="Freeform 43"/>
          <p:cNvSpPr>
            <a:spLocks/>
          </p:cNvSpPr>
          <p:nvPr/>
        </p:nvSpPr>
        <p:spPr bwMode="auto">
          <a:xfrm>
            <a:off x="3086100" y="1841500"/>
            <a:ext cx="5943600" cy="533400"/>
          </a:xfrm>
          <a:custGeom>
            <a:avLst/>
            <a:gdLst>
              <a:gd name="T0" fmla="*/ 32 w 3024"/>
              <a:gd name="T1" fmla="*/ 120 h 336"/>
              <a:gd name="T2" fmla="*/ 624 w 3024"/>
              <a:gd name="T3" fmla="*/ 96 h 336"/>
              <a:gd name="T4" fmla="*/ 3024 w 3024"/>
              <a:gd name="T5" fmla="*/ 0 h 336"/>
              <a:gd name="T6" fmla="*/ 3024 w 3024"/>
              <a:gd name="T7" fmla="*/ 336 h 336"/>
              <a:gd name="T8" fmla="*/ 624 w 3024"/>
              <a:gd name="T9" fmla="*/ 192 h 336"/>
              <a:gd name="T10" fmla="*/ 8 w 3024"/>
              <a:gd name="T11" fmla="*/ 176 h 336"/>
              <a:gd name="T12" fmla="*/ 0 w 3024"/>
              <a:gd name="T13" fmla="*/ 12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4" h="336">
                <a:moveTo>
                  <a:pt x="32" y="120"/>
                </a:moveTo>
                <a:lnTo>
                  <a:pt x="624" y="96"/>
                </a:lnTo>
                <a:lnTo>
                  <a:pt x="3024" y="0"/>
                </a:lnTo>
                <a:lnTo>
                  <a:pt x="3024" y="336"/>
                </a:lnTo>
                <a:lnTo>
                  <a:pt x="624" y="192"/>
                </a:lnTo>
                <a:lnTo>
                  <a:pt x="8" y="176"/>
                </a:lnTo>
                <a:lnTo>
                  <a:pt x="0" y="120"/>
                </a:ln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3596" name="Freeform 44"/>
          <p:cNvSpPr>
            <a:spLocks/>
          </p:cNvSpPr>
          <p:nvPr/>
        </p:nvSpPr>
        <p:spPr bwMode="auto">
          <a:xfrm>
            <a:off x="2146300" y="1998663"/>
            <a:ext cx="5854700" cy="846137"/>
          </a:xfrm>
          <a:custGeom>
            <a:avLst/>
            <a:gdLst>
              <a:gd name="T0" fmla="*/ 0 w 3688"/>
              <a:gd name="T1" fmla="*/ 329 h 533"/>
              <a:gd name="T2" fmla="*/ 196 w 3688"/>
              <a:gd name="T3" fmla="*/ 141 h 533"/>
              <a:gd name="T4" fmla="*/ 376 w 3688"/>
              <a:gd name="T5" fmla="*/ 97 h 533"/>
              <a:gd name="T6" fmla="*/ 632 w 3688"/>
              <a:gd name="T7" fmla="*/ 9 h 533"/>
              <a:gd name="T8" fmla="*/ 720 w 3688"/>
              <a:gd name="T9" fmla="*/ 109 h 533"/>
              <a:gd name="T10" fmla="*/ 1000 w 3688"/>
              <a:gd name="T11" fmla="*/ 5 h 533"/>
              <a:gd name="T12" fmla="*/ 1068 w 3688"/>
              <a:gd name="T13" fmla="*/ 101 h 533"/>
              <a:gd name="T14" fmla="*/ 1348 w 3688"/>
              <a:gd name="T15" fmla="*/ 9 h 533"/>
              <a:gd name="T16" fmla="*/ 1436 w 3688"/>
              <a:gd name="T17" fmla="*/ 109 h 533"/>
              <a:gd name="T18" fmla="*/ 1720 w 3688"/>
              <a:gd name="T19" fmla="*/ 1 h 533"/>
              <a:gd name="T20" fmla="*/ 1796 w 3688"/>
              <a:gd name="T21" fmla="*/ 109 h 533"/>
              <a:gd name="T22" fmla="*/ 2080 w 3688"/>
              <a:gd name="T23" fmla="*/ 1 h 533"/>
              <a:gd name="T24" fmla="*/ 2152 w 3688"/>
              <a:gd name="T25" fmla="*/ 113 h 533"/>
              <a:gd name="T26" fmla="*/ 2436 w 3688"/>
              <a:gd name="T27" fmla="*/ 5 h 533"/>
              <a:gd name="T28" fmla="*/ 2516 w 3688"/>
              <a:gd name="T29" fmla="*/ 109 h 533"/>
              <a:gd name="T30" fmla="*/ 2788 w 3688"/>
              <a:gd name="T31" fmla="*/ 5 h 533"/>
              <a:gd name="T32" fmla="*/ 2876 w 3688"/>
              <a:gd name="T33" fmla="*/ 113 h 533"/>
              <a:gd name="T34" fmla="*/ 3160 w 3688"/>
              <a:gd name="T35" fmla="*/ 9 h 533"/>
              <a:gd name="T36" fmla="*/ 3240 w 3688"/>
              <a:gd name="T37" fmla="*/ 105 h 533"/>
              <a:gd name="T38" fmla="*/ 3516 w 3688"/>
              <a:gd name="T39" fmla="*/ 229 h 533"/>
              <a:gd name="T40" fmla="*/ 3688 w 3688"/>
              <a:gd name="T41" fmla="*/ 53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88" h="533">
                <a:moveTo>
                  <a:pt x="0" y="329"/>
                </a:moveTo>
                <a:cubicBezTo>
                  <a:pt x="33" y="298"/>
                  <a:pt x="133" y="180"/>
                  <a:pt x="196" y="141"/>
                </a:cubicBezTo>
                <a:cubicBezTo>
                  <a:pt x="259" y="102"/>
                  <a:pt x="303" y="119"/>
                  <a:pt x="376" y="97"/>
                </a:cubicBezTo>
                <a:cubicBezTo>
                  <a:pt x="449" y="75"/>
                  <a:pt x="575" y="7"/>
                  <a:pt x="632" y="9"/>
                </a:cubicBezTo>
                <a:cubicBezTo>
                  <a:pt x="689" y="11"/>
                  <a:pt x="659" y="110"/>
                  <a:pt x="720" y="109"/>
                </a:cubicBezTo>
                <a:cubicBezTo>
                  <a:pt x="781" y="108"/>
                  <a:pt x="942" y="6"/>
                  <a:pt x="1000" y="5"/>
                </a:cubicBezTo>
                <a:cubicBezTo>
                  <a:pt x="1058" y="4"/>
                  <a:pt x="1010" y="100"/>
                  <a:pt x="1068" y="101"/>
                </a:cubicBezTo>
                <a:cubicBezTo>
                  <a:pt x="1126" y="102"/>
                  <a:pt x="1287" y="8"/>
                  <a:pt x="1348" y="9"/>
                </a:cubicBezTo>
                <a:cubicBezTo>
                  <a:pt x="1409" y="10"/>
                  <a:pt x="1374" y="110"/>
                  <a:pt x="1436" y="109"/>
                </a:cubicBezTo>
                <a:cubicBezTo>
                  <a:pt x="1498" y="108"/>
                  <a:pt x="1660" y="1"/>
                  <a:pt x="1720" y="1"/>
                </a:cubicBezTo>
                <a:cubicBezTo>
                  <a:pt x="1780" y="1"/>
                  <a:pt x="1736" y="109"/>
                  <a:pt x="1796" y="109"/>
                </a:cubicBezTo>
                <a:cubicBezTo>
                  <a:pt x="1856" y="109"/>
                  <a:pt x="2021" y="0"/>
                  <a:pt x="2080" y="1"/>
                </a:cubicBezTo>
                <a:cubicBezTo>
                  <a:pt x="2139" y="2"/>
                  <a:pt x="2093" y="112"/>
                  <a:pt x="2152" y="113"/>
                </a:cubicBezTo>
                <a:cubicBezTo>
                  <a:pt x="2211" y="114"/>
                  <a:pt x="2375" y="6"/>
                  <a:pt x="2436" y="5"/>
                </a:cubicBezTo>
                <a:cubicBezTo>
                  <a:pt x="2497" y="4"/>
                  <a:pt x="2457" y="109"/>
                  <a:pt x="2516" y="109"/>
                </a:cubicBezTo>
                <a:cubicBezTo>
                  <a:pt x="2575" y="109"/>
                  <a:pt x="2728" y="4"/>
                  <a:pt x="2788" y="5"/>
                </a:cubicBezTo>
                <a:cubicBezTo>
                  <a:pt x="2848" y="6"/>
                  <a:pt x="2814" y="112"/>
                  <a:pt x="2876" y="113"/>
                </a:cubicBezTo>
                <a:cubicBezTo>
                  <a:pt x="2938" y="114"/>
                  <a:pt x="3099" y="10"/>
                  <a:pt x="3160" y="9"/>
                </a:cubicBezTo>
                <a:cubicBezTo>
                  <a:pt x="3221" y="8"/>
                  <a:pt x="3181" y="68"/>
                  <a:pt x="3240" y="105"/>
                </a:cubicBezTo>
                <a:cubicBezTo>
                  <a:pt x="3299" y="142"/>
                  <a:pt x="3441" y="158"/>
                  <a:pt x="3516" y="229"/>
                </a:cubicBezTo>
                <a:cubicBezTo>
                  <a:pt x="3591" y="300"/>
                  <a:pt x="3652" y="470"/>
                  <a:pt x="3688" y="53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127000" y="1905000"/>
            <a:ext cx="1524000" cy="3810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laser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8" name="AutoShape 46"/>
          <p:cNvSpPr>
            <a:spLocks noChangeArrowheads="1"/>
          </p:cNvSpPr>
          <p:nvPr/>
        </p:nvSpPr>
        <p:spPr bwMode="auto">
          <a:xfrm>
            <a:off x="1727200" y="1981200"/>
            <a:ext cx="1828800" cy="152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3599" name="Freeform 47"/>
          <p:cNvSpPr>
            <a:spLocks/>
          </p:cNvSpPr>
          <p:nvPr/>
        </p:nvSpPr>
        <p:spPr bwMode="auto">
          <a:xfrm>
            <a:off x="584200" y="5759450"/>
            <a:ext cx="2057400" cy="152400"/>
          </a:xfrm>
          <a:custGeom>
            <a:avLst/>
            <a:gdLst>
              <a:gd name="T0" fmla="*/ 32 w 3024"/>
              <a:gd name="T1" fmla="*/ 120 h 336"/>
              <a:gd name="T2" fmla="*/ 624 w 3024"/>
              <a:gd name="T3" fmla="*/ 96 h 336"/>
              <a:gd name="T4" fmla="*/ 3024 w 3024"/>
              <a:gd name="T5" fmla="*/ 0 h 336"/>
              <a:gd name="T6" fmla="*/ 3024 w 3024"/>
              <a:gd name="T7" fmla="*/ 336 h 336"/>
              <a:gd name="T8" fmla="*/ 624 w 3024"/>
              <a:gd name="T9" fmla="*/ 192 h 336"/>
              <a:gd name="T10" fmla="*/ 8 w 3024"/>
              <a:gd name="T11" fmla="*/ 176 h 336"/>
              <a:gd name="T12" fmla="*/ 0 w 3024"/>
              <a:gd name="T13" fmla="*/ 12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4" h="336">
                <a:moveTo>
                  <a:pt x="32" y="120"/>
                </a:moveTo>
                <a:lnTo>
                  <a:pt x="624" y="96"/>
                </a:lnTo>
                <a:lnTo>
                  <a:pt x="3024" y="0"/>
                </a:lnTo>
                <a:lnTo>
                  <a:pt x="3024" y="336"/>
                </a:lnTo>
                <a:lnTo>
                  <a:pt x="624" y="192"/>
                </a:lnTo>
                <a:lnTo>
                  <a:pt x="8" y="176"/>
                </a:lnTo>
                <a:lnTo>
                  <a:pt x="0" y="12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grpSp>
        <p:nvGrpSpPr>
          <p:cNvPr id="23600" name="Group 48"/>
          <p:cNvGrpSpPr>
            <a:grpSpLocks/>
          </p:cNvGrpSpPr>
          <p:nvPr/>
        </p:nvGrpSpPr>
        <p:grpSpPr bwMode="auto">
          <a:xfrm>
            <a:off x="3962400" y="5549900"/>
            <a:ext cx="3919538" cy="931863"/>
            <a:chOff x="1918" y="1248"/>
            <a:chExt cx="2881" cy="686"/>
          </a:xfrm>
        </p:grpSpPr>
        <p:grpSp>
          <p:nvGrpSpPr>
            <p:cNvPr id="23601" name="Group 49"/>
            <p:cNvGrpSpPr>
              <a:grpSpLocks/>
            </p:cNvGrpSpPr>
            <p:nvPr/>
          </p:nvGrpSpPr>
          <p:grpSpPr bwMode="auto">
            <a:xfrm>
              <a:off x="1918" y="1248"/>
              <a:ext cx="1439" cy="686"/>
              <a:chOff x="265" y="2928"/>
              <a:chExt cx="2872" cy="1123"/>
            </a:xfrm>
          </p:grpSpPr>
          <p:sp>
            <p:nvSpPr>
              <p:cNvPr id="23602" name="Rectangle 50"/>
              <p:cNvSpPr>
                <a:spLocks noChangeArrowheads="1"/>
              </p:cNvSpPr>
              <p:nvPr/>
            </p:nvSpPr>
            <p:spPr bwMode="auto">
              <a:xfrm>
                <a:off x="265" y="3747"/>
                <a:ext cx="360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3" name="Rectangle 51"/>
              <p:cNvSpPr>
                <a:spLocks noChangeArrowheads="1"/>
              </p:cNvSpPr>
              <p:nvPr/>
            </p:nvSpPr>
            <p:spPr bwMode="auto">
              <a:xfrm>
                <a:off x="625" y="3747"/>
                <a:ext cx="358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4" name="Rectangle 52"/>
              <p:cNvSpPr>
                <a:spLocks noChangeArrowheads="1"/>
              </p:cNvSpPr>
              <p:nvPr/>
            </p:nvSpPr>
            <p:spPr bwMode="auto">
              <a:xfrm>
                <a:off x="983" y="3747"/>
                <a:ext cx="360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5" name="Rectangle 53"/>
              <p:cNvSpPr>
                <a:spLocks noChangeArrowheads="1"/>
              </p:cNvSpPr>
              <p:nvPr/>
            </p:nvSpPr>
            <p:spPr bwMode="auto">
              <a:xfrm>
                <a:off x="1343" y="3747"/>
                <a:ext cx="358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6" name="Rectangle 54"/>
              <p:cNvSpPr>
                <a:spLocks noChangeArrowheads="1"/>
              </p:cNvSpPr>
              <p:nvPr/>
            </p:nvSpPr>
            <p:spPr bwMode="auto">
              <a:xfrm>
                <a:off x="1701" y="3747"/>
                <a:ext cx="358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7" name="Rectangle 55"/>
              <p:cNvSpPr>
                <a:spLocks noChangeArrowheads="1"/>
              </p:cNvSpPr>
              <p:nvPr/>
            </p:nvSpPr>
            <p:spPr bwMode="auto">
              <a:xfrm>
                <a:off x="2059" y="3747"/>
                <a:ext cx="360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8" name="Rectangle 56"/>
              <p:cNvSpPr>
                <a:spLocks noChangeArrowheads="1"/>
              </p:cNvSpPr>
              <p:nvPr/>
            </p:nvSpPr>
            <p:spPr bwMode="auto">
              <a:xfrm>
                <a:off x="2419" y="3747"/>
                <a:ext cx="358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9" name="Rectangle 57"/>
              <p:cNvSpPr>
                <a:spLocks noChangeArrowheads="1"/>
              </p:cNvSpPr>
              <p:nvPr/>
            </p:nvSpPr>
            <p:spPr bwMode="auto">
              <a:xfrm>
                <a:off x="2777" y="3747"/>
                <a:ext cx="360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0" name="Rectangle 58"/>
              <p:cNvSpPr>
                <a:spLocks noChangeArrowheads="1"/>
              </p:cNvSpPr>
              <p:nvPr/>
            </p:nvSpPr>
            <p:spPr bwMode="auto">
              <a:xfrm>
                <a:off x="265" y="2928"/>
                <a:ext cx="360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1" name="Rectangle 59"/>
              <p:cNvSpPr>
                <a:spLocks noChangeArrowheads="1"/>
              </p:cNvSpPr>
              <p:nvPr/>
            </p:nvSpPr>
            <p:spPr bwMode="auto">
              <a:xfrm>
                <a:off x="625" y="2928"/>
                <a:ext cx="358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2" name="Rectangle 60"/>
              <p:cNvSpPr>
                <a:spLocks noChangeArrowheads="1"/>
              </p:cNvSpPr>
              <p:nvPr/>
            </p:nvSpPr>
            <p:spPr bwMode="auto">
              <a:xfrm>
                <a:off x="983" y="2928"/>
                <a:ext cx="360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3" name="Rectangle 61"/>
              <p:cNvSpPr>
                <a:spLocks noChangeArrowheads="1"/>
              </p:cNvSpPr>
              <p:nvPr/>
            </p:nvSpPr>
            <p:spPr bwMode="auto">
              <a:xfrm>
                <a:off x="1343" y="2928"/>
                <a:ext cx="358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4" name="Rectangle 62"/>
              <p:cNvSpPr>
                <a:spLocks noChangeArrowheads="1"/>
              </p:cNvSpPr>
              <p:nvPr/>
            </p:nvSpPr>
            <p:spPr bwMode="auto">
              <a:xfrm>
                <a:off x="1701" y="2928"/>
                <a:ext cx="358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5" name="Rectangle 63"/>
              <p:cNvSpPr>
                <a:spLocks noChangeArrowheads="1"/>
              </p:cNvSpPr>
              <p:nvPr/>
            </p:nvSpPr>
            <p:spPr bwMode="auto">
              <a:xfrm>
                <a:off x="2059" y="2928"/>
                <a:ext cx="360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6" name="Rectangle 64"/>
              <p:cNvSpPr>
                <a:spLocks noChangeArrowheads="1"/>
              </p:cNvSpPr>
              <p:nvPr/>
            </p:nvSpPr>
            <p:spPr bwMode="auto">
              <a:xfrm>
                <a:off x="2419" y="2928"/>
                <a:ext cx="358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7" name="Rectangle 65"/>
              <p:cNvSpPr>
                <a:spLocks noChangeArrowheads="1"/>
              </p:cNvSpPr>
              <p:nvPr/>
            </p:nvSpPr>
            <p:spPr bwMode="auto">
              <a:xfrm>
                <a:off x="2777" y="2928"/>
                <a:ext cx="360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618" name="Group 66"/>
            <p:cNvGrpSpPr>
              <a:grpSpLocks/>
            </p:cNvGrpSpPr>
            <p:nvPr/>
          </p:nvGrpSpPr>
          <p:grpSpPr bwMode="auto">
            <a:xfrm>
              <a:off x="3360" y="1248"/>
              <a:ext cx="1439" cy="686"/>
              <a:chOff x="265" y="2928"/>
              <a:chExt cx="2872" cy="1123"/>
            </a:xfrm>
          </p:grpSpPr>
          <p:sp>
            <p:nvSpPr>
              <p:cNvPr id="23619" name="Rectangle 67"/>
              <p:cNvSpPr>
                <a:spLocks noChangeArrowheads="1"/>
              </p:cNvSpPr>
              <p:nvPr/>
            </p:nvSpPr>
            <p:spPr bwMode="auto">
              <a:xfrm>
                <a:off x="265" y="3747"/>
                <a:ext cx="360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0" name="Rectangle 68"/>
              <p:cNvSpPr>
                <a:spLocks noChangeArrowheads="1"/>
              </p:cNvSpPr>
              <p:nvPr/>
            </p:nvSpPr>
            <p:spPr bwMode="auto">
              <a:xfrm>
                <a:off x="625" y="3747"/>
                <a:ext cx="358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1" name="Rectangle 69"/>
              <p:cNvSpPr>
                <a:spLocks noChangeArrowheads="1"/>
              </p:cNvSpPr>
              <p:nvPr/>
            </p:nvSpPr>
            <p:spPr bwMode="auto">
              <a:xfrm>
                <a:off x="983" y="3747"/>
                <a:ext cx="360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2" name="Rectangle 70"/>
              <p:cNvSpPr>
                <a:spLocks noChangeArrowheads="1"/>
              </p:cNvSpPr>
              <p:nvPr/>
            </p:nvSpPr>
            <p:spPr bwMode="auto">
              <a:xfrm>
                <a:off x="1343" y="3747"/>
                <a:ext cx="358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3" name="Rectangle 71"/>
              <p:cNvSpPr>
                <a:spLocks noChangeArrowheads="1"/>
              </p:cNvSpPr>
              <p:nvPr/>
            </p:nvSpPr>
            <p:spPr bwMode="auto">
              <a:xfrm>
                <a:off x="1701" y="3747"/>
                <a:ext cx="358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4" name="Rectangle 72"/>
              <p:cNvSpPr>
                <a:spLocks noChangeArrowheads="1"/>
              </p:cNvSpPr>
              <p:nvPr/>
            </p:nvSpPr>
            <p:spPr bwMode="auto">
              <a:xfrm>
                <a:off x="2059" y="3747"/>
                <a:ext cx="360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5" name="Rectangle 73"/>
              <p:cNvSpPr>
                <a:spLocks noChangeArrowheads="1"/>
              </p:cNvSpPr>
              <p:nvPr/>
            </p:nvSpPr>
            <p:spPr bwMode="auto">
              <a:xfrm>
                <a:off x="2419" y="3747"/>
                <a:ext cx="358" cy="304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6" name="Rectangle 74"/>
              <p:cNvSpPr>
                <a:spLocks noChangeArrowheads="1"/>
              </p:cNvSpPr>
              <p:nvPr/>
            </p:nvSpPr>
            <p:spPr bwMode="auto">
              <a:xfrm>
                <a:off x="2777" y="3747"/>
                <a:ext cx="360" cy="304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7" name="Rectangle 75"/>
              <p:cNvSpPr>
                <a:spLocks noChangeArrowheads="1"/>
              </p:cNvSpPr>
              <p:nvPr/>
            </p:nvSpPr>
            <p:spPr bwMode="auto">
              <a:xfrm>
                <a:off x="265" y="2928"/>
                <a:ext cx="360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8" name="Rectangle 76"/>
              <p:cNvSpPr>
                <a:spLocks noChangeArrowheads="1"/>
              </p:cNvSpPr>
              <p:nvPr/>
            </p:nvSpPr>
            <p:spPr bwMode="auto">
              <a:xfrm>
                <a:off x="625" y="2928"/>
                <a:ext cx="358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9" name="Rectangle 77"/>
              <p:cNvSpPr>
                <a:spLocks noChangeArrowheads="1"/>
              </p:cNvSpPr>
              <p:nvPr/>
            </p:nvSpPr>
            <p:spPr bwMode="auto">
              <a:xfrm>
                <a:off x="983" y="2928"/>
                <a:ext cx="360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0" name="Rectangle 78"/>
              <p:cNvSpPr>
                <a:spLocks noChangeArrowheads="1"/>
              </p:cNvSpPr>
              <p:nvPr/>
            </p:nvSpPr>
            <p:spPr bwMode="auto">
              <a:xfrm>
                <a:off x="1343" y="2928"/>
                <a:ext cx="358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1" name="Rectangle 79"/>
              <p:cNvSpPr>
                <a:spLocks noChangeArrowheads="1"/>
              </p:cNvSpPr>
              <p:nvPr/>
            </p:nvSpPr>
            <p:spPr bwMode="auto">
              <a:xfrm>
                <a:off x="1701" y="2928"/>
                <a:ext cx="358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2" name="Rectangle 80"/>
              <p:cNvSpPr>
                <a:spLocks noChangeArrowheads="1"/>
              </p:cNvSpPr>
              <p:nvPr/>
            </p:nvSpPr>
            <p:spPr bwMode="auto">
              <a:xfrm>
                <a:off x="2059" y="2928"/>
                <a:ext cx="360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3" name="Rectangle 81"/>
              <p:cNvSpPr>
                <a:spLocks noChangeArrowheads="1"/>
              </p:cNvSpPr>
              <p:nvPr/>
            </p:nvSpPr>
            <p:spPr bwMode="auto">
              <a:xfrm>
                <a:off x="2419" y="2928"/>
                <a:ext cx="358" cy="305"/>
              </a:xfrm>
              <a:prstGeom prst="rect">
                <a:avLst/>
              </a:prstGeom>
              <a:solidFill>
                <a:srgbClr val="66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  <a:contourClr>
                  <a:srgbClr val="66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4" name="Rectangle 82"/>
              <p:cNvSpPr>
                <a:spLocks noChangeArrowheads="1"/>
              </p:cNvSpPr>
              <p:nvPr/>
            </p:nvSpPr>
            <p:spPr bwMode="auto">
              <a:xfrm>
                <a:off x="2777" y="2928"/>
                <a:ext cx="360" cy="305"/>
              </a:xfrm>
              <a:prstGeom prst="rect">
                <a:avLst/>
              </a:prstGeom>
              <a:solidFill>
                <a:srgbClr val="99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00"/>
                </a:extrusionClr>
                <a:contourClr>
                  <a:srgbClr val="99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635" name="Freeform 83"/>
          <p:cNvSpPr>
            <a:spLocks/>
          </p:cNvSpPr>
          <p:nvPr/>
        </p:nvSpPr>
        <p:spPr bwMode="auto">
          <a:xfrm>
            <a:off x="4138613" y="5745163"/>
            <a:ext cx="5233987" cy="457200"/>
          </a:xfrm>
          <a:custGeom>
            <a:avLst/>
            <a:gdLst>
              <a:gd name="T0" fmla="*/ 32 w 3024"/>
              <a:gd name="T1" fmla="*/ 120 h 336"/>
              <a:gd name="T2" fmla="*/ 624 w 3024"/>
              <a:gd name="T3" fmla="*/ 96 h 336"/>
              <a:gd name="T4" fmla="*/ 3024 w 3024"/>
              <a:gd name="T5" fmla="*/ 0 h 336"/>
              <a:gd name="T6" fmla="*/ 3024 w 3024"/>
              <a:gd name="T7" fmla="*/ 336 h 336"/>
              <a:gd name="T8" fmla="*/ 624 w 3024"/>
              <a:gd name="T9" fmla="*/ 192 h 336"/>
              <a:gd name="T10" fmla="*/ 8 w 3024"/>
              <a:gd name="T11" fmla="*/ 176 h 336"/>
              <a:gd name="T12" fmla="*/ 0 w 3024"/>
              <a:gd name="T13" fmla="*/ 12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4" h="336">
                <a:moveTo>
                  <a:pt x="32" y="120"/>
                </a:moveTo>
                <a:lnTo>
                  <a:pt x="624" y="96"/>
                </a:lnTo>
                <a:lnTo>
                  <a:pt x="3024" y="0"/>
                </a:lnTo>
                <a:lnTo>
                  <a:pt x="3024" y="336"/>
                </a:lnTo>
                <a:lnTo>
                  <a:pt x="624" y="192"/>
                </a:lnTo>
                <a:lnTo>
                  <a:pt x="8" y="176"/>
                </a:lnTo>
                <a:lnTo>
                  <a:pt x="0" y="120"/>
                </a:lnTo>
              </a:path>
            </a:pathLst>
          </a:cu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grpSp>
        <p:nvGrpSpPr>
          <p:cNvPr id="23636" name="Group 84"/>
          <p:cNvGrpSpPr>
            <a:grpSpLocks/>
          </p:cNvGrpSpPr>
          <p:nvPr/>
        </p:nvGrpSpPr>
        <p:grpSpPr bwMode="auto">
          <a:xfrm>
            <a:off x="312738" y="5461000"/>
            <a:ext cx="1957387" cy="931863"/>
            <a:chOff x="265" y="2928"/>
            <a:chExt cx="2872" cy="1123"/>
          </a:xfrm>
        </p:grpSpPr>
        <p:sp>
          <p:nvSpPr>
            <p:cNvPr id="23637" name="Rectangle 85"/>
            <p:cNvSpPr>
              <a:spLocks noChangeArrowheads="1"/>
            </p:cNvSpPr>
            <p:nvPr/>
          </p:nvSpPr>
          <p:spPr bwMode="auto">
            <a:xfrm>
              <a:off x="265" y="3747"/>
              <a:ext cx="360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38" name="Rectangle 86"/>
            <p:cNvSpPr>
              <a:spLocks noChangeArrowheads="1"/>
            </p:cNvSpPr>
            <p:nvPr/>
          </p:nvSpPr>
          <p:spPr bwMode="auto">
            <a:xfrm>
              <a:off x="625" y="3747"/>
              <a:ext cx="358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39" name="Rectangle 87"/>
            <p:cNvSpPr>
              <a:spLocks noChangeArrowheads="1"/>
            </p:cNvSpPr>
            <p:nvPr/>
          </p:nvSpPr>
          <p:spPr bwMode="auto">
            <a:xfrm>
              <a:off x="983" y="3747"/>
              <a:ext cx="360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40" name="Rectangle 88"/>
            <p:cNvSpPr>
              <a:spLocks noChangeArrowheads="1"/>
            </p:cNvSpPr>
            <p:nvPr/>
          </p:nvSpPr>
          <p:spPr bwMode="auto">
            <a:xfrm>
              <a:off x="1343" y="3747"/>
              <a:ext cx="358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41" name="Rectangle 89"/>
            <p:cNvSpPr>
              <a:spLocks noChangeArrowheads="1"/>
            </p:cNvSpPr>
            <p:nvPr/>
          </p:nvSpPr>
          <p:spPr bwMode="auto">
            <a:xfrm>
              <a:off x="1701" y="3747"/>
              <a:ext cx="358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42" name="Rectangle 90"/>
            <p:cNvSpPr>
              <a:spLocks noChangeArrowheads="1"/>
            </p:cNvSpPr>
            <p:nvPr/>
          </p:nvSpPr>
          <p:spPr bwMode="auto">
            <a:xfrm>
              <a:off x="2059" y="3747"/>
              <a:ext cx="360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43" name="Rectangle 91"/>
            <p:cNvSpPr>
              <a:spLocks noChangeArrowheads="1"/>
            </p:cNvSpPr>
            <p:nvPr/>
          </p:nvSpPr>
          <p:spPr bwMode="auto">
            <a:xfrm>
              <a:off x="2419" y="3747"/>
              <a:ext cx="358" cy="304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44" name="Rectangle 92"/>
            <p:cNvSpPr>
              <a:spLocks noChangeArrowheads="1"/>
            </p:cNvSpPr>
            <p:nvPr/>
          </p:nvSpPr>
          <p:spPr bwMode="auto">
            <a:xfrm>
              <a:off x="2777" y="3747"/>
              <a:ext cx="360" cy="304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45" name="Rectangle 93"/>
            <p:cNvSpPr>
              <a:spLocks noChangeArrowheads="1"/>
            </p:cNvSpPr>
            <p:nvPr/>
          </p:nvSpPr>
          <p:spPr bwMode="auto">
            <a:xfrm>
              <a:off x="265" y="2928"/>
              <a:ext cx="360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46" name="Rectangle 94"/>
            <p:cNvSpPr>
              <a:spLocks noChangeArrowheads="1"/>
            </p:cNvSpPr>
            <p:nvPr/>
          </p:nvSpPr>
          <p:spPr bwMode="auto">
            <a:xfrm>
              <a:off x="625" y="2928"/>
              <a:ext cx="358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47" name="Rectangle 95"/>
            <p:cNvSpPr>
              <a:spLocks noChangeArrowheads="1"/>
            </p:cNvSpPr>
            <p:nvPr/>
          </p:nvSpPr>
          <p:spPr bwMode="auto">
            <a:xfrm>
              <a:off x="983" y="2928"/>
              <a:ext cx="360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48" name="Rectangle 96"/>
            <p:cNvSpPr>
              <a:spLocks noChangeArrowheads="1"/>
            </p:cNvSpPr>
            <p:nvPr/>
          </p:nvSpPr>
          <p:spPr bwMode="auto">
            <a:xfrm>
              <a:off x="1343" y="2928"/>
              <a:ext cx="358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49" name="Rectangle 97"/>
            <p:cNvSpPr>
              <a:spLocks noChangeArrowheads="1"/>
            </p:cNvSpPr>
            <p:nvPr/>
          </p:nvSpPr>
          <p:spPr bwMode="auto">
            <a:xfrm>
              <a:off x="1701" y="2928"/>
              <a:ext cx="358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50" name="Rectangle 98"/>
            <p:cNvSpPr>
              <a:spLocks noChangeArrowheads="1"/>
            </p:cNvSpPr>
            <p:nvPr/>
          </p:nvSpPr>
          <p:spPr bwMode="auto">
            <a:xfrm>
              <a:off x="2059" y="2928"/>
              <a:ext cx="360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51" name="Rectangle 99"/>
            <p:cNvSpPr>
              <a:spLocks noChangeArrowheads="1"/>
            </p:cNvSpPr>
            <p:nvPr/>
          </p:nvSpPr>
          <p:spPr bwMode="auto">
            <a:xfrm>
              <a:off x="2419" y="2928"/>
              <a:ext cx="358" cy="305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  <p:sp>
          <p:nvSpPr>
            <p:cNvPr id="23652" name="Rectangle 100"/>
            <p:cNvSpPr>
              <a:spLocks noChangeArrowheads="1"/>
            </p:cNvSpPr>
            <p:nvPr/>
          </p:nvSpPr>
          <p:spPr bwMode="auto">
            <a:xfrm>
              <a:off x="2777" y="2928"/>
              <a:ext cx="360" cy="30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653" name="Freeform 101"/>
          <p:cNvSpPr>
            <a:spLocks/>
          </p:cNvSpPr>
          <p:nvPr/>
        </p:nvSpPr>
        <p:spPr bwMode="auto">
          <a:xfrm>
            <a:off x="165100" y="5845175"/>
            <a:ext cx="3703638" cy="852488"/>
          </a:xfrm>
          <a:custGeom>
            <a:avLst/>
            <a:gdLst>
              <a:gd name="T0" fmla="*/ 0 w 2333"/>
              <a:gd name="T1" fmla="*/ 162 h 537"/>
              <a:gd name="T2" fmla="*/ 117 w 2333"/>
              <a:gd name="T3" fmla="*/ 90 h 537"/>
              <a:gd name="T4" fmla="*/ 360 w 2333"/>
              <a:gd name="T5" fmla="*/ 1 h 537"/>
              <a:gd name="T6" fmla="*/ 425 w 2333"/>
              <a:gd name="T7" fmla="*/ 97 h 537"/>
              <a:gd name="T8" fmla="*/ 662 w 2333"/>
              <a:gd name="T9" fmla="*/ 1 h 537"/>
              <a:gd name="T10" fmla="*/ 727 w 2333"/>
              <a:gd name="T11" fmla="*/ 93 h 537"/>
              <a:gd name="T12" fmla="*/ 970 w 2333"/>
              <a:gd name="T13" fmla="*/ 8 h 537"/>
              <a:gd name="T14" fmla="*/ 1039 w 2333"/>
              <a:gd name="T15" fmla="*/ 104 h 537"/>
              <a:gd name="T16" fmla="*/ 1289 w 2333"/>
              <a:gd name="T17" fmla="*/ 1 h 537"/>
              <a:gd name="T18" fmla="*/ 1347 w 2333"/>
              <a:gd name="T19" fmla="*/ 100 h 537"/>
              <a:gd name="T20" fmla="*/ 1440 w 2333"/>
              <a:gd name="T21" fmla="*/ 366 h 537"/>
              <a:gd name="T22" fmla="*/ 1568 w 2333"/>
              <a:gd name="T23" fmla="*/ 502 h 537"/>
              <a:gd name="T24" fmla="*/ 2208 w 2333"/>
              <a:gd name="T25" fmla="*/ 504 h 537"/>
              <a:gd name="T26" fmla="*/ 2316 w 2333"/>
              <a:gd name="T27" fmla="*/ 30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33" h="537">
                <a:moveTo>
                  <a:pt x="0" y="162"/>
                </a:moveTo>
                <a:cubicBezTo>
                  <a:pt x="20" y="150"/>
                  <a:pt x="57" y="117"/>
                  <a:pt x="117" y="90"/>
                </a:cubicBezTo>
                <a:cubicBezTo>
                  <a:pt x="177" y="63"/>
                  <a:pt x="308" y="0"/>
                  <a:pt x="360" y="1"/>
                </a:cubicBezTo>
                <a:cubicBezTo>
                  <a:pt x="411" y="2"/>
                  <a:pt x="374" y="97"/>
                  <a:pt x="425" y="97"/>
                </a:cubicBezTo>
                <a:cubicBezTo>
                  <a:pt x="476" y="97"/>
                  <a:pt x="611" y="2"/>
                  <a:pt x="662" y="1"/>
                </a:cubicBezTo>
                <a:cubicBezTo>
                  <a:pt x="712" y="0"/>
                  <a:pt x="675" y="93"/>
                  <a:pt x="727" y="93"/>
                </a:cubicBezTo>
                <a:cubicBezTo>
                  <a:pt x="778" y="94"/>
                  <a:pt x="918" y="6"/>
                  <a:pt x="970" y="8"/>
                </a:cubicBezTo>
                <a:cubicBezTo>
                  <a:pt x="1022" y="9"/>
                  <a:pt x="985" y="105"/>
                  <a:pt x="1039" y="104"/>
                </a:cubicBezTo>
                <a:cubicBezTo>
                  <a:pt x="1092" y="103"/>
                  <a:pt x="1237" y="2"/>
                  <a:pt x="1289" y="1"/>
                </a:cubicBezTo>
                <a:cubicBezTo>
                  <a:pt x="1340" y="0"/>
                  <a:pt x="1322" y="39"/>
                  <a:pt x="1347" y="100"/>
                </a:cubicBezTo>
                <a:cubicBezTo>
                  <a:pt x="1372" y="161"/>
                  <a:pt x="1403" y="299"/>
                  <a:pt x="1440" y="366"/>
                </a:cubicBezTo>
                <a:cubicBezTo>
                  <a:pt x="1477" y="433"/>
                  <a:pt x="1440" y="479"/>
                  <a:pt x="1568" y="502"/>
                </a:cubicBezTo>
                <a:cubicBezTo>
                  <a:pt x="1696" y="525"/>
                  <a:pt x="2083" y="537"/>
                  <a:pt x="2208" y="504"/>
                </a:cubicBezTo>
                <a:cubicBezTo>
                  <a:pt x="2333" y="471"/>
                  <a:pt x="2294" y="345"/>
                  <a:pt x="2316" y="30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3654" name="Rectangle 102"/>
          <p:cNvSpPr>
            <a:spLocks noChangeArrowheads="1"/>
          </p:cNvSpPr>
          <p:nvPr/>
        </p:nvSpPr>
        <p:spPr bwMode="auto">
          <a:xfrm rot="3031430">
            <a:off x="2577307" y="5672931"/>
            <a:ext cx="82550" cy="427037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3655" name="Rectangle 103"/>
          <p:cNvSpPr>
            <a:spLocks noChangeArrowheads="1"/>
          </p:cNvSpPr>
          <p:nvPr/>
        </p:nvSpPr>
        <p:spPr bwMode="auto">
          <a:xfrm rot="3031430">
            <a:off x="2540794" y="4828381"/>
            <a:ext cx="82550" cy="427038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3656" name="Rectangle 104"/>
          <p:cNvSpPr>
            <a:spLocks noChangeArrowheads="1"/>
          </p:cNvSpPr>
          <p:nvPr/>
        </p:nvSpPr>
        <p:spPr bwMode="auto">
          <a:xfrm rot="18568570" flipH="1">
            <a:off x="3532982" y="4837906"/>
            <a:ext cx="82550" cy="427037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3657" name="Rectangle 105"/>
          <p:cNvSpPr>
            <a:spLocks noChangeArrowheads="1"/>
          </p:cNvSpPr>
          <p:nvPr/>
        </p:nvSpPr>
        <p:spPr bwMode="auto">
          <a:xfrm>
            <a:off x="3543300" y="5899150"/>
            <a:ext cx="768350" cy="9366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3658" name="Freeform 106"/>
          <p:cNvSpPr>
            <a:spLocks/>
          </p:cNvSpPr>
          <p:nvPr/>
        </p:nvSpPr>
        <p:spPr bwMode="auto">
          <a:xfrm>
            <a:off x="3836988" y="5880100"/>
            <a:ext cx="4654550" cy="723900"/>
          </a:xfrm>
          <a:custGeom>
            <a:avLst/>
            <a:gdLst>
              <a:gd name="T0" fmla="*/ 0 w 2932"/>
              <a:gd name="T1" fmla="*/ 302 h 456"/>
              <a:gd name="T2" fmla="*/ 30 w 2932"/>
              <a:gd name="T3" fmla="*/ 161 h 456"/>
              <a:gd name="T4" fmla="*/ 153 w 2932"/>
              <a:gd name="T5" fmla="*/ 68 h 456"/>
              <a:gd name="T6" fmla="*/ 312 w 2932"/>
              <a:gd name="T7" fmla="*/ 8 h 456"/>
              <a:gd name="T8" fmla="*/ 387 w 2932"/>
              <a:gd name="T9" fmla="*/ 93 h 456"/>
              <a:gd name="T10" fmla="*/ 627 w 2932"/>
              <a:gd name="T11" fmla="*/ 4 h 456"/>
              <a:gd name="T12" fmla="*/ 686 w 2932"/>
              <a:gd name="T13" fmla="*/ 86 h 456"/>
              <a:gd name="T14" fmla="*/ 926 w 2932"/>
              <a:gd name="T15" fmla="*/ 8 h 456"/>
              <a:gd name="T16" fmla="*/ 1001 w 2932"/>
              <a:gd name="T17" fmla="*/ 93 h 456"/>
              <a:gd name="T18" fmla="*/ 1245 w 2932"/>
              <a:gd name="T19" fmla="*/ 1 h 456"/>
              <a:gd name="T20" fmla="*/ 1310 w 2932"/>
              <a:gd name="T21" fmla="*/ 93 h 456"/>
              <a:gd name="T22" fmla="*/ 1553 w 2932"/>
              <a:gd name="T23" fmla="*/ 1 h 456"/>
              <a:gd name="T24" fmla="*/ 1615 w 2932"/>
              <a:gd name="T25" fmla="*/ 97 h 456"/>
              <a:gd name="T26" fmla="*/ 1859 w 2932"/>
              <a:gd name="T27" fmla="*/ 4 h 456"/>
              <a:gd name="T28" fmla="*/ 1927 w 2932"/>
              <a:gd name="T29" fmla="*/ 93 h 456"/>
              <a:gd name="T30" fmla="*/ 2160 w 2932"/>
              <a:gd name="T31" fmla="*/ 4 h 456"/>
              <a:gd name="T32" fmla="*/ 2236 w 2932"/>
              <a:gd name="T33" fmla="*/ 97 h 456"/>
              <a:gd name="T34" fmla="*/ 2479 w 2932"/>
              <a:gd name="T35" fmla="*/ 8 h 456"/>
              <a:gd name="T36" fmla="*/ 2548 w 2932"/>
              <a:gd name="T37" fmla="*/ 90 h 456"/>
              <a:gd name="T38" fmla="*/ 2785 w 2932"/>
              <a:gd name="T39" fmla="*/ 196 h 456"/>
              <a:gd name="T40" fmla="*/ 2932 w 2932"/>
              <a:gd name="T41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32" h="456">
                <a:moveTo>
                  <a:pt x="0" y="302"/>
                </a:moveTo>
                <a:cubicBezTo>
                  <a:pt x="5" y="279"/>
                  <a:pt x="5" y="200"/>
                  <a:pt x="30" y="161"/>
                </a:cubicBezTo>
                <a:cubicBezTo>
                  <a:pt x="55" y="122"/>
                  <a:pt x="106" y="93"/>
                  <a:pt x="153" y="68"/>
                </a:cubicBezTo>
                <a:cubicBezTo>
                  <a:pt x="200" y="43"/>
                  <a:pt x="273" y="4"/>
                  <a:pt x="312" y="8"/>
                </a:cubicBezTo>
                <a:cubicBezTo>
                  <a:pt x="351" y="12"/>
                  <a:pt x="335" y="94"/>
                  <a:pt x="387" y="93"/>
                </a:cubicBezTo>
                <a:cubicBezTo>
                  <a:pt x="440" y="92"/>
                  <a:pt x="578" y="5"/>
                  <a:pt x="627" y="4"/>
                </a:cubicBezTo>
                <a:cubicBezTo>
                  <a:pt x="677" y="3"/>
                  <a:pt x="636" y="86"/>
                  <a:pt x="686" y="86"/>
                </a:cubicBezTo>
                <a:cubicBezTo>
                  <a:pt x="735" y="87"/>
                  <a:pt x="873" y="7"/>
                  <a:pt x="926" y="8"/>
                </a:cubicBezTo>
                <a:cubicBezTo>
                  <a:pt x="978" y="9"/>
                  <a:pt x="948" y="94"/>
                  <a:pt x="1001" y="93"/>
                </a:cubicBezTo>
                <a:cubicBezTo>
                  <a:pt x="1054" y="92"/>
                  <a:pt x="1193" y="1"/>
                  <a:pt x="1245" y="1"/>
                </a:cubicBezTo>
                <a:cubicBezTo>
                  <a:pt x="1296" y="1"/>
                  <a:pt x="1258" y="93"/>
                  <a:pt x="1310" y="93"/>
                </a:cubicBezTo>
                <a:cubicBezTo>
                  <a:pt x="1361" y="93"/>
                  <a:pt x="1503" y="0"/>
                  <a:pt x="1553" y="1"/>
                </a:cubicBezTo>
                <a:cubicBezTo>
                  <a:pt x="1604" y="2"/>
                  <a:pt x="1564" y="96"/>
                  <a:pt x="1615" y="97"/>
                </a:cubicBezTo>
                <a:cubicBezTo>
                  <a:pt x="1666" y="98"/>
                  <a:pt x="1806" y="5"/>
                  <a:pt x="1859" y="4"/>
                </a:cubicBezTo>
                <a:cubicBezTo>
                  <a:pt x="1911" y="3"/>
                  <a:pt x="1877" y="93"/>
                  <a:pt x="1927" y="93"/>
                </a:cubicBezTo>
                <a:cubicBezTo>
                  <a:pt x="1978" y="93"/>
                  <a:pt x="2109" y="3"/>
                  <a:pt x="2160" y="4"/>
                </a:cubicBezTo>
                <a:cubicBezTo>
                  <a:pt x="2212" y="5"/>
                  <a:pt x="2183" y="96"/>
                  <a:pt x="2236" y="97"/>
                </a:cubicBezTo>
                <a:cubicBezTo>
                  <a:pt x="2289" y="98"/>
                  <a:pt x="2427" y="9"/>
                  <a:pt x="2479" y="8"/>
                </a:cubicBezTo>
                <a:cubicBezTo>
                  <a:pt x="2532" y="7"/>
                  <a:pt x="2497" y="58"/>
                  <a:pt x="2548" y="90"/>
                </a:cubicBezTo>
                <a:cubicBezTo>
                  <a:pt x="2598" y="121"/>
                  <a:pt x="2720" y="135"/>
                  <a:pt x="2785" y="196"/>
                </a:cubicBezTo>
                <a:cubicBezTo>
                  <a:pt x="2849" y="257"/>
                  <a:pt x="2901" y="402"/>
                  <a:pt x="2932" y="45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23659" name="Text Box 107"/>
          <p:cNvSpPr txBox="1">
            <a:spLocks noChangeArrowheads="1"/>
          </p:cNvSpPr>
          <p:nvPr/>
        </p:nvSpPr>
        <p:spPr bwMode="auto">
          <a:xfrm>
            <a:off x="1924050" y="4362450"/>
            <a:ext cx="2635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smtClean="0">
                <a:solidFill>
                  <a:srgbClr val="000000"/>
                </a:solidFill>
                <a:latin typeface="Verdana" panose="020B0604030504040204" pitchFamily="34" charset="0"/>
              </a:rPr>
              <a:t>Monochromator</a:t>
            </a:r>
            <a:endParaRPr lang="sv-SE" altLang="sv-SE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0639"/>
            <a:ext cx="4330700" cy="1143000"/>
          </a:xfrm>
        </p:spPr>
        <p:txBody>
          <a:bodyPr/>
          <a:lstStyle/>
          <a:p>
            <a:r>
              <a:rPr lang="sv-SE" altLang="sv-SE" sz="3600" b="1" dirty="0"/>
              <a:t>LCLS, Stanford</a:t>
            </a:r>
          </a:p>
        </p:txBody>
      </p:sp>
      <p:pic>
        <p:nvPicPr>
          <p:cNvPr id="51205" name="Picture 5" descr="linac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0"/>
            <a:ext cx="4249737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79388" y="1341438"/>
            <a:ext cx="28082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dirty="0" smtClean="0">
                <a:solidFill>
                  <a:srgbClr val="000000"/>
                </a:solidFill>
              </a:rPr>
              <a:t>1.5 Å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v-SE" altLang="sv-SE" sz="2400" dirty="0" smtClean="0">
                <a:solidFill>
                  <a:srgbClr val="000000"/>
                </a:solidFill>
              </a:rPr>
              <a:t>SASE</a:t>
            </a:r>
          </a:p>
        </p:txBody>
      </p:sp>
      <p:pic>
        <p:nvPicPr>
          <p:cNvPr id="51208" name="Picture 8" descr="LCLS LINAC Schematic - Jan. 2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2700"/>
            <a:ext cx="9144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rker\Documents\MAX-IV\Bilder\2014-05-15 (4)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" y="0"/>
            <a:ext cx="8998944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verker\Documents\MAX-IV\Bilder\2014-09-18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" y="-3702"/>
            <a:ext cx="8998943" cy="66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 5"/>
          <p:cNvSpPr/>
          <p:nvPr/>
        </p:nvSpPr>
        <p:spPr>
          <a:xfrm>
            <a:off x="4392000" y="953745"/>
            <a:ext cx="180000" cy="1800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flood" dir="t">
              <a:rot lat="0" lon="0" rev="2400000"/>
            </a:lightRig>
          </a:scene3d>
          <a:sp3d>
            <a:bevelT w="101600" h="698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971600" y="5733256"/>
            <a:ext cx="7677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 err="1" smtClean="0">
                <a:solidFill>
                  <a:srgbClr val="FFFF00"/>
                </a:solidFill>
              </a:rPr>
              <a:t>Thanks</a:t>
            </a:r>
            <a:r>
              <a:rPr lang="sv-SE" sz="5400" b="1" dirty="0" smtClean="0">
                <a:solidFill>
                  <a:srgbClr val="FFFF00"/>
                </a:solidFill>
              </a:rPr>
              <a:t> for </a:t>
            </a:r>
            <a:r>
              <a:rPr lang="sv-SE" sz="5400" b="1" smtClean="0">
                <a:solidFill>
                  <a:srgbClr val="FFFF00"/>
                </a:solidFill>
              </a:rPr>
              <a:t>listening!</a:t>
            </a:r>
            <a:endParaRPr lang="sv-SE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13000" decel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068E-6 C 0.03125 0.09553 0.17257 0.55447 0.18785 0.57275 C 0.20313 0.59102 0.20712 0.59704 0.23421 0.58316 C 0.23421 0.58339 0.32136 0.53458 0.35243 0.49919 C 0.38351 0.4638 0.40955 0.40365 0.42101 0.37034 C 0.43247 0.33703 0.42657 0.31228 0.425 0.28822 L 0.41112 0.22554 L 0.37865 0.16909 L 0.33403 0.12121 L 0.2698 0.08952 L 0.21667 0.06777 L 0.12865 0.06037 L 0.09914 0.08073 L 0.10469 0.12121 L 0.14375 0.1344 L 0.22535 0.15036 L 0.27414 0.17626 C 0.28941 0.19153 0.30868 0.21628 0.31667 0.2415 C 0.32466 0.26671 0.32743 0.29863 0.32205 0.32685 C 0.31667 0.35508 0.30053 0.38792 0.28403 0.41082 L 0.22309 0.46449 L 0.14375 0.50358 L 0.06667 0.51515 L -0.01059 0.51237 L -0.09531 0.48485 L -0.1552 0.43997 C -0.1552 0.4402 -0.2026 0.39995 -0.21493 0.37335 C -0.22725 0.34675 -0.23177 0.30719 -0.22899 0.28059 C -0.22621 0.25399 -0.21493 0.23132 -0.19861 0.21397 L -0.13125 0.17626 L -0.03888 0.15753 L 0.05035 0.1603 L 0.12865 0.17488 L 0.1948 0.17048 C 0.21546 0.17719 0.24028 0.19708 0.25243 0.21536 C 0.26459 0.23363 0.26737 0.25746 0.26771 0.28059 L 0.25469 0.35438 L 0.21233 0.41244 L 0.14879 0.44714 L 0.05799 0.47467 L -0.02031 0.45732 L -0.10086 0.42401 L -0.15833 0.36895 L -0.18229 0.29216 L -0.16597 0.24867 L -0.09427 0.20819 L -0.01927 0.19801 L -0.00295 0.19801 L -0.05399 0.20518 L -0.12795 0.22415 L -0.17361 0.25607 C -0.18177 0.27342 -0.18211 0.30627 -0.17691 0.32847 C -0.1717 0.35068 -0.1592 0.37104 -0.14201 0.38931 L -0.07361 0.43835 L -0.0052 0.46588 L 0.06233 0.46171 L 0.10365 0.47027 L 0.15348 0.51954 L 0.19167 0.53551 L 0.25903 0.50659 L 0.33507 0.43997 L 0.36007 0.36317 L 0.37309 0.2836 L 0.36007 0.22114 L 0.32205 0.16771 L 0.27205 0.12861 L 0.22101 0.10525 L 0.15122 0.0953 L 0.23403 0.10964 L 0.30573 0.14735 L 0.35035 0.1994 L 0.37414 0.26764 L 0.36771 0.356 L 0.33178 0.44714 L 0.27101 0.5022 L 0.19167 0.5399 C 0.17257 0.5399 0.16511 0.51561 0.15747 0.50196 C 0.14983 0.48832 0.16059 0.50474 0.14618 0.45778 L 0.07136 0.22068 L 0.02639 0.07934 L 0.01806 0.05737 L -4.16667E-6 0.00023 " pathEditMode="relative" rAng="0" ptsTypes="asassAAAAAAAAAAAaaaAAAAAAassAAAAAaaAAAAAAAAAAAAAAAasAAAAAAAAAAAAAAAAAAAAAAAasAAAAa">
                                      <p:cBhvr>
                                        <p:cTn id="14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298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51520" y="1340768"/>
            <a:ext cx="8712968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986" name="Freeform 21"/>
          <p:cNvSpPr>
            <a:spLocks/>
          </p:cNvSpPr>
          <p:nvPr/>
        </p:nvSpPr>
        <p:spPr bwMode="auto">
          <a:xfrm>
            <a:off x="1692275" y="3286125"/>
            <a:ext cx="5580063" cy="1987550"/>
          </a:xfrm>
          <a:custGeom>
            <a:avLst/>
            <a:gdLst>
              <a:gd name="T0" fmla="*/ 0 w 3515"/>
              <a:gd name="T1" fmla="*/ 2147483647 h 1252"/>
              <a:gd name="T2" fmla="*/ 2147483647 w 3515"/>
              <a:gd name="T3" fmla="*/ 2147483647 h 1252"/>
              <a:gd name="T4" fmla="*/ 2147483647 w 3515"/>
              <a:gd name="T5" fmla="*/ 2147483647 h 1252"/>
              <a:gd name="T6" fmla="*/ 2147483647 w 3515"/>
              <a:gd name="T7" fmla="*/ 2147483647 h 1252"/>
              <a:gd name="T8" fmla="*/ 2147483647 w 3515"/>
              <a:gd name="T9" fmla="*/ 2147483647 h 1252"/>
              <a:gd name="T10" fmla="*/ 2147483647 w 3515"/>
              <a:gd name="T11" fmla="*/ 2147483647 h 1252"/>
              <a:gd name="T12" fmla="*/ 2147483647 w 3515"/>
              <a:gd name="T13" fmla="*/ 2147483647 h 1252"/>
              <a:gd name="T14" fmla="*/ 2147483647 w 3515"/>
              <a:gd name="T15" fmla="*/ 2147483647 h 1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5"/>
              <a:gd name="T25" fmla="*/ 0 h 1252"/>
              <a:gd name="T26" fmla="*/ 3515 w 3515"/>
              <a:gd name="T27" fmla="*/ 1252 h 12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5" h="1252">
                <a:moveTo>
                  <a:pt x="0" y="1224"/>
                </a:moveTo>
                <a:cubicBezTo>
                  <a:pt x="266" y="966"/>
                  <a:pt x="533" y="709"/>
                  <a:pt x="708" y="544"/>
                </a:cubicBezTo>
                <a:cubicBezTo>
                  <a:pt x="883" y="379"/>
                  <a:pt x="945" y="308"/>
                  <a:pt x="1049" y="232"/>
                </a:cubicBezTo>
                <a:cubicBezTo>
                  <a:pt x="1153" y="156"/>
                  <a:pt x="1214" y="128"/>
                  <a:pt x="1332" y="90"/>
                </a:cubicBezTo>
                <a:cubicBezTo>
                  <a:pt x="1450" y="52"/>
                  <a:pt x="1601" y="0"/>
                  <a:pt x="1757" y="5"/>
                </a:cubicBezTo>
                <a:cubicBezTo>
                  <a:pt x="1913" y="10"/>
                  <a:pt x="2098" y="28"/>
                  <a:pt x="2268" y="118"/>
                </a:cubicBezTo>
                <a:cubicBezTo>
                  <a:pt x="2438" y="208"/>
                  <a:pt x="2570" y="355"/>
                  <a:pt x="2778" y="544"/>
                </a:cubicBezTo>
                <a:cubicBezTo>
                  <a:pt x="2986" y="733"/>
                  <a:pt x="3250" y="992"/>
                  <a:pt x="3515" y="125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475656" y="5042508"/>
            <a:ext cx="357188" cy="366712"/>
            <a:chOff x="2431" y="1661"/>
            <a:chExt cx="225" cy="231"/>
          </a:xfrm>
        </p:grpSpPr>
        <p:sp>
          <p:nvSpPr>
            <p:cNvPr id="42003" name="Oval 18"/>
            <p:cNvSpPr>
              <a:spLocks noChangeArrowheads="1"/>
            </p:cNvSpPr>
            <p:nvPr/>
          </p:nvSpPr>
          <p:spPr bwMode="auto">
            <a:xfrm>
              <a:off x="2431" y="1661"/>
              <a:ext cx="225" cy="2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>
              <a:off x="2480" y="1777"/>
              <a:ext cx="13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38946" name="Picture 2" descr="C:\Users\Sverker\AppData\Local\Microsoft\Windows\Temporary Internet Files\Content.IE5\5R22LTRN\MC90035806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82700" y="5815013"/>
            <a:ext cx="8683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33"/>
          <p:cNvSpPr txBox="1">
            <a:spLocks noChangeArrowheads="1"/>
          </p:cNvSpPr>
          <p:nvPr/>
        </p:nvSpPr>
        <p:spPr bwMode="auto">
          <a:xfrm>
            <a:off x="1016000" y="0"/>
            <a:ext cx="7156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Dipole radiation (relativistic)</a:t>
            </a:r>
          </a:p>
        </p:txBody>
      </p:sp>
    </p:spTree>
    <p:extLst>
      <p:ext uri="{BB962C8B-B14F-4D97-AF65-F5344CB8AC3E}">
        <p14:creationId xmlns:p14="http://schemas.microsoft.com/office/powerpoint/2010/main" val="409598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4.44444E-6 L 0.16563 -0.21135 C 0.20035 -0.25903 0.25226 -0.28565 0.30643 -0.28565 C 0.36823 -0.28565 0.41754 -0.25903 0.45226 -0.21135 L 0.61806 4.44444E-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3" y="-142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3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60764 -0.001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51520" y="1340768"/>
            <a:ext cx="8712968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993" name="TextBox 33"/>
          <p:cNvSpPr txBox="1">
            <a:spLocks noChangeArrowheads="1"/>
          </p:cNvSpPr>
          <p:nvPr/>
        </p:nvSpPr>
        <p:spPr bwMode="auto">
          <a:xfrm>
            <a:off x="1016000" y="0"/>
            <a:ext cx="7156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</a:rPr>
              <a:t>Dipole radiation (relativistic)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67944" y="18172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>
            <a:stCxn id="12" idx="6"/>
          </p:cNvCxnSpPr>
          <p:nvPr/>
        </p:nvCxnSpPr>
        <p:spPr>
          <a:xfrm>
            <a:off x="4372744" y="1969603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6"/>
          </p:cNvCxnSpPr>
          <p:nvPr/>
        </p:nvCxnSpPr>
        <p:spPr>
          <a:xfrm flipV="1">
            <a:off x="4372744" y="1664804"/>
            <a:ext cx="838200" cy="304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6"/>
          </p:cNvCxnSpPr>
          <p:nvPr/>
        </p:nvCxnSpPr>
        <p:spPr>
          <a:xfrm>
            <a:off x="4372744" y="1969603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flipH="1">
            <a:off x="3077344" y="1969603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</p:cNvCxnSpPr>
          <p:nvPr/>
        </p:nvCxnSpPr>
        <p:spPr>
          <a:xfrm flipH="1" flipV="1">
            <a:off x="3229744" y="1664805"/>
            <a:ext cx="838200" cy="304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2"/>
          </p:cNvCxnSpPr>
          <p:nvPr/>
        </p:nvCxnSpPr>
        <p:spPr>
          <a:xfrm flipH="1">
            <a:off x="3229744" y="1969603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067944" y="30364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>
            <a:stCxn id="19" idx="6"/>
          </p:cNvCxnSpPr>
          <p:nvPr/>
        </p:nvCxnSpPr>
        <p:spPr>
          <a:xfrm>
            <a:off x="4372744" y="3188803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6"/>
          </p:cNvCxnSpPr>
          <p:nvPr/>
        </p:nvCxnSpPr>
        <p:spPr>
          <a:xfrm flipV="1">
            <a:off x="4372744" y="3036403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6"/>
          </p:cNvCxnSpPr>
          <p:nvPr/>
        </p:nvCxnSpPr>
        <p:spPr>
          <a:xfrm>
            <a:off x="4372744" y="3188803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2"/>
          </p:cNvCxnSpPr>
          <p:nvPr/>
        </p:nvCxnSpPr>
        <p:spPr>
          <a:xfrm flipH="1">
            <a:off x="3077344" y="3188803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</p:cNvCxnSpPr>
          <p:nvPr/>
        </p:nvCxnSpPr>
        <p:spPr>
          <a:xfrm flipH="1" flipV="1">
            <a:off x="3382144" y="2731603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</p:cNvCxnSpPr>
          <p:nvPr/>
        </p:nvCxnSpPr>
        <p:spPr>
          <a:xfrm flipH="1">
            <a:off x="3382144" y="3188803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991744" y="42556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>
            <a:stCxn id="26" idx="6"/>
          </p:cNvCxnSpPr>
          <p:nvPr/>
        </p:nvCxnSpPr>
        <p:spPr>
          <a:xfrm>
            <a:off x="4296544" y="4408003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6"/>
          </p:cNvCxnSpPr>
          <p:nvPr/>
        </p:nvCxnSpPr>
        <p:spPr>
          <a:xfrm flipV="1">
            <a:off x="4296544" y="4331803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6"/>
          </p:cNvCxnSpPr>
          <p:nvPr/>
        </p:nvCxnSpPr>
        <p:spPr>
          <a:xfrm>
            <a:off x="4296544" y="4408003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2"/>
          </p:cNvCxnSpPr>
          <p:nvPr/>
        </p:nvCxnSpPr>
        <p:spPr>
          <a:xfrm flipH="1">
            <a:off x="3001144" y="4408003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2"/>
          </p:cNvCxnSpPr>
          <p:nvPr/>
        </p:nvCxnSpPr>
        <p:spPr>
          <a:xfrm flipH="1" flipV="1">
            <a:off x="3615172" y="3808511"/>
            <a:ext cx="376572" cy="599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2"/>
          </p:cNvCxnSpPr>
          <p:nvPr/>
        </p:nvCxnSpPr>
        <p:spPr>
          <a:xfrm flipH="1">
            <a:off x="3543164" y="4408003"/>
            <a:ext cx="448580" cy="62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067944" y="56272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Arrow Connector 33"/>
          <p:cNvCxnSpPr>
            <a:stCxn id="33" idx="6"/>
          </p:cNvCxnSpPr>
          <p:nvPr/>
        </p:nvCxnSpPr>
        <p:spPr>
          <a:xfrm>
            <a:off x="4372744" y="5779603"/>
            <a:ext cx="970620" cy="9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6"/>
          </p:cNvCxnSpPr>
          <p:nvPr/>
        </p:nvCxnSpPr>
        <p:spPr>
          <a:xfrm flipV="1">
            <a:off x="4372744" y="5752727"/>
            <a:ext cx="862608" cy="26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3" idx="6"/>
          </p:cNvCxnSpPr>
          <p:nvPr/>
        </p:nvCxnSpPr>
        <p:spPr>
          <a:xfrm>
            <a:off x="4372744" y="5779603"/>
            <a:ext cx="862608" cy="45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2"/>
          </p:cNvCxnSpPr>
          <p:nvPr/>
        </p:nvCxnSpPr>
        <p:spPr>
          <a:xfrm flipH="1">
            <a:off x="3077344" y="5779603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2"/>
          </p:cNvCxnSpPr>
          <p:nvPr/>
        </p:nvCxnSpPr>
        <p:spPr>
          <a:xfrm flipV="1">
            <a:off x="4067944" y="5068651"/>
            <a:ext cx="339316" cy="710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2"/>
          </p:cNvCxnSpPr>
          <p:nvPr/>
        </p:nvCxnSpPr>
        <p:spPr>
          <a:xfrm>
            <a:off x="4067944" y="5779603"/>
            <a:ext cx="375320" cy="765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99348" y="1684275"/>
            <a:ext cx="324036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255132" y="1684275"/>
            <a:ext cx="324036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435152" y="2764395"/>
            <a:ext cx="324036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99348" y="3052427"/>
            <a:ext cx="324036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671900" y="3864495"/>
            <a:ext cx="324036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112060" y="4332547"/>
            <a:ext cx="324036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9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1374</Words>
  <Application>Microsoft Office PowerPoint</Application>
  <PresentationFormat>Bildspel på skärmen (4:3)</PresentationFormat>
  <Paragraphs>443</Paragraphs>
  <Slides>75</Slides>
  <Notes>59</Notes>
  <HiddenSlides>0</HiddenSlides>
  <MMClips>0</MMClips>
  <ScaleCrop>false</ScaleCrop>
  <HeadingPairs>
    <vt:vector size="8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10</vt:i4>
      </vt:variant>
      <vt:variant>
        <vt:lpstr>Serverprogram för OLE-inbäddning</vt:lpstr>
      </vt:variant>
      <vt:variant>
        <vt:i4>4</vt:i4>
      </vt:variant>
      <vt:variant>
        <vt:lpstr>Bildrubriker</vt:lpstr>
      </vt:variant>
      <vt:variant>
        <vt:i4>75</vt:i4>
      </vt:variant>
    </vt:vector>
  </HeadingPairs>
  <TitlesOfParts>
    <vt:vector size="100" baseType="lpstr">
      <vt:lpstr>ＭＳ Ｐゴシック</vt:lpstr>
      <vt:lpstr>ＭＳ Ｐゴシック</vt:lpstr>
      <vt:lpstr>Arial</vt:lpstr>
      <vt:lpstr>Calibri</vt:lpstr>
      <vt:lpstr>Cambria Math</vt:lpstr>
      <vt:lpstr>Comic Sans MS</vt:lpstr>
      <vt:lpstr>Math1</vt:lpstr>
      <vt:lpstr>Symbol</vt:lpstr>
      <vt:lpstr>Times New Roman</vt:lpstr>
      <vt:lpstr>Verdana</vt:lpstr>
      <vt:lpstr>Wingdings</vt:lpstr>
      <vt:lpstr>Office-tema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Standardformgivning</vt:lpstr>
      <vt:lpstr>1_Standardformgivning</vt:lpstr>
      <vt:lpstr>Formel</vt:lpstr>
      <vt:lpstr>Equation</vt:lpstr>
      <vt:lpstr>Diagram</vt:lpstr>
      <vt:lpstr>Ekvation</vt:lpstr>
      <vt:lpstr>PowerPoint-presentation</vt:lpstr>
      <vt:lpstr>PowerPoint-presentation</vt:lpstr>
      <vt:lpstr>First discovery of SR 1947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What is the wavelength of this signal?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Polarisation</vt:lpstr>
      <vt:lpstr>Time structure</vt:lpstr>
      <vt:lpstr>PowerPoint-presentation</vt:lpstr>
      <vt:lpstr>Flux and brilliance</vt:lpstr>
      <vt:lpstr>Think of a gaussian light beam…</vt:lpstr>
      <vt:lpstr>…and then of an electron beam.</vt:lpstr>
      <vt:lpstr>Flux and brilliance</vt:lpstr>
      <vt:lpstr>PowerPoint-presentation</vt:lpstr>
      <vt:lpstr>PowerPoint-presentation</vt:lpstr>
      <vt:lpstr>Insertion devices</vt:lpstr>
      <vt:lpstr>A wiggler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Linewidth, energy and angular spread</vt:lpstr>
      <vt:lpstr>PowerPoint-presentation</vt:lpstr>
      <vt:lpstr>PowerPoint-presentation</vt:lpstr>
      <vt:lpstr>Software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The Ribosome structure and function</vt:lpstr>
      <vt:lpstr>Solar cells and batteries</vt:lpstr>
      <vt:lpstr>PowerPoint-presentation</vt:lpstr>
      <vt:lpstr>... the greatest invention since sliced bread!!!</vt:lpstr>
      <vt:lpstr>PowerPoint-presentation</vt:lpstr>
      <vt:lpstr>Let us start dreaming…</vt:lpstr>
      <vt:lpstr>PowerPoint-presentation</vt:lpstr>
      <vt:lpstr>In principle it is fairly simple!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 principle it is fairly simple!</vt:lpstr>
      <vt:lpstr>How to make the bunching?</vt:lpstr>
      <vt:lpstr>Light interacting with an  electron beam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Noise in SASE</vt:lpstr>
      <vt:lpstr>PowerPoint-presentation</vt:lpstr>
      <vt:lpstr>PowerPoint-presentation</vt:lpstr>
      <vt:lpstr>LCLS, Stanford</vt:lpstr>
      <vt:lpstr>PowerPoint-presentation</vt:lpstr>
    </vt:vector>
  </TitlesOfParts>
  <Manager/>
  <Company>MAX-lab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Sverker</dc:creator>
  <cp:lastModifiedBy>Sverker Werin</cp:lastModifiedBy>
  <cp:revision>48</cp:revision>
  <cp:lastPrinted>2015-08-19T12:32:05Z</cp:lastPrinted>
  <dcterms:created xsi:type="dcterms:W3CDTF">2014-09-16T13:51:37Z</dcterms:created>
  <dcterms:modified xsi:type="dcterms:W3CDTF">2015-08-22T10:02:28Z</dcterms:modified>
</cp:coreProperties>
</file>