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6" r:id="rId1"/>
    <p:sldMasterId id="2147483784" r:id="rId2"/>
    <p:sldMasterId id="2147483796" r:id="rId3"/>
    <p:sldMasterId id="2147483808" r:id="rId4"/>
    <p:sldMasterId id="2147483872" r:id="rId5"/>
    <p:sldMasterId id="2147483889" r:id="rId6"/>
  </p:sldMasterIdLst>
  <p:notesMasterIdLst>
    <p:notesMasterId r:id="rId43"/>
  </p:notesMasterIdLst>
  <p:sldIdLst>
    <p:sldId id="264" r:id="rId7"/>
    <p:sldId id="471" r:id="rId8"/>
    <p:sldId id="475" r:id="rId9"/>
    <p:sldId id="469" r:id="rId10"/>
    <p:sldId id="465" r:id="rId11"/>
    <p:sldId id="474" r:id="rId12"/>
    <p:sldId id="477" r:id="rId13"/>
    <p:sldId id="478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15" r:id="rId26"/>
    <p:sldId id="516" r:id="rId27"/>
    <p:sldId id="517" r:id="rId28"/>
    <p:sldId id="518" r:id="rId29"/>
    <p:sldId id="519" r:id="rId30"/>
    <p:sldId id="520" r:id="rId31"/>
    <p:sldId id="522" r:id="rId32"/>
    <p:sldId id="523" r:id="rId33"/>
    <p:sldId id="481" r:id="rId34"/>
    <p:sldId id="482" r:id="rId35"/>
    <p:sldId id="485" r:id="rId36"/>
    <p:sldId id="524" r:id="rId37"/>
    <p:sldId id="496" r:id="rId38"/>
    <p:sldId id="497" r:id="rId39"/>
    <p:sldId id="498" r:id="rId40"/>
    <p:sldId id="499" r:id="rId41"/>
    <p:sldId id="501" r:id="rId42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6469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2946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69422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5899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2378" algn="l" defTabSz="456469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38849" algn="l" defTabSz="456469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195329" algn="l" defTabSz="456469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1801" algn="l" defTabSz="456469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90862" autoAdjust="0"/>
  </p:normalViewPr>
  <p:slideViewPr>
    <p:cSldViewPr>
      <p:cViewPr>
        <p:scale>
          <a:sx n="68" d="100"/>
          <a:sy n="68" d="100"/>
        </p:scale>
        <p:origin x="-1632" y="-52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0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jorgenandersson:Documents:ADU:Milestones%20Octob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Ginnis\Dropbox\McGinnisFiles\ESS\ProjectPlanning\August2012CostTarget\HugoCosting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tslindroos:Library:Caches:TemporaryItems:Outlook%20Temp:TAC_construction_cost_charts[2]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ADU Milestones</a:t>
            </a:r>
            <a:r>
              <a:rPr lang="en-US" baseline="0"/>
              <a:t> </a:t>
            </a:r>
          </a:p>
          <a:p>
            <a:pPr>
              <a:defRPr/>
            </a:pPr>
            <a:r>
              <a:rPr lang="en-US" baseline="0"/>
              <a:t>as of November 13, 2012 </a:t>
            </a:r>
            <a:endParaRPr lang="en-US"/>
          </a:p>
        </c:rich>
      </c:tx>
      <c:layout>
        <c:manualLayout>
          <c:xMode val="edge"/>
          <c:yMode val="edge"/>
          <c:x val="0.372982117018349"/>
          <c:y val="0.014489687547572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120014380953226"/>
          <c:y val="0.268524226138223"/>
          <c:w val="0.926340337024311"/>
          <c:h val="0.565547152785984"/>
        </c:manualLayout>
      </c:layout>
      <c:lineChart>
        <c:grouping val="standard"/>
        <c:varyColors val="0"/>
        <c:ser>
          <c:idx val="1"/>
          <c:order val="0"/>
          <c:tx>
            <c:v>Planned</c:v>
          </c:tx>
          <c:marker>
            <c:symbol val="none"/>
          </c:marker>
          <c:cat>
            <c:numRef>
              <c:f>'Distribution over time'!$K$81:$K$155</c:f>
              <c:numCache>
                <c:formatCode>yyyy\-mm\-dd;@</c:formatCode>
                <c:ptCount val="75"/>
                <c:pt idx="0">
                  <c:v>40557.0</c:v>
                </c:pt>
                <c:pt idx="1">
                  <c:v>40574.0</c:v>
                </c:pt>
                <c:pt idx="2">
                  <c:v>40592.0</c:v>
                </c:pt>
                <c:pt idx="3">
                  <c:v>40617.0</c:v>
                </c:pt>
                <c:pt idx="4">
                  <c:v>40625.0</c:v>
                </c:pt>
                <c:pt idx="5">
                  <c:v>40626.0</c:v>
                </c:pt>
                <c:pt idx="6">
                  <c:v>40627.0</c:v>
                </c:pt>
                <c:pt idx="7">
                  <c:v>40632.0</c:v>
                </c:pt>
                <c:pt idx="8">
                  <c:v>40655.0</c:v>
                </c:pt>
                <c:pt idx="9">
                  <c:v>40666.0</c:v>
                </c:pt>
                <c:pt idx="10">
                  <c:v>40694.0</c:v>
                </c:pt>
                <c:pt idx="11">
                  <c:v>40704.0</c:v>
                </c:pt>
                <c:pt idx="12">
                  <c:v>40721.0</c:v>
                </c:pt>
                <c:pt idx="13">
                  <c:v>40749.0</c:v>
                </c:pt>
                <c:pt idx="14">
                  <c:v>40756.0</c:v>
                </c:pt>
                <c:pt idx="15">
                  <c:v>40787.0</c:v>
                </c:pt>
                <c:pt idx="16">
                  <c:v>40801.0</c:v>
                </c:pt>
                <c:pt idx="17">
                  <c:v>40817.0</c:v>
                </c:pt>
                <c:pt idx="18">
                  <c:v>40830.0</c:v>
                </c:pt>
                <c:pt idx="19">
                  <c:v>40848.0</c:v>
                </c:pt>
                <c:pt idx="20">
                  <c:v>40851.0</c:v>
                </c:pt>
                <c:pt idx="21">
                  <c:v>40865.0</c:v>
                </c:pt>
                <c:pt idx="22">
                  <c:v>40868.0</c:v>
                </c:pt>
                <c:pt idx="23">
                  <c:v>40875.0</c:v>
                </c:pt>
                <c:pt idx="24">
                  <c:v>40877.0</c:v>
                </c:pt>
                <c:pt idx="25">
                  <c:v>40879.0</c:v>
                </c:pt>
                <c:pt idx="26">
                  <c:v>40886.0</c:v>
                </c:pt>
                <c:pt idx="27">
                  <c:v>40890.0</c:v>
                </c:pt>
                <c:pt idx="28">
                  <c:v>40891.0</c:v>
                </c:pt>
                <c:pt idx="29">
                  <c:v>40892.0</c:v>
                </c:pt>
                <c:pt idx="30">
                  <c:v>40893.0</c:v>
                </c:pt>
                <c:pt idx="31">
                  <c:v>40905.0</c:v>
                </c:pt>
                <c:pt idx="32">
                  <c:v>40909.0</c:v>
                </c:pt>
                <c:pt idx="33">
                  <c:v>40927.0</c:v>
                </c:pt>
                <c:pt idx="34">
                  <c:v>40928.0</c:v>
                </c:pt>
                <c:pt idx="35">
                  <c:v>40934.0</c:v>
                </c:pt>
                <c:pt idx="36">
                  <c:v>40935.0</c:v>
                </c:pt>
                <c:pt idx="37">
                  <c:v>40939.0</c:v>
                </c:pt>
                <c:pt idx="38">
                  <c:v>40940.0</c:v>
                </c:pt>
                <c:pt idx="39">
                  <c:v>40942.0</c:v>
                </c:pt>
                <c:pt idx="40">
                  <c:v>40948.0</c:v>
                </c:pt>
                <c:pt idx="41">
                  <c:v>40949.0</c:v>
                </c:pt>
                <c:pt idx="42">
                  <c:v>40953.0</c:v>
                </c:pt>
                <c:pt idx="43">
                  <c:v>40967.0</c:v>
                </c:pt>
                <c:pt idx="44">
                  <c:v>40975.0</c:v>
                </c:pt>
                <c:pt idx="45">
                  <c:v>40983.0</c:v>
                </c:pt>
                <c:pt idx="46">
                  <c:v>40998.0</c:v>
                </c:pt>
                <c:pt idx="47">
                  <c:v>41002.0</c:v>
                </c:pt>
                <c:pt idx="48">
                  <c:v>41009.0</c:v>
                </c:pt>
                <c:pt idx="49">
                  <c:v>41029.0</c:v>
                </c:pt>
                <c:pt idx="50">
                  <c:v>41031.0</c:v>
                </c:pt>
                <c:pt idx="51">
                  <c:v>41036.0</c:v>
                </c:pt>
                <c:pt idx="52">
                  <c:v>41040.0</c:v>
                </c:pt>
                <c:pt idx="53">
                  <c:v>41059.0</c:v>
                </c:pt>
                <c:pt idx="54">
                  <c:v>41073.0</c:v>
                </c:pt>
                <c:pt idx="55">
                  <c:v>41089.0</c:v>
                </c:pt>
                <c:pt idx="56">
                  <c:v>41100.0</c:v>
                </c:pt>
                <c:pt idx="57">
                  <c:v>41122.0</c:v>
                </c:pt>
                <c:pt idx="58">
                  <c:v>41141.0</c:v>
                </c:pt>
                <c:pt idx="59">
                  <c:v>41158.0</c:v>
                </c:pt>
                <c:pt idx="60">
                  <c:v>41176.0</c:v>
                </c:pt>
                <c:pt idx="61">
                  <c:v>41183.0</c:v>
                </c:pt>
                <c:pt idx="62">
                  <c:v>41185.0</c:v>
                </c:pt>
                <c:pt idx="63">
                  <c:v>41197.0</c:v>
                </c:pt>
                <c:pt idx="64">
                  <c:v>41201.0</c:v>
                </c:pt>
                <c:pt idx="65">
                  <c:v>41213.0</c:v>
                </c:pt>
                <c:pt idx="66">
                  <c:v>41214.0</c:v>
                </c:pt>
                <c:pt idx="67">
                  <c:v>41218.0</c:v>
                </c:pt>
                <c:pt idx="68">
                  <c:v>41241.0</c:v>
                </c:pt>
                <c:pt idx="69">
                  <c:v>41243.0</c:v>
                </c:pt>
                <c:pt idx="70">
                  <c:v>41244.0</c:v>
                </c:pt>
                <c:pt idx="71">
                  <c:v>41264.0</c:v>
                </c:pt>
                <c:pt idx="72">
                  <c:v>41269.0</c:v>
                </c:pt>
                <c:pt idx="73">
                  <c:v>41274.0</c:v>
                </c:pt>
                <c:pt idx="74">
                  <c:v>41305.0</c:v>
                </c:pt>
              </c:numCache>
            </c:numRef>
          </c:cat>
          <c:val>
            <c:numRef>
              <c:f>'Distribution over time'!$G$81:$G$155</c:f>
              <c:numCache>
                <c:formatCode>General</c:formatCode>
                <c:ptCount val="7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  <c:pt idx="15">
                  <c:v>17.0</c:v>
                </c:pt>
                <c:pt idx="16">
                  <c:v>18.0</c:v>
                </c:pt>
                <c:pt idx="17">
                  <c:v>19.0</c:v>
                </c:pt>
                <c:pt idx="18">
                  <c:v>20.0</c:v>
                </c:pt>
                <c:pt idx="19">
                  <c:v>21.0</c:v>
                </c:pt>
                <c:pt idx="20">
                  <c:v>23.0</c:v>
                </c:pt>
                <c:pt idx="21">
                  <c:v>24.0</c:v>
                </c:pt>
                <c:pt idx="22">
                  <c:v>25.0</c:v>
                </c:pt>
                <c:pt idx="23">
                  <c:v>26.0</c:v>
                </c:pt>
                <c:pt idx="24">
                  <c:v>27.0</c:v>
                </c:pt>
                <c:pt idx="25">
                  <c:v>41.0</c:v>
                </c:pt>
                <c:pt idx="26">
                  <c:v>42.0</c:v>
                </c:pt>
                <c:pt idx="27">
                  <c:v>43.0</c:v>
                </c:pt>
                <c:pt idx="28">
                  <c:v>44.0</c:v>
                </c:pt>
                <c:pt idx="29">
                  <c:v>45.0</c:v>
                </c:pt>
                <c:pt idx="30">
                  <c:v>46.0</c:v>
                </c:pt>
                <c:pt idx="31">
                  <c:v>47.0</c:v>
                </c:pt>
                <c:pt idx="32">
                  <c:v>48.0</c:v>
                </c:pt>
                <c:pt idx="33">
                  <c:v>49.0</c:v>
                </c:pt>
                <c:pt idx="34">
                  <c:v>52.0</c:v>
                </c:pt>
                <c:pt idx="35">
                  <c:v>53.0</c:v>
                </c:pt>
                <c:pt idx="36">
                  <c:v>55.0</c:v>
                </c:pt>
                <c:pt idx="37">
                  <c:v>57.0</c:v>
                </c:pt>
                <c:pt idx="38">
                  <c:v>58.0</c:v>
                </c:pt>
                <c:pt idx="39">
                  <c:v>60.0</c:v>
                </c:pt>
                <c:pt idx="40">
                  <c:v>61.0</c:v>
                </c:pt>
                <c:pt idx="41">
                  <c:v>62.0</c:v>
                </c:pt>
                <c:pt idx="42">
                  <c:v>63.0</c:v>
                </c:pt>
                <c:pt idx="43">
                  <c:v>64.0</c:v>
                </c:pt>
                <c:pt idx="44">
                  <c:v>66.0</c:v>
                </c:pt>
                <c:pt idx="45">
                  <c:v>67.0</c:v>
                </c:pt>
                <c:pt idx="46">
                  <c:v>68.0</c:v>
                </c:pt>
                <c:pt idx="47">
                  <c:v>70.0</c:v>
                </c:pt>
                <c:pt idx="48">
                  <c:v>71.0</c:v>
                </c:pt>
                <c:pt idx="49">
                  <c:v>73.0</c:v>
                </c:pt>
                <c:pt idx="50">
                  <c:v>75.0</c:v>
                </c:pt>
                <c:pt idx="51">
                  <c:v>80.0</c:v>
                </c:pt>
                <c:pt idx="52">
                  <c:v>81.0</c:v>
                </c:pt>
                <c:pt idx="53">
                  <c:v>82.0</c:v>
                </c:pt>
                <c:pt idx="54">
                  <c:v>83.0</c:v>
                </c:pt>
                <c:pt idx="55">
                  <c:v>84.0</c:v>
                </c:pt>
                <c:pt idx="56">
                  <c:v>86.0</c:v>
                </c:pt>
                <c:pt idx="57">
                  <c:v>87.0</c:v>
                </c:pt>
                <c:pt idx="58">
                  <c:v>90.0</c:v>
                </c:pt>
                <c:pt idx="59">
                  <c:v>91.0</c:v>
                </c:pt>
                <c:pt idx="60">
                  <c:v>92.0</c:v>
                </c:pt>
                <c:pt idx="61">
                  <c:v>96.0</c:v>
                </c:pt>
                <c:pt idx="62">
                  <c:v>100.0</c:v>
                </c:pt>
                <c:pt idx="63">
                  <c:v>102.0</c:v>
                </c:pt>
                <c:pt idx="64">
                  <c:v>105.0</c:v>
                </c:pt>
                <c:pt idx="65">
                  <c:v>106.0</c:v>
                </c:pt>
                <c:pt idx="66">
                  <c:v>108.0</c:v>
                </c:pt>
                <c:pt idx="67">
                  <c:v>109.0</c:v>
                </c:pt>
                <c:pt idx="68">
                  <c:v>110.0</c:v>
                </c:pt>
                <c:pt idx="69">
                  <c:v>111.0</c:v>
                </c:pt>
                <c:pt idx="70">
                  <c:v>113.0</c:v>
                </c:pt>
                <c:pt idx="71">
                  <c:v>115.0</c:v>
                </c:pt>
                <c:pt idx="72">
                  <c:v>116.0</c:v>
                </c:pt>
                <c:pt idx="73">
                  <c:v>118.0</c:v>
                </c:pt>
                <c:pt idx="74">
                  <c:v>119.0</c:v>
                </c:pt>
              </c:numCache>
            </c:numRef>
          </c:val>
          <c:smooth val="0"/>
        </c:ser>
        <c:ser>
          <c:idx val="0"/>
          <c:order val="1"/>
          <c:tx>
            <c:v>Actual</c:v>
          </c:tx>
          <c:marker>
            <c:symbol val="none"/>
          </c:marker>
          <c:cat>
            <c:numRef>
              <c:f>'Distribution over time'!$K$81:$K$155</c:f>
              <c:numCache>
                <c:formatCode>yyyy\-mm\-dd;@</c:formatCode>
                <c:ptCount val="75"/>
                <c:pt idx="0">
                  <c:v>40557.0</c:v>
                </c:pt>
                <c:pt idx="1">
                  <c:v>40574.0</c:v>
                </c:pt>
                <c:pt idx="2">
                  <c:v>40592.0</c:v>
                </c:pt>
                <c:pt idx="3">
                  <c:v>40617.0</c:v>
                </c:pt>
                <c:pt idx="4">
                  <c:v>40625.0</c:v>
                </c:pt>
                <c:pt idx="5">
                  <c:v>40626.0</c:v>
                </c:pt>
                <c:pt idx="6">
                  <c:v>40627.0</c:v>
                </c:pt>
                <c:pt idx="7">
                  <c:v>40632.0</c:v>
                </c:pt>
                <c:pt idx="8">
                  <c:v>40655.0</c:v>
                </c:pt>
                <c:pt idx="9">
                  <c:v>40666.0</c:v>
                </c:pt>
                <c:pt idx="10">
                  <c:v>40694.0</c:v>
                </c:pt>
                <c:pt idx="11">
                  <c:v>40704.0</c:v>
                </c:pt>
                <c:pt idx="12">
                  <c:v>40721.0</c:v>
                </c:pt>
                <c:pt idx="13">
                  <c:v>40749.0</c:v>
                </c:pt>
                <c:pt idx="14">
                  <c:v>40756.0</c:v>
                </c:pt>
                <c:pt idx="15">
                  <c:v>40787.0</c:v>
                </c:pt>
                <c:pt idx="16">
                  <c:v>40801.0</c:v>
                </c:pt>
                <c:pt idx="17">
                  <c:v>40817.0</c:v>
                </c:pt>
                <c:pt idx="18">
                  <c:v>40830.0</c:v>
                </c:pt>
                <c:pt idx="19">
                  <c:v>40848.0</c:v>
                </c:pt>
                <c:pt idx="20">
                  <c:v>40851.0</c:v>
                </c:pt>
                <c:pt idx="21">
                  <c:v>40865.0</c:v>
                </c:pt>
                <c:pt idx="22">
                  <c:v>40868.0</c:v>
                </c:pt>
                <c:pt idx="23">
                  <c:v>40875.0</c:v>
                </c:pt>
                <c:pt idx="24">
                  <c:v>40877.0</c:v>
                </c:pt>
                <c:pt idx="25">
                  <c:v>40879.0</c:v>
                </c:pt>
                <c:pt idx="26">
                  <c:v>40886.0</c:v>
                </c:pt>
                <c:pt idx="27">
                  <c:v>40890.0</c:v>
                </c:pt>
                <c:pt idx="28">
                  <c:v>40891.0</c:v>
                </c:pt>
                <c:pt idx="29">
                  <c:v>40892.0</c:v>
                </c:pt>
                <c:pt idx="30">
                  <c:v>40893.0</c:v>
                </c:pt>
                <c:pt idx="31">
                  <c:v>40905.0</c:v>
                </c:pt>
                <c:pt idx="32">
                  <c:v>40909.0</c:v>
                </c:pt>
                <c:pt idx="33">
                  <c:v>40927.0</c:v>
                </c:pt>
                <c:pt idx="34">
                  <c:v>40928.0</c:v>
                </c:pt>
                <c:pt idx="35">
                  <c:v>40934.0</c:v>
                </c:pt>
                <c:pt idx="36">
                  <c:v>40935.0</c:v>
                </c:pt>
                <c:pt idx="37">
                  <c:v>40939.0</c:v>
                </c:pt>
                <c:pt idx="38">
                  <c:v>40940.0</c:v>
                </c:pt>
                <c:pt idx="39">
                  <c:v>40942.0</c:v>
                </c:pt>
                <c:pt idx="40">
                  <c:v>40948.0</c:v>
                </c:pt>
                <c:pt idx="41">
                  <c:v>40949.0</c:v>
                </c:pt>
                <c:pt idx="42">
                  <c:v>40953.0</c:v>
                </c:pt>
                <c:pt idx="43">
                  <c:v>40967.0</c:v>
                </c:pt>
                <c:pt idx="44">
                  <c:v>40975.0</c:v>
                </c:pt>
                <c:pt idx="45">
                  <c:v>40983.0</c:v>
                </c:pt>
                <c:pt idx="46">
                  <c:v>40998.0</c:v>
                </c:pt>
                <c:pt idx="47">
                  <c:v>41002.0</c:v>
                </c:pt>
                <c:pt idx="48">
                  <c:v>41009.0</c:v>
                </c:pt>
                <c:pt idx="49">
                  <c:v>41029.0</c:v>
                </c:pt>
                <c:pt idx="50">
                  <c:v>41031.0</c:v>
                </c:pt>
                <c:pt idx="51">
                  <c:v>41036.0</c:v>
                </c:pt>
                <c:pt idx="52">
                  <c:v>41040.0</c:v>
                </c:pt>
                <c:pt idx="53">
                  <c:v>41059.0</c:v>
                </c:pt>
                <c:pt idx="54">
                  <c:v>41073.0</c:v>
                </c:pt>
                <c:pt idx="55">
                  <c:v>41089.0</c:v>
                </c:pt>
                <c:pt idx="56">
                  <c:v>41100.0</c:v>
                </c:pt>
                <c:pt idx="57">
                  <c:v>41122.0</c:v>
                </c:pt>
                <c:pt idx="58">
                  <c:v>41141.0</c:v>
                </c:pt>
                <c:pt idx="59">
                  <c:v>41158.0</c:v>
                </c:pt>
                <c:pt idx="60">
                  <c:v>41176.0</c:v>
                </c:pt>
                <c:pt idx="61">
                  <c:v>41183.0</c:v>
                </c:pt>
                <c:pt idx="62">
                  <c:v>41185.0</c:v>
                </c:pt>
                <c:pt idx="63">
                  <c:v>41197.0</c:v>
                </c:pt>
                <c:pt idx="64">
                  <c:v>41201.0</c:v>
                </c:pt>
                <c:pt idx="65">
                  <c:v>41213.0</c:v>
                </c:pt>
                <c:pt idx="66">
                  <c:v>41214.0</c:v>
                </c:pt>
                <c:pt idx="67">
                  <c:v>41218.0</c:v>
                </c:pt>
                <c:pt idx="68">
                  <c:v>41241.0</c:v>
                </c:pt>
                <c:pt idx="69">
                  <c:v>41243.0</c:v>
                </c:pt>
                <c:pt idx="70">
                  <c:v>41244.0</c:v>
                </c:pt>
                <c:pt idx="71">
                  <c:v>41264.0</c:v>
                </c:pt>
                <c:pt idx="72">
                  <c:v>41269.0</c:v>
                </c:pt>
                <c:pt idx="73">
                  <c:v>41274.0</c:v>
                </c:pt>
                <c:pt idx="74">
                  <c:v>41305.0</c:v>
                </c:pt>
              </c:numCache>
            </c:numRef>
          </c:cat>
          <c:val>
            <c:numRef>
              <c:f>'Distribution over time'!$P$81:$P$148</c:f>
              <c:numCache>
                <c:formatCode>General</c:formatCode>
                <c:ptCount val="6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22.0</c:v>
                </c:pt>
                <c:pt idx="21">
                  <c:v>23.0</c:v>
                </c:pt>
                <c:pt idx="22">
                  <c:v>24.0</c:v>
                </c:pt>
                <c:pt idx="23">
                  <c:v>25.0</c:v>
                </c:pt>
                <c:pt idx="24">
                  <c:v>26.0</c:v>
                </c:pt>
                <c:pt idx="25">
                  <c:v>40.0</c:v>
                </c:pt>
                <c:pt idx="26">
                  <c:v>41.0</c:v>
                </c:pt>
                <c:pt idx="27">
                  <c:v>41.0</c:v>
                </c:pt>
                <c:pt idx="28">
                  <c:v>41.0</c:v>
                </c:pt>
                <c:pt idx="29">
                  <c:v>42.0</c:v>
                </c:pt>
                <c:pt idx="30">
                  <c:v>43.0</c:v>
                </c:pt>
                <c:pt idx="31">
                  <c:v>44.0</c:v>
                </c:pt>
                <c:pt idx="32">
                  <c:v>44.0</c:v>
                </c:pt>
                <c:pt idx="33">
                  <c:v>45.0</c:v>
                </c:pt>
                <c:pt idx="34">
                  <c:v>48.0</c:v>
                </c:pt>
                <c:pt idx="35">
                  <c:v>49.0</c:v>
                </c:pt>
                <c:pt idx="36">
                  <c:v>50.0</c:v>
                </c:pt>
                <c:pt idx="37">
                  <c:v>52.0</c:v>
                </c:pt>
                <c:pt idx="38">
                  <c:v>53.0</c:v>
                </c:pt>
                <c:pt idx="39">
                  <c:v>54.0</c:v>
                </c:pt>
                <c:pt idx="40">
                  <c:v>55.0</c:v>
                </c:pt>
                <c:pt idx="41">
                  <c:v>56.0</c:v>
                </c:pt>
                <c:pt idx="42">
                  <c:v>56.0</c:v>
                </c:pt>
                <c:pt idx="43">
                  <c:v>57.0</c:v>
                </c:pt>
                <c:pt idx="44">
                  <c:v>58.0</c:v>
                </c:pt>
                <c:pt idx="45">
                  <c:v>59.0</c:v>
                </c:pt>
                <c:pt idx="46">
                  <c:v>63.0</c:v>
                </c:pt>
                <c:pt idx="47">
                  <c:v>64.0</c:v>
                </c:pt>
                <c:pt idx="48">
                  <c:v>65.0</c:v>
                </c:pt>
                <c:pt idx="49">
                  <c:v>66.0</c:v>
                </c:pt>
                <c:pt idx="50">
                  <c:v>67.0</c:v>
                </c:pt>
                <c:pt idx="51">
                  <c:v>68.0</c:v>
                </c:pt>
                <c:pt idx="52">
                  <c:v>69.0</c:v>
                </c:pt>
                <c:pt idx="53">
                  <c:v>70.0</c:v>
                </c:pt>
                <c:pt idx="54">
                  <c:v>71.0</c:v>
                </c:pt>
                <c:pt idx="55">
                  <c:v>72.0</c:v>
                </c:pt>
                <c:pt idx="56">
                  <c:v>73.0</c:v>
                </c:pt>
                <c:pt idx="57">
                  <c:v>74.0</c:v>
                </c:pt>
                <c:pt idx="58">
                  <c:v>81.0</c:v>
                </c:pt>
                <c:pt idx="59">
                  <c:v>90.0</c:v>
                </c:pt>
                <c:pt idx="60">
                  <c:v>92.0</c:v>
                </c:pt>
                <c:pt idx="61">
                  <c:v>94.0</c:v>
                </c:pt>
                <c:pt idx="62">
                  <c:v>98.0</c:v>
                </c:pt>
                <c:pt idx="63">
                  <c:v>100.0</c:v>
                </c:pt>
                <c:pt idx="64">
                  <c:v>101.0</c:v>
                </c:pt>
                <c:pt idx="65">
                  <c:v>102.0</c:v>
                </c:pt>
                <c:pt idx="66">
                  <c:v>104.0</c:v>
                </c:pt>
                <c:pt idx="67">
                  <c:v>105.0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497464"/>
        <c:axId val="-2051494456"/>
      </c:lineChart>
      <c:dateAx>
        <c:axId val="-2051497464"/>
        <c:scaling>
          <c:orientation val="minMax"/>
          <c:max val="41305.0"/>
        </c:scaling>
        <c:delete val="0"/>
        <c:axPos val="b"/>
        <c:numFmt formatCode="yyyy\-mm\-dd;@" sourceLinked="1"/>
        <c:majorTickMark val="out"/>
        <c:minorTickMark val="none"/>
        <c:tickLblPos val="nextTo"/>
        <c:crossAx val="-2051494456"/>
        <c:crosses val="autoZero"/>
        <c:auto val="1"/>
        <c:lblOffset val="100"/>
        <c:baseTimeUnit val="days"/>
        <c:majorUnit val="15.0"/>
        <c:majorTimeUnit val="days"/>
        <c:minorUnit val="10.0"/>
        <c:minorTimeUnit val="days"/>
      </c:dateAx>
      <c:valAx>
        <c:axId val="-2051494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1497464"/>
        <c:crossesAt val="41176.0"/>
        <c:crossBetween val="midCat"/>
      </c:valAx>
    </c:plotArea>
    <c:legend>
      <c:legendPos val="r"/>
      <c:layout>
        <c:manualLayout>
          <c:xMode val="edge"/>
          <c:yMode val="edge"/>
          <c:x val="0.153558321769393"/>
          <c:y val="0.33297661150407"/>
          <c:w val="0.153948703521654"/>
          <c:h val="0.106371363272388"/>
        </c:manualLayout>
      </c:layout>
      <c:overlay val="0"/>
    </c:legend>
    <c:plotVisOnly val="1"/>
    <c:dispBlanksAs val="span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Beam Current</c:v>
          </c:tx>
          <c:xVal>
            <c:numRef>
              <c:f>CostSavings!$G$75:$Q$75</c:f>
              <c:numCache>
                <c:formatCode>General</c:formatCode>
                <c:ptCount val="11"/>
                <c:pt idx="0">
                  <c:v>0.0</c:v>
                </c:pt>
                <c:pt idx="1">
                  <c:v>4.549205005360912</c:v>
                </c:pt>
                <c:pt idx="2">
                  <c:v>9.03835884330217</c:v>
                </c:pt>
                <c:pt idx="3">
                  <c:v>13.5917525338407</c:v>
                </c:pt>
                <c:pt idx="4">
                  <c:v>18.10569062246792</c:v>
                </c:pt>
                <c:pt idx="5">
                  <c:v>22.68904685383018</c:v>
                </c:pt>
                <c:pt idx="6">
                  <c:v>27.2978518092508</c:v>
                </c:pt>
                <c:pt idx="7">
                  <c:v>31.89242401155983</c:v>
                </c:pt>
                <c:pt idx="8">
                  <c:v>36.5263511222043</c:v>
                </c:pt>
                <c:pt idx="9">
                  <c:v>41.16724926697492</c:v>
                </c:pt>
                <c:pt idx="10">
                  <c:v>45.8650578834886</c:v>
                </c:pt>
              </c:numCache>
            </c:numRef>
          </c:xVal>
          <c:yVal>
            <c:numRef>
              <c:f>CostSavings!$G$77:$Q$77</c:f>
              <c:numCache>
                <c:formatCode>General</c:formatCode>
                <c:ptCount val="11"/>
                <c:pt idx="0">
                  <c:v>0.0</c:v>
                </c:pt>
                <c:pt idx="1">
                  <c:v>2.795993218046841</c:v>
                </c:pt>
                <c:pt idx="2">
                  <c:v>5.752781411836378</c:v>
                </c:pt>
                <c:pt idx="3">
                  <c:v>8.88503947293824</c:v>
                </c:pt>
                <c:pt idx="4">
                  <c:v>12.20823120123242</c:v>
                </c:pt>
                <c:pt idx="5">
                  <c:v>15.74079766372992</c:v>
                </c:pt>
                <c:pt idx="6">
                  <c:v>19.50281009798838</c:v>
                </c:pt>
                <c:pt idx="7">
                  <c:v>23.5185415448288</c:v>
                </c:pt>
                <c:pt idx="8">
                  <c:v>27.81183163965301</c:v>
                </c:pt>
                <c:pt idx="9">
                  <c:v>32.41548501770598</c:v>
                </c:pt>
                <c:pt idx="10">
                  <c:v>37.3625932240925</c:v>
                </c:pt>
              </c:numCache>
            </c:numRef>
          </c:yVal>
          <c:smooth val="0"/>
        </c:ser>
        <c:ser>
          <c:idx val="1"/>
          <c:order val="1"/>
          <c:tx>
            <c:v>V-acc</c:v>
          </c:tx>
          <c:xVal>
            <c:numRef>
              <c:f>CostSavings!$G$80:$Q$80</c:f>
              <c:numCache>
                <c:formatCode>General</c:formatCode>
                <c:ptCount val="11"/>
                <c:pt idx="0">
                  <c:v>0.0</c:v>
                </c:pt>
                <c:pt idx="1">
                  <c:v>4.262990884263854</c:v>
                </c:pt>
                <c:pt idx="2">
                  <c:v>8.54339484655927</c:v>
                </c:pt>
                <c:pt idx="3">
                  <c:v>12.83587450096538</c:v>
                </c:pt>
                <c:pt idx="4">
                  <c:v>17.1057507060535</c:v>
                </c:pt>
                <c:pt idx="5">
                  <c:v>21.35449903481133</c:v>
                </c:pt>
                <c:pt idx="6">
                  <c:v>25.64935842331118</c:v>
                </c:pt>
                <c:pt idx="7">
                  <c:v>29.90446007875932</c:v>
                </c:pt>
                <c:pt idx="8">
                  <c:v>34.17569968041342</c:v>
                </c:pt>
                <c:pt idx="9">
                  <c:v>38.43967340199259</c:v>
                </c:pt>
                <c:pt idx="10">
                  <c:v>42.7116649239662</c:v>
                </c:pt>
              </c:numCache>
            </c:numRef>
          </c:xVal>
          <c:yVal>
            <c:numRef>
              <c:f>CostSavings!$G$82:$Q$82</c:f>
              <c:numCache>
                <c:formatCode>General</c:formatCode>
                <c:ptCount val="11"/>
                <c:pt idx="0">
                  <c:v>0.0</c:v>
                </c:pt>
                <c:pt idx="1">
                  <c:v>3.448258656024088</c:v>
                </c:pt>
                <c:pt idx="2">
                  <c:v>7.14321409716359</c:v>
                </c:pt>
                <c:pt idx="3">
                  <c:v>11.1109672285555</c:v>
                </c:pt>
                <c:pt idx="4">
                  <c:v>15.38461448747343</c:v>
                </c:pt>
                <c:pt idx="5">
                  <c:v>19.99949820160826</c:v>
                </c:pt>
                <c:pt idx="6">
                  <c:v>25.00006039809329</c:v>
                </c:pt>
                <c:pt idx="7">
                  <c:v>30.43427766135752</c:v>
                </c:pt>
                <c:pt idx="8">
                  <c:v>36.36351790448286</c:v>
                </c:pt>
                <c:pt idx="9">
                  <c:v>42.85717315211021</c:v>
                </c:pt>
                <c:pt idx="10">
                  <c:v>49.99983051518478</c:v>
                </c:pt>
              </c:numCache>
            </c:numRef>
          </c:yVal>
          <c:smooth val="0"/>
        </c:ser>
        <c:ser>
          <c:idx val="2"/>
          <c:order val="2"/>
          <c:tx>
            <c:v>Pulse</c:v>
          </c:tx>
          <c:xVal>
            <c:numRef>
              <c:f>CostSavings!$G$85:$Q$85</c:f>
              <c:numCache>
                <c:formatCode>General</c:formatCode>
                <c:ptCount val="11"/>
                <c:pt idx="0">
                  <c:v>0.0</c:v>
                </c:pt>
                <c:pt idx="1">
                  <c:v>4.863786001477186</c:v>
                </c:pt>
                <c:pt idx="2">
                  <c:v>9.716660002954333</c:v>
                </c:pt>
                <c:pt idx="3">
                  <c:v>14.61862200443147</c:v>
                </c:pt>
                <c:pt idx="4">
                  <c:v>19.46567200590862</c:v>
                </c:pt>
                <c:pt idx="5">
                  <c:v>24.36981000738582</c:v>
                </c:pt>
                <c:pt idx="6">
                  <c:v>29.27977200886298</c:v>
                </c:pt>
                <c:pt idx="7">
                  <c:v>34.20509401034014</c:v>
                </c:pt>
                <c:pt idx="8">
                  <c:v>39.14878401181728</c:v>
                </c:pt>
                <c:pt idx="9">
                  <c:v>44.07810601329444</c:v>
                </c:pt>
                <c:pt idx="10">
                  <c:v>49.04506001477165</c:v>
                </c:pt>
              </c:numCache>
            </c:numRef>
          </c:xVal>
          <c:yVal>
            <c:numRef>
              <c:f>CostSavings!$G$87:$Q$87</c:f>
              <c:numCache>
                <c:formatCode>General</c:formatCode>
                <c:ptCount val="11"/>
                <c:pt idx="0">
                  <c:v>0.0</c:v>
                </c:pt>
                <c:pt idx="1">
                  <c:v>2.795614437119484</c:v>
                </c:pt>
                <c:pt idx="2">
                  <c:v>5.752892284716456</c:v>
                </c:pt>
                <c:pt idx="3">
                  <c:v>8.884803709235708</c:v>
                </c:pt>
                <c:pt idx="4">
                  <c:v>12.20830694459558</c:v>
                </c:pt>
                <c:pt idx="5">
                  <c:v>15.74063054315422</c:v>
                </c:pt>
                <c:pt idx="6">
                  <c:v>19.50185265629401</c:v>
                </c:pt>
                <c:pt idx="7">
                  <c:v>23.51777931952664</c:v>
                </c:pt>
                <c:pt idx="8">
                  <c:v>27.81234322263131</c:v>
                </c:pt>
                <c:pt idx="9">
                  <c:v>32.41515268245798</c:v>
                </c:pt>
                <c:pt idx="10">
                  <c:v>37.36258246377353</c:v>
                </c:pt>
              </c:numCache>
            </c:numRef>
          </c:yVal>
          <c:smooth val="0"/>
        </c:ser>
        <c:ser>
          <c:idx val="3"/>
          <c:order val="3"/>
          <c:tx>
            <c:v>Beam &amp; V acc</c:v>
          </c:tx>
          <c:xVal>
            <c:numRef>
              <c:f>CostSavings!$G$90:$Q$90</c:f>
              <c:numCache>
                <c:formatCode>General</c:formatCode>
                <c:ptCount val="11"/>
                <c:pt idx="0">
                  <c:v>0.0</c:v>
                </c:pt>
                <c:pt idx="1">
                  <c:v>4.408242551964097</c:v>
                </c:pt>
                <c:pt idx="2">
                  <c:v>8.823291206972964</c:v>
                </c:pt>
                <c:pt idx="3">
                  <c:v>13.24697752947296</c:v>
                </c:pt>
                <c:pt idx="4">
                  <c:v>17.63824586225932</c:v>
                </c:pt>
                <c:pt idx="5">
                  <c:v>22.0586748706972</c:v>
                </c:pt>
                <c:pt idx="6">
                  <c:v>26.51115332494993</c:v>
                </c:pt>
                <c:pt idx="7">
                  <c:v>30.95959893348187</c:v>
                </c:pt>
                <c:pt idx="8">
                  <c:v>35.41313094617115</c:v>
                </c:pt>
                <c:pt idx="9">
                  <c:v>39.88416654449726</c:v>
                </c:pt>
                <c:pt idx="10">
                  <c:v>44.38558973466834</c:v>
                </c:pt>
              </c:numCache>
            </c:numRef>
          </c:xVal>
          <c:yVal>
            <c:numRef>
              <c:f>CostSavings!$G$92:$Q$92</c:f>
              <c:numCache>
                <c:formatCode>General</c:formatCode>
                <c:ptCount val="11"/>
                <c:pt idx="0">
                  <c:v>0.0</c:v>
                </c:pt>
                <c:pt idx="1">
                  <c:v>1.53419628980584</c:v>
                </c:pt>
                <c:pt idx="2">
                  <c:v>3.142437614139219</c:v>
                </c:pt>
                <c:pt idx="3">
                  <c:v>4.835483559522387</c:v>
                </c:pt>
                <c:pt idx="4">
                  <c:v>6.614343606673637</c:v>
                </c:pt>
                <c:pt idx="5">
                  <c:v>8.491254730940385</c:v>
                </c:pt>
                <c:pt idx="6">
                  <c:v>10.47565468945504</c:v>
                </c:pt>
                <c:pt idx="7">
                  <c:v>12.57668356008725</c:v>
                </c:pt>
                <c:pt idx="8">
                  <c:v>14.8073038220832</c:v>
                </c:pt>
                <c:pt idx="9">
                  <c:v>17.18354884262078</c:v>
                </c:pt>
                <c:pt idx="10">
                  <c:v>19.7202913827754</c:v>
                </c:pt>
              </c:numCache>
            </c:numRef>
          </c:yVal>
          <c:smooth val="0"/>
        </c:ser>
        <c:ser>
          <c:idx val="4"/>
          <c:order val="4"/>
          <c:tx>
            <c:v>Beam &amp; V acc &amp; Pulse</c:v>
          </c:tx>
          <c:xVal>
            <c:numRef>
              <c:f>CostSavings!$G$95:$Q$95</c:f>
              <c:numCache>
                <c:formatCode>General</c:formatCode>
                <c:ptCount val="11"/>
                <c:pt idx="0">
                  <c:v>0.0</c:v>
                </c:pt>
                <c:pt idx="1">
                  <c:v>4.607099446756678</c:v>
                </c:pt>
                <c:pt idx="2">
                  <c:v>9.154092259295087</c:v>
                </c:pt>
                <c:pt idx="3">
                  <c:v>13.7110696829333</c:v>
                </c:pt>
                <c:pt idx="4">
                  <c:v>18.33292351103635</c:v>
                </c:pt>
                <c:pt idx="5">
                  <c:v>22.92673436492622</c:v>
                </c:pt>
                <c:pt idx="6">
                  <c:v>27.5461071889773</c:v>
                </c:pt>
                <c:pt idx="7">
                  <c:v>32.19743271824965</c:v>
                </c:pt>
                <c:pt idx="8">
                  <c:v>36.846562603471</c:v>
                </c:pt>
                <c:pt idx="9">
                  <c:v>41.50283319573634</c:v>
                </c:pt>
                <c:pt idx="10">
                  <c:v>46.2217552602917</c:v>
                </c:pt>
              </c:numCache>
            </c:numRef>
          </c:xVal>
          <c:yVal>
            <c:numRef>
              <c:f>CostSavings!$G$97:$Q$97</c:f>
              <c:numCache>
                <c:formatCode>General</c:formatCode>
                <c:ptCount val="11"/>
                <c:pt idx="0">
                  <c:v>0.0</c:v>
                </c:pt>
                <c:pt idx="1">
                  <c:v>0.985566996091357</c:v>
                </c:pt>
                <c:pt idx="2">
                  <c:v>2.01229041763169</c:v>
                </c:pt>
                <c:pt idx="3">
                  <c:v>3.084429547449373</c:v>
                </c:pt>
                <c:pt idx="4">
                  <c:v>4.203709064966076</c:v>
                </c:pt>
                <c:pt idx="5">
                  <c:v>5.376515791998221</c:v>
                </c:pt>
                <c:pt idx="6">
                  <c:v>6.604847714831303</c:v>
                </c:pt>
                <c:pt idx="7">
                  <c:v>7.895767441191051</c:v>
                </c:pt>
                <c:pt idx="8">
                  <c:v>9.253529571364802</c:v>
                </c:pt>
                <c:pt idx="9">
                  <c:v>10.68555838386716</c:v>
                </c:pt>
                <c:pt idx="10">
                  <c:v>12.19897870067308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2876056"/>
        <c:axId val="-2012416376"/>
      </c:scatterChart>
      <c:valAx>
        <c:axId val="-2012876056"/>
        <c:scaling>
          <c:orientation val="minMax"/>
          <c:max val="50.0"/>
          <c:min val="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Cost Savings (Meuro)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12416376"/>
        <c:crosses val="autoZero"/>
        <c:crossBetween val="midCat"/>
      </c:valAx>
      <c:valAx>
        <c:axId val="-2012416376"/>
        <c:scaling>
          <c:orientation val="minMax"/>
          <c:max val="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Change Required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1287605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  ACCSYS</a:t>
            </a:r>
            <a:r>
              <a:rPr lang="en-US" baseline="0"/>
              <a:t> Accelerator Systems Cost Distribution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'ACCSYS Project '!$B$5:$B$15</c:f>
              <c:strCache>
                <c:ptCount val="11"/>
                <c:pt idx="0">
                  <c:v>  ACCSYS.1  Management</c:v>
                </c:pt>
                <c:pt idx="1">
                  <c:v>  ACCSYS.2  Accelerator Physics</c:v>
                </c:pt>
                <c:pt idx="2">
                  <c:v>  ACCSYS.3  Normal Conducting Front End</c:v>
                </c:pt>
                <c:pt idx="3">
                  <c:v>  ACCSYS.4  Spoke Cavitites and Cryomodules</c:v>
                </c:pt>
                <c:pt idx="4">
                  <c:v>  ACCSYS.5  Elliptical SRF inc. Cryomodules</c:v>
                </c:pt>
                <c:pt idx="5">
                  <c:v>  ACCSYS.6  HEBT and Conventional Magnet Systems</c:v>
                </c:pt>
                <c:pt idx="6">
                  <c:v>  ACCSYS.7  Beam Diagnostics</c:v>
                </c:pt>
                <c:pt idx="7">
                  <c:v>  ACCSYS.8  Radio Frequency Systems</c:v>
                </c:pt>
                <c:pt idx="8">
                  <c:v>  ACCSYS.9  Installation</c:v>
                </c:pt>
                <c:pt idx="9">
                  <c:v>  ACCSYS.10  Test Stands</c:v>
                </c:pt>
                <c:pt idx="10">
                  <c:v>  ACCSYS.11  Cryogenics and Vacuum</c:v>
                </c:pt>
              </c:strCache>
            </c:strRef>
          </c:cat>
          <c:val>
            <c:numRef>
              <c:f>'ACCSYS Project '!$C$5:$C$15</c:f>
              <c:numCache>
                <c:formatCode>"€"#,##0.00_);[Red]\("€"#,##0.00\)</c:formatCode>
                <c:ptCount val="11"/>
                <c:pt idx="0">
                  <c:v>9.88388001E6</c:v>
                </c:pt>
                <c:pt idx="1">
                  <c:v>1.3246246E7</c:v>
                </c:pt>
                <c:pt idx="2">
                  <c:v>3.8292535E7</c:v>
                </c:pt>
                <c:pt idx="3">
                  <c:v>2.091113811E7</c:v>
                </c:pt>
                <c:pt idx="4">
                  <c:v>1.02995598E8</c:v>
                </c:pt>
                <c:pt idx="5">
                  <c:v>1.7732696E7</c:v>
                </c:pt>
                <c:pt idx="6">
                  <c:v>3.0814711E7</c:v>
                </c:pt>
                <c:pt idx="7">
                  <c:v>1.9935261E8</c:v>
                </c:pt>
                <c:pt idx="8">
                  <c:v>1.7079864E7</c:v>
                </c:pt>
                <c:pt idx="9">
                  <c:v>1.5096E7</c:v>
                </c:pt>
                <c:pt idx="10">
                  <c:v>7.700754E7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8385347591268"/>
          <c:y val="0.217930154564013"/>
          <c:w val="0.503848060068447"/>
          <c:h val="0.6982830271216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322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6469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946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69422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5899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2378" algn="l" defTabSz="45646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38849" algn="l" defTabSz="45646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5329" algn="l" defTabSz="45646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1801" algn="l" defTabSz="45646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  <a:prstGeom prst="rect">
            <a:avLst/>
          </a:prstGeom>
        </p:spPr>
        <p:txBody>
          <a:bodyPr lIns="129837" tIns="64919" rIns="129837" bIns="649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 lIns="129837" tIns="64919" rIns="129837" bIns="649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7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8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37" tIns="64919" rIns="129837" bIns="649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275885"/>
            <a:ext cx="11704320" cy="6436925"/>
          </a:xfrm>
          <a:prstGeom prst="rect">
            <a:avLst/>
          </a:prstGeom>
        </p:spPr>
        <p:txBody>
          <a:bodyPr vert="eaVert" lIns="129837" tIns="64919" rIns="129837" bIns="64919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1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41"/>
            <a:ext cx="2926080" cy="8322169"/>
          </a:xfrm>
          <a:prstGeom prst="rect">
            <a:avLst/>
          </a:prstGeom>
        </p:spPr>
        <p:txBody>
          <a:bodyPr vert="eaVert" lIns="129837" tIns="64919" rIns="129837" bIns="649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41"/>
            <a:ext cx="8561493" cy="8322169"/>
          </a:xfrm>
          <a:prstGeom prst="rect">
            <a:avLst/>
          </a:prstGeom>
        </p:spPr>
        <p:txBody>
          <a:bodyPr vert="eaVert" lIns="129837" tIns="64919" rIns="129837" bIns="64919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091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pied de page 14"/>
          <p:cNvSpPr>
            <a:spLocks noGrp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837" tIns="64919" rIns="129837" bIns="64919"/>
          <a:lstStyle/>
          <a:p>
            <a:pPr defTabSz="648247"/>
            <a:endParaRPr lang="fr-FR" sz="2600">
              <a:solidFill>
                <a:srgbClr val="3E3E5C"/>
              </a:solidFill>
            </a:endParaRPr>
          </a:p>
        </p:txBody>
      </p:sp>
      <p:cxnSp>
        <p:nvCxnSpPr>
          <p:cNvPr id="14" name="Connecteur droit 16"/>
          <p:cNvCxnSpPr/>
          <p:nvPr userDrawn="1"/>
        </p:nvCxnSpPr>
        <p:spPr>
          <a:xfrm>
            <a:off x="3555999" y="1117642"/>
            <a:ext cx="9448801" cy="1589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Espace réservé du numéro de diapositive 4"/>
          <p:cNvSpPr txBox="1">
            <a:spLocks/>
          </p:cNvSpPr>
          <p:nvPr userDrawn="1"/>
        </p:nvSpPr>
        <p:spPr>
          <a:xfrm>
            <a:off x="12192000" y="9245601"/>
            <a:ext cx="812800" cy="406400"/>
          </a:xfrm>
          <a:prstGeom prst="rect">
            <a:avLst/>
          </a:prstGeom>
        </p:spPr>
        <p:txBody>
          <a:bodyPr lIns="129837" tIns="64919" rIns="129837" bIns="64919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1298393" fontAlgn="auto">
              <a:spcBef>
                <a:spcPts val="0"/>
              </a:spcBef>
              <a:spcAft>
                <a:spcPts val="0"/>
              </a:spcAft>
              <a:defRPr/>
            </a:pPr>
            <a:fld id="{99D3A4BC-DA5F-EF4E-ADD9-6B0F9839AB0C}" type="slidenum">
              <a:rPr lang="fr-FR" sz="1700" smtClean="0">
                <a:latin typeface="Arial"/>
              </a:rPr>
              <a:pPr algn="r" defTabSz="129839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700" dirty="0">
              <a:latin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4" y="0"/>
            <a:ext cx="13081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e 15"/>
          <p:cNvGrpSpPr>
            <a:grpSpLocks noChangeAspect="1"/>
          </p:cNvGrpSpPr>
          <p:nvPr userDrawn="1"/>
        </p:nvGrpSpPr>
        <p:grpSpPr bwMode="auto">
          <a:xfrm>
            <a:off x="0" y="12700"/>
            <a:ext cx="1649414" cy="1279525"/>
            <a:chOff x="0" y="8696"/>
            <a:chExt cx="2491501" cy="2002977"/>
          </a:xfrm>
        </p:grpSpPr>
        <p:pic>
          <p:nvPicPr>
            <p:cNvPr id="18" name="Picture 2" descr="F:\CNRS\logo_telechargement\jpg\IN2P3FilairePastille-Q_DevV copie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83"/>
            <a:stretch>
              <a:fillRect/>
            </a:stretch>
          </p:blipFill>
          <p:spPr bwMode="auto">
            <a:xfrm>
              <a:off x="0" y="8696"/>
              <a:ext cx="2491501" cy="159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19" descr="logoip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74" y="1036313"/>
              <a:ext cx="1567543" cy="97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03155" y="2031980"/>
            <a:ext cx="12395288" cy="1625611"/>
          </a:xfrm>
          <a:prstGeom prst="rect">
            <a:avLst/>
          </a:prstGeom>
        </p:spPr>
        <p:txBody>
          <a:bodyPr lIns="91297" tIns="45644" rIns="91297" bIns="45644">
            <a:normAutofit/>
          </a:bodyPr>
          <a:lstStyle>
            <a:lvl1pPr>
              <a:buFont typeface="Arial" pitchFamily="34" charset="0"/>
              <a:buNone/>
              <a:defRPr sz="3400" b="0" i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304756" y="6807213"/>
            <a:ext cx="12090485" cy="2235216"/>
          </a:xfrm>
          <a:prstGeom prst="rect">
            <a:avLst/>
          </a:prstGeom>
        </p:spPr>
        <p:txBody>
          <a:bodyPr lIns="91297" tIns="45644" rIns="91297" bIns="45644">
            <a:normAutofit/>
          </a:bodyPr>
          <a:lstStyle>
            <a:lvl1pPr>
              <a:buFontTx/>
              <a:buNone/>
              <a:defRPr sz="2000" baseline="0">
                <a:latin typeface="+mj-lt"/>
              </a:defRPr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352778" y="406370"/>
            <a:ext cx="9347265" cy="1016007"/>
          </a:xfrm>
          <a:prstGeom prst="rect">
            <a:avLst/>
          </a:prstGeom>
        </p:spPr>
        <p:txBody>
          <a:bodyPr lIns="91297" tIns="45644" rIns="91297" bIns="45644">
            <a:normAutofit/>
          </a:bodyPr>
          <a:lstStyle>
            <a:lvl1pPr algn="l">
              <a:buFont typeface="Arial" pitchFamily="34" charset="0"/>
              <a:buNone/>
              <a:defRPr sz="26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</a:defRPr>
            </a:lvl1pPr>
          </a:lstStyle>
          <a:p>
            <a:r>
              <a:rPr lang="sv-SE" smtClean="0"/>
              <a:t>Click to edit Master title style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03156" y="4368796"/>
            <a:ext cx="12196810" cy="1727212"/>
          </a:xfrm>
          <a:prstGeom prst="rect">
            <a:avLst/>
          </a:prstGeom>
        </p:spPr>
        <p:txBody>
          <a:bodyPr lIns="91297" tIns="45644" rIns="91297" bIns="45644">
            <a:normAutofit/>
          </a:bodyPr>
          <a:lstStyle>
            <a:lvl1pPr>
              <a:buFontTx/>
              <a:buNone/>
              <a:defRPr sz="280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304757" y="1523976"/>
            <a:ext cx="5139106" cy="508004"/>
          </a:xfrm>
          <a:prstGeom prst="rect">
            <a:avLst/>
          </a:prstGeom>
        </p:spPr>
        <p:txBody>
          <a:bodyPr lIns="91297" tIns="45644" rIns="91297" bIns="45644">
            <a:noAutofit/>
          </a:bodyPr>
          <a:lstStyle>
            <a:lvl1pPr>
              <a:buFontTx/>
              <a:buNone/>
              <a:defRPr sz="3400" b="1" i="0" baseline="0">
                <a:solidFill>
                  <a:srgbClr val="C3004A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304757" y="3860793"/>
            <a:ext cx="5139106" cy="508004"/>
          </a:xfrm>
          <a:prstGeom prst="rect">
            <a:avLst/>
          </a:prstGeom>
        </p:spPr>
        <p:txBody>
          <a:bodyPr lIns="91297" tIns="45644" rIns="91297" bIns="45644">
            <a:noAutofit/>
          </a:bodyPr>
          <a:lstStyle>
            <a:lvl1pPr>
              <a:buFontTx/>
              <a:buNone/>
              <a:defRPr sz="2800" baseline="0">
                <a:solidFill>
                  <a:srgbClr val="501F74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304757" y="6299201"/>
            <a:ext cx="5139106" cy="508012"/>
          </a:xfrm>
          <a:prstGeom prst="rect">
            <a:avLst/>
          </a:prstGeom>
        </p:spPr>
        <p:txBody>
          <a:bodyPr lIns="91297" tIns="45644" rIns="91297" bIns="45644">
            <a:noAutofit/>
          </a:bodyPr>
          <a:lstStyle>
            <a:lvl1pPr>
              <a:buFontTx/>
              <a:buNone/>
              <a:defRPr sz="2600" baseline="0">
                <a:solidFill>
                  <a:srgbClr val="AB757F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8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81"/>
            <a:ext cx="9855201" cy="866775"/>
          </a:xfrm>
          <a:prstGeom prst="rect">
            <a:avLst/>
          </a:prstGeom>
        </p:spPr>
        <p:txBody>
          <a:bodyPr lIns="91297" tIns="45644" rIns="91297" bIns="45644"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5904" y="2090718"/>
            <a:ext cx="12573089" cy="6913582"/>
          </a:xfrm>
          <a:prstGeom prst="rect">
            <a:avLst/>
          </a:prstGeom>
        </p:spPr>
        <p:txBody>
          <a:bodyPr lIns="91282" tIns="45636" rIns="91282" bIns="45636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2"/>
            <a:r>
              <a:rPr lang="fr-FR" dirty="0" smtClean="0"/>
              <a:t>Quatrième niveau</a:t>
            </a:r>
          </a:p>
          <a:p>
            <a:pPr lvl="3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5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980015" y="2296922"/>
            <a:ext cx="5382542" cy="5382542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91297" tIns="45644" rIns="91297" bIns="45644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81"/>
            <a:ext cx="9855201" cy="866775"/>
          </a:xfrm>
          <a:prstGeom prst="rect">
            <a:avLst/>
          </a:prstGeom>
        </p:spPr>
        <p:txBody>
          <a:bodyPr lIns="91297" tIns="45644" rIns="91297" bIns="45644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50243" y="2296161"/>
            <a:ext cx="6066650" cy="5382542"/>
          </a:xfrm>
          <a:prstGeom prst="rect">
            <a:avLst/>
          </a:prstGeom>
        </p:spPr>
        <p:txBody>
          <a:bodyPr lIns="91297" tIns="45644" rIns="91297" bIns="45644"/>
          <a:lstStyle>
            <a:lvl4pPr marL="1947603" indent="0">
              <a:buNone/>
              <a:defRPr/>
            </a:lvl4pPr>
            <a:lvl5pPr marL="2596799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650878" y="9040855"/>
            <a:ext cx="3033712" cy="519113"/>
          </a:xfrm>
          <a:prstGeom prst="rect">
            <a:avLst/>
          </a:prstGeom>
        </p:spPr>
        <p:txBody>
          <a:bodyPr lIns="129837" tIns="64919" rIns="129837" bIns="64919"/>
          <a:lstStyle>
            <a:lvl1pPr defTabSz="649018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B716C74-F94D-B048-8A30-47B1796E35A1}" type="datetimeFigureOut">
              <a:rPr lang="en-US"/>
              <a:pPr>
                <a:defRPr/>
              </a:pPr>
              <a:t>11/27/12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443457" y="9040855"/>
            <a:ext cx="4117975" cy="519113"/>
          </a:xfrm>
          <a:prstGeom prst="rect">
            <a:avLst/>
          </a:prstGeom>
        </p:spPr>
        <p:txBody>
          <a:bodyPr lIns="129837" tIns="64919" rIns="129837" bIns="64919"/>
          <a:lstStyle>
            <a:lvl1pPr defTabSz="649018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1812631" y="9212263"/>
            <a:ext cx="866775" cy="323850"/>
          </a:xfrm>
          <a:prstGeom prst="rect">
            <a:avLst/>
          </a:prstGeom>
        </p:spPr>
        <p:txBody>
          <a:bodyPr lIns="91297" tIns="45644" rIns="91297" bIns="45644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8E53602-3430-004C-9F94-B14D375F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50240" y="2296922"/>
            <a:ext cx="5382542" cy="5382542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91297" tIns="45644" rIns="91297" bIns="45644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81"/>
            <a:ext cx="9855201" cy="866775"/>
          </a:xfrm>
          <a:prstGeom prst="rect">
            <a:avLst/>
          </a:prstGeom>
        </p:spPr>
        <p:txBody>
          <a:bodyPr lIns="91297" tIns="45644" rIns="91297" bIns="45644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87912" y="2296922"/>
            <a:ext cx="6066650" cy="5382542"/>
          </a:xfrm>
          <a:prstGeom prst="rect">
            <a:avLst/>
          </a:prstGeom>
        </p:spPr>
        <p:txBody>
          <a:bodyPr lIns="91297" tIns="45644" rIns="91297" bIns="45644"/>
          <a:lstStyle>
            <a:lvl4pPr marL="1947603" indent="0">
              <a:buNone/>
              <a:defRPr/>
            </a:lvl4pPr>
            <a:lvl5pPr marL="2596799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650878" y="9040855"/>
            <a:ext cx="3033712" cy="519113"/>
          </a:xfrm>
          <a:prstGeom prst="rect">
            <a:avLst/>
          </a:prstGeom>
        </p:spPr>
        <p:txBody>
          <a:bodyPr lIns="129837" tIns="64919" rIns="129837" bIns="64919"/>
          <a:lstStyle>
            <a:lvl1pPr defTabSz="649018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D559D2-9DBD-1749-9ADC-CED1E020E985}" type="datetimeFigureOut">
              <a:rPr lang="en-US"/>
              <a:pPr>
                <a:defRPr/>
              </a:pPr>
              <a:t>11/27/12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443457" y="9040855"/>
            <a:ext cx="4117975" cy="519113"/>
          </a:xfrm>
          <a:prstGeom prst="rect">
            <a:avLst/>
          </a:prstGeom>
        </p:spPr>
        <p:txBody>
          <a:bodyPr lIns="129837" tIns="64919" rIns="129837" bIns="64919"/>
          <a:lstStyle>
            <a:lvl1pPr defTabSz="649018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1812631" y="9212263"/>
            <a:ext cx="866775" cy="323850"/>
          </a:xfrm>
          <a:prstGeom prst="rect">
            <a:avLst/>
          </a:prstGeom>
        </p:spPr>
        <p:txBody>
          <a:bodyPr lIns="91297" tIns="45644" rIns="91297" bIns="45644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0C2ADF2-0F6F-1B4A-8A8F-55E89D566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06700" y="254050"/>
            <a:ext cx="9677400" cy="1140595"/>
          </a:xfrm>
          <a:prstGeom prst="rect">
            <a:avLst/>
          </a:prstGeom>
        </p:spPr>
        <p:txBody>
          <a:bodyPr lIns="91273" tIns="45631" rIns="91273" bIns="45631"/>
          <a:lstStyle>
            <a:lvl1pPr>
              <a:defRPr sz="4000">
                <a:solidFill>
                  <a:srgbClr val="333399"/>
                </a:solidFill>
                <a:latin typeface="Papyrus"/>
                <a:cs typeface="Papyru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76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490" indent="0" algn="ctr">
              <a:buNone/>
              <a:defRPr/>
            </a:lvl2pPr>
            <a:lvl3pPr marL="1298992" indent="0" algn="ctr">
              <a:buNone/>
              <a:defRPr/>
            </a:lvl3pPr>
            <a:lvl4pPr marL="1948499" indent="0" algn="ctr">
              <a:buNone/>
              <a:defRPr/>
            </a:lvl4pPr>
            <a:lvl5pPr marL="2597995" indent="0" algn="ctr">
              <a:buNone/>
              <a:defRPr/>
            </a:lvl5pPr>
            <a:lvl6pPr marL="3247488" indent="0" algn="ctr">
              <a:buNone/>
              <a:defRPr/>
            </a:lvl6pPr>
            <a:lvl7pPr marL="3896994" indent="0" algn="ctr">
              <a:buNone/>
              <a:defRPr/>
            </a:lvl7pPr>
            <a:lvl8pPr marL="4546485" indent="0" algn="ctr">
              <a:buNone/>
              <a:defRPr/>
            </a:lvl8pPr>
            <a:lvl9pPr marL="5195988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962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2603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2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24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490" indent="0">
              <a:buNone/>
              <a:defRPr sz="2600"/>
            </a:lvl2pPr>
            <a:lvl3pPr marL="1298992" indent="0">
              <a:buNone/>
              <a:defRPr sz="2300"/>
            </a:lvl3pPr>
            <a:lvl4pPr marL="1948499" indent="0">
              <a:buNone/>
              <a:defRPr sz="2000"/>
            </a:lvl4pPr>
            <a:lvl5pPr marL="2597995" indent="0">
              <a:buNone/>
              <a:defRPr sz="2000"/>
            </a:lvl5pPr>
            <a:lvl6pPr marL="3247488" indent="0">
              <a:buNone/>
              <a:defRPr sz="2000"/>
            </a:lvl6pPr>
            <a:lvl7pPr marL="3896994" indent="0">
              <a:buNone/>
              <a:defRPr sz="2000"/>
            </a:lvl7pPr>
            <a:lvl8pPr marL="4546485" indent="0">
              <a:buNone/>
              <a:defRPr sz="2000"/>
            </a:lvl8pPr>
            <a:lvl9pPr marL="5195988" indent="0">
              <a:buNone/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82033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85"/>
            <a:ext cx="11704320" cy="6436925"/>
          </a:xfrm>
          <a:prstGeom prst="rect">
            <a:avLst/>
          </a:prstGeom>
        </p:spPr>
        <p:txBody>
          <a:bodyPr lIns="129837" tIns="64919" rIns="129837" bIns="64919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78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587" y="2214913"/>
            <a:ext cx="5985370" cy="6452729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2703" y="2214913"/>
            <a:ext cx="5985368" cy="6452729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208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490" indent="0">
              <a:buNone/>
              <a:defRPr sz="2800" b="1"/>
            </a:lvl2pPr>
            <a:lvl3pPr marL="1298992" indent="0">
              <a:buNone/>
              <a:defRPr sz="2600" b="1"/>
            </a:lvl3pPr>
            <a:lvl4pPr marL="1948499" indent="0">
              <a:buNone/>
              <a:defRPr sz="2300" b="1"/>
            </a:lvl4pPr>
            <a:lvl5pPr marL="2597995" indent="0">
              <a:buNone/>
              <a:defRPr sz="2300" b="1"/>
            </a:lvl5pPr>
            <a:lvl6pPr marL="3247488" indent="0">
              <a:buNone/>
              <a:defRPr sz="2300" b="1"/>
            </a:lvl6pPr>
            <a:lvl7pPr marL="3896994" indent="0">
              <a:buNone/>
              <a:defRPr sz="2300" b="1"/>
            </a:lvl7pPr>
            <a:lvl8pPr marL="4546485" indent="0">
              <a:buNone/>
              <a:defRPr sz="2300" b="1"/>
            </a:lvl8pPr>
            <a:lvl9pPr marL="5195988" indent="0">
              <a:buNone/>
              <a:defRPr sz="23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490" indent="0">
              <a:buNone/>
              <a:defRPr sz="2800" b="1"/>
            </a:lvl2pPr>
            <a:lvl3pPr marL="1298992" indent="0">
              <a:buNone/>
              <a:defRPr sz="2600" b="1"/>
            </a:lvl3pPr>
            <a:lvl4pPr marL="1948499" indent="0">
              <a:buNone/>
              <a:defRPr sz="2300" b="1"/>
            </a:lvl4pPr>
            <a:lvl5pPr marL="2597995" indent="0">
              <a:buNone/>
              <a:defRPr sz="2300" b="1"/>
            </a:lvl5pPr>
            <a:lvl6pPr marL="3247488" indent="0">
              <a:buNone/>
              <a:defRPr sz="2300" b="1"/>
            </a:lvl6pPr>
            <a:lvl7pPr marL="3896994" indent="0">
              <a:buNone/>
              <a:defRPr sz="2300" b="1"/>
            </a:lvl7pPr>
            <a:lvl8pPr marL="4546485" indent="0">
              <a:buNone/>
              <a:defRPr sz="2300" b="1"/>
            </a:lvl8pPr>
            <a:lvl9pPr marL="5195988" indent="0">
              <a:buNone/>
              <a:defRPr sz="23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6085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482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64721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7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490" indent="0">
              <a:buNone/>
              <a:defRPr sz="1700"/>
            </a:lvl2pPr>
            <a:lvl3pPr marL="1298992" indent="0">
              <a:buNone/>
              <a:defRPr sz="1400"/>
            </a:lvl3pPr>
            <a:lvl4pPr marL="1948499" indent="0">
              <a:buNone/>
              <a:defRPr sz="1300"/>
            </a:lvl4pPr>
            <a:lvl5pPr marL="2597995" indent="0">
              <a:buNone/>
              <a:defRPr sz="1300"/>
            </a:lvl5pPr>
            <a:lvl6pPr marL="3247488" indent="0">
              <a:buNone/>
              <a:defRPr sz="1300"/>
            </a:lvl6pPr>
            <a:lvl7pPr marL="3896994" indent="0">
              <a:buNone/>
              <a:defRPr sz="1300"/>
            </a:lvl7pPr>
            <a:lvl8pPr marL="4546485" indent="0">
              <a:buNone/>
              <a:defRPr sz="1300"/>
            </a:lvl8pPr>
            <a:lvl9pPr marL="5195988" indent="0">
              <a:buNone/>
              <a:defRPr sz="13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969116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490" indent="0">
              <a:buNone/>
              <a:defRPr sz="4000"/>
            </a:lvl2pPr>
            <a:lvl3pPr marL="1298992" indent="0">
              <a:buNone/>
              <a:defRPr sz="3400"/>
            </a:lvl3pPr>
            <a:lvl4pPr marL="1948499" indent="0">
              <a:buNone/>
              <a:defRPr sz="2800"/>
            </a:lvl4pPr>
            <a:lvl5pPr marL="2597995" indent="0">
              <a:buNone/>
              <a:defRPr sz="2800"/>
            </a:lvl5pPr>
            <a:lvl6pPr marL="3247488" indent="0">
              <a:buNone/>
              <a:defRPr sz="2800"/>
            </a:lvl6pPr>
            <a:lvl7pPr marL="3896994" indent="0">
              <a:buNone/>
              <a:defRPr sz="2800"/>
            </a:lvl7pPr>
            <a:lvl8pPr marL="4546485" indent="0">
              <a:buNone/>
              <a:defRPr sz="2800"/>
            </a:lvl8pPr>
            <a:lvl9pPr marL="5195988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490" indent="0">
              <a:buNone/>
              <a:defRPr sz="1700"/>
            </a:lvl2pPr>
            <a:lvl3pPr marL="1298992" indent="0">
              <a:buNone/>
              <a:defRPr sz="1400"/>
            </a:lvl3pPr>
            <a:lvl4pPr marL="1948499" indent="0">
              <a:buNone/>
              <a:defRPr sz="1300"/>
            </a:lvl4pPr>
            <a:lvl5pPr marL="2597995" indent="0">
              <a:buNone/>
              <a:defRPr sz="1300"/>
            </a:lvl5pPr>
            <a:lvl6pPr marL="3247488" indent="0">
              <a:buNone/>
              <a:defRPr sz="1300"/>
            </a:lvl6pPr>
            <a:lvl7pPr marL="3896994" indent="0">
              <a:buNone/>
              <a:defRPr sz="1300"/>
            </a:lvl7pPr>
            <a:lvl8pPr marL="4546485" indent="0">
              <a:buNone/>
              <a:defRPr sz="1300"/>
            </a:lvl8pPr>
            <a:lvl9pPr marL="5195988" indent="0">
              <a:buNone/>
              <a:defRPr sz="13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674743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503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2330" y="1600766"/>
            <a:ext cx="3045742" cy="7066844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587" y="1600766"/>
            <a:ext cx="8924996" cy="7066844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9988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490" indent="0" algn="ctr">
              <a:buNone/>
              <a:defRPr/>
            </a:lvl2pPr>
            <a:lvl3pPr marL="1298992" indent="0" algn="ctr">
              <a:buNone/>
              <a:defRPr/>
            </a:lvl3pPr>
            <a:lvl4pPr marL="1948499" indent="0" algn="ctr">
              <a:buNone/>
              <a:defRPr/>
            </a:lvl4pPr>
            <a:lvl5pPr marL="2597995" indent="0" algn="ctr">
              <a:buNone/>
              <a:defRPr/>
            </a:lvl5pPr>
            <a:lvl6pPr marL="3247488" indent="0" algn="ctr">
              <a:buNone/>
              <a:defRPr/>
            </a:lvl6pPr>
            <a:lvl7pPr marL="3896994" indent="0" algn="ctr">
              <a:buNone/>
              <a:defRPr/>
            </a:lvl7pPr>
            <a:lvl8pPr marL="4546485" indent="0" algn="ctr">
              <a:buNone/>
              <a:defRPr/>
            </a:lvl8pPr>
            <a:lvl9pPr marL="51959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30627186-26D9-4097-A47F-E5744045B88C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0"/>
            <a:ext cx="13004800" cy="4100124"/>
          </a:xfrm>
          <a:prstGeom prst="rect">
            <a:avLst/>
          </a:prstGeom>
          <a:gradFill flip="none" rotWithShape="1">
            <a:gsLst>
              <a:gs pos="45000">
                <a:srgbClr val="083DAA"/>
              </a:gs>
              <a:gs pos="100000">
                <a:srgbClr val="9585FF"/>
              </a:gs>
            </a:gsLst>
            <a:lin ang="1938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lIns="129898" tIns="64949" rIns="129898" bIns="64949"/>
          <a:lstStyle/>
          <a:p>
            <a:pPr>
              <a:defRPr/>
            </a:pPr>
            <a:endParaRPr lang="en-GB">
              <a:latin typeface="Times New Roman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9193673" y="0"/>
            <a:ext cx="3811130" cy="177009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129898" tIns="64949" rIns="129898" bIns="64949" numCol="1" rtlCol="0" anchor="ctr" anchorCtr="0" compatLnSpc="1">
            <a:prstTxWarp prst="textNoShape">
              <a:avLst/>
            </a:prstTxWarp>
          </a:bodyPr>
          <a:lstStyle/>
          <a:p>
            <a:pPr algn="ctr" defTabSz="1298992" eaLnBrk="0" hangingPunct="0"/>
            <a:endParaRPr lang="en-US" sz="2600">
              <a:latin typeface="Garamond" pitchFamily="-65" charset="0"/>
              <a:ea typeface="ＭＳ Ｐゴシック" pitchFamily="19" charset="-128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7236" y="-162560"/>
            <a:ext cx="3919502" cy="21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31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DB625280-0E2E-4B83-8BB7-5087E3ADE6DD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9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36"/>
            <a:ext cx="11054080" cy="1937173"/>
          </a:xfrm>
          <a:prstGeom prst="rect">
            <a:avLst/>
          </a:prstGeom>
        </p:spPr>
        <p:txBody>
          <a:bodyPr lIns="129837" tIns="64919" rIns="129837" bIns="64919" anchor="t"/>
          <a:lstStyle>
            <a:lvl1pPr algn="l">
              <a:defRPr sz="57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37"/>
            <a:ext cx="11054080" cy="2133599"/>
          </a:xfrm>
          <a:prstGeom prst="rect">
            <a:avLst/>
          </a:prstGeom>
        </p:spPr>
        <p:txBody>
          <a:bodyPr lIns="129837" tIns="64919" rIns="129837" bIns="64919"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18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76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6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59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5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43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35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39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2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24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490" indent="0">
              <a:buNone/>
              <a:defRPr sz="2600"/>
            </a:lvl2pPr>
            <a:lvl3pPr marL="1298992" indent="0">
              <a:buNone/>
              <a:defRPr sz="2300"/>
            </a:lvl3pPr>
            <a:lvl4pPr marL="1948499" indent="0">
              <a:buNone/>
              <a:defRPr sz="2000"/>
            </a:lvl4pPr>
            <a:lvl5pPr marL="2597995" indent="0">
              <a:buNone/>
              <a:defRPr sz="2000"/>
            </a:lvl5pPr>
            <a:lvl6pPr marL="3247488" indent="0">
              <a:buNone/>
              <a:defRPr sz="2000"/>
            </a:lvl6pPr>
            <a:lvl7pPr marL="3896994" indent="0">
              <a:buNone/>
              <a:defRPr sz="2000"/>
            </a:lvl7pPr>
            <a:lvl8pPr marL="4546485" indent="0">
              <a:buNone/>
              <a:defRPr sz="2000"/>
            </a:lvl8pPr>
            <a:lvl9pPr marL="5195988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15B72BA4-D942-4E60-ADA6-7E72DDC5932A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491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1702365"/>
            <a:ext cx="5743787" cy="727004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1702365"/>
            <a:ext cx="5743787" cy="727004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112BFE92-17FC-499C-B230-771077A29995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937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490" indent="0">
              <a:buNone/>
              <a:defRPr sz="2800" b="1"/>
            </a:lvl2pPr>
            <a:lvl3pPr marL="1298992" indent="0">
              <a:buNone/>
              <a:defRPr sz="2600" b="1"/>
            </a:lvl3pPr>
            <a:lvl4pPr marL="1948499" indent="0">
              <a:buNone/>
              <a:defRPr sz="2300" b="1"/>
            </a:lvl4pPr>
            <a:lvl5pPr marL="2597995" indent="0">
              <a:buNone/>
              <a:defRPr sz="2300" b="1"/>
            </a:lvl5pPr>
            <a:lvl6pPr marL="3247488" indent="0">
              <a:buNone/>
              <a:defRPr sz="2300" b="1"/>
            </a:lvl6pPr>
            <a:lvl7pPr marL="3896994" indent="0">
              <a:buNone/>
              <a:defRPr sz="2300" b="1"/>
            </a:lvl7pPr>
            <a:lvl8pPr marL="4546485" indent="0">
              <a:buNone/>
              <a:defRPr sz="2300" b="1"/>
            </a:lvl8pPr>
            <a:lvl9pPr marL="519598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490" indent="0">
              <a:buNone/>
              <a:defRPr sz="2800" b="1"/>
            </a:lvl2pPr>
            <a:lvl3pPr marL="1298992" indent="0">
              <a:buNone/>
              <a:defRPr sz="2600" b="1"/>
            </a:lvl3pPr>
            <a:lvl4pPr marL="1948499" indent="0">
              <a:buNone/>
              <a:defRPr sz="2300" b="1"/>
            </a:lvl4pPr>
            <a:lvl5pPr marL="2597995" indent="0">
              <a:buNone/>
              <a:defRPr sz="2300" b="1"/>
            </a:lvl5pPr>
            <a:lvl6pPr marL="3247488" indent="0">
              <a:buNone/>
              <a:defRPr sz="2300" b="1"/>
            </a:lvl6pPr>
            <a:lvl7pPr marL="3896994" indent="0">
              <a:buNone/>
              <a:defRPr sz="2300" b="1"/>
            </a:lvl7pPr>
            <a:lvl8pPr marL="4546485" indent="0">
              <a:buNone/>
              <a:defRPr sz="2300" b="1"/>
            </a:lvl8pPr>
            <a:lvl9pPr marL="519598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47BB038C-9019-475B-84B5-4897B0373272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169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D704D30C-6730-45DE-B84C-D0EA2535EE71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768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E913CFCF-4BE0-4F7C-945D-5242B311ED75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754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7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490" indent="0">
              <a:buNone/>
              <a:defRPr sz="1700"/>
            </a:lvl2pPr>
            <a:lvl3pPr marL="1298992" indent="0">
              <a:buNone/>
              <a:defRPr sz="1400"/>
            </a:lvl3pPr>
            <a:lvl4pPr marL="1948499" indent="0">
              <a:buNone/>
              <a:defRPr sz="1300"/>
            </a:lvl4pPr>
            <a:lvl5pPr marL="2597995" indent="0">
              <a:buNone/>
              <a:defRPr sz="1300"/>
            </a:lvl5pPr>
            <a:lvl6pPr marL="3247488" indent="0">
              <a:buNone/>
              <a:defRPr sz="1300"/>
            </a:lvl6pPr>
            <a:lvl7pPr marL="3896994" indent="0">
              <a:buNone/>
              <a:defRPr sz="1300"/>
            </a:lvl7pPr>
            <a:lvl8pPr marL="4546485" indent="0">
              <a:buNone/>
              <a:defRPr sz="1300"/>
            </a:lvl8pPr>
            <a:lvl9pPr marL="519598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210EAFA8-1BC0-452A-B2FC-61A37BEA8ECF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86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490" indent="0">
              <a:buNone/>
              <a:defRPr sz="4000"/>
            </a:lvl2pPr>
            <a:lvl3pPr marL="1298992" indent="0">
              <a:buNone/>
              <a:defRPr sz="3400"/>
            </a:lvl3pPr>
            <a:lvl4pPr marL="1948499" indent="0">
              <a:buNone/>
              <a:defRPr sz="2800"/>
            </a:lvl4pPr>
            <a:lvl5pPr marL="2597995" indent="0">
              <a:buNone/>
              <a:defRPr sz="2800"/>
            </a:lvl5pPr>
            <a:lvl6pPr marL="3247488" indent="0">
              <a:buNone/>
              <a:defRPr sz="2800"/>
            </a:lvl6pPr>
            <a:lvl7pPr marL="3896994" indent="0">
              <a:buNone/>
              <a:defRPr sz="2800"/>
            </a:lvl7pPr>
            <a:lvl8pPr marL="4546485" indent="0">
              <a:buNone/>
              <a:defRPr sz="2800"/>
            </a:lvl8pPr>
            <a:lvl9pPr marL="5195988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490" indent="0">
              <a:buNone/>
              <a:defRPr sz="1700"/>
            </a:lvl2pPr>
            <a:lvl3pPr marL="1298992" indent="0">
              <a:buNone/>
              <a:defRPr sz="1400"/>
            </a:lvl3pPr>
            <a:lvl4pPr marL="1948499" indent="0">
              <a:buNone/>
              <a:defRPr sz="1300"/>
            </a:lvl4pPr>
            <a:lvl5pPr marL="2597995" indent="0">
              <a:buNone/>
              <a:defRPr sz="1300"/>
            </a:lvl5pPr>
            <a:lvl6pPr marL="3247488" indent="0">
              <a:buNone/>
              <a:defRPr sz="1300"/>
            </a:lvl6pPr>
            <a:lvl7pPr marL="3896994" indent="0">
              <a:buNone/>
              <a:defRPr sz="1300"/>
            </a:lvl7pPr>
            <a:lvl8pPr marL="4546485" indent="0">
              <a:buNone/>
              <a:defRPr sz="1300"/>
            </a:lvl8pPr>
            <a:lvl9pPr marL="519598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1D2FC0AD-A4F4-41C5-8B5E-E34E602980ED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948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BDC13C86-BB0B-4C6C-BB77-DDED848E5539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074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268676"/>
            <a:ext cx="2926080" cy="8703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68676"/>
            <a:ext cx="8561493" cy="8703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DB769FE4-7DA1-4436-8E36-8D8E82EE7F18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898" tIns="64949" rIns="129898" bIns="6494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410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8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8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50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37" tIns="64919" rIns="129837" bIns="649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85"/>
            <a:ext cx="5743787" cy="6436925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85"/>
            <a:ext cx="5743787" cy="6436925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978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190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1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1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72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4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89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8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83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81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78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744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6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6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527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26" indent="0">
              <a:buNone/>
              <a:defRPr sz="2800" b="1"/>
            </a:lvl2pPr>
            <a:lvl3pPr marL="1299458" indent="0">
              <a:buNone/>
              <a:defRPr sz="2600" b="1"/>
            </a:lvl3pPr>
            <a:lvl4pPr marL="1949196" indent="0">
              <a:buNone/>
              <a:defRPr sz="2300" b="1"/>
            </a:lvl4pPr>
            <a:lvl5pPr marL="2598925" indent="0">
              <a:buNone/>
              <a:defRPr sz="2300" b="1"/>
            </a:lvl5pPr>
            <a:lvl6pPr marL="3248653" indent="0">
              <a:buNone/>
              <a:defRPr sz="2300" b="1"/>
            </a:lvl6pPr>
            <a:lvl7pPr marL="3898390" indent="0">
              <a:buNone/>
              <a:defRPr sz="2300" b="1"/>
            </a:lvl7pPr>
            <a:lvl8pPr marL="4548112" indent="0">
              <a:buNone/>
              <a:defRPr sz="2300" b="1"/>
            </a:lvl8pPr>
            <a:lvl9pPr marL="5197849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26" indent="0">
              <a:buNone/>
              <a:defRPr sz="2800" b="1"/>
            </a:lvl2pPr>
            <a:lvl3pPr marL="1299458" indent="0">
              <a:buNone/>
              <a:defRPr sz="2600" b="1"/>
            </a:lvl3pPr>
            <a:lvl4pPr marL="1949196" indent="0">
              <a:buNone/>
              <a:defRPr sz="2300" b="1"/>
            </a:lvl4pPr>
            <a:lvl5pPr marL="2598925" indent="0">
              <a:buNone/>
              <a:defRPr sz="2300" b="1"/>
            </a:lvl5pPr>
            <a:lvl6pPr marL="3248653" indent="0">
              <a:buNone/>
              <a:defRPr sz="2300" b="1"/>
            </a:lvl6pPr>
            <a:lvl7pPr marL="3898390" indent="0">
              <a:buNone/>
              <a:defRPr sz="2300" b="1"/>
            </a:lvl7pPr>
            <a:lvl8pPr marL="4548112" indent="0">
              <a:buNone/>
              <a:defRPr sz="2300" b="1"/>
            </a:lvl8pPr>
            <a:lvl9pPr marL="5197849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441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032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339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6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726" indent="0">
              <a:buNone/>
              <a:defRPr sz="1700"/>
            </a:lvl2pPr>
            <a:lvl3pPr marL="1299458" indent="0">
              <a:buNone/>
              <a:defRPr sz="1400"/>
            </a:lvl3pPr>
            <a:lvl4pPr marL="1949196" indent="0">
              <a:buNone/>
              <a:defRPr sz="1300"/>
            </a:lvl4pPr>
            <a:lvl5pPr marL="2598925" indent="0">
              <a:buNone/>
              <a:defRPr sz="1300"/>
            </a:lvl5pPr>
            <a:lvl6pPr marL="3248653" indent="0">
              <a:buNone/>
              <a:defRPr sz="1300"/>
            </a:lvl6pPr>
            <a:lvl7pPr marL="3898390" indent="0">
              <a:buNone/>
              <a:defRPr sz="1300"/>
            </a:lvl7pPr>
            <a:lvl8pPr marL="4548112" indent="0">
              <a:buNone/>
              <a:defRPr sz="1300"/>
            </a:lvl8pPr>
            <a:lvl9pPr marL="5197849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836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726" indent="0">
              <a:buNone/>
              <a:defRPr sz="4000"/>
            </a:lvl2pPr>
            <a:lvl3pPr marL="1299458" indent="0">
              <a:buNone/>
              <a:defRPr sz="3400"/>
            </a:lvl3pPr>
            <a:lvl4pPr marL="1949196" indent="0">
              <a:buNone/>
              <a:defRPr sz="2800"/>
            </a:lvl4pPr>
            <a:lvl5pPr marL="2598925" indent="0">
              <a:buNone/>
              <a:defRPr sz="2800"/>
            </a:lvl5pPr>
            <a:lvl6pPr marL="3248653" indent="0">
              <a:buNone/>
              <a:defRPr sz="2800"/>
            </a:lvl6pPr>
            <a:lvl7pPr marL="3898390" indent="0">
              <a:buNone/>
              <a:defRPr sz="2800"/>
            </a:lvl7pPr>
            <a:lvl8pPr marL="4548112" indent="0">
              <a:buNone/>
              <a:defRPr sz="2800"/>
            </a:lvl8pPr>
            <a:lvl9pPr marL="5197849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726" indent="0">
              <a:buNone/>
              <a:defRPr sz="1700"/>
            </a:lvl2pPr>
            <a:lvl3pPr marL="1299458" indent="0">
              <a:buNone/>
              <a:defRPr sz="1400"/>
            </a:lvl3pPr>
            <a:lvl4pPr marL="1949196" indent="0">
              <a:buNone/>
              <a:defRPr sz="1300"/>
            </a:lvl4pPr>
            <a:lvl5pPr marL="2598925" indent="0">
              <a:buNone/>
              <a:defRPr sz="1300"/>
            </a:lvl5pPr>
            <a:lvl6pPr marL="3248653" indent="0">
              <a:buNone/>
              <a:defRPr sz="1300"/>
            </a:lvl6pPr>
            <a:lvl7pPr marL="3898390" indent="0">
              <a:buNone/>
              <a:defRPr sz="1300"/>
            </a:lvl7pPr>
            <a:lvl8pPr marL="4548112" indent="0">
              <a:buNone/>
              <a:defRPr sz="1300"/>
            </a:lvl8pPr>
            <a:lvl9pPr marL="5197849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08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033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18"/>
            <a:ext cx="2926080" cy="8322169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18"/>
            <a:ext cx="8561493" cy="832216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49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lIns="129837" tIns="64919" rIns="129837" bIns="64919" anchor="b"/>
          <a:lstStyle>
            <a:lvl1pPr marL="0" indent="0">
              <a:buNone/>
              <a:defRPr sz="3400" b="1"/>
            </a:lvl1pPr>
            <a:lvl2pPr marL="649187" indent="0">
              <a:buNone/>
              <a:defRPr sz="2800" b="1"/>
            </a:lvl2pPr>
            <a:lvl3pPr marL="1298393" indent="0">
              <a:buNone/>
              <a:defRPr sz="2600" b="1"/>
            </a:lvl3pPr>
            <a:lvl4pPr marL="1947603" indent="0">
              <a:buNone/>
              <a:defRPr sz="2300" b="1"/>
            </a:lvl4pPr>
            <a:lvl5pPr marL="2596799" indent="0">
              <a:buNone/>
              <a:defRPr sz="2300" b="1"/>
            </a:lvl5pPr>
            <a:lvl6pPr marL="3245991" indent="0">
              <a:buNone/>
              <a:defRPr sz="2300" b="1"/>
            </a:lvl6pPr>
            <a:lvl7pPr marL="3895200" indent="0">
              <a:buNone/>
              <a:defRPr sz="2300" b="1"/>
            </a:lvl7pPr>
            <a:lvl8pPr marL="4544394" indent="0">
              <a:buNone/>
              <a:defRPr sz="2300" b="1"/>
            </a:lvl8pPr>
            <a:lvl9pPr marL="5193594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  <a:prstGeom prst="rect">
            <a:avLst/>
          </a:prstGeom>
        </p:spPr>
        <p:txBody>
          <a:bodyPr lIns="129837" tIns="64919" rIns="129837" bIns="64919" anchor="b"/>
          <a:lstStyle>
            <a:lvl1pPr marL="0" indent="0">
              <a:buNone/>
              <a:defRPr sz="3400" b="1"/>
            </a:lvl1pPr>
            <a:lvl2pPr marL="649187" indent="0">
              <a:buNone/>
              <a:defRPr sz="2800" b="1"/>
            </a:lvl2pPr>
            <a:lvl3pPr marL="1298393" indent="0">
              <a:buNone/>
              <a:defRPr sz="2600" b="1"/>
            </a:lvl3pPr>
            <a:lvl4pPr marL="1947603" indent="0">
              <a:buNone/>
              <a:defRPr sz="2300" b="1"/>
            </a:lvl4pPr>
            <a:lvl5pPr marL="2596799" indent="0">
              <a:buNone/>
              <a:defRPr sz="2300" b="1"/>
            </a:lvl5pPr>
            <a:lvl6pPr marL="3245991" indent="0">
              <a:buNone/>
              <a:defRPr sz="2300" b="1"/>
            </a:lvl6pPr>
            <a:lvl7pPr marL="3895200" indent="0">
              <a:buNone/>
              <a:defRPr sz="2300" b="1"/>
            </a:lvl7pPr>
            <a:lvl8pPr marL="4544394" indent="0">
              <a:buNone/>
              <a:defRPr sz="2300" b="1"/>
            </a:lvl8pPr>
            <a:lvl9pPr marL="5193594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617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  <a:prstGeom prst="rect">
            <a:avLst/>
          </a:prstGeom>
        </p:spPr>
        <p:txBody>
          <a:bodyPr lIns="129837" tIns="64919" rIns="129837" bIns="649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 lIns="129837" tIns="64919" rIns="129837" bIns="649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7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781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37" tIns="64919" rIns="129837" bIns="649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85"/>
            <a:ext cx="11704320" cy="6436925"/>
          </a:xfrm>
          <a:prstGeom prst="rect">
            <a:avLst/>
          </a:prstGeom>
        </p:spPr>
        <p:txBody>
          <a:bodyPr lIns="129837" tIns="64919" rIns="129837" bIns="64919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373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36"/>
            <a:ext cx="11054080" cy="1937173"/>
          </a:xfrm>
          <a:prstGeom prst="rect">
            <a:avLst/>
          </a:prstGeom>
        </p:spPr>
        <p:txBody>
          <a:bodyPr lIns="129837" tIns="64919" rIns="129837" bIns="64919" anchor="t"/>
          <a:lstStyle>
            <a:lvl1pPr algn="l">
              <a:defRPr sz="57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37"/>
            <a:ext cx="11054080" cy="2133599"/>
          </a:xfrm>
          <a:prstGeom prst="rect">
            <a:avLst/>
          </a:prstGeom>
        </p:spPr>
        <p:txBody>
          <a:bodyPr lIns="129837" tIns="64919" rIns="129837" bIns="64919"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18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76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6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59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5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43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35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510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37" tIns="64919" rIns="129837" bIns="649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85"/>
            <a:ext cx="5743787" cy="6436925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85"/>
            <a:ext cx="5743787" cy="6436925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749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lIns="129837" tIns="64919" rIns="129837" bIns="64919" anchor="b"/>
          <a:lstStyle>
            <a:lvl1pPr marL="0" indent="0">
              <a:buNone/>
              <a:defRPr sz="3400" b="1"/>
            </a:lvl1pPr>
            <a:lvl2pPr marL="649187" indent="0">
              <a:buNone/>
              <a:defRPr sz="2800" b="1"/>
            </a:lvl2pPr>
            <a:lvl3pPr marL="1298393" indent="0">
              <a:buNone/>
              <a:defRPr sz="2600" b="1"/>
            </a:lvl3pPr>
            <a:lvl4pPr marL="1947603" indent="0">
              <a:buNone/>
              <a:defRPr sz="2300" b="1"/>
            </a:lvl4pPr>
            <a:lvl5pPr marL="2596799" indent="0">
              <a:buNone/>
              <a:defRPr sz="2300" b="1"/>
            </a:lvl5pPr>
            <a:lvl6pPr marL="3245991" indent="0">
              <a:buNone/>
              <a:defRPr sz="2300" b="1"/>
            </a:lvl6pPr>
            <a:lvl7pPr marL="3895200" indent="0">
              <a:buNone/>
              <a:defRPr sz="2300" b="1"/>
            </a:lvl7pPr>
            <a:lvl8pPr marL="4544394" indent="0">
              <a:buNone/>
              <a:defRPr sz="2300" b="1"/>
            </a:lvl8pPr>
            <a:lvl9pPr marL="5193594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  <a:prstGeom prst="rect">
            <a:avLst/>
          </a:prstGeom>
        </p:spPr>
        <p:txBody>
          <a:bodyPr lIns="129837" tIns="64919" rIns="129837" bIns="64919" anchor="b"/>
          <a:lstStyle>
            <a:lvl1pPr marL="0" indent="0">
              <a:buNone/>
              <a:defRPr sz="3400" b="1"/>
            </a:lvl1pPr>
            <a:lvl2pPr marL="649187" indent="0">
              <a:buNone/>
              <a:defRPr sz="2800" b="1"/>
            </a:lvl2pPr>
            <a:lvl3pPr marL="1298393" indent="0">
              <a:buNone/>
              <a:defRPr sz="2600" b="1"/>
            </a:lvl3pPr>
            <a:lvl4pPr marL="1947603" indent="0">
              <a:buNone/>
              <a:defRPr sz="2300" b="1"/>
            </a:lvl4pPr>
            <a:lvl5pPr marL="2596799" indent="0">
              <a:buNone/>
              <a:defRPr sz="2300" b="1"/>
            </a:lvl5pPr>
            <a:lvl6pPr marL="3245991" indent="0">
              <a:buNone/>
              <a:defRPr sz="2300" b="1"/>
            </a:lvl6pPr>
            <a:lvl7pPr marL="3895200" indent="0">
              <a:buNone/>
              <a:defRPr sz="2300" b="1"/>
            </a:lvl7pPr>
            <a:lvl8pPr marL="4544394" indent="0">
              <a:buNone/>
              <a:defRPr sz="2300" b="1"/>
            </a:lvl8pPr>
            <a:lvl9pPr marL="5193594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593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37" tIns="64919" rIns="129837" bIns="649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42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77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  <a:prstGeom prst="rect">
            <a:avLst/>
          </a:prstGeom>
        </p:spPr>
        <p:txBody>
          <a:bodyPr lIns="129837" tIns="64919" rIns="129837" bIns="64919"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83"/>
            <a:ext cx="7270044" cy="8324427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  <a:prstGeom prst="rect">
            <a:avLst/>
          </a:prstGeom>
        </p:spPr>
        <p:txBody>
          <a:bodyPr lIns="129837" tIns="64919" rIns="129837" bIns="64919"/>
          <a:lstStyle>
            <a:lvl1pPr marL="0" indent="0">
              <a:buNone/>
              <a:defRPr sz="2000"/>
            </a:lvl1pPr>
            <a:lvl2pPr marL="649187" indent="0">
              <a:buNone/>
              <a:defRPr sz="1700"/>
            </a:lvl2pPr>
            <a:lvl3pPr marL="1298393" indent="0">
              <a:buNone/>
              <a:defRPr sz="1400"/>
            </a:lvl3pPr>
            <a:lvl4pPr marL="1947603" indent="0">
              <a:buNone/>
              <a:defRPr sz="1300"/>
            </a:lvl4pPr>
            <a:lvl5pPr marL="2596799" indent="0">
              <a:buNone/>
              <a:defRPr sz="1300"/>
            </a:lvl5pPr>
            <a:lvl6pPr marL="3245991" indent="0">
              <a:buNone/>
              <a:defRPr sz="1300"/>
            </a:lvl6pPr>
            <a:lvl7pPr marL="3895200" indent="0">
              <a:buNone/>
              <a:defRPr sz="1300"/>
            </a:lvl7pPr>
            <a:lvl8pPr marL="4544394" indent="0">
              <a:buNone/>
              <a:defRPr sz="1300"/>
            </a:lvl8pPr>
            <a:lvl9pPr marL="5193594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2932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lIns="129837" tIns="64919" rIns="129837" bIns="64919"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 lIns="129837" tIns="64919" rIns="129837" bIns="64919"/>
          <a:lstStyle>
            <a:lvl1pPr marL="0" indent="0">
              <a:buNone/>
              <a:defRPr sz="4600"/>
            </a:lvl1pPr>
            <a:lvl2pPr marL="649187" indent="0">
              <a:buNone/>
              <a:defRPr sz="4000"/>
            </a:lvl2pPr>
            <a:lvl3pPr marL="1298393" indent="0">
              <a:buNone/>
              <a:defRPr sz="3400"/>
            </a:lvl3pPr>
            <a:lvl4pPr marL="1947603" indent="0">
              <a:buNone/>
              <a:defRPr sz="2800"/>
            </a:lvl4pPr>
            <a:lvl5pPr marL="2596799" indent="0">
              <a:buNone/>
              <a:defRPr sz="2800"/>
            </a:lvl5pPr>
            <a:lvl6pPr marL="3245991" indent="0">
              <a:buNone/>
              <a:defRPr sz="2800"/>
            </a:lvl6pPr>
            <a:lvl7pPr marL="3895200" indent="0">
              <a:buNone/>
              <a:defRPr sz="2800"/>
            </a:lvl7pPr>
            <a:lvl8pPr marL="4544394" indent="0">
              <a:buNone/>
              <a:defRPr sz="2800"/>
            </a:lvl8pPr>
            <a:lvl9pPr marL="5193594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 lIns="129837" tIns="64919" rIns="129837" bIns="64919"/>
          <a:lstStyle>
            <a:lvl1pPr marL="0" indent="0">
              <a:buNone/>
              <a:defRPr sz="2000"/>
            </a:lvl1pPr>
            <a:lvl2pPr marL="649187" indent="0">
              <a:buNone/>
              <a:defRPr sz="1700"/>
            </a:lvl2pPr>
            <a:lvl3pPr marL="1298393" indent="0">
              <a:buNone/>
              <a:defRPr sz="1400"/>
            </a:lvl3pPr>
            <a:lvl4pPr marL="1947603" indent="0">
              <a:buNone/>
              <a:defRPr sz="1300"/>
            </a:lvl4pPr>
            <a:lvl5pPr marL="2596799" indent="0">
              <a:buNone/>
              <a:defRPr sz="1300"/>
            </a:lvl5pPr>
            <a:lvl6pPr marL="3245991" indent="0">
              <a:buNone/>
              <a:defRPr sz="1300"/>
            </a:lvl6pPr>
            <a:lvl7pPr marL="3895200" indent="0">
              <a:buNone/>
              <a:defRPr sz="1300"/>
            </a:lvl7pPr>
            <a:lvl8pPr marL="4544394" indent="0">
              <a:buNone/>
              <a:defRPr sz="1300"/>
            </a:lvl8pPr>
            <a:lvl9pPr marL="5193594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430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37" tIns="64919" rIns="129837" bIns="649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275885"/>
            <a:ext cx="11704320" cy="6436925"/>
          </a:xfrm>
          <a:prstGeom prst="rect">
            <a:avLst/>
          </a:prstGeom>
        </p:spPr>
        <p:txBody>
          <a:bodyPr vert="eaVert" lIns="129837" tIns="64919" rIns="129837" bIns="64919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66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37" tIns="64919" rIns="129837" bIns="649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327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41"/>
            <a:ext cx="2926080" cy="8322169"/>
          </a:xfrm>
          <a:prstGeom prst="rect">
            <a:avLst/>
          </a:prstGeom>
        </p:spPr>
        <p:txBody>
          <a:bodyPr vert="eaVert" lIns="129837" tIns="64919" rIns="129837" bIns="64919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41"/>
            <a:ext cx="8561493" cy="8322169"/>
          </a:xfrm>
          <a:prstGeom prst="rect">
            <a:avLst/>
          </a:prstGeom>
        </p:spPr>
        <p:txBody>
          <a:bodyPr vert="eaVert" lIns="129837" tIns="64919" rIns="129837" bIns="64919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0412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pied de page 14"/>
          <p:cNvSpPr>
            <a:spLocks noGrp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837" tIns="64919" rIns="129837" bIns="64919"/>
          <a:lstStyle/>
          <a:p>
            <a:pPr defTabSz="648247"/>
            <a:endParaRPr lang="fr-FR" sz="2600">
              <a:solidFill>
                <a:srgbClr val="3E3E5C"/>
              </a:solidFill>
            </a:endParaRPr>
          </a:p>
        </p:txBody>
      </p:sp>
      <p:cxnSp>
        <p:nvCxnSpPr>
          <p:cNvPr id="14" name="Connecteur droit 16"/>
          <p:cNvCxnSpPr/>
          <p:nvPr userDrawn="1"/>
        </p:nvCxnSpPr>
        <p:spPr>
          <a:xfrm>
            <a:off x="3555999" y="1117642"/>
            <a:ext cx="9448801" cy="1589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Espace réservé du numéro de diapositive 4"/>
          <p:cNvSpPr txBox="1">
            <a:spLocks/>
          </p:cNvSpPr>
          <p:nvPr userDrawn="1"/>
        </p:nvSpPr>
        <p:spPr>
          <a:xfrm>
            <a:off x="12192000" y="9245601"/>
            <a:ext cx="812800" cy="406400"/>
          </a:xfrm>
          <a:prstGeom prst="rect">
            <a:avLst/>
          </a:prstGeom>
        </p:spPr>
        <p:txBody>
          <a:bodyPr lIns="129837" tIns="64919" rIns="129837" bIns="64919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1298393" fontAlgn="auto">
              <a:spcBef>
                <a:spcPts val="0"/>
              </a:spcBef>
              <a:spcAft>
                <a:spcPts val="0"/>
              </a:spcAft>
              <a:defRPr/>
            </a:pPr>
            <a:fld id="{99D3A4BC-DA5F-EF4E-ADD9-6B0F9839AB0C}" type="slidenum">
              <a:rPr lang="fr-FR" sz="1700" smtClean="0">
                <a:latin typeface="Arial"/>
              </a:rPr>
              <a:pPr algn="r" defTabSz="129839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700" dirty="0">
              <a:latin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4" y="0"/>
            <a:ext cx="13081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e 15"/>
          <p:cNvGrpSpPr>
            <a:grpSpLocks noChangeAspect="1"/>
          </p:cNvGrpSpPr>
          <p:nvPr userDrawn="1"/>
        </p:nvGrpSpPr>
        <p:grpSpPr bwMode="auto">
          <a:xfrm>
            <a:off x="0" y="12700"/>
            <a:ext cx="1649414" cy="1279525"/>
            <a:chOff x="0" y="8696"/>
            <a:chExt cx="2491501" cy="2002977"/>
          </a:xfrm>
        </p:grpSpPr>
        <p:pic>
          <p:nvPicPr>
            <p:cNvPr id="18" name="Picture 2" descr="F:\CNRS\logo_telechargement\jpg\IN2P3FilairePastille-Q_DevV copie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83"/>
            <a:stretch>
              <a:fillRect/>
            </a:stretch>
          </p:blipFill>
          <p:spPr bwMode="auto">
            <a:xfrm>
              <a:off x="0" y="8696"/>
              <a:ext cx="2491501" cy="159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19" descr="logoip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74" y="1036313"/>
              <a:ext cx="1567543" cy="97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03155" y="2031980"/>
            <a:ext cx="12395288" cy="1625611"/>
          </a:xfrm>
          <a:prstGeom prst="rect">
            <a:avLst/>
          </a:prstGeom>
        </p:spPr>
        <p:txBody>
          <a:bodyPr lIns="91297" tIns="45644" rIns="91297" bIns="45644">
            <a:normAutofit/>
          </a:bodyPr>
          <a:lstStyle>
            <a:lvl1pPr>
              <a:buFont typeface="Arial" pitchFamily="34" charset="0"/>
              <a:buNone/>
              <a:defRPr sz="3400" b="0" i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304756" y="6807213"/>
            <a:ext cx="12090485" cy="2235216"/>
          </a:xfrm>
          <a:prstGeom prst="rect">
            <a:avLst/>
          </a:prstGeom>
        </p:spPr>
        <p:txBody>
          <a:bodyPr lIns="91297" tIns="45644" rIns="91297" bIns="45644">
            <a:normAutofit/>
          </a:bodyPr>
          <a:lstStyle>
            <a:lvl1pPr>
              <a:buFontTx/>
              <a:buNone/>
              <a:defRPr sz="2000" baseline="0">
                <a:latin typeface="+mj-lt"/>
              </a:defRPr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352778" y="406370"/>
            <a:ext cx="9347265" cy="1016007"/>
          </a:xfrm>
          <a:prstGeom prst="rect">
            <a:avLst/>
          </a:prstGeom>
        </p:spPr>
        <p:txBody>
          <a:bodyPr lIns="91297" tIns="45644" rIns="91297" bIns="45644">
            <a:normAutofit/>
          </a:bodyPr>
          <a:lstStyle>
            <a:lvl1pPr algn="l">
              <a:buFont typeface="Arial" pitchFamily="34" charset="0"/>
              <a:buNone/>
              <a:defRPr sz="26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</a:defRPr>
            </a:lvl1pPr>
          </a:lstStyle>
          <a:p>
            <a:r>
              <a:rPr lang="sv-SE" smtClean="0"/>
              <a:t>Click to edit Master title style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03156" y="4368796"/>
            <a:ext cx="12196810" cy="1727212"/>
          </a:xfrm>
          <a:prstGeom prst="rect">
            <a:avLst/>
          </a:prstGeom>
        </p:spPr>
        <p:txBody>
          <a:bodyPr lIns="91297" tIns="45644" rIns="91297" bIns="45644">
            <a:normAutofit/>
          </a:bodyPr>
          <a:lstStyle>
            <a:lvl1pPr>
              <a:buFontTx/>
              <a:buNone/>
              <a:defRPr sz="280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304757" y="1523976"/>
            <a:ext cx="5139106" cy="508004"/>
          </a:xfrm>
          <a:prstGeom prst="rect">
            <a:avLst/>
          </a:prstGeom>
        </p:spPr>
        <p:txBody>
          <a:bodyPr lIns="91297" tIns="45644" rIns="91297" bIns="45644">
            <a:noAutofit/>
          </a:bodyPr>
          <a:lstStyle>
            <a:lvl1pPr>
              <a:buFontTx/>
              <a:buNone/>
              <a:defRPr sz="3400" b="1" i="0" baseline="0">
                <a:solidFill>
                  <a:srgbClr val="C3004A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304757" y="3860793"/>
            <a:ext cx="5139106" cy="508004"/>
          </a:xfrm>
          <a:prstGeom prst="rect">
            <a:avLst/>
          </a:prstGeom>
        </p:spPr>
        <p:txBody>
          <a:bodyPr lIns="91297" tIns="45644" rIns="91297" bIns="45644">
            <a:noAutofit/>
          </a:bodyPr>
          <a:lstStyle>
            <a:lvl1pPr>
              <a:buFontTx/>
              <a:buNone/>
              <a:defRPr sz="2800" baseline="0">
                <a:solidFill>
                  <a:srgbClr val="501F74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304757" y="6299201"/>
            <a:ext cx="5139106" cy="508012"/>
          </a:xfrm>
          <a:prstGeom prst="rect">
            <a:avLst/>
          </a:prstGeom>
        </p:spPr>
        <p:txBody>
          <a:bodyPr lIns="91297" tIns="45644" rIns="91297" bIns="45644">
            <a:noAutofit/>
          </a:bodyPr>
          <a:lstStyle>
            <a:lvl1pPr>
              <a:buFontTx/>
              <a:buNone/>
              <a:defRPr sz="2600" baseline="0">
                <a:solidFill>
                  <a:srgbClr val="AB757F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6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81"/>
            <a:ext cx="9855201" cy="866775"/>
          </a:xfrm>
          <a:prstGeom prst="rect">
            <a:avLst/>
          </a:prstGeom>
        </p:spPr>
        <p:txBody>
          <a:bodyPr lIns="91297" tIns="45644" rIns="91297" bIns="45644"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5904" y="2090718"/>
            <a:ext cx="12573089" cy="6913582"/>
          </a:xfrm>
          <a:prstGeom prst="rect">
            <a:avLst/>
          </a:prstGeom>
        </p:spPr>
        <p:txBody>
          <a:bodyPr lIns="91282" tIns="45636" rIns="91282" bIns="45636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2"/>
            <a:r>
              <a:rPr lang="fr-FR" dirty="0" smtClean="0"/>
              <a:t>Quatrième niveau</a:t>
            </a:r>
          </a:p>
          <a:p>
            <a:pPr lvl="3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8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980015" y="2296922"/>
            <a:ext cx="5382542" cy="5382542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91297" tIns="45644" rIns="91297" bIns="45644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81"/>
            <a:ext cx="9855201" cy="866775"/>
          </a:xfrm>
          <a:prstGeom prst="rect">
            <a:avLst/>
          </a:prstGeom>
        </p:spPr>
        <p:txBody>
          <a:bodyPr lIns="91297" tIns="45644" rIns="91297" bIns="45644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50243" y="2296161"/>
            <a:ext cx="6066650" cy="5382542"/>
          </a:xfrm>
          <a:prstGeom prst="rect">
            <a:avLst/>
          </a:prstGeom>
        </p:spPr>
        <p:txBody>
          <a:bodyPr lIns="91297" tIns="45644" rIns="91297" bIns="45644"/>
          <a:lstStyle>
            <a:lvl4pPr marL="1947603" indent="0">
              <a:buNone/>
              <a:defRPr/>
            </a:lvl4pPr>
            <a:lvl5pPr marL="2596799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650878" y="9040855"/>
            <a:ext cx="3033712" cy="519113"/>
          </a:xfrm>
          <a:prstGeom prst="rect">
            <a:avLst/>
          </a:prstGeom>
        </p:spPr>
        <p:txBody>
          <a:bodyPr lIns="129837" tIns="64919" rIns="129837" bIns="64919"/>
          <a:lstStyle>
            <a:lvl1pPr defTabSz="649018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B716C74-F94D-B048-8A30-47B1796E35A1}" type="datetimeFigureOut">
              <a:rPr lang="en-US"/>
              <a:pPr>
                <a:defRPr/>
              </a:pPr>
              <a:t>11/27/12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443457" y="9040855"/>
            <a:ext cx="4117975" cy="519113"/>
          </a:xfrm>
          <a:prstGeom prst="rect">
            <a:avLst/>
          </a:prstGeom>
        </p:spPr>
        <p:txBody>
          <a:bodyPr lIns="129837" tIns="64919" rIns="129837" bIns="64919"/>
          <a:lstStyle>
            <a:lvl1pPr defTabSz="649018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1812631" y="9212263"/>
            <a:ext cx="866775" cy="323850"/>
          </a:xfrm>
          <a:prstGeom prst="rect">
            <a:avLst/>
          </a:prstGeom>
        </p:spPr>
        <p:txBody>
          <a:bodyPr lIns="91297" tIns="45644" rIns="91297" bIns="45644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8E53602-3430-004C-9F94-B14D375F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9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50240" y="2296922"/>
            <a:ext cx="5382542" cy="5382542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91297" tIns="45644" rIns="91297" bIns="45644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81"/>
            <a:ext cx="9855201" cy="866775"/>
          </a:xfrm>
          <a:prstGeom prst="rect">
            <a:avLst/>
          </a:prstGeom>
        </p:spPr>
        <p:txBody>
          <a:bodyPr lIns="91297" tIns="45644" rIns="91297" bIns="45644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87912" y="2296922"/>
            <a:ext cx="6066650" cy="5382542"/>
          </a:xfrm>
          <a:prstGeom prst="rect">
            <a:avLst/>
          </a:prstGeom>
        </p:spPr>
        <p:txBody>
          <a:bodyPr lIns="91297" tIns="45644" rIns="91297" bIns="45644"/>
          <a:lstStyle>
            <a:lvl4pPr marL="1947603" indent="0">
              <a:buNone/>
              <a:defRPr/>
            </a:lvl4pPr>
            <a:lvl5pPr marL="2596799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650878" y="9040855"/>
            <a:ext cx="3033712" cy="519113"/>
          </a:xfrm>
          <a:prstGeom prst="rect">
            <a:avLst/>
          </a:prstGeom>
        </p:spPr>
        <p:txBody>
          <a:bodyPr lIns="129837" tIns="64919" rIns="129837" bIns="64919"/>
          <a:lstStyle>
            <a:lvl1pPr defTabSz="649018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D559D2-9DBD-1749-9ADC-CED1E020E985}" type="datetimeFigureOut">
              <a:rPr lang="en-US"/>
              <a:pPr>
                <a:defRPr/>
              </a:pPr>
              <a:t>11/27/12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443457" y="9040855"/>
            <a:ext cx="4117975" cy="519113"/>
          </a:xfrm>
          <a:prstGeom prst="rect">
            <a:avLst/>
          </a:prstGeom>
        </p:spPr>
        <p:txBody>
          <a:bodyPr lIns="129837" tIns="64919" rIns="129837" bIns="64919"/>
          <a:lstStyle>
            <a:lvl1pPr defTabSz="649018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1812631" y="9212263"/>
            <a:ext cx="866775" cy="323850"/>
          </a:xfrm>
          <a:prstGeom prst="rect">
            <a:avLst/>
          </a:prstGeom>
        </p:spPr>
        <p:txBody>
          <a:bodyPr lIns="91297" tIns="45644" rIns="91297" bIns="45644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0C2ADF2-0F6F-1B4A-8A8F-55E89D566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06700" y="254050"/>
            <a:ext cx="9677400" cy="1140595"/>
          </a:xfrm>
          <a:prstGeom prst="rect">
            <a:avLst/>
          </a:prstGeom>
        </p:spPr>
        <p:txBody>
          <a:bodyPr lIns="91273" tIns="45631" rIns="91273" bIns="45631"/>
          <a:lstStyle>
            <a:lvl1pPr>
              <a:defRPr sz="4000">
                <a:solidFill>
                  <a:srgbClr val="333399"/>
                </a:solidFill>
                <a:latin typeface="Papyrus"/>
                <a:cs typeface="Papyru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7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  <a:prstGeom prst="rect">
            <a:avLst/>
          </a:prstGeom>
        </p:spPr>
        <p:txBody>
          <a:bodyPr lIns="130046" tIns="65023" rIns="130046" bIns="65023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 lIns="130046" tIns="65023" rIns="130046" bIns="65023"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05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50" y="390596"/>
            <a:ext cx="10195510" cy="1625600"/>
          </a:xfrm>
          <a:prstGeom prst="rect">
            <a:avLst/>
          </a:prstGeom>
        </p:spPr>
        <p:txBody>
          <a:bodyPr lIns="130046" tIns="65023" rIns="130046" bIns="65023" anchor="ctr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11/26/12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637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  <a:prstGeom prst="rect">
            <a:avLst/>
          </a:prstGeom>
        </p:spPr>
        <p:txBody>
          <a:bodyPr lIns="130046" tIns="65023" rIns="130046" bIns="65023" anchor="ctr"/>
          <a:lstStyle>
            <a:lvl1pPr algn="l">
              <a:defRPr sz="5700" b="1" cap="all"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  <a:prstGeom prst="rect">
            <a:avLst/>
          </a:prstGeom>
        </p:spPr>
        <p:txBody>
          <a:bodyPr lIns="130046" tIns="65023" rIns="130046" bIns="65023" anchor="ctr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11/26/12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5096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927" y="390596"/>
            <a:ext cx="10157632" cy="1625600"/>
          </a:xfrm>
          <a:prstGeom prst="rect">
            <a:avLst/>
          </a:prstGeom>
        </p:spPr>
        <p:txBody>
          <a:bodyPr lIns="130046" tIns="65023" rIns="130046" bIns="65023" anchor="ctr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11/26/12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921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423" y="390596"/>
            <a:ext cx="10208137" cy="1625600"/>
          </a:xfrm>
          <a:prstGeom prst="rect">
            <a:avLst/>
          </a:prstGeom>
        </p:spPr>
        <p:txBody>
          <a:bodyPr lIns="130046" tIns="65023" rIns="130046" bIns="65023" anchor="ctr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lIns="130046" tIns="65023" rIns="130046" bIns="65023"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  <a:prstGeom prst="rect">
            <a:avLst/>
          </a:prstGeom>
        </p:spPr>
        <p:txBody>
          <a:bodyPr lIns="130046" tIns="65023" rIns="130046" bIns="65023"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11/26/12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366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423" y="390596"/>
            <a:ext cx="10208137" cy="1625600"/>
          </a:xfrm>
          <a:prstGeom prst="rect">
            <a:avLst/>
          </a:prstGeom>
        </p:spPr>
        <p:txBody>
          <a:bodyPr lIns="130046" tIns="65023" rIns="130046" bIns="65023" anchor="ctr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11/26/12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3739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11/26/12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1535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  <a:prstGeom prst="rect">
            <a:avLst/>
          </a:prstGeom>
        </p:spPr>
        <p:txBody>
          <a:bodyPr lIns="130046" tIns="65023" rIns="130046" bIns="65023"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11/26/12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637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 lIns="130046" tIns="65023" rIns="130046" bIns="65023"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 lIns="130046" tIns="65023" rIns="130046" bIns="65023"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11/26/12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618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927" y="390596"/>
            <a:ext cx="10157632" cy="1625600"/>
          </a:xfrm>
          <a:prstGeom prst="rect">
            <a:avLst/>
          </a:prstGeom>
        </p:spPr>
        <p:txBody>
          <a:bodyPr lIns="130046" tIns="65023" rIns="130046" bIns="65023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eaVert" lIns="130046" tIns="65023" rIns="130046" bIns="65023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11/26/12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090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  <a:prstGeom prst="rect">
            <a:avLst/>
          </a:prstGeom>
        </p:spPr>
        <p:txBody>
          <a:bodyPr vert="eaVert" lIns="130046" tIns="65023" rIns="130046" bIns="6502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  <a:prstGeom prst="rect">
            <a:avLst/>
          </a:prstGeom>
        </p:spPr>
        <p:txBody>
          <a:bodyPr vert="eaVert" lIns="130046" tIns="65023" rIns="130046" bIns="65023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11/26/12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77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  <a:prstGeom prst="rect">
            <a:avLst/>
          </a:prstGeom>
        </p:spPr>
        <p:txBody>
          <a:bodyPr lIns="129837" tIns="64919" rIns="129837" bIns="64919"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83"/>
            <a:ext cx="7270044" cy="8324427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  <a:prstGeom prst="rect">
            <a:avLst/>
          </a:prstGeom>
        </p:spPr>
        <p:txBody>
          <a:bodyPr lIns="129837" tIns="64919" rIns="129837" bIns="64919"/>
          <a:lstStyle>
            <a:lvl1pPr marL="0" indent="0">
              <a:buNone/>
              <a:defRPr sz="2000"/>
            </a:lvl1pPr>
            <a:lvl2pPr marL="649187" indent="0">
              <a:buNone/>
              <a:defRPr sz="1700"/>
            </a:lvl2pPr>
            <a:lvl3pPr marL="1298393" indent="0">
              <a:buNone/>
              <a:defRPr sz="1400"/>
            </a:lvl3pPr>
            <a:lvl4pPr marL="1947603" indent="0">
              <a:buNone/>
              <a:defRPr sz="1300"/>
            </a:lvl4pPr>
            <a:lvl5pPr marL="2596799" indent="0">
              <a:buNone/>
              <a:defRPr sz="1300"/>
            </a:lvl5pPr>
            <a:lvl6pPr marL="3245991" indent="0">
              <a:buNone/>
              <a:defRPr sz="1300"/>
            </a:lvl6pPr>
            <a:lvl7pPr marL="3895200" indent="0">
              <a:buNone/>
              <a:defRPr sz="1300"/>
            </a:lvl7pPr>
            <a:lvl8pPr marL="4544394" indent="0">
              <a:buNone/>
              <a:defRPr sz="1300"/>
            </a:lvl8pPr>
            <a:lvl9pPr marL="5193594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40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lIns="129837" tIns="64919" rIns="129837" bIns="64919"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 lIns="129837" tIns="64919" rIns="129837" bIns="64919"/>
          <a:lstStyle>
            <a:lvl1pPr marL="0" indent="0">
              <a:buNone/>
              <a:defRPr sz="4600"/>
            </a:lvl1pPr>
            <a:lvl2pPr marL="649187" indent="0">
              <a:buNone/>
              <a:defRPr sz="4000"/>
            </a:lvl2pPr>
            <a:lvl3pPr marL="1298393" indent="0">
              <a:buNone/>
              <a:defRPr sz="3400"/>
            </a:lvl3pPr>
            <a:lvl4pPr marL="1947603" indent="0">
              <a:buNone/>
              <a:defRPr sz="2800"/>
            </a:lvl4pPr>
            <a:lvl5pPr marL="2596799" indent="0">
              <a:buNone/>
              <a:defRPr sz="2800"/>
            </a:lvl5pPr>
            <a:lvl6pPr marL="3245991" indent="0">
              <a:buNone/>
              <a:defRPr sz="2800"/>
            </a:lvl6pPr>
            <a:lvl7pPr marL="3895200" indent="0">
              <a:buNone/>
              <a:defRPr sz="2800"/>
            </a:lvl7pPr>
            <a:lvl8pPr marL="4544394" indent="0">
              <a:buNone/>
              <a:defRPr sz="2800"/>
            </a:lvl8pPr>
            <a:lvl9pPr marL="5193594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 lIns="129837" tIns="64919" rIns="129837" bIns="64919"/>
          <a:lstStyle>
            <a:lvl1pPr marL="0" indent="0">
              <a:buNone/>
              <a:defRPr sz="2000"/>
            </a:lvl1pPr>
            <a:lvl2pPr marL="649187" indent="0">
              <a:buNone/>
              <a:defRPr sz="1700"/>
            </a:lvl2pPr>
            <a:lvl3pPr marL="1298393" indent="0">
              <a:buNone/>
              <a:defRPr sz="1400"/>
            </a:lvl3pPr>
            <a:lvl4pPr marL="1947603" indent="0">
              <a:buNone/>
              <a:defRPr sz="1300"/>
            </a:lvl4pPr>
            <a:lvl5pPr marL="2596799" indent="0">
              <a:buNone/>
              <a:defRPr sz="1300"/>
            </a:lvl5pPr>
            <a:lvl6pPr marL="3245991" indent="0">
              <a:buNone/>
              <a:defRPr sz="1300"/>
            </a:lvl6pPr>
            <a:lvl7pPr marL="3895200" indent="0">
              <a:buNone/>
              <a:defRPr sz="1300"/>
            </a:lvl7pPr>
            <a:lvl8pPr marL="4544394" indent="0">
              <a:buNone/>
              <a:defRPr sz="1300"/>
            </a:lvl8pPr>
            <a:lvl9pPr marL="5193594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87"/>
            <a:ext cx="4118187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87"/>
            <a:ext cx="3034453" cy="519289"/>
          </a:xfrm>
          <a:prstGeom prst="rect">
            <a:avLst/>
          </a:prstGeom>
        </p:spPr>
        <p:txBody>
          <a:bodyPr lIns="129837" tIns="64919" rIns="129837" bIns="64919"/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46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5.xml"/><Relationship Id="rId17" Type="http://schemas.openxmlformats.org/officeDocument/2006/relationships/theme" Target="../theme/theme5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82392" y="8806497"/>
            <a:ext cx="262632" cy="531426"/>
          </a:xfrm>
          <a:prstGeom prst="rect">
            <a:avLst/>
          </a:prstGeom>
          <a:noFill/>
        </p:spPr>
        <p:txBody>
          <a:bodyPr wrap="none" lIns="129837" tIns="64919" rIns="129837" bIns="64919" rtlCol="0">
            <a:spAutoFit/>
          </a:bodyPr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37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ctr" defTabSz="649187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909" indent="-486909" algn="l" defTabSz="649187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4948" indent="-405761" algn="l" defTabSz="649187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2993" indent="-324593" algn="l" defTabSz="64918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2191" indent="-324593" algn="l" defTabSz="64918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405" indent="-324593" algn="l" defTabSz="649187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0599" indent="-324593" algn="l" defTabSz="64918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9793" indent="-324593" algn="l" defTabSz="64918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8998" indent="-324593" algn="l" defTabSz="64918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18183" indent="-324593" algn="l" defTabSz="64918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187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393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603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799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5991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5200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394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594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589" y="1600797"/>
            <a:ext cx="12187484" cy="79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9898" tIns="64949" rIns="129898" bIns="64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589" y="2214913"/>
            <a:ext cx="12187484" cy="64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9898" tIns="64949" rIns="129898" bIns="64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7176" name="Text Box 8"/>
          <p:cNvSpPr txBox="1">
            <a:spLocks noChangeArrowheads="1"/>
          </p:cNvSpPr>
          <p:nvPr userDrawn="1"/>
        </p:nvSpPr>
        <p:spPr bwMode="auto">
          <a:xfrm>
            <a:off x="4761656" y="9279467"/>
            <a:ext cx="3686950" cy="34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9898" tIns="64949" rIns="129898" bIns="64949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CH" sz="1400">
                <a:ea typeface="ＭＳ Ｐゴシック" charset="0"/>
                <a:cs typeface="ＭＳ Ｐゴシック" charset="0"/>
              </a:rPr>
              <a:t>Klaus Kirch</a:t>
            </a:r>
          </a:p>
        </p:txBody>
      </p:sp>
      <p:sp>
        <p:nvSpPr>
          <p:cNvPr id="7177" name="Text Box 9"/>
          <p:cNvSpPr txBox="1">
            <a:spLocks noChangeArrowheads="1"/>
          </p:cNvSpPr>
          <p:nvPr userDrawn="1"/>
        </p:nvSpPr>
        <p:spPr bwMode="auto">
          <a:xfrm>
            <a:off x="9164323" y="9279467"/>
            <a:ext cx="3686950" cy="34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9898" tIns="64949" rIns="129898" bIns="64949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3C8DC750-5601-114A-87A6-C74E477CF3B2}" type="slidenum">
              <a:rPr lang="de-CH" sz="1400">
                <a:ea typeface="ＭＳ Ｐゴシック" charset="0"/>
                <a:cs typeface="ＭＳ Ｐゴシック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de-CH" sz="1400"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 userDrawn="1"/>
        </p:nvSpPr>
        <p:spPr bwMode="auto">
          <a:xfrm>
            <a:off x="4249170" y="9279467"/>
            <a:ext cx="6145671" cy="34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9898" tIns="64949" rIns="129898" bIns="6494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CH" sz="1400">
                <a:ea typeface="ＭＳ Ｐゴシック" charset="0"/>
                <a:cs typeface="ＭＳ Ｐゴシック" charset="0"/>
              </a:rPr>
              <a:t>ECFA, PSI, July 19, 2012</a:t>
            </a:r>
          </a:p>
        </p:txBody>
      </p:sp>
      <p:pic>
        <p:nvPicPr>
          <p:cNvPr id="1031" name="Picture 12" descr="eth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9" y="9279499"/>
            <a:ext cx="769903" cy="38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14"/>
          <p:cNvGrpSpPr>
            <a:grpSpLocks/>
          </p:cNvGrpSpPr>
          <p:nvPr userDrawn="1"/>
        </p:nvGrpSpPr>
        <p:grpSpPr bwMode="auto">
          <a:xfrm>
            <a:off x="11313757" y="9211735"/>
            <a:ext cx="1025031" cy="377050"/>
            <a:chOff x="1292" y="3203"/>
            <a:chExt cx="1543" cy="576"/>
          </a:xfrm>
        </p:grpSpPr>
        <p:pic>
          <p:nvPicPr>
            <p:cNvPr id="1034" name="Picture 6" descr="PSI-Logo_narrow_pc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228"/>
              <a:ext cx="1497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Rectangle 13"/>
            <p:cNvSpPr>
              <a:spLocks noChangeArrowheads="1"/>
            </p:cNvSpPr>
            <p:nvPr userDrawn="1"/>
          </p:nvSpPr>
          <p:spPr bwMode="auto">
            <a:xfrm>
              <a:off x="1292" y="3203"/>
              <a:ext cx="1543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179" name="Rectangle 11"/>
          <p:cNvSpPr>
            <a:spLocks noChangeArrowheads="1"/>
          </p:cNvSpPr>
          <p:nvPr userDrawn="1"/>
        </p:nvSpPr>
        <p:spPr bwMode="auto">
          <a:xfrm>
            <a:off x="460589" y="9177900"/>
            <a:ext cx="12187484" cy="101599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9898" tIns="64949" rIns="129898" bIns="64949" anchor="ctr"/>
          <a:lstStyle/>
          <a:p>
            <a:pPr>
              <a:defRPr/>
            </a:pPr>
            <a:endParaRPr lang="en-US" sz="18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2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649490" algn="ctr" rtl="0" fontAlgn="base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</a:defRPr>
      </a:lvl6pPr>
      <a:lvl7pPr marL="1298992" algn="ctr" rtl="0" fontAlgn="base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</a:defRPr>
      </a:lvl7pPr>
      <a:lvl8pPr marL="1948499" algn="ctr" rtl="0" fontAlgn="base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</a:defRPr>
      </a:lvl8pPr>
      <a:lvl9pPr marL="2597995" algn="ctr" rtl="0" fontAlgn="base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487131" indent="-487131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4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1055435" indent="-405943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4000">
          <a:solidFill>
            <a:schemeClr val="tx1"/>
          </a:solidFill>
          <a:latin typeface="+mn-lt"/>
          <a:ea typeface="+mn-ea"/>
        </a:defRPr>
      </a:lvl2pPr>
      <a:lvl3pPr marL="1623739" indent="-324744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400">
          <a:solidFill>
            <a:schemeClr val="tx1"/>
          </a:solidFill>
          <a:latin typeface="+mn-lt"/>
          <a:ea typeface="+mn-ea"/>
        </a:defRPr>
      </a:lvl3pPr>
      <a:lvl4pPr marL="2273240" indent="-324744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</a:defRPr>
      </a:lvl4pPr>
      <a:lvl5pPr marL="2922749" indent="-324744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</a:defRPr>
      </a:lvl5pPr>
      <a:lvl6pPr marL="3572244" indent="-324744" algn="l" rtl="0" fontAlgn="base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</a:defRPr>
      </a:lvl6pPr>
      <a:lvl7pPr marL="4221738" indent="-324744" algn="l" rtl="0" fontAlgn="base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</a:defRPr>
      </a:lvl7pPr>
      <a:lvl8pPr marL="4871241" indent="-324744" algn="l" rtl="0" fontAlgn="base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</a:defRPr>
      </a:lvl8pPr>
      <a:lvl9pPr marL="5520730" indent="-324744" algn="l" rtl="0" fontAlgn="base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90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92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499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995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488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994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485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988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0"/>
            <a:ext cx="13004800" cy="1408853"/>
          </a:xfrm>
          <a:prstGeom prst="rect">
            <a:avLst/>
          </a:prstGeom>
          <a:gradFill flip="none" rotWithShape="1">
            <a:gsLst>
              <a:gs pos="45000">
                <a:srgbClr val="083DAA"/>
              </a:gs>
              <a:gs pos="100000">
                <a:srgbClr val="9585FF"/>
              </a:gs>
            </a:gsLst>
            <a:lin ang="1938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lIns="129898" tIns="64949" rIns="129898" bIns="64949"/>
          <a:lstStyle/>
          <a:p>
            <a:pPr>
              <a:defRPr/>
            </a:pPr>
            <a:endParaRPr lang="en-GB">
              <a:latin typeface="Times New Roman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9970347" y="0"/>
            <a:ext cx="3034453" cy="13907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129898" tIns="64949" rIns="129898" bIns="64949" numCol="1" rtlCol="0" anchor="ctr" anchorCtr="0" compatLnSpc="1">
            <a:prstTxWarp prst="textNoShape">
              <a:avLst/>
            </a:prstTxWarp>
          </a:bodyPr>
          <a:lstStyle/>
          <a:p>
            <a:pPr algn="ctr" defTabSz="1298992" eaLnBrk="0" hangingPunct="0"/>
            <a:endParaRPr lang="en-US" sz="2600">
              <a:latin typeface="Garamond" pitchFamily="-65" charset="0"/>
              <a:ea typeface="ＭＳ Ｐゴシック" pitchFamily="19" charset="-128"/>
              <a:cs typeface="+mn-cs"/>
            </a:endParaRP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9344943"/>
            <a:ext cx="13004800" cy="40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98" tIns="64949" rIns="129898" bIns="6494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000" smtClean="0">
                <a:solidFill>
                  <a:srgbClr val="FFFF00"/>
                </a:solidFill>
                <a:ea typeface="+mn-ea"/>
              </a:defRPr>
            </a:lvl1pPr>
          </a:lstStyle>
          <a:p>
            <a:pPr algn="ctr">
              <a:defRPr/>
            </a:pPr>
            <a:endParaRPr lang="en-US" dirty="0">
              <a:latin typeface="Garamond" pitchFamily="19" charset="0"/>
              <a:cs typeface="+mn-cs"/>
            </a:endParaRP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66361" y="268677"/>
            <a:ext cx="10482863" cy="105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98" tIns="64949" rIns="129898" bIns="64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1702365"/>
            <a:ext cx="11704320" cy="72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98" tIns="64949" rIns="129898" bIns="64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33201" name="Rectangle 17"/>
          <p:cNvSpPr>
            <a:spLocks noChangeArrowheads="1"/>
          </p:cNvSpPr>
          <p:nvPr/>
        </p:nvSpPr>
        <p:spPr bwMode="auto">
          <a:xfrm>
            <a:off x="5775396" y="4226561"/>
            <a:ext cx="13004800" cy="41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9898" tIns="64949" rIns="129898" bIns="64949">
            <a:spAutoFit/>
          </a:bodyPr>
          <a:lstStyle/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733202" name="Rectangle 18"/>
          <p:cNvSpPr>
            <a:spLocks noChangeArrowheads="1"/>
          </p:cNvSpPr>
          <p:nvPr/>
        </p:nvSpPr>
        <p:spPr bwMode="auto">
          <a:xfrm>
            <a:off x="5231272" y="3675665"/>
            <a:ext cx="13004800" cy="41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9898" tIns="64949" rIns="129898" bIns="64949">
            <a:spAutoFit/>
          </a:bodyPr>
          <a:lstStyle/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9356231"/>
            <a:ext cx="13004800" cy="415431"/>
          </a:xfrm>
          <a:prstGeom prst="rect">
            <a:avLst/>
          </a:prstGeom>
          <a:solidFill>
            <a:srgbClr val="083DAA"/>
          </a:solidFill>
          <a:ln w="9525">
            <a:noFill/>
            <a:miter lim="800000"/>
            <a:headEnd/>
            <a:tailEnd/>
          </a:ln>
        </p:spPr>
        <p:txBody>
          <a:bodyPr lIns="129898" tIns="64949" rIns="129898" bIns="64949"/>
          <a:lstStyle/>
          <a:p>
            <a:pPr>
              <a:defRPr/>
            </a:pPr>
            <a:endParaRPr lang="en-GB">
              <a:latin typeface="Times New Roman" pitchFamily="19" charset="0"/>
              <a:ea typeface="ＭＳ Ｐゴシック" pitchFamily="19" charset="-128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61973" y="-162559"/>
            <a:ext cx="3142827" cy="17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5pPr>
      <a:lvl6pPr marL="649490" algn="l" rtl="0" fontAlgn="base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</a:defRPr>
      </a:lvl6pPr>
      <a:lvl7pPr marL="1298992" algn="l" rtl="0" fontAlgn="base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</a:defRPr>
      </a:lvl7pPr>
      <a:lvl8pPr marL="1948499" algn="l" rtl="0" fontAlgn="base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</a:defRPr>
      </a:lvl8pPr>
      <a:lvl9pPr marL="2597995" algn="l" rtl="0" fontAlgn="base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</a:defRPr>
      </a:lvl9pPr>
    </p:titleStyle>
    <p:bodyStyle>
      <a:lvl1pPr marL="487131" indent="-487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19" charset="2"/>
        <a:buChar char="n"/>
        <a:defRPr sz="4600">
          <a:solidFill>
            <a:schemeClr val="bg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1055435" indent="-40594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9" charset="2"/>
        <a:buChar char="¨"/>
        <a:defRPr sz="4000">
          <a:solidFill>
            <a:schemeClr val="bg2"/>
          </a:solidFill>
          <a:latin typeface="+mn-lt"/>
          <a:ea typeface="ＭＳ Ｐゴシック" pitchFamily="-65" charset="-128"/>
        </a:defRPr>
      </a:lvl2pPr>
      <a:lvl3pPr marL="1623739" indent="-3247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9" charset="2"/>
        <a:buChar char="n"/>
        <a:defRPr sz="3400">
          <a:solidFill>
            <a:schemeClr val="bg2"/>
          </a:solidFill>
          <a:latin typeface="+mn-lt"/>
          <a:ea typeface="ＭＳ Ｐゴシック" pitchFamily="-65" charset="-128"/>
        </a:defRPr>
      </a:lvl3pPr>
      <a:lvl4pPr marL="2273240" indent="-3247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9" charset="2"/>
        <a:buChar char="¨"/>
        <a:defRPr sz="2800">
          <a:solidFill>
            <a:schemeClr val="bg2"/>
          </a:solidFill>
          <a:latin typeface="+mn-lt"/>
          <a:ea typeface="ＭＳ Ｐゴシック" pitchFamily="-65" charset="-128"/>
        </a:defRPr>
      </a:lvl4pPr>
      <a:lvl5pPr marL="2922749" indent="-3247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19" charset="2"/>
        <a:buChar char="§"/>
        <a:defRPr sz="2800">
          <a:solidFill>
            <a:schemeClr val="bg2"/>
          </a:solidFill>
          <a:latin typeface="+mn-lt"/>
          <a:ea typeface="ＭＳ Ｐゴシック" pitchFamily="-65" charset="-128"/>
        </a:defRPr>
      </a:lvl5pPr>
      <a:lvl6pPr marL="3572244" indent="-32474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800">
          <a:solidFill>
            <a:schemeClr val="bg2"/>
          </a:solidFill>
          <a:latin typeface="+mn-lt"/>
          <a:ea typeface="ＭＳ Ｐゴシック" pitchFamily="-65" charset="-128"/>
        </a:defRPr>
      </a:lvl6pPr>
      <a:lvl7pPr marL="4221738" indent="-32474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800">
          <a:solidFill>
            <a:schemeClr val="bg2"/>
          </a:solidFill>
          <a:latin typeface="+mn-lt"/>
          <a:ea typeface="ＭＳ Ｐゴシック" pitchFamily="-65" charset="-128"/>
        </a:defRPr>
      </a:lvl7pPr>
      <a:lvl8pPr marL="4871241" indent="-32474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800">
          <a:solidFill>
            <a:schemeClr val="bg2"/>
          </a:solidFill>
          <a:latin typeface="+mn-lt"/>
          <a:ea typeface="ＭＳ Ｐゴシック" pitchFamily="-65" charset="-128"/>
        </a:defRPr>
      </a:lvl8pPr>
      <a:lvl9pPr marL="5520730" indent="-32474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800">
          <a:solidFill>
            <a:schemeClr val="bg2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90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92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499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995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488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994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485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988" algn="l" defTabSz="6494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9945" tIns="64973" rIns="129945" bIns="64973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62"/>
            <a:ext cx="11704320" cy="6436925"/>
          </a:xfrm>
          <a:prstGeom prst="rect">
            <a:avLst/>
          </a:prstGeom>
        </p:spPr>
        <p:txBody>
          <a:bodyPr vert="horz" lIns="129945" tIns="64973" rIns="129945" bIns="64973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64"/>
            <a:ext cx="3034453" cy="519289"/>
          </a:xfrm>
          <a:prstGeom prst="rect">
            <a:avLst/>
          </a:prstGeom>
        </p:spPr>
        <p:txBody>
          <a:bodyPr vert="horz" lIns="129945" tIns="64973" rIns="129945" bIns="6497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9726" fontAlgn="auto">
              <a:spcBef>
                <a:spcPts val="0"/>
              </a:spcBef>
              <a:spcAft>
                <a:spcPts val="0"/>
              </a:spcAft>
            </a:pPr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49726" fontAlgn="auto">
                <a:spcBef>
                  <a:spcPts val="0"/>
                </a:spcBef>
                <a:spcAft>
                  <a:spcPts val="0"/>
                </a:spcAft>
              </a:pPr>
              <a:t>11/27/12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64"/>
            <a:ext cx="4118187" cy="519289"/>
          </a:xfrm>
          <a:prstGeom prst="rect">
            <a:avLst/>
          </a:prstGeom>
        </p:spPr>
        <p:txBody>
          <a:bodyPr vert="horz" lIns="129945" tIns="64973" rIns="129945" bIns="6497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972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64"/>
            <a:ext cx="3034453" cy="519289"/>
          </a:xfrm>
          <a:prstGeom prst="rect">
            <a:avLst/>
          </a:prstGeom>
        </p:spPr>
        <p:txBody>
          <a:bodyPr vert="horz" lIns="129945" tIns="64973" rIns="129945" bIns="6497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9726" fontAlgn="auto">
              <a:spcBef>
                <a:spcPts val="0"/>
              </a:spcBef>
              <a:spcAft>
                <a:spcPts val="0"/>
              </a:spcAft>
            </a:pPr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497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30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64972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303" indent="-487303" algn="l" defTabSz="649726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813" indent="-406084" algn="l" defTabSz="649726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323" indent="-324862" algn="l" defTabSz="64972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055" indent="-324862" algn="l" defTabSz="64972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3794" indent="-324862" algn="l" defTabSz="649726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3524" indent="-324862" algn="l" defTabSz="64972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3251" indent="-324862" algn="l" defTabSz="64972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2986" indent="-324862" algn="l" defTabSz="64972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2710" indent="-324862" algn="l" defTabSz="64972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26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458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196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925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653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390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112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849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82392" y="8806497"/>
            <a:ext cx="262632" cy="531426"/>
          </a:xfrm>
          <a:prstGeom prst="rect">
            <a:avLst/>
          </a:prstGeom>
          <a:noFill/>
        </p:spPr>
        <p:txBody>
          <a:bodyPr wrap="none" lIns="129837" tIns="64919" rIns="129837" bIns="64919" rtlCol="0">
            <a:spAutoFit/>
          </a:bodyPr>
          <a:lstStyle/>
          <a:p>
            <a:pPr defTabSz="64918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96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ctr" defTabSz="649187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909" indent="-486909" algn="l" defTabSz="649187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4948" indent="-405761" algn="l" defTabSz="649187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2993" indent="-324593" algn="l" defTabSz="64918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2191" indent="-324593" algn="l" defTabSz="64918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405" indent="-324593" algn="l" defTabSz="649187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0599" indent="-324593" algn="l" defTabSz="64918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9793" indent="-324593" algn="l" defTabSz="64918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8998" indent="-324593" algn="l" defTabSz="64918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18183" indent="-324593" algn="l" defTabSz="64918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187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393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603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799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5991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5200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394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594" algn="l" defTabSz="6491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82392" y="8806497"/>
            <a:ext cx="262632" cy="53142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45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71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44.png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45.png"/><Relationship Id="rId3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15.png"/><Relationship Id="rId3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/>
          <a:stretch>
            <a:fillRect/>
          </a:stretch>
        </p:blipFill>
        <p:spPr bwMode="auto">
          <a:xfrm>
            <a:off x="-12700" y="19745"/>
            <a:ext cx="77216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43" y="546100"/>
            <a:ext cx="3417889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5"/>
          <p:cNvSpPr>
            <a:spLocks/>
          </p:cNvSpPr>
          <p:nvPr/>
        </p:nvSpPr>
        <p:spPr bwMode="auto">
          <a:xfrm>
            <a:off x="7874000" y="2932113"/>
            <a:ext cx="51308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10" bIns="0"/>
          <a:lstStyle/>
          <a:p>
            <a:pPr marL="57062"/>
            <a:r>
              <a:rPr lang="en-US" sz="6400" b="1" dirty="0" smtClean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AD retreat </a:t>
            </a:r>
            <a:r>
              <a:rPr lang="en-US" sz="6400" b="1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Accelerator</a:t>
            </a:r>
            <a:endParaRPr lang="en-US" sz="6400" b="1" dirty="0">
              <a:solidFill>
                <a:srgbClr val="005A7C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  <a:p>
            <a:pPr marL="57062"/>
            <a:endParaRPr lang="en-US" sz="4000" dirty="0">
              <a:solidFill>
                <a:srgbClr val="005A7C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  <a:p>
            <a:pPr marL="57062"/>
            <a:r>
              <a:rPr lang="en-US" sz="2800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2012 </a:t>
            </a:r>
            <a:r>
              <a:rPr lang="en-US" sz="2800" dirty="0" smtClean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December</a:t>
            </a:r>
          </a:p>
          <a:p>
            <a:pPr marL="57062"/>
            <a:endParaRPr lang="en-US" sz="2800" dirty="0">
              <a:solidFill>
                <a:srgbClr val="005A7C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  <a:p>
            <a:pPr marL="57062"/>
            <a:r>
              <a:rPr lang="en-US" sz="2800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Mats </a:t>
            </a:r>
            <a:r>
              <a:rPr lang="en-US" sz="2800" dirty="0" err="1" smtClean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Lindroos</a:t>
            </a:r>
            <a:r>
              <a:rPr lang="en-US" sz="2800" dirty="0" smtClean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, David McGinnis, Suzanne </a:t>
            </a:r>
            <a:r>
              <a:rPr lang="en-US" sz="2800" dirty="0" err="1" smtClean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Gysin</a:t>
            </a:r>
            <a:r>
              <a:rPr lang="en-US" sz="2800" dirty="0" smtClean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, </a:t>
            </a:r>
            <a:r>
              <a:rPr lang="en-US" sz="2800" dirty="0" err="1" smtClean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Jörgen</a:t>
            </a:r>
            <a:r>
              <a:rPr lang="en-US" sz="2800" dirty="0" smtClean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Andersson</a:t>
            </a:r>
            <a:r>
              <a:rPr lang="en-US" sz="2800" dirty="0" smtClean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and Steve </a:t>
            </a:r>
            <a:r>
              <a:rPr lang="en-US" sz="2800" dirty="0" err="1" smtClean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Peggs</a:t>
            </a:r>
            <a:endParaRPr lang="en-US" sz="2800" dirty="0">
              <a:solidFill>
                <a:srgbClr val="005A7C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Long Pulse </a:t>
            </a:r>
            <a:r>
              <a:rPr lang="en-US" dirty="0" smtClean="0"/>
              <a:t>Concept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Advantage  - No compressor ring required</a:t>
            </a:r>
          </a:p>
          <a:p>
            <a:pPr lvl="1"/>
            <a:r>
              <a:rPr lang="en-US" sz="3400" dirty="0"/>
              <a:t>No space charge tune shift so peak beam current can be supplied at almost any energy</a:t>
            </a:r>
          </a:p>
          <a:p>
            <a:pPr lvl="1"/>
            <a:r>
              <a:rPr lang="en-US" sz="3400" dirty="0"/>
              <a:t>Very relaxed constraints on transverse and longitudinal </a:t>
            </a:r>
            <a:r>
              <a:rPr lang="en-US" sz="3400" dirty="0" err="1"/>
              <a:t>emittance</a:t>
            </a:r>
            <a:endParaRPr lang="en-US" sz="3400" dirty="0"/>
          </a:p>
          <a:p>
            <a:pPr lvl="1"/>
            <a:r>
              <a:rPr lang="en-US" sz="3400" dirty="0"/>
              <a:t>No H- and associated intra-beam stripping losses</a:t>
            </a:r>
          </a:p>
          <a:p>
            <a:r>
              <a:rPr lang="en-US" sz="4000" dirty="0"/>
              <a:t>Disadvantage - Experiment requirements “imprint” </a:t>
            </a:r>
            <a:r>
              <a:rPr lang="en-US" sz="4000" dirty="0" err="1"/>
              <a:t>Linac</a:t>
            </a:r>
            <a:r>
              <a:rPr lang="en-US" sz="4000" dirty="0"/>
              <a:t> pulse structure</a:t>
            </a:r>
          </a:p>
          <a:p>
            <a:pPr lvl="1"/>
            <a:r>
              <a:rPr lang="en-US" sz="3400" dirty="0"/>
              <a:t>Duty factor is large for a copper </a:t>
            </a:r>
            <a:r>
              <a:rPr lang="en-US" sz="3400" dirty="0" err="1"/>
              <a:t>linac</a:t>
            </a:r>
            <a:endParaRPr lang="en-US" sz="3400" dirty="0"/>
          </a:p>
          <a:p>
            <a:pPr lvl="1"/>
            <a:r>
              <a:rPr lang="en-US" sz="3400" dirty="0"/>
              <a:t>Duty factor is small for a superconducting </a:t>
            </a:r>
            <a:r>
              <a:rPr lang="en-US" sz="3400" dirty="0" err="1"/>
              <a:t>linac</a:t>
            </a:r>
            <a:endParaRPr lang="sv-SE" sz="3400" dirty="0"/>
          </a:p>
        </p:txBody>
      </p:sp>
    </p:spTree>
    <p:extLst>
      <p:ext uri="{BB962C8B-B14F-4D97-AF65-F5344CB8AC3E}">
        <p14:creationId xmlns:p14="http://schemas.microsoft.com/office/powerpoint/2010/main" val="327777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27" y="7344799"/>
            <a:ext cx="10082372" cy="198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 Linac Evolution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3" y="1625600"/>
            <a:ext cx="5093547" cy="213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r="5873" b="14291"/>
          <a:stretch/>
        </p:blipFill>
        <p:spPr bwMode="auto">
          <a:xfrm>
            <a:off x="7706225" y="1532354"/>
            <a:ext cx="3992239" cy="257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" r="2319" b="17820"/>
          <a:stretch/>
        </p:blipFill>
        <p:spPr bwMode="auto">
          <a:xfrm>
            <a:off x="6845722" y="4621588"/>
            <a:ext cx="5367622" cy="203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87" y="4443307"/>
            <a:ext cx="4876800" cy="239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6177280" y="2492587"/>
            <a:ext cx="1192107" cy="650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9861973" y="3576320"/>
            <a:ext cx="650240" cy="975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852162" y="5418667"/>
            <a:ext cx="993560" cy="650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517227" y="6935895"/>
            <a:ext cx="758613" cy="1114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71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2008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12002" y="1842349"/>
            <a:ext cx="5925811" cy="460954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Design Features</a:t>
            </a:r>
          </a:p>
          <a:p>
            <a:pPr lvl="1"/>
            <a:r>
              <a:rPr lang="en-US" dirty="0" smtClean="0"/>
              <a:t>1.0 </a:t>
            </a:r>
            <a:r>
              <a:rPr lang="en-US" dirty="0" err="1" smtClean="0"/>
              <a:t>GeV</a:t>
            </a:r>
            <a:r>
              <a:rPr lang="en-US" dirty="0" smtClean="0"/>
              <a:t>, 150mA, 2mS, 16.6 Hz</a:t>
            </a:r>
          </a:p>
          <a:p>
            <a:pPr lvl="1"/>
            <a:r>
              <a:rPr lang="en-US" dirty="0" smtClean="0"/>
              <a:t>40% in Copper</a:t>
            </a:r>
          </a:p>
          <a:p>
            <a:pPr lvl="1"/>
            <a:r>
              <a:rPr lang="en-US" dirty="0" smtClean="0"/>
              <a:t>H- Funnel </a:t>
            </a:r>
          </a:p>
          <a:p>
            <a:pPr lvl="1"/>
            <a:r>
              <a:rPr lang="en-US" dirty="0" smtClean="0"/>
              <a:t>Superconducting Linac at 1.3 GHz</a:t>
            </a:r>
          </a:p>
          <a:p>
            <a:pPr lvl="2"/>
            <a:r>
              <a:rPr lang="en-US" dirty="0" smtClean="0"/>
              <a:t>3x current in ¼ the aperture </a:t>
            </a:r>
          </a:p>
          <a:p>
            <a:pPr lvl="3"/>
            <a:r>
              <a:rPr lang="en-US" dirty="0" smtClean="0"/>
              <a:t>7cm bore compared to current 14cm </a:t>
            </a:r>
          </a:p>
          <a:p>
            <a:pPr lvl="2"/>
            <a:r>
              <a:rPr lang="en-US" dirty="0" smtClean="0"/>
              <a:t>Low gradient – 12 MV/meter (compared to 17 MV/meter)</a:t>
            </a:r>
          </a:p>
          <a:p>
            <a:pPr lvl="2"/>
            <a:r>
              <a:rPr lang="en-US" dirty="0" smtClean="0"/>
              <a:t>Dynamic heat load 25% (compared to current 65%)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16" y="6452296"/>
            <a:ext cx="2110290" cy="298461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02" y="6174124"/>
            <a:ext cx="6567657" cy="305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5591" r="10759" b="7231"/>
          <a:stretch/>
        </p:blipFill>
        <p:spPr bwMode="auto">
          <a:xfrm>
            <a:off x="148062" y="1842349"/>
            <a:ext cx="6063940" cy="45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0085" y="7732201"/>
            <a:ext cx="2537830" cy="931536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r"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2008 Costing Report</a:t>
            </a:r>
            <a:endParaRPr lang="sv-SE" sz="2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26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Design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2"/>
            <a:ext cx="7518794" cy="7080040"/>
          </a:xfrm>
        </p:spPr>
        <p:txBody>
          <a:bodyPr/>
          <a:lstStyle/>
          <a:p>
            <a:r>
              <a:rPr lang="en-US" sz="2600" dirty="0"/>
              <a:t>The </a:t>
            </a:r>
            <a:r>
              <a:rPr lang="en-US" sz="2600" dirty="0"/>
              <a:t>low cost </a:t>
            </a:r>
            <a:r>
              <a:rPr lang="en-US" sz="2600" dirty="0"/>
              <a:t>of the ESS accelerator 2008 design was </a:t>
            </a:r>
            <a:r>
              <a:rPr lang="en-US" sz="2600" dirty="0"/>
              <a:t>achieved by </a:t>
            </a:r>
            <a:r>
              <a:rPr lang="en-US" sz="2600" dirty="0"/>
              <a:t>placing one coupler for every two superconducting cavities with one RF source feedings this coupler. </a:t>
            </a:r>
            <a:endParaRPr lang="en-US" sz="2600" dirty="0"/>
          </a:p>
          <a:p>
            <a:pPr lvl="1"/>
            <a:r>
              <a:rPr lang="en-US" sz="2300" dirty="0"/>
              <a:t>This </a:t>
            </a:r>
            <a:r>
              <a:rPr lang="en-US" sz="2300" dirty="0"/>
              <a:t>would require a superconducting coupler with a power capability that doesn't exist. </a:t>
            </a:r>
            <a:endParaRPr lang="en-US" sz="2300" dirty="0"/>
          </a:p>
          <a:p>
            <a:pPr lvl="2"/>
            <a:r>
              <a:rPr lang="en-US" sz="1700" dirty="0"/>
              <a:t>Peak Coupler Power 1.8 MW</a:t>
            </a:r>
          </a:p>
          <a:p>
            <a:pPr lvl="2"/>
            <a:r>
              <a:rPr lang="en-US" sz="1700" dirty="0"/>
              <a:t>Average Coupler Power 60 kW</a:t>
            </a:r>
          </a:p>
          <a:p>
            <a:pPr lvl="1"/>
            <a:r>
              <a:rPr lang="en-US" sz="2300" dirty="0"/>
              <a:t>In </a:t>
            </a:r>
            <a:r>
              <a:rPr lang="en-US" sz="2300" dirty="0"/>
              <a:t>addition, due to long pulse Lorentz de-tuning, the two cavities fed by a single coupler would not match over the long pulse so the pulse length would have to be reduced to 1 Lorentz de-tuning time constant. </a:t>
            </a:r>
            <a:endParaRPr lang="en-US" sz="2300" dirty="0"/>
          </a:p>
          <a:p>
            <a:pPr lvl="1"/>
            <a:r>
              <a:rPr lang="en-US" sz="2300" dirty="0"/>
              <a:t>Other scenarios for sharing power sources has been studied during the ESS design update but with all resulting in increased cost (or at best the same cost) and a significant increase of power consumption</a:t>
            </a:r>
            <a:endParaRPr lang="en-US" sz="2300" dirty="0"/>
          </a:p>
          <a:p>
            <a:r>
              <a:rPr lang="en-US" sz="2600" dirty="0"/>
              <a:t>Bottom </a:t>
            </a:r>
            <a:r>
              <a:rPr lang="en-US" sz="2600" dirty="0"/>
              <a:t>line, the maximum beam power of the 2003-2008 design </a:t>
            </a:r>
            <a:r>
              <a:rPr lang="en-US" sz="2600" dirty="0"/>
              <a:t>might not reach above 1.2 </a:t>
            </a:r>
            <a:r>
              <a:rPr lang="en-US" sz="2600" dirty="0"/>
              <a:t>MW</a:t>
            </a:r>
            <a:r>
              <a:rPr lang="en-US" sz="2600" dirty="0"/>
              <a:t>.</a:t>
            </a:r>
            <a:endParaRPr lang="sv-SE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30091" r="27196" b="49369"/>
          <a:stretch/>
        </p:blipFill>
        <p:spPr>
          <a:xfrm>
            <a:off x="8041872" y="3955100"/>
            <a:ext cx="4859702" cy="23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3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Design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0240" y="2275842"/>
            <a:ext cx="5700648" cy="6436925"/>
          </a:xfrm>
        </p:spPr>
        <p:txBody>
          <a:bodyPr/>
          <a:lstStyle/>
          <a:p>
            <a:r>
              <a:rPr lang="en-US" dirty="0" smtClean="0"/>
              <a:t>The 2012 design is 98% superconducting</a:t>
            </a:r>
          </a:p>
          <a:p>
            <a:r>
              <a:rPr lang="en-US" dirty="0" smtClean="0"/>
              <a:t>There are 208 individual RF power stations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6540" r="18709" b="7375"/>
          <a:stretch/>
        </p:blipFill>
        <p:spPr bwMode="auto">
          <a:xfrm>
            <a:off x="6393555" y="1792894"/>
            <a:ext cx="6611247" cy="536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46760" y="6961976"/>
            <a:ext cx="2058042" cy="393954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408000"/>
                </a:solidFill>
                <a:latin typeface="Calibri"/>
                <a:ea typeface="+mn-ea"/>
                <a:cs typeface="+mn-cs"/>
              </a:rPr>
              <a:t>Courtesy of S. Gysin</a:t>
            </a:r>
            <a:endParaRPr lang="sv-SE" sz="1700" b="1" dirty="0">
              <a:solidFill>
                <a:srgbClr val="408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27" y="7344799"/>
            <a:ext cx="10082372" cy="198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61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Superconducting </a:t>
            </a:r>
            <a:r>
              <a:rPr lang="en-US" dirty="0" err="1"/>
              <a:t>Linacs</a:t>
            </a:r>
            <a:r>
              <a:rPr lang="en-US" dirty="0"/>
              <a:t> </a:t>
            </a:r>
            <a:r>
              <a:rPr lang="en-US" dirty="0" smtClean="0"/>
              <a:t>Flexibility, and Availability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/>
              <a:t>Superconducting </a:t>
            </a:r>
            <a:r>
              <a:rPr lang="en-US" sz="3400" dirty="0" err="1"/>
              <a:t>linacs</a:t>
            </a:r>
            <a:r>
              <a:rPr lang="en-US" sz="3400" dirty="0"/>
              <a:t> permit the individual powering of short sections of </a:t>
            </a:r>
            <a:r>
              <a:rPr lang="en-US" sz="3400" dirty="0" err="1"/>
              <a:t>linac</a:t>
            </a:r>
            <a:endParaRPr lang="en-US" sz="3400" dirty="0"/>
          </a:p>
          <a:p>
            <a:pPr lvl="1"/>
            <a:r>
              <a:rPr lang="en-US" sz="2800" dirty="0"/>
              <a:t>Short sections of </a:t>
            </a:r>
            <a:r>
              <a:rPr lang="en-US" sz="2800" dirty="0" err="1"/>
              <a:t>linac</a:t>
            </a:r>
            <a:r>
              <a:rPr lang="en-US" sz="2800" dirty="0"/>
              <a:t> have a much higher velocity acceptance</a:t>
            </a:r>
          </a:p>
          <a:p>
            <a:pPr lvl="1"/>
            <a:r>
              <a:rPr lang="en-US" sz="2800" dirty="0"/>
              <a:t>2012 </a:t>
            </a:r>
            <a:r>
              <a:rPr lang="en-US" sz="2800" dirty="0" err="1"/>
              <a:t>linac</a:t>
            </a:r>
            <a:r>
              <a:rPr lang="en-US" sz="2800" dirty="0"/>
              <a:t> can lose many sections of </a:t>
            </a:r>
            <a:r>
              <a:rPr lang="en-US" sz="2800" dirty="0" err="1"/>
              <a:t>linac</a:t>
            </a:r>
            <a:r>
              <a:rPr lang="en-US" sz="2800" dirty="0"/>
              <a:t> and still run and provide full beam current at a lower energy</a:t>
            </a:r>
          </a:p>
          <a:p>
            <a:pPr lvl="1"/>
            <a:r>
              <a:rPr lang="en-US" sz="2800" dirty="0"/>
              <a:t>The long pulse concept is very well suited to operations at different energy</a:t>
            </a:r>
          </a:p>
          <a:p>
            <a:pPr lvl="1"/>
            <a:r>
              <a:rPr lang="en-US" sz="2800" dirty="0"/>
              <a:t>MTTF of the ESS </a:t>
            </a:r>
            <a:r>
              <a:rPr lang="en-US" sz="2800" dirty="0" err="1"/>
              <a:t>linac</a:t>
            </a:r>
            <a:r>
              <a:rPr lang="en-US" sz="2800" dirty="0"/>
              <a:t> should be large because of flexible operation scenarios.</a:t>
            </a:r>
          </a:p>
          <a:p>
            <a:pPr lvl="0"/>
            <a:r>
              <a:rPr lang="en-US" sz="3400" dirty="0"/>
              <a:t>In addition, superconducting </a:t>
            </a:r>
            <a:r>
              <a:rPr lang="en-US" sz="3400" dirty="0" err="1"/>
              <a:t>linacs</a:t>
            </a:r>
            <a:r>
              <a:rPr lang="en-US" sz="3400" dirty="0"/>
              <a:t> have huge aperture</a:t>
            </a:r>
          </a:p>
          <a:p>
            <a:pPr lvl="1"/>
            <a:r>
              <a:rPr lang="en-US" sz="3100" dirty="0"/>
              <a:t>2012 aperture  is 14cm</a:t>
            </a:r>
          </a:p>
          <a:p>
            <a:pPr lvl="1"/>
            <a:r>
              <a:rPr lang="en-US" sz="3100" dirty="0"/>
              <a:t>2008 aperture is 7 cm in the SCL</a:t>
            </a:r>
          </a:p>
          <a:p>
            <a:endParaRPr lang="sv-SE" sz="3400" dirty="0"/>
          </a:p>
        </p:txBody>
      </p:sp>
    </p:spTree>
    <p:extLst>
      <p:ext uri="{BB962C8B-B14F-4D97-AF65-F5344CB8AC3E}">
        <p14:creationId xmlns:p14="http://schemas.microsoft.com/office/powerpoint/2010/main" val="7792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Drivers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RF Systems – 37%</a:t>
            </a:r>
          </a:p>
          <a:p>
            <a:pPr lvl="1"/>
            <a:r>
              <a:rPr lang="en-US" sz="3400" dirty="0"/>
              <a:t>Modulators – 15%</a:t>
            </a:r>
          </a:p>
          <a:p>
            <a:pPr lvl="1"/>
            <a:r>
              <a:rPr lang="en-US" sz="3400" dirty="0"/>
              <a:t>Klystrons – 14%</a:t>
            </a:r>
          </a:p>
          <a:p>
            <a:r>
              <a:rPr lang="en-US" sz="4000" dirty="0"/>
              <a:t>Elliptical </a:t>
            </a:r>
            <a:r>
              <a:rPr lang="en-US" sz="4000" dirty="0" err="1"/>
              <a:t>Cryomodules</a:t>
            </a:r>
            <a:r>
              <a:rPr lang="en-US" sz="4000" dirty="0"/>
              <a:t>  -19%</a:t>
            </a:r>
          </a:p>
          <a:p>
            <a:r>
              <a:rPr lang="en-US" sz="4000" dirty="0"/>
              <a:t>Cryogenics – 14%</a:t>
            </a:r>
          </a:p>
          <a:p>
            <a:endParaRPr lang="sv-SE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8" t="3915" r="3920"/>
          <a:stretch/>
        </p:blipFill>
        <p:spPr bwMode="auto">
          <a:xfrm>
            <a:off x="23618" y="5992085"/>
            <a:ext cx="7407797" cy="37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2542" r="19436" b="6218"/>
          <a:stretch/>
        </p:blipFill>
        <p:spPr bwMode="auto">
          <a:xfrm>
            <a:off x="8971669" y="2765577"/>
            <a:ext cx="3539281" cy="41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18" y="9339411"/>
            <a:ext cx="2058042" cy="393954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408000"/>
                </a:solidFill>
                <a:latin typeface="Calibri"/>
                <a:ea typeface="+mn-ea"/>
                <a:cs typeface="+mn-cs"/>
              </a:rPr>
              <a:t>Courtesy of S. Gysin</a:t>
            </a:r>
            <a:endParaRPr lang="sv-SE" sz="1700" b="1" dirty="0">
              <a:solidFill>
                <a:srgbClr val="408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66226" y="6932459"/>
            <a:ext cx="2588334" cy="393954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408000"/>
                </a:solidFill>
                <a:latin typeface="Calibri"/>
                <a:ea typeface="+mn-ea"/>
                <a:cs typeface="+mn-cs"/>
              </a:rPr>
              <a:t>Courtesy of A. Sunesson</a:t>
            </a:r>
            <a:endParaRPr lang="sv-SE" sz="1700" b="1" dirty="0">
              <a:solidFill>
                <a:srgbClr val="408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44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Contingency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3"/>
            <a:ext cx="11704320" cy="5893193"/>
          </a:xfrm>
        </p:spPr>
        <p:txBody>
          <a:bodyPr/>
          <a:lstStyle/>
          <a:p>
            <a:r>
              <a:rPr lang="en-US" sz="3400" dirty="0"/>
              <a:t>We have developed cost estimates for the accelerator that aim to match our cost targets</a:t>
            </a:r>
          </a:p>
          <a:p>
            <a:r>
              <a:rPr lang="en-US" sz="3400" dirty="0"/>
              <a:t>ESS is in the initial stages of prototyping some of the major cost drivers.</a:t>
            </a:r>
          </a:p>
          <a:p>
            <a:pPr lvl="1"/>
            <a:r>
              <a:rPr lang="en-US" sz="2800" dirty="0" err="1"/>
              <a:t>Cryomodules</a:t>
            </a:r>
            <a:endParaRPr lang="en-US" sz="2800" dirty="0"/>
          </a:p>
          <a:p>
            <a:pPr lvl="1"/>
            <a:r>
              <a:rPr lang="en-US" sz="2800" dirty="0"/>
              <a:t>Klystrons</a:t>
            </a:r>
          </a:p>
          <a:p>
            <a:pPr lvl="1"/>
            <a:r>
              <a:rPr lang="en-US" sz="2800" dirty="0"/>
              <a:t>Modulators</a:t>
            </a:r>
          </a:p>
          <a:p>
            <a:r>
              <a:rPr lang="en-US" sz="3400" dirty="0"/>
              <a:t>W</a:t>
            </a:r>
            <a:r>
              <a:rPr lang="en-US" sz="3400" dirty="0"/>
              <a:t>e </a:t>
            </a:r>
            <a:r>
              <a:rPr lang="en-US" sz="3400" dirty="0"/>
              <a:t>are investigating possible </a:t>
            </a:r>
            <a:r>
              <a:rPr lang="en-US" sz="3400" dirty="0"/>
              <a:t>sources of design contingency that will permit us to cope </a:t>
            </a:r>
            <a:r>
              <a:rPr lang="sv-SE" sz="3400" dirty="0"/>
              <a:t>with </a:t>
            </a:r>
          </a:p>
          <a:p>
            <a:pPr lvl="1"/>
            <a:r>
              <a:rPr lang="en-US" sz="2800" dirty="0"/>
              <a:t>market fluctuations </a:t>
            </a:r>
          </a:p>
          <a:p>
            <a:pPr lvl="1"/>
            <a:r>
              <a:rPr lang="en-US" sz="2800" dirty="0"/>
              <a:t>and/or design alterations as a result of prototype results for the major cost drivers </a:t>
            </a:r>
          </a:p>
        </p:txBody>
      </p:sp>
    </p:spTree>
    <p:extLst>
      <p:ext uri="{BB962C8B-B14F-4D97-AF65-F5344CB8AC3E}">
        <p14:creationId xmlns:p14="http://schemas.microsoft.com/office/powerpoint/2010/main" val="329348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Contingency Strategy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5329499"/>
          </a:xfrm>
        </p:spPr>
        <p:txBody>
          <a:bodyPr/>
          <a:lstStyle/>
          <a:p>
            <a:r>
              <a:rPr lang="en-US" sz="4000" dirty="0"/>
              <a:t>The long pulse concept along with a superconducting </a:t>
            </a:r>
            <a:r>
              <a:rPr lang="en-US" sz="4000" dirty="0" err="1"/>
              <a:t>linac</a:t>
            </a:r>
            <a:r>
              <a:rPr lang="en-US" sz="4000" dirty="0"/>
              <a:t> provide a wide range of flexibility for design </a:t>
            </a:r>
            <a:r>
              <a:rPr lang="en-US" sz="4000" dirty="0"/>
              <a:t>contingency</a:t>
            </a:r>
          </a:p>
          <a:p>
            <a:r>
              <a:rPr lang="en-US" sz="4000" dirty="0"/>
              <a:t>The major cost drivers are the High Beta </a:t>
            </a:r>
            <a:r>
              <a:rPr lang="en-US" sz="4000" dirty="0" err="1"/>
              <a:t>cryomodules</a:t>
            </a:r>
            <a:r>
              <a:rPr lang="en-US" sz="4000" dirty="0"/>
              <a:t> </a:t>
            </a:r>
            <a:r>
              <a:rPr lang="en-US" sz="4000" dirty="0"/>
              <a:t>along with the associated RF systems</a:t>
            </a:r>
            <a:r>
              <a:rPr lang="en-US" sz="4000" dirty="0"/>
              <a:t>.</a:t>
            </a:r>
          </a:p>
          <a:p>
            <a:r>
              <a:rPr lang="en-US" sz="4000" dirty="0"/>
              <a:t>Reduce the number of </a:t>
            </a:r>
            <a:r>
              <a:rPr lang="en-US" sz="4000" dirty="0" err="1"/>
              <a:t>Cryomodules</a:t>
            </a:r>
            <a:endParaRPr lang="en-US" sz="4000" dirty="0"/>
          </a:p>
          <a:p>
            <a:pPr lvl="1"/>
            <a:r>
              <a:rPr lang="en-US" sz="3400" dirty="0"/>
              <a:t>Saves </a:t>
            </a:r>
            <a:r>
              <a:rPr lang="en-US" sz="3400" dirty="0" err="1"/>
              <a:t>cryomodule</a:t>
            </a:r>
            <a:r>
              <a:rPr lang="en-US" sz="3400" dirty="0"/>
              <a:t> </a:t>
            </a:r>
            <a:r>
              <a:rPr lang="en-US" sz="3400" dirty="0"/>
              <a:t>cost</a:t>
            </a:r>
          </a:p>
          <a:p>
            <a:pPr lvl="1"/>
            <a:r>
              <a:rPr lang="en-US" sz="3400" dirty="0"/>
              <a:t>Saves on RF </a:t>
            </a:r>
            <a:r>
              <a:rPr lang="en-US" sz="3400" dirty="0"/>
              <a:t>stations</a:t>
            </a:r>
            <a:endParaRPr lang="en-US" sz="5100" dirty="0"/>
          </a:p>
          <a:p>
            <a:r>
              <a:rPr lang="en-US" sz="4000" dirty="0"/>
              <a:t>Keep beam power fixed</a:t>
            </a:r>
            <a:endParaRPr lang="en-US" sz="4000" dirty="0"/>
          </a:p>
          <a:p>
            <a:endParaRPr lang="sv-SE" sz="4000" dirty="0"/>
          </a:p>
          <a:p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09339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Beam Power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0240" y="2898756"/>
                <a:ext cx="11704320" cy="5379496"/>
              </a:xfrm>
            </p:spPr>
            <p:txBody>
              <a:bodyPr/>
              <a:lstStyle/>
              <a:p>
                <a:pPr lvl="0"/>
                <a:r>
                  <a:rPr lang="en-US" sz="3100" dirty="0"/>
                  <a:t>Reduce number of cavities (</a:t>
                </a:r>
                <a:r>
                  <a:rPr lang="en-US" sz="3100" i="1" dirty="0" err="1"/>
                  <a:t>N</a:t>
                </a:r>
                <a:r>
                  <a:rPr lang="en-US" sz="3100" i="1" baseline="-25000" dirty="0" err="1"/>
                  <a:t>cav</a:t>
                </a:r>
                <a:r>
                  <a:rPr lang="en-US" sz="3100" dirty="0"/>
                  <a:t>) </a:t>
                </a:r>
              </a:p>
              <a:p>
                <a:r>
                  <a:rPr lang="en-US" sz="3100" dirty="0"/>
                  <a:t>by</a:t>
                </a:r>
              </a:p>
              <a:p>
                <a:pPr lvl="1"/>
                <a:r>
                  <a:rPr lang="en-US" sz="2600" dirty="0"/>
                  <a:t>Reduce the energy of the </a:t>
                </a:r>
                <a:r>
                  <a:rPr lang="en-US" sz="2600" dirty="0" err="1"/>
                  <a:t>linac</a:t>
                </a:r>
                <a:r>
                  <a:rPr lang="en-US" sz="2600" dirty="0"/>
                  <a:t> and compensate by increasing </a:t>
                </a:r>
              </a:p>
              <a:p>
                <a:pPr lvl="2"/>
                <a:r>
                  <a:rPr lang="en-US" sz="2300" dirty="0"/>
                  <a:t>beam current </a:t>
                </a:r>
              </a:p>
              <a:p>
                <a:pPr lvl="2"/>
                <a:r>
                  <a:rPr lang="en-US" sz="2300" dirty="0"/>
                  <a:t>pulse Length </a:t>
                </a:r>
              </a:p>
              <a:p>
                <a:pPr lvl="3"/>
                <a:r>
                  <a:rPr lang="en-US" sz="2300" dirty="0"/>
                  <a:t>which has undesirable consequence of reducing peak beam power</a:t>
                </a:r>
              </a:p>
              <a:p>
                <a:pPr lvl="1"/>
                <a:r>
                  <a:rPr lang="en-US" sz="2600" dirty="0"/>
                  <a:t>Increasing cavity gradient</a:t>
                </a:r>
              </a:p>
              <a:p>
                <a:pPr lvl="2"/>
                <a:r>
                  <a:rPr lang="en-US" sz="2300" dirty="0"/>
                  <a:t>Note that the RF coupler power is given as </a:t>
                </a:r>
                <a14:m/>
                <a:r>
                  <a:rPr lang="en-US" sz="2300" dirty="0"/>
                  <a:t> which has technical limits</a:t>
                </a:r>
              </a:p>
              <a:p>
                <a:pPr lvl="1"/>
                <a:r>
                  <a:rPr lang="en-US" sz="2600" dirty="0"/>
                  <a:t>Sacrifice the smooth phase advance and increase the energy of the Medium Beta </a:t>
                </a:r>
                <a:r>
                  <a:rPr lang="en-US" sz="2600" dirty="0" err="1"/>
                  <a:t>Linac</a:t>
                </a:r>
                <a:r>
                  <a:rPr lang="en-US" sz="2600" dirty="0"/>
                  <a:t>  </a:t>
                </a:r>
              </a:p>
              <a:p>
                <a:pPr marL="487647" lvl="1" indent="-487647">
                  <a:buFont typeface="Arial"/>
                  <a:buChar char="•"/>
                </a:pPr>
                <a:r>
                  <a:rPr lang="en-US" sz="3100" dirty="0"/>
                  <a:t>But keep </a:t>
                </a:r>
                <a:r>
                  <a:rPr lang="en-US" sz="3100" dirty="0"/>
                  <a:t>r</a:t>
                </a:r>
                <a:r>
                  <a:rPr lang="en-US" sz="3100" dirty="0"/>
                  <a:t>epetition </a:t>
                </a:r>
                <a:r>
                  <a:rPr lang="en-US" sz="3100" dirty="0"/>
                  <a:t>rate fixed </a:t>
                </a:r>
                <a:endParaRPr lang="en-US" sz="3100" dirty="0"/>
              </a:p>
              <a:p>
                <a:pPr marL="1056569" lvl="2" indent="-487647"/>
                <a:r>
                  <a:rPr lang="en-US" sz="2600" dirty="0"/>
                  <a:t>because </a:t>
                </a:r>
                <a:r>
                  <a:rPr lang="en-US" sz="2600" dirty="0"/>
                  <a:t>of choppers and experiment </a:t>
                </a:r>
                <a:r>
                  <a:rPr lang="en-US" sz="2600" dirty="0"/>
                  <a:t>location</a:t>
                </a:r>
                <a:endParaRPr lang="en-US" sz="2600" dirty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38188"/>
                <a:ext cx="8229600" cy="3782458"/>
              </a:xfrm>
              <a:blipFill rotWithShape="1">
                <a:blip r:embed="rId2"/>
                <a:stretch>
                  <a:fillRect l="-815" t="-966" b="-1449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876" y="1861528"/>
                <a:ext cx="12788053" cy="531426"/>
              </a:xfrm>
              <a:prstGeom prst="rect">
                <a:avLst/>
              </a:prstGeom>
            </p:spPr>
            <p:txBody>
              <a:bodyPr wrap="square" lIns="130039" tIns="65020" rIns="130039" bIns="65020">
                <a:spAutoFit/>
              </a:bodyPr>
              <a:lstStyle/>
              <a:p>
                <a:pPr defTabSz="650197" fontAlgn="auto">
                  <a:spcBef>
                    <a:spcPts val="0"/>
                  </a:spcBef>
                  <a:spcAft>
                    <a:spcPts val="0"/>
                  </a:spcAft>
                </a:pPr>
                <a14:m/>
                <a:endParaRPr lang="en-US" sz="26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6" y="1308886"/>
                <a:ext cx="8991600" cy="7293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75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FF"/>
                </a:solidFill>
                <a:latin typeface="Calibri"/>
                <a:cs typeface="Calibri"/>
              </a:rPr>
              <a:t>Programme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 Phases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20" y="2199209"/>
            <a:ext cx="12759714" cy="445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Beam Power </a:t>
            </a:r>
            <a:br>
              <a:rPr lang="en-US" dirty="0" smtClean="0"/>
            </a:br>
            <a:r>
              <a:rPr lang="en-US" dirty="0" smtClean="0"/>
              <a:t>Cost Impact</a:t>
            </a:r>
            <a:endParaRPr lang="sv-SE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735407"/>
              </p:ext>
            </p:extLst>
          </p:nvPr>
        </p:nvGraphicFramePr>
        <p:xfrm>
          <a:off x="1159489" y="2016196"/>
          <a:ext cx="11195071" cy="7382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42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Beta </a:t>
            </a:r>
            <a:r>
              <a:rPr lang="en-US" dirty="0" err="1" smtClean="0"/>
              <a:t>Linac</a:t>
            </a:r>
            <a:r>
              <a:rPr lang="en-US" dirty="0" smtClean="0"/>
              <a:t> Gradient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2017007"/>
          </a:xfrm>
        </p:spPr>
        <p:txBody>
          <a:bodyPr/>
          <a:lstStyle/>
          <a:p>
            <a:r>
              <a:rPr lang="en-US" sz="3400" dirty="0"/>
              <a:t>ESS </a:t>
            </a:r>
            <a:r>
              <a:rPr lang="en-US" sz="3400" dirty="0" err="1"/>
              <a:t>Linac</a:t>
            </a:r>
            <a:r>
              <a:rPr lang="en-US" sz="3400" dirty="0"/>
              <a:t> Design Rules</a:t>
            </a:r>
          </a:p>
          <a:p>
            <a:pPr lvl="1"/>
            <a:r>
              <a:rPr lang="en-US" sz="2800" dirty="0"/>
              <a:t>Phase </a:t>
            </a:r>
            <a:r>
              <a:rPr lang="en-US" sz="2800" dirty="0"/>
              <a:t>advance per focusing period smaller than </a:t>
            </a:r>
            <a:r>
              <a:rPr lang="en-US" sz="2800" dirty="0"/>
              <a:t>90 degrees</a:t>
            </a:r>
          </a:p>
          <a:p>
            <a:pPr lvl="1"/>
            <a:r>
              <a:rPr lang="en-US" sz="2800" dirty="0"/>
              <a:t>Phase </a:t>
            </a:r>
            <a:r>
              <a:rPr lang="en-US" sz="2800" dirty="0"/>
              <a:t>advance per meter varies </a:t>
            </a:r>
            <a:r>
              <a:rPr lang="en-US" sz="2800" dirty="0"/>
              <a:t>smoothly.</a:t>
            </a:r>
          </a:p>
          <a:p>
            <a:pPr lvl="1"/>
            <a:r>
              <a:rPr lang="en-US" sz="2800" dirty="0"/>
              <a:t>Tune </a:t>
            </a:r>
            <a:r>
              <a:rPr lang="en-US" sz="2800" dirty="0"/>
              <a:t>depression in all the three planes stay above </a:t>
            </a:r>
            <a:r>
              <a:rPr lang="en-US" sz="2800" dirty="0"/>
              <a:t>0.4</a:t>
            </a:r>
          </a:p>
          <a:p>
            <a:r>
              <a:rPr lang="en-US" sz="3400" dirty="0"/>
              <a:t>Smooth phase advance requirement at the Spoke-Medium Beta transition requires medium beta </a:t>
            </a:r>
            <a:r>
              <a:rPr lang="en-US" sz="3400" dirty="0" err="1"/>
              <a:t>cryomodule</a:t>
            </a:r>
            <a:r>
              <a:rPr lang="en-US" sz="3400" dirty="0"/>
              <a:t> to run substantially below maximum gradient</a:t>
            </a:r>
            <a:endParaRPr lang="sv-SE" sz="34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"/>
          <a:stretch/>
        </p:blipFill>
        <p:spPr bwMode="auto">
          <a:xfrm>
            <a:off x="650242" y="6325634"/>
            <a:ext cx="5516070" cy="331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"/>
          <a:stretch/>
        </p:blipFill>
        <p:spPr bwMode="auto">
          <a:xfrm>
            <a:off x="6795253" y="6325634"/>
            <a:ext cx="5559307" cy="331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65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Beta </a:t>
            </a:r>
            <a:r>
              <a:rPr lang="en-US" dirty="0" err="1"/>
              <a:t>Linac</a:t>
            </a:r>
            <a:r>
              <a:rPr lang="en-US" dirty="0"/>
              <a:t> Gradient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3" y="2275841"/>
            <a:ext cx="5668929" cy="3468999"/>
          </a:xfrm>
        </p:spPr>
        <p:txBody>
          <a:bodyPr/>
          <a:lstStyle/>
          <a:p>
            <a:r>
              <a:rPr lang="en-US" sz="2800" dirty="0"/>
              <a:t>Relaxing smooth phase advance requirement </a:t>
            </a:r>
          </a:p>
          <a:p>
            <a:pPr lvl="1"/>
            <a:r>
              <a:rPr lang="en-US" sz="2600" dirty="0"/>
              <a:t>Requires four fewer </a:t>
            </a:r>
            <a:r>
              <a:rPr lang="en-US" sz="2600" dirty="0" err="1"/>
              <a:t>cryomodules</a:t>
            </a:r>
            <a:r>
              <a:rPr lang="en-US" sz="2600" dirty="0"/>
              <a:t> without penalty of investment into higher peak RF power</a:t>
            </a:r>
          </a:p>
          <a:p>
            <a:pPr lvl="1"/>
            <a:r>
              <a:rPr lang="en-US" sz="2600" dirty="0"/>
              <a:t>At the expense of an 20% </a:t>
            </a:r>
            <a:r>
              <a:rPr lang="en-US" sz="2600" dirty="0" err="1"/>
              <a:t>e</a:t>
            </a:r>
            <a:r>
              <a:rPr lang="en-US" sz="2600" dirty="0" err="1"/>
              <a:t>mittance</a:t>
            </a:r>
            <a:r>
              <a:rPr lang="en-US" sz="2600" dirty="0"/>
              <a:t> increase</a:t>
            </a:r>
          </a:p>
          <a:p>
            <a:pPr lvl="1"/>
            <a:endParaRPr lang="sv-SE" sz="26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6" y="5921605"/>
            <a:ext cx="5816654" cy="359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48" y="5949417"/>
            <a:ext cx="5811086" cy="356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04729" y="8501078"/>
            <a:ext cx="2588334" cy="393954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408000"/>
                </a:solidFill>
                <a:latin typeface="Calibri"/>
                <a:ea typeface="+mn-ea"/>
                <a:cs typeface="+mn-cs"/>
              </a:rPr>
              <a:t>Courtesy of M. </a:t>
            </a:r>
            <a:r>
              <a:rPr lang="en-US" sz="1700" b="1" dirty="0" err="1">
                <a:solidFill>
                  <a:srgbClr val="408000"/>
                </a:solidFill>
                <a:latin typeface="Calibri"/>
                <a:ea typeface="+mn-ea"/>
                <a:cs typeface="+mn-cs"/>
              </a:rPr>
              <a:t>Eshraqi</a:t>
            </a:r>
            <a:endParaRPr lang="sv-SE" sz="1700" b="1" dirty="0">
              <a:solidFill>
                <a:srgbClr val="408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82" y="2223366"/>
            <a:ext cx="5879253" cy="369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88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717139"/>
            <a:ext cx="8669867" cy="7386222"/>
          </a:xfrm>
        </p:spPr>
        <p:txBody>
          <a:bodyPr>
            <a:noAutofit/>
          </a:bodyPr>
          <a:lstStyle/>
          <a:p>
            <a:r>
              <a:rPr lang="en-US" sz="2800" dirty="0"/>
              <a:t>Multi-Beam IOT’s </a:t>
            </a:r>
          </a:p>
          <a:p>
            <a:pPr lvl="1"/>
            <a:r>
              <a:rPr lang="en-US" sz="2600" dirty="0"/>
              <a:t>Replace klystrons with </a:t>
            </a:r>
            <a:r>
              <a:rPr lang="en-US" sz="2600" dirty="0"/>
              <a:t>Multi-Beam IOT’s</a:t>
            </a:r>
            <a:endParaRPr lang="en-US" sz="2600" dirty="0"/>
          </a:p>
          <a:p>
            <a:pPr lvl="2"/>
            <a:r>
              <a:rPr lang="en-US" sz="2000" dirty="0"/>
              <a:t>Modulators become much simpler with lower voltage and no switching</a:t>
            </a:r>
          </a:p>
          <a:p>
            <a:pPr lvl="2"/>
            <a:r>
              <a:rPr lang="en-US" sz="2000" dirty="0"/>
              <a:t>Higher efficiency requires fewer modulators</a:t>
            </a:r>
          </a:p>
          <a:p>
            <a:pPr lvl="1"/>
            <a:r>
              <a:rPr lang="en-US" sz="2600" dirty="0"/>
              <a:t>A</a:t>
            </a:r>
            <a:r>
              <a:rPr lang="en-US" sz="2600" dirty="0"/>
              <a:t> prototype Multi-Beam IOT at 704 MHz has achieved 1 MW</a:t>
            </a:r>
          </a:p>
          <a:p>
            <a:pPr lvl="1"/>
            <a:r>
              <a:rPr lang="en-US" sz="2600" dirty="0"/>
              <a:t>Saves:</a:t>
            </a:r>
          </a:p>
          <a:p>
            <a:pPr lvl="2"/>
            <a:r>
              <a:rPr lang="en-US" sz="2000" dirty="0"/>
              <a:t>21.5 </a:t>
            </a:r>
            <a:r>
              <a:rPr lang="en-US" sz="2000" dirty="0" err="1"/>
              <a:t>Meuro</a:t>
            </a:r>
            <a:r>
              <a:rPr lang="en-US" sz="2000" dirty="0"/>
              <a:t> for High Beta</a:t>
            </a:r>
          </a:p>
          <a:p>
            <a:pPr lvl="2"/>
            <a:r>
              <a:rPr lang="en-US" sz="2000" dirty="0"/>
              <a:t>4.6 </a:t>
            </a:r>
            <a:r>
              <a:rPr lang="en-US" sz="2000" dirty="0" err="1"/>
              <a:t>Meuro</a:t>
            </a:r>
            <a:r>
              <a:rPr lang="en-US" sz="2000" dirty="0"/>
              <a:t> for Medium beta</a:t>
            </a:r>
          </a:p>
          <a:p>
            <a:pPr lvl="2"/>
            <a:r>
              <a:rPr lang="en-US" sz="2000" dirty="0"/>
              <a:t>3-4 MW in RF power (~2-3 </a:t>
            </a:r>
            <a:r>
              <a:rPr lang="en-US" sz="2000" dirty="0" err="1"/>
              <a:t>Meuro</a:t>
            </a:r>
            <a:r>
              <a:rPr lang="en-US" sz="2000" dirty="0"/>
              <a:t>/year)</a:t>
            </a:r>
          </a:p>
          <a:p>
            <a:r>
              <a:rPr lang="en-US" sz="2800" dirty="0"/>
              <a:t>Strategy</a:t>
            </a:r>
          </a:p>
          <a:p>
            <a:pPr lvl="1"/>
            <a:r>
              <a:rPr lang="en-US" sz="2600" dirty="0"/>
              <a:t>Medium Beta Staging makes concept feasible</a:t>
            </a:r>
          </a:p>
          <a:p>
            <a:pPr lvl="1"/>
            <a:r>
              <a:rPr lang="en-US" sz="2600" dirty="0"/>
              <a:t>Invest NRE on developing a 1 MW, 704 MHz, IOT</a:t>
            </a:r>
          </a:p>
          <a:p>
            <a:pPr lvl="1"/>
            <a:r>
              <a:rPr lang="en-US" sz="2600" dirty="0"/>
              <a:t>Still use klystrons &amp; modulators for Medium Beta Linac</a:t>
            </a:r>
          </a:p>
          <a:p>
            <a:pPr lvl="2"/>
            <a:r>
              <a:rPr lang="en-US" sz="2000" dirty="0"/>
              <a:t>IOTs might not be ready in time for Medium beta staging</a:t>
            </a:r>
          </a:p>
          <a:p>
            <a:pPr lvl="2"/>
            <a:r>
              <a:rPr lang="en-US" sz="2000" dirty="0"/>
              <a:t>Provides backup technology in case IOTs have problem</a:t>
            </a:r>
          </a:p>
          <a:p>
            <a:pPr lvl="1"/>
            <a:r>
              <a:rPr lang="en-US" sz="2600" dirty="0"/>
              <a:t>Use IOT’s in High </a:t>
            </a:r>
            <a:r>
              <a:rPr lang="en-US" sz="2600" dirty="0"/>
              <a:t>B</a:t>
            </a:r>
            <a:r>
              <a:rPr lang="en-US" sz="2600" dirty="0"/>
              <a:t>eta Linac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853" y="3576320"/>
            <a:ext cx="3121152" cy="249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51136" y="6073241"/>
            <a:ext cx="2492587" cy="931536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1 MW, 704 MHz IOT by CPI</a:t>
            </a:r>
          </a:p>
        </p:txBody>
      </p:sp>
    </p:spTree>
    <p:extLst>
      <p:ext uri="{BB962C8B-B14F-4D97-AF65-F5344CB8AC3E}">
        <p14:creationId xmlns:p14="http://schemas.microsoft.com/office/powerpoint/2010/main" val="198843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EPG decision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dirty="0"/>
              <a:t>Increase </a:t>
            </a:r>
            <a:r>
              <a:rPr lang="en-US" sz="2600" dirty="0"/>
              <a:t>the peak field in the cavities from 40 MV/meter to 44 MV/meter </a:t>
            </a:r>
            <a:endParaRPr lang="en-US" sz="2600" dirty="0"/>
          </a:p>
          <a:p>
            <a:pPr lvl="1"/>
            <a:r>
              <a:rPr lang="en-US" sz="2000" dirty="0"/>
              <a:t>Permits removing </a:t>
            </a:r>
            <a:r>
              <a:rPr lang="en-US" sz="2000" dirty="0"/>
              <a:t>three high beta </a:t>
            </a:r>
            <a:r>
              <a:rPr lang="en-US" sz="2000" dirty="0" err="1"/>
              <a:t>cryomodules</a:t>
            </a:r>
            <a:r>
              <a:rPr lang="en-US" sz="2000" dirty="0"/>
              <a:t> and reduces cost by  13 </a:t>
            </a:r>
            <a:r>
              <a:rPr lang="en-US" sz="2000" dirty="0" err="1"/>
              <a:t>Meuro</a:t>
            </a:r>
            <a:endParaRPr lang="en-US" sz="2000" dirty="0"/>
          </a:p>
          <a:p>
            <a:pPr lvl="1"/>
            <a:r>
              <a:rPr lang="en-US" sz="2000" dirty="0"/>
              <a:t>Associated risk: Higher power in cavity couplers and cost increase due to drop in cavity yield </a:t>
            </a:r>
            <a:endParaRPr lang="sv-SE" sz="2000" dirty="0"/>
          </a:p>
          <a:p>
            <a:r>
              <a:rPr lang="en-US" sz="2600" dirty="0"/>
              <a:t>Increase </a:t>
            </a:r>
            <a:r>
              <a:rPr lang="en-US" sz="2600" dirty="0"/>
              <a:t>the peak beam current from 50 to 54.3 mA </a:t>
            </a:r>
            <a:endParaRPr lang="en-US" sz="2600" dirty="0"/>
          </a:p>
          <a:p>
            <a:pPr lvl="1"/>
            <a:r>
              <a:rPr lang="en-US" sz="2000" dirty="0"/>
              <a:t>Drop </a:t>
            </a:r>
            <a:r>
              <a:rPr lang="en-US" sz="2000" dirty="0"/>
              <a:t>the maximum energy in the </a:t>
            </a:r>
            <a:r>
              <a:rPr lang="en-US" sz="2000" dirty="0" err="1"/>
              <a:t>linac</a:t>
            </a:r>
            <a:r>
              <a:rPr lang="en-US" sz="2000" dirty="0"/>
              <a:t> from 2.5 </a:t>
            </a:r>
            <a:r>
              <a:rPr lang="en-US" sz="2000" dirty="0" err="1"/>
              <a:t>GeV</a:t>
            </a:r>
            <a:r>
              <a:rPr lang="en-US" sz="2000" dirty="0"/>
              <a:t> to 2.3 </a:t>
            </a:r>
            <a:r>
              <a:rPr lang="en-US" sz="2000" dirty="0" err="1"/>
              <a:t>GeV</a:t>
            </a:r>
            <a:endParaRPr lang="en-US" sz="2000" dirty="0"/>
          </a:p>
          <a:p>
            <a:pPr lvl="1"/>
            <a:r>
              <a:rPr lang="en-US" sz="2000" dirty="0"/>
              <a:t>B</a:t>
            </a:r>
            <a:r>
              <a:rPr lang="en-US" sz="2000" dirty="0"/>
              <a:t>ut </a:t>
            </a:r>
            <a:r>
              <a:rPr lang="en-US" sz="2000" dirty="0"/>
              <a:t>limit peak power in the RF coupler to 1070 </a:t>
            </a:r>
            <a:r>
              <a:rPr lang="en-US" sz="2000" dirty="0"/>
              <a:t>MW</a:t>
            </a:r>
          </a:p>
          <a:p>
            <a:pPr lvl="1"/>
            <a:r>
              <a:rPr lang="en-US" sz="2000" dirty="0"/>
              <a:t>Permits </a:t>
            </a:r>
            <a:r>
              <a:rPr lang="en-US" sz="2000" dirty="0"/>
              <a:t>removing three </a:t>
            </a:r>
            <a:r>
              <a:rPr lang="en-US" sz="2000" dirty="0" err="1"/>
              <a:t>cryomodules</a:t>
            </a:r>
            <a:r>
              <a:rPr lang="en-US" sz="2000" dirty="0"/>
              <a:t> by </a:t>
            </a:r>
            <a:r>
              <a:rPr lang="en-US" sz="2000" dirty="0"/>
              <a:t>and reduces cost by  13 </a:t>
            </a:r>
            <a:r>
              <a:rPr lang="en-US" sz="2000" dirty="0" err="1"/>
              <a:t>Meuro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/>
              <a:t>Associated risk: </a:t>
            </a:r>
            <a:r>
              <a:rPr lang="en-US" sz="2000" dirty="0"/>
              <a:t>Higher power in cavity couplers </a:t>
            </a:r>
            <a:r>
              <a:rPr lang="en-US" sz="2000" dirty="0"/>
              <a:t>and larger beam loss</a:t>
            </a:r>
            <a:endParaRPr lang="sv-SE" sz="2000" dirty="0"/>
          </a:p>
          <a:p>
            <a:pPr lvl="0"/>
            <a:r>
              <a:rPr lang="en-US" sz="2600" dirty="0"/>
              <a:t>Relax smooth phase advance requirement</a:t>
            </a:r>
          </a:p>
          <a:p>
            <a:pPr lvl="1"/>
            <a:r>
              <a:rPr lang="en-US" sz="2000" dirty="0"/>
              <a:t>Permits removing three </a:t>
            </a:r>
            <a:r>
              <a:rPr lang="en-US" sz="2000" dirty="0" err="1"/>
              <a:t>cryomodules</a:t>
            </a:r>
            <a:r>
              <a:rPr lang="en-US" sz="2000" dirty="0"/>
              <a:t> </a:t>
            </a:r>
            <a:r>
              <a:rPr lang="en-US" sz="2000" dirty="0"/>
              <a:t>by and reduces cost by  </a:t>
            </a:r>
            <a:r>
              <a:rPr lang="en-US" sz="2000" dirty="0"/>
              <a:t>17 </a:t>
            </a:r>
            <a:r>
              <a:rPr lang="en-US" sz="2000" dirty="0" err="1"/>
              <a:t>Meuro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/>
              <a:t>Associated </a:t>
            </a:r>
            <a:r>
              <a:rPr lang="en-US" sz="2000" dirty="0"/>
              <a:t>risk: </a:t>
            </a:r>
            <a:r>
              <a:rPr lang="en-US" sz="2000" dirty="0" err="1"/>
              <a:t>emittance</a:t>
            </a:r>
            <a:r>
              <a:rPr lang="en-US" sz="2000" dirty="0"/>
              <a:t> increase</a:t>
            </a:r>
          </a:p>
          <a:p>
            <a:r>
              <a:rPr lang="en-US" sz="2600" dirty="0"/>
              <a:t>Total: Remove </a:t>
            </a:r>
            <a:r>
              <a:rPr lang="en-US" sz="2600" dirty="0"/>
              <a:t>9 </a:t>
            </a:r>
            <a:r>
              <a:rPr lang="en-US" sz="2600" dirty="0" err="1"/>
              <a:t>cryomodules</a:t>
            </a:r>
            <a:r>
              <a:rPr lang="en-US" sz="2600" dirty="0"/>
              <a:t> </a:t>
            </a:r>
            <a:r>
              <a:rPr lang="en-US" sz="2600" dirty="0"/>
              <a:t>from the current </a:t>
            </a:r>
            <a:r>
              <a:rPr lang="en-US" sz="2600" dirty="0"/>
              <a:t>design</a:t>
            </a:r>
            <a:r>
              <a:rPr lang="en-US" sz="2600" dirty="0"/>
              <a:t> </a:t>
            </a:r>
            <a:r>
              <a:rPr lang="en-US" sz="2600" dirty="0"/>
              <a:t>and reduce cost by 43 </a:t>
            </a:r>
            <a:r>
              <a:rPr lang="en-US" sz="2600" dirty="0" err="1"/>
              <a:t>Meuro</a:t>
            </a:r>
            <a:endParaRPr lang="en-US" sz="2600" dirty="0"/>
          </a:p>
          <a:p>
            <a:pPr lvl="1"/>
            <a:r>
              <a:rPr lang="en-US" sz="2000" dirty="0"/>
              <a:t>If the tunnel length is left un-changed it is possible to gain a higher total beam power than the original scope by adding the </a:t>
            </a:r>
            <a:r>
              <a:rPr lang="en-US" sz="2000" dirty="0"/>
              <a:t>removed </a:t>
            </a:r>
            <a:r>
              <a:rPr lang="en-US" sz="2000" dirty="0" err="1"/>
              <a:t>cryomodules</a:t>
            </a:r>
            <a:r>
              <a:rPr lang="en-US" sz="2000" dirty="0"/>
              <a:t> </a:t>
            </a:r>
            <a:r>
              <a:rPr lang="en-US" sz="2000" dirty="0"/>
              <a:t>back in the future</a:t>
            </a:r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9914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Staging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Protons above 400 MeV can make spallation neutrons </a:t>
            </a:r>
          </a:p>
          <a:p>
            <a:r>
              <a:rPr lang="en-US" sz="2800" dirty="0"/>
              <a:t>The </a:t>
            </a:r>
            <a:r>
              <a:rPr lang="en-US" sz="2800" dirty="0"/>
              <a:t>long pulse </a:t>
            </a:r>
            <a:r>
              <a:rPr lang="en-US" sz="2800" dirty="0"/>
              <a:t>concept does not require a compressor ring </a:t>
            </a:r>
          </a:p>
          <a:p>
            <a:pPr lvl="1"/>
            <a:r>
              <a:rPr lang="en-US" sz="2800" dirty="0"/>
              <a:t>P</a:t>
            </a:r>
            <a:r>
              <a:rPr lang="en-US" sz="2800" dirty="0"/>
              <a:t>rovides an avenue of staging the installation of the </a:t>
            </a:r>
            <a:r>
              <a:rPr lang="en-US" sz="2800" dirty="0" err="1"/>
              <a:t>linac</a:t>
            </a:r>
            <a:r>
              <a:rPr lang="en-US" sz="2800" dirty="0"/>
              <a:t> and provide substantial beam power at an intermediate energy</a:t>
            </a:r>
          </a:p>
          <a:p>
            <a:r>
              <a:rPr lang="en-US" sz="2800" dirty="0"/>
              <a:t>The Medium Beta </a:t>
            </a:r>
            <a:r>
              <a:rPr lang="en-US" sz="2800" dirty="0" err="1"/>
              <a:t>Linac</a:t>
            </a:r>
            <a:r>
              <a:rPr lang="en-US" sz="2800" dirty="0"/>
              <a:t> reaches an energy of 623 MeV</a:t>
            </a:r>
          </a:p>
          <a:p>
            <a:pPr lvl="1"/>
            <a:r>
              <a:rPr lang="en-US" sz="2800" dirty="0"/>
              <a:t>Accelerate protons to 623 MeV at the end of the Medium beta cavities and drift to the target</a:t>
            </a:r>
          </a:p>
          <a:p>
            <a:pPr lvl="1"/>
            <a:r>
              <a:rPr lang="en-US" sz="2800" dirty="0"/>
              <a:t>Requires Front-end, DTL, Spokes</a:t>
            </a:r>
          </a:p>
          <a:p>
            <a:pPr lvl="1"/>
            <a:r>
              <a:rPr lang="en-US" sz="2800" dirty="0"/>
              <a:t>Warm quads and spool pieces in the high beta section and HEBT</a:t>
            </a:r>
          </a:p>
          <a:p>
            <a:pPr lvl="1"/>
            <a:r>
              <a:rPr lang="en-US" sz="2800" dirty="0"/>
              <a:t>margin of over 200 MeV</a:t>
            </a:r>
          </a:p>
          <a:p>
            <a:pPr lvl="1"/>
            <a:r>
              <a:rPr lang="en-US" sz="2800" dirty="0"/>
              <a:t>1 .25 MW on target </a:t>
            </a:r>
          </a:p>
          <a:p>
            <a:pPr lvl="2"/>
            <a:r>
              <a:rPr lang="en-US" sz="2800" dirty="0"/>
              <a:t>no compressor ring so beam current is not limited at lower energy</a:t>
            </a:r>
          </a:p>
          <a:p>
            <a:pPr lvl="2"/>
            <a:r>
              <a:rPr lang="en-US" sz="2800" dirty="0"/>
              <a:t>minor impact on target efficiency</a:t>
            </a:r>
            <a:endParaRPr lang="en-US" sz="2800" dirty="0"/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19510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Staging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Run operations (i.e. making neutrons for users) in 2020, 2021, and 2022 at with at reduced running time (~1000-2000 hours / year?)</a:t>
            </a:r>
          </a:p>
          <a:p>
            <a:r>
              <a:rPr lang="en-US" sz="4000" dirty="0"/>
              <a:t>Relatively long shutdowns (6 months? ) in 2020, 2021, and 2022 to install remaining equipment</a:t>
            </a:r>
          </a:p>
          <a:p>
            <a:r>
              <a:rPr lang="en-US" sz="4000" dirty="0"/>
              <a:t>Complete High beta </a:t>
            </a:r>
            <a:r>
              <a:rPr lang="en-US" sz="4000" dirty="0" err="1"/>
              <a:t>linac</a:t>
            </a:r>
            <a:r>
              <a:rPr lang="en-US" sz="4000" dirty="0"/>
              <a:t> by 2022</a:t>
            </a:r>
          </a:p>
          <a:p>
            <a:r>
              <a:rPr lang="en-US" sz="4000" dirty="0"/>
              <a:t>Can have an intermediate stage before 2022 (</a:t>
            </a:r>
            <a:r>
              <a:rPr lang="en-US" sz="4000" dirty="0" err="1"/>
              <a:t>i.e</a:t>
            </a:r>
            <a:r>
              <a:rPr lang="en-US" sz="4000" dirty="0"/>
              <a:t> 1.2 </a:t>
            </a:r>
            <a:r>
              <a:rPr lang="en-US" sz="4000" dirty="0" err="1"/>
              <a:t>GeV</a:t>
            </a:r>
            <a:r>
              <a:rPr lang="en-US" sz="4000" dirty="0"/>
              <a:t> in 2021)</a:t>
            </a:r>
          </a:p>
          <a:p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429040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struction_WB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9"/>
          <a:stretch/>
        </p:blipFill>
        <p:spPr>
          <a:xfrm>
            <a:off x="669761" y="1564432"/>
            <a:ext cx="6048673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50" y="-19744"/>
            <a:ext cx="10195510" cy="1625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Towards construction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765130"/>
              </p:ext>
            </p:extLst>
          </p:nvPr>
        </p:nvGraphicFramePr>
        <p:xfrm>
          <a:off x="2902000" y="5812906"/>
          <a:ext cx="7429501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488" y="1852464"/>
            <a:ext cx="4950135" cy="341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3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02331"/>
              </p:ext>
            </p:extLst>
          </p:nvPr>
        </p:nvGraphicFramePr>
        <p:xfrm>
          <a:off x="370274" y="408220"/>
          <a:ext cx="12228127" cy="7993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564"/>
                <a:gridCol w="1653377"/>
                <a:gridCol w="1661989"/>
                <a:gridCol w="1661989"/>
                <a:gridCol w="1653386"/>
                <a:gridCol w="1067822"/>
              </a:tblGrid>
              <a:tr h="502135"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noProof="0" dirty="0" smtClean="0"/>
                        <a:t>Q1,</a:t>
                      </a:r>
                      <a:r>
                        <a:rPr lang="en-GB" sz="2300" baseline="0" noProof="0" dirty="0" smtClean="0"/>
                        <a:t> 2012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Q2,</a:t>
                      </a:r>
                      <a:r>
                        <a:rPr lang="en-GB" sz="2300" baseline="0" noProof="0" dirty="0" smtClean="0"/>
                        <a:t> 2012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Q3,</a:t>
                      </a:r>
                      <a:r>
                        <a:rPr lang="en-GB" sz="2300" baseline="0" noProof="0" dirty="0" smtClean="0"/>
                        <a:t> 2012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Q4, 2012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2013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80567">
                <a:tc>
                  <a:txBody>
                    <a:bodyPr/>
                    <a:lstStyle/>
                    <a:p>
                      <a:r>
                        <a:rPr lang="en-GB" sz="2300" noProof="0" smtClean="0"/>
                        <a:t>Executive Report</a:t>
                      </a:r>
                      <a:endParaRPr lang="en-GB" sz="2300" noProof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80567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Programme Plan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80567">
                <a:tc>
                  <a:txBody>
                    <a:bodyPr/>
                    <a:lstStyle/>
                    <a:p>
                      <a:r>
                        <a:rPr lang="en-GB" sz="2300" noProof="0" smtClean="0"/>
                        <a:t>Technical design Report</a:t>
                      </a:r>
                      <a:endParaRPr lang="en-GB" sz="2300" noProof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80567">
                <a:tc>
                  <a:txBody>
                    <a:bodyPr/>
                    <a:lstStyle/>
                    <a:p>
                      <a:r>
                        <a:rPr lang="en-GB" sz="2300" noProof="0" smtClean="0"/>
                        <a:t>Project Specifications, Construction</a:t>
                      </a:r>
                      <a:endParaRPr lang="en-GB" sz="2300" noProof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80567">
                <a:tc>
                  <a:txBody>
                    <a:bodyPr/>
                    <a:lstStyle/>
                    <a:p>
                      <a:r>
                        <a:rPr lang="en-GB" sz="2300" noProof="0" smtClean="0"/>
                        <a:t>Prel. Project Spec., Operations</a:t>
                      </a:r>
                      <a:endParaRPr lang="en-GB" sz="2300" noProof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80567">
                <a:tc>
                  <a:txBody>
                    <a:bodyPr/>
                    <a:lstStyle/>
                    <a:p>
                      <a:r>
                        <a:rPr lang="en-GB" sz="2300" noProof="0" dirty="0" err="1" smtClean="0"/>
                        <a:t>Prel</a:t>
                      </a:r>
                      <a:r>
                        <a:rPr lang="en-GB" sz="2300" noProof="0" dirty="0" smtClean="0"/>
                        <a:t>. Project Spec., De-comm.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80567">
                <a:tc>
                  <a:txBody>
                    <a:bodyPr/>
                    <a:lstStyle/>
                    <a:p>
                      <a:r>
                        <a:rPr lang="en-GB" sz="2300" noProof="0" smtClean="0"/>
                        <a:t>Transition Plan to Operations</a:t>
                      </a:r>
                      <a:endParaRPr lang="en-GB" sz="2300" noProof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80567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Budget and Cost Book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80567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Risk List Summary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541848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ESS Framework Project (</a:t>
                      </a:r>
                      <a:r>
                        <a:rPr lang="en-GB" sz="2300" i="1" noProof="0" dirty="0" smtClean="0"/>
                        <a:t>QMP</a:t>
                      </a:r>
                      <a:r>
                        <a:rPr lang="en-GB" sz="2300" noProof="0" dirty="0" smtClean="0"/>
                        <a:t>)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221488">
                <a:tc>
                  <a:txBody>
                    <a:bodyPr/>
                    <a:lstStyle/>
                    <a:p>
                      <a:endParaRPr lang="en-GB" sz="6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6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6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6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6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600" noProof="0" dirty="0"/>
                    </a:p>
                  </a:txBody>
                  <a:tcPr marL="130048" marR="130048" marT="65024" marB="65024"/>
                </a:tc>
              </a:tr>
              <a:tr h="480567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ESS Board Meetings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80567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STC meetings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80567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AFC meetings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80567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SAC meetings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80567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TAC meetings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</a:tbl>
          </a:graphicData>
        </a:graphic>
      </p:graphicFrame>
      <p:sp>
        <p:nvSpPr>
          <p:cNvPr id="6" name="Diamond 5"/>
          <p:cNvSpPr/>
          <p:nvPr/>
        </p:nvSpPr>
        <p:spPr>
          <a:xfrm>
            <a:off x="6384994" y="98558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4062" y="1104273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03-23</a:t>
            </a:r>
            <a:endParaRPr lang="en-US" sz="1300" dirty="0"/>
          </a:p>
        </p:txBody>
      </p:sp>
      <p:sp>
        <p:nvSpPr>
          <p:cNvPr id="8" name="Diamond 7"/>
          <p:cNvSpPr/>
          <p:nvPr/>
        </p:nvSpPr>
        <p:spPr>
          <a:xfrm>
            <a:off x="8751145" y="98558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80213" y="1104273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08-03</a:t>
            </a:r>
            <a:endParaRPr lang="en-US" sz="1300" dirty="0"/>
          </a:p>
        </p:txBody>
      </p:sp>
      <p:sp>
        <p:nvSpPr>
          <p:cNvPr id="10" name="Diamond 9"/>
          <p:cNvSpPr/>
          <p:nvPr/>
        </p:nvSpPr>
        <p:spPr>
          <a:xfrm>
            <a:off x="10391799" y="98558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20884" y="1104273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11-01</a:t>
            </a:r>
            <a:endParaRPr lang="en-US" sz="1300" dirty="0"/>
          </a:p>
        </p:txBody>
      </p:sp>
      <p:sp>
        <p:nvSpPr>
          <p:cNvPr id="12" name="Diamond 11"/>
          <p:cNvSpPr/>
          <p:nvPr/>
        </p:nvSpPr>
        <p:spPr>
          <a:xfrm>
            <a:off x="10981830" y="98558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710896" y="1104273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12-03</a:t>
            </a:r>
            <a:endParaRPr lang="en-US" sz="1300" dirty="0"/>
          </a:p>
        </p:txBody>
      </p:sp>
      <p:sp>
        <p:nvSpPr>
          <p:cNvPr id="14" name="Diamond 13"/>
          <p:cNvSpPr/>
          <p:nvPr/>
        </p:nvSpPr>
        <p:spPr>
          <a:xfrm>
            <a:off x="6321776" y="1479283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50843" y="1597968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03-19</a:t>
            </a:r>
            <a:endParaRPr lang="en-US" sz="1300" dirty="0"/>
          </a:p>
        </p:txBody>
      </p:sp>
      <p:sp>
        <p:nvSpPr>
          <p:cNvPr id="16" name="Diamond 15"/>
          <p:cNvSpPr/>
          <p:nvPr/>
        </p:nvSpPr>
        <p:spPr>
          <a:xfrm>
            <a:off x="7766754" y="1479161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95822" y="1597846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06-11</a:t>
            </a:r>
            <a:endParaRPr lang="en-US" sz="1300" dirty="0"/>
          </a:p>
        </p:txBody>
      </p:sp>
      <p:sp>
        <p:nvSpPr>
          <p:cNvPr id="18" name="Diamond 17"/>
          <p:cNvSpPr/>
          <p:nvPr/>
        </p:nvSpPr>
        <p:spPr>
          <a:xfrm>
            <a:off x="9825847" y="1479161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54914" y="1597846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10-01</a:t>
            </a:r>
            <a:endParaRPr lang="en-US" sz="1300" dirty="0"/>
          </a:p>
        </p:txBody>
      </p:sp>
      <p:sp>
        <p:nvSpPr>
          <p:cNvPr id="20" name="Diamond 19"/>
          <p:cNvSpPr/>
          <p:nvPr/>
        </p:nvSpPr>
        <p:spPr>
          <a:xfrm>
            <a:off x="10981830" y="1479161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716915" y="1597846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12-03</a:t>
            </a:r>
            <a:endParaRPr lang="en-US" sz="1300" dirty="0"/>
          </a:p>
        </p:txBody>
      </p:sp>
      <p:sp>
        <p:nvSpPr>
          <p:cNvPr id="22" name="Diamond 21"/>
          <p:cNvSpPr/>
          <p:nvPr/>
        </p:nvSpPr>
        <p:spPr>
          <a:xfrm>
            <a:off x="11821723" y="1479283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550791" y="1597968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01-21</a:t>
            </a:r>
            <a:endParaRPr lang="en-US" sz="1300" dirty="0"/>
          </a:p>
        </p:txBody>
      </p:sp>
      <p:sp>
        <p:nvSpPr>
          <p:cNvPr id="24" name="Diamond 23"/>
          <p:cNvSpPr/>
          <p:nvPr/>
        </p:nvSpPr>
        <p:spPr>
          <a:xfrm>
            <a:off x="8037687" y="1950218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66754" y="2068903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06-25</a:t>
            </a:r>
            <a:endParaRPr lang="en-US" sz="1300" dirty="0"/>
          </a:p>
        </p:txBody>
      </p:sp>
      <p:sp>
        <p:nvSpPr>
          <p:cNvPr id="26" name="Diamond 25"/>
          <p:cNvSpPr/>
          <p:nvPr/>
        </p:nvSpPr>
        <p:spPr>
          <a:xfrm>
            <a:off x="9825847" y="1950218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554914" y="2068903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10-01</a:t>
            </a:r>
            <a:endParaRPr lang="en-US" sz="1300" dirty="0"/>
          </a:p>
        </p:txBody>
      </p:sp>
      <p:sp>
        <p:nvSpPr>
          <p:cNvPr id="28" name="Diamond 27"/>
          <p:cNvSpPr/>
          <p:nvPr/>
        </p:nvSpPr>
        <p:spPr>
          <a:xfrm>
            <a:off x="10331590" y="1950218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060656" y="2068903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10-29</a:t>
            </a:r>
            <a:endParaRPr lang="en-US" sz="1300" dirty="0"/>
          </a:p>
        </p:txBody>
      </p:sp>
      <p:sp>
        <p:nvSpPr>
          <p:cNvPr id="30" name="Diamond 29"/>
          <p:cNvSpPr/>
          <p:nvPr/>
        </p:nvSpPr>
        <p:spPr>
          <a:xfrm>
            <a:off x="10981830" y="1950218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716982" y="2068903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12-03</a:t>
            </a:r>
            <a:endParaRPr lang="en-US" sz="1300" dirty="0"/>
          </a:p>
        </p:txBody>
      </p:sp>
      <p:sp>
        <p:nvSpPr>
          <p:cNvPr id="32" name="Diamond 31"/>
          <p:cNvSpPr/>
          <p:nvPr/>
        </p:nvSpPr>
        <p:spPr>
          <a:xfrm>
            <a:off x="7766754" y="243343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495822" y="2552121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06-11</a:t>
            </a:r>
            <a:endParaRPr lang="en-US" sz="1300" dirty="0"/>
          </a:p>
        </p:txBody>
      </p:sp>
      <p:sp>
        <p:nvSpPr>
          <p:cNvPr id="34" name="Diamond 33"/>
          <p:cNvSpPr/>
          <p:nvPr/>
        </p:nvSpPr>
        <p:spPr>
          <a:xfrm>
            <a:off x="10331590" y="243343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060656" y="2552121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10-29</a:t>
            </a:r>
            <a:endParaRPr lang="en-US" sz="1300" dirty="0"/>
          </a:p>
        </p:txBody>
      </p:sp>
      <p:sp>
        <p:nvSpPr>
          <p:cNvPr id="36" name="Diamond 35"/>
          <p:cNvSpPr/>
          <p:nvPr/>
        </p:nvSpPr>
        <p:spPr>
          <a:xfrm>
            <a:off x="11821723" y="243343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550791" y="2552121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01-21</a:t>
            </a:r>
            <a:endParaRPr lang="en-US" sz="1300" dirty="0"/>
          </a:p>
        </p:txBody>
      </p:sp>
      <p:sp>
        <p:nvSpPr>
          <p:cNvPr id="38" name="Diamond 37"/>
          <p:cNvSpPr/>
          <p:nvPr/>
        </p:nvSpPr>
        <p:spPr>
          <a:xfrm>
            <a:off x="9825847" y="2889441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554914" y="3008125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10-01</a:t>
            </a:r>
            <a:endParaRPr lang="en-US" sz="1300" dirty="0"/>
          </a:p>
        </p:txBody>
      </p:sp>
      <p:sp>
        <p:nvSpPr>
          <p:cNvPr id="40" name="Diamond 39"/>
          <p:cNvSpPr/>
          <p:nvPr/>
        </p:nvSpPr>
        <p:spPr>
          <a:xfrm>
            <a:off x="11469510" y="2889441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1198576" y="3008125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01-01</a:t>
            </a:r>
            <a:endParaRPr lang="en-US" sz="1300" dirty="0"/>
          </a:p>
        </p:txBody>
      </p:sp>
      <p:sp>
        <p:nvSpPr>
          <p:cNvPr id="42" name="Diamond 41"/>
          <p:cNvSpPr/>
          <p:nvPr/>
        </p:nvSpPr>
        <p:spPr>
          <a:xfrm>
            <a:off x="9825847" y="338878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554914" y="3507473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10-01</a:t>
            </a:r>
            <a:endParaRPr lang="en-US" sz="1300" dirty="0"/>
          </a:p>
        </p:txBody>
      </p:sp>
      <p:sp>
        <p:nvSpPr>
          <p:cNvPr id="44" name="Diamond 43"/>
          <p:cNvSpPr/>
          <p:nvPr/>
        </p:nvSpPr>
        <p:spPr>
          <a:xfrm>
            <a:off x="11469510" y="338878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1198576" y="3507473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01-01</a:t>
            </a:r>
            <a:endParaRPr lang="en-US" sz="1300" dirty="0"/>
          </a:p>
        </p:txBody>
      </p:sp>
      <p:sp>
        <p:nvSpPr>
          <p:cNvPr id="46" name="Diamond 45"/>
          <p:cNvSpPr/>
          <p:nvPr/>
        </p:nvSpPr>
        <p:spPr>
          <a:xfrm>
            <a:off x="9825847" y="3842614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9554914" y="3961299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10-01</a:t>
            </a:r>
            <a:endParaRPr lang="en-US" sz="1300" dirty="0"/>
          </a:p>
        </p:txBody>
      </p:sp>
      <p:sp>
        <p:nvSpPr>
          <p:cNvPr id="48" name="Diamond 47"/>
          <p:cNvSpPr/>
          <p:nvPr/>
        </p:nvSpPr>
        <p:spPr>
          <a:xfrm>
            <a:off x="8958861" y="384254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687927" y="3961233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08-15</a:t>
            </a:r>
            <a:endParaRPr lang="en-US" sz="1300" dirty="0"/>
          </a:p>
        </p:txBody>
      </p:sp>
      <p:sp>
        <p:nvSpPr>
          <p:cNvPr id="50" name="Diamond 49"/>
          <p:cNvSpPr/>
          <p:nvPr/>
        </p:nvSpPr>
        <p:spPr>
          <a:xfrm>
            <a:off x="11821723" y="384254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1550791" y="3961233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01-21</a:t>
            </a:r>
            <a:endParaRPr lang="en-US" sz="1300" dirty="0"/>
          </a:p>
        </p:txBody>
      </p:sp>
      <p:sp>
        <p:nvSpPr>
          <p:cNvPr id="52" name="Diamond 51"/>
          <p:cNvSpPr/>
          <p:nvPr/>
        </p:nvSpPr>
        <p:spPr>
          <a:xfrm>
            <a:off x="7766754" y="4332955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495822" y="4451640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06-11</a:t>
            </a:r>
            <a:endParaRPr lang="en-US" sz="1300" dirty="0"/>
          </a:p>
        </p:txBody>
      </p:sp>
      <p:sp>
        <p:nvSpPr>
          <p:cNvPr id="54" name="Diamond 53"/>
          <p:cNvSpPr/>
          <p:nvPr/>
        </p:nvSpPr>
        <p:spPr>
          <a:xfrm>
            <a:off x="9825847" y="4332955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554914" y="4451640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10-01</a:t>
            </a:r>
            <a:endParaRPr lang="en-US" sz="1300" dirty="0"/>
          </a:p>
        </p:txBody>
      </p:sp>
      <p:sp>
        <p:nvSpPr>
          <p:cNvPr id="56" name="Diamond 55"/>
          <p:cNvSpPr/>
          <p:nvPr/>
        </p:nvSpPr>
        <p:spPr>
          <a:xfrm>
            <a:off x="10981830" y="4332955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707884" y="4451640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12-03</a:t>
            </a:r>
            <a:endParaRPr lang="en-US" sz="1300" dirty="0"/>
          </a:p>
        </p:txBody>
      </p:sp>
      <p:sp>
        <p:nvSpPr>
          <p:cNvPr id="58" name="Diamond 57"/>
          <p:cNvSpPr/>
          <p:nvPr/>
        </p:nvSpPr>
        <p:spPr>
          <a:xfrm>
            <a:off x="11821723" y="4332955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1550791" y="4451640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01-21</a:t>
            </a:r>
            <a:endParaRPr lang="en-US" sz="1300" dirty="0"/>
          </a:p>
        </p:txBody>
      </p:sp>
      <p:sp>
        <p:nvSpPr>
          <p:cNvPr id="60" name="Diamond 59"/>
          <p:cNvSpPr/>
          <p:nvPr/>
        </p:nvSpPr>
        <p:spPr>
          <a:xfrm>
            <a:off x="5238043" y="4802567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967111" y="4921252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01-23</a:t>
            </a:r>
            <a:endParaRPr lang="en-US" sz="1300" dirty="0"/>
          </a:p>
        </p:txBody>
      </p:sp>
      <p:sp>
        <p:nvSpPr>
          <p:cNvPr id="62" name="Diamond 61"/>
          <p:cNvSpPr/>
          <p:nvPr/>
        </p:nvSpPr>
        <p:spPr>
          <a:xfrm>
            <a:off x="8173154" y="4802567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902222" y="4921252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07-02</a:t>
            </a:r>
            <a:endParaRPr lang="en-US" sz="1300" dirty="0"/>
          </a:p>
        </p:txBody>
      </p:sp>
      <p:sp>
        <p:nvSpPr>
          <p:cNvPr id="64" name="Diamond 63"/>
          <p:cNvSpPr/>
          <p:nvPr/>
        </p:nvSpPr>
        <p:spPr>
          <a:xfrm>
            <a:off x="9825847" y="4802567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9554914" y="4921252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10-01</a:t>
            </a:r>
            <a:endParaRPr lang="en-US" sz="1300" dirty="0"/>
          </a:p>
        </p:txBody>
      </p:sp>
      <p:sp>
        <p:nvSpPr>
          <p:cNvPr id="66" name="Diamond 65"/>
          <p:cNvSpPr/>
          <p:nvPr/>
        </p:nvSpPr>
        <p:spPr>
          <a:xfrm>
            <a:off x="10981830" y="4802567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0719924" y="4921252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12-03</a:t>
            </a:r>
            <a:endParaRPr lang="en-US" sz="1300" dirty="0"/>
          </a:p>
        </p:txBody>
      </p:sp>
      <p:sp>
        <p:nvSpPr>
          <p:cNvPr id="68" name="Rectangle 67"/>
          <p:cNvSpPr/>
          <p:nvPr/>
        </p:nvSpPr>
        <p:spPr>
          <a:xfrm>
            <a:off x="4903892" y="5363816"/>
            <a:ext cx="6999111" cy="168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69" name="Diamond 68"/>
          <p:cNvSpPr/>
          <p:nvPr/>
        </p:nvSpPr>
        <p:spPr>
          <a:xfrm>
            <a:off x="6457243" y="536381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186311" y="5482500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03-31</a:t>
            </a:r>
            <a:endParaRPr lang="en-US" sz="1300" dirty="0"/>
          </a:p>
        </p:txBody>
      </p:sp>
      <p:sp>
        <p:nvSpPr>
          <p:cNvPr id="71" name="Diamond 70"/>
          <p:cNvSpPr/>
          <p:nvPr/>
        </p:nvSpPr>
        <p:spPr>
          <a:xfrm>
            <a:off x="8127999" y="536381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857065" y="5482500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06-30</a:t>
            </a:r>
            <a:endParaRPr lang="en-US" sz="1300" dirty="0"/>
          </a:p>
        </p:txBody>
      </p:sp>
      <p:sp>
        <p:nvSpPr>
          <p:cNvPr id="73" name="Diamond 72"/>
          <p:cNvSpPr/>
          <p:nvPr/>
        </p:nvSpPr>
        <p:spPr>
          <a:xfrm>
            <a:off x="9780692" y="536381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9509758" y="5482500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09-30</a:t>
            </a:r>
            <a:endParaRPr lang="en-US" sz="1300" dirty="0"/>
          </a:p>
        </p:txBody>
      </p:sp>
      <p:sp>
        <p:nvSpPr>
          <p:cNvPr id="75" name="Diamond 74"/>
          <p:cNvSpPr/>
          <p:nvPr/>
        </p:nvSpPr>
        <p:spPr>
          <a:xfrm>
            <a:off x="11433385" y="536381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1162453" y="5482500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12-31</a:t>
            </a:r>
            <a:endParaRPr lang="en-US" sz="1300" dirty="0"/>
          </a:p>
        </p:txBody>
      </p:sp>
      <p:sp>
        <p:nvSpPr>
          <p:cNvPr id="77" name="Diamond 76"/>
          <p:cNvSpPr/>
          <p:nvPr/>
        </p:nvSpPr>
        <p:spPr>
          <a:xfrm>
            <a:off x="11821723" y="536381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1550791" y="5103194"/>
            <a:ext cx="704427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01-21</a:t>
            </a:r>
            <a:endParaRPr lang="en-US" sz="1300" dirty="0"/>
          </a:p>
        </p:txBody>
      </p:sp>
      <p:sp>
        <p:nvSpPr>
          <p:cNvPr id="79" name="Isosceles Triangle 78"/>
          <p:cNvSpPr/>
          <p:nvPr/>
        </p:nvSpPr>
        <p:spPr>
          <a:xfrm flipV="1">
            <a:off x="7297136" y="6506452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6863643" y="6615564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05-10/11</a:t>
            </a:r>
            <a:endParaRPr lang="en-US" sz="1300" dirty="0"/>
          </a:p>
        </p:txBody>
      </p:sp>
      <p:sp>
        <p:nvSpPr>
          <p:cNvPr id="81" name="Isosceles Triangle 80"/>
          <p:cNvSpPr/>
          <p:nvPr/>
        </p:nvSpPr>
        <p:spPr>
          <a:xfrm flipV="1">
            <a:off x="9392353" y="6506452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958859" y="6615564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09-13/14</a:t>
            </a:r>
            <a:endParaRPr lang="en-US" sz="1300" dirty="0"/>
          </a:p>
        </p:txBody>
      </p:sp>
      <p:sp>
        <p:nvSpPr>
          <p:cNvPr id="83" name="Isosceles Triangle 82"/>
          <p:cNvSpPr/>
          <p:nvPr/>
        </p:nvSpPr>
        <p:spPr>
          <a:xfrm flipV="1">
            <a:off x="11207606" y="6514450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0774113" y="6623562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12-17/18</a:t>
            </a:r>
            <a:endParaRPr lang="en-US" sz="1300" dirty="0"/>
          </a:p>
        </p:txBody>
      </p:sp>
      <p:sp>
        <p:nvSpPr>
          <p:cNvPr id="85" name="Isosceles Triangle 84"/>
          <p:cNvSpPr/>
          <p:nvPr/>
        </p:nvSpPr>
        <p:spPr>
          <a:xfrm flipV="1">
            <a:off x="8127997" y="6965874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694504" y="7074985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07-02/03</a:t>
            </a:r>
            <a:endParaRPr lang="en-US" sz="1300" dirty="0"/>
          </a:p>
        </p:txBody>
      </p:sp>
      <p:sp>
        <p:nvSpPr>
          <p:cNvPr id="87" name="Isosceles Triangle 86"/>
          <p:cNvSpPr/>
          <p:nvPr/>
        </p:nvSpPr>
        <p:spPr>
          <a:xfrm flipV="1">
            <a:off x="10638647" y="6962847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10205154" y="7071959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11-13/14</a:t>
            </a:r>
            <a:endParaRPr lang="en-US" sz="1300" dirty="0"/>
          </a:p>
        </p:txBody>
      </p:sp>
      <p:sp>
        <p:nvSpPr>
          <p:cNvPr id="89" name="Isosceles Triangle 88"/>
          <p:cNvSpPr/>
          <p:nvPr/>
        </p:nvSpPr>
        <p:spPr>
          <a:xfrm flipV="1">
            <a:off x="7730630" y="7472501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7297136" y="7581612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06-07/08</a:t>
            </a:r>
            <a:endParaRPr lang="en-US" sz="1300" dirty="0"/>
          </a:p>
        </p:txBody>
      </p:sp>
      <p:sp>
        <p:nvSpPr>
          <p:cNvPr id="91" name="Isosceles Triangle 90"/>
          <p:cNvSpPr/>
          <p:nvPr/>
        </p:nvSpPr>
        <p:spPr>
          <a:xfrm flipV="1">
            <a:off x="10882416" y="7472501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0430932" y="7570222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11-29/30</a:t>
            </a:r>
            <a:endParaRPr lang="en-US" sz="1300" dirty="0"/>
          </a:p>
        </p:txBody>
      </p:sp>
      <p:sp>
        <p:nvSpPr>
          <p:cNvPr id="93" name="Isosceles Triangle 92"/>
          <p:cNvSpPr/>
          <p:nvPr/>
        </p:nvSpPr>
        <p:spPr>
          <a:xfrm flipV="1">
            <a:off x="8033172" y="7944661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7599678" y="8053773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06-27/28</a:t>
            </a:r>
            <a:endParaRPr lang="en-US" sz="1300" dirty="0"/>
          </a:p>
        </p:txBody>
      </p:sp>
      <p:sp>
        <p:nvSpPr>
          <p:cNvPr id="95" name="Isosceles Triangle 94"/>
          <p:cNvSpPr/>
          <p:nvPr/>
        </p:nvSpPr>
        <p:spPr>
          <a:xfrm flipV="1">
            <a:off x="10719926" y="7944075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0286433" y="8053187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11-14/15</a:t>
            </a:r>
            <a:endParaRPr lang="en-US" sz="1300" dirty="0"/>
          </a:p>
        </p:txBody>
      </p:sp>
      <p:sp>
        <p:nvSpPr>
          <p:cNvPr id="97" name="Isosceles Triangle 96"/>
          <p:cNvSpPr/>
          <p:nvPr/>
        </p:nvSpPr>
        <p:spPr>
          <a:xfrm flipV="1">
            <a:off x="4973130" y="6506452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4635972" y="6615564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01-11/12</a:t>
            </a:r>
            <a:endParaRPr lang="en-US" sz="1300" dirty="0"/>
          </a:p>
        </p:txBody>
      </p:sp>
      <p:sp>
        <p:nvSpPr>
          <p:cNvPr id="99" name="Isosceles Triangle 98"/>
          <p:cNvSpPr/>
          <p:nvPr/>
        </p:nvSpPr>
        <p:spPr>
          <a:xfrm flipV="1">
            <a:off x="6732692" y="6948648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6299198" y="7057759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04-12</a:t>
            </a:r>
            <a:endParaRPr lang="en-US" sz="1300" dirty="0"/>
          </a:p>
        </p:txBody>
      </p:sp>
      <p:sp>
        <p:nvSpPr>
          <p:cNvPr id="101" name="Isosceles Triangle 100"/>
          <p:cNvSpPr/>
          <p:nvPr/>
        </p:nvSpPr>
        <p:spPr>
          <a:xfrm flipV="1">
            <a:off x="6287154" y="7472501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5853660" y="7581612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03-21/22</a:t>
            </a:r>
            <a:endParaRPr lang="en-US" sz="1300" dirty="0"/>
          </a:p>
        </p:txBody>
      </p:sp>
      <p:sp>
        <p:nvSpPr>
          <p:cNvPr id="103" name="Isosceles Triangle 102"/>
          <p:cNvSpPr/>
          <p:nvPr/>
        </p:nvSpPr>
        <p:spPr>
          <a:xfrm flipV="1">
            <a:off x="5623369" y="7907341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5189875" y="8016452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02-15/17</a:t>
            </a:r>
            <a:endParaRPr lang="en-US" sz="1300" dirty="0"/>
          </a:p>
        </p:txBody>
      </p:sp>
      <p:sp>
        <p:nvSpPr>
          <p:cNvPr id="105" name="Isosceles Triangle 104"/>
          <p:cNvSpPr/>
          <p:nvPr/>
        </p:nvSpPr>
        <p:spPr>
          <a:xfrm flipV="1">
            <a:off x="5490907" y="6084046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5057414" y="6193158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02-08</a:t>
            </a:r>
            <a:endParaRPr lang="en-US" sz="1300" dirty="0"/>
          </a:p>
        </p:txBody>
      </p:sp>
      <p:sp>
        <p:nvSpPr>
          <p:cNvPr id="107" name="Isosceles Triangle 106"/>
          <p:cNvSpPr/>
          <p:nvPr/>
        </p:nvSpPr>
        <p:spPr>
          <a:xfrm flipV="1">
            <a:off x="6223939" y="6084046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790445" y="6193158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03-20</a:t>
            </a:r>
            <a:endParaRPr lang="en-US" sz="1300" dirty="0"/>
          </a:p>
        </p:txBody>
      </p:sp>
      <p:sp>
        <p:nvSpPr>
          <p:cNvPr id="109" name="Isosceles Triangle 108"/>
          <p:cNvSpPr/>
          <p:nvPr/>
        </p:nvSpPr>
        <p:spPr>
          <a:xfrm flipV="1">
            <a:off x="6978035" y="6084046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544542" y="6193158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04-24</a:t>
            </a:r>
            <a:endParaRPr lang="en-US" sz="1300" dirty="0"/>
          </a:p>
        </p:txBody>
      </p:sp>
      <p:sp>
        <p:nvSpPr>
          <p:cNvPr id="111" name="Isosceles Triangle 110"/>
          <p:cNvSpPr/>
          <p:nvPr/>
        </p:nvSpPr>
        <p:spPr>
          <a:xfrm flipV="1">
            <a:off x="7670488" y="6084046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7236995" y="6193158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06-04</a:t>
            </a:r>
            <a:endParaRPr lang="en-US" sz="1300" dirty="0"/>
          </a:p>
        </p:txBody>
      </p:sp>
      <p:sp>
        <p:nvSpPr>
          <p:cNvPr id="113" name="Isosceles Triangle 112"/>
          <p:cNvSpPr/>
          <p:nvPr/>
        </p:nvSpPr>
        <p:spPr>
          <a:xfrm flipV="1">
            <a:off x="8907682" y="6075702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474189" y="6184814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08-14</a:t>
            </a:r>
            <a:endParaRPr lang="en-US" sz="1300" dirty="0"/>
          </a:p>
        </p:txBody>
      </p:sp>
      <p:sp>
        <p:nvSpPr>
          <p:cNvPr id="115" name="Isosceles Triangle 114"/>
          <p:cNvSpPr/>
          <p:nvPr/>
        </p:nvSpPr>
        <p:spPr>
          <a:xfrm flipV="1">
            <a:off x="9150013" y="6084046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716520" y="5824667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08-24</a:t>
            </a:r>
            <a:endParaRPr lang="en-US" sz="1300" dirty="0"/>
          </a:p>
        </p:txBody>
      </p:sp>
      <p:sp>
        <p:nvSpPr>
          <p:cNvPr id="117" name="Isosceles Triangle 116"/>
          <p:cNvSpPr/>
          <p:nvPr/>
        </p:nvSpPr>
        <p:spPr>
          <a:xfrm flipV="1">
            <a:off x="10178061" y="6084046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9744567" y="6193158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10-24</a:t>
            </a:r>
            <a:endParaRPr lang="en-US" sz="1300" dirty="0"/>
          </a:p>
        </p:txBody>
      </p:sp>
      <p:sp>
        <p:nvSpPr>
          <p:cNvPr id="119" name="Isosceles Triangle 118"/>
          <p:cNvSpPr/>
          <p:nvPr/>
        </p:nvSpPr>
        <p:spPr>
          <a:xfrm flipV="1">
            <a:off x="10719926" y="6091058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10286433" y="6200169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11-16</a:t>
            </a:r>
            <a:endParaRPr lang="en-US" sz="1300" dirty="0"/>
          </a:p>
        </p:txBody>
      </p:sp>
      <p:sp>
        <p:nvSpPr>
          <p:cNvPr id="121" name="Isosceles Triangle 120"/>
          <p:cNvSpPr/>
          <p:nvPr/>
        </p:nvSpPr>
        <p:spPr>
          <a:xfrm flipV="1">
            <a:off x="11756998" y="6084046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1323504" y="6193158"/>
            <a:ext cx="1038578" cy="32829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300" dirty="0"/>
              <a:t>01-18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71602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45486"/>
            <a:ext cx="11704320" cy="1437834"/>
          </a:xfrm>
        </p:spPr>
        <p:txBody>
          <a:bodyPr>
            <a:normAutofit/>
          </a:bodyPr>
          <a:lstStyle/>
          <a:p>
            <a:r>
              <a:rPr lang="en-US" dirty="0" smtClean="0"/>
              <a:t>Pre-Construction approval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42"/>
            <a:ext cx="13004800" cy="64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9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08" y="390596"/>
            <a:ext cx="11704320" cy="1625600"/>
          </a:xfrm>
        </p:spPr>
        <p:txBody>
          <a:bodyPr/>
          <a:lstStyle/>
          <a:p>
            <a:r>
              <a:rPr lang="en-US" sz="4800" dirty="0">
                <a:solidFill>
                  <a:srgbClr val="0000FF"/>
                </a:solidFill>
                <a:latin typeface="Calibri"/>
                <a:cs typeface="Calibri"/>
              </a:rPr>
              <a:t>Accelerator Design Update (ADU) </a:t>
            </a:r>
            <a:br>
              <a:rPr lang="en-US" sz="4800" dirty="0">
                <a:solidFill>
                  <a:srgbClr val="0000FF"/>
                </a:solidFill>
                <a:latin typeface="Calibri"/>
                <a:cs typeface="Calibri"/>
              </a:rPr>
            </a:br>
            <a:endParaRPr lang="en-US" sz="4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50240" y="1636449"/>
            <a:ext cx="11704320" cy="6716321"/>
          </a:xfrm>
          <a:prstGeom prst="rect">
            <a:avLst/>
          </a:prstGeom>
        </p:spPr>
        <p:txBody>
          <a:bodyPr lIns="91405" tIns="45702" rIns="91405" bIns="45702"/>
          <a:lstStyle>
            <a:lvl1pPr marL="487081" indent="-487081" algn="l" defTabSz="649423" rtl="0" eaLnBrk="1" latinLnBrk="0" hangingPunct="1">
              <a:spcBef>
                <a:spcPct val="20000"/>
              </a:spcBef>
              <a:buFont typeface="Arial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326" indent="-405902" algn="l" defTabSz="649423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3574" indent="-324711" algn="l" defTabSz="64942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3007" indent="-324711" algn="l" defTabSz="649423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2450" indent="-324711" algn="l" defTabSz="649423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1879" indent="-324711" algn="l" defTabSz="64942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1306" indent="-324711" algn="l" defTabSz="64942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0742" indent="-324711" algn="l" defTabSz="64942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0164" indent="-324711" algn="l" defTabSz="64942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ADU (collaborations) objectives</a:t>
            </a:r>
          </a:p>
          <a:p>
            <a:pPr lvl="1"/>
            <a:r>
              <a:rPr lang="en-US" sz="2400" dirty="0"/>
              <a:t>TDR (scope), cost and schedule</a:t>
            </a:r>
          </a:p>
          <a:p>
            <a:pPr lvl="1"/>
            <a:r>
              <a:rPr lang="en-US" sz="2400" dirty="0"/>
              <a:t>Initial prototyping</a:t>
            </a:r>
          </a:p>
          <a:p>
            <a:r>
              <a:rPr lang="en-US" sz="2800" dirty="0"/>
              <a:t>ADU Technical Board</a:t>
            </a:r>
          </a:p>
          <a:p>
            <a:pPr lvl="1"/>
            <a:r>
              <a:rPr lang="en-US" sz="2400" dirty="0"/>
              <a:t>All WP leaders and and ESS AB</a:t>
            </a:r>
          </a:p>
          <a:p>
            <a:pPr lvl="1"/>
            <a:r>
              <a:rPr lang="en-US" sz="2400" dirty="0"/>
              <a:t>Meets once a month</a:t>
            </a:r>
          </a:p>
          <a:p>
            <a:pPr lvl="1"/>
            <a:r>
              <a:rPr lang="en-US" sz="2400" dirty="0"/>
              <a:t>Minutes, action log and Decision log available</a:t>
            </a:r>
          </a:p>
          <a:p>
            <a:pPr lvl="1"/>
            <a:r>
              <a:rPr lang="en-US" sz="2400" dirty="0"/>
              <a:t>CCB for accelerator project</a:t>
            </a:r>
          </a:p>
          <a:p>
            <a:r>
              <a:rPr lang="en-US" sz="2800" dirty="0"/>
              <a:t>ADU Collaboration board</a:t>
            </a:r>
            <a:endParaRPr lang="en-US" sz="2000" dirty="0"/>
          </a:p>
          <a:p>
            <a:pPr lvl="1"/>
            <a:r>
              <a:rPr lang="en-US" sz="2400" dirty="0"/>
              <a:t>All collaboration partners (IPNO, CEA, INFN, Uppsala, Lund U, Aarhus U, ESS-Bilbao) meets twice a year</a:t>
            </a:r>
            <a:endParaRPr lang="en-US" sz="2800" dirty="0"/>
          </a:p>
          <a:p>
            <a:pPr lvl="1"/>
            <a:r>
              <a:rPr lang="en-US" sz="2400" dirty="0"/>
              <a:t>Link to ESS through Project leader </a:t>
            </a:r>
          </a:p>
          <a:p>
            <a:pPr lvl="1"/>
            <a:endParaRPr lang="en-US" sz="2400" dirty="0"/>
          </a:p>
          <a:p>
            <a:r>
              <a:rPr lang="en-US" sz="3000" dirty="0"/>
              <a:t>TODAY we are presenting the </a:t>
            </a:r>
            <a:r>
              <a:rPr lang="en-US" sz="3000" b="1" dirty="0"/>
              <a:t>October 2012 baseline which is the TDR</a:t>
            </a:r>
          </a:p>
          <a:p>
            <a:pPr lvl="1"/>
            <a:r>
              <a:rPr lang="en-US" sz="2400" dirty="0"/>
              <a:t>Talk by David McGinnis at the end of the TAC meeting on design options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788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846833"/>
              </p:ext>
            </p:extLst>
          </p:nvPr>
        </p:nvGraphicFramePr>
        <p:xfrm>
          <a:off x="152894" y="1599639"/>
          <a:ext cx="12664966" cy="6030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588"/>
                <a:gridCol w="586021"/>
                <a:gridCol w="586021"/>
                <a:gridCol w="586021"/>
                <a:gridCol w="586021"/>
                <a:gridCol w="586021"/>
                <a:gridCol w="586021"/>
                <a:gridCol w="586021"/>
                <a:gridCol w="586021"/>
                <a:gridCol w="586021"/>
                <a:gridCol w="586021"/>
                <a:gridCol w="586021"/>
                <a:gridCol w="586021"/>
                <a:gridCol w="586021"/>
                <a:gridCol w="586021"/>
                <a:gridCol w="586021"/>
                <a:gridCol w="586021"/>
                <a:gridCol w="586021"/>
                <a:gridCol w="586021"/>
              </a:tblGrid>
              <a:tr h="390144">
                <a:tc rowSpan="2">
                  <a:txBody>
                    <a:bodyPr/>
                    <a:lstStyle/>
                    <a:p>
                      <a:r>
                        <a:rPr lang="en-US" sz="1100" i="1" dirty="0" smtClean="0"/>
                        <a:t>(2012-</a:t>
                      </a:r>
                      <a:r>
                        <a:rPr lang="en-US" sz="1100" i="1" smtClean="0"/>
                        <a:t>09-12, </a:t>
                      </a:r>
                      <a:r>
                        <a:rPr lang="en-US" sz="1100" i="1" dirty="0" smtClean="0"/>
                        <a:t>v1)</a:t>
                      </a:r>
                      <a:endParaRPr lang="en-US" sz="1100" i="1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2012</a:t>
                      </a:r>
                      <a:endParaRPr lang="en-US" sz="17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2013</a:t>
                      </a:r>
                      <a:endParaRPr lang="en-US" sz="17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2014</a:t>
                      </a:r>
                      <a:endParaRPr lang="en-US" sz="17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531558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 marL="130048" marR="130048" marT="65024" marB="65024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 marL="130048" marR="130048" marT="65024" marB="65024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 marL="130048" marR="130048" marT="65024" marB="65024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 marL="130048" marR="130048" marT="65024" marB="65024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 marL="130048" marR="130048" marT="65024" marB="65024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 marL="130048" marR="130048" marT="65024" marB="65024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 marL="130048" marR="130048" marT="65024" marB="65024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 marL="130048" marR="130048" marT="65024" marB="65024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 marL="130048" marR="130048" marT="65024" marB="65024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 marL="130048" marR="130048" marT="65024" marB="65024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 marL="130048" marR="130048" marT="65024" marB="65024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 marL="130048" marR="130048" marT="65024" marB="65024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 marL="130048" marR="130048" marT="65024" marB="65024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MoU</a:t>
                      </a:r>
                      <a:r>
                        <a:rPr lang="en-US" sz="1600" baseline="0" dirty="0" smtClean="0"/>
                        <a:t> 1 year extension</a:t>
                      </a:r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Draft Int’l agreement</a:t>
                      </a:r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ESS doc.</a:t>
                      </a:r>
                      <a:r>
                        <a:rPr lang="en-US" sz="1600" baseline="0" dirty="0" smtClean="0"/>
                        <a:t> delivery</a:t>
                      </a:r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STC</a:t>
                      </a:r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 Management Audit</a:t>
                      </a:r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Negotiations</a:t>
                      </a:r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Sign LOI (bi-lateral)</a:t>
                      </a:r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</a:tr>
              <a:tr h="861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Formal national ratifications of final agreement</a:t>
                      </a:r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Ground break</a:t>
                      </a:r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30048" marR="130048" marT="65024" marB="65024"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158228" y="4735195"/>
            <a:ext cx="1100800" cy="2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54017" y="3693019"/>
            <a:ext cx="1792000" cy="2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03533" y="575531"/>
            <a:ext cx="8602556" cy="654537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b="1" dirty="0" smtClean="0"/>
              <a:t>ESS Top-Level Schedule</a:t>
            </a:r>
            <a:endParaRPr lang="en-US" b="1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flipV="1">
            <a:off x="4058885" y="2660699"/>
            <a:ext cx="221210" cy="221210"/>
          </a:xfrm>
          <a:prstGeom prst="triangl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60025" y="2784242"/>
            <a:ext cx="614468" cy="306409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100" dirty="0">
                <a:latin typeface="American Typewriter"/>
                <a:cs typeface="American Typewriter"/>
              </a:rPr>
              <a:t>1/12</a:t>
            </a:r>
            <a:endParaRPr lang="en-US" sz="1100" dirty="0">
              <a:latin typeface="American Typewriter"/>
              <a:cs typeface="American Typewriter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flipV="1">
            <a:off x="4080017" y="3132737"/>
            <a:ext cx="221210" cy="221210"/>
          </a:xfrm>
          <a:prstGeom prst="triangl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81156" y="3271273"/>
            <a:ext cx="614468" cy="306409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100" dirty="0">
                <a:latin typeface="American Typewriter"/>
                <a:cs typeface="American Typewriter"/>
              </a:rPr>
              <a:t>1/12</a:t>
            </a:r>
            <a:endParaRPr lang="en-US" sz="1100" dirty="0">
              <a:latin typeface="American Typewriter"/>
              <a:cs typeface="American Typewriter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flipV="1">
            <a:off x="4095010" y="3689950"/>
            <a:ext cx="221210" cy="221210"/>
          </a:xfrm>
          <a:prstGeom prst="triangl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96149" y="3810425"/>
            <a:ext cx="614468" cy="306409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100" dirty="0">
                <a:latin typeface="American Typewriter"/>
                <a:cs typeface="American Typewriter"/>
              </a:rPr>
              <a:t>1/12</a:t>
            </a:r>
            <a:endParaRPr lang="en-US" sz="1100" dirty="0">
              <a:latin typeface="American Typewriter"/>
              <a:cs typeface="American Typewriter"/>
            </a:endParaRPr>
          </a:p>
        </p:txBody>
      </p:sp>
      <p:sp>
        <p:nvSpPr>
          <p:cNvPr id="13" name="Isosceles Triangle 12"/>
          <p:cNvSpPr>
            <a:spLocks noChangeAspect="1"/>
          </p:cNvSpPr>
          <p:nvPr/>
        </p:nvSpPr>
        <p:spPr>
          <a:xfrm flipV="1">
            <a:off x="4339026" y="4183944"/>
            <a:ext cx="221210" cy="221210"/>
          </a:xfrm>
          <a:prstGeom prst="triangl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83568" y="4304418"/>
            <a:ext cx="921702" cy="306409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100" dirty="0">
                <a:latin typeface="American Typewriter"/>
                <a:cs typeface="American Typewriter"/>
              </a:rPr>
              <a:t>16-17/12</a:t>
            </a:r>
            <a:endParaRPr lang="en-US" sz="1100" dirty="0">
              <a:latin typeface="American Typewriter"/>
              <a:cs typeface="American Typewriter"/>
            </a:endParaRPr>
          </a:p>
        </p:txBody>
      </p:sp>
      <p:sp>
        <p:nvSpPr>
          <p:cNvPr id="15" name="Isosceles Triangle 14"/>
          <p:cNvSpPr>
            <a:spLocks noChangeAspect="1"/>
          </p:cNvSpPr>
          <p:nvPr/>
        </p:nvSpPr>
        <p:spPr>
          <a:xfrm flipV="1">
            <a:off x="4044527" y="4732126"/>
            <a:ext cx="221210" cy="221210"/>
          </a:xfrm>
          <a:prstGeom prst="triangl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36001" y="4877625"/>
            <a:ext cx="614468" cy="306409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100" dirty="0">
                <a:latin typeface="American Typewriter"/>
                <a:cs typeface="American Typewriter"/>
              </a:rPr>
              <a:t>1/12</a:t>
            </a:r>
            <a:endParaRPr lang="en-US" sz="1100" dirty="0">
              <a:latin typeface="American Typewriter"/>
              <a:cs typeface="American Typewriter"/>
            </a:endParaRPr>
          </a:p>
        </p:txBody>
      </p:sp>
      <p:sp>
        <p:nvSpPr>
          <p:cNvPr id="19" name="Isosceles Triangle 18"/>
          <p:cNvSpPr>
            <a:spLocks noChangeAspect="1"/>
          </p:cNvSpPr>
          <p:nvPr/>
        </p:nvSpPr>
        <p:spPr>
          <a:xfrm flipV="1">
            <a:off x="5180083" y="4732120"/>
            <a:ext cx="221210" cy="221210"/>
          </a:xfrm>
          <a:prstGeom prst="triangl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95581" y="4877625"/>
            <a:ext cx="614468" cy="306409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100" dirty="0">
                <a:latin typeface="American Typewriter"/>
                <a:cs typeface="American Typewriter"/>
              </a:rPr>
              <a:t>31/1</a:t>
            </a:r>
            <a:endParaRPr lang="en-US" sz="1100" dirty="0">
              <a:latin typeface="American Typewriter"/>
              <a:cs typeface="American Typewriter"/>
            </a:endParaRPr>
          </a:p>
        </p:txBody>
      </p:sp>
      <p:sp>
        <p:nvSpPr>
          <p:cNvPr id="21" name="Isosceles Triangle 20"/>
          <p:cNvSpPr>
            <a:spLocks noChangeAspect="1"/>
          </p:cNvSpPr>
          <p:nvPr/>
        </p:nvSpPr>
        <p:spPr>
          <a:xfrm flipV="1">
            <a:off x="5528769" y="4159920"/>
            <a:ext cx="221210" cy="221210"/>
          </a:xfrm>
          <a:prstGeom prst="triangl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82342" y="4307487"/>
            <a:ext cx="921702" cy="306409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100" dirty="0">
                <a:latin typeface="American Typewriter"/>
                <a:cs typeface="American Typewriter"/>
              </a:rPr>
              <a:t>18-19/2</a:t>
            </a:r>
            <a:endParaRPr lang="en-US" sz="1100" dirty="0">
              <a:latin typeface="American Typewriter"/>
              <a:cs typeface="American Typewrite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5404" y="5873822"/>
            <a:ext cx="569313" cy="306409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100" dirty="0">
                <a:latin typeface="American Typewriter"/>
                <a:cs typeface="American Typewriter"/>
              </a:rPr>
              <a:t>1/6</a:t>
            </a:r>
            <a:endParaRPr lang="en-US" sz="1100" dirty="0">
              <a:latin typeface="American Typewriter"/>
              <a:cs typeface="American Typewriter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44527" y="5726254"/>
            <a:ext cx="3481987" cy="2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544752" y="5575617"/>
            <a:ext cx="1024114" cy="481499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100" i="1" dirty="0">
                <a:latin typeface="American Typewriter"/>
                <a:cs typeface="American Typewriter"/>
              </a:rPr>
              <a:t>Signature event</a:t>
            </a:r>
            <a:endParaRPr lang="en-US" sz="1100" i="1" dirty="0">
              <a:latin typeface="American Typewriter"/>
              <a:cs typeface="American Typewriter"/>
            </a:endParaRPr>
          </a:p>
        </p:txBody>
      </p:sp>
      <p:sp>
        <p:nvSpPr>
          <p:cNvPr id="51" name="Diamond 50"/>
          <p:cNvSpPr/>
          <p:nvPr/>
        </p:nvSpPr>
        <p:spPr>
          <a:xfrm>
            <a:off x="12442260" y="7232262"/>
            <a:ext cx="102411" cy="307234"/>
          </a:xfrm>
          <a:prstGeom prst="diamond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2135026" y="7641907"/>
            <a:ext cx="753004" cy="306409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100" dirty="0">
                <a:latin typeface="American Typewriter"/>
                <a:cs typeface="American Typewriter"/>
              </a:rPr>
              <a:t>15/2</a:t>
            </a:r>
            <a:endParaRPr lang="en-US" sz="1100" dirty="0">
              <a:latin typeface="American Typewriter"/>
              <a:cs typeface="American Typewriter"/>
            </a:endParaRPr>
          </a:p>
        </p:txBody>
      </p:sp>
      <p:sp>
        <p:nvSpPr>
          <p:cNvPr id="59" name="Rectangle 42"/>
          <p:cNvSpPr/>
          <p:nvPr/>
        </p:nvSpPr>
        <p:spPr>
          <a:xfrm flipV="1">
            <a:off x="10394034" y="6617793"/>
            <a:ext cx="102411" cy="2048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60" name="Rectangle 42"/>
          <p:cNvSpPr/>
          <p:nvPr/>
        </p:nvSpPr>
        <p:spPr>
          <a:xfrm>
            <a:off x="11008502" y="6617793"/>
            <a:ext cx="114335" cy="2167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61" name="Rectangle 42"/>
          <p:cNvSpPr/>
          <p:nvPr/>
        </p:nvSpPr>
        <p:spPr>
          <a:xfrm flipV="1">
            <a:off x="11622969" y="6617793"/>
            <a:ext cx="102411" cy="2048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54" name="Rectangle 22"/>
          <p:cNvSpPr/>
          <p:nvPr/>
        </p:nvSpPr>
        <p:spPr>
          <a:xfrm>
            <a:off x="2763662" y="5250321"/>
            <a:ext cx="4506101" cy="2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55" name="Rectangle 22"/>
          <p:cNvSpPr/>
          <p:nvPr/>
        </p:nvSpPr>
        <p:spPr>
          <a:xfrm>
            <a:off x="2610768" y="5250321"/>
            <a:ext cx="102411" cy="2048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56" name="Rectangle 22"/>
          <p:cNvSpPr/>
          <p:nvPr/>
        </p:nvSpPr>
        <p:spPr>
          <a:xfrm flipV="1">
            <a:off x="2405945" y="5250330"/>
            <a:ext cx="102411" cy="2048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57" name="TextBox 19"/>
          <p:cNvSpPr txBox="1"/>
          <p:nvPr/>
        </p:nvSpPr>
        <p:spPr>
          <a:xfrm>
            <a:off x="6953498" y="5386614"/>
            <a:ext cx="614468" cy="306409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100" dirty="0">
                <a:latin typeface="American Typewriter"/>
                <a:cs typeface="American Typewriter"/>
              </a:rPr>
              <a:t>15/</a:t>
            </a:r>
            <a:r>
              <a:rPr lang="en-US" sz="1100" dirty="0">
                <a:latin typeface="American Typewriter"/>
                <a:cs typeface="American Typewriter"/>
              </a:rPr>
              <a:t>5</a:t>
            </a:r>
          </a:p>
        </p:txBody>
      </p:sp>
      <p:sp>
        <p:nvSpPr>
          <p:cNvPr id="69" name="Rectangle 42"/>
          <p:cNvSpPr/>
          <p:nvPr/>
        </p:nvSpPr>
        <p:spPr>
          <a:xfrm flipV="1">
            <a:off x="3634883" y="5726253"/>
            <a:ext cx="102411" cy="2048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70" name="Rectangle 42"/>
          <p:cNvSpPr/>
          <p:nvPr/>
        </p:nvSpPr>
        <p:spPr>
          <a:xfrm flipV="1">
            <a:off x="3839704" y="5726253"/>
            <a:ext cx="102411" cy="2048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71" name="TextBox 13"/>
          <p:cNvSpPr txBox="1"/>
          <p:nvPr/>
        </p:nvSpPr>
        <p:spPr>
          <a:xfrm>
            <a:off x="2101780" y="4289425"/>
            <a:ext cx="819291" cy="306409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algn="ctr"/>
            <a:r>
              <a:rPr lang="en-US" sz="1100" dirty="0">
                <a:latin typeface="American Typewriter"/>
                <a:cs typeface="American Typewriter"/>
              </a:rPr>
              <a:t>13-14/9</a:t>
            </a:r>
            <a:endParaRPr lang="en-US" sz="1100" dirty="0">
              <a:latin typeface="American Typewriter"/>
              <a:cs typeface="American Typewriter"/>
            </a:endParaRPr>
          </a:p>
        </p:txBody>
      </p:sp>
      <p:sp>
        <p:nvSpPr>
          <p:cNvPr id="73" name="Isosceles Triangle 12"/>
          <p:cNvSpPr>
            <a:spLocks noChangeAspect="1"/>
          </p:cNvSpPr>
          <p:nvPr/>
        </p:nvSpPr>
        <p:spPr>
          <a:xfrm flipV="1">
            <a:off x="2405945" y="4159920"/>
            <a:ext cx="221210" cy="221210"/>
          </a:xfrm>
          <a:prstGeom prst="triangl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>
            <a:spLocks noChangeAspect="1"/>
          </p:cNvSpPr>
          <p:nvPr/>
        </p:nvSpPr>
        <p:spPr>
          <a:xfrm flipV="1">
            <a:off x="7143961" y="5250321"/>
            <a:ext cx="221210" cy="221210"/>
          </a:xfrm>
          <a:prstGeom prst="triangl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>
            <a:spLocks noChangeAspect="1"/>
          </p:cNvSpPr>
          <p:nvPr/>
        </p:nvSpPr>
        <p:spPr>
          <a:xfrm flipV="1">
            <a:off x="7424102" y="5726253"/>
            <a:ext cx="221210" cy="221210"/>
          </a:xfrm>
          <a:prstGeom prst="triangl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41" name="Isosceles Triangle 12"/>
          <p:cNvSpPr>
            <a:spLocks noChangeAspect="1"/>
          </p:cNvSpPr>
          <p:nvPr/>
        </p:nvSpPr>
        <p:spPr>
          <a:xfrm flipV="1">
            <a:off x="3618494" y="4245945"/>
            <a:ext cx="221210" cy="221210"/>
          </a:xfrm>
          <a:prstGeom prst="triangl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34882" y="4262332"/>
            <a:ext cx="513402" cy="377537"/>
          </a:xfrm>
          <a:prstGeom prst="rect">
            <a:avLst/>
          </a:prstGeom>
          <a:noFill/>
        </p:spPr>
        <p:txBody>
          <a:bodyPr wrap="none" lIns="129999" tIns="65000" rIns="129999" bIns="65000" rtlCol="0">
            <a:spAutoFit/>
          </a:bodyPr>
          <a:lstStyle/>
          <a:p>
            <a:r>
              <a:rPr lang="en-US" sz="1600" dirty="0"/>
              <a:t>(?)</a:t>
            </a:r>
            <a:endParaRPr lang="en-US" sz="1600" dirty="0"/>
          </a:p>
        </p:txBody>
      </p:sp>
      <p:sp>
        <p:nvSpPr>
          <p:cNvPr id="42" name="Rectangle 42"/>
          <p:cNvSpPr/>
          <p:nvPr/>
        </p:nvSpPr>
        <p:spPr>
          <a:xfrm>
            <a:off x="8653039" y="6617793"/>
            <a:ext cx="114335" cy="2167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255583" y="6617793"/>
            <a:ext cx="114335" cy="2167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44" name="Rectangle 42"/>
          <p:cNvSpPr/>
          <p:nvPr/>
        </p:nvSpPr>
        <p:spPr>
          <a:xfrm>
            <a:off x="9870053" y="6617793"/>
            <a:ext cx="114335" cy="2167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45" name="Rectangle 42"/>
          <p:cNvSpPr/>
          <p:nvPr/>
        </p:nvSpPr>
        <p:spPr>
          <a:xfrm>
            <a:off x="12237437" y="6617793"/>
            <a:ext cx="114335" cy="2167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46" name="Rectangle 42"/>
          <p:cNvSpPr/>
          <p:nvPr/>
        </p:nvSpPr>
        <p:spPr>
          <a:xfrm>
            <a:off x="8960273" y="6605869"/>
            <a:ext cx="114335" cy="2167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47" name="Rectangle 42"/>
          <p:cNvSpPr/>
          <p:nvPr/>
        </p:nvSpPr>
        <p:spPr>
          <a:xfrm>
            <a:off x="9574741" y="6617793"/>
            <a:ext cx="114335" cy="2167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48" name="Rectangle 42"/>
          <p:cNvSpPr/>
          <p:nvPr/>
        </p:nvSpPr>
        <p:spPr>
          <a:xfrm>
            <a:off x="10177286" y="6617793"/>
            <a:ext cx="114335" cy="2167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49" name="Rectangle 42"/>
          <p:cNvSpPr/>
          <p:nvPr/>
        </p:nvSpPr>
        <p:spPr>
          <a:xfrm>
            <a:off x="11930203" y="6617793"/>
            <a:ext cx="114335" cy="2167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50" name="Rectangle 42"/>
          <p:cNvSpPr/>
          <p:nvPr/>
        </p:nvSpPr>
        <p:spPr>
          <a:xfrm>
            <a:off x="11315735" y="6617793"/>
            <a:ext cx="114335" cy="2167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  <p:sp>
        <p:nvSpPr>
          <p:cNvPr id="53" name="Rectangle 42"/>
          <p:cNvSpPr/>
          <p:nvPr/>
        </p:nvSpPr>
        <p:spPr>
          <a:xfrm>
            <a:off x="10701268" y="6617793"/>
            <a:ext cx="114335" cy="2167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5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deliverables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64"/>
          <a:stretch/>
        </p:blipFill>
        <p:spPr>
          <a:xfrm>
            <a:off x="0" y="1354668"/>
            <a:ext cx="13004800" cy="71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97718"/>
            <a:ext cx="11704320" cy="1432998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Schedule 2013</a:t>
            </a:r>
            <a:endParaRPr lang="en-US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24" y="1630714"/>
            <a:ext cx="10991619" cy="68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7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607"/>
            <a:ext cx="11704320" cy="1222583"/>
          </a:xfrm>
        </p:spPr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Schedule 2013</a:t>
            </a:r>
            <a:endParaRPr lang="en-US" dirty="0"/>
          </a:p>
        </p:txBody>
      </p:sp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90" y="1823595"/>
            <a:ext cx="11127071" cy="670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7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Reporting </a:t>
            </a:r>
            <a:r>
              <a:rPr lang="en-US" sz="4400" dirty="0"/>
              <a:t>during Construction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45" y="2040587"/>
            <a:ext cx="6363979" cy="60180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Internal </a:t>
            </a:r>
            <a:r>
              <a:rPr lang="en-US" b="1" dirty="0"/>
              <a:t>monthly </a:t>
            </a:r>
            <a:r>
              <a:rPr lang="en-US" b="1" dirty="0" smtClean="0"/>
              <a:t>reporting:</a:t>
            </a:r>
            <a:endParaRPr lang="en-US" b="1" dirty="0"/>
          </a:p>
          <a:p>
            <a:r>
              <a:rPr lang="en-US" dirty="0" smtClean="0"/>
              <a:t>Earned </a:t>
            </a:r>
            <a:r>
              <a:rPr lang="en-US" dirty="0"/>
              <a:t>Value reporting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Project level (6 projects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Work Package level (≈ 50 WP’s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total </a:t>
            </a:r>
            <a:r>
              <a:rPr lang="en-US" dirty="0"/>
              <a:t>approx. 60 Earned Value curves each month</a:t>
            </a:r>
          </a:p>
          <a:p>
            <a:r>
              <a:rPr lang="en-US" dirty="0" smtClean="0"/>
              <a:t>Risk </a:t>
            </a:r>
            <a:r>
              <a:rPr lang="en-US" dirty="0"/>
              <a:t>&amp; Opportunities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Project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Work Package level</a:t>
            </a:r>
          </a:p>
          <a:p>
            <a:r>
              <a:rPr lang="en-US" dirty="0" smtClean="0"/>
              <a:t>Milestones</a:t>
            </a:r>
          </a:p>
          <a:p>
            <a:pPr lvl="1"/>
            <a:r>
              <a:rPr lang="en-US" dirty="0" smtClean="0"/>
              <a:t>delivered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elayed</a:t>
            </a:r>
          </a:p>
          <a:p>
            <a:pPr lvl="1"/>
            <a:r>
              <a:rPr lang="en-US" dirty="0" smtClean="0"/>
              <a:t>upcoming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07173" y="2030357"/>
            <a:ext cx="6363979" cy="6018008"/>
          </a:xfrm>
          <a:prstGeom prst="rect">
            <a:avLst/>
          </a:prstGeom>
        </p:spPr>
        <p:txBody>
          <a:bodyPr vert="horz" lIns="129999" tIns="65000" rIns="129999" bIns="6500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External quarterly reporting:</a:t>
            </a:r>
          </a:p>
          <a:p>
            <a:r>
              <a:rPr lang="en-US" sz="2800" dirty="0" smtClean="0"/>
              <a:t>Earned </a:t>
            </a:r>
            <a:r>
              <a:rPr lang="en-US" sz="2800" dirty="0"/>
              <a:t>Value</a:t>
            </a:r>
          </a:p>
          <a:p>
            <a:pPr lvl="1"/>
            <a:r>
              <a:rPr lang="en-US" sz="2400" dirty="0" smtClean="0"/>
              <a:t>on </a:t>
            </a:r>
            <a:r>
              <a:rPr lang="en-US" sz="2400" dirty="0" err="1"/>
              <a:t>Programme</a:t>
            </a:r>
            <a:r>
              <a:rPr lang="en-US" sz="2400" dirty="0"/>
              <a:t> level</a:t>
            </a:r>
          </a:p>
          <a:p>
            <a:pPr lvl="1"/>
            <a:r>
              <a:rPr lang="en-US" sz="2400" dirty="0" smtClean="0"/>
              <a:t>on </a:t>
            </a:r>
            <a:r>
              <a:rPr lang="en-US" sz="2400" dirty="0"/>
              <a:t>Project level </a:t>
            </a:r>
          </a:p>
          <a:p>
            <a:pPr lvl="1"/>
            <a:r>
              <a:rPr lang="en-US" sz="2400" dirty="0" smtClean="0"/>
              <a:t>total </a:t>
            </a:r>
            <a:r>
              <a:rPr lang="en-US" sz="2400" dirty="0"/>
              <a:t>7 Earned Value curves</a:t>
            </a:r>
          </a:p>
          <a:p>
            <a:r>
              <a:rPr lang="en-US" sz="2800" dirty="0" smtClean="0"/>
              <a:t>Written </a:t>
            </a:r>
            <a:r>
              <a:rPr lang="en-US" sz="2800" dirty="0"/>
              <a:t>progress report</a:t>
            </a:r>
          </a:p>
          <a:p>
            <a:pPr lvl="1"/>
            <a:r>
              <a:rPr lang="en-US" sz="2400" dirty="0" smtClean="0"/>
              <a:t>on </a:t>
            </a:r>
            <a:r>
              <a:rPr lang="en-US" sz="2400" dirty="0" err="1"/>
              <a:t>Programme</a:t>
            </a:r>
            <a:r>
              <a:rPr lang="en-US" sz="2400" dirty="0"/>
              <a:t> level</a:t>
            </a:r>
          </a:p>
          <a:p>
            <a:pPr lvl="1"/>
            <a:r>
              <a:rPr lang="en-US" sz="2400" dirty="0" smtClean="0"/>
              <a:t>on </a:t>
            </a:r>
            <a:r>
              <a:rPr lang="en-US" sz="2400" dirty="0"/>
              <a:t>Project level </a:t>
            </a:r>
          </a:p>
          <a:p>
            <a:r>
              <a:rPr lang="en-US" sz="2800" dirty="0" smtClean="0"/>
              <a:t>Risk </a:t>
            </a:r>
            <a:r>
              <a:rPr lang="en-US" sz="2800" dirty="0"/>
              <a:t>&amp; Opportunities</a:t>
            </a:r>
          </a:p>
          <a:p>
            <a:pPr lvl="1"/>
            <a:r>
              <a:rPr lang="en-US" sz="2400" dirty="0" smtClean="0"/>
              <a:t>on </a:t>
            </a:r>
            <a:r>
              <a:rPr lang="en-US" sz="2400" dirty="0" err="1"/>
              <a:t>Programme</a:t>
            </a:r>
            <a:r>
              <a:rPr lang="en-US" sz="2400" dirty="0"/>
              <a:t> level</a:t>
            </a:r>
          </a:p>
          <a:p>
            <a:pPr lvl="1"/>
            <a:r>
              <a:rPr lang="en-US" sz="2400" dirty="0" smtClean="0"/>
              <a:t>on </a:t>
            </a:r>
            <a:r>
              <a:rPr lang="en-US" sz="2400" dirty="0"/>
              <a:t>Project level</a:t>
            </a:r>
          </a:p>
        </p:txBody>
      </p:sp>
    </p:spTree>
    <p:extLst>
      <p:ext uri="{BB962C8B-B14F-4D97-AF65-F5344CB8AC3E}">
        <p14:creationId xmlns:p14="http://schemas.microsoft.com/office/powerpoint/2010/main" val="36866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45484"/>
            <a:ext cx="11704320" cy="1173015"/>
          </a:xfrm>
        </p:spPr>
        <p:txBody>
          <a:bodyPr>
            <a:normAutofit/>
          </a:bodyPr>
          <a:lstStyle/>
          <a:p>
            <a:r>
              <a:rPr lang="en-US" dirty="0"/>
              <a:t>Schematic picture system set-up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07" y="1418499"/>
            <a:ext cx="9782872" cy="71208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59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 bwMode="auto">
          <a:xfrm>
            <a:off x="1624023" y="339725"/>
            <a:ext cx="10423525" cy="133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400" dirty="0">
                <a:solidFill>
                  <a:srgbClr val="0000FF"/>
                </a:solidFill>
                <a:latin typeface="Papyrus" charset="0"/>
              </a:rPr>
              <a:t>Many, many thanks to all of you!</a:t>
            </a:r>
            <a:endParaRPr lang="en-US" sz="3400" dirty="0">
              <a:solidFill>
                <a:srgbClr val="0000FF"/>
              </a:solidFill>
              <a:latin typeface="Papyru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910" y="1566134"/>
            <a:ext cx="4830748" cy="36230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435" y="4455764"/>
            <a:ext cx="5123671" cy="38427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006" t="-1" r="16435" b="14841"/>
          <a:stretch/>
        </p:blipFill>
        <p:spPr>
          <a:xfrm>
            <a:off x="7247571" y="2074946"/>
            <a:ext cx="2139878" cy="2084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916" y="5521925"/>
            <a:ext cx="3037217" cy="2277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4518" name="TextBox 7"/>
          <p:cNvSpPr txBox="1">
            <a:spLocks noChangeArrowheads="1"/>
          </p:cNvSpPr>
          <p:nvPr/>
        </p:nvSpPr>
        <p:spPr bwMode="auto">
          <a:xfrm>
            <a:off x="7007225" y="989013"/>
            <a:ext cx="4967287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65" tIns="64983" rIns="129965" bIns="64983">
            <a:spAutoFit/>
          </a:bodyPr>
          <a:lstStyle>
            <a:lvl1pPr defTabSz="649288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defTabSz="649288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defTabSz="649288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defTabSz="649288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defTabSz="649288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Papyrus" charset="0"/>
                <a:cs typeface="Papyrus" charset="0"/>
              </a:rPr>
              <a:t>ESS, A wonderfull challenge!</a:t>
            </a:r>
          </a:p>
        </p:txBody>
      </p:sp>
    </p:spTree>
    <p:extLst>
      <p:ext uri="{BB962C8B-B14F-4D97-AF65-F5344CB8AC3E}">
        <p14:creationId xmlns:p14="http://schemas.microsoft.com/office/powerpoint/2010/main" val="39422415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669927" y="196850"/>
            <a:ext cx="11703050" cy="162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>
                <a:latin typeface="Calibri"/>
                <a:ea typeface="ヒラギノ角ゴ ProN W3" charset="0"/>
                <a:cs typeface="Calibri"/>
              </a:rPr>
              <a:t>Accelerator Design Update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 bwMode="auto">
          <a:xfrm>
            <a:off x="122246" y="4013199"/>
            <a:ext cx="12573001" cy="37147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Work Package (work areas)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1</a:t>
            </a:r>
            <a:r>
              <a:rPr lang="en-US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Management Coordination – ESS AB (Mats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Lindroos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)</a:t>
            </a: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2</a:t>
            </a:r>
            <a:r>
              <a:rPr lang="en-US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Accelerator Science – ESS AB (Steve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Peggs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)</a:t>
            </a: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(3</a:t>
            </a:r>
            <a:r>
              <a:rPr lang="en-US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Infrastructure Services – now ESS AB!)</a:t>
            </a: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4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SCRF Spoke cavities – IPN,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Orsay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(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Sebastien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Bousson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)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5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SCRF Elliptical cavities – CEA,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Saclay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(Guillaume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Devanz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)</a:t>
            </a: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6</a:t>
            </a:r>
            <a:r>
              <a:rPr lang="en-US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Front End and NC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linac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– INFN, Catania (Santo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Gammino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)</a:t>
            </a: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7</a:t>
            </a:r>
            <a:r>
              <a:rPr lang="en-US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Beam transport, NC magnets and 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Power Supplies –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Århus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University (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Søren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Pape-Møller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)</a:t>
            </a: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8</a:t>
            </a:r>
            <a:r>
              <a:rPr lang="en-US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RF Systems – ESS AB (Dave McGinnis)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19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Test stands – Uppsala University (Roger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Ruber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)</a:t>
            </a: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34819" name="Group 26"/>
          <p:cNvGrpSpPr>
            <a:grpSpLocks/>
          </p:cNvGrpSpPr>
          <p:nvPr/>
        </p:nvGrpSpPr>
        <p:grpSpPr bwMode="auto">
          <a:xfrm>
            <a:off x="10512425" y="4335478"/>
            <a:ext cx="1809749" cy="1822459"/>
            <a:chOff x="7383463" y="2686050"/>
            <a:chExt cx="1273175" cy="1281647"/>
          </a:xfrm>
        </p:grpSpPr>
        <p:pic>
          <p:nvPicPr>
            <p:cNvPr id="34856" name="Picture 3" descr="Devanz.JPG"/>
            <p:cNvPicPr>
              <a:picLocks noChangeAspect="1"/>
            </p:cNvPicPr>
            <p:nvPr/>
          </p:nvPicPr>
          <p:blipFill>
            <a:blip r:embed="rId2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5538" y="2686050"/>
              <a:ext cx="1031875" cy="106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7" name="TextBox 18"/>
            <p:cNvSpPr txBox="1">
              <a:spLocks noChangeArrowheads="1"/>
            </p:cNvSpPr>
            <p:nvPr/>
          </p:nvSpPr>
          <p:spPr bwMode="auto">
            <a:xfrm>
              <a:off x="7383463" y="3751263"/>
              <a:ext cx="1273175" cy="216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sz="1400"/>
                <a:t>Guillaume Devanz</a:t>
              </a:r>
            </a:p>
          </p:txBody>
        </p:sp>
      </p:grpSp>
      <p:grpSp>
        <p:nvGrpSpPr>
          <p:cNvPr id="34820" name="Group 25"/>
          <p:cNvGrpSpPr>
            <a:grpSpLocks/>
          </p:cNvGrpSpPr>
          <p:nvPr/>
        </p:nvGrpSpPr>
        <p:grpSpPr bwMode="auto">
          <a:xfrm>
            <a:off x="10186988" y="6815148"/>
            <a:ext cx="1925638" cy="1787566"/>
            <a:chOff x="7594600" y="4140200"/>
            <a:chExt cx="1354138" cy="1257985"/>
          </a:xfrm>
        </p:grpSpPr>
        <p:pic>
          <p:nvPicPr>
            <p:cNvPr id="34854" name="Picture 5" descr="Bousson.jpg"/>
            <p:cNvPicPr>
              <a:picLocks noChangeAspect="1"/>
            </p:cNvPicPr>
            <p:nvPr/>
          </p:nvPicPr>
          <p:blipFill>
            <a:blip r:embed="rId3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900" y="4140200"/>
              <a:ext cx="10414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5" name="TextBox 19"/>
            <p:cNvSpPr txBox="1">
              <a:spLocks noChangeArrowheads="1"/>
            </p:cNvSpPr>
            <p:nvPr/>
          </p:nvSpPr>
          <p:spPr bwMode="auto">
            <a:xfrm>
              <a:off x="7594600" y="5181600"/>
              <a:ext cx="1354138" cy="216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sz="1400"/>
                <a:t>Sebastien Bousson</a:t>
              </a:r>
            </a:p>
          </p:txBody>
        </p:sp>
      </p:grpSp>
      <p:grpSp>
        <p:nvGrpSpPr>
          <p:cNvPr id="34821" name="Group 23"/>
          <p:cNvGrpSpPr>
            <a:grpSpLocks/>
          </p:cNvGrpSpPr>
          <p:nvPr/>
        </p:nvGrpSpPr>
        <p:grpSpPr bwMode="auto">
          <a:xfrm>
            <a:off x="4624390" y="7535873"/>
            <a:ext cx="1878012" cy="1958956"/>
            <a:chOff x="3251200" y="5283200"/>
            <a:chExt cx="1320800" cy="1376759"/>
          </a:xfrm>
        </p:grpSpPr>
        <p:pic>
          <p:nvPicPr>
            <p:cNvPr id="34852" name="Picture 9" descr="Pape Møller.jpg"/>
            <p:cNvPicPr>
              <a:picLocks noChangeAspect="1"/>
            </p:cNvPicPr>
            <p:nvPr/>
          </p:nvPicPr>
          <p:blipFill>
            <a:blip r:embed="rId4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300" y="5283200"/>
              <a:ext cx="930275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3" name="TextBox 21"/>
            <p:cNvSpPr txBox="1">
              <a:spLocks noChangeArrowheads="1"/>
            </p:cNvSpPr>
            <p:nvPr/>
          </p:nvSpPr>
          <p:spPr bwMode="auto">
            <a:xfrm>
              <a:off x="3251200" y="6443663"/>
              <a:ext cx="1320800" cy="21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sz="1400"/>
                <a:t>Søren Pape Møller</a:t>
              </a:r>
            </a:p>
          </p:txBody>
        </p:sp>
      </p:grpSp>
      <p:grpSp>
        <p:nvGrpSpPr>
          <p:cNvPr id="34822" name="Group 28"/>
          <p:cNvGrpSpPr>
            <a:grpSpLocks/>
          </p:cNvGrpSpPr>
          <p:nvPr/>
        </p:nvGrpSpPr>
        <p:grpSpPr bwMode="auto">
          <a:xfrm>
            <a:off x="1974850" y="7212015"/>
            <a:ext cx="1411288" cy="1608141"/>
            <a:chOff x="892175" y="4589463"/>
            <a:chExt cx="992188" cy="1130812"/>
          </a:xfrm>
        </p:grpSpPr>
        <p:pic>
          <p:nvPicPr>
            <p:cNvPr id="34850" name="Picture 11" descr="RUBER.jpg"/>
            <p:cNvPicPr>
              <a:picLocks noChangeAspect="1"/>
            </p:cNvPicPr>
            <p:nvPr/>
          </p:nvPicPr>
          <p:blipFill>
            <a:blip r:embed="rId5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438" y="4589463"/>
              <a:ext cx="85248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1" name="TextBox 22"/>
            <p:cNvSpPr txBox="1">
              <a:spLocks noChangeArrowheads="1"/>
            </p:cNvSpPr>
            <p:nvPr/>
          </p:nvSpPr>
          <p:spPr bwMode="auto">
            <a:xfrm>
              <a:off x="892175" y="5503863"/>
              <a:ext cx="992188" cy="21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sz="1400"/>
                <a:t>Roger Ruber</a:t>
              </a:r>
            </a:p>
          </p:txBody>
        </p:sp>
      </p:grpSp>
      <p:grpSp>
        <p:nvGrpSpPr>
          <p:cNvPr id="34823" name="Group 21"/>
          <p:cNvGrpSpPr>
            <a:grpSpLocks/>
          </p:cNvGrpSpPr>
          <p:nvPr/>
        </p:nvGrpSpPr>
        <p:grpSpPr bwMode="auto">
          <a:xfrm>
            <a:off x="525473" y="2792420"/>
            <a:ext cx="2027237" cy="2082835"/>
            <a:chOff x="250825" y="1168400"/>
            <a:chExt cx="1425575" cy="1464959"/>
          </a:xfrm>
        </p:grpSpPr>
        <p:sp>
          <p:nvSpPr>
            <p:cNvPr id="34848" name="TextBox 16"/>
            <p:cNvSpPr txBox="1">
              <a:spLocks noChangeArrowheads="1"/>
            </p:cNvSpPr>
            <p:nvPr/>
          </p:nvSpPr>
          <p:spPr bwMode="auto">
            <a:xfrm>
              <a:off x="250825" y="2265363"/>
              <a:ext cx="1425575" cy="36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/>
              <a:r>
                <a:rPr lang="en-US" sz="1400"/>
                <a:t>Romuald Duperrier (30 years ago)</a:t>
              </a:r>
            </a:p>
          </p:txBody>
        </p:sp>
        <p:pic>
          <p:nvPicPr>
            <p:cNvPr id="34849" name="Picture 23"/>
            <p:cNvPicPr>
              <a:picLocks noChangeAspect="1"/>
            </p:cNvPicPr>
            <p:nvPr/>
          </p:nvPicPr>
          <p:blipFill>
            <a:blip r:embed="rId6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38" y="1168400"/>
              <a:ext cx="7366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4" name="Group 34"/>
          <p:cNvGrpSpPr>
            <a:grpSpLocks/>
          </p:cNvGrpSpPr>
          <p:nvPr/>
        </p:nvGrpSpPr>
        <p:grpSpPr bwMode="auto">
          <a:xfrm>
            <a:off x="2571750" y="2097088"/>
            <a:ext cx="1968501" cy="1619260"/>
            <a:chOff x="1808163" y="900113"/>
            <a:chExt cx="1384300" cy="1138777"/>
          </a:xfrm>
        </p:grpSpPr>
        <p:pic>
          <p:nvPicPr>
            <p:cNvPr id="34846" name="Picture 10" descr="Peggs.jpg"/>
            <p:cNvPicPr>
              <a:picLocks noChangeAspect="1"/>
            </p:cNvPicPr>
            <p:nvPr/>
          </p:nvPicPr>
          <p:blipFill>
            <a:blip r:embed="rId7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3" y="900113"/>
              <a:ext cx="1384300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7" name="TextBox 24"/>
            <p:cNvSpPr txBox="1">
              <a:spLocks noChangeArrowheads="1"/>
            </p:cNvSpPr>
            <p:nvPr/>
          </p:nvSpPr>
          <p:spPr bwMode="auto">
            <a:xfrm>
              <a:off x="2038350" y="1822450"/>
              <a:ext cx="944563" cy="21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sz="1400"/>
                <a:t>Steve Peggs</a:t>
              </a:r>
            </a:p>
          </p:txBody>
        </p:sp>
      </p:grpSp>
      <p:grpSp>
        <p:nvGrpSpPr>
          <p:cNvPr id="34825" name="Group 35"/>
          <p:cNvGrpSpPr>
            <a:grpSpLocks/>
          </p:cNvGrpSpPr>
          <p:nvPr/>
        </p:nvGrpSpPr>
        <p:grpSpPr bwMode="auto">
          <a:xfrm>
            <a:off x="5961064" y="1843097"/>
            <a:ext cx="1463674" cy="1733585"/>
            <a:chOff x="3542259" y="819150"/>
            <a:chExt cx="1029741" cy="1219861"/>
          </a:xfrm>
        </p:grpSpPr>
        <p:pic>
          <p:nvPicPr>
            <p:cNvPr id="34844" name="Picture 59" descr="IMGP7042 - Version 2.jpg"/>
            <p:cNvPicPr>
              <a:picLocks noChangeAspect="1"/>
            </p:cNvPicPr>
            <p:nvPr/>
          </p:nvPicPr>
          <p:blipFill>
            <a:blip r:embed="rId8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1" t="3218" r="7813"/>
            <a:stretch>
              <a:fillRect/>
            </a:stretch>
          </p:blipFill>
          <p:spPr bwMode="auto">
            <a:xfrm>
              <a:off x="3542259" y="819150"/>
              <a:ext cx="962742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5" name="TextBox 24"/>
            <p:cNvSpPr txBox="1">
              <a:spLocks noChangeArrowheads="1"/>
            </p:cNvSpPr>
            <p:nvPr/>
          </p:nvSpPr>
          <p:spPr bwMode="auto">
            <a:xfrm>
              <a:off x="3568168" y="1822450"/>
              <a:ext cx="1003832" cy="216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sz="1400"/>
                <a:t>Cristina Oyon</a:t>
              </a:r>
            </a:p>
          </p:txBody>
        </p:sp>
      </p:grpSp>
      <p:pic>
        <p:nvPicPr>
          <p:cNvPr id="34826" name="Picture 62"/>
          <p:cNvPicPr>
            <a:picLocks noChangeAspect="1"/>
          </p:cNvPicPr>
          <p:nvPr/>
        </p:nvPicPr>
        <p:blipFill>
          <a:blip r:embed="rId9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" y="5092701"/>
            <a:ext cx="16256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Box 24"/>
          <p:cNvSpPr txBox="1">
            <a:spLocks noChangeArrowheads="1"/>
          </p:cNvSpPr>
          <p:nvPr/>
        </p:nvSpPr>
        <p:spPr bwMode="auto">
          <a:xfrm>
            <a:off x="444500" y="6235701"/>
            <a:ext cx="162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45" tIns="64973" rIns="129945" bIns="64973">
            <a:spAutoFit/>
          </a:bodyPr>
          <a:lstStyle>
            <a:lvl1pPr defTabSz="6477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defTabSz="6477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defTabSz="6477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defTabSz="6477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defTabSz="6477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400"/>
              <a:t>Mats Lindroos</a:t>
            </a:r>
          </a:p>
        </p:txBody>
      </p:sp>
      <p:grpSp>
        <p:nvGrpSpPr>
          <p:cNvPr id="34828" name="Group 64"/>
          <p:cNvGrpSpPr>
            <a:grpSpLocks/>
          </p:cNvGrpSpPr>
          <p:nvPr/>
        </p:nvGrpSpPr>
        <p:grpSpPr bwMode="auto">
          <a:xfrm>
            <a:off x="7958139" y="7319982"/>
            <a:ext cx="2662236" cy="2054227"/>
            <a:chOff x="5595938" y="5146675"/>
            <a:chExt cx="1871662" cy="1444625"/>
          </a:xfrm>
        </p:grpSpPr>
        <p:grpSp>
          <p:nvGrpSpPr>
            <p:cNvPr id="34840" name="Group 24"/>
            <p:cNvGrpSpPr>
              <a:grpSpLocks/>
            </p:cNvGrpSpPr>
            <p:nvPr/>
          </p:nvGrpSpPr>
          <p:grpSpPr bwMode="auto">
            <a:xfrm>
              <a:off x="5595938" y="5146675"/>
              <a:ext cx="1236662" cy="1421345"/>
              <a:chOff x="5595938" y="5283200"/>
              <a:chExt cx="1236662" cy="1421345"/>
            </a:xfrm>
          </p:grpSpPr>
          <p:pic>
            <p:nvPicPr>
              <p:cNvPr id="34842" name="Picture 8" descr="Gammino.tiff"/>
              <p:cNvPicPr>
                <a:picLocks noChangeAspect="1"/>
              </p:cNvPicPr>
              <p:nvPr/>
            </p:nvPicPr>
            <p:blipFill>
              <a:blip r:embed="rId10">
                <a:lum brigh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2463" y="5283200"/>
                <a:ext cx="830262" cy="1204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43" name="TextBox 20"/>
              <p:cNvSpPr txBox="1">
                <a:spLocks noChangeArrowheads="1"/>
              </p:cNvSpPr>
              <p:nvPr/>
            </p:nvSpPr>
            <p:spPr bwMode="auto">
              <a:xfrm>
                <a:off x="5595938" y="6488113"/>
                <a:ext cx="1236662" cy="216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3" rIns="91425" bIns="45713">
                <a:spAutoFit/>
              </a:bodyPr>
              <a:lstStyle>
                <a:lvl1pPr defTabSz="647700" eaLnBrk="0" hangingPunct="0"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defTabSz="647700" eaLnBrk="0" hangingPunct="0"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defTabSz="647700" eaLnBrk="0" hangingPunct="0"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defTabSz="647700" eaLnBrk="0" hangingPunct="0"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defTabSz="647700" eaLnBrk="0" hangingPunct="0"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defTabSz="647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defTabSz="647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defTabSz="647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defTabSz="647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en-US" sz="1400"/>
                  <a:t>Santo Gammino</a:t>
                </a:r>
              </a:p>
            </p:txBody>
          </p:sp>
        </p:grpSp>
        <p:pic>
          <p:nvPicPr>
            <p:cNvPr id="34841" name="Picture 65" descr="logoinfn-piccolo"/>
            <p:cNvPicPr>
              <a:picLocks noChangeAspect="1" noChangeArrowheads="1"/>
            </p:cNvPicPr>
            <p:nvPr/>
          </p:nvPicPr>
          <p:blipFill>
            <a:blip r:embed="rId11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6019800"/>
              <a:ext cx="7620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9" name="Picture 72" descr="logo_divisi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687" y="7586663"/>
            <a:ext cx="1293813" cy="715962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7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275" y="4921260"/>
            <a:ext cx="957264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8653472"/>
            <a:ext cx="1047750" cy="7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7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7694613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7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0" r="1450"/>
          <a:stretch>
            <a:fillRect/>
          </a:stretch>
        </p:blipFill>
        <p:spPr bwMode="auto">
          <a:xfrm>
            <a:off x="7153285" y="1733551"/>
            <a:ext cx="1192213" cy="69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49" descr="Sin-título-2.gif"/>
          <p:cNvPicPr>
            <a:picLocks noChangeAspect="1"/>
          </p:cNvPicPr>
          <p:nvPr/>
        </p:nvPicPr>
        <p:blipFill>
          <a:blip r:embed="rId17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9" y="4921252"/>
            <a:ext cx="9445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52" descr="Sin-título-2.gif"/>
          <p:cNvPicPr>
            <a:picLocks noChangeAspect="1"/>
          </p:cNvPicPr>
          <p:nvPr/>
        </p:nvPicPr>
        <p:blipFill>
          <a:blip r:embed="rId17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2" y="1843088"/>
            <a:ext cx="9445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6" name="Rectangle 13"/>
          <p:cNvSpPr>
            <a:spLocks noChangeArrowheads="1"/>
          </p:cNvSpPr>
          <p:nvPr/>
        </p:nvSpPr>
        <p:spPr bwMode="auto">
          <a:xfrm>
            <a:off x="9564688" y="3557588"/>
            <a:ext cx="1539876" cy="34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972" tIns="64986" rIns="129972" bIns="64986">
            <a:spAutoFit/>
          </a:bodyPr>
          <a:lstStyle/>
          <a:p>
            <a:pPr defTabSz="645882"/>
            <a:r>
              <a:rPr lang="en-US" sz="1400"/>
              <a:t>David McGinnis</a:t>
            </a:r>
          </a:p>
        </p:txBody>
      </p:sp>
      <p:pic>
        <p:nvPicPr>
          <p:cNvPr id="34837" name="Picture 43" descr="Sin-título-2.gif"/>
          <p:cNvPicPr>
            <a:picLocks noChangeAspect="1"/>
          </p:cNvPicPr>
          <p:nvPr/>
        </p:nvPicPr>
        <p:blipFill>
          <a:blip r:embed="rId17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0" y="2566989"/>
            <a:ext cx="9445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48" y="2068523"/>
            <a:ext cx="145573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46" descr="Sin-título-2.gif"/>
          <p:cNvPicPr>
            <a:picLocks noChangeAspect="1"/>
          </p:cNvPicPr>
          <p:nvPr/>
        </p:nvPicPr>
        <p:blipFill>
          <a:blip r:embed="rId17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85" y="1852614"/>
            <a:ext cx="9429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3373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Progress ADU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5107697"/>
              </p:ext>
            </p:extLst>
          </p:nvPr>
        </p:nvGraphicFramePr>
        <p:xfrm>
          <a:off x="1029793" y="1564432"/>
          <a:ext cx="11305256" cy="727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061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542187" y="1842667"/>
            <a:ext cx="2191282" cy="9217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 defTabSz="1299992"/>
            <a:r>
              <a:rPr lang="sv-SE" sz="2400" dirty="0">
                <a:solidFill>
                  <a:prstClr val="white"/>
                </a:solidFill>
              </a:rPr>
              <a:t>EPG</a:t>
            </a:r>
            <a:endParaRPr lang="sv-SE" sz="2400" dirty="0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7542187" y="3339290"/>
            <a:ext cx="2191282" cy="9217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 defTabSz="1299992"/>
            <a:r>
              <a:rPr lang="sv-SE" sz="2400" dirty="0">
                <a:solidFill>
                  <a:prstClr val="white"/>
                </a:solidFill>
              </a:rPr>
              <a:t>CCB </a:t>
            </a:r>
            <a:r>
              <a:rPr lang="sv-SE" sz="2400" dirty="0" err="1">
                <a:solidFill>
                  <a:prstClr val="white"/>
                </a:solidFill>
              </a:rPr>
              <a:t>Machine</a:t>
            </a:r>
            <a:endParaRPr lang="sv-SE" sz="2400" dirty="0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022363" y="1842667"/>
            <a:ext cx="3174753" cy="92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 defTabSz="1299992"/>
            <a:r>
              <a:rPr lang="sv-SE" sz="2400" dirty="0" err="1">
                <a:solidFill>
                  <a:srgbClr val="EEECE1"/>
                </a:solidFill>
              </a:rPr>
              <a:t>Programme</a:t>
            </a:r>
            <a:r>
              <a:rPr lang="sv-SE" sz="2400" dirty="0">
                <a:solidFill>
                  <a:srgbClr val="EEECE1"/>
                </a:solidFill>
              </a:rPr>
              <a:t> Director</a:t>
            </a:r>
            <a:endParaRPr lang="sv-SE" sz="2400" dirty="0">
              <a:solidFill>
                <a:srgbClr val="EEECE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022363" y="3362554"/>
            <a:ext cx="3174753" cy="528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 defTabSz="1299992"/>
            <a:endParaRPr lang="sv-SE" sz="1600" dirty="0">
              <a:solidFill>
                <a:prstClr val="white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3235190" y="213488"/>
            <a:ext cx="9421847" cy="962313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defTabSz="1299992"/>
            <a:r>
              <a:rPr lang="sv-SE" sz="5400" b="1" dirty="0">
                <a:solidFill>
                  <a:srgbClr val="0000FF"/>
                </a:solidFill>
                <a:latin typeface="Calibri"/>
                <a:cs typeface="Calibri"/>
              </a:rPr>
              <a:t>Programme </a:t>
            </a:r>
            <a:r>
              <a:rPr lang="sv-SE" sz="5400" b="1" dirty="0" err="1">
                <a:solidFill>
                  <a:srgbClr val="0000FF"/>
                </a:solidFill>
                <a:latin typeface="Calibri"/>
                <a:cs typeface="Calibri"/>
              </a:rPr>
              <a:t>Committees</a:t>
            </a:r>
            <a:endParaRPr lang="sv-SE" sz="54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9979540" y="1716233"/>
            <a:ext cx="3025260" cy="831674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defTabSz="1299992"/>
            <a:r>
              <a:rPr lang="sv-SE" sz="1100" dirty="0">
                <a:solidFill>
                  <a:prstClr val="black"/>
                </a:solidFill>
              </a:rPr>
              <a:t>Board, ,STC, AFC, SAC, TAC  </a:t>
            </a:r>
            <a:r>
              <a:rPr lang="sv-SE" sz="1100" dirty="0" err="1">
                <a:solidFill>
                  <a:prstClr val="black"/>
                </a:solidFill>
              </a:rPr>
              <a:t>Programme</a:t>
            </a:r>
            <a:r>
              <a:rPr lang="sv-SE" sz="1100" dirty="0">
                <a:solidFill>
                  <a:prstClr val="black"/>
                </a:solidFill>
              </a:rPr>
              <a:t> </a:t>
            </a:r>
            <a:r>
              <a:rPr lang="sv-SE" sz="1100" dirty="0" err="1">
                <a:solidFill>
                  <a:prstClr val="black"/>
                </a:solidFill>
              </a:rPr>
              <a:t>Decisions</a:t>
            </a:r>
            <a:endParaRPr lang="sv-SE" sz="1100" dirty="0">
              <a:solidFill>
                <a:prstClr val="black"/>
              </a:solidFill>
            </a:endParaRPr>
          </a:p>
          <a:p>
            <a:pPr defTabSz="1299992"/>
            <a:r>
              <a:rPr lang="sv-SE" sz="1100" dirty="0" err="1">
                <a:solidFill>
                  <a:prstClr val="black"/>
                </a:solidFill>
              </a:rPr>
              <a:t>Programme</a:t>
            </a:r>
            <a:r>
              <a:rPr lang="sv-SE" sz="1100" dirty="0">
                <a:solidFill>
                  <a:prstClr val="black"/>
                </a:solidFill>
              </a:rPr>
              <a:t> Reviews</a:t>
            </a:r>
          </a:p>
          <a:p>
            <a:pPr defTabSz="1299992"/>
            <a:r>
              <a:rPr lang="sv-SE" sz="1100" dirty="0" err="1">
                <a:solidFill>
                  <a:prstClr val="black"/>
                </a:solidFill>
              </a:rPr>
              <a:t>Programme</a:t>
            </a:r>
            <a:r>
              <a:rPr lang="sv-SE" sz="1100" dirty="0">
                <a:solidFill>
                  <a:prstClr val="black"/>
                </a:solidFill>
              </a:rPr>
              <a:t> Budget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0064727" y="3460831"/>
            <a:ext cx="2200902" cy="1006766"/>
          </a:xfrm>
          <a:prstGeom prst="rect">
            <a:avLst/>
          </a:prstGeom>
          <a:noFill/>
        </p:spPr>
        <p:txBody>
          <a:bodyPr wrap="none" lIns="129999" tIns="65000" rIns="129999" bIns="65000" rtlCol="0">
            <a:spAutoFit/>
          </a:bodyPr>
          <a:lstStyle/>
          <a:p>
            <a:pPr defTabSz="1299992"/>
            <a:r>
              <a:rPr lang="sv-SE" sz="1100" dirty="0" err="1">
                <a:solidFill>
                  <a:prstClr val="black"/>
                </a:solidFill>
              </a:rPr>
              <a:t>Programme</a:t>
            </a:r>
            <a:r>
              <a:rPr lang="sv-SE" sz="1100" dirty="0">
                <a:solidFill>
                  <a:prstClr val="black"/>
                </a:solidFill>
              </a:rPr>
              <a:t> Planning</a:t>
            </a:r>
          </a:p>
          <a:p>
            <a:pPr defTabSz="1299992"/>
            <a:r>
              <a:rPr lang="sv-SE" sz="1100" dirty="0" err="1">
                <a:solidFill>
                  <a:prstClr val="black"/>
                </a:solidFill>
              </a:rPr>
              <a:t>Configuration</a:t>
            </a:r>
            <a:r>
              <a:rPr lang="sv-SE" sz="1100" dirty="0">
                <a:solidFill>
                  <a:prstClr val="black"/>
                </a:solidFill>
              </a:rPr>
              <a:t> </a:t>
            </a:r>
            <a:r>
              <a:rPr lang="sv-SE" sz="1100" dirty="0" err="1">
                <a:solidFill>
                  <a:prstClr val="black"/>
                </a:solidFill>
              </a:rPr>
              <a:t>control</a:t>
            </a:r>
            <a:endParaRPr lang="sv-SE" sz="1100" dirty="0">
              <a:solidFill>
                <a:prstClr val="black"/>
              </a:solidFill>
            </a:endParaRPr>
          </a:p>
          <a:p>
            <a:pPr defTabSz="1299992"/>
            <a:r>
              <a:rPr lang="sv-SE" sz="1100" dirty="0">
                <a:solidFill>
                  <a:prstClr val="black"/>
                </a:solidFill>
              </a:rPr>
              <a:t>Preparation </a:t>
            </a:r>
            <a:r>
              <a:rPr lang="sv-SE" sz="1100" dirty="0" err="1">
                <a:solidFill>
                  <a:prstClr val="black"/>
                </a:solidFill>
              </a:rPr>
              <a:t>of</a:t>
            </a:r>
            <a:r>
              <a:rPr lang="sv-SE" sz="1100" dirty="0">
                <a:solidFill>
                  <a:prstClr val="black"/>
                </a:solidFill>
              </a:rPr>
              <a:t> EPG </a:t>
            </a:r>
            <a:r>
              <a:rPr lang="sv-SE" sz="1100" dirty="0" err="1">
                <a:solidFill>
                  <a:prstClr val="black"/>
                </a:solidFill>
              </a:rPr>
              <a:t>Decisions</a:t>
            </a:r>
            <a:endParaRPr lang="sv-SE" sz="1100" dirty="0">
              <a:solidFill>
                <a:prstClr val="black"/>
              </a:solidFill>
            </a:endParaRPr>
          </a:p>
          <a:p>
            <a:pPr defTabSz="1299992"/>
            <a:r>
              <a:rPr lang="sv-SE" sz="1100" dirty="0">
                <a:solidFill>
                  <a:prstClr val="black"/>
                </a:solidFill>
              </a:rPr>
              <a:t>Definition </a:t>
            </a:r>
            <a:r>
              <a:rPr lang="sv-SE" sz="1100" dirty="0" err="1">
                <a:solidFill>
                  <a:prstClr val="black"/>
                </a:solidFill>
              </a:rPr>
              <a:t>of</a:t>
            </a:r>
            <a:r>
              <a:rPr lang="sv-SE" sz="1100" dirty="0">
                <a:solidFill>
                  <a:prstClr val="black"/>
                </a:solidFill>
              </a:rPr>
              <a:t> </a:t>
            </a:r>
            <a:r>
              <a:rPr lang="sv-SE" sz="1100" dirty="0" err="1">
                <a:solidFill>
                  <a:prstClr val="black"/>
                </a:solidFill>
              </a:rPr>
              <a:t>deliverables</a:t>
            </a:r>
            <a:endParaRPr lang="sv-SE" sz="1100" dirty="0">
              <a:solidFill>
                <a:prstClr val="black"/>
              </a:solidFill>
            </a:endParaRPr>
          </a:p>
          <a:p>
            <a:pPr defTabSz="1299992"/>
            <a:endParaRPr lang="sv-SE" sz="1100" dirty="0">
              <a:solidFill>
                <a:prstClr val="black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5422415" y="4956652"/>
            <a:ext cx="2048228" cy="3695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 defTabSz="1299992"/>
            <a:r>
              <a:rPr lang="sv-SE" sz="1400" dirty="0">
                <a:solidFill>
                  <a:srgbClr val="EEECE1"/>
                </a:solidFill>
              </a:rPr>
              <a:t>Project Managers</a:t>
            </a:r>
          </a:p>
          <a:p>
            <a:pPr algn="ctr" defTabSz="1299992"/>
            <a:endParaRPr lang="sv-SE" sz="1400" dirty="0">
              <a:solidFill>
                <a:prstClr val="white"/>
              </a:solidFill>
            </a:endParaRPr>
          </a:p>
          <a:p>
            <a:pPr algn="ctr" defTabSz="1299992"/>
            <a:r>
              <a:rPr lang="sv-SE" sz="1400" dirty="0">
                <a:solidFill>
                  <a:prstClr val="white"/>
                </a:solidFill>
              </a:rPr>
              <a:t>Accelerator</a:t>
            </a:r>
          </a:p>
          <a:p>
            <a:pPr algn="ctr" defTabSz="1299992"/>
            <a:r>
              <a:rPr lang="sv-SE" sz="1400" dirty="0">
                <a:solidFill>
                  <a:prstClr val="white"/>
                </a:solidFill>
              </a:rPr>
              <a:t>Target</a:t>
            </a:r>
          </a:p>
          <a:p>
            <a:pPr algn="ctr" defTabSz="1299992"/>
            <a:r>
              <a:rPr lang="sv-SE" sz="1400" dirty="0">
                <a:solidFill>
                  <a:prstClr val="white"/>
                </a:solidFill>
              </a:rPr>
              <a:t>NSS</a:t>
            </a:r>
            <a:endParaRPr lang="sv-SE" sz="1400" dirty="0">
              <a:solidFill>
                <a:prstClr val="white"/>
              </a:solidFill>
            </a:endParaRPr>
          </a:p>
          <a:p>
            <a:pPr algn="ctr" defTabSz="1299992"/>
            <a:r>
              <a:rPr lang="sv-SE" sz="1400" dirty="0">
                <a:solidFill>
                  <a:prstClr val="white"/>
                </a:solidFill>
              </a:rPr>
              <a:t>ICS</a:t>
            </a:r>
            <a:endParaRPr lang="sv-SE" sz="1400" dirty="0">
              <a:solidFill>
                <a:prstClr val="white"/>
              </a:solidFill>
            </a:endParaRPr>
          </a:p>
          <a:p>
            <a:pPr algn="ctr" defTabSz="1299992"/>
            <a:r>
              <a:rPr lang="sv-SE" sz="1400" dirty="0">
                <a:solidFill>
                  <a:prstClr val="white"/>
                </a:solidFill>
              </a:rPr>
              <a:t>Energy</a:t>
            </a:r>
            <a:endParaRPr lang="sv-SE" sz="1400" dirty="0">
              <a:solidFill>
                <a:prstClr val="white"/>
              </a:solidFill>
            </a:endParaRPr>
          </a:p>
          <a:p>
            <a:pPr algn="ctr" defTabSz="1299992"/>
            <a:r>
              <a:rPr lang="sv-SE" sz="1400" dirty="0">
                <a:solidFill>
                  <a:prstClr val="white"/>
                </a:solidFill>
              </a:rPr>
              <a:t>CF</a:t>
            </a:r>
            <a:endParaRPr lang="sv-SE" sz="1400" dirty="0">
              <a:solidFill>
                <a:prstClr val="white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1193529" y="5206592"/>
            <a:ext cx="2895214" cy="5120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 defTabSz="1299992"/>
            <a:r>
              <a:rPr lang="sv-SE" sz="2400" dirty="0" err="1">
                <a:solidFill>
                  <a:prstClr val="white"/>
                </a:solidFill>
              </a:rPr>
              <a:t>Pre-Construction</a:t>
            </a:r>
            <a:endParaRPr lang="sv-SE" sz="2400" dirty="0">
              <a:solidFill>
                <a:prstClr val="white"/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1188641" y="6057893"/>
            <a:ext cx="2882039" cy="5120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 defTabSz="1299992"/>
            <a:r>
              <a:rPr lang="sv-SE" sz="2400" dirty="0">
                <a:solidFill>
                  <a:prstClr val="white"/>
                </a:solidFill>
              </a:rPr>
              <a:t>Construction</a:t>
            </a:r>
            <a:endParaRPr lang="sv-SE" sz="2400" dirty="0">
              <a:solidFill>
                <a:prstClr val="white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1206703" y="6874096"/>
            <a:ext cx="2882039" cy="5120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 defTabSz="1299992"/>
            <a:r>
              <a:rPr lang="sv-SE" sz="2400" dirty="0">
                <a:solidFill>
                  <a:prstClr val="white"/>
                </a:solidFill>
              </a:rPr>
              <a:t>Operations</a:t>
            </a:r>
            <a:endParaRPr lang="sv-SE" sz="2400" dirty="0">
              <a:solidFill>
                <a:prstClr val="white"/>
              </a:solidFill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1022363" y="3633455"/>
            <a:ext cx="3174753" cy="500648"/>
          </a:xfrm>
          <a:prstGeom prst="rect">
            <a:avLst/>
          </a:prstGeom>
          <a:noFill/>
        </p:spPr>
        <p:txBody>
          <a:bodyPr wrap="square" lIns="129999" tIns="65000" rIns="129999" bIns="65000" rtlCol="0">
            <a:spAutoFit/>
          </a:bodyPr>
          <a:lstStyle/>
          <a:p>
            <a:pPr defTabSz="1299992"/>
            <a:r>
              <a:rPr lang="sv-SE" sz="2400" dirty="0">
                <a:solidFill>
                  <a:prstClr val="black"/>
                </a:solidFill>
              </a:rPr>
              <a:t>   </a:t>
            </a:r>
            <a:r>
              <a:rPr lang="sv-SE" sz="2400" dirty="0" err="1">
                <a:solidFill>
                  <a:srgbClr val="EEECE1"/>
                </a:solidFill>
              </a:rPr>
              <a:t>Programme</a:t>
            </a:r>
            <a:r>
              <a:rPr lang="sv-SE" sz="2400" dirty="0">
                <a:solidFill>
                  <a:srgbClr val="EEECE1"/>
                </a:solidFill>
              </a:rPr>
              <a:t> Office</a:t>
            </a:r>
            <a:endParaRPr lang="sv-SE" sz="2400" dirty="0">
              <a:solidFill>
                <a:srgbClr val="EEECE1"/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8421583" y="5495598"/>
            <a:ext cx="1715391" cy="2617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 defTabSz="1299992"/>
            <a:r>
              <a:rPr lang="sv-SE" sz="1600" dirty="0">
                <a:solidFill>
                  <a:prstClr val="white"/>
                </a:solidFill>
              </a:rPr>
              <a:t>ESS line organisation</a:t>
            </a:r>
          </a:p>
        </p:txBody>
      </p:sp>
      <p:cxnSp>
        <p:nvCxnSpPr>
          <p:cNvPr id="29" name="Rak 28"/>
          <p:cNvCxnSpPr>
            <a:stCxn id="6" idx="2"/>
            <a:endCxn id="7" idx="0"/>
          </p:cNvCxnSpPr>
          <p:nvPr/>
        </p:nvCxnSpPr>
        <p:spPr>
          <a:xfrm rot="5400000">
            <a:off x="2310658" y="3063461"/>
            <a:ext cx="598185" cy="2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4034556" y="5462621"/>
            <a:ext cx="1387860" cy="2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4034556" y="6313920"/>
            <a:ext cx="1387860" cy="2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>
            <a:off x="4034556" y="7130125"/>
            <a:ext cx="1387860" cy="2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>
            <a:stCxn id="16" idx="3"/>
            <a:endCxn id="27" idx="1"/>
          </p:cNvCxnSpPr>
          <p:nvPr/>
        </p:nvCxnSpPr>
        <p:spPr>
          <a:xfrm>
            <a:off x="7470643" y="6804239"/>
            <a:ext cx="950940" cy="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>
            <a:stCxn id="4" idx="2"/>
            <a:endCxn id="5" idx="0"/>
          </p:cNvCxnSpPr>
          <p:nvPr/>
        </p:nvCxnSpPr>
        <p:spPr>
          <a:xfrm rot="5400000">
            <a:off x="8350379" y="3051829"/>
            <a:ext cx="574921" cy="2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vängd 47"/>
          <p:cNvSpPr/>
          <p:nvPr/>
        </p:nvSpPr>
        <p:spPr>
          <a:xfrm>
            <a:off x="6186469" y="3456625"/>
            <a:ext cx="1208599" cy="1404204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 defTabSz="1299992"/>
            <a:endParaRPr lang="sv-SE" sz="2400">
              <a:solidFill>
                <a:prstClr val="black"/>
              </a:solidFill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1188648" y="7686896"/>
            <a:ext cx="2863979" cy="5120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9999" tIns="65000" rIns="129999" bIns="65000" rtlCol="0" anchor="ctr"/>
          <a:lstStyle/>
          <a:p>
            <a:pPr algn="ctr" defTabSz="1299992"/>
            <a:r>
              <a:rPr lang="sv-SE" sz="2400" dirty="0" err="1">
                <a:solidFill>
                  <a:prstClr val="white"/>
                </a:solidFill>
              </a:rPr>
              <a:t>De-Commissioning</a:t>
            </a:r>
            <a:endParaRPr lang="sv-SE" sz="2400" dirty="0">
              <a:solidFill>
                <a:prstClr val="white"/>
              </a:solidFill>
            </a:endParaRPr>
          </a:p>
        </p:txBody>
      </p:sp>
      <p:cxnSp>
        <p:nvCxnSpPr>
          <p:cNvPr id="34" name="Rak 33"/>
          <p:cNvCxnSpPr/>
          <p:nvPr/>
        </p:nvCxnSpPr>
        <p:spPr>
          <a:xfrm>
            <a:off x="4034556" y="7921705"/>
            <a:ext cx="1387860" cy="2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2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ESS AD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ICS we are 31 staff today</a:t>
            </a:r>
          </a:p>
          <a:p>
            <a:r>
              <a:rPr lang="en-US" dirty="0" smtClean="0"/>
              <a:t>Five groups</a:t>
            </a:r>
          </a:p>
          <a:p>
            <a:pPr lvl="1"/>
            <a:r>
              <a:rPr lang="en-US" dirty="0" smtClean="0"/>
              <a:t>Beam Physics (</a:t>
            </a:r>
            <a:r>
              <a:rPr lang="en-US" dirty="0" err="1" smtClean="0"/>
              <a:t>Håkan</a:t>
            </a:r>
            <a:r>
              <a:rPr lang="en-US" dirty="0" smtClean="0"/>
              <a:t> </a:t>
            </a:r>
            <a:r>
              <a:rPr lang="en-US" dirty="0" err="1" smtClean="0"/>
              <a:t>Danared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Beam instrumentation (Andreas </a:t>
            </a:r>
            <a:r>
              <a:rPr lang="en-US" dirty="0" err="1" smtClean="0"/>
              <a:t>Jansson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RF systems (David McGinnis)</a:t>
            </a:r>
          </a:p>
          <a:p>
            <a:pPr lvl="1"/>
            <a:r>
              <a:rPr lang="en-US" dirty="0" smtClean="0"/>
              <a:t>Specialized technical services for all of ESS (John </a:t>
            </a:r>
            <a:r>
              <a:rPr lang="en-US" dirty="0" err="1" smtClean="0"/>
              <a:t>Weisend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Control systems for all of ESS (Garry </a:t>
            </a:r>
            <a:r>
              <a:rPr lang="en-US" dirty="0" err="1" smtClean="0"/>
              <a:t>Trahern</a:t>
            </a:r>
            <a:r>
              <a:rPr lang="en-US" dirty="0" smtClean="0"/>
              <a:t>)</a:t>
            </a:r>
          </a:p>
          <a:p>
            <a:r>
              <a:rPr lang="en-US" dirty="0" smtClean="0"/>
              <a:t>30 </a:t>
            </a:r>
            <a:r>
              <a:rPr lang="en-US" dirty="0" err="1" smtClean="0"/>
              <a:t>recruitements</a:t>
            </a:r>
            <a:r>
              <a:rPr lang="en-US" dirty="0" smtClean="0"/>
              <a:t> planned for next year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9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Accelerator Design Update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708449"/>
            <a:ext cx="11704320" cy="7004352"/>
          </a:xfrm>
        </p:spPr>
        <p:txBody>
          <a:bodyPr/>
          <a:lstStyle/>
          <a:p>
            <a:r>
              <a:rPr lang="en-US" sz="3200" dirty="0"/>
              <a:t>Project goals set to be achieved by ADU collaboration</a:t>
            </a:r>
          </a:p>
          <a:p>
            <a:pPr lvl="1"/>
            <a:r>
              <a:rPr lang="en-US" sz="2400" dirty="0"/>
              <a:t>Requirement document for all systems done</a:t>
            </a:r>
          </a:p>
          <a:p>
            <a:pPr lvl="1"/>
            <a:r>
              <a:rPr lang="en-US" sz="2400" dirty="0"/>
              <a:t>7 Internal peer reviews held with external reviewers</a:t>
            </a:r>
          </a:p>
          <a:p>
            <a:pPr lvl="1"/>
            <a:r>
              <a:rPr lang="en-US" sz="2400" dirty="0"/>
              <a:t>Description of where the interface is to other projects done</a:t>
            </a:r>
          </a:p>
          <a:p>
            <a:pPr lvl="1"/>
            <a:r>
              <a:rPr lang="en-US" sz="2400" dirty="0"/>
              <a:t>Prototypes of ion source, SC cavities and one modulator on the way</a:t>
            </a:r>
          </a:p>
          <a:p>
            <a:pPr lvl="1"/>
            <a:r>
              <a:rPr lang="en-US" sz="2400" dirty="0"/>
              <a:t>Technical Design work on all systems well under way</a:t>
            </a:r>
          </a:p>
          <a:p>
            <a:pPr lvl="1"/>
            <a:r>
              <a:rPr lang="en-US" sz="2400" dirty="0"/>
              <a:t>Cost, schedule and plan for construction project done</a:t>
            </a:r>
          </a:p>
          <a:p>
            <a:pPr lvl="1"/>
            <a:r>
              <a:rPr lang="en-US" sz="2400" dirty="0"/>
              <a:t>Schedule assumes staged installation with first neutrons in 2019 with only medium beta cavities installed (623 MeV, 1.25 MW)</a:t>
            </a:r>
          </a:p>
          <a:p>
            <a:pPr lvl="1"/>
            <a:r>
              <a:rPr lang="en-US" sz="2400" dirty="0"/>
              <a:t>Proposal from three labs received and evaluated for medium beta </a:t>
            </a:r>
            <a:r>
              <a:rPr lang="en-US" sz="2400" dirty="0" smtClean="0"/>
              <a:t>TD</a:t>
            </a:r>
          </a:p>
          <a:p>
            <a:pPr lvl="1"/>
            <a:r>
              <a:rPr lang="en-US" sz="2400" dirty="0" smtClean="0"/>
              <a:t>TDR delivered (Release 1)</a:t>
            </a:r>
            <a:endParaRPr lang="en-US" sz="2400" dirty="0"/>
          </a:p>
          <a:p>
            <a:r>
              <a:rPr lang="en-US" sz="3200" dirty="0"/>
              <a:t>The ADU collaboration including all the ESS AD staff have done a fantastic work under very high pressure with many last moment changes</a:t>
            </a:r>
          </a:p>
          <a:p>
            <a:pPr lvl="1"/>
            <a:r>
              <a:rPr lang="en-US" sz="2400" dirty="0"/>
              <a:t>I’m so proud to be the project leader!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710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Drivers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Average Beam Power (5 MW)</a:t>
            </a:r>
          </a:p>
          <a:p>
            <a:r>
              <a:rPr lang="en-US" dirty="0" smtClean="0"/>
              <a:t>High Peak Beam Power (125 MW)</a:t>
            </a:r>
            <a:endParaRPr lang="sv-SE" dirty="0" smtClean="0"/>
          </a:p>
          <a:p>
            <a:r>
              <a:rPr lang="en-US" dirty="0" smtClean="0"/>
              <a:t>High </a:t>
            </a:r>
            <a:r>
              <a:rPr lang="en-US" dirty="0"/>
              <a:t>Availability (&gt; 95%)</a:t>
            </a:r>
          </a:p>
          <a:p>
            <a:pPr marL="650197" lvl="1" indent="0">
              <a:buNone/>
            </a:pPr>
            <a:endParaRPr lang="sv-SE" dirty="0"/>
          </a:p>
          <a:p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03519" y="3946703"/>
                <a:ext cx="4629079" cy="531426"/>
              </a:xfrm>
              <a:prstGeom prst="rect">
                <a:avLst/>
              </a:prstGeom>
            </p:spPr>
            <p:txBody>
              <a:bodyPr wrap="square" lIns="130039" tIns="65020" rIns="130039" bIns="65020">
                <a:spAutoFit/>
              </a:bodyPr>
              <a:lstStyle/>
              <a:p>
                <a:pPr defTabSz="650197" fontAlgn="auto">
                  <a:spcBef>
                    <a:spcPts val="0"/>
                  </a:spcBef>
                  <a:spcAft>
                    <a:spcPts val="0"/>
                  </a:spcAft>
                </a:pPr>
                <a14:m/>
                <a:endParaRPr lang="sv-SE" sz="26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598" y="2775025"/>
                <a:ext cx="3254821" cy="6154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27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65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91933</TotalTime>
  <Pages>0</Pages>
  <Words>2257</Words>
  <Characters>0</Characters>
  <Application>Microsoft Macintosh PowerPoint</Application>
  <PresentationFormat>Custom</PresentationFormat>
  <Lines>0</Lines>
  <Paragraphs>395</Paragraphs>
  <Slides>36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Office Theme</vt:lpstr>
      <vt:lpstr>Standarddesign</vt:lpstr>
      <vt:lpstr>1_Pixel</vt:lpstr>
      <vt:lpstr>4_Office Theme</vt:lpstr>
      <vt:lpstr>5_Office Theme</vt:lpstr>
      <vt:lpstr>1_Office Theme</vt:lpstr>
      <vt:lpstr>PowerPoint Presentation</vt:lpstr>
      <vt:lpstr>Programme Phases</vt:lpstr>
      <vt:lpstr>Accelerator Design Update (ADU)  </vt:lpstr>
      <vt:lpstr>Accelerator Design Update</vt:lpstr>
      <vt:lpstr>Progress ADU</vt:lpstr>
      <vt:lpstr>PowerPoint Presentation</vt:lpstr>
      <vt:lpstr>ESS AD</vt:lpstr>
      <vt:lpstr>Accelerator Design Update</vt:lpstr>
      <vt:lpstr>Design Drivers</vt:lpstr>
      <vt:lpstr>The Long Pulse Concept</vt:lpstr>
      <vt:lpstr>ESS Linac Evolution</vt:lpstr>
      <vt:lpstr>2008 Design</vt:lpstr>
      <vt:lpstr>2008 Design</vt:lpstr>
      <vt:lpstr>2012 Design</vt:lpstr>
      <vt:lpstr>Superconducting Linacs Flexibility, and Availability</vt:lpstr>
      <vt:lpstr>Cost Drivers</vt:lpstr>
      <vt:lpstr>Contingency</vt:lpstr>
      <vt:lpstr>Design Contingency Strategy</vt:lpstr>
      <vt:lpstr>Constant Beam Power</vt:lpstr>
      <vt:lpstr>Constant Beam Power  Cost Impact</vt:lpstr>
      <vt:lpstr>Medium Beta Linac Gradient</vt:lpstr>
      <vt:lpstr>Medium Beta Linac Gradient</vt:lpstr>
      <vt:lpstr>New Technology</vt:lpstr>
      <vt:lpstr>EPG decision</vt:lpstr>
      <vt:lpstr>Energy Staging</vt:lpstr>
      <vt:lpstr>Energy Staging</vt:lpstr>
      <vt:lpstr>Towards construction</vt:lpstr>
      <vt:lpstr>PowerPoint Presentation</vt:lpstr>
      <vt:lpstr>Pre-Construction approval process</vt:lpstr>
      <vt:lpstr>PowerPoint Presentation</vt:lpstr>
      <vt:lpstr>Status deliverables</vt:lpstr>
      <vt:lpstr>Programme Schedule 2013</vt:lpstr>
      <vt:lpstr>Project Schedule 2013</vt:lpstr>
      <vt:lpstr>Reporting during Construction Phase</vt:lpstr>
      <vt:lpstr>Schematic picture system set-up</vt:lpstr>
      <vt:lpstr>Many, many thanks to all of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Corporate Presentation</dc:title>
  <dc:subject/>
  <dc:creator>Karl McFaul</dc:creator>
  <cp:keywords>ESS</cp:keywords>
  <dc:description/>
  <cp:lastModifiedBy>ESS User</cp:lastModifiedBy>
  <cp:revision>282</cp:revision>
  <cp:lastPrinted>2012-11-11T21:31:30Z</cp:lastPrinted>
  <dcterms:modified xsi:type="dcterms:W3CDTF">2012-11-28T10:15:01Z</dcterms:modified>
</cp:coreProperties>
</file>