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9" r:id="rId2"/>
    <p:sldId id="260" r:id="rId3"/>
    <p:sldId id="275" r:id="rId4"/>
    <p:sldId id="285" r:id="rId5"/>
    <p:sldId id="280" r:id="rId6"/>
    <p:sldId id="264" r:id="rId7"/>
    <p:sldId id="276" r:id="rId8"/>
    <p:sldId id="277" r:id="rId9"/>
    <p:sldId id="269" r:id="rId10"/>
    <p:sldId id="274" r:id="rId11"/>
    <p:sldId id="278" r:id="rId12"/>
    <p:sldId id="267" r:id="rId13"/>
    <p:sldId id="273" r:id="rId14"/>
    <p:sldId id="262" r:id="rId15"/>
    <p:sldId id="261" r:id="rId16"/>
    <p:sldId id="279" r:id="rId17"/>
    <p:sldId id="286" r:id="rId18"/>
    <p:sldId id="290" r:id="rId19"/>
    <p:sldId id="272" r:id="rId20"/>
    <p:sldId id="263" r:id="rId21"/>
    <p:sldId id="258" r:id="rId22"/>
    <p:sldId id="291" r:id="rId23"/>
    <p:sldId id="288" r:id="rId24"/>
    <p:sldId id="292" r:id="rId25"/>
    <p:sldId id="287" r:id="rId26"/>
    <p:sldId id="281" r:id="rId27"/>
    <p:sldId id="283" r:id="rId28"/>
    <p:sldId id="282" r:id="rId29"/>
    <p:sldId id="284" r:id="rId30"/>
    <p:sldId id="289" r:id="rId3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8643"/>
    <a:srgbClr val="99FF66"/>
    <a:srgbClr val="FFFF66"/>
    <a:srgbClr val="CC66FF"/>
    <a:srgbClr val="FF5050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259A4-CF62-47CB-8C10-201FF2946998}" type="datetimeFigureOut">
              <a:rPr lang="en-GB" smtClean="0"/>
              <a:pPr/>
              <a:t>29/11/2012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FB5E-AFD9-4393-B65C-91555B37E4A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911867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BEAE5-ED8F-4597-928E-E8228501D01A}" type="datetimeFigureOut">
              <a:rPr lang="en-GB" smtClean="0"/>
              <a:pPr/>
              <a:t>29/11/2012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0FA86-7D9B-4290-B0DF-BE60E5E8DAB7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4645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87212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5129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>
            <a:lvl1pPr marL="36576" indent="0">
              <a:buNone/>
              <a:defRPr/>
            </a:lvl1pPr>
          </a:lstStyle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6949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1087253/files/project-note-409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1302738/files/thp004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SPL thermal studies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Rossana</a:t>
            </a:r>
            <a:r>
              <a:rPr lang="en-GB" dirty="0" smtClean="0"/>
              <a:t> </a:t>
            </a:r>
            <a:r>
              <a:rPr lang="en-GB" dirty="0" err="1" smtClean="0"/>
              <a:t>Bonomi</a:t>
            </a:r>
            <a:r>
              <a:rPr lang="en-GB" dirty="0" smtClean="0"/>
              <a:t> </a:t>
            </a:r>
          </a:p>
          <a:p>
            <a:r>
              <a:rPr lang="en-GB" sz="1200" dirty="0" smtClean="0">
                <a:solidFill>
                  <a:schemeClr val="accent6"/>
                </a:solidFill>
              </a:rPr>
              <a:t>Rossana.Bonomi@cern.ch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6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xmlns="" val="21240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81" t="18000" r="33468" b="53750"/>
          <a:stretch/>
        </p:blipFill>
        <p:spPr bwMode="auto">
          <a:xfrm>
            <a:off x="5882318" y="3256032"/>
            <a:ext cx="3261682" cy="310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Double-walled tube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4185138" cy="4667421"/>
          </a:xfrm>
        </p:spPr>
        <p:txBody>
          <a:bodyPr>
            <a:normAutofit/>
          </a:bodyPr>
          <a:lstStyle/>
          <a:p>
            <a:r>
              <a:rPr lang="en-GB" dirty="0" smtClean="0"/>
              <a:t>Results are comparable with FE 2D simulations (</a:t>
            </a:r>
            <a:r>
              <a:rPr lang="en-GB" dirty="0" err="1" smtClean="0"/>
              <a:t>Comsol</a:t>
            </a:r>
            <a:r>
              <a:rPr lang="en-GB" dirty="0" smtClean="0"/>
              <a:t>)</a:t>
            </a:r>
          </a:p>
          <a:p>
            <a:pPr lvl="1"/>
            <a:r>
              <a:rPr lang="en-GB" b="1" dirty="0" smtClean="0"/>
              <a:t>Heat </a:t>
            </a:r>
            <a:r>
              <a:rPr lang="en-GB" b="1" dirty="0" smtClean="0"/>
              <a:t>load at bath: </a:t>
            </a:r>
            <a:endParaRPr lang="en-GB" b="1" dirty="0" smtClean="0"/>
          </a:p>
          <a:p>
            <a:pPr lvl="1">
              <a:buNone/>
            </a:pPr>
            <a:r>
              <a:rPr lang="en-GB" b="1" smtClean="0"/>
              <a:t> </a:t>
            </a:r>
            <a:r>
              <a:rPr lang="en-GB" b="1" smtClean="0"/>
              <a:t>    </a:t>
            </a:r>
            <a:r>
              <a:rPr lang="en-GB" b="1" smtClean="0"/>
              <a:t>&lt; 0.5 </a:t>
            </a:r>
            <a:r>
              <a:rPr lang="en-GB" b="1" dirty="0" smtClean="0"/>
              <a:t>W</a:t>
            </a:r>
          </a:p>
          <a:p>
            <a:pPr lvl="1"/>
            <a:r>
              <a:rPr lang="en-GB" dirty="0" smtClean="0"/>
              <a:t>RF power: 10.1 W</a:t>
            </a:r>
          </a:p>
          <a:p>
            <a:pPr lvl="1"/>
            <a:r>
              <a:rPr lang="en-GB" dirty="0" smtClean="0"/>
              <a:t>Antenna radiation load: 0.6 W</a:t>
            </a:r>
          </a:p>
          <a:p>
            <a:endParaRPr lang="en-GB" dirty="0"/>
          </a:p>
        </p:txBody>
      </p:sp>
      <p:pic>
        <p:nvPicPr>
          <p:cNvPr id="5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8" name="TextBox 7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9</a:t>
            </a:r>
            <a:endParaRPr lang="en-GB" sz="1000">
              <a:solidFill>
                <a:schemeClr val="accent4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94" t="51250" r="17656" b="22250"/>
          <a:stretch/>
        </p:blipFill>
        <p:spPr bwMode="auto">
          <a:xfrm>
            <a:off x="5856051" y="414642"/>
            <a:ext cx="3287949" cy="290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33830" y="2001641"/>
            <a:ext cx="120511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smtClean="0"/>
              <a:t>No COOL</a:t>
            </a:r>
            <a:endParaRPr lang="en-GB" sz="1600" b="1"/>
          </a:p>
        </p:txBody>
      </p:sp>
      <p:sp>
        <p:nvSpPr>
          <p:cNvPr id="10" name="TextBox 9"/>
          <p:cNvSpPr txBox="1"/>
          <p:nvPr/>
        </p:nvSpPr>
        <p:spPr>
          <a:xfrm>
            <a:off x="7425533" y="4264943"/>
            <a:ext cx="1076442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smtClean="0"/>
              <a:t>40 mg/s He</a:t>
            </a:r>
            <a:endParaRPr lang="en-GB" sz="1600" b="1"/>
          </a:p>
        </p:txBody>
      </p:sp>
    </p:spTree>
    <p:extLst>
      <p:ext uri="{BB962C8B-B14F-4D97-AF65-F5344CB8AC3E}">
        <p14:creationId xmlns:p14="http://schemas.microsoft.com/office/powerpoint/2010/main" xmlns="" val="4114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Double-walled tube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5812971" cy="4667421"/>
          </a:xfrm>
        </p:spPr>
        <p:txBody>
          <a:bodyPr/>
          <a:lstStyle/>
          <a:p>
            <a:r>
              <a:rPr lang="en-GB" smtClean="0"/>
              <a:t>RF currents node position is critical ..</a:t>
            </a:r>
            <a:endParaRPr lang="en-GB"/>
          </a:p>
        </p:txBody>
      </p:sp>
      <p:pic>
        <p:nvPicPr>
          <p:cNvPr id="5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3593854"/>
              </p:ext>
            </p:extLst>
          </p:nvPr>
        </p:nvGraphicFramePr>
        <p:xfrm>
          <a:off x="356572" y="2499180"/>
          <a:ext cx="4320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/>
                <a:gridCol w="1080000"/>
                <a:gridCol w="1080000"/>
                <a:gridCol w="108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>
                          <a:solidFill>
                            <a:schemeClr val="tx1"/>
                          </a:solidFill>
                        </a:rPr>
                        <a:t>Shift [mm]</a:t>
                      </a:r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>
                          <a:solidFill>
                            <a:schemeClr val="tx1"/>
                          </a:solidFill>
                        </a:rPr>
                        <a:t>Prf [W]</a:t>
                      </a:r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>
                          <a:solidFill>
                            <a:schemeClr val="tx1"/>
                          </a:solidFill>
                        </a:rPr>
                        <a:t>Qrad</a:t>
                      </a:r>
                      <a:r>
                        <a:rPr lang="en-GB" sz="1400" baseline="0" smtClean="0">
                          <a:solidFill>
                            <a:schemeClr val="tx1"/>
                          </a:solidFill>
                        </a:rPr>
                        <a:t> (W)</a:t>
                      </a:r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>
                          <a:solidFill>
                            <a:schemeClr val="tx1"/>
                          </a:solidFill>
                        </a:rPr>
                        <a:t>Qbath [W]</a:t>
                      </a:r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10.189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0.579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0.110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50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15.503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0.581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0.375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100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14.077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0.587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0.576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150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8.213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0.586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0.346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200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8.802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0.580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0.113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250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14.512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0.580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0.278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300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15.252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0.586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0.571</a:t>
                      </a:r>
                      <a:endParaRPr lang="en-GB" sz="140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6585621" y="510972"/>
            <a:ext cx="2319027" cy="4800329"/>
            <a:chOff x="6501565" y="1075177"/>
            <a:chExt cx="2555881" cy="5103487"/>
          </a:xfrm>
        </p:grpSpPr>
        <p:grpSp>
          <p:nvGrpSpPr>
            <p:cNvPr id="31" name="Group 30"/>
            <p:cNvGrpSpPr/>
            <p:nvPr/>
          </p:nvGrpSpPr>
          <p:grpSpPr>
            <a:xfrm>
              <a:off x="6501565" y="1075177"/>
              <a:ext cx="2555881" cy="5103487"/>
              <a:chOff x="6501565" y="1075177"/>
              <a:chExt cx="2555881" cy="510348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6501565" y="1075177"/>
                <a:ext cx="2555881" cy="5103487"/>
                <a:chOff x="6541757" y="1185705"/>
                <a:chExt cx="2555881" cy="5103487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6541757" y="1185705"/>
                  <a:ext cx="2481667" cy="5103487"/>
                  <a:chOff x="1051388" y="1637881"/>
                  <a:chExt cx="2481667" cy="5103487"/>
                </a:xfrm>
              </p:grpSpPr>
              <p:pic>
                <p:nvPicPr>
                  <p:cNvPr id="20" name="Picture 19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/>
                  <a:srcRect l="72030" t="27903" r="3508" b="3121"/>
                  <a:stretch/>
                </p:blipFill>
                <p:spPr bwMode="auto">
                  <a:xfrm>
                    <a:off x="1051388" y="1637881"/>
                    <a:ext cx="2481667" cy="51034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4" name="Rectangle 23"/>
                  <p:cNvSpPr/>
                  <p:nvPr/>
                </p:nvSpPr>
                <p:spPr>
                  <a:xfrm rot="16200000">
                    <a:off x="2060144" y="3909041"/>
                    <a:ext cx="245265" cy="112084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 rot="16200000">
                    <a:off x="2069883" y="2375300"/>
                    <a:ext cx="233543" cy="863997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Freeform 20"/>
                  <p:cNvSpPr/>
                  <p:nvPr/>
                </p:nvSpPr>
                <p:spPr>
                  <a:xfrm rot="16200000">
                    <a:off x="1056468" y="3518037"/>
                    <a:ext cx="2246315" cy="1042390"/>
                  </a:xfrm>
                  <a:custGeom>
                    <a:avLst/>
                    <a:gdLst>
                      <a:gd name="connsiteX0" fmla="*/ 0 w 1454227"/>
                      <a:gd name="connsiteY0" fmla="*/ 826366 h 826366"/>
                      <a:gd name="connsiteX1" fmla="*/ 429658 w 1454227"/>
                      <a:gd name="connsiteY1" fmla="*/ 429758 h 826366"/>
                      <a:gd name="connsiteX2" fmla="*/ 947451 w 1454227"/>
                      <a:gd name="connsiteY2" fmla="*/ 101 h 826366"/>
                      <a:gd name="connsiteX3" fmla="*/ 1454227 w 1454227"/>
                      <a:gd name="connsiteY3" fmla="*/ 385691 h 82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227" h="826366">
                        <a:moveTo>
                          <a:pt x="0" y="826366"/>
                        </a:moveTo>
                        <a:cubicBezTo>
                          <a:pt x="135875" y="696917"/>
                          <a:pt x="271750" y="567469"/>
                          <a:pt x="429658" y="429758"/>
                        </a:cubicBezTo>
                        <a:cubicBezTo>
                          <a:pt x="587566" y="292047"/>
                          <a:pt x="776689" y="7446"/>
                          <a:pt x="947451" y="101"/>
                        </a:cubicBezTo>
                        <a:cubicBezTo>
                          <a:pt x="1118213" y="-7244"/>
                          <a:pt x="1454227" y="385691"/>
                          <a:pt x="1454227" y="385691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Freeform 21"/>
                  <p:cNvSpPr/>
                  <p:nvPr/>
                </p:nvSpPr>
                <p:spPr>
                  <a:xfrm rot="16200000">
                    <a:off x="1056468" y="3126857"/>
                    <a:ext cx="2246315" cy="1042390"/>
                  </a:xfrm>
                  <a:custGeom>
                    <a:avLst/>
                    <a:gdLst>
                      <a:gd name="connsiteX0" fmla="*/ 0 w 1454227"/>
                      <a:gd name="connsiteY0" fmla="*/ 826366 h 826366"/>
                      <a:gd name="connsiteX1" fmla="*/ 429658 w 1454227"/>
                      <a:gd name="connsiteY1" fmla="*/ 429758 h 826366"/>
                      <a:gd name="connsiteX2" fmla="*/ 947451 w 1454227"/>
                      <a:gd name="connsiteY2" fmla="*/ 101 h 826366"/>
                      <a:gd name="connsiteX3" fmla="*/ 1454227 w 1454227"/>
                      <a:gd name="connsiteY3" fmla="*/ 385691 h 82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227" h="826366">
                        <a:moveTo>
                          <a:pt x="0" y="826366"/>
                        </a:moveTo>
                        <a:cubicBezTo>
                          <a:pt x="135875" y="696917"/>
                          <a:pt x="271750" y="567469"/>
                          <a:pt x="429658" y="429758"/>
                        </a:cubicBezTo>
                        <a:cubicBezTo>
                          <a:pt x="587566" y="292047"/>
                          <a:pt x="776689" y="7446"/>
                          <a:pt x="947451" y="101"/>
                        </a:cubicBezTo>
                        <a:cubicBezTo>
                          <a:pt x="1118213" y="-7244"/>
                          <a:pt x="1454227" y="385691"/>
                          <a:pt x="1454227" y="385691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FF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8032005" y="3084452"/>
                  <a:ext cx="1065633" cy="261771"/>
                </a:xfrm>
                <a:prstGeom prst="rect">
                  <a:avLst/>
                </a:prstGeom>
                <a:solidFill>
                  <a:schemeClr val="accent4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b="1" smtClean="0">
                      <a:solidFill>
                        <a:srgbClr val="FFFF00"/>
                      </a:solidFill>
                    </a:rPr>
                    <a:t>RF currents</a:t>
                  </a:r>
                  <a:endParaRPr lang="en-GB" sz="1000" b="1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546312" y="2250831"/>
                <a:ext cx="144000" cy="1440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7558040" y="1890783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10</a:t>
            </a:r>
            <a:endParaRPr lang="en-GB" sz="1000">
              <a:solidFill>
                <a:schemeClr val="accent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50" t="25000" r="21667" b="50500"/>
          <a:stretch/>
        </p:blipFill>
        <p:spPr bwMode="auto">
          <a:xfrm>
            <a:off x="4844374" y="4095345"/>
            <a:ext cx="3046377" cy="2112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37745" y="2850690"/>
            <a:ext cx="4114800" cy="3886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287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8796" y="1746406"/>
            <a:ext cx="4220894" cy="3469608"/>
            <a:chOff x="3147646" y="1993900"/>
            <a:chExt cx="4220894" cy="34696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2500" t="12500" r="10156" b="8333"/>
            <a:stretch>
              <a:fillRect/>
            </a:stretch>
          </p:blipFill>
          <p:spPr bwMode="auto">
            <a:xfrm>
              <a:off x="3340434" y="1993900"/>
              <a:ext cx="3854116" cy="2900217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147646" y="5232676"/>
              <a:ext cx="422089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i="1" dirty="0" smtClean="0"/>
                <a:t>(Figure </a:t>
              </a:r>
              <a:r>
                <a:rPr lang="fr-FR" sz="900" i="1" dirty="0" err="1" smtClean="0"/>
                <a:t>from</a:t>
              </a:r>
              <a:r>
                <a:rPr lang="fr-FR" sz="900" i="1" dirty="0" smtClean="0"/>
                <a:t>: « An Introduction to </a:t>
              </a:r>
              <a:r>
                <a:rPr lang="fr-FR" sz="900" i="1" dirty="0" err="1" smtClean="0"/>
                <a:t>Cryogenics</a:t>
              </a:r>
              <a:r>
                <a:rPr lang="fr-FR" sz="900" i="1" dirty="0" smtClean="0"/>
                <a:t> », </a:t>
              </a:r>
              <a:r>
                <a:rPr lang="fr-FR" sz="900" i="1" dirty="0" err="1" smtClean="0"/>
                <a:t>Ph.Lebrun</a:t>
              </a:r>
              <a:r>
                <a:rPr lang="fr-FR" sz="900" i="1" dirty="0" smtClean="0"/>
                <a:t>, CERN/AT 2007-1)</a:t>
              </a:r>
              <a:endParaRPr lang="fr-FR" sz="900" i="1" dirty="0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418840" y="4965976"/>
              <a:ext cx="3683000" cy="3048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tabLst/>
                <a:defRPr/>
              </a:pPr>
              <a:r>
                <a:rPr kumimoji="0" lang="fr-FR" sz="16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He refrigeration	He Liquefaction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Thermodynamic efficiency of DWT gas cooling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5606"/>
            <a:ext cx="4393097" cy="4667421"/>
          </a:xfrm>
        </p:spPr>
        <p:txBody>
          <a:bodyPr>
            <a:normAutofit/>
          </a:bodyPr>
          <a:lstStyle/>
          <a:p>
            <a:r>
              <a:rPr lang="en-GB"/>
              <a:t>Electrical </a:t>
            </a:r>
            <a:r>
              <a:rPr lang="en-GB" smtClean="0"/>
              <a:t>power </a:t>
            </a:r>
            <a:r>
              <a:rPr lang="en-GB"/>
              <a:t>for liquefaction </a:t>
            </a:r>
            <a:r>
              <a:rPr lang="en-GB" smtClean="0"/>
              <a:t>of 1 </a:t>
            </a:r>
            <a:r>
              <a:rPr lang="en-GB"/>
              <a:t>g/s helium: </a:t>
            </a:r>
            <a:r>
              <a:rPr lang="en-GB" smtClean="0"/>
              <a:t>6200 </a:t>
            </a:r>
            <a:r>
              <a:rPr lang="en-GB"/>
              <a:t>W</a:t>
            </a:r>
            <a:r>
              <a:rPr lang="en-GB" baseline="-25000" smtClean="0"/>
              <a:t>el</a:t>
            </a:r>
          </a:p>
          <a:p>
            <a:r>
              <a:rPr lang="en-GB" smtClean="0"/>
              <a:t>Carnot COP @ 4.5 K: 66 W</a:t>
            </a:r>
            <a:r>
              <a:rPr lang="en-GB" baseline="-25000" smtClean="0"/>
              <a:t>el</a:t>
            </a:r>
            <a:r>
              <a:rPr lang="en-GB" smtClean="0"/>
              <a:t>/W</a:t>
            </a:r>
            <a:r>
              <a:rPr lang="en-GB" baseline="-25000" smtClean="0"/>
              <a:t>th</a:t>
            </a:r>
          </a:p>
          <a:p>
            <a:r>
              <a:rPr lang="en-GB" smtClean="0">
                <a:solidFill>
                  <a:srgbClr val="FF0000"/>
                </a:solidFill>
              </a:rPr>
              <a:t>1 g/s </a:t>
            </a:r>
            <a:r>
              <a:rPr lang="en-GB" smtClean="0"/>
              <a:t>liquid helium is equivalent to         </a:t>
            </a:r>
            <a:r>
              <a:rPr lang="en-GB" smtClean="0">
                <a:solidFill>
                  <a:srgbClr val="FF0000"/>
                </a:solidFill>
              </a:rPr>
              <a:t>100 W</a:t>
            </a:r>
            <a:r>
              <a:rPr lang="en-GB" baseline="-25000" smtClean="0">
                <a:solidFill>
                  <a:srgbClr val="FF0000"/>
                </a:solidFill>
              </a:rPr>
              <a:t>th</a:t>
            </a:r>
            <a:r>
              <a:rPr lang="en-GB" smtClean="0">
                <a:solidFill>
                  <a:srgbClr val="FF00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@ 4.5 </a:t>
            </a:r>
            <a:r>
              <a:rPr lang="en-GB" smtClean="0">
                <a:solidFill>
                  <a:srgbClr val="FF0000"/>
                </a:solidFill>
              </a:rPr>
              <a:t>K </a:t>
            </a:r>
            <a:r>
              <a:rPr lang="en-GB" smtClean="0"/>
              <a:t>*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11</a:t>
            </a:r>
            <a:endParaRPr lang="en-GB" sz="100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5533" y="6345590"/>
            <a:ext cx="50571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i="1" dirty="0" smtClean="0"/>
              <a:t>* U. Wagner </a:t>
            </a:r>
            <a:r>
              <a:rPr lang="en-GB" sz="900" i="1" dirty="0" smtClean="0"/>
              <a:t>s </a:t>
            </a:r>
            <a:r>
              <a:rPr lang="en-GB" sz="900" i="1" dirty="0"/>
              <a:t>presentation: </a:t>
            </a:r>
            <a:r>
              <a:rPr lang="en-GB" sz="900" i="1" dirty="0" smtClean="0"/>
              <a:t>http</a:t>
            </a:r>
            <a:r>
              <a:rPr lang="en-GB" sz="900" i="1" dirty="0" smtClean="0"/>
              <a:t>://</a:t>
            </a:r>
            <a:r>
              <a:rPr lang="en-GB" sz="900" i="1" dirty="0" smtClean="0"/>
              <a:t>cdsweb.cern.ch/record/808372/files/p295.pdf 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xmlns="" val="585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Thermodynamic efficiency of DWT gas cooling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1509034"/>
          </a:xfrm>
        </p:spPr>
        <p:txBody>
          <a:bodyPr>
            <a:normAutofit lnSpcReduction="10000"/>
          </a:bodyPr>
          <a:lstStyle/>
          <a:p>
            <a:r>
              <a:rPr lang="en-GB" smtClean="0"/>
              <a:t>Comparison with </a:t>
            </a:r>
            <a:r>
              <a:rPr lang="en-GB" b="1" smtClean="0"/>
              <a:t>other ways </a:t>
            </a:r>
            <a:r>
              <a:rPr lang="en-GB" smtClean="0"/>
              <a:t>of cooling (heat intercepts, self-sustained cooling)</a:t>
            </a:r>
          </a:p>
          <a:p>
            <a:r>
              <a:rPr lang="en-GB" smtClean="0">
                <a:solidFill>
                  <a:schemeClr val="accent5"/>
                </a:solidFill>
              </a:rPr>
              <a:t>990 @ 2 K, 220 @ 9 or 4.5 K, 16 @ 80 K</a:t>
            </a:r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0881121"/>
              </p:ext>
            </p:extLst>
          </p:nvPr>
        </p:nvGraphicFramePr>
        <p:xfrm>
          <a:off x="513365" y="2966361"/>
          <a:ext cx="8157409" cy="3080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000"/>
                <a:gridCol w="648000"/>
                <a:gridCol w="648000"/>
                <a:gridCol w="522902"/>
                <a:gridCol w="522902"/>
                <a:gridCol w="648000"/>
                <a:gridCol w="648000"/>
                <a:gridCol w="678138"/>
                <a:gridCol w="828000"/>
                <a:gridCol w="544689"/>
                <a:gridCol w="740778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Case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dirty="0">
                          <a:effectLst/>
                          <a:latin typeface="+mn-lt"/>
                        </a:rPr>
                        <a:t>Q </a:t>
                      </a:r>
                      <a:r>
                        <a:rPr lang="en-GB" sz="1100" b="0" u="none" strike="noStrike">
                          <a:effectLst/>
                          <a:latin typeface="+mn-lt"/>
                        </a:rPr>
                        <a:t>@ 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2K</a:t>
                      </a:r>
                    </a:p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[W</a:t>
                      </a:r>
                      <a:r>
                        <a:rPr lang="en-GB" sz="1100" b="0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P         </a:t>
                      </a:r>
                      <a:r>
                        <a:rPr lang="en-GB" sz="1100" b="0" u="none" strike="noStrike">
                          <a:effectLst/>
                          <a:latin typeface="+mn-lt"/>
                        </a:rPr>
                        <a:t>[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W</a:t>
                      </a:r>
                      <a:r>
                        <a:rPr lang="en-GB" sz="1100" b="0" u="none" strike="noStrike" baseline="-25000" smtClean="0">
                          <a:effectLst/>
                          <a:latin typeface="+mn-lt"/>
                        </a:rPr>
                        <a:t>el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dirty="0">
                          <a:effectLst/>
                          <a:latin typeface="+mn-lt"/>
                        </a:rPr>
                        <a:t>Q </a:t>
                      </a:r>
                      <a:r>
                        <a:rPr lang="en-GB" sz="1100" b="0" u="none" strike="noStrike">
                          <a:effectLst/>
                          <a:latin typeface="+mn-lt"/>
                        </a:rPr>
                        <a:t>@ 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9K </a:t>
                      </a:r>
                      <a:r>
                        <a:rPr lang="en-GB" sz="1100" b="0" u="none" strike="noStrike" dirty="0">
                          <a:effectLst/>
                          <a:latin typeface="+mn-lt"/>
                        </a:rPr>
                        <a:t>[W]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P         [W</a:t>
                      </a:r>
                      <a:r>
                        <a:rPr lang="en-GB" sz="1100" b="0" u="none" strike="noStrike" baseline="-25000" smtClean="0">
                          <a:effectLst/>
                          <a:latin typeface="+mn-lt"/>
                        </a:rPr>
                        <a:t>el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dirty="0">
                          <a:effectLst/>
                          <a:latin typeface="+mn-lt"/>
                        </a:rPr>
                        <a:t>Q </a:t>
                      </a:r>
                      <a:r>
                        <a:rPr lang="en-GB" sz="1100" b="0" u="none" strike="noStrike">
                          <a:effectLst/>
                          <a:latin typeface="+mn-lt"/>
                        </a:rPr>
                        <a:t>@ 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80K</a:t>
                      </a:r>
                    </a:p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[W</a:t>
                      </a:r>
                      <a:r>
                        <a:rPr lang="en-GB" sz="1100" b="0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P         [W</a:t>
                      </a:r>
                      <a:r>
                        <a:rPr lang="en-GB" sz="1100" b="0" u="none" strike="noStrike" baseline="-25000" smtClean="0">
                          <a:effectLst/>
                          <a:latin typeface="+mn-lt"/>
                        </a:rPr>
                        <a:t>el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>
                          <a:effectLst/>
                          <a:latin typeface="+mn-lt"/>
                        </a:rPr>
                        <a:t>vapours 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rate</a:t>
                      </a:r>
                    </a:p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[g/s]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effectLst/>
                          <a:latin typeface="+mn-lt"/>
                        </a:rPr>
                        <a:t>Q equiv</a:t>
                      </a:r>
                      <a:r>
                        <a:rPr lang="pl-PL" sz="1100" b="0" u="none" strike="noStrike">
                          <a:effectLst/>
                          <a:latin typeface="+mn-lt"/>
                        </a:rPr>
                        <a:t>. </a:t>
                      </a:r>
                      <a:endParaRPr lang="en-GB" sz="1100" b="0" u="none" strike="noStrike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l-PL" sz="1100" b="0" u="none" strike="noStrike" smtClean="0">
                          <a:effectLst/>
                          <a:latin typeface="+mn-lt"/>
                        </a:rPr>
                        <a:t>@ 4.5K</a:t>
                      </a:r>
                      <a:endParaRPr lang="en-GB" sz="1100" b="0" u="none" strike="noStrike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l-PL" sz="1100" b="0" u="none" strike="noStrike" smtClean="0">
                          <a:effectLst/>
                          <a:latin typeface="+mn-lt"/>
                        </a:rPr>
                        <a:t>[W</a:t>
                      </a:r>
                      <a:r>
                        <a:rPr lang="pl-PL" sz="1100" b="0" u="none" strike="noStrike" dirty="0">
                          <a:effectLst/>
                          <a:latin typeface="+mn-lt"/>
                        </a:rPr>
                        <a:t>] (1g/s=100W)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P         [W</a:t>
                      </a:r>
                      <a:r>
                        <a:rPr lang="en-GB" sz="1100" b="0" u="none" strike="noStrike" baseline="-25000" smtClean="0">
                          <a:effectLst/>
                          <a:latin typeface="+mn-lt"/>
                        </a:rPr>
                        <a:t>el</a:t>
                      </a:r>
                      <a:r>
                        <a:rPr lang="en-GB" sz="1100" b="0" u="none" strike="noStrike" smtClean="0">
                          <a:effectLst/>
                          <a:latin typeface="+mn-lt"/>
                        </a:rPr>
                        <a:t>]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 </a:t>
                      </a:r>
                      <a:r>
                        <a:rPr lang="en-GB" sz="1100" b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power</a:t>
                      </a:r>
                      <a:endParaRPr lang="en-GB" sz="1100" b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[Wel]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A) No intercept</a:t>
                      </a:r>
                      <a:endParaRPr lang="en-GB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12,375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12,375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B) 1 optimised </a:t>
                      </a:r>
                      <a:r>
                        <a:rPr lang="en-US" sz="1100" b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intercept </a:t>
                      </a:r>
                    </a:p>
                    <a:p>
                      <a:pPr algn="l" fontAlgn="t"/>
                      <a:r>
                        <a:rPr lang="en-US" sz="1100" b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@ </a:t>
                      </a: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80K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2,178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44.6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2,892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C) 2 </a:t>
                      </a:r>
                      <a:r>
                        <a:rPr lang="en-US" sz="1100" b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optimised</a:t>
                      </a: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intercepts </a:t>
                      </a:r>
                    </a:p>
                    <a:p>
                      <a:pPr algn="l" fontAlgn="t"/>
                      <a:r>
                        <a:rPr lang="en-US" sz="1100" b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@ 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80K </a:t>
                      </a: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&amp; </a:t>
                      </a:r>
                      <a:r>
                        <a:rPr lang="en-US" sz="1100" b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9K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1,372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D) 4.5K self-sustained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vapour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cooling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470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E) He </a:t>
                      </a:r>
                      <a:r>
                        <a:rPr lang="en-US" sz="1100" b="0" i="0" u="none" strike="noStrike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vapour</a:t>
                      </a:r>
                      <a:r>
                        <a:rPr lang="en-US" sz="11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cooling</a:t>
                      </a:r>
                      <a:r>
                        <a:rPr lang="en-US" sz="11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1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4.5K-300K)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979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FF66"/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US" sz="1100" b="1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</a:t>
                      </a: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He </a:t>
                      </a:r>
                      <a:r>
                        <a:rPr lang="en-US" sz="1100" b="1" err="1" smtClean="0">
                          <a:solidFill>
                            <a:schemeClr val="tx1"/>
                          </a:solidFill>
                          <a:latin typeface="+mn-lt"/>
                        </a:rPr>
                        <a:t>vapour</a:t>
                      </a: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 cooling (4.5K-300K),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RF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power on</a:t>
                      </a: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1,375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33"/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  <a:r>
                        <a:rPr lang="en-US" sz="1100" b="1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</a:t>
                      </a: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No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He </a:t>
                      </a:r>
                      <a:r>
                        <a:rPr lang="en-US" sz="1100" b="1" err="1" smtClean="0">
                          <a:solidFill>
                            <a:schemeClr val="tx1"/>
                          </a:solidFill>
                          <a:latin typeface="+mn-lt"/>
                        </a:rPr>
                        <a:t>vapour</a:t>
                      </a: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 cooling,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mtClean="0">
                          <a:solidFill>
                            <a:schemeClr val="tx1"/>
                          </a:solidFill>
                          <a:latin typeface="+mn-lt"/>
                        </a:rPr>
                        <a:t>RF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power on</a:t>
                      </a:r>
                    </a:p>
                  </a:txBody>
                  <a:tcPr marL="7677" marR="7677" marT="7677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21,780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21,780</a:t>
                      </a:r>
                      <a:endParaRPr lang="en-GB" sz="11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12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Cold-warm transition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Mathcad/Matlab analytical analysis for each </a:t>
            </a:r>
            <a:r>
              <a:rPr lang="en-GB" b="1" smtClean="0"/>
              <a:t>position</a:t>
            </a:r>
            <a:r>
              <a:rPr lang="en-GB" smtClean="0"/>
              <a:t> and </a:t>
            </a:r>
            <a:r>
              <a:rPr lang="en-GB" b="1" smtClean="0"/>
              <a:t>temperature</a:t>
            </a:r>
            <a:r>
              <a:rPr lang="en-GB" smtClean="0"/>
              <a:t> of thermal shield</a:t>
            </a:r>
          </a:p>
          <a:p>
            <a:r>
              <a:rPr lang="en-GB" smtClean="0"/>
              <a:t>Heat due to radiation and to conduction are evaluated</a:t>
            </a: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grpSp>
        <p:nvGrpSpPr>
          <p:cNvPr id="10" name="Group 9"/>
          <p:cNvGrpSpPr/>
          <p:nvPr/>
        </p:nvGrpSpPr>
        <p:grpSpPr>
          <a:xfrm>
            <a:off x="3559896" y="3127538"/>
            <a:ext cx="5079121" cy="2675953"/>
            <a:chOff x="2120203" y="2991318"/>
            <a:chExt cx="5079121" cy="2675953"/>
          </a:xfrm>
        </p:grpSpPr>
        <p:grpSp>
          <p:nvGrpSpPr>
            <p:cNvPr id="4" name="Group 3"/>
            <p:cNvGrpSpPr/>
            <p:nvPr/>
          </p:nvGrpSpPr>
          <p:grpSpPr>
            <a:xfrm>
              <a:off x="2120203" y="2991318"/>
              <a:ext cx="5079121" cy="2675953"/>
              <a:chOff x="3506874" y="3142042"/>
              <a:chExt cx="5079121" cy="2675953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506874" y="3142042"/>
                <a:ext cx="5079121" cy="2675953"/>
                <a:chOff x="2532185" y="2348223"/>
                <a:chExt cx="5079121" cy="2675953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532185" y="2348223"/>
                  <a:ext cx="5079121" cy="2675953"/>
                  <a:chOff x="2879386" y="3312865"/>
                  <a:chExt cx="5817141" cy="2833929"/>
                </a:xfrm>
              </p:grpSpPr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2879386" y="3312865"/>
                    <a:ext cx="5817141" cy="2833929"/>
                    <a:chOff x="2879386" y="3312865"/>
                    <a:chExt cx="5817141" cy="2833929"/>
                  </a:xfrm>
                </p:grpSpPr>
                <p:pic>
                  <p:nvPicPr>
                    <p:cNvPr id="13" name="Picture 2" descr="C:\RosSaNa\RoSSaNa_C\BONOMIfellow\img\mine\TS_zoom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 l="19044" t="16104" r="17302"/>
                    <a:stretch/>
                  </p:blipFill>
                  <p:spPr bwMode="auto">
                    <a:xfrm rot="10800000">
                      <a:off x="2879386" y="3312865"/>
                      <a:ext cx="5817141" cy="283392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6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4" name="5-Point Star 13"/>
                    <p:cNvSpPr/>
                    <p:nvPr/>
                  </p:nvSpPr>
                  <p:spPr>
                    <a:xfrm>
                      <a:off x="5409695" y="4715916"/>
                      <a:ext cx="144000" cy="144000"/>
                    </a:xfrm>
                    <a:prstGeom prst="star5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" name="5-Point Star 14"/>
                    <p:cNvSpPr/>
                    <p:nvPr/>
                  </p:nvSpPr>
                  <p:spPr>
                    <a:xfrm>
                      <a:off x="7066063" y="4715900"/>
                      <a:ext cx="144000" cy="144000"/>
                    </a:xfrm>
                    <a:prstGeom prst="star5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5638800" y="4800600"/>
                    <a:ext cx="1384300" cy="0"/>
                  </a:xfrm>
                  <a:prstGeom prst="straightConnector1">
                    <a:avLst/>
                  </a:prstGeom>
                  <a:ln w="57150">
                    <a:solidFill>
                      <a:schemeClr val="accent6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/>
                <p:cNvSpPr/>
                <p:nvPr/>
              </p:nvSpPr>
              <p:spPr>
                <a:xfrm rot="16200000">
                  <a:off x="6322634" y="3679915"/>
                  <a:ext cx="1330483" cy="45368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rot="16200000">
                  <a:off x="2726997" y="3691636"/>
                  <a:ext cx="1318763" cy="42186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5961451" y="3188106"/>
                <a:ext cx="47961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smtClean="0">
                    <a:solidFill>
                      <a:srgbClr val="00B050"/>
                    </a:solidFill>
                  </a:rPr>
                  <a:t>TS</a:t>
                </a:r>
                <a:endParaRPr lang="en-GB" b="1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 rot="16200000">
              <a:off x="4939310" y="3492344"/>
              <a:ext cx="352445" cy="1766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13</a:t>
            </a:r>
            <a:endParaRPr lang="en-GB" sz="1000">
              <a:solidFill>
                <a:schemeClr val="accent4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00392" y="4231532"/>
            <a:ext cx="2118548" cy="1466829"/>
            <a:chOff x="514562" y="3690623"/>
            <a:chExt cx="2850206" cy="1926059"/>
          </a:xfrm>
        </p:grpSpPr>
        <p:sp>
          <p:nvSpPr>
            <p:cNvPr id="21" name="TextBox 20"/>
            <p:cNvSpPr txBox="1"/>
            <p:nvPr/>
          </p:nvSpPr>
          <p:spPr>
            <a:xfrm>
              <a:off x="920626" y="5252961"/>
              <a:ext cx="1921975" cy="36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smtClean="0"/>
                <a:t>Equivalent electric</a:t>
              </a:r>
              <a:endParaRPr lang="en-GB" sz="1200"/>
            </a:p>
          </p:txBody>
        </p:sp>
        <p:grpSp>
          <p:nvGrpSpPr>
            <p:cNvPr id="26" name="Group 25"/>
            <p:cNvGrpSpPr/>
            <p:nvPr/>
          </p:nvGrpSpPr>
          <p:grpSpPr>
            <a:xfrm rot="10800000">
              <a:off x="514562" y="3690623"/>
              <a:ext cx="2850206" cy="1463675"/>
              <a:chOff x="350195" y="3690623"/>
              <a:chExt cx="2850206" cy="1463675"/>
            </a:xfrm>
          </p:grpSpPr>
          <p:pic>
            <p:nvPicPr>
              <p:cNvPr id="23" name="Picture 2" descr="\\cern.ch\dfs\Users\r\robonomi\Desktop\TS_zoom_eq_el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553" r="10093"/>
              <a:stretch/>
            </p:blipFill>
            <p:spPr bwMode="auto">
              <a:xfrm>
                <a:off x="383501" y="3690623"/>
                <a:ext cx="2797394" cy="1463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 rot="16200000">
                <a:off x="-140051" y="4186757"/>
                <a:ext cx="1398642" cy="4181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16200000">
                <a:off x="2324564" y="4250638"/>
                <a:ext cx="1399046" cy="35262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2611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Cold-warm transition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94" t="9500" r="37031" b="57000"/>
          <a:stretch/>
        </p:blipFill>
        <p:spPr bwMode="auto">
          <a:xfrm>
            <a:off x="6493068" y="404232"/>
            <a:ext cx="220070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2467" y="3726369"/>
            <a:ext cx="3442163" cy="2421512"/>
            <a:chOff x="292467" y="3726369"/>
            <a:chExt cx="3442163" cy="260938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626" t="28666" r="38541" b="40000"/>
            <a:stretch/>
          </p:blipFill>
          <p:spPr bwMode="auto">
            <a:xfrm>
              <a:off x="292467" y="3726369"/>
              <a:ext cx="3442163" cy="2609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11264" y="4254221"/>
              <a:ext cx="1117535" cy="6301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smtClean="0"/>
                <a:t>Heat to TS [W]</a:t>
              </a:r>
              <a:endParaRPr lang="en-GB" sz="1600" b="1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21876" y="3880339"/>
              <a:ext cx="1376625" cy="27846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23556" y="4153315"/>
              <a:ext cx="1376625" cy="27846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930" y="1054786"/>
            <a:ext cx="3473580" cy="2636207"/>
            <a:chOff x="289930" y="1054785"/>
            <a:chExt cx="3473580" cy="27943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59" t="28666" r="70624" b="40000"/>
            <a:stretch/>
          </p:blipFill>
          <p:spPr bwMode="auto">
            <a:xfrm>
              <a:off x="289930" y="1054785"/>
              <a:ext cx="3409485" cy="262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708912" y="2130627"/>
              <a:ext cx="1205111" cy="6198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smtClean="0"/>
                <a:t>Heat to BATH [W]</a:t>
              </a:r>
              <a:endParaRPr lang="en-GB" sz="1600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1377" y="3586795"/>
              <a:ext cx="829074" cy="26099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smtClean="0"/>
                <a:t>Cold flange</a:t>
              </a:r>
              <a:endParaRPr lang="en-GB" sz="1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54287" y="3588163"/>
              <a:ext cx="909223" cy="26099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smtClean="0"/>
                <a:t>Warm flange</a:t>
              </a:r>
              <a:endParaRPr lang="en-GB" sz="10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00105" y="1165609"/>
              <a:ext cx="1376625" cy="27846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01785" y="1438585"/>
              <a:ext cx="1376625" cy="27846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38625" y="2419350"/>
            <a:ext cx="4657725" cy="3714750"/>
            <a:chOff x="4238625" y="2419350"/>
            <a:chExt cx="4657725" cy="3714750"/>
          </a:xfrm>
        </p:grpSpPr>
        <p:grpSp>
          <p:nvGrpSpPr>
            <p:cNvPr id="6" name="Group 5"/>
            <p:cNvGrpSpPr/>
            <p:nvPr/>
          </p:nvGrpSpPr>
          <p:grpSpPr>
            <a:xfrm>
              <a:off x="4238625" y="2419350"/>
              <a:ext cx="4657725" cy="3714750"/>
              <a:chOff x="4238625" y="2419350"/>
              <a:chExt cx="4657725" cy="371475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7500" t="9500" r="37031" b="58000"/>
              <a:stretch/>
            </p:blipFill>
            <p:spPr bwMode="auto">
              <a:xfrm>
                <a:off x="4238625" y="2419350"/>
                <a:ext cx="4657725" cy="3714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692631" y="2708625"/>
                <a:ext cx="1289083" cy="12003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smtClean="0"/>
                  <a:t>IDEAL refr power [kW</a:t>
                </a:r>
                <a:r>
                  <a:rPr lang="en-GB" b="1" baseline="-25000" smtClean="0"/>
                  <a:t>el</a:t>
                </a:r>
                <a:r>
                  <a:rPr lang="en-GB" b="1" smtClean="0"/>
                  <a:t>]</a:t>
                </a:r>
                <a:endParaRPr lang="en-GB" b="1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282199" y="5779010"/>
              <a:ext cx="829074" cy="246221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smtClean="0"/>
                <a:t>Cold flange</a:t>
              </a:r>
              <a:endParaRPr lang="en-GB" sz="1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50476" y="5780378"/>
              <a:ext cx="909223" cy="246221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smtClean="0"/>
                <a:t>Warm flange</a:t>
              </a:r>
              <a:endParaRPr lang="en-GB" sz="100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14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2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Vacuum vessel and thermal shield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325606"/>
            <a:ext cx="4707653" cy="4667421"/>
          </a:xfrm>
        </p:spPr>
        <p:txBody>
          <a:bodyPr>
            <a:normAutofit fontScale="85000" lnSpcReduction="20000"/>
          </a:bodyPr>
          <a:lstStyle/>
          <a:p>
            <a:r>
              <a:rPr lang="en-GB" smtClean="0"/>
              <a:t>Radiation values rescaled from LHC commissioning of sector 7-8 </a:t>
            </a:r>
          </a:p>
          <a:p>
            <a:r>
              <a:rPr lang="en-GB" b="1" smtClean="0"/>
              <a:t>LHC linear heat loads </a:t>
            </a:r>
            <a:r>
              <a:rPr lang="en-GB" smtClean="0"/>
              <a:t>(average values):</a:t>
            </a:r>
          </a:p>
          <a:p>
            <a:pPr lvl="1"/>
            <a:r>
              <a:rPr lang="en-GB" smtClean="0"/>
              <a:t>4.3 W/m vacuum vessel to thermal shield</a:t>
            </a:r>
          </a:p>
          <a:p>
            <a:pPr lvl="1"/>
            <a:r>
              <a:rPr lang="en-GB" smtClean="0"/>
              <a:t>0.2 W/m thermal shield to cold mass</a:t>
            </a:r>
          </a:p>
          <a:p>
            <a:r>
              <a:rPr lang="en-GB" smtClean="0"/>
              <a:t>For SPL SCM:</a:t>
            </a:r>
          </a:p>
          <a:p>
            <a:pPr lvl="1"/>
            <a:r>
              <a:rPr lang="en-GB" smtClean="0">
                <a:solidFill>
                  <a:srgbClr val="FF0000"/>
                </a:solidFill>
              </a:rPr>
              <a:t>33.0 W @ TS </a:t>
            </a:r>
            <a:r>
              <a:rPr lang="en-GB" smtClean="0"/>
              <a:t>from vacuum vessel</a:t>
            </a:r>
          </a:p>
          <a:p>
            <a:pPr lvl="1"/>
            <a:r>
              <a:rPr lang="en-GB" smtClean="0">
                <a:solidFill>
                  <a:srgbClr val="FF0000"/>
                </a:solidFill>
              </a:rPr>
              <a:t>1.1 W @ 2 K</a:t>
            </a:r>
            <a:r>
              <a:rPr lang="en-GB" smtClean="0"/>
              <a:t> from thermal shield</a:t>
            </a: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59425" y="6345590"/>
            <a:ext cx="5384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/>
              <a:t>* C. Maglioni, LHC Project Note 409 - </a:t>
            </a:r>
            <a:r>
              <a:rPr lang="en-GB" sz="900" i="1">
                <a:hlinkClick r:id="rId3"/>
              </a:rPr>
              <a:t>http://</a:t>
            </a:r>
            <a:r>
              <a:rPr lang="en-GB" sz="900" i="1" smtClean="0">
                <a:hlinkClick r:id="rId3"/>
              </a:rPr>
              <a:t>cdsweb.cern.ch/record/1087253/files/project-note-409.pdf</a:t>
            </a:r>
            <a:r>
              <a:rPr lang="en-GB" sz="900" i="1" smtClean="0"/>
              <a:t> </a:t>
            </a:r>
            <a:endParaRPr lang="en-GB" sz="9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50" t="30499" r="12969" b="26500"/>
          <a:stretch/>
        </p:blipFill>
        <p:spPr bwMode="auto">
          <a:xfrm>
            <a:off x="4994031" y="2291493"/>
            <a:ext cx="4057807" cy="2674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15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7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Mock-up test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325605"/>
            <a:ext cx="4036979" cy="4579083"/>
          </a:xfrm>
        </p:spPr>
        <p:txBody>
          <a:bodyPr>
            <a:normAutofit lnSpcReduction="10000"/>
          </a:bodyPr>
          <a:lstStyle/>
          <a:p>
            <a:r>
              <a:rPr lang="en-GB" smtClean="0"/>
              <a:t>1.5 cavities</a:t>
            </a:r>
          </a:p>
          <a:p>
            <a:r>
              <a:rPr lang="en-GB" smtClean="0"/>
              <a:t>2 DWTs</a:t>
            </a:r>
          </a:p>
          <a:p>
            <a:r>
              <a:rPr lang="en-GB" smtClean="0"/>
              <a:t>1 intercavity support</a:t>
            </a:r>
          </a:p>
          <a:p>
            <a:r>
              <a:rPr lang="en-GB" smtClean="0"/>
              <a:t>Cooled by LN2 (rescaling to He)</a:t>
            </a:r>
          </a:p>
          <a:p>
            <a:r>
              <a:rPr lang="en-GB" smtClean="0"/>
              <a:t>Test of all possible cooling conditions</a:t>
            </a:r>
          </a:p>
          <a:p>
            <a:r>
              <a:rPr lang="en-GB" smtClean="0"/>
              <a:t>No RF power</a:t>
            </a:r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16</a:t>
            </a:r>
            <a:endParaRPr lang="en-GB" sz="1000">
              <a:solidFill>
                <a:schemeClr val="accent4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17536" y="1322357"/>
            <a:ext cx="4036979" cy="457908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Validation of:</a:t>
            </a:r>
          </a:p>
          <a:p>
            <a:pPr lvl="1"/>
            <a:r>
              <a:rPr lang="en-GB" smtClean="0"/>
              <a:t>Cavity supporting system</a:t>
            </a:r>
          </a:p>
          <a:p>
            <a:pPr lvl="1"/>
            <a:r>
              <a:rPr lang="en-GB" smtClean="0"/>
              <a:t>Assembly-realignment of cavities via vessel interface</a:t>
            </a:r>
          </a:p>
          <a:p>
            <a:pPr lvl="1"/>
            <a:r>
              <a:rPr lang="en-GB" smtClean="0"/>
              <a:t>Alignement measurign device (OWPM)</a:t>
            </a:r>
          </a:p>
          <a:p>
            <a:pPr lvl="1"/>
            <a:r>
              <a:rPr lang="en-GB" smtClean="0"/>
              <a:t>Thermal contractions</a:t>
            </a:r>
          </a:p>
          <a:p>
            <a:pPr lvl="1"/>
            <a:r>
              <a:rPr lang="en-GB" smtClean="0"/>
              <a:t>DWT active cooling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451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06" t="14750" r="30625" b="51000"/>
          <a:stretch/>
        </p:blipFill>
        <p:spPr bwMode="auto">
          <a:xfrm>
            <a:off x="1413308" y="1040864"/>
            <a:ext cx="6621739" cy="255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Mock-up test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20" name="TextBox 19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17</a:t>
            </a:r>
            <a:endParaRPr lang="en-GB" sz="1000">
              <a:solidFill>
                <a:schemeClr val="accent4"/>
              </a:solidFill>
            </a:endParaRPr>
          </a:p>
        </p:txBody>
      </p:sp>
      <p:pic>
        <p:nvPicPr>
          <p:cNvPr id="8" name="Picture 132" descr="image021"/>
          <p:cNvPicPr>
            <a:picLocks noChangeAspect="1" noChangeArrowheads="1"/>
          </p:cNvPicPr>
          <p:nvPr/>
        </p:nvPicPr>
        <p:blipFill rotWithShape="1">
          <a:blip r:embed="rId4" cstate="print"/>
          <a:srcRect l="4024" t="6701" r="1714" b="5468"/>
          <a:stretch/>
        </p:blipFill>
        <p:spPr bwMode="auto">
          <a:xfrm>
            <a:off x="4173167" y="3501957"/>
            <a:ext cx="4815191" cy="250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\\cern.ch\dfs\Users\v\vparma\Documents\Private\future activities\SPL\Collaboration meetings\2nd SLHipp meeting\vessel interface.jpg"/>
          <p:cNvPicPr>
            <a:picLocks noChangeAspect="1" noChangeArrowheads="1"/>
          </p:cNvPicPr>
          <p:nvPr/>
        </p:nvPicPr>
        <p:blipFill rotWithShape="1">
          <a:blip r:embed="rId5" cstate="print"/>
          <a:srcRect t="16862" b="14417"/>
          <a:stretch/>
        </p:blipFill>
        <p:spPr bwMode="auto">
          <a:xfrm>
            <a:off x="1374304" y="4763226"/>
            <a:ext cx="2717800" cy="1400784"/>
          </a:xfrm>
          <a:prstGeom prst="rect">
            <a:avLst/>
          </a:prstGeom>
          <a:noFill/>
        </p:spPr>
      </p:pic>
      <p:pic>
        <p:nvPicPr>
          <p:cNvPr id="10" name="Picture 2" descr="\\cern.ch\dfs\Users\v\vparma\Documents\Private\future activities\SPL\Collaboration meetings\2nd SLHipp meeting\double wall tube.jpg"/>
          <p:cNvPicPr>
            <a:picLocks noChangeAspect="1" noChangeArrowheads="1"/>
          </p:cNvPicPr>
          <p:nvPr/>
        </p:nvPicPr>
        <p:blipFill rotWithShape="1">
          <a:blip r:embed="rId6" cstate="print"/>
          <a:srcRect l="13869" t="6254" r="7998" b="8383"/>
          <a:stretch/>
        </p:blipFill>
        <p:spPr bwMode="auto">
          <a:xfrm>
            <a:off x="301558" y="2568254"/>
            <a:ext cx="1575882" cy="2295576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1780674" y="2719137"/>
            <a:ext cx="1503947" cy="64970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19926" y="3092116"/>
            <a:ext cx="385011" cy="175661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122695" y="2935705"/>
            <a:ext cx="485273" cy="87830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65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0401" y="1099225"/>
            <a:ext cx="7947498" cy="5115985"/>
            <a:chOff x="3529231" y="2482450"/>
            <a:chExt cx="5163780" cy="3451516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3529231" y="2482450"/>
              <a:ext cx="5163780" cy="3451516"/>
              <a:chOff x="1392064" y="1753173"/>
              <a:chExt cx="5458484" cy="364850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8004" t="48667" r="12911" b="20504"/>
              <a:stretch/>
            </p:blipFill>
            <p:spPr bwMode="auto">
              <a:xfrm>
                <a:off x="1473200" y="1828800"/>
                <a:ext cx="5319132" cy="35237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392064" y="1753173"/>
                <a:ext cx="5458484" cy="3648500"/>
              </a:xfrm>
              <a:prstGeom prst="rect">
                <a:avLst/>
              </a:prstGeom>
              <a:solidFill>
                <a:schemeClr val="bg1">
                  <a:alpha val="19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670817" y="5710358"/>
              <a:ext cx="2001445" cy="18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u="sng" smtClean="0">
                  <a:solidFill>
                    <a:schemeClr val="bg2"/>
                  </a:solidFill>
                </a:rPr>
                <a:t>Cliffside Gas Field, Amarillo – TX (2012)</a:t>
              </a:r>
              <a:endParaRPr lang="en-GB" sz="1200" b="1" u="sng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Questions?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325606"/>
            <a:ext cx="7840491" cy="4854130"/>
          </a:xfrm>
        </p:spPr>
        <p:txBody>
          <a:bodyPr>
            <a:normAutofit fontScale="55000" lnSpcReduction="20000"/>
          </a:bodyPr>
          <a:lstStyle/>
          <a:p>
            <a:pPr marL="36576" indent="0" algn="just">
              <a:buNone/>
            </a:pPr>
            <a:r>
              <a:rPr lang="en-GB" b="1" smtClean="0"/>
              <a:t>..save Helium (for pacific purposes)!</a:t>
            </a:r>
          </a:p>
          <a:p>
            <a:pPr marL="36576" indent="0" algn="just">
              <a:buNone/>
            </a:pPr>
            <a:endParaRPr lang="en-GB" b="1" smtClean="0"/>
          </a:p>
          <a:p>
            <a:pPr marL="36576" indent="0" algn="just">
              <a:buNone/>
            </a:pPr>
            <a:r>
              <a:rPr lang="en-GB" i="1" smtClean="0"/>
              <a:t>The National Helium Reserve, also known as the Federal Helium Reserve, is a strategic reserve of the United States holding over a billion cubic meters (1E9 m</a:t>
            </a:r>
            <a:r>
              <a:rPr lang="en-GB" i="1" baseline="30000" smtClean="0"/>
              <a:t>3</a:t>
            </a:r>
            <a:r>
              <a:rPr lang="en-GB" i="1" smtClean="0"/>
              <a:t>) of helium gas. </a:t>
            </a:r>
          </a:p>
          <a:p>
            <a:pPr marL="36576" indent="0" algn="just">
              <a:buNone/>
            </a:pPr>
            <a:r>
              <a:rPr lang="en-GB" i="1" smtClean="0"/>
              <a:t>The helium is stored at the </a:t>
            </a:r>
            <a:r>
              <a:rPr lang="en-GB" b="1" i="1" smtClean="0"/>
              <a:t>Cliffside Storage Facility </a:t>
            </a:r>
            <a:r>
              <a:rPr lang="en-GB" i="1" smtClean="0"/>
              <a:t>about 12 miles northwest of Amarillo, Texas, in a natural geologic gas storage formation, the Bush Dome reservoir. </a:t>
            </a:r>
          </a:p>
          <a:p>
            <a:pPr marL="36576" indent="0" algn="just">
              <a:buNone/>
            </a:pPr>
            <a:r>
              <a:rPr lang="en-GB" i="1" smtClean="0"/>
              <a:t>The reserve was established in 1925 as a strategic supply of gas for airships, and in the 1950s became an important source of coolant during the Space Race and Cold War.</a:t>
            </a:r>
          </a:p>
          <a:p>
            <a:pPr marL="36576" indent="0" algn="just">
              <a:buNone/>
            </a:pPr>
            <a:r>
              <a:rPr lang="en-GB" i="1" smtClean="0"/>
              <a:t>The natural gas in these fields contains unusually high percentages of helium, from 0.3% to 2.7%; they constitute the largest source of helium in the United States. The helium is separated as a byproduct from the produced natural gas.</a:t>
            </a:r>
          </a:p>
          <a:p>
            <a:pPr marL="36576" indent="0" algn="just">
              <a:buNone/>
            </a:pPr>
            <a:r>
              <a:rPr lang="en-GB" i="1"/>
              <a:t>After the Helium Acts Amendments of </a:t>
            </a:r>
            <a:r>
              <a:rPr lang="en-GB" i="1" smtClean="0"/>
              <a:t>1960, the U.S. Bureau of Mines </a:t>
            </a:r>
            <a:r>
              <a:rPr lang="en-GB" i="1"/>
              <a:t>arranged for five private plants to recover helium from natural gas. For this helium conservation program, the Bureau built a 425-mile </a:t>
            </a:r>
            <a:r>
              <a:rPr lang="en-GB" i="1" smtClean="0"/>
              <a:t>pipeline </a:t>
            </a:r>
            <a:r>
              <a:rPr lang="en-GB" i="1"/>
              <a:t>from </a:t>
            </a:r>
            <a:r>
              <a:rPr lang="en-GB" i="1" smtClean="0"/>
              <a:t>Bushton, Kansas, </a:t>
            </a:r>
            <a:r>
              <a:rPr lang="en-GB" i="1"/>
              <a:t>to connect those plants with the government's partially depleted Cliffside gas field. This helium-nitrogen mixture was injected and stored in the Cliffside gas field until needed, when it then was further purified.</a:t>
            </a:r>
            <a:endParaRPr lang="en-GB" i="1" smtClean="0"/>
          </a:p>
          <a:p>
            <a:pPr marL="36576" indent="0" algn="just">
              <a:buNone/>
            </a:pPr>
            <a:r>
              <a:rPr lang="en-GB" i="1" smtClean="0"/>
              <a:t>(source: Wikipedia)</a:t>
            </a:r>
            <a:endParaRPr lang="en-GB" i="1"/>
          </a:p>
        </p:txBody>
      </p:sp>
      <p:pic>
        <p:nvPicPr>
          <p:cNvPr id="5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18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3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 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u="sng" smtClean="0"/>
              <a:t>Short cryomodule</a:t>
            </a:r>
            <a:r>
              <a:rPr lang="en-GB" smtClean="0"/>
              <a:t> heat loads and refrigeration powers</a:t>
            </a:r>
          </a:p>
          <a:p>
            <a:r>
              <a:rPr lang="en-GB" smtClean="0"/>
              <a:t>Thermal analyses of components</a:t>
            </a:r>
          </a:p>
          <a:p>
            <a:pPr lvl="1"/>
            <a:r>
              <a:rPr lang="en-GB" smtClean="0"/>
              <a:t>Double-walled tube</a:t>
            </a:r>
          </a:p>
          <a:p>
            <a:pPr lvl="1"/>
            <a:r>
              <a:rPr lang="en-GB" smtClean="0"/>
              <a:t>Cold-warm transition</a:t>
            </a:r>
          </a:p>
          <a:p>
            <a:pPr lvl="1"/>
            <a:r>
              <a:rPr lang="en-GB" smtClean="0"/>
              <a:t>Vacuum vessel and thermal shield</a:t>
            </a:r>
          </a:p>
          <a:p>
            <a:r>
              <a:rPr lang="en-GB" smtClean="0"/>
              <a:t>Mock-up test</a:t>
            </a:r>
          </a:p>
        </p:txBody>
      </p:sp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1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0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624" y="2170584"/>
            <a:ext cx="3310136" cy="252028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smtClean="0"/>
              <a:t>Thanks for your attention!</a:t>
            </a:r>
            <a:br>
              <a:rPr lang="en-GB" sz="3200" smtClean="0"/>
            </a:br>
            <a:r>
              <a:rPr lang="en-GB" sz="2400" b="1" i="1" smtClean="0"/>
              <a:t>Tack för din uppmärksamhet !</a:t>
            </a:r>
            <a:endParaRPr lang="en-GB" sz="2400" b="1" i="1" dirty="0"/>
          </a:p>
        </p:txBody>
      </p:sp>
      <p:sp>
        <p:nvSpPr>
          <p:cNvPr id="7" name="CasellaDiTesto 3"/>
          <p:cNvSpPr txBox="1"/>
          <p:nvPr/>
        </p:nvSpPr>
        <p:spPr>
          <a:xfrm>
            <a:off x="4688115" y="136343"/>
            <a:ext cx="347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Participants to the collaboration effort:</a:t>
            </a: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0005230"/>
              </p:ext>
            </p:extLst>
          </p:nvPr>
        </p:nvGraphicFramePr>
        <p:xfrm>
          <a:off x="3349476" y="500741"/>
          <a:ext cx="5688000" cy="61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0"/>
                <a:gridCol w="2160000"/>
                <a:gridCol w="1080000"/>
              </a:tblGrid>
              <a:tr h="4195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System/Component/Activity</a:t>
                      </a:r>
                      <a:endParaRPr lang="en-US" sz="14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Person(s) in charge</a:t>
                      </a:r>
                      <a:endParaRPr lang="en-US" sz="14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Lab</a:t>
                      </a:r>
                      <a:endParaRPr lang="en-US" sz="14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2734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Cavities/He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vessel/tuner construction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O.Brunner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O.Capatina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Th.Renaglia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F.Pillon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N.Valverde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M.Esposito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0" i="0" u="none" strike="noStrike" baseline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I.</a:t>
                      </a:r>
                      <a:r>
                        <a:rPr lang="en-US" sz="1200" b="0" i="0" u="none" strike="noStrike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Aviles</a:t>
                      </a:r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G.Devanz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</a:p>
                    <a:p>
                      <a:pPr algn="ctr" fontAlgn="t"/>
                      <a:endParaRPr lang="en-US" sz="1200" b="0" i="0" u="none" strike="noStrike" dirty="0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CEA-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Saclay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294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SRF, magnetic shielding, Clean-Room activities, RF test stations (SM18)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E.Ciapala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T.Junginger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K.Shirm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J.Chambrillon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O.Brunner</a:t>
                      </a:r>
                      <a:endParaRPr lang="en-US" sz="1200" b="0" i="0" u="none" strike="noStrike" baseline="0" dirty="0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77416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RF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Coupler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E.Montesinos</a:t>
                      </a:r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</a:p>
                    <a:p>
                      <a:pPr algn="ctr" fontAlgn="t"/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G.Devanz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</a:p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CEA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Saclay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075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Vacuum systems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G.Vandoni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22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Cryogenics 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(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cryo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infrastructure SM18)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O.Pirotte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29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Survey and alignment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P.Bestman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273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Cryo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-module conceptual design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R.Bonomi</a:t>
                      </a:r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O.Capatina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P.Coelho</a:t>
                      </a:r>
                      <a:r>
                        <a:rPr lang="en-US" sz="1200" b="0" i="0" u="none" strike="noStrike" baseline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V.Parma,</a:t>
                      </a:r>
                      <a:r>
                        <a:rPr lang="en-US" sz="1200" b="0" i="0" u="none" strike="noStrike" baseline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T.Renaglia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A.Vande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Craen,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L.R.Williams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55676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Cryo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-module detailed design &amp; Integration &amp; Cryostat assembly tooling</a:t>
                      </a:r>
                    </a:p>
                    <a:p>
                      <a:pPr algn="ctr" fontAlgn="t"/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P.Dambre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P.Duthil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P.Duchesne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S.Rousselot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D.Reynet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NRS/IPNO-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Orsay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95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SPL Machine architecture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F.Gerigk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95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ESS </a:t>
                      </a:r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Cryomodule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developments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C.Darve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ESS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95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Cryo</a:t>
                      </a:r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-module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 Technical Coordination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V.Parma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17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324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Master schedule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87" t="33000" r="31667" b="19000"/>
          <a:stretch/>
        </p:blipFill>
        <p:spPr bwMode="auto">
          <a:xfrm>
            <a:off x="621242" y="1010868"/>
            <a:ext cx="797030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88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SPL operational conditions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8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7" t="42667" r="8333" b="10666"/>
          <a:stretch/>
        </p:blipFill>
        <p:spPr bwMode="auto">
          <a:xfrm>
            <a:off x="188635" y="1643974"/>
            <a:ext cx="4494827" cy="374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79778" y="2247088"/>
            <a:ext cx="1079771" cy="3083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71" t="11167" r="8333" b="31667"/>
          <a:stretch/>
        </p:blipFill>
        <p:spPr bwMode="auto">
          <a:xfrm>
            <a:off x="5090858" y="1571422"/>
            <a:ext cx="3719158" cy="380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986409" y="2195207"/>
            <a:ext cx="749030" cy="3083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54410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8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5806483"/>
              </p:ext>
            </p:extLst>
          </p:nvPr>
        </p:nvGraphicFramePr>
        <p:xfrm>
          <a:off x="533401" y="762000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330"/>
                <a:gridCol w="2617269"/>
                <a:gridCol w="266700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Operating condition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Beam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current/pulse lenght</a:t>
                      </a:r>
                      <a:endParaRPr lang="it-IT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40 mA/0.4 ms beam pulse 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20 mA/0.8 ms beam pulse 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cryo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duty cycle</a:t>
                      </a:r>
                      <a:endParaRPr lang="it-IT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4.11%</a:t>
                      </a:r>
                      <a:endParaRPr lang="it-IT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8.22%</a:t>
                      </a:r>
                      <a:endParaRPr lang="it-IT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quality factor</a:t>
                      </a:r>
                      <a:endParaRPr lang="it-IT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x 10</a:t>
                      </a:r>
                      <a:r>
                        <a:rPr lang="en-US" sz="1600" b="0" baseline="4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 x 10</a:t>
                      </a:r>
                      <a:r>
                        <a:rPr lang="en-US" sz="1600" b="0" baseline="4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it-IT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accelerating field</a:t>
                      </a:r>
                      <a:endParaRPr lang="it-IT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MV/m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MV/m</a:t>
                      </a:r>
                      <a:endParaRPr lang="it-IT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3254331"/>
              </p:ext>
            </p:extLst>
          </p:nvPr>
        </p:nvGraphicFramePr>
        <p:xfrm>
          <a:off x="533401" y="2866417"/>
          <a:ext cx="8229600" cy="391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198"/>
                <a:gridCol w="2692161"/>
                <a:gridCol w="261524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Source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 of Heat Load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Heat Load </a:t>
                      </a:r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 2K</a:t>
                      </a:r>
                      <a:endParaRPr lang="it-IT" sz="16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Beam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current/pulse lenght</a:t>
                      </a:r>
                      <a:endParaRPr lang="it-IT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40 mA/0.4 ms beam pulse 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20 mA/0.8 ms beam pulse 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heat load per cavity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5.1 W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20.4 W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static losses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&lt;1 W</a:t>
                      </a:r>
                      <a:r>
                        <a:rPr lang="it-IT" sz="1600" b="0" baseline="0" dirty="0" smtClean="0">
                          <a:solidFill>
                            <a:schemeClr val="tx1"/>
                          </a:solidFill>
                        </a:rPr>
                        <a:t> (tbc)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&lt;1 W</a:t>
                      </a:r>
                      <a:r>
                        <a:rPr lang="it-IT" sz="1600" b="0" baseline="0" dirty="0" smtClean="0">
                          <a:solidFill>
                            <a:schemeClr val="tx1"/>
                          </a:solidFill>
                        </a:rPr>
                        <a:t> (tbc)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 coupler loss at 2 K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 loss in cavity at 2 K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&lt;3 W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 coupler loss at 2 K (per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coupl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beam loss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W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Total @</a:t>
                      </a:r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 2 K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8.5 W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25.8 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77063" y="1089498"/>
            <a:ext cx="2422188" cy="56323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 operational conditions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1854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Ideal vs. real refrigerator power</a:t>
            </a:r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14067965"/>
              </p:ext>
            </p:extLst>
          </p:nvPr>
        </p:nvGraphicFramePr>
        <p:xfrm>
          <a:off x="457200" y="2279162"/>
          <a:ext cx="8226428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607"/>
                <a:gridCol w="2056607"/>
                <a:gridCol w="2056607"/>
                <a:gridCol w="20566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Temperature level</a:t>
                      </a:r>
                    </a:p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[K]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IDEAL - Carnot [Wel/Wth]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REAL</a:t>
                      </a:r>
                    </a:p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[Wel/Wth]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Efficiency wrt</a:t>
                      </a:r>
                      <a:r>
                        <a:rPr lang="en-GB" baseline="0" smtClean="0">
                          <a:solidFill>
                            <a:schemeClr val="tx1"/>
                          </a:solidFill>
                        </a:rPr>
                        <a:t> Carnot</a:t>
                      </a:r>
                      <a:endParaRPr lang="en-GB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[%]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990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4.5-9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66-32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&lt;30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50-70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5-3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solidFill>
                            <a:schemeClr val="tx1"/>
                          </a:solidFill>
                        </a:rPr>
                        <a:t>&lt;30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8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760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(B) 1 Heat intercept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76" name="Picture 1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87" t="40000" r="6406" b="50250"/>
          <a:stretch/>
        </p:blipFill>
        <p:spPr bwMode="auto">
          <a:xfrm>
            <a:off x="263822" y="1362967"/>
            <a:ext cx="4649821" cy="77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191840" y="2149453"/>
            <a:ext cx="4776140" cy="3558064"/>
            <a:chOff x="4191840" y="2149453"/>
            <a:chExt cx="4776140" cy="3558064"/>
          </a:xfrm>
        </p:grpSpPr>
        <p:grpSp>
          <p:nvGrpSpPr>
            <p:cNvPr id="57" name="Group 56"/>
            <p:cNvGrpSpPr/>
            <p:nvPr/>
          </p:nvGrpSpPr>
          <p:grpSpPr>
            <a:xfrm>
              <a:off x="4191840" y="2149453"/>
              <a:ext cx="4038600" cy="3558064"/>
              <a:chOff x="1981200" y="1154668"/>
              <a:chExt cx="4038600" cy="355806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3657600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981200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981200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133600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981200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981200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3924300" y="4343400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Q @ 2K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180240" y="1154668"/>
                <a:ext cx="655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300K</a:t>
                </a: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3657600" y="2286000"/>
                <a:ext cx="16764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5105400" y="1524000"/>
                <a:ext cx="0" cy="7620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Down Arrow 67"/>
              <p:cNvSpPr/>
              <p:nvPr/>
            </p:nvSpPr>
            <p:spPr>
              <a:xfrm>
                <a:off x="3752850" y="1524000"/>
                <a:ext cx="114300" cy="622642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Down Arrow 68"/>
              <p:cNvSpPr/>
              <p:nvPr/>
            </p:nvSpPr>
            <p:spPr>
              <a:xfrm rot="-5400000">
                <a:off x="5538265" y="2098985"/>
                <a:ext cx="114300" cy="395161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Down Arrow 69"/>
              <p:cNvSpPr/>
              <p:nvPr/>
            </p:nvSpPr>
            <p:spPr>
              <a:xfrm>
                <a:off x="3752850" y="3977235"/>
                <a:ext cx="114300" cy="387521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16200000">
                <a:off x="4863696" y="1447822"/>
                <a:ext cx="885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x</a:t>
                </a:r>
                <a:r>
                  <a:rPr lang="en-US" sz="1100" smtClean="0"/>
                  <a:t>1</a:t>
                </a:r>
                <a:endParaRPr lang="en-GB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2743200" y="1524000"/>
                <a:ext cx="0" cy="2590800"/>
              </a:xfrm>
              <a:prstGeom prst="straightConnector1">
                <a:avLst/>
              </a:prstGeom>
              <a:ln w="127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 rot="16200000">
                <a:off x="2498416" y="2641598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GB" dirty="0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7960973" y="3117981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@ 80K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93110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(C) 2 Heat intercepts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grpSp>
        <p:nvGrpSpPr>
          <p:cNvPr id="32" name="Group 31"/>
          <p:cNvGrpSpPr/>
          <p:nvPr/>
        </p:nvGrpSpPr>
        <p:grpSpPr>
          <a:xfrm>
            <a:off x="4191838" y="2149454"/>
            <a:ext cx="4776142" cy="3558064"/>
            <a:chOff x="1981200" y="1154668"/>
            <a:chExt cx="4776142" cy="3558064"/>
          </a:xfrm>
        </p:grpSpPr>
        <p:sp>
          <p:nvSpPr>
            <p:cNvPr id="33" name="Rounded Rectangle 32"/>
            <p:cNvSpPr/>
            <p:nvPr/>
          </p:nvSpPr>
          <p:spPr>
            <a:xfrm>
              <a:off x="3657600" y="1524000"/>
              <a:ext cx="304800" cy="25908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981200" y="4114800"/>
              <a:ext cx="38862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81200" y="4191000"/>
              <a:ext cx="3886200" cy="0"/>
            </a:xfrm>
            <a:prstGeom prst="line">
              <a:avLst/>
            </a:prstGeom>
            <a:ln w="2222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133600" y="4267200"/>
              <a:ext cx="3886200" cy="0"/>
            </a:xfrm>
            <a:prstGeom prst="line">
              <a:avLst/>
            </a:prstGeom>
            <a:ln w="2222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981200" y="4343400"/>
              <a:ext cx="3886200" cy="0"/>
            </a:xfrm>
            <a:prstGeom prst="line">
              <a:avLst/>
            </a:prstGeom>
            <a:ln w="2222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81200" y="1524000"/>
              <a:ext cx="3886200" cy="0"/>
            </a:xfrm>
            <a:prstGeom prst="line">
              <a:avLst/>
            </a:prstGeom>
            <a:ln w="3810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924300" y="434340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@ 2K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80240" y="115466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300K</a:t>
              </a:r>
              <a:endParaRPr lang="en-US" dirty="0" smtClean="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657600" y="2674170"/>
              <a:ext cx="1676400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657600" y="3742382"/>
              <a:ext cx="1676400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808845" y="3564746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@ 8K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50335" y="2483131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</a:t>
              </a:r>
              <a:r>
                <a:rPr lang="en-US" smtClean="0"/>
                <a:t>@ 80K</a:t>
              </a:r>
              <a:endParaRPr lang="en-US" dirty="0" smtClean="0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4419600" y="1525209"/>
              <a:ext cx="0" cy="2224037"/>
            </a:xfrm>
            <a:prstGeom prst="straightConnector1">
              <a:avLst/>
            </a:prstGeom>
            <a:ln w="158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5105400" y="1525209"/>
              <a:ext cx="1" cy="1159829"/>
            </a:xfrm>
            <a:prstGeom prst="straightConnector1">
              <a:avLst/>
            </a:prstGeom>
            <a:ln w="158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Down Arrow 46"/>
            <p:cNvSpPr/>
            <p:nvPr/>
          </p:nvSpPr>
          <p:spPr>
            <a:xfrm>
              <a:off x="3752850" y="1524000"/>
              <a:ext cx="114300" cy="622642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Down Arrow 47"/>
            <p:cNvSpPr/>
            <p:nvPr/>
          </p:nvSpPr>
          <p:spPr>
            <a:xfrm rot="-5400000">
              <a:off x="5538265" y="2487155"/>
              <a:ext cx="114300" cy="39516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Down Arrow 48"/>
            <p:cNvSpPr/>
            <p:nvPr/>
          </p:nvSpPr>
          <p:spPr>
            <a:xfrm rot="-5400000">
              <a:off x="5538263" y="3551665"/>
              <a:ext cx="114300" cy="39516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3752850" y="3977235"/>
              <a:ext cx="114300" cy="38752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2743200" y="1524000"/>
              <a:ext cx="0" cy="259080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2498416" y="264159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GB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4965570" y="1625052"/>
              <a:ext cx="681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r>
                <a:rPr lang="en-US" baseline="-25000" smtClean="0"/>
                <a:t>1</a:t>
              </a:r>
              <a:r>
                <a:rPr lang="en-US" sz="1100" smtClean="0"/>
                <a:t> </a:t>
              </a:r>
              <a:endParaRPr lang="en-GB" dirty="0"/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4229025" y="2889473"/>
              <a:ext cx="66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r>
                <a:rPr lang="en-US" baseline="-25000" smtClean="0"/>
                <a:t>2 </a:t>
              </a:r>
              <a:endParaRPr lang="en-GB" dirty="0"/>
            </a:p>
          </p:txBody>
        </p:sp>
      </p:grpSp>
      <p:pic>
        <p:nvPicPr>
          <p:cNvPr id="30" name="Picture 9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31" t="45000" r="5536" b="47250"/>
          <a:stretch/>
        </p:blipFill>
        <p:spPr bwMode="auto">
          <a:xfrm>
            <a:off x="236993" y="1356527"/>
            <a:ext cx="6304766" cy="8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62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(D) He vapour cooling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81689" y="2149456"/>
            <a:ext cx="4248748" cy="3210088"/>
            <a:chOff x="1771052" y="1154668"/>
            <a:chExt cx="4248748" cy="3210088"/>
          </a:xfrm>
        </p:grpSpPr>
        <p:sp>
          <p:nvSpPr>
            <p:cNvPr id="8" name="Rounded Rectangle 7"/>
            <p:cNvSpPr/>
            <p:nvPr/>
          </p:nvSpPr>
          <p:spPr>
            <a:xfrm>
              <a:off x="3657600" y="1524000"/>
              <a:ext cx="304800" cy="25908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981200" y="4114800"/>
              <a:ext cx="38862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81200" y="4191000"/>
              <a:ext cx="3886200" cy="0"/>
            </a:xfrm>
            <a:prstGeom prst="line">
              <a:avLst/>
            </a:prstGeom>
            <a:ln w="2222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0" y="4267200"/>
              <a:ext cx="3886200" cy="0"/>
            </a:xfrm>
            <a:prstGeom prst="line">
              <a:avLst/>
            </a:prstGeom>
            <a:ln w="2222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81200" y="4343400"/>
              <a:ext cx="3886200" cy="0"/>
            </a:xfrm>
            <a:prstGeom prst="line">
              <a:avLst/>
            </a:prstGeom>
            <a:ln w="2222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81200" y="1524000"/>
              <a:ext cx="3886200" cy="0"/>
            </a:xfrm>
            <a:prstGeom prst="line">
              <a:avLst/>
            </a:prstGeom>
            <a:ln w="3810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180240" y="115466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300K</a:t>
              </a:r>
              <a:endParaRPr lang="en-US" dirty="0" smtClean="0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3752850" y="1524000"/>
              <a:ext cx="114300" cy="622642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3752850" y="3977235"/>
              <a:ext cx="114300" cy="38752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Down Arrow 21"/>
            <p:cNvSpPr/>
            <p:nvPr/>
          </p:nvSpPr>
          <p:spPr>
            <a:xfrm rot="10800000">
              <a:off x="3467098" y="1339332"/>
              <a:ext cx="114300" cy="2470667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03774" y="3511034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4.5K</a:t>
              </a:r>
              <a:endParaRPr lang="en-US" dirty="0" smtClean="0"/>
            </a:p>
          </p:txBody>
        </p:sp>
        <p:sp>
          <p:nvSpPr>
            <p:cNvPr id="25" name="Down Arrow 24"/>
            <p:cNvSpPr/>
            <p:nvPr/>
          </p:nvSpPr>
          <p:spPr>
            <a:xfrm rot="16200000">
              <a:off x="3056752" y="3399652"/>
              <a:ext cx="114299" cy="706397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71052" y="3177703"/>
              <a:ext cx="913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in g/s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743200" y="1524000"/>
              <a:ext cx="0" cy="2590800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2498416" y="264159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GB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grpSp>
        <p:nvGrpSpPr>
          <p:cNvPr id="2" name="Group 1"/>
          <p:cNvGrpSpPr/>
          <p:nvPr/>
        </p:nvGrpSpPr>
        <p:grpSpPr>
          <a:xfrm>
            <a:off x="355282" y="1650586"/>
            <a:ext cx="3407169" cy="1933759"/>
            <a:chOff x="284944" y="2575035"/>
            <a:chExt cx="3407169" cy="1933759"/>
          </a:xfrm>
        </p:grpSpPr>
        <p:pic>
          <p:nvPicPr>
            <p:cNvPr id="32" name="Picture 9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469" t="44000" r="8437" b="41000"/>
            <a:stretch/>
          </p:blipFill>
          <p:spPr bwMode="auto">
            <a:xfrm>
              <a:off x="284944" y="2575035"/>
              <a:ext cx="3251621" cy="1445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717254" y="3003400"/>
              <a:ext cx="1824789" cy="58553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5662" y="4231795"/>
              <a:ext cx="1316451" cy="2769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</a:t>
              </a:r>
              <a:r>
                <a:rPr lang="en-US" sz="1200" dirty="0" smtClean="0">
                  <a:solidFill>
                    <a:srgbClr val="FF0000"/>
                  </a:solidFill>
                </a:rPr>
                <a:t>ttenuation factor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0"/>
              <a:endCxn id="33" idx="4"/>
            </p:cNvCxnSpPr>
            <p:nvPr/>
          </p:nvCxnSpPr>
          <p:spPr>
            <a:xfrm flipH="1" flipV="1">
              <a:off x="2629649" y="3588937"/>
              <a:ext cx="404239" cy="6428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0992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LHC Multi layer insulation (MLI)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grpSp>
        <p:nvGrpSpPr>
          <p:cNvPr id="32" name="Group 31"/>
          <p:cNvGrpSpPr/>
          <p:nvPr/>
        </p:nvGrpSpPr>
        <p:grpSpPr>
          <a:xfrm>
            <a:off x="492371" y="1034983"/>
            <a:ext cx="8256396" cy="5620441"/>
            <a:chOff x="27443" y="765175"/>
            <a:chExt cx="8811756" cy="596951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26" t="12277" r="8208" b="6166"/>
            <a:stretch>
              <a:fillRect/>
            </a:stretch>
          </p:blipFill>
          <p:spPr bwMode="auto">
            <a:xfrm>
              <a:off x="28575" y="796925"/>
              <a:ext cx="2951163" cy="2000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875" t="11833" r="7875" b="3111"/>
            <a:stretch>
              <a:fillRect/>
            </a:stretch>
          </p:blipFill>
          <p:spPr bwMode="auto">
            <a:xfrm>
              <a:off x="28575" y="4752975"/>
              <a:ext cx="2963863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31" t="12909" r="6740" b="3268"/>
            <a:stretch>
              <a:fillRect/>
            </a:stretch>
          </p:blipFill>
          <p:spPr bwMode="auto">
            <a:xfrm>
              <a:off x="28575" y="2809875"/>
              <a:ext cx="2951163" cy="189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2" descr="Pic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405" y="2211622"/>
              <a:ext cx="4637858" cy="404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3430822" y="765175"/>
              <a:ext cx="5408377" cy="2114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77800" indent="-177800" algn="just">
                <a:buFontTx/>
                <a:buNone/>
              </a:pPr>
              <a:r>
                <a:rPr lang="en-US" sz="1400" b="1" dirty="0">
                  <a:solidFill>
                    <a:schemeClr val="tx1"/>
                  </a:solidFill>
                </a:rPr>
                <a:t>Features: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1 blanket (10 reflective layers) on cold masses (1.9 K)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2 blankets (15 reflective layers each) on Thermal Shields (50-65 K)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Reflective layer: double aluminized polyester film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Spacer: polyester net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Stitched Velcro™ fasteners for rapid mounting and quality closing</a:t>
              </a: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27443" y="2239852"/>
              <a:ext cx="2938443" cy="555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</a:rPr>
                <a:t>Interleaved reflectors and spacers</a:t>
              </a:r>
            </a:p>
          </p:txBody>
        </p:sp>
        <p:sp>
          <p:nvSpPr>
            <p:cNvPr id="39" name="Rectangle 18"/>
            <p:cNvSpPr>
              <a:spLocks noChangeArrowheads="1"/>
            </p:cNvSpPr>
            <p:nvPr/>
          </p:nvSpPr>
          <p:spPr bwMode="auto">
            <a:xfrm>
              <a:off x="5243538" y="5881561"/>
              <a:ext cx="3505827" cy="32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 dirty="0">
                  <a:solidFill>
                    <a:srgbClr val="FFFF00"/>
                  </a:solidFill>
                </a:rPr>
                <a:t>1 blanket on CM, 2 on thermal shield</a:t>
              </a: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395288" y="4426391"/>
              <a:ext cx="2051050" cy="32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</a:rPr>
                <a:t>Velcro™ fasteners</a:t>
              </a:r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479038" y="6178974"/>
              <a:ext cx="2051050" cy="555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</a:rPr>
                <a:t>Blanket manufacturing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1995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Short Cryomodule</a:t>
            </a:r>
            <a:endParaRPr lang="en-GB"/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pic>
        <p:nvPicPr>
          <p:cNvPr id="28" name="Picture 2" descr="\\cern.ch\dfs\Users\v\vparma\Documents\Private\future activities\SPL\cryomodule design\CNRS\Axono CM SPL_CS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49" y="1721618"/>
            <a:ext cx="8795907" cy="36576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2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9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SCM instrumentation</a:t>
            </a:r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9" t="15680" r="60508" b="34320"/>
          <a:stretch/>
        </p:blipFill>
        <p:spPr bwMode="auto">
          <a:xfrm>
            <a:off x="2646155" y="1143000"/>
            <a:ext cx="605223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" t="15680" r="93513" b="34320"/>
          <a:stretch/>
        </p:blipFill>
        <p:spPr bwMode="auto">
          <a:xfrm>
            <a:off x="1099842" y="1127001"/>
            <a:ext cx="936104" cy="571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959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1672" y="583640"/>
            <a:ext cx="8141677" cy="5716969"/>
            <a:chOff x="381000" y="533400"/>
            <a:chExt cx="8141677" cy="5716969"/>
          </a:xfrm>
        </p:grpSpPr>
        <p:pic>
          <p:nvPicPr>
            <p:cNvPr id="7" name="Picture 6" descr="TANK+CAVITE+INTERFACE-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533400"/>
              <a:ext cx="6490414" cy="5716969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334000" y="4878770"/>
              <a:ext cx="838200" cy="914401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000912" y="5797354"/>
              <a:ext cx="190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RF Power Coupler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514600" y="3354770"/>
              <a:ext cx="1131110" cy="58168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33400" y="3888170"/>
              <a:ext cx="2350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Bulk </a:t>
              </a:r>
              <a:r>
                <a:rPr lang="en-US" sz="1400" smtClean="0">
                  <a:solidFill>
                    <a:prstClr val="black"/>
                  </a:solidFill>
                </a:rPr>
                <a:t>Niobium 5-cells </a:t>
              </a:r>
              <a:r>
                <a:rPr lang="en-US" sz="1400" dirty="0" smtClean="0">
                  <a:solidFill>
                    <a:prstClr val="black"/>
                  </a:solidFill>
                </a:rPr>
                <a:t>cavity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5943600" y="1906970"/>
              <a:ext cx="990601" cy="7620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00800" y="1636498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Helium Tank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1000" y="3465298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CEA’s tuner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219200" y="3126170"/>
              <a:ext cx="838202" cy="358714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267200" y="3202372"/>
              <a:ext cx="1981200" cy="182879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19041" y="5021656"/>
              <a:ext cx="1333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</a:rPr>
                <a:t>Hom</a:t>
              </a:r>
              <a:r>
                <a:rPr lang="en-US" sz="1400" dirty="0" smtClean="0">
                  <a:solidFill>
                    <a:prstClr val="black"/>
                  </a:solidFill>
                </a:rPr>
                <a:t> Coupler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3200400" y="1068770"/>
              <a:ext cx="609600" cy="25088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810000" y="894594"/>
              <a:ext cx="1715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Bi-phase helium tube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3505200" y="4040570"/>
              <a:ext cx="838200" cy="5334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632857" y="4568108"/>
              <a:ext cx="203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Magnetic  shielding</a:t>
              </a:r>
            </a:p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(old design)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315200" y="3659570"/>
              <a:ext cx="381000" cy="1524001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163229" y="5183570"/>
              <a:ext cx="135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Inter-cavity support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447800" y="2135570"/>
              <a:ext cx="457594" cy="260057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85800" y="1830770"/>
              <a:ext cx="1143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Bellows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5181600" y="4572000"/>
              <a:ext cx="838200" cy="914401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489288" y="5430296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Double walled tube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Short Cryomodule</a:t>
            </a:r>
            <a:endParaRPr lang="en-GB"/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29" name="TextBox 28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3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7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466940" y="4028109"/>
            <a:ext cx="439200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smtClean="0"/>
              <a:t>Heat contributions from:</a:t>
            </a:r>
          </a:p>
          <a:p>
            <a:endParaRPr lang="en-GB" sz="1600" b="1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92D050"/>
                </a:solidFill>
              </a:rPr>
              <a:t>Double-walled tube	to 2 K, 4.5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FF5050"/>
                </a:solidFill>
              </a:rPr>
              <a:t>Cold-warm transition	to 2 K, 50-70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CC66FF"/>
                </a:solidFill>
              </a:rPr>
              <a:t>Vacuum vessel		to 50-70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Thermal shield		to 2 K</a:t>
            </a:r>
            <a:endParaRPr lang="en-GB" sz="1600" b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Cryomodule </a:t>
            </a:r>
            <a:r>
              <a:rPr lang="en-GB" smtClean="0"/>
              <a:t>temperature levels</a:t>
            </a:r>
            <a:endParaRPr lang="en-GB"/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51" name="TextBox 50"/>
          <p:cNvSpPr txBox="1"/>
          <p:nvPr/>
        </p:nvSpPr>
        <p:spPr>
          <a:xfrm>
            <a:off x="469885" y="1619672"/>
            <a:ext cx="4392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smtClean="0"/>
              <a:t>Temperature levels:</a:t>
            </a:r>
          </a:p>
          <a:p>
            <a:endParaRPr lang="en-GB" sz="1600" b="1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FFFF00"/>
                </a:solidFill>
              </a:rPr>
              <a:t>Bath			2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FFC000"/>
                </a:solidFill>
              </a:rPr>
              <a:t>Inlet helium gas		4.5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FF0000"/>
                </a:solidFill>
              </a:rPr>
              <a:t>Thermal shield		50-70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smtClean="0">
                <a:solidFill>
                  <a:srgbClr val="C98643"/>
                </a:solidFill>
              </a:rPr>
              <a:t>Vacuum vessel		300 K</a:t>
            </a:r>
            <a:endParaRPr lang="en-GB" sz="1600" b="1">
              <a:solidFill>
                <a:srgbClr val="C9864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01718" y="1150067"/>
            <a:ext cx="3096343" cy="5231261"/>
            <a:chOff x="5801718" y="1150067"/>
            <a:chExt cx="3096343" cy="5231261"/>
          </a:xfrm>
        </p:grpSpPr>
        <p:grpSp>
          <p:nvGrpSpPr>
            <p:cNvPr id="4" name="Group 3"/>
            <p:cNvGrpSpPr/>
            <p:nvPr/>
          </p:nvGrpSpPr>
          <p:grpSpPr>
            <a:xfrm>
              <a:off x="5801718" y="1150067"/>
              <a:ext cx="3096343" cy="5231261"/>
              <a:chOff x="5801718" y="1150067"/>
              <a:chExt cx="3096343" cy="5231261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5801718" y="1150067"/>
                <a:ext cx="3096343" cy="5231261"/>
                <a:chOff x="2915816" y="1150067"/>
                <a:chExt cx="3096343" cy="5231261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915816" y="1150067"/>
                  <a:ext cx="3096343" cy="5231261"/>
                  <a:chOff x="2915816" y="1150067"/>
                  <a:chExt cx="3096343" cy="5231261"/>
                </a:xfrm>
              </p:grpSpPr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 rotWithShape="1">
                  <a:blip r:embed="rId3" cstate="print"/>
                  <a:srcRect l="23424" t="37427" r="55130" b="4597"/>
                  <a:stretch/>
                </p:blipFill>
                <p:spPr bwMode="auto">
                  <a:xfrm>
                    <a:off x="2915816" y="1150067"/>
                    <a:ext cx="3096343" cy="5231261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 xmlns=""/>
                    </a:ext>
                  </a:extLst>
                </p:spPr>
              </p:pic>
              <p:sp>
                <p:nvSpPr>
                  <p:cNvPr id="34" name="Freeform 33"/>
                  <p:cNvSpPr/>
                  <p:nvPr/>
                </p:nvSpPr>
                <p:spPr>
                  <a:xfrm>
                    <a:off x="4815998" y="2752957"/>
                    <a:ext cx="1063692" cy="1632230"/>
                  </a:xfrm>
                  <a:custGeom>
                    <a:avLst/>
                    <a:gdLst>
                      <a:gd name="connsiteX0" fmla="*/ 1063692 w 1063692"/>
                      <a:gd name="connsiteY0" fmla="*/ 1632230 h 1632230"/>
                      <a:gd name="connsiteX1" fmla="*/ 955537 w 1063692"/>
                      <a:gd name="connsiteY1" fmla="*/ 1622398 h 1632230"/>
                      <a:gd name="connsiteX2" fmla="*/ 935873 w 1063692"/>
                      <a:gd name="connsiteY2" fmla="*/ 1563404 h 1632230"/>
                      <a:gd name="connsiteX3" fmla="*/ 916208 w 1063692"/>
                      <a:gd name="connsiteY3" fmla="*/ 1533908 h 1632230"/>
                      <a:gd name="connsiteX4" fmla="*/ 876879 w 1063692"/>
                      <a:gd name="connsiteY4" fmla="*/ 1445417 h 1632230"/>
                      <a:gd name="connsiteX5" fmla="*/ 837550 w 1063692"/>
                      <a:gd name="connsiteY5" fmla="*/ 1356927 h 1632230"/>
                      <a:gd name="connsiteX6" fmla="*/ 817886 w 1063692"/>
                      <a:gd name="connsiteY6" fmla="*/ 1297933 h 1632230"/>
                      <a:gd name="connsiteX7" fmla="*/ 788389 w 1063692"/>
                      <a:gd name="connsiteY7" fmla="*/ 1278269 h 1632230"/>
                      <a:gd name="connsiteX8" fmla="*/ 660570 w 1063692"/>
                      <a:gd name="connsiteY8" fmla="*/ 1258604 h 1632230"/>
                      <a:gd name="connsiteX9" fmla="*/ 168957 w 1063692"/>
                      <a:gd name="connsiteY9" fmla="*/ 1248772 h 1632230"/>
                      <a:gd name="connsiteX10" fmla="*/ 70634 w 1063692"/>
                      <a:gd name="connsiteY10" fmla="*/ 1229108 h 1632230"/>
                      <a:gd name="connsiteX11" fmla="*/ 31305 w 1063692"/>
                      <a:gd name="connsiteY11" fmla="*/ 1219275 h 1632230"/>
                      <a:gd name="connsiteX12" fmla="*/ 1808 w 1063692"/>
                      <a:gd name="connsiteY12" fmla="*/ 1199611 h 1632230"/>
                      <a:gd name="connsiteX13" fmla="*/ 11641 w 1063692"/>
                      <a:gd name="connsiteY13" fmla="*/ 757159 h 1632230"/>
                      <a:gd name="connsiteX14" fmla="*/ 21473 w 1063692"/>
                      <a:gd name="connsiteY14" fmla="*/ 540849 h 1632230"/>
                      <a:gd name="connsiteX15" fmla="*/ 60802 w 1063692"/>
                      <a:gd name="connsiteY15" fmla="*/ 452359 h 1632230"/>
                      <a:gd name="connsiteX16" fmla="*/ 168957 w 1063692"/>
                      <a:gd name="connsiteY16" fmla="*/ 403198 h 1632230"/>
                      <a:gd name="connsiteX17" fmla="*/ 414763 w 1063692"/>
                      <a:gd name="connsiteY17" fmla="*/ 393366 h 1632230"/>
                      <a:gd name="connsiteX18" fmla="*/ 808054 w 1063692"/>
                      <a:gd name="connsiteY18" fmla="*/ 383533 h 1632230"/>
                      <a:gd name="connsiteX19" fmla="*/ 827718 w 1063692"/>
                      <a:gd name="connsiteY19" fmla="*/ 354037 h 1632230"/>
                      <a:gd name="connsiteX20" fmla="*/ 847383 w 1063692"/>
                      <a:gd name="connsiteY20" fmla="*/ 245882 h 1632230"/>
                      <a:gd name="connsiteX21" fmla="*/ 867047 w 1063692"/>
                      <a:gd name="connsiteY21" fmla="*/ 186888 h 1632230"/>
                      <a:gd name="connsiteX22" fmla="*/ 876879 w 1063692"/>
                      <a:gd name="connsiteY22" fmla="*/ 157391 h 1632230"/>
                      <a:gd name="connsiteX23" fmla="*/ 896544 w 1063692"/>
                      <a:gd name="connsiteY23" fmla="*/ 127895 h 1632230"/>
                      <a:gd name="connsiteX24" fmla="*/ 926041 w 1063692"/>
                      <a:gd name="connsiteY24" fmla="*/ 68901 h 1632230"/>
                      <a:gd name="connsiteX25" fmla="*/ 935873 w 1063692"/>
                      <a:gd name="connsiteY25" fmla="*/ 39404 h 1632230"/>
                      <a:gd name="connsiteX26" fmla="*/ 965370 w 1063692"/>
                      <a:gd name="connsiteY26" fmla="*/ 19740 h 1632230"/>
                      <a:gd name="connsiteX27" fmla="*/ 994867 w 1063692"/>
                      <a:gd name="connsiteY27" fmla="*/ 9908 h 1632230"/>
                      <a:gd name="connsiteX28" fmla="*/ 1053860 w 1063692"/>
                      <a:gd name="connsiteY28" fmla="*/ 75 h 163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63692" h="1632230">
                        <a:moveTo>
                          <a:pt x="1063692" y="1632230"/>
                        </a:moveTo>
                        <a:lnTo>
                          <a:pt x="955537" y="1622398"/>
                        </a:lnTo>
                        <a:cubicBezTo>
                          <a:pt x="937286" y="1612571"/>
                          <a:pt x="947371" y="1580651"/>
                          <a:pt x="935873" y="1563404"/>
                        </a:cubicBezTo>
                        <a:lnTo>
                          <a:pt x="916208" y="1533908"/>
                        </a:lnTo>
                        <a:cubicBezTo>
                          <a:pt x="892807" y="1463703"/>
                          <a:pt x="908042" y="1492161"/>
                          <a:pt x="876879" y="1445417"/>
                        </a:cubicBezTo>
                        <a:cubicBezTo>
                          <a:pt x="853478" y="1375213"/>
                          <a:pt x="868713" y="1403671"/>
                          <a:pt x="837550" y="1356927"/>
                        </a:cubicBezTo>
                        <a:cubicBezTo>
                          <a:pt x="830995" y="1337262"/>
                          <a:pt x="835133" y="1309431"/>
                          <a:pt x="817886" y="1297933"/>
                        </a:cubicBezTo>
                        <a:cubicBezTo>
                          <a:pt x="808054" y="1291378"/>
                          <a:pt x="798958" y="1283554"/>
                          <a:pt x="788389" y="1278269"/>
                        </a:cubicBezTo>
                        <a:cubicBezTo>
                          <a:pt x="754223" y="1261187"/>
                          <a:pt x="684738" y="1259410"/>
                          <a:pt x="660570" y="1258604"/>
                        </a:cubicBezTo>
                        <a:cubicBezTo>
                          <a:pt x="496757" y="1253143"/>
                          <a:pt x="332828" y="1252049"/>
                          <a:pt x="168957" y="1248772"/>
                        </a:cubicBezTo>
                        <a:cubicBezTo>
                          <a:pt x="77589" y="1225931"/>
                          <a:pt x="191197" y="1253221"/>
                          <a:pt x="70634" y="1229108"/>
                        </a:cubicBezTo>
                        <a:cubicBezTo>
                          <a:pt x="57383" y="1226458"/>
                          <a:pt x="44415" y="1222553"/>
                          <a:pt x="31305" y="1219275"/>
                        </a:cubicBezTo>
                        <a:cubicBezTo>
                          <a:pt x="21473" y="1212720"/>
                          <a:pt x="2310" y="1211417"/>
                          <a:pt x="1808" y="1199611"/>
                        </a:cubicBezTo>
                        <a:cubicBezTo>
                          <a:pt x="-4464" y="1052224"/>
                          <a:pt x="7239" y="904614"/>
                          <a:pt x="11641" y="757159"/>
                        </a:cubicBezTo>
                        <a:cubicBezTo>
                          <a:pt x="13795" y="685013"/>
                          <a:pt x="13784" y="612616"/>
                          <a:pt x="21473" y="540849"/>
                        </a:cubicBezTo>
                        <a:cubicBezTo>
                          <a:pt x="23313" y="523674"/>
                          <a:pt x="41931" y="468871"/>
                          <a:pt x="60802" y="452359"/>
                        </a:cubicBezTo>
                        <a:cubicBezTo>
                          <a:pt x="98039" y="419777"/>
                          <a:pt x="121838" y="406339"/>
                          <a:pt x="168957" y="403198"/>
                        </a:cubicBezTo>
                        <a:cubicBezTo>
                          <a:pt x="250776" y="397744"/>
                          <a:pt x="332801" y="395888"/>
                          <a:pt x="414763" y="393366"/>
                        </a:cubicBezTo>
                        <a:lnTo>
                          <a:pt x="808054" y="383533"/>
                        </a:lnTo>
                        <a:cubicBezTo>
                          <a:pt x="814609" y="373701"/>
                          <a:pt x="823569" y="365101"/>
                          <a:pt x="827718" y="354037"/>
                        </a:cubicBezTo>
                        <a:cubicBezTo>
                          <a:pt x="833225" y="339350"/>
                          <a:pt x="844625" y="256914"/>
                          <a:pt x="847383" y="245882"/>
                        </a:cubicBezTo>
                        <a:cubicBezTo>
                          <a:pt x="852410" y="225773"/>
                          <a:pt x="860492" y="206553"/>
                          <a:pt x="867047" y="186888"/>
                        </a:cubicBezTo>
                        <a:cubicBezTo>
                          <a:pt x="870324" y="177056"/>
                          <a:pt x="871130" y="166014"/>
                          <a:pt x="876879" y="157391"/>
                        </a:cubicBezTo>
                        <a:lnTo>
                          <a:pt x="896544" y="127895"/>
                        </a:lnTo>
                        <a:cubicBezTo>
                          <a:pt x="921257" y="53754"/>
                          <a:pt x="887921" y="145142"/>
                          <a:pt x="926041" y="68901"/>
                        </a:cubicBezTo>
                        <a:cubicBezTo>
                          <a:pt x="930676" y="59631"/>
                          <a:pt x="929399" y="47497"/>
                          <a:pt x="935873" y="39404"/>
                        </a:cubicBezTo>
                        <a:cubicBezTo>
                          <a:pt x="943255" y="30177"/>
                          <a:pt x="954801" y="25025"/>
                          <a:pt x="965370" y="19740"/>
                        </a:cubicBezTo>
                        <a:cubicBezTo>
                          <a:pt x="974640" y="15105"/>
                          <a:pt x="984902" y="12755"/>
                          <a:pt x="994867" y="9908"/>
                        </a:cubicBezTo>
                        <a:cubicBezTo>
                          <a:pt x="1034846" y="-1515"/>
                          <a:pt x="1023452" y="75"/>
                          <a:pt x="1053860" y="75"/>
                        </a:cubicBezTo>
                      </a:path>
                    </a:pathLst>
                  </a:cu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Right Arrow 36"/>
                  <p:cNvSpPr/>
                  <p:nvPr/>
                </p:nvSpPr>
                <p:spPr>
                  <a:xfrm rot="5400000">
                    <a:off x="4850320" y="1864264"/>
                    <a:ext cx="792088" cy="340616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CC66FF">
                          <a:tint val="66000"/>
                          <a:satMod val="160000"/>
                        </a:srgbClr>
                      </a:gs>
                      <a:gs pos="50000">
                        <a:srgbClr val="CC66FF">
                          <a:tint val="44500"/>
                          <a:satMod val="160000"/>
                        </a:srgbClr>
                      </a:gs>
                      <a:gs pos="100000">
                        <a:srgbClr val="CC66FF">
                          <a:tint val="23500"/>
                          <a:satMod val="160000"/>
                        </a:srgb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Right Arrow 37"/>
                  <p:cNvSpPr/>
                  <p:nvPr/>
                </p:nvSpPr>
                <p:spPr>
                  <a:xfrm rot="5400000">
                    <a:off x="4689724" y="2610620"/>
                    <a:ext cx="576064" cy="340616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tx2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Right Arrow 38"/>
                  <p:cNvSpPr/>
                  <p:nvPr/>
                </p:nvSpPr>
                <p:spPr>
                  <a:xfrm>
                    <a:off x="3707904" y="3376416"/>
                    <a:ext cx="1080120" cy="340616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FF5050">
                          <a:tint val="66000"/>
                          <a:satMod val="160000"/>
                        </a:srgbClr>
                      </a:gs>
                      <a:gs pos="50000">
                        <a:srgbClr val="FF5050">
                          <a:tint val="44500"/>
                          <a:satMod val="160000"/>
                        </a:srgbClr>
                      </a:gs>
                      <a:gs pos="100000">
                        <a:srgbClr val="FF5050">
                          <a:tint val="23500"/>
                          <a:satMod val="160000"/>
                        </a:srgb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Chevron 39"/>
                  <p:cNvSpPr/>
                  <p:nvPr/>
                </p:nvSpPr>
                <p:spPr>
                  <a:xfrm>
                    <a:off x="4644008" y="4141076"/>
                    <a:ext cx="340616" cy="152020"/>
                  </a:xfrm>
                  <a:prstGeom prst="chevron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Right Arrow 41"/>
                  <p:cNvSpPr/>
                  <p:nvPr/>
                </p:nvSpPr>
                <p:spPr>
                  <a:xfrm rot="16200000">
                    <a:off x="4716016" y="4365104"/>
                    <a:ext cx="1080120" cy="504056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92D050">
                          <a:tint val="66000"/>
                          <a:satMod val="160000"/>
                        </a:srgbClr>
                      </a:gs>
                      <a:gs pos="50000">
                        <a:srgbClr val="92D050">
                          <a:tint val="44500"/>
                          <a:satMod val="160000"/>
                        </a:srgbClr>
                      </a:gs>
                      <a:gs pos="100000">
                        <a:srgbClr val="92D050">
                          <a:tint val="23500"/>
                          <a:satMod val="160000"/>
                        </a:srgb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Freeform 40"/>
                  <p:cNvSpPr/>
                  <p:nvPr/>
                </p:nvSpPr>
                <p:spPr>
                  <a:xfrm>
                    <a:off x="3135135" y="1602660"/>
                    <a:ext cx="2713703" cy="0"/>
                  </a:xfrm>
                  <a:custGeom>
                    <a:avLst/>
                    <a:gdLst>
                      <a:gd name="connsiteX0" fmla="*/ 0 w 2713703"/>
                      <a:gd name="connsiteY0" fmla="*/ 0 h 0"/>
                      <a:gd name="connsiteX1" fmla="*/ 2713703 w 2713703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13703">
                        <a:moveTo>
                          <a:pt x="0" y="0"/>
                        </a:moveTo>
                        <a:lnTo>
                          <a:pt x="2713703" y="0"/>
                        </a:lnTo>
                      </a:path>
                    </a:pathLst>
                  </a:custGeom>
                  <a:noFill/>
                  <a:ln>
                    <a:solidFill>
                      <a:srgbClr val="C9864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2" name="Freeform 31"/>
                <p:cNvSpPr/>
                <p:nvPr/>
              </p:nvSpPr>
              <p:spPr>
                <a:xfrm>
                  <a:off x="3067878" y="1629107"/>
                  <a:ext cx="797590" cy="3287022"/>
                </a:xfrm>
                <a:custGeom>
                  <a:avLst/>
                  <a:gdLst>
                    <a:gd name="connsiteX0" fmla="*/ 39329 w 797590"/>
                    <a:gd name="connsiteY0" fmla="*/ 3287022 h 3287022"/>
                    <a:gd name="connsiteX1" fmla="*/ 29497 w 797590"/>
                    <a:gd name="connsiteY1" fmla="*/ 3198532 h 3287022"/>
                    <a:gd name="connsiteX2" fmla="*/ 58994 w 797590"/>
                    <a:gd name="connsiteY2" fmla="*/ 3188699 h 3287022"/>
                    <a:gd name="connsiteX3" fmla="*/ 304800 w 797590"/>
                    <a:gd name="connsiteY3" fmla="*/ 3198532 h 3287022"/>
                    <a:gd name="connsiteX4" fmla="*/ 442452 w 797590"/>
                    <a:gd name="connsiteY4" fmla="*/ 3218196 h 3287022"/>
                    <a:gd name="connsiteX5" fmla="*/ 776748 w 797590"/>
                    <a:gd name="connsiteY5" fmla="*/ 3208364 h 3287022"/>
                    <a:gd name="connsiteX6" fmla="*/ 796413 w 797590"/>
                    <a:gd name="connsiteY6" fmla="*/ 3178867 h 3287022"/>
                    <a:gd name="connsiteX7" fmla="*/ 786581 w 797590"/>
                    <a:gd name="connsiteY7" fmla="*/ 1645035 h 3287022"/>
                    <a:gd name="connsiteX8" fmla="*/ 766916 w 797590"/>
                    <a:gd name="connsiteY8" fmla="*/ 1615538 h 3287022"/>
                    <a:gd name="connsiteX9" fmla="*/ 737419 w 797590"/>
                    <a:gd name="connsiteY9" fmla="*/ 1586041 h 3287022"/>
                    <a:gd name="connsiteX10" fmla="*/ 698090 w 797590"/>
                    <a:gd name="connsiteY10" fmla="*/ 1576209 h 3287022"/>
                    <a:gd name="connsiteX11" fmla="*/ 599768 w 797590"/>
                    <a:gd name="connsiteY11" fmla="*/ 1556545 h 3287022"/>
                    <a:gd name="connsiteX12" fmla="*/ 117987 w 797590"/>
                    <a:gd name="connsiteY12" fmla="*/ 1546712 h 3287022"/>
                    <a:gd name="connsiteX13" fmla="*/ 88490 w 797590"/>
                    <a:gd name="connsiteY13" fmla="*/ 1536880 h 3287022"/>
                    <a:gd name="connsiteX14" fmla="*/ 78658 w 797590"/>
                    <a:gd name="connsiteY14" fmla="*/ 1507383 h 3287022"/>
                    <a:gd name="connsiteX15" fmla="*/ 49161 w 797590"/>
                    <a:gd name="connsiteY15" fmla="*/ 1448390 h 3287022"/>
                    <a:gd name="connsiteX16" fmla="*/ 29497 w 797590"/>
                    <a:gd name="connsiteY16" fmla="*/ 1300906 h 3287022"/>
                    <a:gd name="connsiteX17" fmla="*/ 19665 w 797590"/>
                    <a:gd name="connsiteY17" fmla="*/ 1261577 h 3287022"/>
                    <a:gd name="connsiteX18" fmla="*/ 9832 w 797590"/>
                    <a:gd name="connsiteY18" fmla="*/ 1143590 h 3287022"/>
                    <a:gd name="connsiteX19" fmla="*/ 0 w 797590"/>
                    <a:gd name="connsiteY19" fmla="*/ 1074764 h 3287022"/>
                    <a:gd name="connsiteX20" fmla="*/ 19665 w 797590"/>
                    <a:gd name="connsiteY20" fmla="*/ 583151 h 3287022"/>
                    <a:gd name="connsiteX21" fmla="*/ 39329 w 797590"/>
                    <a:gd name="connsiteY21" fmla="*/ 396338 h 3287022"/>
                    <a:gd name="connsiteX22" fmla="*/ 49161 w 797590"/>
                    <a:gd name="connsiteY22" fmla="*/ 91538 h 3287022"/>
                    <a:gd name="connsiteX23" fmla="*/ 58994 w 797590"/>
                    <a:gd name="connsiteY23" fmla="*/ 12880 h 3287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97590" h="3287022">
                      <a:moveTo>
                        <a:pt x="39329" y="3287022"/>
                      </a:moveTo>
                      <a:cubicBezTo>
                        <a:pt x="28163" y="3259108"/>
                        <a:pt x="5035" y="3229110"/>
                        <a:pt x="29497" y="3198532"/>
                      </a:cubicBezTo>
                      <a:cubicBezTo>
                        <a:pt x="35971" y="3190439"/>
                        <a:pt x="49162" y="3191977"/>
                        <a:pt x="58994" y="3188699"/>
                      </a:cubicBezTo>
                      <a:lnTo>
                        <a:pt x="304800" y="3198532"/>
                      </a:lnTo>
                      <a:cubicBezTo>
                        <a:pt x="408199" y="3204277"/>
                        <a:pt x="382929" y="3198356"/>
                        <a:pt x="442452" y="3218196"/>
                      </a:cubicBezTo>
                      <a:cubicBezTo>
                        <a:pt x="553884" y="3214919"/>
                        <a:pt x="665950" y="3220675"/>
                        <a:pt x="776748" y="3208364"/>
                      </a:cubicBezTo>
                      <a:cubicBezTo>
                        <a:pt x="788493" y="3207059"/>
                        <a:pt x="796339" y="3190684"/>
                        <a:pt x="796413" y="3178867"/>
                      </a:cubicBezTo>
                      <a:cubicBezTo>
                        <a:pt x="799629" y="2667589"/>
                        <a:pt x="796226" y="2156232"/>
                        <a:pt x="786581" y="1645035"/>
                      </a:cubicBezTo>
                      <a:cubicBezTo>
                        <a:pt x="786358" y="1633220"/>
                        <a:pt x="774481" y="1624616"/>
                        <a:pt x="766916" y="1615538"/>
                      </a:cubicBezTo>
                      <a:cubicBezTo>
                        <a:pt x="758014" y="1604856"/>
                        <a:pt x="749492" y="1592940"/>
                        <a:pt x="737419" y="1586041"/>
                      </a:cubicBezTo>
                      <a:cubicBezTo>
                        <a:pt x="725686" y="1579337"/>
                        <a:pt x="711083" y="1579921"/>
                        <a:pt x="698090" y="1576209"/>
                      </a:cubicBezTo>
                      <a:cubicBezTo>
                        <a:pt x="651958" y="1563029"/>
                        <a:pt x="666891" y="1558942"/>
                        <a:pt x="599768" y="1556545"/>
                      </a:cubicBezTo>
                      <a:cubicBezTo>
                        <a:pt x="439243" y="1550812"/>
                        <a:pt x="278581" y="1549990"/>
                        <a:pt x="117987" y="1546712"/>
                      </a:cubicBezTo>
                      <a:cubicBezTo>
                        <a:pt x="108155" y="1543435"/>
                        <a:pt x="95819" y="1544209"/>
                        <a:pt x="88490" y="1536880"/>
                      </a:cubicBezTo>
                      <a:cubicBezTo>
                        <a:pt x="81161" y="1529551"/>
                        <a:pt x="83293" y="1516653"/>
                        <a:pt x="78658" y="1507383"/>
                      </a:cubicBezTo>
                      <a:cubicBezTo>
                        <a:pt x="40535" y="1431135"/>
                        <a:pt x="73879" y="1522540"/>
                        <a:pt x="49161" y="1448390"/>
                      </a:cubicBezTo>
                      <a:cubicBezTo>
                        <a:pt x="45737" y="1420998"/>
                        <a:pt x="34924" y="1330757"/>
                        <a:pt x="29497" y="1300906"/>
                      </a:cubicBezTo>
                      <a:cubicBezTo>
                        <a:pt x="27080" y="1287611"/>
                        <a:pt x="22942" y="1274687"/>
                        <a:pt x="19665" y="1261577"/>
                      </a:cubicBezTo>
                      <a:cubicBezTo>
                        <a:pt x="16387" y="1222248"/>
                        <a:pt x="13964" y="1182838"/>
                        <a:pt x="9832" y="1143590"/>
                      </a:cubicBezTo>
                      <a:cubicBezTo>
                        <a:pt x="7406" y="1120542"/>
                        <a:pt x="0" y="1097939"/>
                        <a:pt x="0" y="1074764"/>
                      </a:cubicBezTo>
                      <a:cubicBezTo>
                        <a:pt x="0" y="959871"/>
                        <a:pt x="9421" y="721444"/>
                        <a:pt x="19665" y="583151"/>
                      </a:cubicBezTo>
                      <a:cubicBezTo>
                        <a:pt x="22507" y="544788"/>
                        <a:pt x="34819" y="436929"/>
                        <a:pt x="39329" y="396338"/>
                      </a:cubicBezTo>
                      <a:cubicBezTo>
                        <a:pt x="42606" y="294738"/>
                        <a:pt x="43674" y="193043"/>
                        <a:pt x="49161" y="91538"/>
                      </a:cubicBezTo>
                      <a:cubicBezTo>
                        <a:pt x="60072" y="-110305"/>
                        <a:pt x="58994" y="97325"/>
                        <a:pt x="58994" y="12880"/>
                      </a:cubicBezTo>
                    </a:path>
                  </a:pathLst>
                </a:custGeom>
                <a:noFill/>
                <a:ln>
                  <a:solidFill>
                    <a:srgbClr val="C9864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n>
                      <a:solidFill>
                        <a:srgbClr val="C00000"/>
                      </a:solidFill>
                    </a:ln>
                  </a:endParaRPr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4327279" y="2456341"/>
                  <a:ext cx="1526983" cy="938500"/>
                </a:xfrm>
                <a:custGeom>
                  <a:avLst/>
                  <a:gdLst>
                    <a:gd name="connsiteX0" fmla="*/ 24004 w 1526983"/>
                    <a:gd name="connsiteY0" fmla="*/ 938500 h 938500"/>
                    <a:gd name="connsiteX1" fmla="*/ 24004 w 1526983"/>
                    <a:gd name="connsiteY1" fmla="*/ 476045 h 938500"/>
                    <a:gd name="connsiteX2" fmla="*/ 34514 w 1526983"/>
                    <a:gd name="connsiteY2" fmla="*/ 444514 h 938500"/>
                    <a:gd name="connsiteX3" fmla="*/ 24004 w 1526983"/>
                    <a:gd name="connsiteY3" fmla="*/ 276349 h 938500"/>
                    <a:gd name="connsiteX4" fmla="*/ 13493 w 1526983"/>
                    <a:gd name="connsiteY4" fmla="*/ 202776 h 938500"/>
                    <a:gd name="connsiteX5" fmla="*/ 24004 w 1526983"/>
                    <a:gd name="connsiteY5" fmla="*/ 24100 h 938500"/>
                    <a:gd name="connsiteX6" fmla="*/ 255231 w 1526983"/>
                    <a:gd name="connsiteY6" fmla="*/ 13590 h 938500"/>
                    <a:gd name="connsiteX7" fmla="*/ 1526983 w 1526983"/>
                    <a:gd name="connsiteY7" fmla="*/ 13590 h 93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983" h="938500">
                      <a:moveTo>
                        <a:pt x="24004" y="938500"/>
                      </a:moveTo>
                      <a:cubicBezTo>
                        <a:pt x="6364" y="726836"/>
                        <a:pt x="6362" y="784783"/>
                        <a:pt x="24004" y="476045"/>
                      </a:cubicBezTo>
                      <a:cubicBezTo>
                        <a:pt x="24636" y="464984"/>
                        <a:pt x="31011" y="455024"/>
                        <a:pt x="34514" y="444514"/>
                      </a:cubicBezTo>
                      <a:cubicBezTo>
                        <a:pt x="31011" y="388459"/>
                        <a:pt x="28870" y="332302"/>
                        <a:pt x="24004" y="276349"/>
                      </a:cubicBezTo>
                      <a:cubicBezTo>
                        <a:pt x="21858" y="251669"/>
                        <a:pt x="13493" y="227549"/>
                        <a:pt x="13493" y="202776"/>
                      </a:cubicBezTo>
                      <a:cubicBezTo>
                        <a:pt x="13493" y="143114"/>
                        <a:pt x="-22980" y="60870"/>
                        <a:pt x="24004" y="24100"/>
                      </a:cubicBezTo>
                      <a:cubicBezTo>
                        <a:pt x="84764" y="-23451"/>
                        <a:pt x="178078" y="14130"/>
                        <a:pt x="255231" y="13590"/>
                      </a:cubicBezTo>
                      <a:lnTo>
                        <a:pt x="1526983" y="13590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Freeform 45"/>
                <p:cNvSpPr/>
                <p:nvPr/>
              </p:nvSpPr>
              <p:spPr>
                <a:xfrm>
                  <a:off x="4328296" y="3741683"/>
                  <a:ext cx="1546987" cy="914400"/>
                </a:xfrm>
                <a:custGeom>
                  <a:avLst/>
                  <a:gdLst>
                    <a:gd name="connsiteX0" fmla="*/ 12476 w 1546987"/>
                    <a:gd name="connsiteY0" fmla="*/ 0 h 914400"/>
                    <a:gd name="connsiteX1" fmla="*/ 12476 w 1546987"/>
                    <a:gd name="connsiteY1" fmla="*/ 882869 h 914400"/>
                    <a:gd name="connsiteX2" fmla="*/ 44007 w 1546987"/>
                    <a:gd name="connsiteY2" fmla="*/ 903889 h 914400"/>
                    <a:gd name="connsiteX3" fmla="*/ 285745 w 1546987"/>
                    <a:gd name="connsiteY3" fmla="*/ 914400 h 914400"/>
                    <a:gd name="connsiteX4" fmla="*/ 685138 w 1546987"/>
                    <a:gd name="connsiteY4" fmla="*/ 903889 h 914400"/>
                    <a:gd name="connsiteX5" fmla="*/ 716670 w 1546987"/>
                    <a:gd name="connsiteY5" fmla="*/ 893379 h 914400"/>
                    <a:gd name="connsiteX6" fmla="*/ 790242 w 1546987"/>
                    <a:gd name="connsiteY6" fmla="*/ 882869 h 914400"/>
                    <a:gd name="connsiteX7" fmla="*/ 1546987 w 1546987"/>
                    <a:gd name="connsiteY7" fmla="*/ 882869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6987" h="914400">
                      <a:moveTo>
                        <a:pt x="12476" y="0"/>
                      </a:moveTo>
                      <a:cubicBezTo>
                        <a:pt x="3719" y="297758"/>
                        <a:pt x="-10567" y="583312"/>
                        <a:pt x="12476" y="882869"/>
                      </a:cubicBezTo>
                      <a:cubicBezTo>
                        <a:pt x="13445" y="895464"/>
                        <a:pt x="31459" y="902441"/>
                        <a:pt x="44007" y="903889"/>
                      </a:cubicBezTo>
                      <a:cubicBezTo>
                        <a:pt x="124131" y="913134"/>
                        <a:pt x="205166" y="910896"/>
                        <a:pt x="285745" y="914400"/>
                      </a:cubicBezTo>
                      <a:cubicBezTo>
                        <a:pt x="418876" y="910896"/>
                        <a:pt x="552119" y="910378"/>
                        <a:pt x="685138" y="903889"/>
                      </a:cubicBezTo>
                      <a:cubicBezTo>
                        <a:pt x="696204" y="903349"/>
                        <a:pt x="705806" y="895552"/>
                        <a:pt x="716670" y="893379"/>
                      </a:cubicBezTo>
                      <a:cubicBezTo>
                        <a:pt x="740962" y="888521"/>
                        <a:pt x="765471" y="883183"/>
                        <a:pt x="790242" y="882869"/>
                      </a:cubicBezTo>
                      <a:cubicBezTo>
                        <a:pt x="1042470" y="879676"/>
                        <a:pt x="1294739" y="882869"/>
                        <a:pt x="1546987" y="882869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" name="Freeform 2"/>
              <p:cNvSpPr/>
              <p:nvPr/>
            </p:nvSpPr>
            <p:spPr>
              <a:xfrm>
                <a:off x="5984240" y="4927600"/>
                <a:ext cx="2763520" cy="326051"/>
              </a:xfrm>
              <a:custGeom>
                <a:avLst/>
                <a:gdLst>
                  <a:gd name="connsiteX0" fmla="*/ 0 w 2763520"/>
                  <a:gd name="connsiteY0" fmla="*/ 0 h 326051"/>
                  <a:gd name="connsiteX1" fmla="*/ 955040 w 2763520"/>
                  <a:gd name="connsiteY1" fmla="*/ 10160 h 326051"/>
                  <a:gd name="connsiteX2" fmla="*/ 975360 w 2763520"/>
                  <a:gd name="connsiteY2" fmla="*/ 71120 h 326051"/>
                  <a:gd name="connsiteX3" fmla="*/ 1209040 w 2763520"/>
                  <a:gd name="connsiteY3" fmla="*/ 172720 h 326051"/>
                  <a:gd name="connsiteX4" fmla="*/ 1229360 w 2763520"/>
                  <a:gd name="connsiteY4" fmla="*/ 203200 h 326051"/>
                  <a:gd name="connsiteX5" fmla="*/ 1280160 w 2763520"/>
                  <a:gd name="connsiteY5" fmla="*/ 274320 h 326051"/>
                  <a:gd name="connsiteX6" fmla="*/ 1717040 w 2763520"/>
                  <a:gd name="connsiteY6" fmla="*/ 284480 h 326051"/>
                  <a:gd name="connsiteX7" fmla="*/ 1859280 w 2763520"/>
                  <a:gd name="connsiteY7" fmla="*/ 304800 h 326051"/>
                  <a:gd name="connsiteX8" fmla="*/ 1950720 w 2763520"/>
                  <a:gd name="connsiteY8" fmla="*/ 325120 h 326051"/>
                  <a:gd name="connsiteX9" fmla="*/ 2367280 w 2763520"/>
                  <a:gd name="connsiteY9" fmla="*/ 325120 h 326051"/>
                  <a:gd name="connsiteX10" fmla="*/ 2763520 w 2763520"/>
                  <a:gd name="connsiteY10" fmla="*/ 325120 h 326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3520" h="326051">
                    <a:moveTo>
                      <a:pt x="0" y="0"/>
                    </a:moveTo>
                    <a:lnTo>
                      <a:pt x="955040" y="10160"/>
                    </a:lnTo>
                    <a:cubicBezTo>
                      <a:pt x="976402" y="11718"/>
                      <a:pt x="975360" y="71120"/>
                      <a:pt x="975360" y="71120"/>
                    </a:cubicBezTo>
                    <a:cubicBezTo>
                      <a:pt x="995190" y="249594"/>
                      <a:pt x="951397" y="129779"/>
                      <a:pt x="1209040" y="172720"/>
                    </a:cubicBezTo>
                    <a:cubicBezTo>
                      <a:pt x="1221085" y="174727"/>
                      <a:pt x="1224401" y="192042"/>
                      <a:pt x="1229360" y="203200"/>
                    </a:cubicBezTo>
                    <a:cubicBezTo>
                      <a:pt x="1247778" y="244641"/>
                      <a:pt x="1232004" y="272226"/>
                      <a:pt x="1280160" y="274320"/>
                    </a:cubicBezTo>
                    <a:cubicBezTo>
                      <a:pt x="1425689" y="280647"/>
                      <a:pt x="1571413" y="281093"/>
                      <a:pt x="1717040" y="284480"/>
                    </a:cubicBezTo>
                    <a:cubicBezTo>
                      <a:pt x="1787352" y="307917"/>
                      <a:pt x="1721678" y="288611"/>
                      <a:pt x="1859280" y="304800"/>
                    </a:cubicBezTo>
                    <a:cubicBezTo>
                      <a:pt x="1914548" y="311302"/>
                      <a:pt x="1909148" y="311263"/>
                      <a:pt x="1950720" y="325120"/>
                    </a:cubicBezTo>
                    <a:cubicBezTo>
                      <a:pt x="2278450" y="305842"/>
                      <a:pt x="1961718" y="318683"/>
                      <a:pt x="2367280" y="325120"/>
                    </a:cubicBezTo>
                    <a:cubicBezTo>
                      <a:pt x="2499343" y="327216"/>
                      <a:pt x="2631440" y="325120"/>
                      <a:pt x="2763520" y="325120"/>
                    </a:cubicBezTo>
                  </a:path>
                </a:pathLst>
              </a:custGeom>
              <a:noFill/>
              <a:ln w="19050">
                <a:solidFill>
                  <a:srgbClr val="C9864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286017" y="2071992"/>
              <a:ext cx="445956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FF0000"/>
                  </a:solidFill>
                </a:rPr>
                <a:t>TS</a:t>
              </a:r>
              <a:endParaRPr lang="en-GB" sz="1600" b="1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738025" y="1193261"/>
              <a:ext cx="457176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C98643"/>
                  </a:solidFill>
                </a:rPr>
                <a:t>VV</a:t>
              </a:r>
              <a:endParaRPr lang="en-GB" sz="1600" b="1">
                <a:solidFill>
                  <a:srgbClr val="C98643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94451" y="3206886"/>
              <a:ext cx="503664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FFFF00"/>
                  </a:solidFill>
                </a:rPr>
                <a:t>CM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524017" y="3810001"/>
              <a:ext cx="651140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C00000"/>
                  </a:solidFill>
                </a:rPr>
                <a:t>CWT</a:t>
              </a:r>
              <a:endParaRPr lang="en-GB" sz="1600" b="1">
                <a:solidFill>
                  <a:srgbClr val="C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50349" y="4779525"/>
              <a:ext cx="651140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92D050"/>
                  </a:solidFill>
                </a:rPr>
                <a:t>DWT</a:t>
              </a:r>
              <a:endParaRPr lang="en-GB" sz="1600" b="1">
                <a:solidFill>
                  <a:srgbClr val="92D05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4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0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Cryomodule heat loads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2822629"/>
              </p:ext>
            </p:extLst>
          </p:nvPr>
        </p:nvGraphicFramePr>
        <p:xfrm>
          <a:off x="182922" y="1009832"/>
          <a:ext cx="8824545" cy="5247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58310"/>
                <a:gridCol w="576000"/>
                <a:gridCol w="792000"/>
                <a:gridCol w="576000"/>
                <a:gridCol w="637823"/>
                <a:gridCol w="637823"/>
                <a:gridCol w="637823"/>
                <a:gridCol w="637823"/>
                <a:gridCol w="637823"/>
                <a:gridCol w="637823"/>
                <a:gridCol w="637823"/>
                <a:gridCol w="637823"/>
                <a:gridCol w="7196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/>
                        <a:t>Subassembly</a:t>
                      </a:r>
                      <a:endParaRPr lang="en-GB" sz="1000" b="1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/>
                        <a:t>Type</a:t>
                      </a:r>
                      <a:endParaRPr lang="en-GB" sz="1000" b="1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/>
                        <a:t>Source</a:t>
                      </a:r>
                      <a:endParaRPr lang="en-GB" sz="1000" b="1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/>
                        <a:t>Desti-nation </a:t>
                      </a:r>
                      <a:endParaRPr lang="en-GB" sz="1000" b="1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@ 2 K </a:t>
                      </a:r>
                    </a:p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[W]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@ 4.5 K </a:t>
                      </a:r>
                    </a:p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[W]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@ 50-70 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[W]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Double-walled</a:t>
                      </a:r>
                      <a:r>
                        <a:rPr lang="en-GB" sz="1000" baseline="0" smtClean="0">
                          <a:solidFill>
                            <a:schemeClr val="tx1"/>
                          </a:solidFill>
                        </a:rPr>
                        <a:t> tube</a:t>
                      </a:r>
                    </a:p>
                    <a:p>
                      <a:pPr algn="ctr"/>
                      <a:r>
                        <a:rPr lang="en-GB" sz="1000" baseline="0" smtClean="0">
                          <a:solidFill>
                            <a:schemeClr val="tx1"/>
                          </a:solidFill>
                        </a:rPr>
                        <a:t>DWT</a:t>
                      </a:r>
                      <a:endParaRPr lang="en-GB" sz="100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cd </a:t>
                      </a:r>
                    </a:p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rad</a:t>
                      </a:r>
                    </a:p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RF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DWT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bath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13 </a:t>
                      </a:r>
                      <a:r>
                        <a:rPr lang="en-GB" sz="1000" b="0" baseline="30000" smtClean="0">
                          <a:solidFill>
                            <a:schemeClr val="tx1"/>
                          </a:solidFill>
                        </a:rPr>
                        <a:t>(1) </a:t>
                      </a:r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x 5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65</a:t>
                      </a:r>
                      <a:endParaRPr lang="en-GB" sz="1000" b="0" baseline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0.1 </a:t>
                      </a:r>
                      <a:r>
                        <a:rPr lang="en-GB" sz="1000" b="0" baseline="30000" smtClean="0">
                          <a:solidFill>
                            <a:schemeClr val="tx1"/>
                          </a:solidFill>
                        </a:rPr>
                        <a:t>(2) </a:t>
                      </a:r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x 5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0.5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0.5 </a:t>
                      </a:r>
                      <a:r>
                        <a:rPr lang="en-GB" sz="1000" b="0" baseline="30000" smtClean="0">
                          <a:solidFill>
                            <a:schemeClr val="tx1"/>
                          </a:solidFill>
                        </a:rPr>
                        <a:t>(3) </a:t>
                      </a:r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x 4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+ 0.1 x 1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2.1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22 </a:t>
                      </a:r>
                      <a:r>
                        <a:rPr lang="en-GB" sz="1000" b="0" baseline="30000" smtClean="0">
                          <a:solidFill>
                            <a:schemeClr val="tx1"/>
                          </a:solidFill>
                        </a:rPr>
                        <a:t>(4) </a:t>
                      </a:r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x 4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+ 13 x 1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101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DWT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gas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(1)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60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(2) </a:t>
                      </a:r>
                      <a:r>
                        <a:rPr lang="en-GB" sz="1000" baseline="0" smtClean="0">
                          <a:solidFill>
                            <a:schemeClr val="tx1"/>
                          </a:solidFill>
                        </a:rPr>
                        <a:t>x 5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300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60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(3) </a:t>
                      </a:r>
                      <a:r>
                        <a:rPr lang="en-GB" sz="1000" baseline="0" smtClean="0">
                          <a:solidFill>
                            <a:schemeClr val="tx1"/>
                          </a:solidFill>
                        </a:rPr>
                        <a:t>x 5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300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(4)</a:t>
                      </a:r>
                      <a:endParaRPr lang="en-GB" sz="1000" b="1" baseline="3000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mtClean="0"/>
                        <a:t>Cold-warm transition *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mtClean="0"/>
                        <a:t>CWT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cd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WF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TS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23.0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46.0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cd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TS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0.8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1.6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0.8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1.6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0.8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1.6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0.8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1.6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rad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WF + wall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GB" sz="10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1.0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2.0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1.0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2.0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1.0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2.0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1.0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2.0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rad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WF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TS</a:t>
                      </a:r>
                      <a:endParaRPr lang="en-GB" sz="10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0.2 x 2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= 0.4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Vacuum vessel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VV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rad **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VV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TS</a:t>
                      </a:r>
                      <a:endParaRPr lang="en-GB" sz="10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33.0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Thermal shield</a:t>
                      </a:r>
                    </a:p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TS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rad **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TS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GB" sz="10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Cavity ***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RF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GB" sz="10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(1)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(2)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20.0 </a:t>
                      </a:r>
                      <a:r>
                        <a:rPr lang="en-GB" sz="1000" b="0" baseline="30000" smtClean="0">
                          <a:solidFill>
                            <a:schemeClr val="tx1"/>
                          </a:solidFill>
                        </a:rPr>
                        <a:t>(3) </a:t>
                      </a:r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x 4</a:t>
                      </a: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80.0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20.0 </a:t>
                      </a:r>
                      <a:r>
                        <a:rPr lang="en-GB" sz="1000" baseline="30000" smtClean="0">
                          <a:solidFill>
                            <a:schemeClr val="tx1"/>
                          </a:solidFill>
                        </a:rPr>
                        <a:t>(4) </a:t>
                      </a:r>
                      <a:r>
                        <a:rPr lang="en-GB" sz="1000" baseline="0" smtClean="0">
                          <a:solidFill>
                            <a:schemeClr val="tx1"/>
                          </a:solidFill>
                        </a:rPr>
                        <a:t>x 4</a:t>
                      </a:r>
                      <a:endParaRPr lang="en-GB" sz="1000" b="0" baseline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000" b="0" baseline="0" smtClean="0">
                          <a:solidFill>
                            <a:schemeClr val="tx1"/>
                          </a:solidFill>
                        </a:rPr>
                        <a:t>= 80.0</a:t>
                      </a:r>
                      <a:endParaRPr lang="en-GB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TOT for SCM [W]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0" smtClean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69.7 </a:t>
                      </a:r>
                      <a:r>
                        <a:rPr lang="en-GB" sz="1000" b="1" baseline="30000" smtClean="0">
                          <a:solidFill>
                            <a:schemeClr val="tx1"/>
                          </a:solidFill>
                        </a:rPr>
                        <a:t>(1)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5.2 </a:t>
                      </a:r>
                      <a:r>
                        <a:rPr lang="en-GB" sz="1000" b="1" baseline="30000" smtClean="0">
                          <a:solidFill>
                            <a:schemeClr val="tx1"/>
                          </a:solidFill>
                        </a:rPr>
                        <a:t>(2)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baseline="0" smtClean="0">
                          <a:solidFill>
                            <a:schemeClr val="tx1"/>
                          </a:solidFill>
                        </a:rPr>
                        <a:t>86.8 </a:t>
                      </a:r>
                      <a:r>
                        <a:rPr lang="en-GB" sz="1000" b="1" baseline="30000" smtClean="0">
                          <a:solidFill>
                            <a:schemeClr val="tx1"/>
                          </a:solidFill>
                        </a:rPr>
                        <a:t>(3)</a:t>
                      </a:r>
                      <a:endParaRPr lang="en-GB" sz="1000" b="1" baseline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baseline="0" smtClean="0">
                          <a:solidFill>
                            <a:schemeClr val="tx1"/>
                          </a:solidFill>
                        </a:rPr>
                        <a:t>185.7 </a:t>
                      </a:r>
                      <a:r>
                        <a:rPr lang="en-GB" sz="1000" b="1" baseline="30000" smtClean="0">
                          <a:solidFill>
                            <a:schemeClr val="tx1"/>
                          </a:solidFill>
                        </a:rPr>
                        <a:t>(4)</a:t>
                      </a:r>
                      <a:endParaRPr lang="en-GB" sz="1000" b="1" baseline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300 </a:t>
                      </a:r>
                      <a:r>
                        <a:rPr lang="en-GB" sz="1000" b="1" baseline="30000" smtClean="0">
                          <a:solidFill>
                            <a:schemeClr val="tx1"/>
                          </a:solidFill>
                        </a:rPr>
                        <a:t>(2)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300</a:t>
                      </a:r>
                      <a:r>
                        <a:rPr lang="en-GB" sz="1000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000" b="1" baseline="30000" smtClean="0">
                          <a:solidFill>
                            <a:schemeClr val="tx1"/>
                          </a:solidFill>
                        </a:rPr>
                        <a:t>(3)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tx1"/>
                          </a:solidFill>
                        </a:rPr>
                        <a:t>79.4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051584" y="3025757"/>
            <a:ext cx="2023311" cy="1200329"/>
            <a:chOff x="7043999" y="195681"/>
            <a:chExt cx="2023311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7043999" y="195681"/>
              <a:ext cx="2023311" cy="120032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solidFill>
                    <a:schemeClr val="accent6"/>
                  </a:solidFill>
                </a:rPr>
                <a:t>DWT Static heat loads</a:t>
              </a:r>
            </a:p>
            <a:p>
              <a:r>
                <a:rPr lang="en-GB" sz="1200" smtClean="0">
                  <a:solidFill>
                    <a:schemeClr val="accent6"/>
                  </a:solidFill>
                </a:rPr>
                <a:t>(1) RF off, cool off</a:t>
              </a:r>
            </a:p>
            <a:p>
              <a:r>
                <a:rPr lang="en-GB" sz="1200" smtClean="0">
                  <a:solidFill>
                    <a:schemeClr val="accent6"/>
                  </a:solidFill>
                </a:rPr>
                <a:t>(2) RF off, cool on</a:t>
              </a:r>
            </a:p>
            <a:p>
              <a:r>
                <a:rPr lang="en-GB" sz="1200" b="1" smtClean="0">
                  <a:solidFill>
                    <a:schemeClr val="accent6"/>
                  </a:solidFill>
                </a:rPr>
                <a:t>DWT Dynamic heat loads</a:t>
              </a:r>
            </a:p>
            <a:p>
              <a:r>
                <a:rPr lang="en-GB" sz="1200" smtClean="0">
                  <a:solidFill>
                    <a:schemeClr val="accent6"/>
                  </a:solidFill>
                </a:rPr>
                <a:t>(3) RF on, cool on</a:t>
              </a:r>
            </a:p>
            <a:p>
              <a:r>
                <a:rPr lang="en-GB" sz="1200" smtClean="0">
                  <a:solidFill>
                    <a:schemeClr val="accent6"/>
                  </a:solidFill>
                </a:rPr>
                <a:t>(4) RF on, cool off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086600" y="974034"/>
              <a:ext cx="1431223" cy="1794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/>
          <p:cNvSpPr/>
          <p:nvPr/>
        </p:nvSpPr>
        <p:spPr>
          <a:xfrm>
            <a:off x="4453963" y="1560441"/>
            <a:ext cx="681657" cy="467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276272" y="6216381"/>
            <a:ext cx="679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/>
              <a:t>* Thermal shield at 50 K, placed at 0.15 m from cold flange</a:t>
            </a:r>
          </a:p>
          <a:p>
            <a:r>
              <a:rPr lang="en-GB" sz="900" i="1"/>
              <a:t>** C. Maglioni, V. Parma’s technical note: “Assessment of static heat loads in the LHC arc, from the commissioning of sector 7-8”, LHC Project Note 409, 2008 (VV</a:t>
            </a:r>
            <a:r>
              <a:rPr lang="en-GB" sz="900" i="1">
                <a:sym typeface="Wingdings" pitchFamily="2" charset="2"/>
              </a:rPr>
              <a:t> TS </a:t>
            </a:r>
            <a:r>
              <a:rPr lang="en-GB" sz="900" i="1" smtClean="0">
                <a:sym typeface="Wingdings" pitchFamily="2" charset="2"/>
              </a:rPr>
              <a:t>1.7 </a:t>
            </a:r>
            <a:r>
              <a:rPr lang="en-GB" sz="900" i="1">
                <a:sym typeface="Wingdings" pitchFamily="2" charset="2"/>
              </a:rPr>
              <a:t>W/m</a:t>
            </a:r>
            <a:r>
              <a:rPr lang="en-GB" sz="900" i="1" baseline="30000">
                <a:sym typeface="Wingdings" pitchFamily="2" charset="2"/>
              </a:rPr>
              <a:t>2 </a:t>
            </a:r>
            <a:r>
              <a:rPr lang="en-GB" sz="900" i="1">
                <a:sym typeface="Wingdings" pitchFamily="2" charset="2"/>
              </a:rPr>
              <a:t> - TS  CM </a:t>
            </a:r>
            <a:r>
              <a:rPr lang="en-GB" sz="900" i="1" smtClean="0">
                <a:sym typeface="Wingdings" pitchFamily="2" charset="2"/>
              </a:rPr>
              <a:t>0.1 </a:t>
            </a:r>
            <a:r>
              <a:rPr lang="en-GB" sz="900" i="1">
                <a:sym typeface="Wingdings" pitchFamily="2" charset="2"/>
              </a:rPr>
              <a:t>W/m</a:t>
            </a:r>
            <a:r>
              <a:rPr lang="en-GB" sz="900" i="1" baseline="30000">
                <a:sym typeface="Wingdings" pitchFamily="2" charset="2"/>
              </a:rPr>
              <a:t>2</a:t>
            </a:r>
            <a:r>
              <a:rPr lang="en-GB" sz="900" i="1">
                <a:sym typeface="Wingdings" pitchFamily="2" charset="2"/>
              </a:rPr>
              <a:t>)</a:t>
            </a:r>
          </a:p>
          <a:p>
            <a:r>
              <a:rPr lang="en-GB" sz="900" smtClean="0"/>
              <a:t>*** </a:t>
            </a:r>
            <a:r>
              <a:rPr lang="en-GB" sz="900" i="1"/>
              <a:t>V. Parma’s presentation: </a:t>
            </a:r>
            <a:r>
              <a:rPr lang="en-GB" sz="900" i="1">
                <a:hlinkClick r:id="rId3"/>
              </a:rPr>
              <a:t>http://</a:t>
            </a:r>
            <a:r>
              <a:rPr lang="en-GB" sz="900" i="1" smtClean="0">
                <a:hlinkClick r:id="rId3"/>
              </a:rPr>
              <a:t>cdsweb.cern.ch/record/1302738/files/thp004.pdf</a:t>
            </a:r>
            <a:r>
              <a:rPr lang="en-GB" sz="900" i="1" smtClean="0"/>
              <a:t> </a:t>
            </a:r>
            <a:endParaRPr lang="en-GB" sz="900"/>
          </a:p>
        </p:txBody>
      </p:sp>
      <p:sp>
        <p:nvSpPr>
          <p:cNvPr id="12" name="TextBox 11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5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4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mtClean="0"/>
              <a:t>@ 2 K (990 W</a:t>
            </a:r>
            <a:r>
              <a:rPr lang="en-GB" baseline="-25000" smtClean="0"/>
              <a:t>el</a:t>
            </a:r>
            <a:r>
              <a:rPr lang="en-GB" smtClean="0"/>
              <a:t>/W</a:t>
            </a:r>
            <a:r>
              <a:rPr lang="en-GB" baseline="-25000" smtClean="0"/>
              <a:t>th</a:t>
            </a:r>
            <a:r>
              <a:rPr lang="en-GB" smtClean="0"/>
              <a:t>*):</a:t>
            </a:r>
          </a:p>
          <a:p>
            <a:pPr lvl="1"/>
            <a:endParaRPr lang="en-GB" smtClean="0">
              <a:sym typeface="Wingdings" pitchFamily="2" charset="2"/>
            </a:endParaRPr>
          </a:p>
          <a:p>
            <a:pPr lvl="1"/>
            <a:endParaRPr lang="en-GB" smtClean="0">
              <a:sym typeface="Wingdings" pitchFamily="2" charset="2"/>
            </a:endParaRPr>
          </a:p>
          <a:p>
            <a:pPr lvl="1"/>
            <a:endParaRPr lang="en-GB" b="1" smtClean="0">
              <a:sym typeface="Wingdings" pitchFamily="2" charset="2"/>
            </a:endParaRPr>
          </a:p>
          <a:p>
            <a:pPr lvl="1"/>
            <a:endParaRPr lang="en-GB" smtClean="0"/>
          </a:p>
          <a:p>
            <a:r>
              <a:rPr lang="en-GB" smtClean="0"/>
              <a:t>@ 50-70 K (16 W</a:t>
            </a:r>
            <a:r>
              <a:rPr lang="en-GB" baseline="-25000" smtClean="0"/>
              <a:t>el</a:t>
            </a:r>
            <a:r>
              <a:rPr lang="en-GB" smtClean="0"/>
              <a:t>/W</a:t>
            </a:r>
            <a:r>
              <a:rPr lang="en-GB" baseline="-25000" smtClean="0"/>
              <a:t>th</a:t>
            </a:r>
            <a:r>
              <a:rPr lang="en-GB" smtClean="0"/>
              <a:t>*):</a:t>
            </a:r>
          </a:p>
          <a:p>
            <a:endParaRPr lang="en-GB" smtClean="0"/>
          </a:p>
          <a:p>
            <a:r>
              <a:rPr lang="en-GB" smtClean="0"/>
              <a:t>@ 4.5 K - DWT cooling:</a:t>
            </a:r>
          </a:p>
          <a:p>
            <a:pPr lvl="1"/>
            <a:r>
              <a:rPr lang="en-GB"/>
              <a:t>40 mg/s warm gas are equivalent </a:t>
            </a:r>
            <a:r>
              <a:rPr lang="en-GB" smtClean="0"/>
              <a:t>to </a:t>
            </a:r>
            <a:r>
              <a:rPr lang="en-GB"/>
              <a:t>4 W</a:t>
            </a:r>
            <a:r>
              <a:rPr lang="en-GB" baseline="-25000"/>
              <a:t>th</a:t>
            </a:r>
            <a:r>
              <a:rPr lang="en-GB"/>
              <a:t> @ 4.5 </a:t>
            </a:r>
            <a:r>
              <a:rPr lang="en-GB" smtClean="0"/>
              <a:t>K (100 W</a:t>
            </a:r>
            <a:r>
              <a:rPr lang="en-GB" baseline="-25000" smtClean="0"/>
              <a:t>th</a:t>
            </a:r>
            <a:r>
              <a:rPr lang="en-GB" smtClean="0"/>
              <a:t>/(</a:t>
            </a:r>
            <a:r>
              <a:rPr lang="en-GB"/>
              <a:t>g/s</a:t>
            </a:r>
            <a:r>
              <a:rPr lang="en-GB" smtClean="0"/>
              <a:t>))</a:t>
            </a:r>
          </a:p>
          <a:p>
            <a:pPr lvl="1"/>
            <a:r>
              <a:rPr lang="en-GB" smtClean="0"/>
              <a:t>4 </a:t>
            </a:r>
            <a:r>
              <a:rPr lang="en-GB"/>
              <a:t>W</a:t>
            </a:r>
            <a:r>
              <a:rPr lang="en-GB" baseline="-25000"/>
              <a:t>th</a:t>
            </a:r>
            <a:r>
              <a:rPr lang="en-GB"/>
              <a:t> </a:t>
            </a:r>
            <a:r>
              <a:rPr lang="en-GB" smtClean="0"/>
              <a:t>@ 4.5 K cost 880 W</a:t>
            </a:r>
            <a:r>
              <a:rPr lang="en-GB" baseline="-25000" smtClean="0"/>
              <a:t>el</a:t>
            </a:r>
            <a:r>
              <a:rPr lang="en-GB" smtClean="0"/>
              <a:t> (220 W</a:t>
            </a:r>
            <a:r>
              <a:rPr lang="en-GB" baseline="-25000" smtClean="0"/>
              <a:t>el</a:t>
            </a:r>
            <a:r>
              <a:rPr lang="en-GB" smtClean="0"/>
              <a:t>/W</a:t>
            </a:r>
            <a:r>
              <a:rPr lang="en-GB" baseline="-25000" smtClean="0"/>
              <a:t>th</a:t>
            </a:r>
            <a:r>
              <a:rPr lang="en-GB" smtClean="0"/>
              <a:t>*)</a:t>
            </a:r>
          </a:p>
          <a:p>
            <a:pPr lvl="1"/>
            <a:r>
              <a:rPr lang="en-GB" smtClean="0"/>
              <a:t>For 4+1 DWT </a:t>
            </a:r>
            <a:r>
              <a:rPr lang="en-GB" smtClean="0">
                <a:sym typeface="Wingdings" pitchFamily="2" charset="2"/>
              </a:rPr>
              <a:t>	</a:t>
            </a:r>
            <a:r>
              <a:rPr lang="en-GB" b="1" smtClean="0">
                <a:sym typeface="Wingdings" pitchFamily="2" charset="2"/>
              </a:rPr>
              <a:t>4.4 kW</a:t>
            </a:r>
            <a:r>
              <a:rPr lang="en-GB" b="1" baseline="-25000" smtClean="0">
                <a:sym typeface="Wingdings" pitchFamily="2" charset="2"/>
              </a:rPr>
              <a:t>el</a:t>
            </a:r>
            <a:endParaRPr lang="en-GB" b="1" baseline="-25000" smtClean="0"/>
          </a:p>
          <a:p>
            <a:pPr lvl="1"/>
            <a:endParaRPr lang="en-GB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2742919"/>
              </p:ext>
            </p:extLst>
          </p:nvPr>
        </p:nvGraphicFramePr>
        <p:xfrm>
          <a:off x="990600" y="1732170"/>
          <a:ext cx="3960000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00"/>
                <a:gridCol w="1440000"/>
                <a:gridCol w="180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smtClean="0">
                          <a:solidFill>
                            <a:schemeClr val="tx1"/>
                          </a:solidFill>
                        </a:rPr>
                        <a:t>(1)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smtClean="0"/>
                        <a:t>70 W</a:t>
                      </a:r>
                      <a:r>
                        <a:rPr lang="en-GB" b="0" baseline="-25000" smtClean="0"/>
                        <a:t>th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smtClean="0">
                          <a:sym typeface="Wingdings" pitchFamily="2" charset="2"/>
                        </a:rPr>
                        <a:t>69.3 kW</a:t>
                      </a:r>
                      <a:r>
                        <a:rPr lang="en-GB" b="0" baseline="-25000" smtClean="0">
                          <a:sym typeface="Wingdings" pitchFamily="2" charset="2"/>
                        </a:rPr>
                        <a:t>el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smtClean="0">
                          <a:solidFill>
                            <a:schemeClr val="tx1"/>
                          </a:solidFill>
                        </a:rPr>
                        <a:t>(2)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smtClean="0">
                          <a:sym typeface="Wingdings" pitchFamily="2" charset="2"/>
                        </a:rPr>
                        <a:t>5 </a:t>
                      </a:r>
                      <a:r>
                        <a:rPr lang="en-GB" b="0" smtClean="0"/>
                        <a:t>W</a:t>
                      </a:r>
                      <a:r>
                        <a:rPr lang="en-GB" b="0" baseline="-25000" smtClean="0"/>
                        <a:t>th 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mtClean="0">
                          <a:sym typeface="Wingdings" pitchFamily="2" charset="2"/>
                        </a:rPr>
                        <a:t>5.0 kW</a:t>
                      </a:r>
                      <a:r>
                        <a:rPr lang="en-GB" baseline="-25000" smtClean="0">
                          <a:sym typeface="Wingdings" pitchFamily="2" charset="2"/>
                        </a:rPr>
                        <a:t>el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smtClean="0">
                          <a:solidFill>
                            <a:schemeClr val="tx1"/>
                          </a:solidFill>
                        </a:rPr>
                        <a:t>(3)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smtClean="0">
                          <a:sym typeface="Wingdings" pitchFamily="2" charset="2"/>
                        </a:rPr>
                        <a:t>87 </a:t>
                      </a:r>
                      <a:r>
                        <a:rPr lang="en-GB" b="0" smtClean="0"/>
                        <a:t>W</a:t>
                      </a:r>
                      <a:r>
                        <a:rPr lang="en-GB" b="0" baseline="-25000" smtClean="0"/>
                        <a:t>th 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smtClean="0">
                          <a:sym typeface="Wingdings" pitchFamily="2" charset="2"/>
                        </a:rPr>
                        <a:t>86.1 kW</a:t>
                      </a:r>
                      <a:r>
                        <a:rPr lang="en-GB" b="1" baseline="-25000" smtClean="0">
                          <a:sym typeface="Wingdings" pitchFamily="2" charset="2"/>
                        </a:rPr>
                        <a:t>el</a:t>
                      </a:r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smtClean="0">
                          <a:solidFill>
                            <a:schemeClr val="tx1"/>
                          </a:solidFill>
                        </a:rPr>
                        <a:t>(4)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smtClean="0">
                          <a:sym typeface="Wingdings" pitchFamily="2" charset="2"/>
                        </a:rPr>
                        <a:t>186 </a:t>
                      </a:r>
                      <a:r>
                        <a:rPr lang="en-GB" b="0" smtClean="0"/>
                        <a:t>W</a:t>
                      </a:r>
                      <a:r>
                        <a:rPr lang="en-GB" b="0" baseline="-25000" smtClean="0"/>
                        <a:t>th 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mtClean="0">
                          <a:sym typeface="Wingdings" pitchFamily="2" charset="2"/>
                        </a:rPr>
                        <a:t>184.1 kW</a:t>
                      </a:r>
                      <a:r>
                        <a:rPr lang="en-GB" baseline="-25000" smtClean="0">
                          <a:sym typeface="Wingdings" pitchFamily="2" charset="2"/>
                        </a:rPr>
                        <a:t>el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Cryomodule refrigerator powers</a:t>
            </a:r>
            <a:endParaRPr lang="en-GB"/>
          </a:p>
        </p:txBody>
      </p:sp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29491" y="2461584"/>
            <a:ext cx="3860800" cy="388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ight Bracket 3"/>
          <p:cNvSpPr/>
          <p:nvPr/>
        </p:nvSpPr>
        <p:spPr>
          <a:xfrm>
            <a:off x="5786611" y="1773401"/>
            <a:ext cx="204281" cy="603115"/>
          </a:xfrm>
          <a:prstGeom prst="rightBracke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2775" y="1917838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00B050"/>
                </a:solidFill>
              </a:rPr>
              <a:t>Static operations</a:t>
            </a:r>
            <a:endParaRPr lang="en-GB" sz="1400">
              <a:solidFill>
                <a:srgbClr val="00B050"/>
              </a:solidFill>
            </a:endParaRPr>
          </a:p>
        </p:txBody>
      </p:sp>
      <p:sp>
        <p:nvSpPr>
          <p:cNvPr id="14" name="Right Bracket 13"/>
          <p:cNvSpPr/>
          <p:nvPr/>
        </p:nvSpPr>
        <p:spPr>
          <a:xfrm>
            <a:off x="5793091" y="2478697"/>
            <a:ext cx="204281" cy="603115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029255" y="2623134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FF0000"/>
                </a:solidFill>
              </a:rPr>
              <a:t>Dynamic operations</a:t>
            </a:r>
            <a:endParaRPr lang="en-GB" sz="1400">
              <a:solidFill>
                <a:srgbClr val="FF000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989499"/>
              </p:ext>
            </p:extLst>
          </p:nvPr>
        </p:nvGraphicFramePr>
        <p:xfrm>
          <a:off x="990600" y="3637170"/>
          <a:ext cx="3960000" cy="370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000"/>
                <a:gridCol w="1440000"/>
                <a:gridCol w="1800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smtClean="0"/>
                        <a:t>79 W</a:t>
                      </a:r>
                      <a:r>
                        <a:rPr lang="en-GB" b="0" baseline="-25000" smtClean="0"/>
                        <a:t>th</a:t>
                      </a:r>
                      <a:endParaRPr lang="en-GB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smtClean="0">
                          <a:sym typeface="Wingdings" pitchFamily="2" charset="2"/>
                        </a:rPr>
                        <a:t>1.3 kW</a:t>
                      </a:r>
                      <a:r>
                        <a:rPr lang="en-GB" b="1" baseline="-25000" smtClean="0">
                          <a:sym typeface="Wingdings" pitchFamily="2" charset="2"/>
                        </a:rPr>
                        <a:t>el</a:t>
                      </a:r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11710" y="6225009"/>
            <a:ext cx="449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smtClean="0"/>
              <a:t>* </a:t>
            </a:r>
            <a:r>
              <a:rPr lang="en-GB" sz="900"/>
              <a:t>S. Claudet et al. “</a:t>
            </a:r>
            <a:r>
              <a:rPr lang="en-US" sz="900"/>
              <a:t>1.8 K Refrigeration Units for the LHC: Performance Assessment of Pre-series Units”, proceedings </a:t>
            </a:r>
            <a:r>
              <a:rPr lang="en-GB" sz="900" smtClean="0"/>
              <a:t>ICEC20</a:t>
            </a:r>
            <a:endParaRPr lang="en-GB" sz="900" i="1"/>
          </a:p>
          <a:p>
            <a:r>
              <a:rPr lang="en-GB" sz="900" smtClean="0"/>
              <a:t>(@ 2 K: 15% Carnot, @ 50-70 K: 30% Carnot, @ 4.5 K: 30% Carnot)</a:t>
            </a:r>
            <a:endParaRPr lang="en-GB" sz="900"/>
          </a:p>
        </p:txBody>
      </p:sp>
      <p:sp>
        <p:nvSpPr>
          <p:cNvPr id="18" name="TextBox 17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6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Around </a:t>
            </a:r>
            <a:r>
              <a:rPr lang="en-GB" b="1" smtClean="0"/>
              <a:t>92 kW</a:t>
            </a:r>
            <a:r>
              <a:rPr lang="en-GB" b="1" baseline="-25000" smtClean="0"/>
              <a:t>el</a:t>
            </a:r>
            <a:r>
              <a:rPr lang="en-GB" b="1" smtClean="0"/>
              <a:t> </a:t>
            </a:r>
            <a:r>
              <a:rPr lang="en-GB" smtClean="0"/>
              <a:t>of refrigerator power are expected during </a:t>
            </a:r>
            <a:r>
              <a:rPr lang="en-GB" b="1" smtClean="0"/>
              <a:t>nominal operation </a:t>
            </a:r>
            <a:r>
              <a:rPr lang="en-GB" smtClean="0"/>
              <a:t>for the </a:t>
            </a:r>
            <a:r>
              <a:rPr lang="en-GB" b="1" smtClean="0"/>
              <a:t>SPL short cryomodule </a:t>
            </a:r>
            <a:r>
              <a:rPr lang="en-GB" smtClean="0"/>
              <a:t>(4 cavities)</a:t>
            </a:r>
          </a:p>
          <a:p>
            <a:endParaRPr lang="en-GB" smtClean="0">
              <a:solidFill>
                <a:schemeClr val="accent5"/>
              </a:solidFill>
              <a:sym typeface="Wingdings" pitchFamily="2" charset="2"/>
            </a:endParaRPr>
          </a:p>
          <a:p>
            <a:r>
              <a:rPr lang="en-GB" smtClean="0">
                <a:solidFill>
                  <a:schemeClr val="accent5"/>
                </a:solidFill>
                <a:sym typeface="Wingdings" pitchFamily="2" charset="2"/>
              </a:rPr>
              <a:t>Heat loads due to instrumentation and critical regions are disregarded</a:t>
            </a:r>
          </a:p>
          <a:p>
            <a:pPr lvl="1"/>
            <a:endParaRPr lang="en-GB" smtClean="0">
              <a:sym typeface="Wingdings" pitchFamily="2" charset="2"/>
            </a:endParaRPr>
          </a:p>
          <a:p>
            <a:pPr lvl="1"/>
            <a:endParaRPr lang="en-GB" b="1" smtClean="0">
              <a:sym typeface="Wingdings" pitchFamily="2" charset="2"/>
            </a:endParaRPr>
          </a:p>
          <a:p>
            <a:pPr lvl="1"/>
            <a:endParaRPr lang="en-GB" smtClean="0"/>
          </a:p>
          <a:p>
            <a:pPr lvl="1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Cryomodule refrigerator tot power</a:t>
            </a:r>
            <a:endParaRPr lang="en-GB"/>
          </a:p>
        </p:txBody>
      </p:sp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69136" y="6285440"/>
            <a:ext cx="459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ESS Retreat Meeting, Lund, 28-29/11/2012</a:t>
            </a:r>
            <a:endParaRPr lang="en-GB" i="1"/>
          </a:p>
        </p:txBody>
      </p:sp>
      <p:sp>
        <p:nvSpPr>
          <p:cNvPr id="6" name="TextBox 5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7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4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33" t="19833" r="28958" b="34000"/>
          <a:stretch/>
        </p:blipFill>
        <p:spPr bwMode="auto">
          <a:xfrm>
            <a:off x="4971721" y="1302027"/>
            <a:ext cx="4124738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Double-walled tube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Semi-analytical model*</a:t>
            </a:r>
          </a:p>
          <a:p>
            <a:r>
              <a:rPr lang="en-GB" smtClean="0"/>
              <a:t>1D, 3 layers, 22 nodes</a:t>
            </a:r>
          </a:p>
          <a:p>
            <a:endParaRPr lang="en-GB" smtClean="0"/>
          </a:p>
          <a:p>
            <a:r>
              <a:rPr lang="en-GB" smtClean="0">
                <a:solidFill>
                  <a:schemeClr val="accent5"/>
                </a:solidFill>
              </a:rPr>
              <a:t>L	= 300 mm</a:t>
            </a:r>
          </a:p>
          <a:p>
            <a:r>
              <a:rPr lang="en-GB" smtClean="0">
                <a:solidFill>
                  <a:schemeClr val="accent5"/>
                </a:solidFill>
              </a:rPr>
              <a:t>D	= 50 mm</a:t>
            </a:r>
          </a:p>
          <a:p>
            <a:r>
              <a:rPr lang="en-GB" smtClean="0">
                <a:solidFill>
                  <a:schemeClr val="accent5"/>
                </a:solidFill>
              </a:rPr>
              <a:t>S	= 1152 mm</a:t>
            </a:r>
            <a:r>
              <a:rPr lang="en-GB" baseline="30000" smtClean="0">
                <a:solidFill>
                  <a:schemeClr val="accent5"/>
                </a:solidFill>
              </a:rPr>
              <a:t>2</a:t>
            </a:r>
          </a:p>
          <a:p>
            <a:r>
              <a:rPr lang="en-GB" smtClean="0">
                <a:solidFill>
                  <a:schemeClr val="accent5"/>
                </a:solidFill>
              </a:rPr>
              <a:t>m	= 40 mg/s</a:t>
            </a:r>
          </a:p>
        </p:txBody>
      </p:sp>
      <p:pic>
        <p:nvPicPr>
          <p:cNvPr id="5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9425" y="6345590"/>
            <a:ext cx="505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/>
              <a:t>* </a:t>
            </a:r>
            <a:r>
              <a:rPr lang="en-GB" sz="900" i="1" smtClean="0"/>
              <a:t>Based on O</a:t>
            </a:r>
            <a:r>
              <a:rPr lang="en-GB" sz="900" i="1"/>
              <a:t>. Capatina ‘s presentation: http://indico.cern.ch/getFile.py/access?contribId=3&amp;resId=1&amp;materialId=slides&amp;confId=86123</a:t>
            </a:r>
            <a:endParaRPr lang="en-GB" sz="900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4"/>
                </a:solidFill>
              </a:rPr>
              <a:t>8</a:t>
            </a:r>
            <a:endParaRPr lang="en-GB" sz="1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4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Pre╠ü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CERNPre╠üsentation2</Template>
  <TotalTime>4258</TotalTime>
  <Words>2064</Words>
  <Application>Microsoft Office PowerPoint</Application>
  <PresentationFormat>Presentazione su schermo (4:3)</PresentationFormat>
  <Paragraphs>624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CERNPre╠üsentation2</vt:lpstr>
      <vt:lpstr>SPL thermal studies</vt:lpstr>
      <vt:lpstr>Outline </vt:lpstr>
      <vt:lpstr>Short Cryomodule</vt:lpstr>
      <vt:lpstr>Short Cryomodule</vt:lpstr>
      <vt:lpstr>Cryomodule temperature levels</vt:lpstr>
      <vt:lpstr>Cryomodule heat loads</vt:lpstr>
      <vt:lpstr>Cryomodule refrigerator powers</vt:lpstr>
      <vt:lpstr>Cryomodule refrigerator tot power</vt:lpstr>
      <vt:lpstr>Double-walled tube</vt:lpstr>
      <vt:lpstr>Double-walled tube</vt:lpstr>
      <vt:lpstr>Double-walled tube</vt:lpstr>
      <vt:lpstr>Thermodynamic efficiency of DWT gas cooling</vt:lpstr>
      <vt:lpstr>Thermodynamic efficiency of DWT gas cooling</vt:lpstr>
      <vt:lpstr>Cold-warm transition</vt:lpstr>
      <vt:lpstr>Cold-warm transition</vt:lpstr>
      <vt:lpstr>Vacuum vessel and thermal shield</vt:lpstr>
      <vt:lpstr>Mock-up test</vt:lpstr>
      <vt:lpstr>Mock-up test</vt:lpstr>
      <vt:lpstr>Questions?</vt:lpstr>
      <vt:lpstr>Diapositiva 20</vt:lpstr>
      <vt:lpstr>Diapositiva 21</vt:lpstr>
      <vt:lpstr>Master schedule</vt:lpstr>
      <vt:lpstr>SPL operational conditions</vt:lpstr>
      <vt:lpstr>SPL operational conditions</vt:lpstr>
      <vt:lpstr>Ideal vs. real refrigerator power</vt:lpstr>
      <vt:lpstr>(B) 1 Heat intercept</vt:lpstr>
      <vt:lpstr>(C) 2 Heat intercepts</vt:lpstr>
      <vt:lpstr>(D) He vapour cooling</vt:lpstr>
      <vt:lpstr>LHC Multi layer insulation (MLI)</vt:lpstr>
      <vt:lpstr>SCM instrumentation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Rossana Bonomi</dc:creator>
  <cp:lastModifiedBy>Ro</cp:lastModifiedBy>
  <cp:revision>183</cp:revision>
  <cp:lastPrinted>2012-11-27T15:40:11Z</cp:lastPrinted>
  <dcterms:created xsi:type="dcterms:W3CDTF">2012-11-14T08:58:35Z</dcterms:created>
  <dcterms:modified xsi:type="dcterms:W3CDTF">2012-11-29T09:56:42Z</dcterms:modified>
</cp:coreProperties>
</file>