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96" r:id="rId3"/>
    <p:sldId id="314" r:id="rId4"/>
    <p:sldId id="315" r:id="rId5"/>
    <p:sldId id="261" r:id="rId6"/>
    <p:sldId id="330" r:id="rId7"/>
    <p:sldId id="310" r:id="rId8"/>
    <p:sldId id="333" r:id="rId9"/>
    <p:sldId id="263" r:id="rId10"/>
    <p:sldId id="334" r:id="rId11"/>
    <p:sldId id="335" r:id="rId12"/>
    <p:sldId id="336" r:id="rId13"/>
    <p:sldId id="311" r:id="rId14"/>
    <p:sldId id="312" r:id="rId15"/>
    <p:sldId id="331" r:id="rId16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91" autoAdjust="0"/>
    <p:restoredTop sz="91055" autoAdjust="0"/>
  </p:normalViewPr>
  <p:slideViewPr>
    <p:cSldViewPr snapToGrid="0" snapToObjects="1">
      <p:cViewPr>
        <p:scale>
          <a:sx n="200" d="100"/>
          <a:sy n="200" d="100"/>
        </p:scale>
        <p:origin x="-816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E06E4-7B62-C840-9335-DF50DA0777D3}" type="datetime1">
              <a:rPr lang="sv-SE" smtClean="0"/>
              <a:t>2012-11-28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4DD8D-A1E5-5F4B-870C-BE7D70FADDF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Date Placeholder 3"/>
          <p:cNvSpPr txBox="1">
            <a:spLocks/>
          </p:cNvSpPr>
          <p:nvPr/>
        </p:nvSpPr>
        <p:spPr>
          <a:xfrm>
            <a:off x="457200" y="6356352"/>
            <a:ext cx="678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 smtClean="0"/>
              <a:t>H. </a:t>
            </a:r>
            <a:r>
              <a:rPr lang="sv-SE" dirty="0" err="1" smtClean="0"/>
              <a:t>Hassanzadegan</a:t>
            </a:r>
            <a:r>
              <a:rPr lang="sv-SE" dirty="0" smtClean="0"/>
              <a:t>, H.W. </a:t>
            </a:r>
            <a:r>
              <a:rPr lang="sv-SE" dirty="0" err="1" smtClean="0"/>
              <a:t>Development</a:t>
            </a:r>
            <a:r>
              <a:rPr lang="sv-SE" dirty="0" smtClean="0"/>
              <a:t> </a:t>
            </a:r>
            <a:r>
              <a:rPr lang="sv-SE" dirty="0" err="1" smtClean="0"/>
              <a:t>Platform</a:t>
            </a:r>
            <a:r>
              <a:rPr lang="sv-SE" dirty="0" smtClean="0"/>
              <a:t>, </a:t>
            </a:r>
            <a:r>
              <a:rPr lang="en-US" dirty="0" smtClean="0"/>
              <a:t>Beam Diagnostics AD Internal Review, 2-3 July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4562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06D02-61F8-234B-8CED-59738C2DDBDE}" type="datetime1">
              <a:rPr lang="sv-SE" smtClean="0"/>
              <a:t>2012-11-28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FCDCA-8670-DE49-AA35-6194AB3D10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5340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18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57500" y="514350"/>
            <a:ext cx="3429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470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63445" y="5005750"/>
            <a:ext cx="2730683" cy="906998"/>
          </a:xfrm>
        </p:spPr>
        <p:txBody>
          <a:bodyPr>
            <a:no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5575E-0A19-4A4D-9993-050BE3E522E4}" type="datetime1">
              <a:rPr lang="sv-SE" smtClean="0"/>
              <a:t>2012-11-28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0EE2-EEEB-DA48-9E6B-30E2CD798BC3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-110519" y="-6686"/>
            <a:ext cx="7078651" cy="6858000"/>
            <a:chOff x="-1409700" y="-15875"/>
            <a:chExt cx="10083800" cy="9769475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0000" y="-15875"/>
              <a:ext cx="9944100" cy="9764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09700" y="-12700"/>
              <a:ext cx="9944100" cy="976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09700" y="-12700"/>
              <a:ext cx="9944100" cy="976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70000" y="-12700"/>
              <a:ext cx="9944100" cy="976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556517"/>
            <a:ext cx="3709547" cy="408228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Box 12"/>
          <p:cNvSpPr txBox="1"/>
          <p:nvPr userDrawn="1"/>
        </p:nvSpPr>
        <p:spPr>
          <a:xfrm>
            <a:off x="685803" y="5902410"/>
            <a:ext cx="2875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0" descr="ESS_Logo_Expl_Large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603" y="2383859"/>
            <a:ext cx="2751068" cy="148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756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5F1E0-7BAC-0444-A2E7-58773411A530}" type="datetime1">
              <a:rPr lang="sv-SE" smtClean="0"/>
              <a:t>2012-11-28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0EE2-EEEB-DA48-9E6B-30E2CD798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378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1ED01-B091-434B-9D64-0B060C7CBEE7}" type="datetime1">
              <a:rPr lang="sv-SE" smtClean="0"/>
              <a:t>2012-11-28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0EE2-EEEB-DA48-9E6B-30E2CD798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456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6D306-0F3E-DE49-8350-7A6828585CB7}" type="datetime1">
              <a:rPr lang="sv-SE" smtClean="0"/>
              <a:t>2012-11-28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0EE2-EEEB-DA48-9E6B-30E2CD798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03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4D154-A965-3843-9E5A-B2F376E0611E}" type="datetime1">
              <a:rPr lang="sv-SE" smtClean="0"/>
              <a:t>2012-11-28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0EE2-EEEB-DA48-9E6B-30E2CD798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0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D1347-3EF8-F74E-BF2D-743FEBFEAE86}" type="datetime1">
              <a:rPr lang="sv-SE" smtClean="0"/>
              <a:t>2012-11-28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0EE2-EEEB-DA48-9E6B-30E2CD798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230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DB139-32F1-7044-BEE2-83F43AF702AE}" type="datetime1">
              <a:rPr lang="sv-SE" smtClean="0"/>
              <a:t>2012-11-28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0EE2-EEEB-DA48-9E6B-30E2CD798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70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14C8D-C9DA-0241-8091-399B71260B3D}" type="datetime1">
              <a:rPr lang="sv-SE" smtClean="0"/>
              <a:t>2012-11-28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0EE2-EEEB-DA48-9E6B-30E2CD798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03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A7F27-152F-F848-905B-0C14F86170C4}" type="datetime1">
              <a:rPr lang="sv-SE" smtClean="0"/>
              <a:t>2012-11-28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0EE2-EEEB-DA48-9E6B-30E2CD798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178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4D6D6-2FFA-EB47-876B-139953591BAD}" type="datetime1">
              <a:rPr lang="sv-SE" smtClean="0"/>
              <a:t>2012-11-28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0EE2-EEEB-DA48-9E6B-30E2CD798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5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9EBC8-879C-314F-986B-EEC05B4D4F57}" type="datetime1">
              <a:rPr lang="sv-SE" smtClean="0"/>
              <a:t>2012-11-28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0EE2-EEEB-DA48-9E6B-30E2CD798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085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5" t="67936"/>
          <a:stretch/>
        </p:blipFill>
        <p:spPr bwMode="auto">
          <a:xfrm>
            <a:off x="6163829" y="5620444"/>
            <a:ext cx="2980175" cy="1237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2423" y="105223"/>
            <a:ext cx="6744380" cy="901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82954"/>
            <a:ext cx="8229600" cy="49432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678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 dirty="0" smtClean="0"/>
              <a:t>H. </a:t>
            </a:r>
            <a:r>
              <a:rPr lang="sv-SE" dirty="0" err="1" smtClean="0"/>
              <a:t>Hassanzadegan</a:t>
            </a:r>
            <a:r>
              <a:rPr lang="sv-SE" dirty="0" smtClean="0"/>
              <a:t>, H.W. </a:t>
            </a:r>
            <a:r>
              <a:rPr lang="sv-SE" dirty="0" err="1" smtClean="0"/>
              <a:t>Development</a:t>
            </a:r>
            <a:r>
              <a:rPr lang="sv-SE" dirty="0" smtClean="0"/>
              <a:t> </a:t>
            </a:r>
            <a:r>
              <a:rPr lang="sv-SE" dirty="0" err="1" smtClean="0"/>
              <a:t>Platform</a:t>
            </a:r>
            <a:r>
              <a:rPr lang="sv-SE" dirty="0" smtClean="0"/>
              <a:t>, </a:t>
            </a:r>
            <a:r>
              <a:rPr lang="en-US" dirty="0" smtClean="0"/>
              <a:t>Beam Diagnostics AD Internal Review, 2-3 July 2012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37451" y="6356353"/>
            <a:ext cx="11493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48A0EE2-EEEB-DA48-9E6B-30E2CD798BC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99" y="105223"/>
            <a:ext cx="1693863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5065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33.JP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emf"/><Relationship Id="rId5" Type="http://schemas.openxmlformats.org/officeDocument/2006/relationships/image" Target="../media/image11.emf"/><Relationship Id="rId6" Type="http://schemas.openxmlformats.org/officeDocument/2006/relationships/image" Target="../media/image12.emf"/><Relationship Id="rId7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emf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000536"/>
            <a:ext cx="4832348" cy="3471030"/>
          </a:xfrm>
        </p:spPr>
        <p:txBody>
          <a:bodyPr>
            <a:normAutofit/>
          </a:bodyPr>
          <a:lstStyle/>
          <a:p>
            <a:pPr algn="l">
              <a:spcBef>
                <a:spcPts val="1800"/>
              </a:spcBef>
            </a:pPr>
            <a:r>
              <a:rPr lang="en-US" b="1" dirty="0"/>
              <a:t>Prototype </a:t>
            </a:r>
            <a:r>
              <a:rPr lang="en-US" b="1" dirty="0" smtClean="0"/>
              <a:t>uTCA</a:t>
            </a:r>
            <a:r>
              <a:rPr lang="en-US" b="1" dirty="0"/>
              <a:t>.4 BPM Electronics Test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/>
              <a:t>Accelerator Division 2012 </a:t>
            </a:r>
            <a:r>
              <a:rPr lang="en-US" sz="1800" dirty="0" smtClean="0"/>
              <a:t>Retreat </a:t>
            </a:r>
            <a:br>
              <a:rPr lang="en-US" sz="1800" dirty="0" smtClean="0"/>
            </a:br>
            <a:r>
              <a:rPr lang="en-US" sz="1800" dirty="0" smtClean="0"/>
              <a:t>28-29 Nov. 2012</a:t>
            </a:r>
            <a:br>
              <a:rPr lang="en-US" sz="1800" dirty="0" smtClean="0"/>
            </a:br>
            <a:endParaRPr lang="en-US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35718" y="4929550"/>
            <a:ext cx="4358415" cy="906998"/>
          </a:xfrm>
        </p:spPr>
        <p:txBody>
          <a:bodyPr/>
          <a:lstStyle/>
          <a:p>
            <a:r>
              <a:rPr lang="en-US" dirty="0" err="1" smtClean="0"/>
              <a:t>Hooman</a:t>
            </a:r>
            <a:r>
              <a:rPr lang="en-US" dirty="0" smtClean="0"/>
              <a:t> </a:t>
            </a:r>
            <a:r>
              <a:rPr lang="en-US" dirty="0" err="1" smtClean="0"/>
              <a:t>Hassanzadegan</a:t>
            </a:r>
            <a:endParaRPr lang="en-US" dirty="0" smtClean="0"/>
          </a:p>
          <a:p>
            <a:r>
              <a:rPr lang="en-US" dirty="0" smtClean="0"/>
              <a:t>ESS, Beam Instrumentation Group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0EE2-EEEB-DA48-9E6B-30E2CD798BC3}" type="slidenum">
              <a:rPr lang="en-US" smtClean="0">
                <a:solidFill>
                  <a:srgbClr val="000000"/>
                </a:solidFill>
              </a:rPr>
              <a:t>1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22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0EE2-EEEB-DA48-9E6B-30E2CD798BC3}" type="slidenum">
              <a:rPr lang="en-US" smtClean="0"/>
              <a:t>10</a:t>
            </a:fld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2" y="663578"/>
            <a:ext cx="67500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latin typeface="+mj-lt"/>
                <a:cs typeface="Times New Roman" charset="0"/>
              </a:rPr>
              <a:t>Data acquisition with the MTCA.4 demo system</a:t>
            </a:r>
            <a:endParaRPr lang="en-US" b="1" dirty="0">
              <a:latin typeface="+mj-lt"/>
              <a:cs typeface="Times New Roman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19702" y="1475593"/>
            <a:ext cx="3670300" cy="4632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b="1" dirty="0" smtClean="0"/>
              <a:t>The software which is currently being used for data acquisition consists of the following parts:</a:t>
            </a:r>
          </a:p>
          <a:p>
            <a:pPr lvl="0"/>
            <a:endParaRPr lang="en-GB" b="1" dirty="0" smtClean="0"/>
          </a:p>
          <a:p>
            <a:pPr marL="285750" lvl="0" indent="-285750">
              <a:spcAft>
                <a:spcPts val="600"/>
              </a:spcAft>
              <a:buFont typeface="Wingdings" charset="2"/>
              <a:buChar char="Ø"/>
            </a:pPr>
            <a:r>
              <a:rPr lang="en-GB" b="1" dirty="0" smtClean="0"/>
              <a:t>SIS8300 </a:t>
            </a:r>
            <a:r>
              <a:rPr lang="en-GB" b="1" dirty="0"/>
              <a:t>kernel module </a:t>
            </a:r>
            <a:r>
              <a:rPr lang="en-GB" b="1" dirty="0" smtClean="0"/>
              <a:t>supplied (Struck)</a:t>
            </a:r>
            <a:endParaRPr lang="en-US" b="1" dirty="0"/>
          </a:p>
          <a:p>
            <a:pPr marL="285750" lvl="0" indent="-285750">
              <a:spcAft>
                <a:spcPts val="600"/>
              </a:spcAft>
              <a:buFont typeface="Wingdings" charset="2"/>
              <a:buChar char="Ø"/>
            </a:pPr>
            <a:r>
              <a:rPr lang="en-GB" b="1" dirty="0"/>
              <a:t>User-space driver (</a:t>
            </a:r>
            <a:r>
              <a:rPr lang="en-GB" b="1" dirty="0" err="1" smtClean="0"/>
              <a:t>Cosylab</a:t>
            </a:r>
            <a:r>
              <a:rPr lang="en-GB" b="1" dirty="0" smtClean="0"/>
              <a:t>)</a:t>
            </a:r>
            <a:endParaRPr lang="en-US" b="1" dirty="0"/>
          </a:p>
          <a:p>
            <a:pPr marL="285750" lvl="0" indent="-285750">
              <a:spcAft>
                <a:spcPts val="600"/>
              </a:spcAft>
              <a:buFont typeface="Wingdings" charset="2"/>
              <a:buChar char="Ø"/>
            </a:pPr>
            <a:r>
              <a:rPr lang="en-GB" b="1" dirty="0"/>
              <a:t>EPICS application (</a:t>
            </a:r>
            <a:r>
              <a:rPr lang="en-GB" b="1" dirty="0" err="1" smtClean="0"/>
              <a:t>Cosylab</a:t>
            </a:r>
            <a:r>
              <a:rPr lang="en-GB" b="1" dirty="0" smtClean="0"/>
              <a:t>)</a:t>
            </a:r>
            <a:endParaRPr lang="en-US" b="1" dirty="0"/>
          </a:p>
          <a:p>
            <a:pPr marL="285750" lvl="0" indent="-285750">
              <a:spcAft>
                <a:spcPts val="600"/>
              </a:spcAft>
              <a:buFont typeface="Wingdings" charset="2"/>
              <a:buChar char="Ø"/>
            </a:pPr>
            <a:r>
              <a:rPr lang="en-GB" b="1" dirty="0" smtClean="0"/>
              <a:t>CSS GUI (</a:t>
            </a:r>
            <a:r>
              <a:rPr lang="en-GB" b="1" dirty="0" err="1" smtClean="0"/>
              <a:t>Cosylab</a:t>
            </a:r>
            <a:r>
              <a:rPr lang="en-GB" b="1" dirty="0" smtClean="0"/>
              <a:t>)</a:t>
            </a:r>
            <a:endParaRPr lang="en-US" b="1" dirty="0"/>
          </a:p>
          <a:p>
            <a:pPr marL="285750" lvl="0" indent="-285750">
              <a:spcAft>
                <a:spcPts val="600"/>
              </a:spcAft>
              <a:buFont typeface="Wingdings" charset="2"/>
              <a:buChar char="Ø"/>
            </a:pPr>
            <a:r>
              <a:rPr lang="en-GB" b="1" dirty="0"/>
              <a:t>Command-line test program </a:t>
            </a:r>
            <a:r>
              <a:rPr lang="en-GB" b="1" dirty="0" smtClean="0"/>
              <a:t>(supplied </a:t>
            </a:r>
            <a:r>
              <a:rPr lang="en-GB" b="1" dirty="0"/>
              <a:t>by SLAC, but then modified by </a:t>
            </a:r>
            <a:r>
              <a:rPr lang="en-GB" b="1" dirty="0" err="1"/>
              <a:t>Cosylab</a:t>
            </a:r>
            <a:r>
              <a:rPr lang="en-GB" b="1" dirty="0"/>
              <a:t> to extend its </a:t>
            </a:r>
            <a:r>
              <a:rPr lang="en-GB" b="1" dirty="0" smtClean="0"/>
              <a:t>functionality) </a:t>
            </a:r>
            <a:endParaRPr lang="en-US" b="1" dirty="0"/>
          </a:p>
          <a:p>
            <a:pPr marL="285750" lvl="0" indent="-285750">
              <a:spcAft>
                <a:spcPts val="600"/>
              </a:spcAft>
              <a:buFont typeface="Wingdings" charset="2"/>
              <a:buChar char="Ø"/>
            </a:pPr>
            <a:r>
              <a:rPr lang="en-GB" b="1" dirty="0" smtClean="0"/>
              <a:t>Some </a:t>
            </a:r>
            <a:r>
              <a:rPr lang="en-GB" b="1" dirty="0"/>
              <a:t>MATLAB </a:t>
            </a:r>
            <a:r>
              <a:rPr lang="en-GB" b="1" dirty="0" smtClean="0"/>
              <a:t>programs for </a:t>
            </a:r>
            <a:r>
              <a:rPr lang="en-GB" b="1" dirty="0"/>
              <a:t>ADC data </a:t>
            </a:r>
            <a:r>
              <a:rPr lang="en-GB" b="1" dirty="0" smtClean="0"/>
              <a:t>analysis (SLAC)</a:t>
            </a:r>
            <a:endParaRPr lang="en-US" b="1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" y="1608943"/>
            <a:ext cx="4173220" cy="444912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367030" y="6058071"/>
            <a:ext cx="493522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AU" sz="1400" dirty="0" smtClean="0">
                <a:solidFill>
                  <a:srgbClr val="0000FF"/>
                </a:solidFill>
              </a:rPr>
              <a:t>Simple GUI for data acquisition with the SIS8300 digitizer</a:t>
            </a:r>
          </a:p>
        </p:txBody>
      </p:sp>
    </p:spTree>
    <p:extLst>
      <p:ext uri="{BB962C8B-B14F-4D97-AF65-F5344CB8AC3E}">
        <p14:creationId xmlns:p14="http://schemas.microsoft.com/office/powerpoint/2010/main" val="2438546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0EE2-EEEB-DA48-9E6B-30E2CD798BC3}" type="slidenum">
              <a:rPr lang="en-US" smtClean="0"/>
              <a:t>11</a:t>
            </a:fld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2" y="663578"/>
            <a:ext cx="67500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latin typeface="+mj-lt"/>
                <a:cs typeface="Times New Roman" charset="0"/>
              </a:rPr>
              <a:t>Some preliminary test results</a:t>
            </a:r>
            <a:endParaRPr lang="en-US" b="1" dirty="0">
              <a:latin typeface="+mj-lt"/>
              <a:cs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3813" y="3035301"/>
            <a:ext cx="1810238" cy="1214009"/>
          </a:xfrm>
          <a:prstGeom prst="rect">
            <a:avLst/>
          </a:prstGeom>
        </p:spPr>
      </p:pic>
      <p:pic>
        <p:nvPicPr>
          <p:cNvPr id="8" name="Picture 7" descr="dynamic_range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50" y="1042692"/>
            <a:ext cx="3905252" cy="18795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5154" y="1524259"/>
            <a:ext cx="6070599" cy="4339650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r>
              <a:rPr lang="en-US" sz="1600" dirty="0" smtClean="0"/>
              <a:t>Dynamic range of the analog inputs: </a:t>
            </a:r>
          </a:p>
          <a:p>
            <a:pPr>
              <a:spcBef>
                <a:spcPts val="1200"/>
              </a:spcBef>
            </a:pPr>
            <a:r>
              <a:rPr lang="en-US" sz="1600" b="1" dirty="0" smtClean="0"/>
              <a:t>	2.3 </a:t>
            </a:r>
            <a:r>
              <a:rPr lang="en-US" sz="1600" b="1" dirty="0" err="1" smtClean="0"/>
              <a:t>Vpp</a:t>
            </a:r>
            <a:r>
              <a:rPr lang="en-US" sz="1600" b="1" dirty="0" smtClean="0"/>
              <a:t> @ 3 MHz</a:t>
            </a:r>
          </a:p>
          <a:p>
            <a:pPr>
              <a:spcBef>
                <a:spcPts val="1200"/>
              </a:spcBef>
            </a:pPr>
            <a:endParaRPr lang="en-US" sz="1600" dirty="0" smtClean="0"/>
          </a:p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r>
              <a:rPr lang="en-US" sz="1600" dirty="0" err="1" smtClean="0"/>
              <a:t>Ch</a:t>
            </a:r>
            <a:r>
              <a:rPr lang="en-US" sz="1600" dirty="0" smtClean="0"/>
              <a:t>-to-</a:t>
            </a:r>
            <a:r>
              <a:rPr lang="en-US" sz="1600" dirty="0" err="1" smtClean="0"/>
              <a:t>ch</a:t>
            </a:r>
            <a:r>
              <a:rPr lang="en-US" sz="1600" dirty="0" smtClean="0"/>
              <a:t> cross talk:</a:t>
            </a:r>
          </a:p>
          <a:p>
            <a:pPr>
              <a:spcBef>
                <a:spcPts val="1200"/>
              </a:spcBef>
            </a:pPr>
            <a:r>
              <a:rPr lang="en-US" sz="1600" b="1" dirty="0" smtClean="0"/>
              <a:t>	-77 dB @ 25 MHz for two adjacent channels</a:t>
            </a:r>
          </a:p>
          <a:p>
            <a:pPr>
              <a:spcBef>
                <a:spcPts val="1200"/>
              </a:spcBef>
            </a:pPr>
            <a:r>
              <a:rPr lang="en-US" sz="1600" b="1" dirty="0" smtClean="0"/>
              <a:t>	-81 </a:t>
            </a:r>
            <a:r>
              <a:rPr lang="en-US" sz="1600" b="1" dirty="0"/>
              <a:t>dB @ 25 MHz </a:t>
            </a:r>
            <a:r>
              <a:rPr lang="en-US" sz="1600" b="1" dirty="0" smtClean="0"/>
              <a:t>with one unconnected channel in between</a:t>
            </a:r>
            <a:endParaRPr lang="en-US" sz="1600" b="1" dirty="0"/>
          </a:p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endParaRPr lang="en-US" sz="1600" dirty="0" smtClean="0"/>
          </a:p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r>
              <a:rPr lang="en-US" sz="1600" dirty="0" smtClean="0"/>
              <a:t>Noise floor</a:t>
            </a:r>
          </a:p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endParaRPr lang="en-US" sz="1600" dirty="0" smtClean="0"/>
          </a:p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endParaRPr lang="en-US" sz="1600" dirty="0" smtClean="0"/>
          </a:p>
          <a:p>
            <a:pPr>
              <a:spcBef>
                <a:spcPts val="1200"/>
              </a:spcBef>
            </a:pPr>
            <a:endParaRPr lang="en-US" sz="1600" dirty="0" smtClean="0"/>
          </a:p>
        </p:txBody>
      </p:sp>
      <p:pic>
        <p:nvPicPr>
          <p:cNvPr id="10" name="Picture 9" descr="nf1_int_clk125mhz_25mhz_6db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1" y="4623346"/>
            <a:ext cx="4400551" cy="2234654"/>
          </a:xfrm>
          <a:prstGeom prst="rect">
            <a:avLst/>
          </a:prstGeom>
        </p:spPr>
      </p:pic>
      <p:pic>
        <p:nvPicPr>
          <p:cNvPr id="11" name="Picture 10" descr="nf2_ext_clk_sma125mhz_in_ter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955" y="4623349"/>
            <a:ext cx="4577047" cy="2234654"/>
          </a:xfrm>
          <a:prstGeom prst="rect">
            <a:avLst/>
          </a:prstGeom>
        </p:spPr>
      </p:pic>
      <p:sp>
        <p:nvSpPr>
          <p:cNvPr id="12" name="7 CuadroTexto"/>
          <p:cNvSpPr txBox="1">
            <a:spLocks noChangeArrowheads="1"/>
          </p:cNvSpPr>
          <p:nvPr/>
        </p:nvSpPr>
        <p:spPr bwMode="auto">
          <a:xfrm>
            <a:off x="2545080" y="4908721"/>
            <a:ext cx="301752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A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Input freq. = 25 MHz</a:t>
            </a:r>
          </a:p>
          <a:p>
            <a:pPr eaLnBrk="1" hangingPunct="1"/>
            <a:r>
              <a:rPr lang="en-A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Clock : internal (125 MSPS)</a:t>
            </a:r>
          </a:p>
        </p:txBody>
      </p:sp>
      <p:sp>
        <p:nvSpPr>
          <p:cNvPr id="13" name="7 CuadroTexto"/>
          <p:cNvSpPr txBox="1">
            <a:spLocks noChangeArrowheads="1"/>
          </p:cNvSpPr>
          <p:nvPr/>
        </p:nvSpPr>
        <p:spPr bwMode="auto">
          <a:xfrm>
            <a:off x="7023102" y="4964324"/>
            <a:ext cx="155575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AU" sz="11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Input terminated</a:t>
            </a:r>
          </a:p>
        </p:txBody>
      </p:sp>
    </p:spTree>
    <p:extLst>
      <p:ext uri="{BB962C8B-B14F-4D97-AF65-F5344CB8AC3E}">
        <p14:creationId xmlns:p14="http://schemas.microsoft.com/office/powerpoint/2010/main" val="1916738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0EE2-EEEB-DA48-9E6B-30E2CD798BC3}" type="slidenum">
              <a:rPr lang="en-US" smtClean="0"/>
              <a:t>12</a:t>
            </a:fld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2" y="663578"/>
            <a:ext cx="67500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latin typeface="+mj-lt"/>
                <a:cs typeface="Times New Roman" charset="0"/>
              </a:rPr>
              <a:t> </a:t>
            </a:r>
            <a:endParaRPr lang="en-US" b="1" dirty="0">
              <a:latin typeface="+mj-lt"/>
              <a:cs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154" y="1321059"/>
            <a:ext cx="8324846" cy="529375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1600" b="1" u="sng" dirty="0" smtClean="0"/>
              <a:t>Some more things we learned about: </a:t>
            </a:r>
          </a:p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r>
              <a:rPr lang="en-US" sz="1600" b="1" dirty="0" smtClean="0"/>
              <a:t>Electronics bandwidth</a:t>
            </a:r>
            <a:endParaRPr lang="en-US" sz="1600" b="1" dirty="0" smtClean="0"/>
          </a:p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r>
              <a:rPr lang="en-US" sz="1600" b="1" dirty="0" smtClean="0"/>
              <a:t>Effective number of bits</a:t>
            </a:r>
            <a:endParaRPr lang="en-US" sz="1600" b="1" dirty="0" smtClean="0"/>
          </a:p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r>
              <a:rPr lang="en-US" sz="1600" b="1" dirty="0" smtClean="0"/>
              <a:t>Clock jitter</a:t>
            </a:r>
          </a:p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r>
              <a:rPr lang="en-US" sz="1600" b="1" dirty="0" smtClean="0"/>
              <a:t>DC offsets</a:t>
            </a:r>
            <a:endParaRPr lang="en-US" sz="1600" b="1" dirty="0" smtClean="0"/>
          </a:p>
          <a:p>
            <a:pPr>
              <a:spcBef>
                <a:spcPts val="1200"/>
              </a:spcBef>
            </a:pPr>
            <a:endParaRPr lang="en-US" sz="1600" b="1" dirty="0" smtClean="0"/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1600" b="1" u="sng" dirty="0" smtClean="0"/>
              <a:t>Issues / problems (some of them are already resolved):</a:t>
            </a:r>
            <a:endParaRPr lang="en-US" sz="1600" b="1" u="sng" dirty="0" smtClean="0"/>
          </a:p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r>
              <a:rPr lang="en-US" sz="1600" b="1" dirty="0" smtClean="0"/>
              <a:t>PCI bus hangs up at system boot-up</a:t>
            </a:r>
          </a:p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r>
              <a:rPr lang="en-US" sz="1600" b="1" dirty="0" smtClean="0"/>
              <a:t>Minor problems with GUI initialization</a:t>
            </a:r>
          </a:p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r>
              <a:rPr lang="en-US" sz="1600" b="1" dirty="0" smtClean="0"/>
              <a:t>Problems with displayed waveforms (not always according to the selected channel) </a:t>
            </a:r>
            <a:endParaRPr lang="en-US" sz="1600" b="1" dirty="0" smtClean="0"/>
          </a:p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r>
              <a:rPr lang="en-US" sz="1600" b="1" dirty="0"/>
              <a:t>Existence of gaps (ADC count= 0) between each 1000 samples of the recorded data </a:t>
            </a:r>
          </a:p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r>
              <a:rPr lang="en-US" sz="1600" b="1" dirty="0" smtClean="0"/>
              <a:t>Large noise </a:t>
            </a:r>
            <a:r>
              <a:rPr lang="en-US" sz="1600" b="1" dirty="0" smtClean="0"/>
              <a:t>on the first 1000-2000 samples</a:t>
            </a:r>
          </a:p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r>
              <a:rPr lang="en-US" sz="1600" b="1" dirty="0" smtClean="0"/>
              <a:t>Sudden changes of the DC offsets (ADC readout)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676402" y="673106"/>
            <a:ext cx="67500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latin typeface="+mj-lt"/>
                <a:cs typeface="Times New Roman" charset="0"/>
              </a:rPr>
              <a:t>Test </a:t>
            </a:r>
            <a:r>
              <a:rPr lang="en-US" b="1" dirty="0" smtClean="0">
                <a:latin typeface="+mj-lt"/>
                <a:cs typeface="Times New Roman" charset="0"/>
              </a:rPr>
              <a:t>results</a:t>
            </a:r>
            <a:endParaRPr lang="en-US" b="1" dirty="0">
              <a:latin typeface="+mj-lt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3885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0EE2-EEEB-DA48-9E6B-30E2CD798BC3}" type="slidenum">
              <a:rPr lang="en-US" smtClean="0"/>
              <a:t>13</a:t>
            </a:fld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0" y="663578"/>
            <a:ext cx="73215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latin typeface="+mj-lt"/>
                <a:cs typeface="Times New Roman" charset="0"/>
              </a:rPr>
              <a:t>Next improvements of the MTCA.4 prototype</a:t>
            </a:r>
            <a:endParaRPr lang="en-US" b="1" dirty="0">
              <a:latin typeface="+mj-lt"/>
              <a:cs typeface="Times New Roman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5153" y="1743650"/>
            <a:ext cx="5041899" cy="4832093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r>
              <a:rPr lang="en-US" sz="1600" b="1" dirty="0" smtClean="0"/>
              <a:t>New 7-slot chassis from </a:t>
            </a:r>
            <a:r>
              <a:rPr lang="en-US" sz="1600" b="1" dirty="0" err="1" smtClean="0"/>
              <a:t>Schroff</a:t>
            </a:r>
            <a:endParaRPr lang="en-US" sz="1600" b="1" dirty="0" smtClean="0"/>
          </a:p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endParaRPr lang="en-US" sz="1600" b="1" dirty="0" smtClean="0"/>
          </a:p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endParaRPr lang="en-US" sz="1600" b="1" dirty="0" smtClean="0"/>
          </a:p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r>
              <a:rPr lang="en-US" sz="1600" b="1" dirty="0" smtClean="0"/>
              <a:t>Linear Power Module </a:t>
            </a:r>
            <a:r>
              <a:rPr lang="en-US" sz="1600" b="1" dirty="0"/>
              <a:t>from </a:t>
            </a:r>
            <a:r>
              <a:rPr lang="en-US" sz="1600" b="1" dirty="0" err="1"/>
              <a:t>Telkoor</a:t>
            </a:r>
            <a:r>
              <a:rPr lang="en-US" sz="1600" b="1" dirty="0"/>
              <a:t> (</a:t>
            </a:r>
            <a:r>
              <a:rPr lang="en-US" sz="1600" b="1" dirty="0" smtClean="0"/>
              <a:t>less noise/ripple)</a:t>
            </a:r>
          </a:p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endParaRPr lang="en-US" sz="1600" b="1" dirty="0" smtClean="0"/>
          </a:p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endParaRPr lang="en-US" sz="1600" b="1" dirty="0" smtClean="0"/>
          </a:p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r>
              <a:rPr lang="en-US" sz="1600" b="1" dirty="0" smtClean="0"/>
              <a:t>Combined CPU/MCH from NAT</a:t>
            </a:r>
          </a:p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endParaRPr lang="en-US" sz="1600" b="1" dirty="0" smtClean="0"/>
          </a:p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endParaRPr lang="en-US" sz="1600" b="1" dirty="0" smtClean="0"/>
          </a:p>
          <a:p>
            <a:pPr marL="285750" indent="-285750">
              <a:spcBef>
                <a:spcPts val="1200"/>
              </a:spcBef>
              <a:buFont typeface="Wingdings" charset="2"/>
              <a:buChar char="Ø"/>
            </a:pPr>
            <a:r>
              <a:rPr lang="en-US" sz="1600" b="1" dirty="0" smtClean="0"/>
              <a:t>Synchronization of the crate to a 14 signal from the MRF timing system (provided by the ESS Controls group)</a:t>
            </a:r>
          </a:p>
          <a:p>
            <a:pPr>
              <a:spcBef>
                <a:spcPts val="1200"/>
              </a:spcBef>
            </a:pPr>
            <a:endParaRPr lang="en-US" sz="1600" b="1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0555" y="2245884"/>
            <a:ext cx="1485900" cy="147723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913" y="1283993"/>
            <a:ext cx="2036881" cy="1355309"/>
          </a:xfrm>
          <a:prstGeom prst="rect">
            <a:avLst/>
          </a:prstGeom>
        </p:spPr>
      </p:pic>
      <p:pic>
        <p:nvPicPr>
          <p:cNvPr id="6" name="Picture 5" descr="phot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888577" y="4527690"/>
            <a:ext cx="2439535" cy="18296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7951" y="3314700"/>
            <a:ext cx="2275567" cy="151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29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0EE2-EEEB-DA48-9E6B-30E2CD798BC3}" type="slidenum">
              <a:rPr lang="en-US" smtClean="0">
                <a:solidFill>
                  <a:schemeClr val="tx1"/>
                </a:solidFill>
              </a:rPr>
              <a:t>14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346200" y="739778"/>
            <a:ext cx="66865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latin typeface="+mj-lt"/>
                <a:cs typeface="Times New Roman" charset="0"/>
              </a:rPr>
              <a:t>Future steps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44503" y="1622956"/>
            <a:ext cx="8242299" cy="4352394"/>
          </a:xfrm>
        </p:spPr>
        <p:txBody>
          <a:bodyPr>
            <a:noAutofit/>
          </a:bodyPr>
          <a:lstStyle/>
          <a:p>
            <a:pPr lvl="0">
              <a:spcBef>
                <a:spcPts val="1632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GB" sz="1800" b="1" dirty="0"/>
              <a:t>Replacement of the MTCA system demo system with the ordered system to RECAB, consisting of a 7-slot chassis, a ripple-free power supply and a combined MCH/CPU module</a:t>
            </a:r>
            <a:endParaRPr lang="en-US" sz="1800" b="1" dirty="0"/>
          </a:p>
          <a:p>
            <a:pPr lvl="0">
              <a:spcBef>
                <a:spcPts val="1632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GB" sz="1800" b="1" dirty="0"/>
              <a:t>Replacement of the UBUNTU Linux (the current </a:t>
            </a:r>
            <a:r>
              <a:rPr lang="en-GB" sz="1800" b="1" dirty="0" smtClean="0"/>
              <a:t>version </a:t>
            </a:r>
            <a:r>
              <a:rPr lang="en-GB" sz="1800" b="1" dirty="0"/>
              <a:t>being used on the CPU) with the ESS approved version (Scientific Linux)</a:t>
            </a:r>
            <a:endParaRPr lang="en-US" sz="1800" b="1" dirty="0"/>
          </a:p>
          <a:p>
            <a:pPr>
              <a:spcBef>
                <a:spcPts val="1632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GB" sz="1800" b="1" dirty="0"/>
              <a:t>Connection of the MTCA system to an ACCT for current measurements</a:t>
            </a:r>
            <a:endParaRPr lang="en-US" sz="1800" b="1" dirty="0"/>
          </a:p>
          <a:p>
            <a:pPr lvl="0">
              <a:spcBef>
                <a:spcPts val="1632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GB" sz="1800" b="1" dirty="0" smtClean="0"/>
              <a:t>Connection </a:t>
            </a:r>
            <a:r>
              <a:rPr lang="en-GB" sz="1800" b="1" dirty="0"/>
              <a:t>of the MTCA system to a BPM </a:t>
            </a:r>
            <a:r>
              <a:rPr lang="en-GB" sz="1800" b="1" dirty="0" smtClean="0"/>
              <a:t>detector </a:t>
            </a:r>
            <a:r>
              <a:rPr lang="en-GB" sz="1800" b="1" dirty="0"/>
              <a:t>and programming the SIS8300 FPGA for position, phase and intensity </a:t>
            </a:r>
            <a:r>
              <a:rPr lang="en-GB" sz="1800" b="1" dirty="0" smtClean="0"/>
              <a:t>measurements</a:t>
            </a:r>
          </a:p>
          <a:p>
            <a:pPr marL="0" indent="0" algn="ctr">
              <a:spcBef>
                <a:spcPts val="1632"/>
              </a:spcBef>
              <a:spcAft>
                <a:spcPts val="600"/>
              </a:spcAft>
              <a:buNone/>
            </a:pPr>
            <a:endParaRPr lang="en-GB" sz="1800" b="1" dirty="0"/>
          </a:p>
          <a:p>
            <a:pPr marL="0" indent="0" algn="ctr">
              <a:spcBef>
                <a:spcPts val="1632"/>
              </a:spcBef>
              <a:spcAft>
                <a:spcPts val="600"/>
              </a:spcAft>
              <a:buNone/>
            </a:pPr>
            <a:r>
              <a:rPr lang="en-GB" sz="1800" b="1" dirty="0" smtClean="0">
                <a:solidFill>
                  <a:srgbClr val="0000FF"/>
                </a:solidFill>
                <a:latin typeface="+mj-lt"/>
                <a:cs typeface="Times New Roman" charset="0"/>
              </a:rPr>
              <a:t>These steps are </a:t>
            </a:r>
            <a:r>
              <a:rPr lang="en-US" sz="1800" b="1" dirty="0" smtClean="0">
                <a:solidFill>
                  <a:srgbClr val="0000FF"/>
                </a:solidFill>
                <a:latin typeface="+mj-lt"/>
                <a:cs typeface="Times New Roman" charset="0"/>
              </a:rPr>
              <a:t>being </a:t>
            </a:r>
            <a:r>
              <a:rPr lang="en-US" sz="1800" b="1" dirty="0">
                <a:solidFill>
                  <a:srgbClr val="0000FF"/>
                </a:solidFill>
                <a:latin typeface="+mj-lt"/>
                <a:cs typeface="Times New Roman" charset="0"/>
              </a:rPr>
              <a:t>coordinated with the Controls </a:t>
            </a:r>
            <a:r>
              <a:rPr lang="en-US" sz="1800" b="1" dirty="0" smtClean="0">
                <a:solidFill>
                  <a:srgbClr val="0000FF"/>
                </a:solidFill>
                <a:latin typeface="+mj-lt"/>
                <a:cs typeface="Times New Roman" charset="0"/>
              </a:rPr>
              <a:t>group.</a:t>
            </a:r>
            <a:endParaRPr lang="en-US" sz="1800" b="1" dirty="0">
              <a:solidFill>
                <a:srgbClr val="0000FF"/>
              </a:solidFill>
              <a:latin typeface="+mj-lt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156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0EE2-EEEB-DA48-9E6B-30E2CD798BC3}" type="slidenum">
              <a:rPr lang="en-US" smtClean="0"/>
              <a:t>15</a:t>
            </a:fld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346200" y="739778"/>
            <a:ext cx="66865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latin typeface="Times New Roman" charset="0"/>
                <a:cs typeface="Times New Roman" charset="0"/>
              </a:rPr>
              <a:t>Thanks to…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79454" y="1591204"/>
            <a:ext cx="6280146" cy="3958696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  <a:buFont typeface="Wingdings" charset="2"/>
              <a:buChar char="u"/>
            </a:pPr>
            <a:r>
              <a:rPr lang="en-US" sz="1800" b="1" dirty="0" err="1">
                <a:latin typeface="+mj-lt"/>
              </a:rPr>
              <a:t>Klemen</a:t>
            </a:r>
            <a:r>
              <a:rPr lang="en-US" sz="1800" b="1" dirty="0">
                <a:latin typeface="+mj-lt"/>
              </a:rPr>
              <a:t> </a:t>
            </a:r>
            <a:r>
              <a:rPr lang="en-US" sz="1800" b="1" dirty="0" err="1" smtClean="0">
                <a:latin typeface="+mj-lt"/>
              </a:rPr>
              <a:t>Strniša</a:t>
            </a:r>
            <a:r>
              <a:rPr lang="en-US" sz="1800" b="1" dirty="0" smtClean="0">
                <a:latin typeface="+mj-lt"/>
              </a:rPr>
              <a:t> </a:t>
            </a:r>
            <a:r>
              <a:rPr lang="en-US" sz="1800" b="1" dirty="0">
                <a:latin typeface="+mj-lt"/>
              </a:rPr>
              <a:t>(</a:t>
            </a:r>
            <a:r>
              <a:rPr lang="en-US" sz="1800" b="1" dirty="0" err="1" smtClean="0">
                <a:latin typeface="+mj-lt"/>
              </a:rPr>
              <a:t>Cosylab</a:t>
            </a:r>
            <a:r>
              <a:rPr lang="en-US" sz="1800" b="1" dirty="0" smtClean="0">
                <a:latin typeface="+mj-lt"/>
              </a:rPr>
              <a:t>)</a:t>
            </a:r>
          </a:p>
          <a:p>
            <a:pPr>
              <a:spcAft>
                <a:spcPts val="1200"/>
              </a:spcAft>
              <a:buFont typeface="Wingdings" charset="2"/>
              <a:buChar char="u"/>
            </a:pPr>
            <a:endParaRPr lang="en-US" sz="1800" b="1" dirty="0" smtClean="0">
              <a:latin typeface="+mj-lt"/>
            </a:endParaRPr>
          </a:p>
          <a:p>
            <a:pPr>
              <a:spcAft>
                <a:spcPts val="1200"/>
              </a:spcAft>
              <a:buFont typeface="Wingdings" charset="2"/>
              <a:buChar char="u"/>
            </a:pPr>
            <a:endParaRPr lang="en-US" sz="1800" b="1" dirty="0" smtClean="0">
              <a:latin typeface="+mj-lt"/>
            </a:endParaRPr>
          </a:p>
          <a:p>
            <a:pPr>
              <a:spcAft>
                <a:spcPts val="1200"/>
              </a:spcAft>
              <a:buFont typeface="Wingdings" charset="2"/>
              <a:buChar char="u"/>
            </a:pPr>
            <a:r>
              <a:rPr lang="en-US" sz="1800" b="1" dirty="0" smtClean="0">
                <a:latin typeface="+mj-lt"/>
              </a:rPr>
              <a:t>Andrew Young </a:t>
            </a:r>
            <a:r>
              <a:rPr lang="en-US" sz="1800" b="1" dirty="0">
                <a:latin typeface="+mj-lt"/>
              </a:rPr>
              <a:t>(</a:t>
            </a:r>
            <a:r>
              <a:rPr lang="en-US" sz="1800" b="1" dirty="0" smtClean="0">
                <a:latin typeface="+mj-lt"/>
              </a:rPr>
              <a:t>SLAC)</a:t>
            </a:r>
          </a:p>
          <a:p>
            <a:pPr marL="0" indent="0">
              <a:spcAft>
                <a:spcPts val="1200"/>
              </a:spcAft>
              <a:buNone/>
            </a:pPr>
            <a:endParaRPr lang="en-US" sz="1800" b="1" dirty="0" smtClean="0">
              <a:latin typeface="+mj-lt"/>
            </a:endParaRPr>
          </a:p>
          <a:p>
            <a:pPr marL="0" indent="0">
              <a:spcAft>
                <a:spcPts val="1200"/>
              </a:spcAft>
              <a:buNone/>
            </a:pPr>
            <a:endParaRPr lang="en-US" sz="1800" b="1" dirty="0" smtClean="0">
              <a:latin typeface="+mj-lt"/>
            </a:endParaRPr>
          </a:p>
          <a:p>
            <a:pPr>
              <a:spcAft>
                <a:spcPts val="1200"/>
              </a:spcAft>
              <a:buFont typeface="Wingdings" charset="2"/>
              <a:buChar char="u"/>
            </a:pPr>
            <a:r>
              <a:rPr lang="en-US" sz="1800" b="1" dirty="0" smtClean="0">
                <a:latin typeface="+mj-lt"/>
              </a:rPr>
              <a:t>ESS Controls </a:t>
            </a:r>
            <a:r>
              <a:rPr lang="en-US" sz="1800" b="1" dirty="0">
                <a:latin typeface="+mj-lt"/>
              </a:rPr>
              <a:t>group and </a:t>
            </a:r>
            <a:r>
              <a:rPr lang="en-US" sz="1800" b="1" dirty="0" err="1" smtClean="0">
                <a:latin typeface="+mj-lt"/>
              </a:rPr>
              <a:t>Miha</a:t>
            </a:r>
            <a:r>
              <a:rPr lang="en-US" sz="1800" b="1" dirty="0" smtClean="0">
                <a:latin typeface="+mj-lt"/>
              </a:rPr>
              <a:t> </a:t>
            </a:r>
            <a:r>
              <a:rPr lang="en-US" sz="1800" b="1" dirty="0" err="1" smtClean="0">
                <a:latin typeface="+mj-lt"/>
              </a:rPr>
              <a:t>Reščič</a:t>
            </a:r>
            <a:endParaRPr lang="en-US" sz="1800" b="1" dirty="0" smtClean="0">
              <a:latin typeface="+mj-lt"/>
            </a:endParaRPr>
          </a:p>
          <a:p>
            <a:pPr>
              <a:spcAft>
                <a:spcPts val="1200"/>
              </a:spcAft>
              <a:buFont typeface="Wingdings" charset="2"/>
              <a:buChar char="u"/>
            </a:pPr>
            <a:endParaRPr lang="en-US" sz="1800" b="1" dirty="0" smtClean="0"/>
          </a:p>
          <a:p>
            <a:pPr>
              <a:spcAft>
                <a:spcPts val="1200"/>
              </a:spcAft>
              <a:buFont typeface="Wingdings" charset="2"/>
              <a:buChar char="u"/>
            </a:pPr>
            <a:endParaRPr lang="en-US" sz="1800" b="1" dirty="0" smtClean="0"/>
          </a:p>
          <a:p>
            <a:pPr>
              <a:spcAft>
                <a:spcPts val="1200"/>
              </a:spcAft>
              <a:buFont typeface="Wingdings" charset="2"/>
              <a:buChar char="u"/>
            </a:pPr>
            <a:endParaRPr lang="en-US" sz="1800" b="1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234" y="1085850"/>
            <a:ext cx="1535816" cy="1225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152" y="2588910"/>
            <a:ext cx="1286798" cy="136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37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0EE2-EEEB-DA48-9E6B-30E2CD798BC3}" type="slidenum">
              <a:rPr lang="en-US" smtClean="0">
                <a:solidFill>
                  <a:schemeClr val="tx1"/>
                </a:solidFill>
              </a:rPr>
              <a:t>2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81992" y="1483254"/>
            <a:ext cx="7480299" cy="4320646"/>
          </a:xfrm>
        </p:spPr>
        <p:txBody>
          <a:bodyPr>
            <a:noAutofit/>
          </a:bodyPr>
          <a:lstStyle/>
          <a:p>
            <a:pPr>
              <a:spcAft>
                <a:spcPts val="1800"/>
              </a:spcAft>
              <a:buFont typeface="+mj-lt"/>
              <a:buAutoNum type="arabicPeriod"/>
            </a:pPr>
            <a:r>
              <a:rPr lang="en-US" sz="1800" b="1" dirty="0" smtClean="0"/>
              <a:t>Background information about </a:t>
            </a:r>
            <a:r>
              <a:rPr lang="en-US" sz="1800" b="1" dirty="0" err="1" smtClean="0"/>
              <a:t>xTCA</a:t>
            </a:r>
            <a:endParaRPr lang="en-US" sz="1800" b="1" dirty="0" smtClean="0"/>
          </a:p>
          <a:p>
            <a:pPr>
              <a:spcAft>
                <a:spcPts val="1800"/>
              </a:spcAft>
              <a:buFont typeface="+mj-lt"/>
              <a:buAutoNum type="arabicPeriod"/>
            </a:pPr>
            <a:r>
              <a:rPr lang="en-US" sz="1800" b="1" dirty="0" smtClean="0"/>
              <a:t>Motivation </a:t>
            </a:r>
            <a:r>
              <a:rPr lang="en-US" sz="1800" b="1" dirty="0"/>
              <a:t>for </a:t>
            </a:r>
            <a:r>
              <a:rPr lang="en-US" sz="1800" b="1" dirty="0" smtClean="0"/>
              <a:t>hardware platform prototyping</a:t>
            </a:r>
          </a:p>
          <a:p>
            <a:pPr>
              <a:spcAft>
                <a:spcPts val="1800"/>
              </a:spcAft>
              <a:buFont typeface="+mj-lt"/>
              <a:buAutoNum type="arabicPeriod"/>
            </a:pPr>
            <a:r>
              <a:rPr lang="en-US" sz="1800" b="1" dirty="0" smtClean="0"/>
              <a:t>Prototype MTCA.4 system: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600" b="1" dirty="0" smtClean="0"/>
              <a:t>Infrastructure modules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1600" b="1" dirty="0" smtClean="0"/>
              <a:t>Application-specific modules</a:t>
            </a:r>
          </a:p>
          <a:p>
            <a:pPr>
              <a:spcBef>
                <a:spcPts val="1632"/>
              </a:spcBef>
              <a:spcAft>
                <a:spcPts val="1800"/>
              </a:spcAft>
              <a:buFont typeface="+mj-lt"/>
              <a:buAutoNum type="arabicPeriod"/>
            </a:pPr>
            <a:r>
              <a:rPr lang="en-US" sz="1800" b="1" dirty="0" smtClean="0"/>
              <a:t>Preliminary tests results with a demo MTCA.4 system</a:t>
            </a:r>
          </a:p>
          <a:p>
            <a:pPr>
              <a:spcAft>
                <a:spcPts val="1800"/>
              </a:spcAft>
              <a:buFont typeface="+mj-lt"/>
              <a:buAutoNum type="arabicPeriod"/>
            </a:pPr>
            <a:r>
              <a:rPr lang="en-US" sz="1800" b="1" dirty="0" smtClean="0"/>
              <a:t>Next steps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346203" y="739778"/>
            <a:ext cx="71691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latin typeface="+mj-lt"/>
                <a:cs typeface="Times New Roman" charset="0"/>
              </a:rPr>
              <a:t>Outline</a:t>
            </a:r>
            <a:endParaRPr lang="en-US" b="1" dirty="0">
              <a:latin typeface="+mj-lt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704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0EE2-EEEB-DA48-9E6B-30E2CD798BC3}" type="slidenum">
              <a:rPr lang="en-US" smtClean="0"/>
              <a:t>3</a:t>
            </a:fld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346202" y="739777"/>
            <a:ext cx="71691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latin typeface="+mj-lt"/>
                <a:cs typeface="Times New Roman" charset="0"/>
              </a:rPr>
              <a:t>Telecom Computing Architecture (</a:t>
            </a:r>
            <a:r>
              <a:rPr lang="en-US" b="1" dirty="0" err="1" smtClean="0">
                <a:latin typeface="+mj-lt"/>
                <a:cs typeface="Times New Roman" charset="0"/>
              </a:rPr>
              <a:t>xTCA</a:t>
            </a:r>
            <a:r>
              <a:rPr lang="en-US" b="1" dirty="0" smtClean="0">
                <a:latin typeface="+mj-lt"/>
                <a:cs typeface="Times New Roman" charset="0"/>
              </a:rPr>
              <a:t>)</a:t>
            </a:r>
            <a:endParaRPr lang="en-US" b="1" dirty="0">
              <a:latin typeface="+mj-lt"/>
              <a:cs typeface="Times New Roman" charset="0"/>
            </a:endParaRPr>
          </a:p>
        </p:txBody>
      </p:sp>
      <p:sp>
        <p:nvSpPr>
          <p:cNvPr id="6" name="Slide Number Placeholder 2"/>
          <p:cNvSpPr txBox="1">
            <a:spLocks/>
          </p:cNvSpPr>
          <p:nvPr/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48A0EE2-EEEB-DA48-9E6B-30E2CD798BC3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2" y="1289077"/>
            <a:ext cx="2119971" cy="2343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498" y="3553664"/>
            <a:ext cx="3400141" cy="22333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9090" y="4677768"/>
            <a:ext cx="1638487" cy="727514"/>
          </a:xfrm>
          <a:prstGeom prst="rect">
            <a:avLst/>
          </a:prstGeom>
        </p:spPr>
      </p:pic>
      <p:sp>
        <p:nvSpPr>
          <p:cNvPr id="10" name="Text Box 74"/>
          <p:cNvSpPr txBox="1">
            <a:spLocks noChangeArrowheads="1"/>
          </p:cNvSpPr>
          <p:nvPr/>
        </p:nvSpPr>
        <p:spPr bwMode="auto">
          <a:xfrm>
            <a:off x="431802" y="3632560"/>
            <a:ext cx="20510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 sz="1200" dirty="0" smtClean="0">
                <a:solidFill>
                  <a:srgbClr val="0000FF"/>
                </a:solidFill>
              </a:rPr>
              <a:t>ATCA </a:t>
            </a:r>
            <a:r>
              <a:rPr lang="de-DE" sz="1200" dirty="0" err="1" smtClean="0">
                <a:solidFill>
                  <a:srgbClr val="0000FF"/>
                </a:solidFill>
              </a:rPr>
              <a:t>chassis</a:t>
            </a:r>
            <a:endParaRPr lang="de-DE" sz="1200" dirty="0">
              <a:solidFill>
                <a:srgbClr val="0000FF"/>
              </a:solidFill>
            </a:endParaRPr>
          </a:p>
        </p:txBody>
      </p:sp>
      <p:sp>
        <p:nvSpPr>
          <p:cNvPr id="11" name="Text Box 74"/>
          <p:cNvSpPr txBox="1">
            <a:spLocks noChangeArrowheads="1"/>
          </p:cNvSpPr>
          <p:nvPr/>
        </p:nvSpPr>
        <p:spPr bwMode="auto">
          <a:xfrm>
            <a:off x="3191018" y="5422712"/>
            <a:ext cx="20510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 sz="1200" dirty="0" smtClean="0">
                <a:solidFill>
                  <a:srgbClr val="0000FF"/>
                </a:solidFill>
              </a:rPr>
              <a:t>AMCs</a:t>
            </a:r>
            <a:endParaRPr lang="de-DE" sz="1200" dirty="0">
              <a:solidFill>
                <a:srgbClr val="0000FF"/>
              </a:solidFill>
            </a:endParaRPr>
          </a:p>
        </p:txBody>
      </p:sp>
      <p:sp>
        <p:nvSpPr>
          <p:cNvPr id="12" name="Text Box 74"/>
          <p:cNvSpPr txBox="1">
            <a:spLocks noChangeArrowheads="1"/>
          </p:cNvSpPr>
          <p:nvPr/>
        </p:nvSpPr>
        <p:spPr bwMode="auto">
          <a:xfrm>
            <a:off x="3289442" y="3401727"/>
            <a:ext cx="14287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200" dirty="0" smtClean="0">
                <a:solidFill>
                  <a:srgbClr val="0000FF"/>
                </a:solidFill>
              </a:rPr>
              <a:t>ATCA carrier blade </a:t>
            </a:r>
            <a:r>
              <a:rPr lang="de-DE" sz="1200" dirty="0" err="1" smtClean="0">
                <a:solidFill>
                  <a:srgbClr val="0000FF"/>
                </a:solidFill>
              </a:rPr>
              <a:t>with</a:t>
            </a:r>
            <a:r>
              <a:rPr lang="de-DE" sz="1200" dirty="0" smtClean="0">
                <a:solidFill>
                  <a:srgbClr val="0000FF"/>
                </a:solidFill>
              </a:rPr>
              <a:t> AMCs</a:t>
            </a:r>
            <a:endParaRPr lang="de-DE" sz="1200" dirty="0">
              <a:solidFill>
                <a:srgbClr val="0000FF"/>
              </a:solidFill>
            </a:endParaRPr>
          </a:p>
        </p:txBody>
      </p:sp>
      <p:sp>
        <p:nvSpPr>
          <p:cNvPr id="13" name="Text Box 74"/>
          <p:cNvSpPr txBox="1">
            <a:spLocks noChangeArrowheads="1"/>
          </p:cNvSpPr>
          <p:nvPr/>
        </p:nvSpPr>
        <p:spPr bwMode="auto">
          <a:xfrm>
            <a:off x="6302790" y="5736138"/>
            <a:ext cx="20510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 sz="1200" dirty="0" smtClean="0">
                <a:solidFill>
                  <a:srgbClr val="0000FF"/>
                </a:solidFill>
              </a:rPr>
              <a:t>ATCA module with RTM</a:t>
            </a:r>
            <a:endParaRPr lang="de-DE" sz="1200" dirty="0">
              <a:solidFill>
                <a:srgbClr val="0000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1818" y="1673836"/>
            <a:ext cx="1476375" cy="1710558"/>
          </a:xfrm>
          <a:prstGeom prst="rect">
            <a:avLst/>
          </a:prstGeom>
        </p:spPr>
      </p:pic>
      <p:sp useBgFill="1">
        <p:nvSpPr>
          <p:cNvPr id="15" name="Text Box 107"/>
          <p:cNvSpPr txBox="1">
            <a:spLocks noChangeArrowheads="1"/>
          </p:cNvSpPr>
          <p:nvPr/>
        </p:nvSpPr>
        <p:spPr bwMode="auto">
          <a:xfrm>
            <a:off x="596900" y="6063965"/>
            <a:ext cx="7756941" cy="584776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b="1" dirty="0" smtClean="0">
                <a:solidFill>
                  <a:srgbClr val="0000FF"/>
                </a:solidFill>
                <a:latin typeface="+mj-lt"/>
                <a:cs typeface="Times New Roman" charset="0"/>
              </a:rPr>
              <a:t>The PICMG (PCI Industrial Computer Manufacturers Group) consortium works on </a:t>
            </a:r>
            <a:r>
              <a:rPr lang="en-US" sz="1600" b="1" dirty="0" err="1" smtClean="0">
                <a:solidFill>
                  <a:srgbClr val="0000FF"/>
                </a:solidFill>
                <a:latin typeface="+mj-lt"/>
                <a:cs typeface="Times New Roman" charset="0"/>
              </a:rPr>
              <a:t>xTCA</a:t>
            </a:r>
            <a:r>
              <a:rPr lang="en-US" sz="1600" b="1" dirty="0" smtClean="0">
                <a:solidFill>
                  <a:srgbClr val="0000FF"/>
                </a:solidFill>
                <a:latin typeface="+mj-lt"/>
                <a:cs typeface="Times New Roman" charset="0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cs typeface="Times New Roman" charset="0"/>
              </a:rPr>
              <a:t>improvement </a:t>
            </a:r>
            <a:r>
              <a:rPr lang="en-US" sz="1600" b="1" dirty="0" smtClean="0">
                <a:solidFill>
                  <a:srgbClr val="0000FF"/>
                </a:solidFill>
                <a:latin typeface="+mj-lt"/>
                <a:cs typeface="Times New Roman" charset="0"/>
              </a:rPr>
              <a:t>for Physics experiments.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02" y="4313301"/>
            <a:ext cx="2782331" cy="124791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8898" y="1468882"/>
            <a:ext cx="3313332" cy="1706118"/>
          </a:xfrm>
          <a:prstGeom prst="rect">
            <a:avLst/>
          </a:prstGeom>
        </p:spPr>
      </p:pic>
      <p:sp>
        <p:nvSpPr>
          <p:cNvPr id="18" name="Text Box 74"/>
          <p:cNvSpPr txBox="1">
            <a:spLocks noChangeArrowheads="1"/>
          </p:cNvSpPr>
          <p:nvPr/>
        </p:nvSpPr>
        <p:spPr bwMode="auto">
          <a:xfrm>
            <a:off x="684872" y="5582823"/>
            <a:ext cx="20510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 sz="1200" dirty="0" err="1" smtClean="0">
                <a:solidFill>
                  <a:srgbClr val="0000FF"/>
                </a:solidFill>
              </a:rPr>
              <a:t>μTCA</a:t>
            </a:r>
            <a:r>
              <a:rPr lang="de-DE" sz="1200" dirty="0" smtClean="0">
                <a:solidFill>
                  <a:srgbClr val="0000FF"/>
                </a:solidFill>
              </a:rPr>
              <a:t> </a:t>
            </a:r>
            <a:r>
              <a:rPr lang="de-DE" sz="1200" dirty="0" err="1" smtClean="0">
                <a:solidFill>
                  <a:srgbClr val="0000FF"/>
                </a:solidFill>
              </a:rPr>
              <a:t>chassis</a:t>
            </a:r>
            <a:endParaRPr lang="de-DE" sz="1200" dirty="0">
              <a:solidFill>
                <a:srgbClr val="0000FF"/>
              </a:solidFill>
            </a:endParaRPr>
          </a:p>
        </p:txBody>
      </p:sp>
      <p:sp>
        <p:nvSpPr>
          <p:cNvPr id="19" name="Text Box 74"/>
          <p:cNvSpPr txBox="1">
            <a:spLocks noChangeArrowheads="1"/>
          </p:cNvSpPr>
          <p:nvPr/>
        </p:nvSpPr>
        <p:spPr bwMode="auto">
          <a:xfrm>
            <a:off x="6197599" y="3107395"/>
            <a:ext cx="20510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de-DE" sz="1200" dirty="0" err="1" smtClean="0">
                <a:solidFill>
                  <a:srgbClr val="0000FF"/>
                </a:solidFill>
              </a:rPr>
              <a:t>μTCA</a:t>
            </a:r>
            <a:r>
              <a:rPr lang="de-DE" sz="1200" dirty="0" smtClean="0">
                <a:solidFill>
                  <a:srgbClr val="0000FF"/>
                </a:solidFill>
              </a:rPr>
              <a:t> vs. ATCA</a:t>
            </a:r>
            <a:endParaRPr lang="de-DE" sz="1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688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054" y="1332906"/>
            <a:ext cx="7753348" cy="5525094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q"/>
            </a:pPr>
            <a:r>
              <a:rPr lang="en-US" sz="1400" b="1" dirty="0" smtClean="0"/>
              <a:t>Zone 1:</a:t>
            </a:r>
          </a:p>
          <a:p>
            <a:pPr lvl="1"/>
            <a:r>
              <a:rPr lang="en-US" sz="1400" dirty="0" smtClean="0"/>
              <a:t>Power</a:t>
            </a:r>
          </a:p>
          <a:p>
            <a:pPr lvl="1"/>
            <a:r>
              <a:rPr lang="en-US" sz="1400" dirty="0" smtClean="0"/>
              <a:t>Physical address</a:t>
            </a:r>
          </a:p>
          <a:p>
            <a:pPr lvl="1"/>
            <a:r>
              <a:rPr lang="en-US" sz="1400" dirty="0" smtClean="0"/>
              <a:t>Shelf management: IPMI</a:t>
            </a:r>
          </a:p>
          <a:p>
            <a:pPr lvl="1"/>
            <a:endParaRPr lang="en-US" sz="1400" dirty="0" smtClean="0"/>
          </a:p>
          <a:p>
            <a:pPr>
              <a:buFont typeface="Wingdings" charset="2"/>
              <a:buChar char="q"/>
            </a:pPr>
            <a:r>
              <a:rPr lang="en-US" sz="1400" b="1" dirty="0" smtClean="0"/>
              <a:t>Zone 2:</a:t>
            </a:r>
          </a:p>
          <a:p>
            <a:pPr lvl="1"/>
            <a:r>
              <a:rPr lang="en-US" sz="1400" dirty="0" smtClean="0"/>
              <a:t>Fabric (data transfer between the boards and the outside network)</a:t>
            </a:r>
          </a:p>
          <a:p>
            <a:pPr lvl="2"/>
            <a:r>
              <a:rPr lang="en-US" sz="1400" dirty="0" smtClean="0"/>
              <a:t>Ethernet</a:t>
            </a:r>
          </a:p>
          <a:p>
            <a:pPr lvl="2">
              <a:spcAft>
                <a:spcPts val="600"/>
              </a:spcAft>
            </a:pPr>
            <a:r>
              <a:rPr lang="en-US" sz="1400" dirty="0" smtClean="0"/>
              <a:t>PCI-Express, Rapid IO, etc.</a:t>
            </a:r>
          </a:p>
          <a:p>
            <a:pPr lvl="1"/>
            <a:r>
              <a:rPr lang="en-US" sz="1400" dirty="0" smtClean="0"/>
              <a:t>Base fabric (control, firmware uploading, OS boot, etc.)</a:t>
            </a:r>
          </a:p>
          <a:p>
            <a:pPr lvl="2">
              <a:spcAft>
                <a:spcPts val="600"/>
              </a:spcAft>
            </a:pPr>
            <a:r>
              <a:rPr lang="en-US" sz="1400" dirty="0" smtClean="0"/>
              <a:t>10, 100, 1000 BASE-T Ethernet</a:t>
            </a:r>
          </a:p>
          <a:p>
            <a:pPr lvl="1"/>
            <a:r>
              <a:rPr lang="en-US" sz="1400" dirty="0" smtClean="0"/>
              <a:t>Synchronization</a:t>
            </a:r>
            <a:r>
              <a:rPr lang="en-US" sz="1400" dirty="0"/>
              <a:t> </a:t>
            </a:r>
            <a:r>
              <a:rPr lang="en-US" sz="1400" dirty="0" smtClean="0"/>
              <a:t>(clock and trigger)</a:t>
            </a:r>
          </a:p>
          <a:p>
            <a:pPr lvl="1"/>
            <a:r>
              <a:rPr lang="en-US" sz="1400" dirty="0" smtClean="0"/>
              <a:t>Update channels (interconnection of two hubs or processor boards)</a:t>
            </a:r>
          </a:p>
          <a:p>
            <a:pPr lvl="1"/>
            <a:endParaRPr lang="en-US" sz="1400" dirty="0"/>
          </a:p>
          <a:p>
            <a:pPr>
              <a:buFont typeface="Wingdings" charset="2"/>
              <a:buChar char="q"/>
            </a:pPr>
            <a:r>
              <a:rPr lang="en-US" sz="1400" b="1" dirty="0" smtClean="0"/>
              <a:t>Zone 3:</a:t>
            </a:r>
          </a:p>
          <a:p>
            <a:pPr lvl="1"/>
            <a:r>
              <a:rPr lang="en-US" sz="1400" dirty="0" smtClean="0"/>
              <a:t>User defined</a:t>
            </a:r>
          </a:p>
          <a:p>
            <a:pPr lvl="1"/>
            <a:r>
              <a:rPr lang="en-US" sz="1400" dirty="0" smtClean="0"/>
              <a:t>Can be used to connect the front module to:</a:t>
            </a:r>
          </a:p>
          <a:p>
            <a:pPr lvl="2"/>
            <a:r>
              <a:rPr lang="en-US" sz="1400" dirty="0" smtClean="0"/>
              <a:t>Backplane</a:t>
            </a:r>
          </a:p>
          <a:p>
            <a:pPr lvl="2"/>
            <a:r>
              <a:rPr lang="en-US" sz="1400" dirty="0" smtClean="0"/>
              <a:t>RTM</a:t>
            </a:r>
          </a:p>
          <a:p>
            <a:pPr lvl="2"/>
            <a:r>
              <a:rPr lang="en-US" sz="1400" dirty="0" smtClean="0"/>
              <a:t>Cables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0EE2-EEEB-DA48-9E6B-30E2CD798BC3}" type="slidenum">
              <a:rPr lang="en-US" smtClean="0">
                <a:solidFill>
                  <a:srgbClr val="000000"/>
                </a:solidFill>
              </a:rPr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346202" y="739777"/>
            <a:ext cx="61912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latin typeface="+mj-lt"/>
                <a:cs typeface="Times New Roman" charset="0"/>
              </a:rPr>
              <a:t>AMC connection to the RTM/backplane</a:t>
            </a:r>
            <a:endParaRPr lang="en-US" b="1" dirty="0">
              <a:latin typeface="+mj-lt"/>
              <a:cs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3880" y="4008489"/>
            <a:ext cx="2001079" cy="19795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0811" y="1201442"/>
            <a:ext cx="2884148" cy="168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23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0EE2-EEEB-DA48-9E6B-30E2CD798BC3}" type="slidenum">
              <a:rPr lang="en-US" smtClean="0">
                <a:solidFill>
                  <a:srgbClr val="000000"/>
                </a:solidFill>
              </a:rPr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524003" y="663578"/>
            <a:ext cx="6362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latin typeface="+mj-lt"/>
                <a:cs typeface="Times New Roman" charset="0"/>
              </a:rPr>
              <a:t>MTCA.4 chassis platform</a:t>
            </a:r>
            <a:endParaRPr lang="en-US" b="1" dirty="0">
              <a:latin typeface="+mj-lt"/>
              <a:cs typeface="Times New Rom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591" y="1384414"/>
            <a:ext cx="3912659" cy="2395170"/>
          </a:xfrm>
          <a:prstGeom prst="rect">
            <a:avLst/>
          </a:prstGeom>
        </p:spPr>
      </p:pic>
      <p:pic>
        <p:nvPicPr>
          <p:cNvPr id="12" name="Picture 11" descr="crate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151" y="1703932"/>
            <a:ext cx="2327355" cy="1726335"/>
          </a:xfrm>
          <a:prstGeom prst="rect">
            <a:avLst/>
          </a:prstGeom>
        </p:spPr>
      </p:pic>
      <p:sp>
        <p:nvSpPr>
          <p:cNvPr id="13" name="7 CuadroTexto"/>
          <p:cNvSpPr txBox="1">
            <a:spLocks noChangeArrowheads="1"/>
          </p:cNvSpPr>
          <p:nvPr/>
        </p:nvSpPr>
        <p:spPr bwMode="auto">
          <a:xfrm>
            <a:off x="6280151" y="5797234"/>
            <a:ext cx="2514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AU" sz="1400" dirty="0" smtClean="0">
                <a:solidFill>
                  <a:srgbClr val="0000FF"/>
                </a:solidFill>
              </a:rPr>
              <a:t>12-slot MTCA.4 chassis </a:t>
            </a:r>
          </a:p>
        </p:txBody>
      </p:sp>
      <p:sp>
        <p:nvSpPr>
          <p:cNvPr id="4" name="Oval 3"/>
          <p:cNvSpPr/>
          <p:nvPr/>
        </p:nvSpPr>
        <p:spPr>
          <a:xfrm>
            <a:off x="2711453" y="1209126"/>
            <a:ext cx="1282700" cy="2733274"/>
          </a:xfrm>
          <a:prstGeom prst="ellipse">
            <a:avLst/>
          </a:prstGeom>
          <a:noFill/>
          <a:ln w="317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8410" y="4027306"/>
            <a:ext cx="2289096" cy="17168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1" y="4521464"/>
            <a:ext cx="2314299" cy="1539899"/>
          </a:xfrm>
          <a:prstGeom prst="rect">
            <a:avLst/>
          </a:prstGeom>
        </p:spPr>
      </p:pic>
      <p:pic>
        <p:nvPicPr>
          <p:cNvPr id="15" name="Picture 14" descr="crate2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3" y="4904550"/>
            <a:ext cx="2543432" cy="1200461"/>
          </a:xfrm>
          <a:prstGeom prst="rect">
            <a:avLst/>
          </a:prstGeom>
        </p:spPr>
      </p:pic>
      <p:sp>
        <p:nvSpPr>
          <p:cNvPr id="16" name="7 CuadroTexto"/>
          <p:cNvSpPr txBox="1">
            <a:spLocks noChangeArrowheads="1"/>
          </p:cNvSpPr>
          <p:nvPr/>
        </p:nvSpPr>
        <p:spPr bwMode="auto">
          <a:xfrm>
            <a:off x="482601" y="6105011"/>
            <a:ext cx="2514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AU" sz="1400" dirty="0" smtClean="0">
                <a:solidFill>
                  <a:srgbClr val="0000FF"/>
                </a:solidFill>
              </a:rPr>
              <a:t>7-slot MTCA.4 chassis </a:t>
            </a:r>
          </a:p>
        </p:txBody>
      </p:sp>
      <p:sp>
        <p:nvSpPr>
          <p:cNvPr id="17" name="7 CuadroTexto"/>
          <p:cNvSpPr txBox="1">
            <a:spLocks noChangeArrowheads="1"/>
          </p:cNvSpPr>
          <p:nvPr/>
        </p:nvSpPr>
        <p:spPr bwMode="auto">
          <a:xfrm>
            <a:off x="2228851" y="3951749"/>
            <a:ext cx="21081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AU" sz="1400" dirty="0" smtClean="0">
                <a:solidFill>
                  <a:srgbClr val="0000FF"/>
                </a:solidFill>
              </a:rPr>
              <a:t>AMC form factors </a:t>
            </a:r>
          </a:p>
        </p:txBody>
      </p:sp>
    </p:spTree>
    <p:extLst>
      <p:ext uri="{BB962C8B-B14F-4D97-AF65-F5344CB8AC3E}">
        <p14:creationId xmlns:p14="http://schemas.microsoft.com/office/powerpoint/2010/main" val="2937271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0EE2-EEEB-DA48-9E6B-30E2CD798BC3}" type="slidenum">
              <a:rPr lang="en-US" smtClean="0">
                <a:solidFill>
                  <a:srgbClr val="000000"/>
                </a:solidFill>
              </a:rPr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0" y="663578"/>
            <a:ext cx="6197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latin typeface="+mj-lt"/>
                <a:cs typeface="Times New Roman" charset="0"/>
              </a:rPr>
              <a:t>Hardware platforms for ESS</a:t>
            </a:r>
            <a:endParaRPr lang="en-US" b="1" dirty="0">
              <a:latin typeface="+mj-lt"/>
              <a:cs typeface="Times New Roman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08001" y="1493310"/>
            <a:ext cx="8242299" cy="3707340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Following a detailed study of available hardware platforms, in March 2012, a decision was made to use two platforms for prototyping purposes at ESS:</a:t>
            </a:r>
          </a:p>
          <a:p>
            <a:pPr lvl="1">
              <a:spcAft>
                <a:spcPts val="1200"/>
              </a:spcAft>
              <a:buFont typeface="Wingdings" charset="2"/>
              <a:buChar char="ü"/>
            </a:pP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cPCI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/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cPCIe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(general purpose platform)</a:t>
            </a:r>
          </a:p>
          <a:p>
            <a:pPr lvl="1">
              <a:spcAft>
                <a:spcPts val="1200"/>
              </a:spcAft>
              <a:buFont typeface="Wingdings" charset="2"/>
              <a:buChar char="ü"/>
            </a:pPr>
            <a:r>
              <a:rPr lang="en-US" sz="18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MTCA.4 </a:t>
            </a:r>
            <a:r>
              <a:rPr lang="en-US" sz="1800" b="1" u="sng" dirty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en-US" sz="1800" b="1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high performance platform)   </a:t>
            </a:r>
          </a:p>
          <a:p>
            <a:pPr>
              <a:spcAft>
                <a:spcPts val="1200"/>
              </a:spcAft>
              <a:buFont typeface="Wingdings" charset="2"/>
              <a:buChar char="Ø"/>
            </a:pPr>
            <a:endParaRPr lang="en-US" sz="1800" b="1" dirty="0" smtClean="0"/>
          </a:p>
          <a:p>
            <a:pPr>
              <a:spcAft>
                <a:spcPts val="1200"/>
              </a:spcAft>
              <a:buFont typeface="Wingdings" charset="2"/>
              <a:buChar char="Ø"/>
            </a:pPr>
            <a:endParaRPr lang="en-US" sz="1800" b="1" dirty="0" smtClean="0"/>
          </a:p>
          <a:p>
            <a:pPr marL="0" indent="0">
              <a:spcAft>
                <a:spcPts val="1200"/>
              </a:spcAft>
              <a:buNone/>
            </a:pPr>
            <a:r>
              <a:rPr lang="en-US" sz="1800" b="1" dirty="0" smtClean="0">
                <a:solidFill>
                  <a:srgbClr val="0000FF"/>
                </a:solidFill>
              </a:rPr>
              <a:t>Reasons for choosing MTCA.4 include high redundancy / availability, timing and synchronization resources, possibility of using an RTM and future support.</a:t>
            </a:r>
          </a:p>
        </p:txBody>
      </p:sp>
    </p:spTree>
    <p:extLst>
      <p:ext uri="{BB962C8B-B14F-4D97-AF65-F5344CB8AC3E}">
        <p14:creationId xmlns:p14="http://schemas.microsoft.com/office/powerpoint/2010/main" val="1089638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0EE2-EEEB-DA48-9E6B-30E2CD798BC3}" type="slidenum">
              <a:rPr lang="en-US" smtClean="0">
                <a:solidFill>
                  <a:schemeClr val="tx1"/>
                </a:solidFill>
              </a:rPr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3" y="663578"/>
            <a:ext cx="6362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latin typeface="+mj-lt"/>
                <a:cs typeface="Times New Roman" charset="0"/>
              </a:rPr>
              <a:t>Motivation for MTCA.4 prototyping</a:t>
            </a:r>
            <a:endParaRPr lang="en-US" b="1" dirty="0">
              <a:latin typeface="+mj-lt"/>
              <a:cs typeface="Times New Roman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273050" y="1449686"/>
            <a:ext cx="8134349" cy="4755148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b="1" dirty="0" smtClean="0"/>
              <a:t>     </a:t>
            </a:r>
            <a:r>
              <a:rPr lang="en-US" b="1" u="sng" dirty="0" smtClean="0"/>
              <a:t>To check: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US" b="1" dirty="0" smtClean="0"/>
              <a:t>Possibility of using high speed ADC sampling in RF / IF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US" b="1" dirty="0" smtClean="0"/>
              <a:t>Timing and synchronization resources (ex. delay and jitter)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US" b="1" dirty="0" smtClean="0"/>
              <a:t>Possibility of developing part of the electronics in house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US" b="1" dirty="0" smtClean="0"/>
              <a:t>Power module noise / ripple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US" b="1" dirty="0" smtClean="0"/>
              <a:t>System </a:t>
            </a:r>
            <a:r>
              <a:rPr lang="en-US" b="1" dirty="0"/>
              <a:t>redundancy / availability</a:t>
            </a:r>
            <a:endParaRPr lang="en-US" b="1" dirty="0" smtClean="0"/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US" b="1" dirty="0" smtClean="0"/>
              <a:t>Linux drivers for EPICS integration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US" b="1" dirty="0" smtClean="0"/>
              <a:t>Identify MTCA.4 drawbacks and weak points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US" b="1" dirty="0" smtClean="0"/>
              <a:t>Customer support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US" b="1" dirty="0" smtClean="0"/>
              <a:t>Cost</a:t>
            </a:r>
          </a:p>
          <a:p>
            <a:pPr marL="742950" lvl="1" indent="-285750">
              <a:spcBef>
                <a:spcPts val="600"/>
              </a:spcBef>
              <a:spcAft>
                <a:spcPts val="600"/>
              </a:spcAft>
              <a:buFont typeface="Wingdings" charset="2"/>
              <a:buChar char="Ø"/>
            </a:pPr>
            <a:r>
              <a:rPr lang="en-US" b="1" dirty="0" smtClean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1406501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0EE2-EEEB-DA48-9E6B-30E2CD798BC3}" type="slidenum">
              <a:rPr lang="en-US" smtClean="0"/>
              <a:t>8</a:t>
            </a:fld>
            <a:endParaRPr lang="en-US"/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524000" y="663578"/>
            <a:ext cx="73215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latin typeface="+mj-lt"/>
                <a:cs typeface="Times New Roman" charset="0"/>
              </a:rPr>
              <a:t>MTCA.4 demo system</a:t>
            </a:r>
            <a:endParaRPr lang="en-US" b="1" dirty="0">
              <a:latin typeface="+mj-lt"/>
              <a:cs typeface="Times New Roman" charset="0"/>
            </a:endParaRPr>
          </a:p>
        </p:txBody>
      </p:sp>
      <p:pic>
        <p:nvPicPr>
          <p:cNvPr id="6" name="Picture 5" descr="front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257300"/>
            <a:ext cx="4978400" cy="3733800"/>
          </a:xfrm>
          <a:prstGeom prst="rect">
            <a:avLst/>
          </a:prstGeom>
        </p:spPr>
      </p:pic>
      <p:pic>
        <p:nvPicPr>
          <p:cNvPr id="7" name="Picture 6" descr="uTCA_dem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0" y="3486150"/>
            <a:ext cx="4013200" cy="3009900"/>
          </a:xfrm>
          <a:prstGeom prst="rect">
            <a:avLst/>
          </a:prstGeom>
        </p:spPr>
      </p:pic>
      <p:sp>
        <p:nvSpPr>
          <p:cNvPr id="8" name="7 CuadroTexto"/>
          <p:cNvSpPr txBox="1">
            <a:spLocks noChangeArrowheads="1"/>
          </p:cNvSpPr>
          <p:nvPr/>
        </p:nvSpPr>
        <p:spPr bwMode="auto">
          <a:xfrm>
            <a:off x="508002" y="4991102"/>
            <a:ext cx="33781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AU" sz="1400" dirty="0" smtClean="0">
                <a:solidFill>
                  <a:srgbClr val="0000FF"/>
                </a:solidFill>
              </a:rPr>
              <a:t>MTCA.4 demo system (loaner system from RECAB)</a:t>
            </a:r>
          </a:p>
        </p:txBody>
      </p:sp>
      <p:sp>
        <p:nvSpPr>
          <p:cNvPr id="9" name="7 CuadroTexto"/>
          <p:cNvSpPr txBox="1">
            <a:spLocks noChangeArrowheads="1"/>
          </p:cNvSpPr>
          <p:nvPr/>
        </p:nvSpPr>
        <p:spPr bwMode="auto">
          <a:xfrm>
            <a:off x="5784851" y="3174426"/>
            <a:ext cx="290195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AU" sz="1400" dirty="0" smtClean="0">
                <a:solidFill>
                  <a:srgbClr val="0000FF"/>
                </a:solidFill>
              </a:rPr>
              <a:t>MTCA.4 setup (electronics lab.)</a:t>
            </a:r>
          </a:p>
        </p:txBody>
      </p:sp>
    </p:spTree>
    <p:extLst>
      <p:ext uri="{BB962C8B-B14F-4D97-AF65-F5344CB8AC3E}">
        <p14:creationId xmlns:p14="http://schemas.microsoft.com/office/powerpoint/2010/main" val="855849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A0EE2-EEEB-DA48-9E6B-30E2CD798BC3}" type="slidenum">
              <a:rPr lang="en-US" smtClean="0">
                <a:solidFill>
                  <a:schemeClr val="tx1"/>
                </a:solidFill>
              </a:rPr>
              <a:t>9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524003" y="663578"/>
            <a:ext cx="6362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latin typeface="+mj-lt"/>
                <a:cs typeface="Times New Roman" charset="0"/>
              </a:rPr>
              <a:t>AMC and RTM</a:t>
            </a:r>
            <a:endParaRPr lang="en-US" b="1" dirty="0">
              <a:latin typeface="+mj-lt"/>
              <a:cs typeface="Times New Roman" charset="0"/>
            </a:endParaRPr>
          </a:p>
        </p:txBody>
      </p:sp>
      <p:sp>
        <p:nvSpPr>
          <p:cNvPr id="11" name="7 CuadroTexto"/>
          <p:cNvSpPr txBox="1">
            <a:spLocks noChangeArrowheads="1"/>
          </p:cNvSpPr>
          <p:nvPr/>
        </p:nvSpPr>
        <p:spPr bwMode="auto">
          <a:xfrm>
            <a:off x="277565" y="1789590"/>
            <a:ext cx="2492876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AU" sz="1400" u="sng" dirty="0" smtClean="0">
                <a:solidFill>
                  <a:srgbClr val="0000FF"/>
                </a:solidFill>
              </a:rPr>
              <a:t>SIS8300 AMC from Struck:</a:t>
            </a:r>
            <a:endParaRPr lang="en-AU" sz="800" dirty="0" smtClean="0">
              <a:solidFill>
                <a:srgbClr val="0000FF"/>
              </a:solidFill>
            </a:endParaRPr>
          </a:p>
          <a:p>
            <a:pPr eaLnBrk="1" hangingPunct="1"/>
            <a:r>
              <a:rPr lang="en-AU" sz="1400" dirty="0" smtClean="0">
                <a:solidFill>
                  <a:srgbClr val="0000FF"/>
                </a:solidFill>
              </a:rPr>
              <a:t>10 ADCs + 2 DACs + </a:t>
            </a:r>
          </a:p>
          <a:p>
            <a:pPr eaLnBrk="1" hangingPunct="1"/>
            <a:r>
              <a:rPr lang="en-AU" sz="1400" dirty="0" smtClean="0">
                <a:solidFill>
                  <a:srgbClr val="0000FF"/>
                </a:solidFill>
              </a:rPr>
              <a:t>4 </a:t>
            </a:r>
            <a:r>
              <a:rPr lang="en-AU" sz="1400" dirty="0" err="1" smtClean="0">
                <a:solidFill>
                  <a:srgbClr val="0000FF"/>
                </a:solidFill>
              </a:rPr>
              <a:t>Gbit</a:t>
            </a:r>
            <a:r>
              <a:rPr lang="en-AU" sz="1400" dirty="0" smtClean="0">
                <a:solidFill>
                  <a:srgbClr val="0000FF"/>
                </a:solidFill>
              </a:rPr>
              <a:t> memory + </a:t>
            </a:r>
          </a:p>
          <a:p>
            <a:pPr eaLnBrk="1" hangingPunct="1"/>
            <a:r>
              <a:rPr lang="en-AU" sz="1400" dirty="0" smtClean="0">
                <a:solidFill>
                  <a:srgbClr val="0000FF"/>
                </a:solidFill>
              </a:rPr>
              <a:t>Virtex-5 FPGA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401" y="1280160"/>
            <a:ext cx="1627265" cy="23075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1" y="3813949"/>
            <a:ext cx="3498849" cy="22579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180" y="1280160"/>
            <a:ext cx="1474776" cy="23075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2732" y="3767657"/>
            <a:ext cx="3610217" cy="2304216"/>
          </a:xfrm>
          <a:prstGeom prst="rect">
            <a:avLst/>
          </a:prstGeom>
        </p:spPr>
      </p:pic>
      <p:sp>
        <p:nvSpPr>
          <p:cNvPr id="14" name="7 CuadroTexto"/>
          <p:cNvSpPr txBox="1">
            <a:spLocks noChangeArrowheads="1"/>
          </p:cNvSpPr>
          <p:nvPr/>
        </p:nvSpPr>
        <p:spPr bwMode="auto">
          <a:xfrm>
            <a:off x="4682882" y="1789590"/>
            <a:ext cx="247356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AU" sz="1400" u="sng" dirty="0" smtClean="0">
                <a:solidFill>
                  <a:srgbClr val="0000FF"/>
                </a:solidFill>
              </a:rPr>
              <a:t>SIS8900 RTM from Struck: </a:t>
            </a:r>
            <a:endParaRPr lang="en-AU" sz="800" dirty="0" smtClean="0">
              <a:solidFill>
                <a:srgbClr val="0000FF"/>
              </a:solidFill>
            </a:endParaRPr>
          </a:p>
          <a:p>
            <a:pPr eaLnBrk="1" hangingPunct="1"/>
            <a:r>
              <a:rPr lang="en-AU" sz="1400" dirty="0" smtClean="0">
                <a:solidFill>
                  <a:srgbClr val="0000FF"/>
                </a:solidFill>
              </a:rPr>
              <a:t>Signal conditioning of the 10 analogue inputs </a:t>
            </a:r>
          </a:p>
        </p:txBody>
      </p:sp>
    </p:spTree>
    <p:extLst>
      <p:ext uri="{BB962C8B-B14F-4D97-AF65-F5344CB8AC3E}">
        <p14:creationId xmlns:p14="http://schemas.microsoft.com/office/powerpoint/2010/main" val="1668730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9341</TotalTime>
  <Words>812</Words>
  <Application>Microsoft Macintosh PowerPoint</Application>
  <PresentationFormat>On-screen Show (4:3)</PresentationFormat>
  <Paragraphs>154</Paragraphs>
  <Slides>15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Prototype uTCA.4 BPM Electronics Test   Accelerator Division 2012 Retreat  28-29 Nov. 2012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European Spallation Source ESS 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ESS User</dc:creator>
  <cp:lastModifiedBy>ESS User</cp:lastModifiedBy>
  <cp:revision>422</cp:revision>
  <cp:lastPrinted>2012-11-23T16:06:41Z</cp:lastPrinted>
  <dcterms:created xsi:type="dcterms:W3CDTF">2011-10-24T13:01:32Z</dcterms:created>
  <dcterms:modified xsi:type="dcterms:W3CDTF">2012-11-28T08:42:30Z</dcterms:modified>
</cp:coreProperties>
</file>