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6"/>
  </p:notesMasterIdLst>
  <p:handoutMasterIdLst>
    <p:handoutMasterId r:id="rId17"/>
  </p:handoutMasterIdLst>
  <p:sldIdLst>
    <p:sldId id="262" r:id="rId3"/>
    <p:sldId id="322" r:id="rId4"/>
    <p:sldId id="356" r:id="rId5"/>
    <p:sldId id="354" r:id="rId6"/>
    <p:sldId id="355" r:id="rId7"/>
    <p:sldId id="330" r:id="rId8"/>
    <p:sldId id="353" r:id="rId9"/>
    <p:sldId id="346" r:id="rId10"/>
    <p:sldId id="347" r:id="rId11"/>
    <p:sldId id="348" r:id="rId12"/>
    <p:sldId id="352" r:id="rId13"/>
    <p:sldId id="357" r:id="rId14"/>
    <p:sldId id="351" r:id="rId15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00" autoAdjust="0"/>
  </p:normalViewPr>
  <p:slideViewPr>
    <p:cSldViewPr>
      <p:cViewPr>
        <p:scale>
          <a:sx n="63" d="100"/>
          <a:sy n="63" d="100"/>
        </p:scale>
        <p:origin x="-1882" y="-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920" y="-11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eure\Downloads\Measures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eure\Downloads\Measures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7230526058923E-2"/>
          <c:y val="6.3277579509566625E-2"/>
          <c:w val="0.72560949150231702"/>
          <c:h val="0.82539628819092559"/>
        </c:manualLayout>
      </c:layout>
      <c:barChart>
        <c:barDir val="col"/>
        <c:grouping val="clustered"/>
        <c:varyColors val="0"/>
        <c:ser>
          <c:idx val="1"/>
          <c:order val="0"/>
          <c:tx>
            <c:v>250ks/s</c:v>
          </c:tx>
          <c:invertIfNegative val="0"/>
          <c:cat>
            <c:numRef>
              <c:f>[Measures.ods]Sheet1!$J$3:$J$7</c:f>
              <c:numCache>
                <c:formatCode>General</c:formatCode>
                <c:ptCount val="5"/>
                <c:pt idx="0">
                  <c:v>16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16384</c:v>
                </c:pt>
              </c:numCache>
            </c:numRef>
          </c:cat>
          <c:val>
            <c:numRef>
              <c:f>[Measures.ods]Sheet1!$K$3:$K$7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12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</c:ser>
        <c:ser>
          <c:idx val="2"/>
          <c:order val="1"/>
          <c:tx>
            <c:v>greater 1MS/s</c:v>
          </c:tx>
          <c:invertIfNegative val="0"/>
          <c:cat>
            <c:numRef>
              <c:f>[Measures.ods]Sheet1!$J$3:$J$7</c:f>
              <c:numCache>
                <c:formatCode>General</c:formatCode>
                <c:ptCount val="5"/>
                <c:pt idx="0">
                  <c:v>16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16384</c:v>
                </c:pt>
              </c:numCache>
            </c:numRef>
          </c:cat>
          <c:val>
            <c:numRef>
              <c:f>[Measures.ods]Sheet1!$L$3:$L$7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21</c:v>
                </c:pt>
                <c:pt idx="3">
                  <c:v>30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93344"/>
        <c:axId val="95199232"/>
      </c:barChart>
      <c:catAx>
        <c:axId val="951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199232"/>
        <c:crosses val="autoZero"/>
        <c:auto val="1"/>
        <c:lblAlgn val="ctr"/>
        <c:lblOffset val="100"/>
        <c:noMultiLvlLbl val="0"/>
      </c:catAx>
      <c:valAx>
        <c:axId val="951992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9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7865792689705"/>
          <c:y val="0.22655233647874248"/>
          <c:w val="0.17939395622708587"/>
          <c:h val="0.319322046654314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250KS/s</c:v>
          </c:tx>
          <c:invertIfNegative val="0"/>
          <c:cat>
            <c:strRef>
              <c:f>[Measures.ods]Sheet1!$I$38:$J$44</c:f>
              <c:strCache>
                <c:ptCount val="7"/>
                <c:pt idx="0">
                  <c:v>5000</c:v>
                </c:pt>
                <c:pt idx="1">
                  <c:v>10000</c:v>
                </c:pt>
                <c:pt idx="2">
                  <c:v>12000</c:v>
                </c:pt>
                <c:pt idx="3">
                  <c:v>13000</c:v>
                </c:pt>
                <c:pt idx="4">
                  <c:v>14000</c:v>
                </c:pt>
                <c:pt idx="5">
                  <c:v>15000</c:v>
                </c:pt>
                <c:pt idx="6">
                  <c:v>16384</c:v>
                </c:pt>
              </c:strCache>
            </c:strRef>
          </c:cat>
          <c:val>
            <c:numRef>
              <c:f>[Measures.ods]Sheet1!$K$38:$K$44</c:f>
              <c:numCache>
                <c:formatCode>0%</c:formatCode>
                <c:ptCount val="7"/>
                <c:pt idx="0">
                  <c:v>0.43</c:v>
                </c:pt>
                <c:pt idx="1">
                  <c:v>0.38</c:v>
                </c:pt>
                <c:pt idx="2">
                  <c:v>0.44</c:v>
                </c:pt>
                <c:pt idx="3">
                  <c:v>0.46</c:v>
                </c:pt>
                <c:pt idx="4">
                  <c:v>0.48</c:v>
                </c:pt>
                <c:pt idx="5">
                  <c:v>0.5</c:v>
                </c:pt>
                <c:pt idx="6">
                  <c:v>0.53</c:v>
                </c:pt>
              </c:numCache>
            </c:numRef>
          </c:val>
        </c:ser>
        <c:ser>
          <c:idx val="3"/>
          <c:order val="1"/>
          <c:tx>
            <c:v>greater 1MS/s</c:v>
          </c:tx>
          <c:invertIfNegative val="0"/>
          <c:cat>
            <c:strRef>
              <c:f>[Measures.ods]Sheet1!$I$38:$J$44</c:f>
              <c:strCache>
                <c:ptCount val="7"/>
                <c:pt idx="0">
                  <c:v>5000</c:v>
                </c:pt>
                <c:pt idx="1">
                  <c:v>10000</c:v>
                </c:pt>
                <c:pt idx="2">
                  <c:v>12000</c:v>
                </c:pt>
                <c:pt idx="3">
                  <c:v>13000</c:v>
                </c:pt>
                <c:pt idx="4">
                  <c:v>14000</c:v>
                </c:pt>
                <c:pt idx="5">
                  <c:v>15000</c:v>
                </c:pt>
                <c:pt idx="6">
                  <c:v>16384</c:v>
                </c:pt>
              </c:strCache>
            </c:strRef>
          </c:cat>
          <c:val>
            <c:numRef>
              <c:f>[Measures.ods]Sheet1!$L$38:$L$44</c:f>
              <c:numCache>
                <c:formatCode>0%</c:formatCode>
                <c:ptCount val="7"/>
                <c:pt idx="0">
                  <c:v>0.43</c:v>
                </c:pt>
                <c:pt idx="1">
                  <c:v>0.73</c:v>
                </c:pt>
                <c:pt idx="2">
                  <c:v>0.84</c:v>
                </c:pt>
                <c:pt idx="3">
                  <c:v>0.87</c:v>
                </c:pt>
                <c:pt idx="4">
                  <c:v>0.88</c:v>
                </c:pt>
                <c:pt idx="5">
                  <c:v>0.9</c:v>
                </c:pt>
                <c:pt idx="6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08896"/>
        <c:axId val="95810688"/>
      </c:barChart>
      <c:catAx>
        <c:axId val="9580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95810688"/>
        <c:crosses val="autoZero"/>
        <c:auto val="1"/>
        <c:lblAlgn val="ctr"/>
        <c:lblOffset val="100"/>
        <c:noMultiLvlLbl val="0"/>
      </c:catAx>
      <c:valAx>
        <c:axId val="95810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80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85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54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1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95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96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491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61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77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25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826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15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951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Image 15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3" name="Image 15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51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7"/>
          <p:cNvPicPr/>
          <p:nvPr/>
        </p:nvPicPr>
        <p:blipFill>
          <a:blip r:embed="rId14"/>
          <a:stretch/>
        </p:blipFill>
        <p:spPr>
          <a:xfrm>
            <a:off x="0" y="0"/>
            <a:ext cx="9143280" cy="954720"/>
          </a:xfrm>
          <a:prstGeom prst="rect">
            <a:avLst/>
          </a:prstGeom>
          <a:ln>
            <a:noFill/>
          </a:ln>
        </p:spPr>
      </p:pic>
      <p:pic>
        <p:nvPicPr>
          <p:cNvPr id="117" name="Picture 2"/>
          <p:cNvPicPr/>
          <p:nvPr/>
        </p:nvPicPr>
        <p:blipFill>
          <a:blip r:embed="rId15"/>
          <a:stretch/>
        </p:blipFill>
        <p:spPr>
          <a:xfrm>
            <a:off x="8244360" y="155160"/>
            <a:ext cx="645480" cy="64404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053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82536" y="476672"/>
            <a:ext cx="5581951" cy="1429696"/>
          </a:xfrm>
        </p:spPr>
        <p:txBody>
          <a:bodyPr/>
          <a:lstStyle/>
          <a:p>
            <a:r>
              <a:rPr lang="fr-FR" sz="2400" dirty="0" err="1" smtClean="0"/>
              <a:t>Overview</a:t>
            </a:r>
            <a:r>
              <a:rPr lang="fr-FR" sz="2400" dirty="0" smtClean="0"/>
              <a:t> </a:t>
            </a:r>
            <a:r>
              <a:rPr lang="en-US" sz="2400" dirty="0"/>
              <a:t>over CEA Saclay RF test stands and use of the FMC </a:t>
            </a:r>
            <a:r>
              <a:rPr lang="en-US" sz="2400" dirty="0" err="1"/>
              <a:t>IOxOS</a:t>
            </a:r>
            <a:r>
              <a:rPr lang="en-US" sz="2400" dirty="0"/>
              <a:t> ADC3111 </a:t>
            </a:r>
            <a:r>
              <a:rPr lang="en-US" sz="2400" dirty="0" smtClean="0"/>
              <a:t>board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382536" y="2691497"/>
            <a:ext cx="5581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2000" dirty="0" smtClean="0"/>
              <a:t>Alexis </a:t>
            </a:r>
            <a:r>
              <a:rPr lang="fr-FR" sz="2000" dirty="0" err="1" smtClean="0"/>
              <a:t>Gaget</a:t>
            </a:r>
            <a:r>
              <a:rPr lang="fr-FR" sz="2000" dirty="0" smtClean="0"/>
              <a:t> &amp; Françoise Gougnaud</a:t>
            </a:r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Daniel </a:t>
            </a:r>
            <a:r>
              <a:rPr lang="fr-FR" sz="2000" dirty="0" err="1" smtClean="0"/>
              <a:t>Bogard</a:t>
            </a:r>
            <a:r>
              <a:rPr lang="fr-FR" sz="2000" dirty="0" smtClean="0"/>
              <a:t>, Adelino Gomes</a:t>
            </a:r>
          </a:p>
          <a:p>
            <a:pPr algn="ctr"/>
            <a:r>
              <a:rPr lang="fr-FR" dirty="0" smtClean="0"/>
              <a:t>CEA Saclay 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200" dirty="0" smtClean="0"/>
              <a:t>EPICS meeting May 2016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512000" y="52920"/>
            <a:ext cx="7235640" cy="9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608955" y="1700808"/>
            <a:ext cx="8171640" cy="40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04880" lvl="1" indent="-342360">
              <a:buFontTx/>
              <a:buBlip>
                <a:blip r:embed="rId2"/>
              </a:buBlip>
            </a:pP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All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PVs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provided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are not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necessary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 </a:t>
            </a:r>
            <a:b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</a:br>
            <a:endParaRPr lang="fr-F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04880" lvl="1" indent="-342360">
              <a:buFontTx/>
              <a:buBlip>
                <a:blip r:embed="rId2"/>
              </a:buBlip>
            </a:pP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Linear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conversion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useful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but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also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non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linear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conversion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needed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04880" lvl="1" indent="-342360">
              <a:buFontTx/>
              <a:buBlip>
                <a:blip r:embed="rId2"/>
              </a:buBlip>
            </a:pP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Too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much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network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used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, no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need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to display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so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many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samples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</a:br>
            <a:endParaRPr lang="fr-F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04880" lvl="1" indent="-342360">
              <a:buFontTx/>
              <a:buBlip>
                <a:blip r:embed="rId2"/>
              </a:buBlip>
            </a:pP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Available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measurement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functions</a:t>
            </a:r>
            <a:r>
              <a:rPr lang="fr-FR" sz="22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not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useful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(no </a:t>
            </a:r>
            <a:r>
              <a:rPr lang="fr-FR" sz="22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cursor</a:t>
            </a:r>
            <a:r>
              <a:rPr lang="fr-FR" sz="22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fr-FR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1" name="CustomShape 15"/>
          <p:cNvSpPr/>
          <p:nvPr/>
        </p:nvSpPr>
        <p:spPr>
          <a:xfrm>
            <a:off x="1507320" y="52920"/>
            <a:ext cx="7235640" cy="9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fr-FR" sz="2200" b="1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Results</a:t>
            </a:r>
            <a:r>
              <a:rPr lang="fr-FR" sz="2200" b="1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b="1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according</a:t>
            </a:r>
            <a:r>
              <a:rPr lang="fr-FR" sz="2200" b="1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fr-FR" sz="2200" b="1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our</a:t>
            </a:r>
            <a:r>
              <a:rPr lang="fr-FR" sz="2200" b="1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200" b="1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context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546546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072" y="3611908"/>
            <a:ext cx="5328592" cy="2412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6" name="CustomShape 1"/>
          <p:cNvSpPr/>
          <p:nvPr/>
        </p:nvSpPr>
        <p:spPr>
          <a:xfrm>
            <a:off x="1512000" y="52920"/>
            <a:ext cx="7235640" cy="9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557640" y="978196"/>
            <a:ext cx="817164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62520" lvl="1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04880" lvl="1" indent="-342360">
              <a:buFontTx/>
              <a:buBlip>
                <a:blip r:embed="rId2"/>
              </a:buBlip>
            </a:pP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Development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of an EPICS module « 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FastAcquisition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 »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using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only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needed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record</a:t>
            </a:r>
          </a:p>
          <a:p>
            <a:pPr marL="704880" lvl="1" indent="-342360">
              <a:buBlip>
                <a:blip r:embed="rId2"/>
              </a:buBlip>
            </a:pP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Development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of an EPICS module « 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DataProcessing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 » to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measure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each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channel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with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its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owns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cursors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returns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compressed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waveform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N </a:t>
            </a: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samples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(configurable) and </a:t>
            </a: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converts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fr-FR" sz="2000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waveform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using</a:t>
            </a:r>
            <a:r>
              <a:rPr lang="fr-FR" sz="2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a non </a:t>
            </a: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linear</a:t>
            </a:r>
            <a:r>
              <a:rPr lang="fr-FR" sz="2000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</a:rPr>
              <a:t>function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8025480" y="6303600"/>
            <a:ext cx="1117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fr-FR" sz="1000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|  PAGE </a:t>
            </a:r>
            <a:fld id="{A26EF9EB-6413-45F4-A780-0F9C71D2B9B1}" type="slidenum">
              <a:rPr lang="fr-FR" sz="1000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pPr/>
              <a:t>11</a:t>
            </a:fld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3060184" y="3907800"/>
            <a:ext cx="1655640" cy="1871640"/>
          </a:xfrm>
          <a:prstGeom prst="rect">
            <a:avLst/>
          </a:prstGeom>
          <a:solidFill>
            <a:srgbClr val="FF33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fr-FR" sz="11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FastAcquisition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6228184" y="3907800"/>
            <a:ext cx="1655640" cy="1871640"/>
          </a:xfrm>
          <a:prstGeom prst="rect">
            <a:avLst/>
          </a:prstGeom>
          <a:solidFill>
            <a:srgbClr val="FF33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fr-FR" sz="11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DataProcessing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fr-FR" sz="11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(conversion, cursor, average signal…)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1" name="CustomShape 6"/>
          <p:cNvSpPr/>
          <p:nvPr/>
        </p:nvSpPr>
        <p:spPr>
          <a:xfrm>
            <a:off x="4788184" y="4339800"/>
            <a:ext cx="1439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71168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4788184" y="4915800"/>
            <a:ext cx="1439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71168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8"/>
          <p:cNvSpPr/>
          <p:nvPr/>
        </p:nvSpPr>
        <p:spPr>
          <a:xfrm>
            <a:off x="4932184" y="4078440"/>
            <a:ext cx="172764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EPICS Events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4" name="CustomShape 9"/>
          <p:cNvSpPr/>
          <p:nvPr/>
        </p:nvSpPr>
        <p:spPr>
          <a:xfrm>
            <a:off x="4860184" y="4691520"/>
            <a:ext cx="172764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Signal waveform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85" name="Image 5"/>
          <p:cNvPicPr/>
          <p:nvPr/>
        </p:nvPicPr>
        <p:blipFill>
          <a:blip r:embed="rId3"/>
          <a:stretch/>
        </p:blipFill>
        <p:spPr>
          <a:xfrm rot="16193400">
            <a:off x="492304" y="4478400"/>
            <a:ext cx="1859400" cy="679680"/>
          </a:xfrm>
          <a:prstGeom prst="rect">
            <a:avLst/>
          </a:prstGeom>
          <a:ln>
            <a:noFill/>
          </a:ln>
        </p:spPr>
      </p:pic>
      <p:sp>
        <p:nvSpPr>
          <p:cNvPr id="186" name="CustomShape 10"/>
          <p:cNvSpPr/>
          <p:nvPr/>
        </p:nvSpPr>
        <p:spPr>
          <a:xfrm>
            <a:off x="1763824" y="3888360"/>
            <a:ext cx="720000" cy="1871640"/>
          </a:xfrm>
          <a:prstGeom prst="rect">
            <a:avLst/>
          </a:prstGeom>
          <a:solidFill>
            <a:srgbClr val="00CC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fr-FR" sz="11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EPICS PSI Driver</a:t>
            </a:r>
          </a:p>
          <a:p>
            <a:pPr algn="ctr"/>
            <a:r>
              <a:rPr lang="fr-FR" sz="11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Updated</a:t>
            </a:r>
            <a:r>
              <a:rPr lang="fr-FR" sz="11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by ICS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7" name="CustomShape 11"/>
          <p:cNvSpPr/>
          <p:nvPr/>
        </p:nvSpPr>
        <p:spPr>
          <a:xfrm>
            <a:off x="2484904" y="4392360"/>
            <a:ext cx="575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71168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12"/>
          <p:cNvSpPr/>
          <p:nvPr/>
        </p:nvSpPr>
        <p:spPr>
          <a:xfrm>
            <a:off x="2484184" y="4175280"/>
            <a:ext cx="576000" cy="2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Signal 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9" name="TextShape 13"/>
          <p:cNvSpPr txBox="1"/>
          <p:nvPr/>
        </p:nvSpPr>
        <p:spPr>
          <a:xfrm>
            <a:off x="3540064" y="4032360"/>
            <a:ext cx="923220" cy="24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EPICS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0" name="TextShape 14"/>
          <p:cNvSpPr txBox="1"/>
          <p:nvPr/>
        </p:nvSpPr>
        <p:spPr>
          <a:xfrm>
            <a:off x="6780064" y="4002120"/>
            <a:ext cx="1065240" cy="281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EPICS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1" name="CustomShape 15"/>
          <p:cNvSpPr/>
          <p:nvPr/>
        </p:nvSpPr>
        <p:spPr>
          <a:xfrm>
            <a:off x="1507320" y="52920"/>
            <a:ext cx="7235640" cy="9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fr-FR" sz="2200" b="1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Modifications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010052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0778"/>
            <a:ext cx="7236464" cy="908720"/>
          </a:xfrm>
        </p:spPr>
        <p:txBody>
          <a:bodyPr/>
          <a:lstStyle/>
          <a:p>
            <a:r>
              <a:rPr lang="fr-FR" dirty="0" err="1"/>
              <a:t>Measurement</a:t>
            </a:r>
            <a:r>
              <a:rPr lang="fr-FR" dirty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modifications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>
          <a:xfrm>
            <a:off x="8025304" y="6293810"/>
            <a:ext cx="1118696" cy="361946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01092" y="1124744"/>
            <a:ext cx="7776864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DC0528"/>
                </a:solidFill>
              </a:rPr>
              <a:t>Conditions</a:t>
            </a:r>
            <a:endParaRPr lang="fr-FR" sz="2200" dirty="0">
              <a:solidFill>
                <a:srgbClr val="DC0528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 smtClean="0">
                <a:solidFill>
                  <a:srgbClr val="666666"/>
                </a:solidFill>
              </a:rPr>
              <a:t>With</a:t>
            </a:r>
            <a:r>
              <a:rPr lang="fr-FR" sz="1600" dirty="0" smtClean="0">
                <a:solidFill>
                  <a:srgbClr val="666666"/>
                </a:solidFill>
              </a:rPr>
              <a:t> non </a:t>
            </a:r>
            <a:r>
              <a:rPr lang="fr-FR" sz="1600" dirty="0" err="1" smtClean="0">
                <a:solidFill>
                  <a:srgbClr val="666666"/>
                </a:solidFill>
              </a:rPr>
              <a:t>linear</a:t>
            </a:r>
            <a:r>
              <a:rPr lang="fr-FR" sz="1600" dirty="0" smtClean="0">
                <a:solidFill>
                  <a:srgbClr val="666666"/>
                </a:solidFill>
              </a:rPr>
              <a:t> conversion and </a:t>
            </a:r>
            <a:r>
              <a:rPr lang="fr-FR" sz="1600" dirty="0" err="1" smtClean="0">
                <a:solidFill>
                  <a:srgbClr val="666666"/>
                </a:solidFill>
              </a:rPr>
              <a:t>processing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14Hz </a:t>
            </a:r>
            <a:r>
              <a:rPr lang="fr-FR" sz="1600" dirty="0" err="1" smtClean="0">
                <a:solidFill>
                  <a:srgbClr val="666666"/>
                </a:solidFill>
              </a:rPr>
              <a:t>repetition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frequency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16 </a:t>
            </a:r>
            <a:r>
              <a:rPr lang="fr-FR" sz="1600" dirty="0" err="1" smtClean="0">
                <a:solidFill>
                  <a:srgbClr val="666666"/>
                </a:solidFill>
              </a:rPr>
              <a:t>channels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Pulses </a:t>
            </a:r>
            <a:r>
              <a:rPr lang="fr-FR" sz="1600" dirty="0" err="1" smtClean="0">
                <a:solidFill>
                  <a:srgbClr val="666666"/>
                </a:solidFill>
              </a:rPr>
              <a:t>from</a:t>
            </a:r>
            <a:r>
              <a:rPr lang="fr-FR" sz="1600" dirty="0" smtClean="0">
                <a:solidFill>
                  <a:srgbClr val="666666"/>
                </a:solidFill>
              </a:rPr>
              <a:t> 5000 </a:t>
            </a:r>
            <a:r>
              <a:rPr lang="fr-FR" sz="1600" dirty="0" err="1" smtClean="0">
                <a:solidFill>
                  <a:srgbClr val="666666"/>
                </a:solidFill>
              </a:rPr>
              <a:t>samples</a:t>
            </a:r>
            <a:r>
              <a:rPr lang="fr-FR" sz="1600" dirty="0" smtClean="0">
                <a:solidFill>
                  <a:srgbClr val="666666"/>
                </a:solidFill>
              </a:rPr>
              <a:t> to 16384 </a:t>
            </a:r>
            <a:r>
              <a:rPr lang="fr-FR" sz="1600" dirty="0" err="1" smtClean="0">
                <a:solidFill>
                  <a:srgbClr val="666666"/>
                </a:solidFill>
              </a:rPr>
              <a:t>samples</a:t>
            </a:r>
            <a:endParaRPr lang="fr-FR" sz="16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 smtClean="0">
                <a:solidFill>
                  <a:srgbClr val="666666"/>
                </a:solidFill>
              </a:rPr>
              <a:t>Sampling</a:t>
            </a:r>
            <a:r>
              <a:rPr lang="fr-FR" sz="1600" dirty="0" smtClean="0">
                <a:solidFill>
                  <a:srgbClr val="666666"/>
                </a:solidFill>
              </a:rPr>
              <a:t> rate </a:t>
            </a:r>
            <a:r>
              <a:rPr lang="fr-FR" sz="1600" dirty="0" err="1" smtClean="0">
                <a:solidFill>
                  <a:srgbClr val="666666"/>
                </a:solidFill>
              </a:rPr>
              <a:t>from</a:t>
            </a:r>
            <a:r>
              <a:rPr lang="fr-FR" sz="1600" dirty="0" smtClean="0">
                <a:solidFill>
                  <a:srgbClr val="666666"/>
                </a:solidFill>
              </a:rPr>
              <a:t> 250KS/s to </a:t>
            </a:r>
            <a:r>
              <a:rPr lang="fr-FR" sz="1600" dirty="0">
                <a:solidFill>
                  <a:srgbClr val="666666"/>
                </a:solidFill>
              </a:rPr>
              <a:t>1</a:t>
            </a:r>
            <a:r>
              <a:rPr lang="fr-FR" sz="1600" dirty="0" smtClean="0">
                <a:solidFill>
                  <a:srgbClr val="666666"/>
                </a:solidFill>
              </a:rPr>
              <a:t>MS/s. 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212" y="4291935"/>
            <a:ext cx="410480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Memory : 5%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Network : 1Mo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 smtClean="0">
                <a:solidFill>
                  <a:srgbClr val="666666"/>
                </a:solidFill>
              </a:rPr>
              <a:t>Load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err="1" smtClean="0">
                <a:solidFill>
                  <a:srgbClr val="666666"/>
                </a:solidFill>
              </a:rPr>
              <a:t>average</a:t>
            </a:r>
            <a:r>
              <a:rPr lang="fr-FR" sz="1600" dirty="0" smtClean="0">
                <a:solidFill>
                  <a:srgbClr val="666666"/>
                </a:solidFill>
              </a:rPr>
              <a:t>: up to 100%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 smtClean="0">
                <a:solidFill>
                  <a:srgbClr val="666666"/>
                </a:solidFill>
              </a:rPr>
              <a:t>Some</a:t>
            </a:r>
            <a:r>
              <a:rPr lang="fr-FR" sz="1600" dirty="0" smtClean="0">
                <a:solidFill>
                  <a:srgbClr val="666666"/>
                </a:solidFill>
              </a:rPr>
              <a:t> reboot and </a:t>
            </a:r>
            <a:r>
              <a:rPr lang="fr-FR" sz="1600" dirty="0" err="1" smtClean="0">
                <a:solidFill>
                  <a:srgbClr val="666666"/>
                </a:solidFill>
              </a:rPr>
              <a:t>freeze</a:t>
            </a:r>
            <a:endParaRPr lang="fr-FR" sz="1600" dirty="0">
              <a:solidFill>
                <a:srgbClr val="666666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695470"/>
              </p:ext>
            </p:extLst>
          </p:nvPr>
        </p:nvGraphicFramePr>
        <p:xfrm>
          <a:off x="4489524" y="3356992"/>
          <a:ext cx="4572000" cy="271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/>
          <p:cNvSpPr/>
          <p:nvPr/>
        </p:nvSpPr>
        <p:spPr>
          <a:xfrm>
            <a:off x="4824660" y="3482850"/>
            <a:ext cx="1296144" cy="271248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54" y="4073360"/>
            <a:ext cx="412585" cy="4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09498"/>
            <a:ext cx="412585" cy="4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31" y="4731412"/>
            <a:ext cx="309906" cy="30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09" y="5100284"/>
            <a:ext cx="309906" cy="30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V="1">
            <a:off x="5713660" y="2613030"/>
            <a:ext cx="407144" cy="8459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86548" y="1905144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2520" lvl="1"/>
            <a:r>
              <a:rPr lang="fr-FR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Our </a:t>
            </a:r>
            <a:r>
              <a:rPr lang="fr-FR" sz="20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need</a:t>
            </a:r>
            <a:r>
              <a:rPr lang="fr-FR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fr-FR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fr-FR" sz="20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respected</a:t>
            </a:r>
            <a:r>
              <a:rPr lang="fr-FR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 : 10000samples at 1MS/s </a:t>
            </a:r>
            <a:endParaRPr lang="fr-FR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15856" y="4392858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666666"/>
                </a:solidFill>
              </a:rPr>
              <a:t>CPU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17866" y="6027216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666666"/>
                </a:solidFill>
              </a:rPr>
              <a:t>Samples</a:t>
            </a:r>
            <a:endParaRPr lang="fr-FR" sz="1600" dirty="0">
              <a:solidFill>
                <a:srgbClr val="66666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375" y="3652807"/>
            <a:ext cx="4504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cap="small" dirty="0" smtClean="0">
                <a:solidFill>
                  <a:srgbClr val="DC0528"/>
                </a:solidFill>
              </a:rPr>
              <a:t>ifc1210 </a:t>
            </a:r>
            <a:r>
              <a:rPr lang="fr-FR" sz="2400" cap="small" dirty="0">
                <a:solidFill>
                  <a:srgbClr val="DC0528"/>
                </a:solidFill>
              </a:rPr>
              <a:t>single </a:t>
            </a:r>
            <a:r>
              <a:rPr lang="fr-FR" sz="2400" cap="small" dirty="0" err="1">
                <a:solidFill>
                  <a:srgbClr val="DC0528"/>
                </a:solidFill>
              </a:rPr>
              <a:t>board</a:t>
            </a:r>
            <a:r>
              <a:rPr lang="fr-FR" sz="2400" cap="small" dirty="0">
                <a:solidFill>
                  <a:srgbClr val="DC0528"/>
                </a:solidFill>
              </a:rPr>
              <a:t> </a:t>
            </a:r>
            <a:r>
              <a:rPr lang="fr-FR" sz="2200" dirty="0" err="1" smtClean="0">
                <a:solidFill>
                  <a:srgbClr val="DC0528"/>
                </a:solidFill>
              </a:rPr>
              <a:t>results</a:t>
            </a:r>
            <a:endParaRPr lang="fr-FR" sz="2200" dirty="0">
              <a:solidFill>
                <a:srgbClr val="DC0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043608" y="0"/>
            <a:ext cx="7128000" cy="9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8025480" y="6303600"/>
            <a:ext cx="1117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fr-FR" sz="1000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t>|  PAGE </a:t>
            </a:r>
            <a:fld id="{29AABE8D-DD4B-4149-9B2A-8E4871AA441C}" type="slidenum">
              <a:rPr lang="fr-FR" sz="1000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</a:rPr>
              <a:pPr/>
              <a:t>13</a:t>
            </a:fld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21" name="Image 220"/>
          <p:cNvPicPr/>
          <p:nvPr/>
        </p:nvPicPr>
        <p:blipFill>
          <a:blip r:embed="rId2"/>
          <a:stretch/>
        </p:blipFill>
        <p:spPr>
          <a:xfrm>
            <a:off x="134280" y="1008000"/>
            <a:ext cx="5193720" cy="3138480"/>
          </a:xfrm>
          <a:prstGeom prst="rect">
            <a:avLst/>
          </a:prstGeom>
          <a:ln>
            <a:noFill/>
          </a:ln>
        </p:spPr>
      </p:pic>
      <p:pic>
        <p:nvPicPr>
          <p:cNvPr id="222" name="Image 4"/>
          <p:cNvPicPr/>
          <p:nvPr/>
        </p:nvPicPr>
        <p:blipFill>
          <a:blip r:embed="rId3"/>
          <a:stretch/>
        </p:blipFill>
        <p:spPr>
          <a:xfrm>
            <a:off x="3888000" y="2685960"/>
            <a:ext cx="5112000" cy="3722040"/>
          </a:xfrm>
          <a:prstGeom prst="rect">
            <a:avLst/>
          </a:prstGeom>
          <a:ln>
            <a:noFill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259632" y="10778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</a:t>
            </a:r>
            <a:endParaRPr kumimoji="0" lang="fr-FR" sz="22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48064" y="1513747"/>
            <a:ext cx="4080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We</a:t>
            </a:r>
            <a:r>
              <a:rPr lang="fr-FR" sz="2400" dirty="0" smtClean="0"/>
              <a:t> are </a:t>
            </a:r>
            <a:r>
              <a:rPr lang="fr-FR" sz="2400" dirty="0" err="1" smtClean="0"/>
              <a:t>ready</a:t>
            </a:r>
            <a:r>
              <a:rPr lang="fr-FR" sz="2400" dirty="0" smtClean="0"/>
              <a:t> for the coupler</a:t>
            </a:r>
          </a:p>
          <a:p>
            <a:r>
              <a:rPr lang="fr-FR" sz="2400" dirty="0" smtClean="0"/>
              <a:t> </a:t>
            </a:r>
            <a:r>
              <a:rPr lang="fr-FR" sz="2400" dirty="0" err="1" smtClean="0"/>
              <a:t>conditioning</a:t>
            </a:r>
            <a:r>
              <a:rPr lang="fr-FR" sz="2400" dirty="0" smtClean="0"/>
              <a:t> test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877562"/>
            <a:ext cx="4136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Many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thanks</a:t>
            </a:r>
            <a:r>
              <a:rPr lang="fr-FR" sz="2800" dirty="0" smtClean="0">
                <a:solidFill>
                  <a:srgbClr val="FF0000"/>
                </a:solidFill>
              </a:rPr>
              <a:t> to ESS ICS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 support and </a:t>
            </a:r>
            <a:r>
              <a:rPr lang="fr-FR" sz="2800" dirty="0" err="1" smtClean="0">
                <a:solidFill>
                  <a:srgbClr val="FF0000"/>
                </a:solidFill>
              </a:rPr>
              <a:t>efficiency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4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CEA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control packages in the ESS collaboration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ESS control box for RF test stands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704 MHz pulsed RF source test stand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Control of the RF source for the coupler </a:t>
            </a:r>
            <a:r>
              <a:rPr lang="fr-FR" dirty="0" err="1" smtClean="0">
                <a:solidFill>
                  <a:schemeClr val="tx1"/>
                </a:solidFill>
              </a:rPr>
              <a:t>conditioning</a:t>
            </a:r>
            <a:r>
              <a:rPr lang="fr-FR" dirty="0" smtClean="0">
                <a:solidFill>
                  <a:schemeClr val="tx1"/>
                </a:solidFill>
              </a:rPr>
              <a:t> test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Requirements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dirty="0" err="1">
                <a:solidFill>
                  <a:schemeClr val="tx1"/>
                </a:solidFill>
              </a:rPr>
              <a:t>conditioning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fast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acquisition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Solutions </a:t>
            </a:r>
            <a:r>
              <a:rPr lang="fr-FR" dirty="0" err="1" smtClean="0">
                <a:solidFill>
                  <a:schemeClr val="tx1"/>
                </a:solidFill>
              </a:rPr>
              <a:t>selected</a:t>
            </a:r>
            <a:r>
              <a:rPr lang="fr-FR" dirty="0" smtClean="0">
                <a:solidFill>
                  <a:schemeClr val="tx1"/>
                </a:solidFill>
              </a:rPr>
              <a:t> by ESS ICS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Measurement</a:t>
            </a:r>
            <a:r>
              <a:rPr lang="fr-FR" dirty="0" smtClean="0">
                <a:solidFill>
                  <a:schemeClr val="tx1"/>
                </a:solidFill>
              </a:rPr>
              <a:t> of the ESS ICS driver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Results according to our </a:t>
            </a:r>
            <a:r>
              <a:rPr lang="en-US" dirty="0" smtClean="0">
                <a:solidFill>
                  <a:schemeClr val="tx1"/>
                </a:solidFill>
              </a:rPr>
              <a:t>context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Modifications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Measurement including our modifications</a:t>
            </a:r>
            <a:endParaRPr lang="en-US" dirty="0" smtClean="0">
              <a:solidFill>
                <a:schemeClr val="tx1"/>
              </a:solidFill>
            </a:endParaRP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7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52752"/>
            <a:ext cx="7776864" cy="908720"/>
          </a:xfrm>
        </p:spPr>
        <p:txBody>
          <a:bodyPr/>
          <a:lstStyle/>
          <a:p>
            <a:r>
              <a:rPr lang="fr-FR" dirty="0"/>
              <a:t>CEA control packages in the </a:t>
            </a:r>
            <a:r>
              <a:rPr lang="fr-FR" dirty="0" smtClean="0"/>
              <a:t> 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5040560"/>
          </a:xfrm>
        </p:spPr>
        <p:txBody>
          <a:bodyPr/>
          <a:lstStyle/>
          <a:p>
            <a:pPr lvl="1"/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LEBT control at </a:t>
            </a:r>
            <a:r>
              <a:rPr lang="fr-F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Catania</a:t>
            </a:r>
            <a:endParaRPr lang="fr-F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fr-F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RFQ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</a:t>
            </a:r>
          </a:p>
          <a:p>
            <a:pPr marL="0" lvl="1" indent="0">
              <a:buNone/>
            </a:pPr>
            <a:endParaRPr lang="fr-F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fr-FR" sz="2200" dirty="0" smtClean="0"/>
          </a:p>
          <a:p>
            <a:pPr lvl="1"/>
            <a:r>
              <a:rPr lang="fr-F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200" b="1" dirty="0">
                <a:solidFill>
                  <a:schemeClr val="bg2">
                    <a:lumMod val="75000"/>
                  </a:schemeClr>
                </a:solidFill>
              </a:rPr>
              <a:t>RF test stands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Saclay for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</a:t>
            </a:r>
          </a:p>
          <a:p>
            <a:pPr marL="0" lvl="1" indent="0"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Cavity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coupler conditioning test with the currently RF 704 MHz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RF power tests on the ESS prototype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cryomodule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ECCTD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ESS RFQ coupler conditioning test with the pulsed RF 352 MHz source  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NEW and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late 2016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704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MHz pulsed RF source to test the power couplers for ESS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linac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NEW and summer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2017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8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Ess</a:t>
            </a:r>
            <a:r>
              <a:rPr lang="fr-FR" dirty="0"/>
              <a:t> control box for RF test stands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Choice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use EPICS for Saclay RF test stands</a:t>
            </a:r>
          </a:p>
          <a:p>
            <a:pPr lvl="1"/>
            <a:endParaRPr lang="fr-FR" sz="2200" dirty="0"/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needed by the different coupler conditioning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</a:t>
            </a:r>
          </a:p>
          <a:p>
            <a:pPr marL="0" lvl="1" indent="0"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Choice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use the </a:t>
            </a:r>
            <a:r>
              <a:rPr lang="en-US" sz="2200" b="1" dirty="0">
                <a:solidFill>
                  <a:srgbClr val="FF0000"/>
                </a:solidFill>
              </a:rPr>
              <a:t>VME64X ESS platform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(first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available) </a:t>
            </a:r>
            <a:r>
              <a:rPr lang="en-US" sz="2200" b="1" dirty="0">
                <a:solidFill>
                  <a:srgbClr val="FF0000"/>
                </a:solidFill>
              </a:rPr>
              <a:t>based on </a:t>
            </a:r>
            <a:r>
              <a:rPr lang="en-US" sz="2200" b="1" dirty="0" err="1">
                <a:solidFill>
                  <a:srgbClr val="FF0000"/>
                </a:solidFill>
              </a:rPr>
              <a:t>IOxOS</a:t>
            </a:r>
            <a:r>
              <a:rPr lang="en-US" sz="2200" b="1" dirty="0">
                <a:solidFill>
                  <a:srgbClr val="FF0000"/>
                </a:solidFill>
              </a:rPr>
              <a:t> boards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Saclay RF test stands with  the </a:t>
            </a:r>
            <a:r>
              <a:rPr lang="en-US" sz="2200" b="1" dirty="0">
                <a:solidFill>
                  <a:srgbClr val="FF0000"/>
                </a:solidFill>
              </a:rPr>
              <a:t>ESS EPICS Environment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fr-FR" dirty="0"/>
          </a:p>
          <a:p>
            <a:pPr lvl="1"/>
            <a:endParaRPr lang="fr-FR" b="1" dirty="0" smtClean="0">
              <a:solidFill>
                <a:srgbClr val="FF0000"/>
              </a:solidFill>
            </a:endParaRPr>
          </a:p>
          <a:p>
            <a:pPr lvl="1"/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“ESS EPICS Environment Integration at CEA Saclay” by Nicolas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Senaud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88" y="4865195"/>
            <a:ext cx="2219747" cy="7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25" y="3411850"/>
            <a:ext cx="3654002" cy="12485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31220" y="5057244"/>
            <a:ext cx="2974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</a:rPr>
              <a:t>Beckhoff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</a:rPr>
              <a:t>EtherCAT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20997" y="34247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MRF Timing System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509029" y="3824665"/>
            <a:ext cx="2484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1"/>
                </a:solidFill>
              </a:rPr>
              <a:t>IOxOS</a:t>
            </a:r>
            <a:r>
              <a:rPr lang="fr-FR" sz="2000" b="1" dirty="0" smtClean="0">
                <a:solidFill>
                  <a:schemeClr val="accent1"/>
                </a:solidFill>
              </a:rPr>
              <a:t> CPU 1210</a:t>
            </a:r>
          </a:p>
          <a:p>
            <a:r>
              <a:rPr lang="fr-FR" sz="2000" b="1" dirty="0" err="1" smtClean="0">
                <a:solidFill>
                  <a:schemeClr val="accent1"/>
                </a:solidFill>
              </a:rPr>
              <a:t>with</a:t>
            </a:r>
            <a:r>
              <a:rPr lang="fr-FR" sz="2000" b="1" dirty="0" smtClean="0">
                <a:solidFill>
                  <a:schemeClr val="accent1"/>
                </a:solidFill>
              </a:rPr>
              <a:t> FMC ADC3111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741277" y="4048265"/>
            <a:ext cx="1512168" cy="2596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598713" y="3640103"/>
            <a:ext cx="1940128" cy="153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704 MHz </a:t>
            </a:r>
            <a:r>
              <a:rPr lang="fr-FR" dirty="0" err="1"/>
              <a:t>pulsed</a:t>
            </a:r>
            <a:r>
              <a:rPr lang="fr-FR" dirty="0"/>
              <a:t> RF source test stand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lvl="1"/>
            <a:endParaRPr lang="fr-FR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sz="2200" dirty="0" smtClean="0"/>
              <a:t>The </a:t>
            </a:r>
            <a:r>
              <a:rPr lang="fr-FR" sz="2200" dirty="0"/>
              <a:t>704 MHz </a:t>
            </a:r>
            <a:r>
              <a:rPr lang="fr-FR" sz="2200" dirty="0" err="1"/>
              <a:t>pulsed</a:t>
            </a:r>
            <a:r>
              <a:rPr lang="fr-FR" sz="2200" dirty="0"/>
              <a:t> RF source </a:t>
            </a:r>
            <a:r>
              <a:rPr lang="fr-FR" sz="2200" dirty="0" err="1"/>
              <a:t>will</a:t>
            </a:r>
            <a:r>
              <a:rPr lang="fr-FR" sz="2200" dirty="0"/>
              <a:t>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used</a:t>
            </a:r>
            <a:r>
              <a:rPr lang="fr-FR" sz="2200" dirty="0"/>
              <a:t> for the prototype and </a:t>
            </a:r>
            <a:r>
              <a:rPr lang="fr-FR" sz="2200" dirty="0" err="1"/>
              <a:t>series</a:t>
            </a:r>
            <a:r>
              <a:rPr lang="fr-FR" sz="2200" dirty="0"/>
              <a:t> coupler </a:t>
            </a:r>
            <a:r>
              <a:rPr lang="fr-FR" sz="2200" dirty="0" err="1"/>
              <a:t>conditioning</a:t>
            </a:r>
            <a:r>
              <a:rPr lang="fr-FR" sz="2200" dirty="0"/>
              <a:t> </a:t>
            </a:r>
            <a:r>
              <a:rPr lang="fr-FR" sz="2200" dirty="0" smtClean="0"/>
              <a:t>test</a:t>
            </a:r>
          </a:p>
          <a:p>
            <a:pPr marL="0" lvl="1" indent="0">
              <a:buNone/>
            </a:pPr>
            <a:endParaRPr lang="fr-FR" sz="2200" dirty="0" smtClean="0"/>
          </a:p>
          <a:p>
            <a:pPr lvl="1"/>
            <a:r>
              <a:rPr lang="fr-FR" sz="2200" dirty="0" err="1"/>
              <a:t>Heterogeneous</a:t>
            </a:r>
            <a:r>
              <a:rPr lang="fr-FR" sz="2200" dirty="0"/>
              <a:t> </a:t>
            </a:r>
            <a:r>
              <a:rPr lang="fr-FR" sz="2200" dirty="0" err="1"/>
              <a:t>controls</a:t>
            </a:r>
            <a:r>
              <a:rPr lang="fr-FR" sz="2200" dirty="0"/>
              <a:t> of HV </a:t>
            </a:r>
            <a:r>
              <a:rPr lang="fr-FR" sz="2200" dirty="0" err="1"/>
              <a:t>modulator</a:t>
            </a:r>
            <a:r>
              <a:rPr lang="fr-FR" sz="2200" dirty="0"/>
              <a:t> and klystron are </a:t>
            </a:r>
            <a:r>
              <a:rPr lang="fr-FR" sz="2200" dirty="0" err="1"/>
              <a:t>being</a:t>
            </a:r>
            <a:r>
              <a:rPr lang="fr-FR" sz="2200" dirty="0"/>
              <a:t> </a:t>
            </a:r>
            <a:r>
              <a:rPr lang="fr-FR" sz="2200" dirty="0" err="1"/>
              <a:t>moved</a:t>
            </a:r>
            <a:r>
              <a:rPr lang="fr-FR" sz="2200" dirty="0"/>
              <a:t> to </a:t>
            </a:r>
            <a:r>
              <a:rPr lang="fr-FR" sz="2200" dirty="0" smtClean="0"/>
              <a:t>EPICS</a:t>
            </a:r>
          </a:p>
          <a:p>
            <a:pPr lvl="1"/>
            <a:endParaRPr lang="fr-FR" dirty="0"/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18" y="980728"/>
            <a:ext cx="680475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29657" y="4931124"/>
            <a:ext cx="3018807" cy="16216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http://www.nexcom.com/FilData/getimg/df8e0a77-7916-4401-908a-beeb96390f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42" y="2217348"/>
            <a:ext cx="1622761" cy="12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6319" y="0"/>
            <a:ext cx="7236464" cy="908720"/>
          </a:xfrm>
        </p:spPr>
        <p:txBody>
          <a:bodyPr/>
          <a:lstStyle/>
          <a:p>
            <a:r>
              <a:rPr lang="fr-FR" dirty="0" smtClean="0"/>
              <a:t>Control of the RF source AND the coupler </a:t>
            </a:r>
            <a:r>
              <a:rPr lang="fr-FR" dirty="0" err="1" smtClean="0"/>
              <a:t>conditioning</a:t>
            </a:r>
            <a:r>
              <a:rPr lang="fr-FR" dirty="0" smtClean="0"/>
              <a:t> TEST STAND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99592" y="2204864"/>
            <a:ext cx="8064896" cy="1226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820478" y="2204864"/>
            <a:ext cx="0" cy="72008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654877" y="1877905"/>
            <a:ext cx="0" cy="32695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740352" y="2217131"/>
            <a:ext cx="0" cy="4663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78" y="5223041"/>
            <a:ext cx="1546874" cy="116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Espace réservé du conten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38" y="4613364"/>
            <a:ext cx="748326" cy="7426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" y="5235858"/>
            <a:ext cx="1510519" cy="116048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-84369" y="4589527"/>
            <a:ext cx="99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Interlocks </a:t>
            </a:r>
          </a:p>
          <a:p>
            <a:r>
              <a:rPr lang="fr-FR" sz="1200" dirty="0" smtClean="0"/>
              <a:t>PLC V350 </a:t>
            </a:r>
            <a:r>
              <a:rPr lang="fr-FR" sz="1200" dirty="0" err="1" smtClean="0"/>
              <a:t>Unitronix</a:t>
            </a:r>
            <a:endParaRPr lang="fr-FR" sz="12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839274" y="3140968"/>
            <a:ext cx="0" cy="77724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77535" y="3918213"/>
            <a:ext cx="116173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048490" y="3950078"/>
            <a:ext cx="0" cy="7200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411761" y="3918215"/>
            <a:ext cx="11818" cy="11634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839274" y="3918213"/>
            <a:ext cx="2811615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074254" y="1780235"/>
            <a:ext cx="0" cy="43204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3923928" y="3950078"/>
            <a:ext cx="0" cy="7200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601936" y="3255976"/>
            <a:ext cx="193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</a:rPr>
              <a:t>Beckhoff</a:t>
            </a:r>
            <a:r>
              <a:rPr lang="fr-FR" sz="1600" dirty="0" smtClean="0">
                <a:solidFill>
                  <a:srgbClr val="FF0000"/>
                </a:solidFill>
              </a:rPr>
              <a:t>/</a:t>
            </a:r>
            <a:r>
              <a:rPr lang="fr-FR" sz="1600" dirty="0" err="1" smtClean="0">
                <a:solidFill>
                  <a:srgbClr val="FF0000"/>
                </a:solidFill>
              </a:rPr>
              <a:t>EtherCAT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32" y="955008"/>
            <a:ext cx="1065490" cy="922897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84978" y="2683496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NISE 3500  </a:t>
            </a:r>
            <a:r>
              <a:rPr lang="fr-FR" sz="1200" dirty="0" smtClean="0"/>
              <a:t>IPC</a:t>
            </a:r>
            <a:endParaRPr lang="fr-FR" sz="1200" dirty="0" smtClean="0"/>
          </a:p>
        </p:txBody>
      </p:sp>
      <p:sp>
        <p:nvSpPr>
          <p:cNvPr id="2048" name="ZoneTexte 2047"/>
          <p:cNvSpPr txBox="1"/>
          <p:nvPr/>
        </p:nvSpPr>
        <p:spPr>
          <a:xfrm>
            <a:off x="2480211" y="1866310"/>
            <a:ext cx="1759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Channel Access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599467" y="3971564"/>
            <a:ext cx="1376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accent1"/>
                </a:solidFill>
              </a:rPr>
              <a:t>Modbus</a:t>
            </a:r>
            <a:r>
              <a:rPr lang="fr-FR" sz="1600" b="1" dirty="0" smtClean="0">
                <a:solidFill>
                  <a:schemeClr val="accent1"/>
                </a:solidFill>
              </a:rPr>
              <a:t>/</a:t>
            </a:r>
            <a:r>
              <a:rPr lang="fr-FR" sz="1600" b="1" dirty="0" err="1" smtClean="0">
                <a:solidFill>
                  <a:schemeClr val="accent1"/>
                </a:solidFill>
              </a:rPr>
              <a:t>Tcp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08699" y="6396343"/>
            <a:ext cx="176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HV </a:t>
            </a:r>
            <a:r>
              <a:rPr lang="fr-FR" sz="1600" b="1" dirty="0" err="1" smtClean="0">
                <a:solidFill>
                  <a:srgbClr val="0070C0"/>
                </a:solidFill>
              </a:rPr>
              <a:t>Modulator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1340" y="6383526"/>
            <a:ext cx="193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Klystron 704MHz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7999571" y="3702189"/>
            <a:ext cx="0" cy="11807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20" y="5081948"/>
            <a:ext cx="1422836" cy="426576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 rot="16200000">
            <a:off x="1904439" y="4164215"/>
            <a:ext cx="83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/>
                </a:solidFill>
              </a:rPr>
              <a:t>LAN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78" y="5660686"/>
            <a:ext cx="1901160" cy="735657"/>
          </a:xfrm>
          <a:prstGeom prst="rect">
            <a:avLst/>
          </a:prstGeom>
        </p:spPr>
      </p:pic>
      <p:pic>
        <p:nvPicPr>
          <p:cNvPr id="2055" name="Image 20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64" y="2683496"/>
            <a:ext cx="1795530" cy="1064882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6851223" y="2321986"/>
            <a:ext cx="22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ESS VME/</a:t>
            </a:r>
            <a:r>
              <a:rPr lang="fr-FR" b="1" dirty="0" err="1" smtClean="0"/>
              <a:t>IOxOS</a:t>
            </a:r>
            <a:endParaRPr lang="fr-FR" b="1" dirty="0"/>
          </a:p>
        </p:txBody>
      </p:sp>
      <p:pic>
        <p:nvPicPr>
          <p:cNvPr id="2060" name="Image 20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07" y="3950079"/>
            <a:ext cx="2441852" cy="835890"/>
          </a:xfrm>
          <a:prstGeom prst="rect">
            <a:avLst/>
          </a:prstGeom>
        </p:spPr>
      </p:pic>
      <p:cxnSp>
        <p:nvCxnSpPr>
          <p:cNvPr id="63" name="Connecteur droit 62"/>
          <p:cNvCxnSpPr/>
          <p:nvPr/>
        </p:nvCxnSpPr>
        <p:spPr>
          <a:xfrm flipH="1">
            <a:off x="1946673" y="3140968"/>
            <a:ext cx="15820" cy="251971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2555777" y="3140968"/>
            <a:ext cx="1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555778" y="3573015"/>
            <a:ext cx="3367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923045" y="3573016"/>
            <a:ext cx="0" cy="538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 rot="16200000">
            <a:off x="1427716" y="4309336"/>
            <a:ext cx="73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/>
                </a:solidFill>
              </a:rPr>
              <a:t>GPIB</a:t>
            </a:r>
            <a:endParaRPr lang="fr-FR" sz="1600" b="1" dirty="0">
              <a:solidFill>
                <a:schemeClr val="accent4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5986209" y="5403606"/>
            <a:ext cx="95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Water</a:t>
            </a:r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5840003" y="5458434"/>
            <a:ext cx="865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vacuum</a:t>
            </a:r>
            <a:endParaRPr lang="fr-FR" sz="1400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6662766" y="5475485"/>
            <a:ext cx="85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Safety</a:t>
            </a:r>
            <a:endParaRPr lang="fr-FR" sz="1400" dirty="0" smtClean="0"/>
          </a:p>
        </p:txBody>
      </p:sp>
      <p:sp>
        <p:nvSpPr>
          <p:cNvPr id="92" name="ZoneTexte 91"/>
          <p:cNvSpPr txBox="1"/>
          <p:nvPr/>
        </p:nvSpPr>
        <p:spPr>
          <a:xfrm rot="16200000">
            <a:off x="6640616" y="5651116"/>
            <a:ext cx="42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RF</a:t>
            </a:r>
            <a:endParaRPr lang="fr-FR" sz="1400" dirty="0"/>
          </a:p>
        </p:txBody>
      </p:sp>
      <p:sp>
        <p:nvSpPr>
          <p:cNvPr id="93" name="ZoneTexte 92"/>
          <p:cNvSpPr txBox="1"/>
          <p:nvPr/>
        </p:nvSpPr>
        <p:spPr>
          <a:xfrm>
            <a:off x="6001556" y="612068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Security box</a:t>
            </a:r>
            <a:endParaRPr lang="fr-FR" sz="1200" dirty="0"/>
          </a:p>
        </p:txBody>
      </p:sp>
      <p:sp>
        <p:nvSpPr>
          <p:cNvPr id="94" name="Rectangle 93"/>
          <p:cNvSpPr/>
          <p:nvPr/>
        </p:nvSpPr>
        <p:spPr>
          <a:xfrm>
            <a:off x="5921664" y="6128137"/>
            <a:ext cx="1425751" cy="273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94"/>
          <p:cNvCxnSpPr/>
          <p:nvPr/>
        </p:nvCxnSpPr>
        <p:spPr>
          <a:xfrm>
            <a:off x="6461319" y="5973990"/>
            <a:ext cx="0" cy="14508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6270879" y="5973990"/>
            <a:ext cx="0" cy="14879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6872381" y="5963244"/>
            <a:ext cx="0" cy="15953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7083554" y="5973990"/>
            <a:ext cx="0" cy="1509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 9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6" t="3668" r="22711" b="10317"/>
          <a:stretch/>
        </p:blipFill>
        <p:spPr>
          <a:xfrm>
            <a:off x="7491093" y="5059214"/>
            <a:ext cx="1102179" cy="132321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52" y="1000802"/>
            <a:ext cx="1310805" cy="779433"/>
          </a:xfrm>
          <a:prstGeom prst="rect">
            <a:avLst/>
          </a:prstGeom>
        </p:spPr>
      </p:pic>
      <p:pic>
        <p:nvPicPr>
          <p:cNvPr id="60" name="Image 59"/>
          <p:cNvPicPr/>
          <p:nvPr/>
        </p:nvPicPr>
        <p:blipFill>
          <a:blip r:embed="rId13"/>
          <a:stretch/>
        </p:blipFill>
        <p:spPr>
          <a:xfrm>
            <a:off x="7096864" y="1018053"/>
            <a:ext cx="1545087" cy="796805"/>
          </a:xfrm>
          <a:prstGeom prst="rect">
            <a:avLst/>
          </a:prstGeom>
          <a:ln>
            <a:noFill/>
          </a:ln>
        </p:spPr>
      </p:pic>
      <p:cxnSp>
        <p:nvCxnSpPr>
          <p:cNvPr id="61" name="Connecteur droit 60"/>
          <p:cNvCxnSpPr/>
          <p:nvPr/>
        </p:nvCxnSpPr>
        <p:spPr>
          <a:xfrm>
            <a:off x="7856097" y="1766987"/>
            <a:ext cx="0" cy="43204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087533" y="4674012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546359" y="1478457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Archiver</a:t>
            </a:r>
          </a:p>
          <a:p>
            <a:r>
              <a:rPr lang="fr-FR" sz="1600" dirty="0" smtClean="0"/>
              <a:t>Appliance</a:t>
            </a:r>
            <a:endParaRPr lang="fr-FR" sz="1600" dirty="0"/>
          </a:p>
        </p:txBody>
      </p:sp>
      <p:cxnSp>
        <p:nvCxnSpPr>
          <p:cNvPr id="20" name="Connecteur en angle 19"/>
          <p:cNvCxnSpPr/>
          <p:nvPr/>
        </p:nvCxnSpPr>
        <p:spPr>
          <a:xfrm rot="5400000">
            <a:off x="4683288" y="4718104"/>
            <a:ext cx="998958" cy="789478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du contenu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5" y="4670158"/>
            <a:ext cx="863656" cy="6795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83012" y="2564904"/>
            <a:ext cx="155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CEA EEE</a:t>
            </a:r>
            <a:endParaRPr lang="fr-F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Requirements</a:t>
            </a:r>
            <a:r>
              <a:rPr lang="fr-FR" dirty="0" smtClean="0"/>
              <a:t> for </a:t>
            </a:r>
            <a:r>
              <a:rPr lang="fr-FR" dirty="0" err="1" smtClean="0"/>
              <a:t>conditioning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acquisition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Hardware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sz="2200" dirty="0" err="1" smtClean="0"/>
              <a:t>Sampling</a:t>
            </a:r>
            <a:r>
              <a:rPr lang="fr-FR" sz="2200" dirty="0" smtClean="0"/>
              <a:t> </a:t>
            </a:r>
            <a:r>
              <a:rPr lang="fr-FR" sz="2200" dirty="0"/>
              <a:t>rate </a:t>
            </a:r>
            <a:r>
              <a:rPr lang="fr-FR" sz="2200" dirty="0" err="1"/>
              <a:t>from</a:t>
            </a:r>
            <a:r>
              <a:rPr lang="fr-FR" sz="2200" dirty="0"/>
              <a:t> </a:t>
            </a:r>
            <a:r>
              <a:rPr lang="fr-FR" sz="2200" dirty="0" smtClean="0"/>
              <a:t>250KSamples/s </a:t>
            </a:r>
            <a:r>
              <a:rPr lang="fr-FR" sz="2200" dirty="0"/>
              <a:t>up to </a:t>
            </a:r>
            <a:r>
              <a:rPr lang="fr-FR" sz="2200" dirty="0" smtClean="0"/>
              <a:t>1MSamples/s</a:t>
            </a:r>
          </a:p>
          <a:p>
            <a:pPr marL="0" lvl="1" indent="0">
              <a:buNone/>
            </a:pPr>
            <a:endParaRPr lang="fr-FR" sz="2200" dirty="0"/>
          </a:p>
          <a:p>
            <a:pPr lvl="1"/>
            <a:r>
              <a:rPr lang="fr-FR" sz="2200" dirty="0" err="1"/>
              <a:t>External</a:t>
            </a:r>
            <a:r>
              <a:rPr lang="fr-FR" sz="2200" dirty="0"/>
              <a:t> trigger to </a:t>
            </a:r>
            <a:r>
              <a:rPr lang="fr-FR" sz="2200" dirty="0" err="1"/>
              <a:t>synchronize</a:t>
            </a:r>
            <a:r>
              <a:rPr lang="fr-FR" sz="2200" dirty="0"/>
              <a:t> the </a:t>
            </a:r>
            <a:r>
              <a:rPr lang="fr-FR" sz="2200" dirty="0" smtClean="0"/>
              <a:t>acquisitions</a:t>
            </a:r>
          </a:p>
          <a:p>
            <a:pPr marL="0" lvl="1" indent="0">
              <a:buNone/>
            </a:pPr>
            <a:endParaRPr lang="fr-FR" sz="2200" dirty="0"/>
          </a:p>
          <a:p>
            <a:pPr lvl="1"/>
            <a:r>
              <a:rPr lang="fr-FR" sz="2200" dirty="0"/>
              <a:t>At least 18 </a:t>
            </a:r>
            <a:r>
              <a:rPr lang="fr-FR" sz="2200" dirty="0" err="1" smtClean="0"/>
              <a:t>channels</a:t>
            </a:r>
            <a:endParaRPr lang="fr-FR" sz="2200" dirty="0" smtClean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lvl="0"/>
            <a:r>
              <a:rPr lang="en-US" dirty="0"/>
              <a:t>Software requirements</a:t>
            </a:r>
          </a:p>
          <a:p>
            <a:pPr lvl="1"/>
            <a:r>
              <a:rPr lang="en-US" sz="2200" dirty="0" smtClean="0"/>
              <a:t>Display windows from 5ms up to 10ms at 1MS/s -&gt; Waveform up </a:t>
            </a:r>
            <a:r>
              <a:rPr lang="en-US" sz="2200" dirty="0"/>
              <a:t>to 10000 </a:t>
            </a:r>
            <a:r>
              <a:rPr lang="en-US" sz="2200" dirty="0" smtClean="0"/>
              <a:t>samples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Sampling rate configurable 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Measurement functions </a:t>
            </a:r>
            <a:r>
              <a:rPr lang="en-US" sz="2200" dirty="0"/>
              <a:t>(min, max, average</a:t>
            </a:r>
            <a:r>
              <a:rPr lang="en-US" sz="2200" dirty="0" smtClean="0"/>
              <a:t>, sum </a:t>
            </a:r>
            <a:r>
              <a:rPr lang="en-US" sz="2200" dirty="0"/>
              <a:t>...) using configurable cursor and </a:t>
            </a:r>
            <a:r>
              <a:rPr lang="en-US" sz="2200" dirty="0" smtClean="0"/>
              <a:t>threshold</a:t>
            </a:r>
          </a:p>
          <a:p>
            <a:pPr marL="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Non linear conversion</a:t>
            </a:r>
          </a:p>
          <a:p>
            <a:pPr marL="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8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Solution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smtClean="0"/>
              <a:t>by </a:t>
            </a:r>
            <a:r>
              <a:rPr lang="fr-FR" dirty="0" err="1" smtClean="0"/>
              <a:t>ess</a:t>
            </a:r>
            <a:r>
              <a:rPr lang="fr-FR" dirty="0" smtClean="0"/>
              <a:t> </a:t>
            </a:r>
            <a:r>
              <a:rPr lang="fr-FR" dirty="0" err="1" smtClean="0"/>
              <a:t>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82203"/>
            <a:ext cx="8568000" cy="4968552"/>
          </a:xfrm>
        </p:spPr>
        <p:txBody>
          <a:bodyPr/>
          <a:lstStyle/>
          <a:p>
            <a:pPr lvl="1">
              <a:buFont typeface="StarSymbol"/>
              <a:buNone/>
            </a:pPr>
            <a:r>
              <a:rPr lang="fr-FR" sz="2000" cap="small" dirty="0" err="1">
                <a:solidFill>
                  <a:srgbClr val="DC0528"/>
                </a:solidFill>
              </a:rPr>
              <a:t>Ioxos</a:t>
            </a:r>
            <a:r>
              <a:rPr lang="fr-FR" sz="2000" cap="small" dirty="0">
                <a:solidFill>
                  <a:srgbClr val="DC0528"/>
                </a:solidFill>
              </a:rPr>
              <a:t> </a:t>
            </a:r>
            <a:r>
              <a:rPr lang="fr-FR" sz="2000" cap="small" dirty="0" smtClean="0">
                <a:solidFill>
                  <a:srgbClr val="DC0528"/>
                </a:solidFill>
              </a:rPr>
              <a:t>ifc1210 single </a:t>
            </a:r>
            <a:r>
              <a:rPr lang="fr-FR" sz="2000" cap="small" dirty="0" err="1" smtClean="0">
                <a:solidFill>
                  <a:srgbClr val="DC0528"/>
                </a:solidFill>
              </a:rPr>
              <a:t>board</a:t>
            </a:r>
            <a:r>
              <a:rPr lang="fr-FR" sz="2000" cap="small" dirty="0" smtClean="0">
                <a:solidFill>
                  <a:srgbClr val="DC0528"/>
                </a:solidFill>
              </a:rPr>
              <a:t>      adc3111 </a:t>
            </a:r>
            <a:r>
              <a:rPr lang="fr-FR" sz="2000" cap="small" dirty="0" err="1" smtClean="0">
                <a:solidFill>
                  <a:srgbClr val="DC0528"/>
                </a:solidFill>
              </a:rPr>
              <a:t>fast</a:t>
            </a:r>
            <a:r>
              <a:rPr lang="fr-FR" sz="2000" cap="small" dirty="0" smtClean="0">
                <a:solidFill>
                  <a:srgbClr val="DC0528"/>
                </a:solidFill>
              </a:rPr>
              <a:t> acquisition mezzanine </a:t>
            </a:r>
            <a:r>
              <a:rPr lang="fr-FR" sz="2000" cap="small" dirty="0" err="1" smtClean="0">
                <a:solidFill>
                  <a:srgbClr val="DC0528"/>
                </a:solidFill>
              </a:rPr>
              <a:t>card</a:t>
            </a:r>
            <a:endParaRPr lang="fr-FR" sz="2000" cap="small" dirty="0">
              <a:solidFill>
                <a:srgbClr val="DC0528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3859894" y="1673806"/>
            <a:ext cx="5544560" cy="1656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200" b="0" i="0" u="none" strike="noStrike" kern="1200" cap="small" spc="0" baseline="0">
                <a:ln>
                  <a:noFill/>
                </a:ln>
                <a:solidFill>
                  <a:srgbClr val="DC0528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defPPr>
            <a:lvl1pPr marL="432000" lvl="0" indent="-324000" algn="l" defTabSz="914400" rtl="0" eaLnBrk="1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00" b="0" i="0" u="none" strike="noStrike" kern="1200" cap="small" spc="0" baseline="0">
                <a:ln>
                  <a:noFill/>
                </a:ln>
                <a:solidFill>
                  <a:srgbClr val="DC0528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1pPr>
            <a:lvl2pPr marL="864000" lvl="1" indent="-324000" algn="l" defTabSz="914400" rtl="0" eaLnBrk="1" latinLnBrk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6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2pPr>
            <a:lvl3pPr marL="1295999" lvl="2" indent="-288000" algn="l" defTabSz="914400" rtl="0" eaLnBrk="1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4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3pPr>
            <a:lvl4pPr marL="1728000" lvl="3" indent="-216000" algn="l" defTabSz="914400" rtl="0" eaLnBrk="1" latinLnBrk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666666"/>
              </a:buClr>
              <a:buSzPct val="75000"/>
              <a:buFont typeface="StarSymbol"/>
              <a:buChar char="–"/>
              <a:defRPr lang="fr-FR" sz="14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4pPr>
            <a:lvl5pPr marL="2160000" lvl="4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Clr>
                <a:srgbClr val="666666"/>
              </a:buClr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5pPr>
            <a:lvl6pPr marL="2592000" lvl="5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6pPr>
            <a:lvl7pPr marL="3024000" lvl="6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7pPr>
            <a:lvl8pPr marL="3456000" lvl="7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8pPr>
            <a:lvl9pPr marL="3887999" lvl="8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9pPr>
          </a:lstStyle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 smtClean="0">
                <a:latin typeface="Arial"/>
              </a:rPr>
              <a:t>8 </a:t>
            </a:r>
            <a:r>
              <a:rPr lang="en-US" dirty="0">
                <a:latin typeface="Arial"/>
              </a:rPr>
              <a:t>channels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>
                <a:latin typeface="Arial"/>
              </a:rPr>
              <a:t>External trigger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>
                <a:latin typeface="Arial"/>
              </a:rPr>
              <a:t>16 bits resolution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>
                <a:latin typeface="Arial"/>
              </a:rPr>
              <a:t>Sampling rate : 50KSamples/s up to 250MSamples/s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>
                <a:latin typeface="Arial"/>
              </a:rPr>
              <a:t>Up to 16384 Samples per channel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 smtClean="0">
                <a:latin typeface="Arial"/>
              </a:rPr>
              <a:t>+/- 0.5V Range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en-US" dirty="0" smtClean="0">
                <a:latin typeface="Arial"/>
              </a:rPr>
              <a:t>DC Coupling</a:t>
            </a:r>
            <a:endParaRPr lang="en-US" dirty="0">
              <a:latin typeface="Arial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95536" y="1673806"/>
            <a:ext cx="295232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L="432000" lvl="0" indent="-324000" algn="l" rtl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2200" b="0" i="0" u="none" strike="noStrike" kern="1200" cap="small" spc="0" baseline="0">
                <a:ln>
                  <a:noFill/>
                </a:ln>
                <a:solidFill>
                  <a:srgbClr val="DC0528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defPPr>
            <a:lvl1pPr marL="432000" lvl="0" indent="-324000" algn="l" defTabSz="914400" rtl="0" eaLnBrk="1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200" b="0" i="0" u="none" strike="noStrike" kern="1200" cap="small" spc="0" baseline="0">
                <a:ln>
                  <a:noFill/>
                </a:ln>
                <a:solidFill>
                  <a:srgbClr val="DC0528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1pPr>
            <a:lvl2pPr marL="864000" lvl="1" indent="-324000" algn="l" defTabSz="914400" rtl="0" eaLnBrk="1" latinLnBrk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6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2pPr>
            <a:lvl3pPr marL="1295999" lvl="2" indent="-288000" algn="l" defTabSz="914400" rtl="0" eaLnBrk="1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4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3pPr>
            <a:lvl4pPr marL="1728000" lvl="3" indent="-216000" algn="l" defTabSz="914400" rtl="0" eaLnBrk="1" latinLnBrk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666666"/>
              </a:buClr>
              <a:buSzPct val="75000"/>
              <a:buFont typeface="StarSymbol"/>
              <a:buChar char="–"/>
              <a:defRPr lang="fr-FR" sz="14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4pPr>
            <a:lvl5pPr marL="2160000" lvl="4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Clr>
                <a:srgbClr val="666666"/>
              </a:buClr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5pPr>
            <a:lvl6pPr marL="2592000" lvl="5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6pPr>
            <a:lvl7pPr marL="3024000" lvl="6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7pPr>
            <a:lvl8pPr marL="3456000" lvl="7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8pPr>
            <a:lvl9pPr marL="3887999" lvl="8" indent="-216000" algn="l" defTabSz="914400" rtl="0" eaLnBrk="1" latinLnBrk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666666"/>
                </a:solidFill>
                <a:highlight>
                  <a:scrgbClr r="0" g="0" b="0">
                    <a:alpha val="0"/>
                  </a:scrgbClr>
                </a:highlight>
                <a:latin typeface="Verdana" pitchFamily="34"/>
                <a:ea typeface="Verdana" pitchFamily="49"/>
                <a:cs typeface="Verdana" pitchFamily="34"/>
              </a:defRPr>
            </a:lvl9pPr>
          </a:lstStyle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dirty="0" smtClean="0">
                <a:latin typeface="Arial"/>
              </a:rPr>
              <a:t>VME64x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lang="fr-FR" dirty="0" err="1" smtClean="0">
                <a:latin typeface="Arial"/>
              </a:rPr>
              <a:t>Realtime</a:t>
            </a:r>
            <a:r>
              <a:rPr lang="fr-FR" dirty="0" smtClean="0">
                <a:latin typeface="Arial"/>
              </a:rPr>
              <a:t> Linux</a:t>
            </a:r>
            <a:endParaRPr dirty="0">
              <a:latin typeface="Arial"/>
            </a:endParaRP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dirty="0" smtClean="0">
                <a:latin typeface="Arial"/>
              </a:rPr>
              <a:t>CPU 1.2GHz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dirty="0" smtClean="0">
                <a:latin typeface="Arial"/>
              </a:rPr>
              <a:t>1 slot FMC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dirty="0" smtClean="0">
                <a:latin typeface="Arial"/>
              </a:rPr>
              <a:t>1 slot FMC / PMC</a:t>
            </a:r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Font typeface="StarSymbol"/>
              <a:buBlip>
                <a:blip r:embed="rId2"/>
              </a:buBlip>
            </a:pPr>
            <a:r>
              <a:rPr dirty="0" smtClean="0">
                <a:latin typeface="Arial"/>
              </a:rPr>
              <a:t>2 Ethernet slots</a:t>
            </a:r>
            <a:endParaRPr dirty="0"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5371" y="3252950"/>
            <a:ext cx="2259451" cy="10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63380" y="3520003"/>
            <a:ext cx="2739280" cy="74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35229" y="3564064"/>
            <a:ext cx="2362535" cy="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63573" y="4028396"/>
            <a:ext cx="8329488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srgbClr val="DC0528"/>
                </a:solidFill>
              </a:rPr>
              <a:t>PSI EPICS Driver </a:t>
            </a:r>
            <a:r>
              <a:rPr lang="fr-FR" sz="2000" dirty="0" err="1" smtClean="0">
                <a:solidFill>
                  <a:srgbClr val="DC0528"/>
                </a:solidFill>
              </a:rPr>
              <a:t>updated</a:t>
            </a:r>
            <a:r>
              <a:rPr lang="fr-FR" sz="2000" dirty="0" smtClean="0">
                <a:solidFill>
                  <a:srgbClr val="DC0528"/>
                </a:solidFill>
              </a:rPr>
              <a:t> by ESS ICS</a:t>
            </a:r>
            <a:endParaRPr lang="fr-FR" sz="2000" dirty="0">
              <a:solidFill>
                <a:srgbClr val="DC0528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>
                <a:solidFill>
                  <a:srgbClr val="666666"/>
                </a:solidFill>
              </a:rPr>
              <a:t>Waveform</a:t>
            </a:r>
            <a:r>
              <a:rPr lang="fr-FR" sz="1600" dirty="0">
                <a:solidFill>
                  <a:srgbClr val="666666"/>
                </a:solidFill>
              </a:rPr>
              <a:t> up to 16384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>
                <a:solidFill>
                  <a:srgbClr val="666666"/>
                </a:solidFill>
              </a:rPr>
              <a:t>Sampling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smtClean="0">
                <a:solidFill>
                  <a:srgbClr val="666666"/>
                </a:solidFill>
              </a:rPr>
              <a:t>rate configurable </a:t>
            </a:r>
            <a:endParaRPr lang="fr-FR" sz="1600" dirty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>
                <a:solidFill>
                  <a:srgbClr val="666666"/>
                </a:solidFill>
              </a:rPr>
              <a:t>Configurable </a:t>
            </a:r>
            <a:r>
              <a:rPr lang="fr-FR" sz="1600" dirty="0" smtClean="0">
                <a:solidFill>
                  <a:srgbClr val="666666"/>
                </a:solidFill>
              </a:rPr>
              <a:t>trigger (source, </a:t>
            </a:r>
            <a:r>
              <a:rPr lang="fr-FR" sz="1600" dirty="0" err="1" smtClean="0">
                <a:solidFill>
                  <a:srgbClr val="666666"/>
                </a:solidFill>
              </a:rPr>
              <a:t>delay</a:t>
            </a:r>
            <a:r>
              <a:rPr lang="fr-FR" sz="1600" dirty="0" smtClean="0">
                <a:solidFill>
                  <a:srgbClr val="666666"/>
                </a:solidFill>
              </a:rPr>
              <a:t>, </a:t>
            </a:r>
            <a:r>
              <a:rPr lang="fr-FR" sz="1600" dirty="0" err="1" smtClean="0">
                <a:solidFill>
                  <a:srgbClr val="666666"/>
                </a:solidFill>
              </a:rPr>
              <a:t>edge</a:t>
            </a:r>
            <a:r>
              <a:rPr lang="fr-FR" sz="1600" dirty="0" smtClean="0">
                <a:solidFill>
                  <a:srgbClr val="666666"/>
                </a:solidFill>
              </a:rPr>
              <a:t> …)</a:t>
            </a:r>
            <a:endParaRPr lang="fr-FR" sz="1600" dirty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>
                <a:solidFill>
                  <a:srgbClr val="666666"/>
                </a:solidFill>
              </a:rPr>
              <a:t>Measurement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err="1">
                <a:solidFill>
                  <a:srgbClr val="666666"/>
                </a:solidFill>
              </a:rPr>
              <a:t>function</a:t>
            </a:r>
            <a:r>
              <a:rPr lang="fr-FR" sz="1600" dirty="0">
                <a:solidFill>
                  <a:srgbClr val="666666"/>
                </a:solidFill>
              </a:rPr>
              <a:t> (min, max, top </a:t>
            </a:r>
            <a:r>
              <a:rPr lang="fr-FR" sz="1600" dirty="0" err="1">
                <a:solidFill>
                  <a:srgbClr val="666666"/>
                </a:solidFill>
              </a:rPr>
              <a:t>average</a:t>
            </a:r>
            <a:r>
              <a:rPr lang="fr-FR" sz="1600" dirty="0">
                <a:solidFill>
                  <a:srgbClr val="666666"/>
                </a:solidFill>
              </a:rPr>
              <a:t>...</a:t>
            </a:r>
            <a:r>
              <a:rPr lang="fr-FR" sz="1600" dirty="0" err="1">
                <a:solidFill>
                  <a:srgbClr val="666666"/>
                </a:solidFill>
              </a:rPr>
              <a:t>etc</a:t>
            </a:r>
            <a:r>
              <a:rPr lang="fr-FR" sz="1600" dirty="0">
                <a:solidFill>
                  <a:srgbClr val="666666"/>
                </a:solidFill>
              </a:rPr>
              <a:t>)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Oscilloscope type </a:t>
            </a:r>
            <a:r>
              <a:rPr lang="fr-FR" sz="1600" dirty="0" err="1">
                <a:solidFill>
                  <a:srgbClr val="666666"/>
                </a:solidFill>
              </a:rPr>
              <a:t>function</a:t>
            </a:r>
            <a:r>
              <a:rPr lang="fr-FR" sz="1600" dirty="0">
                <a:solidFill>
                  <a:srgbClr val="666666"/>
                </a:solidFill>
              </a:rPr>
              <a:t> (gain, offset...</a:t>
            </a:r>
            <a:r>
              <a:rPr lang="fr-FR" sz="1600" dirty="0" err="1">
                <a:solidFill>
                  <a:srgbClr val="666666"/>
                </a:solidFill>
              </a:rPr>
              <a:t>etc</a:t>
            </a:r>
            <a:r>
              <a:rPr lang="fr-FR" sz="1600" dirty="0">
                <a:solidFill>
                  <a:srgbClr val="666666"/>
                </a:solidFill>
              </a:rPr>
              <a:t>)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err="1">
                <a:solidFill>
                  <a:srgbClr val="666666"/>
                </a:solidFill>
              </a:rPr>
              <a:t>Linear</a:t>
            </a:r>
            <a:r>
              <a:rPr lang="fr-FR" sz="1600" dirty="0">
                <a:solidFill>
                  <a:srgbClr val="666666"/>
                </a:solidFill>
              </a:rPr>
              <a:t> </a:t>
            </a:r>
            <a:r>
              <a:rPr lang="fr-FR" sz="1600" dirty="0" smtClean="0">
                <a:solidFill>
                  <a:srgbClr val="666666"/>
                </a:solidFill>
              </a:rPr>
              <a:t>conversion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2"/>
              </a:buBlip>
            </a:pPr>
            <a:r>
              <a:rPr lang="fr-FR" sz="1600" dirty="0" smtClean="0">
                <a:solidFill>
                  <a:srgbClr val="666666"/>
                </a:solidFill>
              </a:rPr>
              <a:t>Common interface for a </a:t>
            </a:r>
            <a:r>
              <a:rPr lang="fr-FR" sz="1600" dirty="0" err="1" smtClean="0">
                <a:solidFill>
                  <a:srgbClr val="666666"/>
                </a:solidFill>
              </a:rPr>
              <a:t>family</a:t>
            </a:r>
            <a:r>
              <a:rPr lang="fr-FR" sz="1600" dirty="0" smtClean="0">
                <a:solidFill>
                  <a:srgbClr val="666666"/>
                </a:solidFill>
              </a:rPr>
              <a:t> of ADC modules (ADC3310, ADC3111, D-</a:t>
            </a:r>
            <a:r>
              <a:rPr lang="fr-FR" sz="1600" dirty="0" err="1" smtClean="0">
                <a:solidFill>
                  <a:srgbClr val="666666"/>
                </a:solidFill>
              </a:rPr>
              <a:t>tAcq</a:t>
            </a:r>
            <a:r>
              <a:rPr lang="fr-FR" sz="1600" dirty="0" smtClean="0">
                <a:solidFill>
                  <a:srgbClr val="666666"/>
                </a:solidFill>
              </a:rPr>
              <a:t> …)</a:t>
            </a:r>
            <a:endParaRPr lang="fr-FR" sz="16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of the </a:t>
            </a:r>
            <a:r>
              <a:rPr lang="fr-FR" dirty="0" err="1" smtClean="0"/>
              <a:t>ess</a:t>
            </a:r>
            <a:r>
              <a:rPr lang="fr-FR" dirty="0" smtClean="0"/>
              <a:t> </a:t>
            </a:r>
            <a:r>
              <a:rPr lang="fr-FR" dirty="0" err="1" smtClean="0"/>
              <a:t>ics</a:t>
            </a:r>
            <a:r>
              <a:rPr lang="fr-FR" dirty="0" smtClean="0"/>
              <a:t> driver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6486"/>
              </p:ext>
            </p:extLst>
          </p:nvPr>
        </p:nvGraphicFramePr>
        <p:xfrm>
          <a:off x="4860032" y="3429000"/>
          <a:ext cx="36004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11560" y="1340768"/>
            <a:ext cx="7776864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rgbClr val="DC0528"/>
                </a:solidFill>
              </a:rPr>
              <a:t>C</a:t>
            </a:r>
            <a:r>
              <a:rPr lang="fr-FR" sz="2200" dirty="0" smtClean="0">
                <a:solidFill>
                  <a:srgbClr val="DC0528"/>
                </a:solidFill>
              </a:rPr>
              <a:t>onditions</a:t>
            </a:r>
            <a:endParaRPr lang="fr-FR" sz="2200" dirty="0">
              <a:solidFill>
                <a:srgbClr val="DC0528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smtClean="0">
                <a:solidFill>
                  <a:srgbClr val="666666"/>
                </a:solidFill>
              </a:rPr>
              <a:t>ESS ICS EPICS </a:t>
            </a:r>
            <a:r>
              <a:rPr lang="fr-FR" sz="2200" dirty="0" err="1" smtClean="0">
                <a:solidFill>
                  <a:srgbClr val="666666"/>
                </a:solidFill>
              </a:rPr>
              <a:t>Database</a:t>
            </a:r>
            <a:endParaRPr lang="fr-FR" sz="22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smtClean="0">
                <a:solidFill>
                  <a:srgbClr val="666666"/>
                </a:solidFill>
              </a:rPr>
              <a:t>14Hz </a:t>
            </a:r>
            <a:r>
              <a:rPr lang="fr-FR" sz="2200" dirty="0" err="1" smtClean="0">
                <a:solidFill>
                  <a:srgbClr val="666666"/>
                </a:solidFill>
              </a:rPr>
              <a:t>repetition</a:t>
            </a:r>
            <a:r>
              <a:rPr lang="fr-FR" sz="2200" dirty="0" smtClean="0">
                <a:solidFill>
                  <a:srgbClr val="666666"/>
                </a:solidFill>
              </a:rPr>
              <a:t> </a:t>
            </a:r>
            <a:r>
              <a:rPr lang="fr-FR" sz="2200" dirty="0" err="1" smtClean="0">
                <a:solidFill>
                  <a:srgbClr val="666666"/>
                </a:solidFill>
              </a:rPr>
              <a:t>frequency</a:t>
            </a:r>
            <a:endParaRPr lang="fr-FR" sz="22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smtClean="0">
                <a:solidFill>
                  <a:srgbClr val="666666"/>
                </a:solidFill>
              </a:rPr>
              <a:t>16 </a:t>
            </a:r>
            <a:r>
              <a:rPr lang="fr-FR" sz="2200" dirty="0" err="1" smtClean="0">
                <a:solidFill>
                  <a:srgbClr val="666666"/>
                </a:solidFill>
              </a:rPr>
              <a:t>channels</a:t>
            </a:r>
            <a:endParaRPr lang="fr-FR" sz="22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smtClean="0">
                <a:solidFill>
                  <a:srgbClr val="666666"/>
                </a:solidFill>
              </a:rPr>
              <a:t>Pulses </a:t>
            </a:r>
            <a:r>
              <a:rPr lang="fr-FR" sz="2200" dirty="0" err="1" smtClean="0">
                <a:solidFill>
                  <a:srgbClr val="666666"/>
                </a:solidFill>
              </a:rPr>
              <a:t>from</a:t>
            </a:r>
            <a:r>
              <a:rPr lang="fr-FR" sz="2200" dirty="0" smtClean="0">
                <a:solidFill>
                  <a:srgbClr val="666666"/>
                </a:solidFill>
              </a:rPr>
              <a:t> 16 </a:t>
            </a:r>
            <a:r>
              <a:rPr lang="fr-FR" sz="2200" dirty="0" err="1" smtClean="0">
                <a:solidFill>
                  <a:srgbClr val="666666"/>
                </a:solidFill>
              </a:rPr>
              <a:t>samples</a:t>
            </a:r>
            <a:r>
              <a:rPr lang="fr-FR" sz="2200" dirty="0" smtClean="0">
                <a:solidFill>
                  <a:srgbClr val="666666"/>
                </a:solidFill>
              </a:rPr>
              <a:t> to 16384 </a:t>
            </a:r>
            <a:r>
              <a:rPr lang="fr-FR" sz="2200" dirty="0" err="1" smtClean="0">
                <a:solidFill>
                  <a:srgbClr val="666666"/>
                </a:solidFill>
              </a:rPr>
              <a:t>samples</a:t>
            </a:r>
            <a:endParaRPr lang="fr-FR" sz="2200" dirty="0" smtClean="0">
              <a:solidFill>
                <a:srgbClr val="666666"/>
              </a:solidFill>
            </a:endParaRP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err="1" smtClean="0">
                <a:solidFill>
                  <a:srgbClr val="666666"/>
                </a:solidFill>
              </a:rPr>
              <a:t>Sampling</a:t>
            </a:r>
            <a:r>
              <a:rPr lang="fr-FR" sz="2200" dirty="0" smtClean="0">
                <a:solidFill>
                  <a:srgbClr val="666666"/>
                </a:solidFill>
              </a:rPr>
              <a:t> rate </a:t>
            </a:r>
            <a:r>
              <a:rPr lang="fr-FR" sz="2200" dirty="0" err="1" smtClean="0">
                <a:solidFill>
                  <a:srgbClr val="666666"/>
                </a:solidFill>
              </a:rPr>
              <a:t>from</a:t>
            </a:r>
            <a:r>
              <a:rPr lang="fr-FR" sz="2200" dirty="0" smtClean="0">
                <a:solidFill>
                  <a:srgbClr val="666666"/>
                </a:solidFill>
              </a:rPr>
              <a:t> 250KS/s to </a:t>
            </a:r>
            <a:r>
              <a:rPr lang="fr-FR" sz="2200" dirty="0">
                <a:solidFill>
                  <a:srgbClr val="666666"/>
                </a:solidFill>
              </a:rPr>
              <a:t>1</a:t>
            </a:r>
            <a:r>
              <a:rPr lang="fr-FR" sz="2200" dirty="0" smtClean="0">
                <a:solidFill>
                  <a:srgbClr val="666666"/>
                </a:solidFill>
              </a:rPr>
              <a:t>MS/s</a:t>
            </a:r>
            <a:endParaRPr lang="fr-FR" sz="2200" dirty="0">
              <a:solidFill>
                <a:srgbClr val="6666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212" y="4291935"/>
            <a:ext cx="41048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smtClean="0">
                <a:solidFill>
                  <a:srgbClr val="666666"/>
                </a:solidFill>
              </a:rPr>
              <a:t>Memory : 51,2%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smtClean="0">
                <a:solidFill>
                  <a:srgbClr val="666666"/>
                </a:solidFill>
              </a:rPr>
              <a:t>Network : 14Mo</a:t>
            </a:r>
          </a:p>
          <a:p>
            <a:pPr marL="360363" lvl="1" indent="-360363">
              <a:lnSpc>
                <a:spcPts val="2000"/>
              </a:lnSpc>
              <a:buSzPct val="90000"/>
              <a:buFontTx/>
              <a:buBlip>
                <a:blip r:embed="rId3"/>
              </a:buBlip>
            </a:pPr>
            <a:r>
              <a:rPr lang="fr-FR" sz="2200" dirty="0" err="1" smtClean="0">
                <a:solidFill>
                  <a:srgbClr val="666666"/>
                </a:solidFill>
              </a:rPr>
              <a:t>Load</a:t>
            </a:r>
            <a:r>
              <a:rPr lang="fr-FR" sz="2200" dirty="0" smtClean="0">
                <a:solidFill>
                  <a:srgbClr val="666666"/>
                </a:solidFill>
              </a:rPr>
              <a:t> </a:t>
            </a:r>
            <a:r>
              <a:rPr lang="fr-FR" sz="2200" dirty="0" err="1" smtClean="0">
                <a:solidFill>
                  <a:srgbClr val="666666"/>
                </a:solidFill>
              </a:rPr>
              <a:t>average</a:t>
            </a:r>
            <a:r>
              <a:rPr lang="fr-FR" sz="2200" dirty="0" smtClean="0">
                <a:solidFill>
                  <a:srgbClr val="666666"/>
                </a:solidFill>
              </a:rPr>
              <a:t>: up to 30%</a:t>
            </a:r>
            <a:endParaRPr lang="fr-FR" sz="2200" dirty="0">
              <a:solidFill>
                <a:srgbClr val="6666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817" y="3803949"/>
            <a:ext cx="4504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cap="small" dirty="0" smtClean="0">
                <a:solidFill>
                  <a:srgbClr val="DC0528"/>
                </a:solidFill>
              </a:rPr>
              <a:t>ifc1210 </a:t>
            </a:r>
            <a:r>
              <a:rPr lang="fr-FR" sz="2400" cap="small" dirty="0">
                <a:solidFill>
                  <a:srgbClr val="DC0528"/>
                </a:solidFill>
              </a:rPr>
              <a:t>single </a:t>
            </a:r>
            <a:r>
              <a:rPr lang="fr-FR" sz="2400" cap="small" dirty="0" err="1">
                <a:solidFill>
                  <a:srgbClr val="DC0528"/>
                </a:solidFill>
              </a:rPr>
              <a:t>board</a:t>
            </a:r>
            <a:r>
              <a:rPr lang="fr-FR" sz="2400" cap="small" dirty="0">
                <a:solidFill>
                  <a:srgbClr val="DC0528"/>
                </a:solidFill>
              </a:rPr>
              <a:t> </a:t>
            </a:r>
            <a:r>
              <a:rPr lang="fr-FR" sz="2200" dirty="0" err="1" smtClean="0">
                <a:solidFill>
                  <a:srgbClr val="DC0528"/>
                </a:solidFill>
              </a:rPr>
              <a:t>results</a:t>
            </a:r>
            <a:endParaRPr lang="fr-FR" sz="2200" dirty="0">
              <a:solidFill>
                <a:srgbClr val="DC0528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30641" y="4291935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666666"/>
                </a:solidFill>
              </a:rPr>
              <a:t>CPU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28184" y="566124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666666"/>
                </a:solidFill>
              </a:rPr>
              <a:t>Samples</a:t>
            </a:r>
            <a:endParaRPr lang="fr-FR" sz="16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4290</TotalTime>
  <Words>687</Words>
  <Application>Microsoft Office PowerPoint</Application>
  <PresentationFormat>Affichage à l'écran (4:3)</PresentationFormat>
  <Paragraphs>203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Mod_powerpoint_CEA_Irfu</vt:lpstr>
      <vt:lpstr>Office Theme</vt:lpstr>
      <vt:lpstr>Overview over CEA Saclay RF test stands and use of the FMC IOxOS ADC3111 board</vt:lpstr>
      <vt:lpstr>OUTLINE</vt:lpstr>
      <vt:lpstr>CEA control packages in the  Collaboration</vt:lpstr>
      <vt:lpstr>Ess control box for RF test stands </vt:lpstr>
      <vt:lpstr>the 704 MHz pulsed RF source test stand</vt:lpstr>
      <vt:lpstr>Control of the RF source AND the coupler conditioning TEST STAND</vt:lpstr>
      <vt:lpstr>Requirements for conditioning fast acquisition</vt:lpstr>
      <vt:lpstr>Solution selected by ess ics</vt:lpstr>
      <vt:lpstr>Measurement of the ess ics driver </vt:lpstr>
      <vt:lpstr>Présentation PowerPoint</vt:lpstr>
      <vt:lpstr>Présentation PowerPoint</vt:lpstr>
      <vt:lpstr>Measurement including our modifications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Gougnaud Françoise</dc:creator>
  <cp:lastModifiedBy>Gougnaud Françoise</cp:lastModifiedBy>
  <cp:revision>429</cp:revision>
  <cp:lastPrinted>2014-10-15T11:48:41Z</cp:lastPrinted>
  <dcterms:created xsi:type="dcterms:W3CDTF">2014-10-09T15:39:51Z</dcterms:created>
  <dcterms:modified xsi:type="dcterms:W3CDTF">2016-05-26T11:12:26Z</dcterms:modified>
</cp:coreProperties>
</file>