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27"/>
  </p:notesMasterIdLst>
  <p:sldIdLst>
    <p:sldId id="259" r:id="rId2"/>
    <p:sldId id="306" r:id="rId3"/>
    <p:sldId id="271" r:id="rId4"/>
    <p:sldId id="282" r:id="rId5"/>
    <p:sldId id="283" r:id="rId6"/>
    <p:sldId id="284" r:id="rId7"/>
    <p:sldId id="286" r:id="rId8"/>
    <p:sldId id="287" r:id="rId9"/>
    <p:sldId id="288" r:id="rId10"/>
    <p:sldId id="289" r:id="rId11"/>
    <p:sldId id="293" r:id="rId12"/>
    <p:sldId id="290" r:id="rId13"/>
    <p:sldId id="295" r:id="rId14"/>
    <p:sldId id="291" r:id="rId15"/>
    <p:sldId id="292" r:id="rId16"/>
    <p:sldId id="296" r:id="rId17"/>
    <p:sldId id="297" r:id="rId18"/>
    <p:sldId id="302" r:id="rId19"/>
    <p:sldId id="303" r:id="rId20"/>
    <p:sldId id="304" r:id="rId21"/>
    <p:sldId id="298" r:id="rId22"/>
    <p:sldId id="299" r:id="rId23"/>
    <p:sldId id="300" r:id="rId24"/>
    <p:sldId id="301" r:id="rId25"/>
    <p:sldId id="285" r:id="rId26"/>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5B19"/>
    <a:srgbClr val="1A4C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40" autoAdjust="0"/>
    <p:restoredTop sz="87703" autoAdjust="0"/>
  </p:normalViewPr>
  <p:slideViewPr>
    <p:cSldViewPr>
      <p:cViewPr>
        <p:scale>
          <a:sx n="60" d="100"/>
          <a:sy n="60" d="100"/>
        </p:scale>
        <p:origin x="-1032" y="-180"/>
      </p:cViewPr>
      <p:guideLst>
        <p:guide orient="horz" pos="799"/>
        <p:guide orient="horz" pos="3974"/>
        <p:guide pos="5556"/>
        <p:guide pos="216"/>
      </p:guideLst>
    </p:cSldViewPr>
  </p:slideViewPr>
  <p:outlineViewPr>
    <p:cViewPr>
      <p:scale>
        <a:sx n="33" d="100"/>
        <a:sy n="33" d="100"/>
      </p:scale>
      <p:origin x="0" y="12114"/>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24D1353E-B277-4142-B21D-1B89E42D3123}" type="datetimeFigureOut">
              <a:rPr lang="en-AU" smtClean="0"/>
              <a:pPr/>
              <a:t>26/05/2016</a:t>
            </a:fld>
            <a:endParaRPr lang="en-A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CB5DCBDE-2F60-487B-96C2-31CAE9D53FA6}" type="slidenum">
              <a:rPr lang="en-AU" smtClean="0"/>
              <a:pPr/>
              <a:t>‹#›</a:t>
            </a:fld>
            <a:endParaRPr lang="en-AU"/>
          </a:p>
        </p:txBody>
      </p:sp>
    </p:spTree>
    <p:extLst>
      <p:ext uri="{BB962C8B-B14F-4D97-AF65-F5344CB8AC3E}">
        <p14:creationId xmlns:p14="http://schemas.microsoft.com/office/powerpoint/2010/main" val="898865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6061A864-81ED-4566-9CD2-29C383D1B1A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6061A864-81ED-4566-9CD2-29C383D1B1AE}"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6061A864-81ED-4566-9CD2-29C383D1B1AE}"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6061A864-81ED-4566-9CD2-29C383D1B1AE}"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These results have far exceeded what I thought could be possible with such a system.</a:t>
            </a:r>
          </a:p>
          <a:p>
            <a:r>
              <a:rPr lang="en-AU" sz="1200" kern="1200" dirty="0" smtClean="0">
                <a:solidFill>
                  <a:schemeClr val="tx1"/>
                </a:solidFill>
                <a:latin typeface="+mn-lt"/>
                <a:ea typeface="+mn-ea"/>
                <a:cs typeface="+mn-cs"/>
              </a:rPr>
              <a:t> </a:t>
            </a:r>
          </a:p>
          <a:p>
            <a:r>
              <a:rPr lang="en-AU" sz="1200" kern="1200" dirty="0" smtClean="0">
                <a:solidFill>
                  <a:schemeClr val="tx1"/>
                </a:solidFill>
                <a:latin typeface="+mn-lt"/>
                <a:ea typeface="+mn-ea"/>
                <a:cs typeface="+mn-cs"/>
              </a:rPr>
              <a:t>Cycle rate: 5 kHz</a:t>
            </a:r>
          </a:p>
          <a:p>
            <a:r>
              <a:rPr lang="en-AU" sz="1200" kern="1200" dirty="0" smtClean="0">
                <a:solidFill>
                  <a:schemeClr val="tx1"/>
                </a:solidFill>
                <a:latin typeface="+mn-lt"/>
                <a:ea typeface="+mn-ea"/>
                <a:cs typeface="+mn-cs"/>
              </a:rPr>
              <a:t>Bandwidth of the system (unity gain):  320 Hz (H) and 380 Hz (V)</a:t>
            </a:r>
          </a:p>
          <a:p>
            <a:r>
              <a:rPr lang="en-AU" sz="1200" kern="1200" dirty="0" smtClean="0">
                <a:solidFill>
                  <a:schemeClr val="tx1"/>
                </a:solidFill>
                <a:latin typeface="+mn-lt"/>
                <a:ea typeface="+mn-ea"/>
                <a:cs typeface="+mn-cs"/>
              </a:rPr>
              <a:t>Average integrated RMS noise @ 300 Hz:  </a:t>
            </a:r>
          </a:p>
          <a:p>
            <a:r>
              <a:rPr lang="en-AU" sz="1200" kern="1200" dirty="0" smtClean="0">
                <a:solidFill>
                  <a:schemeClr val="tx1"/>
                </a:solidFill>
                <a:latin typeface="+mn-lt"/>
                <a:ea typeface="+mn-ea"/>
                <a:cs typeface="+mn-cs"/>
              </a:rPr>
              <a:t>Horizontal: 1.6 um (without </a:t>
            </a:r>
            <a:r>
              <a:rPr lang="en-AU" sz="1200" kern="1200" dirty="0" err="1" smtClean="0">
                <a:solidFill>
                  <a:schemeClr val="tx1"/>
                </a:solidFill>
                <a:latin typeface="+mn-lt"/>
                <a:ea typeface="+mn-ea"/>
                <a:cs typeface="+mn-cs"/>
              </a:rPr>
              <a:t>fb</a:t>
            </a:r>
            <a:r>
              <a:rPr lang="en-AU" sz="1200" kern="1200" dirty="0" smtClean="0">
                <a:solidFill>
                  <a:schemeClr val="tx1"/>
                </a:solidFill>
                <a:latin typeface="+mn-lt"/>
                <a:ea typeface="+mn-ea"/>
                <a:cs typeface="+mn-cs"/>
              </a:rPr>
              <a:t>) -&gt; 0.3 um (with </a:t>
            </a:r>
            <a:r>
              <a:rPr lang="en-AU" sz="1200" kern="1200" dirty="0" err="1" smtClean="0">
                <a:solidFill>
                  <a:schemeClr val="tx1"/>
                </a:solidFill>
                <a:latin typeface="+mn-lt"/>
                <a:ea typeface="+mn-ea"/>
                <a:cs typeface="+mn-cs"/>
              </a:rPr>
              <a:t>fb</a:t>
            </a:r>
            <a:r>
              <a:rPr lang="en-AU" sz="1200" kern="1200" dirty="0" smtClean="0">
                <a:solidFill>
                  <a:schemeClr val="tx1"/>
                </a:solidFill>
                <a:latin typeface="+mn-lt"/>
                <a:ea typeface="+mn-ea"/>
                <a:cs typeface="+mn-cs"/>
              </a:rPr>
              <a:t>)</a:t>
            </a:r>
          </a:p>
          <a:p>
            <a:r>
              <a:rPr lang="en-AU" sz="1200" kern="1200" dirty="0" smtClean="0">
                <a:solidFill>
                  <a:schemeClr val="tx1"/>
                </a:solidFill>
                <a:latin typeface="+mn-lt"/>
                <a:ea typeface="+mn-ea"/>
                <a:cs typeface="+mn-cs"/>
              </a:rPr>
              <a:t>Vertical: 0.55 um (without </a:t>
            </a:r>
            <a:r>
              <a:rPr lang="en-AU" sz="1200" kern="1200" dirty="0" err="1" smtClean="0">
                <a:solidFill>
                  <a:schemeClr val="tx1"/>
                </a:solidFill>
                <a:latin typeface="+mn-lt"/>
                <a:ea typeface="+mn-ea"/>
                <a:cs typeface="+mn-cs"/>
              </a:rPr>
              <a:t>fb</a:t>
            </a:r>
            <a:r>
              <a:rPr lang="en-AU" sz="1200" kern="1200" dirty="0" smtClean="0">
                <a:solidFill>
                  <a:schemeClr val="tx1"/>
                </a:solidFill>
                <a:latin typeface="+mn-lt"/>
                <a:ea typeface="+mn-ea"/>
                <a:cs typeface="+mn-cs"/>
              </a:rPr>
              <a:t>) -&gt; 0.2 um (with </a:t>
            </a:r>
            <a:r>
              <a:rPr lang="en-AU" sz="1200" kern="1200" dirty="0" err="1" smtClean="0">
                <a:solidFill>
                  <a:schemeClr val="tx1"/>
                </a:solidFill>
                <a:latin typeface="+mn-lt"/>
                <a:ea typeface="+mn-ea"/>
                <a:cs typeface="+mn-cs"/>
              </a:rPr>
              <a:t>fb</a:t>
            </a:r>
            <a:r>
              <a:rPr lang="en-AU" sz="1200" kern="1200" dirty="0" smtClean="0">
                <a:solidFill>
                  <a:schemeClr val="tx1"/>
                </a:solidFill>
                <a:latin typeface="+mn-lt"/>
                <a:ea typeface="+mn-ea"/>
                <a:cs typeface="+mn-cs"/>
              </a:rPr>
              <a:t>)</a:t>
            </a:r>
          </a:p>
          <a:p>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Moved the gap (gray line) and phase of the APPLE2 </a:t>
            </a:r>
            <a:r>
              <a:rPr lang="en-AU" sz="1200" kern="1200" dirty="0" err="1" smtClean="0">
                <a:solidFill>
                  <a:schemeClr val="tx1"/>
                </a:solidFill>
                <a:latin typeface="+mn-lt"/>
                <a:ea typeface="+mn-ea"/>
                <a:cs typeface="+mn-cs"/>
              </a:rPr>
              <a:t>undulator</a:t>
            </a:r>
            <a:r>
              <a:rPr lang="en-AU" sz="1200" kern="1200" dirty="0" smtClean="0">
                <a:solidFill>
                  <a:schemeClr val="tx1"/>
                </a:solidFill>
                <a:latin typeface="+mn-lt"/>
                <a:ea typeface="+mn-ea"/>
                <a:cs typeface="+mn-cs"/>
              </a:rPr>
              <a:t>. Without feedback you see that a portion of the </a:t>
            </a:r>
            <a:r>
              <a:rPr lang="en-AU" sz="1200" kern="1200" dirty="0" err="1" smtClean="0">
                <a:solidFill>
                  <a:schemeClr val="tx1"/>
                </a:solidFill>
                <a:latin typeface="+mn-lt"/>
                <a:ea typeface="+mn-ea"/>
                <a:cs typeface="+mn-cs"/>
              </a:rPr>
              <a:t>feedforward</a:t>
            </a:r>
            <a:r>
              <a:rPr lang="en-AU" sz="1200" kern="1200" dirty="0" smtClean="0">
                <a:solidFill>
                  <a:schemeClr val="tx1"/>
                </a:solidFill>
                <a:latin typeface="+mn-lt"/>
                <a:ea typeface="+mn-ea"/>
                <a:cs typeface="+mn-cs"/>
              </a:rPr>
              <a:t> table did not work (middle of the graph) and led to a large perturbation in the orbit of the beam. Slow orbit feedback cannot keep up with the transition as we change the phase rapidly (2 seconds). The fast orbit feedback is able to cope this all (order of magnitude reduction) of this and keep orbit perturbations to &lt; 1um.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The last little bit with is to show that SOFB and FOFB running together, showing that they are coupling and causing the "DC" to drift.</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latin typeface="+mn-lt"/>
              <a:ea typeface="+mn-ea"/>
              <a:cs typeface="+mn-cs"/>
            </a:endParaRPr>
          </a:p>
          <a:p>
            <a:endParaRPr lang="en-AU" dirty="0" smtClean="0"/>
          </a:p>
          <a:p>
            <a:endParaRPr lang="en-AU" dirty="0"/>
          </a:p>
        </p:txBody>
      </p:sp>
      <p:sp>
        <p:nvSpPr>
          <p:cNvPr id="4" name="Slide Number Placeholder 3"/>
          <p:cNvSpPr>
            <a:spLocks noGrp="1"/>
          </p:cNvSpPr>
          <p:nvPr>
            <p:ph type="sldNum" sz="quarter" idx="10"/>
          </p:nvPr>
        </p:nvSpPr>
        <p:spPr/>
        <p:txBody>
          <a:bodyPr/>
          <a:lstStyle/>
          <a:p>
            <a:fld id="{6061A864-81ED-4566-9CD2-29C383D1B1AE}"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6061A864-81ED-4566-9CD2-29C383D1B1AE}"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6061A864-81ED-4566-9CD2-29C383D1B1AE}"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6061A864-81ED-4566-9CD2-29C383D1B1AE}"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6061A864-81ED-4566-9CD2-29C383D1B1AE}"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LSD port</a:t>
            </a:r>
            <a:r>
              <a:rPr lang="en-AU" baseline="0" dirty="0" smtClean="0"/>
              <a:t> – received UDP data packet</a:t>
            </a:r>
          </a:p>
          <a:p>
            <a:r>
              <a:rPr lang="en-AU" baseline="0" dirty="0" smtClean="0"/>
              <a:t>DS01/DS02 groups data into 8192 element chunk at 1 second intervals</a:t>
            </a:r>
          </a:p>
          <a:p>
            <a:r>
              <a:rPr lang="en-AU" dirty="0" smtClean="0"/>
              <a:t>DS02</a:t>
            </a:r>
            <a:r>
              <a:rPr lang="en-AU" baseline="0" dirty="0" smtClean="0"/>
              <a:t> also performs low pass filter prior to performing a 1 in 16 decimation.</a:t>
            </a:r>
          </a:p>
          <a:p>
            <a:r>
              <a:rPr lang="en-AU" baseline="0" dirty="0" smtClean="0"/>
              <a:t>FFT01/02 perform FFT to generate frequency spectra – in each case the work is divided between 4 threads.</a:t>
            </a:r>
          </a:p>
          <a:p>
            <a:r>
              <a:rPr lang="en-AU" baseline="0" dirty="0" smtClean="0"/>
              <a:t>FA02 performs frequency analysis – again work is shared between four threads</a:t>
            </a:r>
            <a:endParaRPr lang="en-AU" dirty="0"/>
          </a:p>
        </p:txBody>
      </p:sp>
      <p:sp>
        <p:nvSpPr>
          <p:cNvPr id="4" name="Slide Number Placeholder 3"/>
          <p:cNvSpPr>
            <a:spLocks noGrp="1"/>
          </p:cNvSpPr>
          <p:nvPr>
            <p:ph type="sldNum" sz="quarter" idx="10"/>
          </p:nvPr>
        </p:nvSpPr>
        <p:spPr/>
        <p:txBody>
          <a:bodyPr/>
          <a:lstStyle/>
          <a:p>
            <a:fld id="{6061A864-81ED-4566-9CD2-29C383D1B1AE}"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6061A864-81ED-4566-9CD2-29C383D1B1AE}"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6061A864-81ED-4566-9CD2-29C383D1B1AE}"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6061A864-81ED-4566-9CD2-29C383D1B1AE}"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6061A864-81ED-4566-9CD2-29C383D1B1AE}"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6061A864-81ED-4566-9CD2-29C383D1B1AE}"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6061A864-81ED-4566-9CD2-29C383D1B1AE}"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6061A864-81ED-4566-9CD2-29C383D1B1AE}"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6061A864-81ED-4566-9CD2-29C383D1B1AE}"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6061A864-81ED-4566-9CD2-29C383D1B1AE}"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6061A864-81ED-4566-9CD2-29C383D1B1AE}"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6061A864-81ED-4566-9CD2-29C383D1B1AE}"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6061A864-81ED-4566-9CD2-29C383D1B1AE}"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6061A864-81ED-4566-9CD2-29C383D1B1AE}"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31840" y="2130425"/>
            <a:ext cx="5088044" cy="1470025"/>
          </a:xfrm>
        </p:spPr>
        <p:txBody>
          <a:bodyPr vert="horz" lIns="91440" tIns="45720" rIns="91440" bIns="45720" rtlCol="0" anchor="b">
            <a:normAutofit/>
          </a:bodyPr>
          <a:lstStyle>
            <a:lvl1pPr algn="l" defTabSz="914400" rtl="0" eaLnBrk="1" latinLnBrk="0" hangingPunct="1">
              <a:lnSpc>
                <a:spcPts val="2800"/>
              </a:lnSpc>
              <a:spcBef>
                <a:spcPct val="0"/>
              </a:spcBef>
              <a:buNone/>
              <a:defRPr lang="en-AU" sz="2800" kern="1200" dirty="0" smtClean="0">
                <a:solidFill>
                  <a:schemeClr val="bg2"/>
                </a:solidFill>
                <a:latin typeface="Arial" pitchFamily="34" charset="0"/>
                <a:ea typeface="+mj-ea"/>
                <a:cs typeface="Arial" pitchFamily="34" charset="0"/>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131840" y="3645024"/>
            <a:ext cx="4640560" cy="720080"/>
          </a:xfr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lang="en-AU" sz="2000" kern="1200" dirty="0" smtClean="0">
                <a:solidFill>
                  <a:schemeClr val="bg2"/>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13" name="Slide Number Placeholder 5"/>
          <p:cNvSpPr>
            <a:spLocks noGrp="1"/>
          </p:cNvSpPr>
          <p:nvPr>
            <p:ph type="sldNum" sz="quarter" idx="12"/>
          </p:nvPr>
        </p:nvSpPr>
        <p:spPr>
          <a:xfrm>
            <a:off x="8358214" y="6584156"/>
            <a:ext cx="785786" cy="273844"/>
          </a:xfrm>
        </p:spPr>
        <p:txBody>
          <a:bodyPr/>
          <a:lstStyle>
            <a:lvl1pPr algn="r">
              <a:defRPr>
                <a:solidFill>
                  <a:schemeClr val="bg2"/>
                </a:solidFill>
              </a:defRPr>
            </a:lvl1pPr>
          </a:lstStyle>
          <a:p>
            <a:fld id="{FD6AD281-E497-4513-9250-2C4199296EDD}" type="slidenum">
              <a:rPr lang="en-US" smtClean="0"/>
              <a:pPr/>
              <a:t>‹#›</a:t>
            </a:fld>
            <a:endParaRPr lang="en-US" dirty="0"/>
          </a:p>
        </p:txBody>
      </p:sp>
      <p:pic>
        <p:nvPicPr>
          <p:cNvPr id="14" name="Picture 13" descr="Diffratcion_Graphic.png"/>
          <p:cNvPicPr>
            <a:picLocks noChangeAspect="1"/>
          </p:cNvPicPr>
          <p:nvPr userDrawn="1"/>
        </p:nvPicPr>
        <p:blipFill>
          <a:blip r:embed="rId2" cstate="print"/>
          <a:srcRect l="48815"/>
          <a:stretch>
            <a:fillRect/>
          </a:stretch>
        </p:blipFill>
        <p:spPr>
          <a:xfrm>
            <a:off x="0" y="188640"/>
            <a:ext cx="2991423" cy="5955228"/>
          </a:xfrm>
          <a:prstGeom prst="rect">
            <a:avLst/>
          </a:prstGeom>
          <a:noFill/>
          <a:ln>
            <a:noFill/>
          </a:ln>
        </p:spPr>
      </p:pic>
      <p:pic>
        <p:nvPicPr>
          <p:cNvPr id="15" name="Picture 14" descr="Australian Synchrotron_PRIM_[CMYK]wt.png"/>
          <p:cNvPicPr>
            <a:picLocks noChangeAspect="1"/>
          </p:cNvPicPr>
          <p:nvPr userDrawn="1"/>
        </p:nvPicPr>
        <p:blipFill>
          <a:blip r:embed="rId3" cstate="print"/>
          <a:stretch>
            <a:fillRect/>
          </a:stretch>
        </p:blipFill>
        <p:spPr>
          <a:xfrm>
            <a:off x="3347760" y="1298509"/>
            <a:ext cx="2433600" cy="666407"/>
          </a:xfrm>
          <a:prstGeom prst="rect">
            <a:avLst/>
          </a:prstGeom>
        </p:spPr>
      </p:pic>
      <p:pic>
        <p:nvPicPr>
          <p:cNvPr id="8" name="Picture 7" descr="Australian Synchrotron_PRIM_[CMYK].png"/>
          <p:cNvPicPr>
            <a:picLocks noChangeAspect="1"/>
          </p:cNvPicPr>
          <p:nvPr userDrawn="1"/>
        </p:nvPicPr>
        <p:blipFill>
          <a:blip r:embed="rId4" cstate="print"/>
          <a:stretch>
            <a:fillRect/>
          </a:stretch>
        </p:blipFill>
        <p:spPr>
          <a:xfrm>
            <a:off x="6372200" y="260648"/>
            <a:ext cx="2448273" cy="670424"/>
          </a:xfrm>
          <a:prstGeom prst="rect">
            <a:avLst/>
          </a:prstGeom>
        </p:spPr>
      </p:pic>
      <p:pic>
        <p:nvPicPr>
          <p:cNvPr id="10" name="Picture 2" descr="\\psf\Host\Client Active\Synchrotron\GOVERNMENT LOGO LINE_CMYK new no Australia.jpg"/>
          <p:cNvPicPr>
            <a:picLocks noChangeAspect="1" noChangeArrowheads="1"/>
          </p:cNvPicPr>
          <p:nvPr userDrawn="1"/>
        </p:nvPicPr>
        <p:blipFill>
          <a:blip r:embed="rId5" cstate="print"/>
          <a:srcRect/>
          <a:stretch>
            <a:fillRect/>
          </a:stretch>
        </p:blipFill>
        <p:spPr bwMode="auto">
          <a:xfrm>
            <a:off x="6376942" y="6165304"/>
            <a:ext cx="2448000" cy="4772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251520" y="1268413"/>
            <a:ext cx="8568630" cy="5040312"/>
          </a:xfrm>
        </p:spPr>
        <p:txBody>
          <a:bodyPr/>
          <a:lstStyle>
            <a:lvl1pPr>
              <a:spcBef>
                <a:spcPts val="6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Slide Number Placeholder 5"/>
          <p:cNvSpPr>
            <a:spLocks noGrp="1"/>
          </p:cNvSpPr>
          <p:nvPr>
            <p:ph type="sldNum" sz="quarter" idx="12"/>
          </p:nvPr>
        </p:nvSpPr>
        <p:spPr>
          <a:xfrm>
            <a:off x="7010400" y="6492875"/>
            <a:ext cx="2133600" cy="365125"/>
          </a:xfrm>
        </p:spPr>
        <p:txBody>
          <a:bodyPr/>
          <a:lstStyle/>
          <a:p>
            <a:fld id="{D575D485-3E4C-41C3-8B01-AE450C34458F}" type="slidenum">
              <a:rPr lang="en-AU" smtClean="0">
                <a:solidFill>
                  <a:srgbClr val="000000">
                    <a:tint val="75000"/>
                  </a:srgbClr>
                </a:solidFill>
              </a:rPr>
              <a:pPr/>
              <a:t>‹#›</a:t>
            </a:fld>
            <a:endParaRPr lang="en-AU" dirty="0">
              <a:solidFill>
                <a:srgbClr val="000000">
                  <a:tint val="75000"/>
                </a:srgbClr>
              </a:solidFill>
            </a:endParaRPr>
          </a:p>
        </p:txBody>
      </p:sp>
      <p:sp>
        <p:nvSpPr>
          <p:cNvPr id="7" name="Date Placeholder 6"/>
          <p:cNvSpPr>
            <a:spLocks noGrp="1"/>
          </p:cNvSpPr>
          <p:nvPr>
            <p:ph type="dt" sz="half" idx="13"/>
          </p:nvPr>
        </p:nvSpPr>
        <p:spPr/>
        <p:txBody>
          <a:bodyPr/>
          <a:lstStyle/>
          <a:p>
            <a:fld id="{8E910469-308E-47E3-B35D-399830AB6E7E}" type="datetimeFigureOut">
              <a:rPr lang="en-AU" smtClean="0"/>
              <a:pPr/>
              <a:t>26/05/2016</a:t>
            </a:fld>
            <a:endParaRPr lang="en-AU" dirty="0"/>
          </a:p>
        </p:txBody>
      </p:sp>
      <p:sp>
        <p:nvSpPr>
          <p:cNvPr id="8" name="Footer Placeholder 7"/>
          <p:cNvSpPr>
            <a:spLocks noGrp="1"/>
          </p:cNvSpPr>
          <p:nvPr>
            <p:ph type="ftr" sz="quarter" idx="14"/>
          </p:nvPr>
        </p:nvSpPr>
        <p:spPr/>
        <p:txBody>
          <a:bodyPr/>
          <a:lstStyle/>
          <a:p>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Date Placeholder 10"/>
          <p:cNvSpPr>
            <a:spLocks noGrp="1"/>
          </p:cNvSpPr>
          <p:nvPr>
            <p:ph type="dt" sz="half" idx="10"/>
          </p:nvPr>
        </p:nvSpPr>
        <p:spPr/>
        <p:txBody>
          <a:bodyPr/>
          <a:lstStyle/>
          <a:p>
            <a:fld id="{8E910469-308E-47E3-B35D-399830AB6E7E}" type="datetimeFigureOut">
              <a:rPr lang="en-AU" smtClean="0"/>
              <a:pPr/>
              <a:t>26/05/2016</a:t>
            </a:fld>
            <a:endParaRPr lang="en-AU" dirty="0"/>
          </a:p>
        </p:txBody>
      </p:sp>
      <p:sp>
        <p:nvSpPr>
          <p:cNvPr id="12" name="Slide Number Placeholder 11"/>
          <p:cNvSpPr>
            <a:spLocks noGrp="1"/>
          </p:cNvSpPr>
          <p:nvPr>
            <p:ph type="sldNum" sz="quarter" idx="11"/>
          </p:nvPr>
        </p:nvSpPr>
        <p:spPr/>
        <p:txBody>
          <a:bodyPr/>
          <a:lstStyle/>
          <a:p>
            <a:fld id="{D575D485-3E4C-41C3-8B01-AE450C34458F}" type="slidenum">
              <a:rPr lang="en-AU" smtClean="0">
                <a:solidFill>
                  <a:srgbClr val="000000">
                    <a:tint val="75000"/>
                  </a:srgbClr>
                </a:solidFill>
              </a:rPr>
              <a:pPr/>
              <a:t>‹#›</a:t>
            </a:fld>
            <a:endParaRPr lang="en-AU" dirty="0">
              <a:solidFill>
                <a:srgbClr val="000000">
                  <a:tint val="75000"/>
                </a:srgbClr>
              </a:solidFill>
            </a:endParaRPr>
          </a:p>
        </p:txBody>
      </p:sp>
      <p:sp>
        <p:nvSpPr>
          <p:cNvPr id="13" name="Footer Placeholder 12"/>
          <p:cNvSpPr>
            <a:spLocks noGrp="1"/>
          </p:cNvSpPr>
          <p:nvPr>
            <p:ph type="ftr" sz="quarter" idx="12"/>
          </p:nvPr>
        </p:nvSpPr>
        <p:spPr/>
        <p:txBody>
          <a:bodyPr/>
          <a:lstStyle/>
          <a:p>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51520" y="1700809"/>
            <a:ext cx="8390736" cy="3500896"/>
          </a:xfrm>
        </p:spPr>
        <p:txBody>
          <a:bodyPr/>
          <a:lstStyle>
            <a:lvl1pPr>
              <a:spcBef>
                <a:spcPts val="0"/>
              </a:spcBef>
              <a:spcAft>
                <a:spcPts val="1200"/>
              </a:spcAft>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FD6AD281-E497-4513-9250-2C4199296EDD}" type="slidenum">
              <a:rPr lang="en-US" smtClean="0">
                <a:solidFill>
                  <a:srgbClr val="000000">
                    <a:tint val="75000"/>
                  </a:srgbClr>
                </a:solidFill>
              </a:rPr>
              <a:pPr/>
              <a:t>‹#›</a:t>
            </a:fld>
            <a:endParaRPr lang="en-US">
              <a:solidFill>
                <a:srgbClr val="000000">
                  <a:tint val="75000"/>
                </a:srgbClr>
              </a:solidFill>
            </a:endParaRPr>
          </a:p>
        </p:txBody>
      </p:sp>
      <p:sp>
        <p:nvSpPr>
          <p:cNvPr id="9" name="Text Placeholder 8"/>
          <p:cNvSpPr>
            <a:spLocks noGrp="1"/>
          </p:cNvSpPr>
          <p:nvPr>
            <p:ph type="body" sz="quarter" idx="13"/>
          </p:nvPr>
        </p:nvSpPr>
        <p:spPr>
          <a:xfrm>
            <a:off x="251520" y="1268413"/>
            <a:ext cx="8477250" cy="571493"/>
          </a:xfrm>
        </p:spPr>
        <p:txBody>
          <a:bodyPr/>
          <a:lstStyle>
            <a:lvl1pPr>
              <a:buNone/>
              <a:defRPr b="1"/>
            </a:lvl1pPr>
          </a:lstStyle>
          <a:p>
            <a:pPr lvl="0"/>
            <a:r>
              <a:rPr lang="en-US" dirty="0" smtClean="0"/>
              <a:t>Click to edit Master text styles</a:t>
            </a:r>
          </a:p>
        </p:txBody>
      </p:sp>
      <p:sp>
        <p:nvSpPr>
          <p:cNvPr id="7" name="Date Placeholder 6"/>
          <p:cNvSpPr>
            <a:spLocks noGrp="1"/>
          </p:cNvSpPr>
          <p:nvPr>
            <p:ph type="dt" sz="half" idx="14"/>
          </p:nvPr>
        </p:nvSpPr>
        <p:spPr/>
        <p:txBody>
          <a:bodyPr/>
          <a:lstStyle/>
          <a:p>
            <a:fld id="{8E910469-308E-47E3-B35D-399830AB6E7E}" type="datetimeFigureOut">
              <a:rPr lang="en-AU" smtClean="0"/>
              <a:pPr/>
              <a:t>26/05/2016</a:t>
            </a:fld>
            <a:endParaRPr lang="en-AU" dirty="0"/>
          </a:p>
        </p:txBody>
      </p:sp>
      <p:sp>
        <p:nvSpPr>
          <p:cNvPr id="8" name="Footer Placeholder 7"/>
          <p:cNvSpPr>
            <a:spLocks noGrp="1"/>
          </p:cNvSpPr>
          <p:nvPr>
            <p:ph type="ftr" sz="quarter" idx="15"/>
          </p:nvPr>
        </p:nvSpPr>
        <p:spPr/>
        <p:txBody>
          <a:bodyPr/>
          <a:lstStyle/>
          <a:p>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sz="half" idx="1"/>
          </p:nvPr>
        </p:nvSpPr>
        <p:spPr>
          <a:xfrm>
            <a:off x="251520" y="1268413"/>
            <a:ext cx="4104000" cy="5071187"/>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716150" y="1268413"/>
            <a:ext cx="4104000" cy="5071187"/>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Date Placeholder 7"/>
          <p:cNvSpPr>
            <a:spLocks noGrp="1"/>
          </p:cNvSpPr>
          <p:nvPr>
            <p:ph type="dt" sz="half" idx="10"/>
          </p:nvPr>
        </p:nvSpPr>
        <p:spPr/>
        <p:txBody>
          <a:bodyPr/>
          <a:lstStyle/>
          <a:p>
            <a:fld id="{8E910469-308E-47E3-B35D-399830AB6E7E}" type="datetimeFigureOut">
              <a:rPr lang="en-AU" smtClean="0"/>
              <a:pPr/>
              <a:t>26/05/2016</a:t>
            </a:fld>
            <a:endParaRPr lang="en-AU" dirty="0"/>
          </a:p>
        </p:txBody>
      </p:sp>
      <p:sp>
        <p:nvSpPr>
          <p:cNvPr id="9" name="Slide Number Placeholder 8"/>
          <p:cNvSpPr>
            <a:spLocks noGrp="1"/>
          </p:cNvSpPr>
          <p:nvPr>
            <p:ph type="sldNum" sz="quarter" idx="11"/>
          </p:nvPr>
        </p:nvSpPr>
        <p:spPr/>
        <p:txBody>
          <a:bodyPr/>
          <a:lstStyle/>
          <a:p>
            <a:fld id="{D575D485-3E4C-41C3-8B01-AE450C34458F}" type="slidenum">
              <a:rPr lang="en-AU" smtClean="0">
                <a:solidFill>
                  <a:srgbClr val="000000">
                    <a:tint val="75000"/>
                  </a:srgbClr>
                </a:solidFill>
              </a:rPr>
              <a:pPr/>
              <a:t>‹#›</a:t>
            </a:fld>
            <a:endParaRPr lang="en-AU" dirty="0">
              <a:solidFill>
                <a:srgbClr val="000000">
                  <a:tint val="75000"/>
                </a:srgbClr>
              </a:solidFill>
            </a:endParaRPr>
          </a:p>
        </p:txBody>
      </p:sp>
      <p:sp>
        <p:nvSpPr>
          <p:cNvPr id="12" name="Footer Placeholder 11"/>
          <p:cNvSpPr>
            <a:spLocks noGrp="1"/>
          </p:cNvSpPr>
          <p:nvPr>
            <p:ph type="ftr" sz="quarter" idx="12"/>
          </p:nvPr>
        </p:nvSpPr>
        <p:spPr/>
        <p:txBody>
          <a:bodyPr/>
          <a:lstStyle/>
          <a:p>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251520" y="1268413"/>
            <a:ext cx="4104000" cy="432395"/>
          </a:xfrm>
        </p:spPr>
        <p:txBody>
          <a:bodyPr anchor="t">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51520" y="1700807"/>
            <a:ext cx="4104000" cy="4607917"/>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716150" y="1268413"/>
            <a:ext cx="4104000" cy="432395"/>
          </a:xfrm>
        </p:spPr>
        <p:txBody>
          <a:bodyPr anchor="t">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16150" y="1700807"/>
            <a:ext cx="4104000" cy="4607917"/>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2" name="Date Placeholder 11"/>
          <p:cNvSpPr>
            <a:spLocks noGrp="1"/>
          </p:cNvSpPr>
          <p:nvPr>
            <p:ph type="dt" sz="half" idx="10"/>
          </p:nvPr>
        </p:nvSpPr>
        <p:spPr/>
        <p:txBody>
          <a:bodyPr/>
          <a:lstStyle/>
          <a:p>
            <a:fld id="{8E910469-308E-47E3-B35D-399830AB6E7E}" type="datetimeFigureOut">
              <a:rPr lang="en-AU" smtClean="0"/>
              <a:pPr/>
              <a:t>26/05/2016</a:t>
            </a:fld>
            <a:endParaRPr lang="en-AU" dirty="0"/>
          </a:p>
        </p:txBody>
      </p:sp>
      <p:sp>
        <p:nvSpPr>
          <p:cNvPr id="13" name="Slide Number Placeholder 12"/>
          <p:cNvSpPr>
            <a:spLocks noGrp="1"/>
          </p:cNvSpPr>
          <p:nvPr>
            <p:ph type="sldNum" sz="quarter" idx="11"/>
          </p:nvPr>
        </p:nvSpPr>
        <p:spPr/>
        <p:txBody>
          <a:bodyPr/>
          <a:lstStyle/>
          <a:p>
            <a:fld id="{D575D485-3E4C-41C3-8B01-AE450C34458F}" type="slidenum">
              <a:rPr lang="en-AU" smtClean="0">
                <a:solidFill>
                  <a:srgbClr val="000000">
                    <a:tint val="75000"/>
                  </a:srgbClr>
                </a:solidFill>
              </a:rPr>
              <a:pPr/>
              <a:t>‹#›</a:t>
            </a:fld>
            <a:endParaRPr lang="en-AU" dirty="0">
              <a:solidFill>
                <a:srgbClr val="000000">
                  <a:tint val="75000"/>
                </a:srgbClr>
              </a:solidFill>
            </a:endParaRPr>
          </a:p>
        </p:txBody>
      </p:sp>
      <p:sp>
        <p:nvSpPr>
          <p:cNvPr id="14" name="Footer Placeholder 13"/>
          <p:cNvSpPr>
            <a:spLocks noGrp="1"/>
          </p:cNvSpPr>
          <p:nvPr>
            <p:ph type="ftr" sz="quarter" idx="12"/>
          </p:nvPr>
        </p:nvSpPr>
        <p:spPr/>
        <p:txBody>
          <a:bodyPr/>
          <a:lstStyle/>
          <a:p>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5" name="Slide Number Placeholder 4"/>
          <p:cNvSpPr>
            <a:spLocks noGrp="1"/>
          </p:cNvSpPr>
          <p:nvPr>
            <p:ph type="sldNum" sz="quarter" idx="12"/>
          </p:nvPr>
        </p:nvSpPr>
        <p:spPr/>
        <p:txBody>
          <a:bodyPr/>
          <a:lstStyle/>
          <a:p>
            <a:fld id="{D575D485-3E4C-41C3-8B01-AE450C34458F}" type="slidenum">
              <a:rPr lang="en-AU" smtClean="0">
                <a:solidFill>
                  <a:srgbClr val="000000">
                    <a:tint val="75000"/>
                  </a:srgbClr>
                </a:solidFill>
              </a:rPr>
              <a:pPr/>
              <a:t>‹#›</a:t>
            </a:fld>
            <a:endParaRPr lang="en-AU">
              <a:solidFill>
                <a:srgbClr val="000000">
                  <a:tint val="75000"/>
                </a:srgbClr>
              </a:solidFill>
            </a:endParaRPr>
          </a:p>
        </p:txBody>
      </p:sp>
      <p:sp>
        <p:nvSpPr>
          <p:cNvPr id="4" name="Date Placeholder 3"/>
          <p:cNvSpPr>
            <a:spLocks noGrp="1"/>
          </p:cNvSpPr>
          <p:nvPr>
            <p:ph type="dt" sz="half" idx="13"/>
          </p:nvPr>
        </p:nvSpPr>
        <p:spPr/>
        <p:txBody>
          <a:bodyPr/>
          <a:lstStyle/>
          <a:p>
            <a:fld id="{8E910469-308E-47E3-B35D-399830AB6E7E}" type="datetimeFigureOut">
              <a:rPr lang="en-AU" smtClean="0"/>
              <a:pPr/>
              <a:t>26/05/2016</a:t>
            </a:fld>
            <a:endParaRPr lang="en-AU" dirty="0"/>
          </a:p>
        </p:txBody>
      </p:sp>
      <p:sp>
        <p:nvSpPr>
          <p:cNvPr id="6" name="Footer Placeholder 5"/>
          <p:cNvSpPr>
            <a:spLocks noGrp="1"/>
          </p:cNvSpPr>
          <p:nvPr>
            <p:ph type="ftr" sz="quarter" idx="14"/>
          </p:nvPr>
        </p:nvSpPr>
        <p:spPr/>
        <p:txBody>
          <a:bodyPr/>
          <a:lstStyle/>
          <a:p>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cknowledgements">
    <p:spTree>
      <p:nvGrpSpPr>
        <p:cNvPr id="1" name=""/>
        <p:cNvGrpSpPr/>
        <p:nvPr/>
      </p:nvGrpSpPr>
      <p:grpSpPr>
        <a:xfrm>
          <a:off x="0" y="0"/>
          <a:ext cx="0" cy="0"/>
          <a:chOff x="0" y="0"/>
          <a:chExt cx="0" cy="0"/>
        </a:xfrm>
      </p:grpSpPr>
      <p:sp>
        <p:nvSpPr>
          <p:cNvPr id="14" name="Rectangle 13"/>
          <p:cNvSpPr/>
          <p:nvPr userDrawn="1"/>
        </p:nvSpPr>
        <p:spPr>
          <a:xfrm>
            <a:off x="0" y="0"/>
            <a:ext cx="9144000" cy="1428724"/>
          </a:xfrm>
          <a:prstGeom prst="rect">
            <a:avLst/>
          </a:prstGeom>
          <a:solidFill>
            <a:srgbClr val="747476"/>
          </a:solidFill>
          <a:ln w="25400" cap="flat" cmpd="sng" algn="ctr">
            <a:noFill/>
            <a:prstDash val="solid"/>
          </a:ln>
          <a:effectLst/>
        </p:spPr>
        <p:txBody>
          <a:bodyPr rtlCol="0" anchor="ctr"/>
          <a:lstStyle/>
          <a:p>
            <a:pPr algn="ctr">
              <a:defRPr/>
            </a:pPr>
            <a:endParaRPr lang="en-US" kern="0">
              <a:solidFill>
                <a:srgbClr val="F8F8F8"/>
              </a:solidFill>
              <a:latin typeface="Calibri"/>
            </a:endParaRPr>
          </a:p>
        </p:txBody>
      </p:sp>
      <p:pic>
        <p:nvPicPr>
          <p:cNvPr id="15" name="Picture 14" descr="gradient_band_CMYK.png"/>
          <p:cNvPicPr>
            <a:picLocks noChangeAspect="1"/>
          </p:cNvPicPr>
          <p:nvPr userDrawn="1"/>
        </p:nvPicPr>
        <p:blipFill>
          <a:blip r:embed="rId2" cstate="print"/>
          <a:stretch>
            <a:fillRect/>
          </a:stretch>
        </p:blipFill>
        <p:spPr>
          <a:xfrm>
            <a:off x="-1" y="1428724"/>
            <a:ext cx="5715009" cy="139277"/>
          </a:xfrm>
          <a:prstGeom prst="rect">
            <a:avLst/>
          </a:prstGeom>
          <a:noFill/>
          <a:ln>
            <a:noFill/>
          </a:ln>
        </p:spPr>
      </p:pic>
      <p:pic>
        <p:nvPicPr>
          <p:cNvPr id="21" name="Picture 20" descr="Australian Synchrotron_PRIM_[CMYK]wt.png"/>
          <p:cNvPicPr>
            <a:picLocks noChangeAspect="1"/>
          </p:cNvPicPr>
          <p:nvPr userDrawn="1"/>
        </p:nvPicPr>
        <p:blipFill>
          <a:blip r:embed="rId3" cstate="print"/>
          <a:stretch>
            <a:fillRect/>
          </a:stretch>
        </p:blipFill>
        <p:spPr>
          <a:xfrm>
            <a:off x="409575" y="360469"/>
            <a:ext cx="2674658" cy="732418"/>
          </a:xfrm>
          <a:prstGeom prst="rect">
            <a:avLst/>
          </a:prstGeom>
        </p:spPr>
      </p:pic>
      <p:pic>
        <p:nvPicPr>
          <p:cNvPr id="10" name="Picture 2" descr="\\psf\Host\Client Active\Synchrotron\GOVERNMENT LOGO LINE_CMYK REVERSED new no Australia.png"/>
          <p:cNvPicPr>
            <a:picLocks noChangeAspect="1" noChangeArrowheads="1"/>
          </p:cNvPicPr>
          <p:nvPr userDrawn="1"/>
        </p:nvPicPr>
        <p:blipFill>
          <a:blip r:embed="rId4" cstate="print"/>
          <a:srcRect/>
          <a:stretch>
            <a:fillRect/>
          </a:stretch>
        </p:blipFill>
        <p:spPr bwMode="auto">
          <a:xfrm>
            <a:off x="5065625" y="370903"/>
            <a:ext cx="3695191" cy="720000"/>
          </a:xfrm>
          <a:prstGeom prst="rect">
            <a:avLst/>
          </a:prstGeom>
          <a:noFill/>
        </p:spPr>
      </p:pic>
      <p:sp>
        <p:nvSpPr>
          <p:cNvPr id="13" name="TextBox 12"/>
          <p:cNvSpPr txBox="1"/>
          <p:nvPr userDrawn="1"/>
        </p:nvSpPr>
        <p:spPr>
          <a:xfrm>
            <a:off x="0" y="1671191"/>
            <a:ext cx="9144000" cy="461665"/>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Arial" pitchFamily="34" charset="0"/>
                <a:ea typeface="+mj-ea"/>
                <a:cs typeface="Arial" pitchFamily="34" charset="0"/>
              </a:rPr>
              <a:t>ACKNOWLEDGMENTS</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Acknowledgments">
    <p:spTree>
      <p:nvGrpSpPr>
        <p:cNvPr id="1" name=""/>
        <p:cNvGrpSpPr/>
        <p:nvPr/>
      </p:nvGrpSpPr>
      <p:grpSpPr>
        <a:xfrm>
          <a:off x="0" y="0"/>
          <a:ext cx="0" cy="0"/>
          <a:chOff x="0" y="0"/>
          <a:chExt cx="0" cy="0"/>
        </a:xfrm>
      </p:grpSpPr>
      <p:sp>
        <p:nvSpPr>
          <p:cNvPr id="18" name="Rectangle 17"/>
          <p:cNvSpPr/>
          <p:nvPr userDrawn="1"/>
        </p:nvSpPr>
        <p:spPr>
          <a:xfrm>
            <a:off x="0" y="0"/>
            <a:ext cx="9144000" cy="15087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gradient_band_CMYK.png"/>
          <p:cNvPicPr>
            <a:picLocks noChangeAspect="1"/>
          </p:cNvPicPr>
          <p:nvPr userDrawn="1"/>
        </p:nvPicPr>
        <p:blipFill>
          <a:blip r:embed="rId2" cstate="print"/>
          <a:stretch>
            <a:fillRect/>
          </a:stretch>
        </p:blipFill>
        <p:spPr>
          <a:xfrm>
            <a:off x="0" y="1508787"/>
            <a:ext cx="5715009" cy="185703"/>
          </a:xfrm>
          <a:prstGeom prst="rect">
            <a:avLst/>
          </a:prstGeom>
          <a:noFill/>
          <a:ln>
            <a:noFill/>
          </a:ln>
        </p:spPr>
      </p:pic>
      <p:sp>
        <p:nvSpPr>
          <p:cNvPr id="20" name="Title 1"/>
          <p:cNvSpPr>
            <a:spLocks noGrp="1"/>
          </p:cNvSpPr>
          <p:nvPr>
            <p:ph type="title" hasCustomPrompt="1"/>
          </p:nvPr>
        </p:nvSpPr>
        <p:spPr>
          <a:xfrm>
            <a:off x="409575" y="1700808"/>
            <a:ext cx="8347075" cy="677387"/>
          </a:xfrm>
        </p:spPr>
        <p:txBody>
          <a:bodyPr/>
          <a:lstStyle>
            <a:lvl1pPr algn="ctr">
              <a:defRPr sz="2000">
                <a:solidFill>
                  <a:schemeClr val="bg2"/>
                </a:solidFill>
              </a:defRPr>
            </a:lvl1pPr>
          </a:lstStyle>
          <a:p>
            <a:r>
              <a:rPr lang="en-US" dirty="0" smtClean="0"/>
              <a:t>CLICK TO EDIT MASTER TITLE STYLE</a:t>
            </a:r>
            <a:endParaRPr lang="en-US" dirty="0"/>
          </a:p>
        </p:txBody>
      </p:sp>
      <p:grpSp>
        <p:nvGrpSpPr>
          <p:cNvPr id="2" name="Group 21"/>
          <p:cNvGrpSpPr/>
          <p:nvPr userDrawn="1"/>
        </p:nvGrpSpPr>
        <p:grpSpPr>
          <a:xfrm>
            <a:off x="2616363" y="4141917"/>
            <a:ext cx="3881407" cy="410555"/>
            <a:chOff x="2226846" y="2643188"/>
            <a:chExt cx="4537942" cy="360000"/>
          </a:xfrm>
        </p:grpSpPr>
        <p:sp>
          <p:nvSpPr>
            <p:cNvPr id="34" name="Rectangle 33"/>
            <p:cNvSpPr/>
            <p:nvPr/>
          </p:nvSpPr>
          <p:spPr>
            <a:xfrm>
              <a:off x="2226846" y="2643188"/>
              <a:ext cx="360000"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312586" y="2643188"/>
              <a:ext cx="360000"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404788" y="2643188"/>
              <a:ext cx="360000"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7" name="Picture 36" descr="Australian Synchrotron_PRIM_[CMYK]wt.png"/>
          <p:cNvPicPr>
            <a:picLocks noChangeAspect="1"/>
          </p:cNvPicPr>
          <p:nvPr userDrawn="1"/>
        </p:nvPicPr>
        <p:blipFill>
          <a:blip r:embed="rId3" cstate="print"/>
          <a:stretch>
            <a:fillRect/>
          </a:stretch>
        </p:blipFill>
        <p:spPr>
          <a:xfrm>
            <a:off x="409575" y="396851"/>
            <a:ext cx="2083460" cy="760703"/>
          </a:xfrm>
          <a:prstGeom prst="rect">
            <a:avLst/>
          </a:prstGeom>
        </p:spPr>
      </p:pic>
      <p:sp>
        <p:nvSpPr>
          <p:cNvPr id="22" name="Slide Number Placeholder 21"/>
          <p:cNvSpPr>
            <a:spLocks noGrp="1"/>
          </p:cNvSpPr>
          <p:nvPr>
            <p:ph type="sldNum" sz="quarter" idx="10"/>
          </p:nvPr>
        </p:nvSpPr>
        <p:spPr/>
        <p:txBody>
          <a:bodyPr/>
          <a:lstStyle/>
          <a:p>
            <a:fld id="{FD6AD281-E497-4513-9250-2C4199296EDD}" type="slidenum">
              <a:rPr lang="en-US" smtClean="0"/>
              <a:pPr/>
              <a:t>‹#›</a:t>
            </a:fld>
            <a:endParaRPr lang="en-US" dirty="0"/>
          </a:p>
        </p:txBody>
      </p:sp>
      <p:pic>
        <p:nvPicPr>
          <p:cNvPr id="23" name="Picture 2" descr="\\psf\Host\Client Active\Synchrotron\GOVERNMENT LOGO LINE_CMYK REVERSED new no Australia.png"/>
          <p:cNvPicPr>
            <a:picLocks noChangeAspect="1" noChangeArrowheads="1"/>
          </p:cNvPicPr>
          <p:nvPr userDrawn="1"/>
        </p:nvPicPr>
        <p:blipFill>
          <a:blip r:embed="rId4" cstate="print"/>
          <a:srcRect/>
          <a:stretch>
            <a:fillRect/>
          </a:stretch>
        </p:blipFill>
        <p:spPr bwMode="auto">
          <a:xfrm>
            <a:off x="5789520" y="412759"/>
            <a:ext cx="2882249" cy="748800"/>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gradient_band_CMYK.png"/>
          <p:cNvPicPr>
            <a:picLocks/>
          </p:cNvPicPr>
          <p:nvPr userDrawn="1"/>
        </p:nvPicPr>
        <p:blipFill>
          <a:blip r:embed="rId11" cstate="print"/>
          <a:stretch>
            <a:fillRect/>
          </a:stretch>
        </p:blipFill>
        <p:spPr>
          <a:xfrm>
            <a:off x="-2" y="928676"/>
            <a:ext cx="7200000" cy="139277"/>
          </a:xfrm>
          <a:prstGeom prst="rect">
            <a:avLst/>
          </a:prstGeom>
          <a:noFill/>
          <a:ln>
            <a:noFill/>
          </a:ln>
        </p:spPr>
      </p:pic>
      <p:pic>
        <p:nvPicPr>
          <p:cNvPr id="18" name="Picture 17" descr="Diffratcion_Graphic.png"/>
          <p:cNvPicPr>
            <a:picLocks noChangeAspect="1"/>
          </p:cNvPicPr>
          <p:nvPr userDrawn="1"/>
        </p:nvPicPr>
        <p:blipFill>
          <a:blip r:embed="rId12" cstate="print"/>
          <a:srcRect t="55529" r="35989"/>
          <a:stretch>
            <a:fillRect/>
          </a:stretch>
        </p:blipFill>
        <p:spPr>
          <a:xfrm>
            <a:off x="7516686" y="0"/>
            <a:ext cx="1627314" cy="1152000"/>
          </a:xfrm>
          <a:prstGeom prst="rect">
            <a:avLst/>
          </a:prstGeom>
          <a:noFill/>
          <a:ln>
            <a:noFill/>
          </a:ln>
        </p:spPr>
      </p:pic>
      <p:sp>
        <p:nvSpPr>
          <p:cNvPr id="2" name="Title Placeholder 1"/>
          <p:cNvSpPr>
            <a:spLocks noGrp="1"/>
          </p:cNvSpPr>
          <p:nvPr>
            <p:ph type="title"/>
          </p:nvPr>
        </p:nvSpPr>
        <p:spPr>
          <a:xfrm>
            <a:off x="251520" y="188640"/>
            <a:ext cx="8229600" cy="810174"/>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251520" y="1268413"/>
            <a:ext cx="8568630" cy="50403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b" anchorCtr="0"/>
          <a:lstStyle>
            <a:lvl1pPr algn="r">
              <a:defRPr sz="1200">
                <a:solidFill>
                  <a:schemeClr val="tx1">
                    <a:tint val="75000"/>
                  </a:schemeClr>
                </a:solidFill>
                <a:latin typeface="Arial" pitchFamily="34" charset="0"/>
                <a:cs typeface="Arial" pitchFamily="34" charset="0"/>
              </a:defRPr>
            </a:lvl1pPr>
          </a:lstStyle>
          <a:p>
            <a:fld id="{D575D485-3E4C-41C3-8B01-AE450C34458F}" type="slidenum">
              <a:rPr lang="en-AU" smtClean="0">
                <a:solidFill>
                  <a:srgbClr val="000000">
                    <a:tint val="75000"/>
                  </a:srgbClr>
                </a:solidFill>
              </a:rPr>
              <a:pPr/>
              <a:t>‹#›</a:t>
            </a:fld>
            <a:endParaRPr lang="en-AU" dirty="0">
              <a:solidFill>
                <a:srgbClr val="000000">
                  <a:tint val="75000"/>
                </a:srgbClr>
              </a:solidFill>
            </a:endParaRPr>
          </a:p>
        </p:txBody>
      </p:sp>
      <p:sp>
        <p:nvSpPr>
          <p:cNvPr id="9" name="Date Placeholder 3"/>
          <p:cNvSpPr>
            <a:spLocks noGrp="1"/>
          </p:cNvSpPr>
          <p:nvPr>
            <p:ph type="dt" sz="half" idx="2"/>
          </p:nvPr>
        </p:nvSpPr>
        <p:spPr>
          <a:xfrm>
            <a:off x="342900" y="6492875"/>
            <a:ext cx="2133600" cy="365125"/>
          </a:xfrm>
          <a:prstGeom prst="rect">
            <a:avLst/>
          </a:prstGeom>
        </p:spPr>
        <p:txBody>
          <a:bodyPr anchor="b" anchorCtr="0"/>
          <a:lstStyle>
            <a:lvl1pPr>
              <a:defRPr sz="1200">
                <a:solidFill>
                  <a:srgbClr val="898989"/>
                </a:solidFill>
              </a:defRPr>
            </a:lvl1pPr>
          </a:lstStyle>
          <a:p>
            <a:fld id="{8E910469-308E-47E3-B35D-399830AB6E7E}" type="datetimeFigureOut">
              <a:rPr lang="en-AU" smtClean="0"/>
              <a:pPr/>
              <a:t>26/05/2016</a:t>
            </a:fld>
            <a:endParaRPr lang="en-AU" dirty="0"/>
          </a:p>
        </p:txBody>
      </p:sp>
      <p:sp>
        <p:nvSpPr>
          <p:cNvPr id="10" name="Footer Placeholder 4"/>
          <p:cNvSpPr>
            <a:spLocks noGrp="1"/>
          </p:cNvSpPr>
          <p:nvPr>
            <p:ph type="ftr" sz="quarter" idx="3"/>
          </p:nvPr>
        </p:nvSpPr>
        <p:spPr>
          <a:xfrm>
            <a:off x="3207940" y="6492875"/>
            <a:ext cx="2895600" cy="365125"/>
          </a:xfrm>
          <a:prstGeom prst="rect">
            <a:avLst/>
          </a:prstGeom>
        </p:spPr>
        <p:txBody>
          <a:bodyPr anchor="b" anchorCtr="0"/>
          <a:lstStyle>
            <a:lvl1pPr algn="ctr">
              <a:defRPr sz="1200">
                <a:solidFill>
                  <a:srgbClr val="898989"/>
                </a:solidFill>
              </a:defRPr>
            </a:lvl1pPr>
          </a:lstStyle>
          <a:p>
            <a:endParaRPr lang="en-AU" dirty="0"/>
          </a:p>
        </p:txBody>
      </p:sp>
    </p:spTree>
  </p:cSld>
  <p:clrMap bg1="lt1" tx1="dk1" bg2="lt2" tx2="dk2" accent1="accent1" accent2="accent2" accent3="accent3" accent4="accent4" accent5="accent5" accent6="accent6" hlink="hlink" folHlink="folHlink"/>
  <p:sldLayoutIdLst>
    <p:sldLayoutId id="2147483699" r:id="rId1"/>
    <p:sldLayoutId id="2147483703" r:id="rId2"/>
    <p:sldLayoutId id="2147483704" r:id="rId3"/>
    <p:sldLayoutId id="2147483711" r:id="rId4"/>
    <p:sldLayoutId id="2147483705" r:id="rId5"/>
    <p:sldLayoutId id="2147483706" r:id="rId6"/>
    <p:sldLayoutId id="2147483707" r:id="rId7"/>
    <p:sldLayoutId id="2147483708" r:id="rId8"/>
    <p:sldLayoutId id="2147483719" r:id="rId9"/>
  </p:sldLayoutIdLst>
  <p:txStyles>
    <p:titleStyle>
      <a:lvl1pPr algn="l" defTabSz="914400" rtl="0" eaLnBrk="1" latinLnBrk="0" hangingPunct="1">
        <a:spcBef>
          <a:spcPct val="0"/>
        </a:spcBef>
        <a:buNone/>
        <a:defRPr sz="2400" kern="1200">
          <a:solidFill>
            <a:schemeClr val="bg2"/>
          </a:solidFill>
          <a:latin typeface="Arial" pitchFamily="34" charset="0"/>
          <a:ea typeface="+mj-ea"/>
          <a:cs typeface="Arial" pitchFamily="34" charset="0"/>
        </a:defRPr>
      </a:lvl1pPr>
    </p:titleStyle>
    <p:bodyStyle>
      <a:lvl1pPr marL="342900" indent="-342900" algn="l" defTabSz="914400" rtl="0" eaLnBrk="1" latinLnBrk="0" hangingPunct="1">
        <a:spcBef>
          <a:spcPts val="0"/>
        </a:spcBef>
        <a:spcAft>
          <a:spcPts val="600"/>
        </a:spcAft>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Fast Orbit Feedback at the Australian Synchrotron</a:t>
            </a:r>
            <a:endParaRPr lang="en-US" dirty="0"/>
          </a:p>
        </p:txBody>
      </p:sp>
      <p:sp>
        <p:nvSpPr>
          <p:cNvPr id="3" name="Subtitle 2"/>
          <p:cNvSpPr>
            <a:spLocks noGrp="1"/>
          </p:cNvSpPr>
          <p:nvPr>
            <p:ph type="subTitle" idx="1"/>
          </p:nvPr>
        </p:nvSpPr>
        <p:spPr/>
        <p:txBody>
          <a:bodyPr/>
          <a:lstStyle/>
          <a:p>
            <a:r>
              <a:rPr lang="en-US" dirty="0" smtClean="0"/>
              <a:t>Andrew Starritt</a:t>
            </a:r>
            <a:endParaRPr lang="en-US" dirty="0"/>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EPICS IOC to FPGA Interface</a:t>
            </a:r>
            <a:endParaRPr lang="en-US" dirty="0"/>
          </a:p>
        </p:txBody>
      </p:sp>
      <p:sp>
        <p:nvSpPr>
          <p:cNvPr id="17" name="Content Placeholder 16"/>
          <p:cNvSpPr>
            <a:spLocks noGrp="1"/>
          </p:cNvSpPr>
          <p:nvPr>
            <p:ph idx="1"/>
          </p:nvPr>
        </p:nvSpPr>
        <p:spPr/>
        <p:txBody>
          <a:bodyPr>
            <a:normAutofit/>
          </a:bodyPr>
          <a:lstStyle/>
          <a:p>
            <a:r>
              <a:rPr lang="en-AU" dirty="0" smtClean="0"/>
              <a:t>FPGA</a:t>
            </a:r>
          </a:p>
          <a:p>
            <a:pPr lvl="1"/>
            <a:r>
              <a:rPr lang="en-AU" dirty="0" smtClean="0"/>
              <a:t>Uses built in Ethernet Media Access Controller</a:t>
            </a:r>
          </a:p>
          <a:p>
            <a:pPr lvl="1"/>
            <a:r>
              <a:rPr lang="en-AU" dirty="0" smtClean="0"/>
              <a:t>Uses a state machine approach for receiving and parsing frames.</a:t>
            </a:r>
          </a:p>
          <a:p>
            <a:pPr lvl="1"/>
            <a:r>
              <a:rPr lang="en-AU" dirty="0" smtClean="0"/>
              <a:t>Uses FIFO buffer for </a:t>
            </a:r>
            <a:r>
              <a:rPr lang="en-AU" dirty="0" err="1" smtClean="0"/>
              <a:t>tx</a:t>
            </a:r>
            <a:r>
              <a:rPr lang="en-AU" dirty="0" smtClean="0"/>
              <a:t> and </a:t>
            </a:r>
            <a:r>
              <a:rPr lang="en-AU" dirty="0" err="1" smtClean="0"/>
              <a:t>rx</a:t>
            </a:r>
            <a:r>
              <a:rPr lang="en-AU" dirty="0" smtClean="0"/>
              <a:t> packets</a:t>
            </a:r>
          </a:p>
          <a:p>
            <a:pPr lvl="1"/>
            <a:r>
              <a:rPr lang="en-AU" dirty="0" smtClean="0"/>
              <a:t>Uses dual access RAM and semaphores to communicate with the “maths” bit.</a:t>
            </a:r>
          </a:p>
          <a:p>
            <a:r>
              <a:rPr lang="en-AU" dirty="0" smtClean="0"/>
              <a:t>EPICS</a:t>
            </a:r>
          </a:p>
          <a:p>
            <a:pPr lvl="1"/>
            <a:r>
              <a:rPr lang="en-AU" dirty="0" smtClean="0"/>
              <a:t>Uses ASYN Port driver</a:t>
            </a:r>
          </a:p>
          <a:p>
            <a:pPr lvl="1"/>
            <a:r>
              <a:rPr lang="en-AU" dirty="0" smtClean="0"/>
              <a:t>st.cmd:  </a:t>
            </a:r>
            <a:r>
              <a:rPr lang="en-AU" sz="1600" dirty="0" err="1" smtClean="0">
                <a:solidFill>
                  <a:srgbClr val="002060"/>
                </a:solidFill>
                <a:latin typeface="Courier New" pitchFamily="49" charset="0"/>
                <a:cs typeface="Courier New" pitchFamily="49" charset="0"/>
              </a:rPr>
              <a:t>FOFB_FPGA_Configure</a:t>
            </a:r>
            <a:r>
              <a:rPr lang="en-AU" sz="1600" dirty="0" smtClean="0">
                <a:solidFill>
                  <a:srgbClr val="002060"/>
                </a:solidFill>
                <a:latin typeface="Courier New" pitchFamily="49" charset="0"/>
                <a:cs typeface="Courier New" pitchFamily="49" charset="0"/>
              </a:rPr>
              <a:t> ("FPGA", "10.42.0.199", 2182)</a:t>
            </a:r>
          </a:p>
          <a:p>
            <a:pPr lvl="1"/>
            <a:r>
              <a:rPr lang="en-AU" sz="1600" dirty="0" smtClean="0">
                <a:latin typeface="+mj-lt"/>
              </a:rPr>
              <a:t>Three addresses</a:t>
            </a:r>
          </a:p>
          <a:p>
            <a:pPr lvl="2"/>
            <a:r>
              <a:rPr lang="en-AU" sz="1600" dirty="0" smtClean="0">
                <a:latin typeface="+mj-lt"/>
                <a:cs typeface="Courier New" pitchFamily="49" charset="0"/>
              </a:rPr>
              <a:t>0 for general communications</a:t>
            </a:r>
          </a:p>
          <a:p>
            <a:pPr lvl="2"/>
            <a:r>
              <a:rPr lang="en-AU" sz="1600" dirty="0" smtClean="0">
                <a:latin typeface="+mj-lt"/>
                <a:cs typeface="Courier New" pitchFamily="49" charset="0"/>
              </a:rPr>
              <a:t>1 and 2 for X/horizontal and Y/vertical data respectively</a:t>
            </a:r>
          </a:p>
          <a:p>
            <a:pPr lvl="1"/>
            <a:r>
              <a:rPr lang="en-AU" sz="1600" dirty="0" smtClean="0">
                <a:latin typeface="+mj-lt"/>
                <a:cs typeface="Courier New" pitchFamily="49" charset="0"/>
              </a:rPr>
              <a:t>Driver performs all data format conversions (e.g.  Floating point to/from fixed point) and data marshalling (e.g. Inverse response matrix [42 x 98] send to/received from FPGA as  42 separate messages. </a:t>
            </a:r>
          </a:p>
          <a:p>
            <a:pPr lvl="1"/>
            <a:endParaRPr lang="en-AU" sz="1600" dirty="0" smtClean="0">
              <a:latin typeface="+mn-lt"/>
            </a:endParaRPr>
          </a:p>
        </p:txBody>
      </p:sp>
      <p:sp>
        <p:nvSpPr>
          <p:cNvPr id="5" name="Slide Number Placeholder 4"/>
          <p:cNvSpPr>
            <a:spLocks noGrp="1"/>
          </p:cNvSpPr>
          <p:nvPr>
            <p:ph type="sldNum" sz="quarter" idx="12"/>
          </p:nvPr>
        </p:nvSpPr>
        <p:spPr/>
        <p:txBody>
          <a:bodyPr/>
          <a:lstStyle/>
          <a:p>
            <a:fld id="{D575D485-3E4C-41C3-8B01-AE450C34458F}" type="slidenum">
              <a:rPr lang="en-AU" smtClean="0"/>
              <a:pPr/>
              <a:t>10</a:t>
            </a:fld>
            <a:endParaRPr lang="en-AU"/>
          </a:p>
        </p:txBody>
      </p:sp>
      <p:pic>
        <p:nvPicPr>
          <p:cNvPr id="6" name="Picture 5" descr="gradient_band_CMYK.png"/>
          <p:cNvPicPr>
            <a:picLocks noChangeAspect="1"/>
          </p:cNvPicPr>
          <p:nvPr/>
        </p:nvPicPr>
        <p:blipFill>
          <a:blip r:embed="rId3" cstate="print"/>
          <a:stretch>
            <a:fillRect/>
          </a:stretch>
        </p:blipFill>
        <p:spPr>
          <a:xfrm>
            <a:off x="-1" y="928676"/>
            <a:ext cx="5715009" cy="139277"/>
          </a:xfrm>
          <a:prstGeom prst="rect">
            <a:avLst/>
          </a:prstGeom>
          <a:noFill/>
          <a:ln>
            <a:noFill/>
          </a:ln>
        </p:spPr>
      </p:pic>
      <p:pic>
        <p:nvPicPr>
          <p:cNvPr id="8" name="Picture 7" descr="Diffratcion_Graphic.png"/>
          <p:cNvPicPr>
            <a:picLocks noChangeAspect="1"/>
          </p:cNvPicPr>
          <p:nvPr/>
        </p:nvPicPr>
        <p:blipFill>
          <a:blip r:embed="rId4" cstate="print"/>
          <a:srcRect t="55529" r="35989"/>
          <a:stretch>
            <a:fillRect/>
          </a:stretch>
        </p:blipFill>
        <p:spPr>
          <a:xfrm>
            <a:off x="7668344" y="0"/>
            <a:ext cx="1475656" cy="1044638"/>
          </a:xfrm>
          <a:prstGeom prst="rect">
            <a:avLst/>
          </a:prstGeom>
          <a:noFill/>
          <a:ln>
            <a:noFill/>
          </a:ln>
        </p:spPr>
      </p:pic>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EPICS IOC to FPGA Interface</a:t>
            </a:r>
            <a:endParaRPr lang="en-US" dirty="0"/>
          </a:p>
        </p:txBody>
      </p:sp>
      <p:sp>
        <p:nvSpPr>
          <p:cNvPr id="17" name="Content Placeholder 16"/>
          <p:cNvSpPr>
            <a:spLocks noGrp="1"/>
          </p:cNvSpPr>
          <p:nvPr>
            <p:ph idx="1"/>
          </p:nvPr>
        </p:nvSpPr>
        <p:spPr/>
        <p:txBody>
          <a:bodyPr>
            <a:normAutofit/>
          </a:bodyPr>
          <a:lstStyle/>
          <a:p>
            <a:pPr>
              <a:buNone/>
            </a:pPr>
            <a:r>
              <a:rPr lang="en-AU" dirty="0" smtClean="0"/>
              <a:t>Fin IOC, all messages are composed from </a:t>
            </a:r>
            <a:r>
              <a:rPr lang="en-AU" dirty="0" err="1" smtClean="0"/>
              <a:t>structs</a:t>
            </a:r>
            <a:r>
              <a:rPr lang="en-AU" dirty="0" smtClean="0"/>
              <a:t>, for example:</a:t>
            </a:r>
          </a:p>
          <a:p>
            <a:pPr>
              <a:buNone/>
            </a:pPr>
            <a:endParaRPr lang="en-AU" dirty="0" smtClean="0">
              <a:latin typeface="Courier New" pitchFamily="49" charset="0"/>
              <a:cs typeface="Courier New" pitchFamily="49" charset="0"/>
            </a:endParaRPr>
          </a:p>
          <a:p>
            <a:pPr>
              <a:buNone/>
            </a:pPr>
            <a:r>
              <a:rPr lang="en-AU" sz="1400" dirty="0" smtClean="0">
                <a:latin typeface="Courier New" pitchFamily="49" charset="0"/>
                <a:cs typeface="Courier New" pitchFamily="49" charset="0"/>
              </a:rPr>
              <a:t>   #pragma pack (push, 1)     // exact fit - no padding</a:t>
            </a:r>
          </a:p>
          <a:p>
            <a:pPr>
              <a:buNone/>
            </a:pPr>
            <a:r>
              <a:rPr lang="en-AU" sz="1400" dirty="0" smtClean="0">
                <a:latin typeface="Courier New" pitchFamily="49" charset="0"/>
                <a:cs typeface="Courier New" pitchFamily="49" charset="0"/>
              </a:rPr>
              <a:t>   </a:t>
            </a:r>
            <a:r>
              <a:rPr lang="en-AU" sz="1400" dirty="0" err="1" smtClean="0">
                <a:latin typeface="Courier New" pitchFamily="49" charset="0"/>
                <a:cs typeface="Courier New" pitchFamily="49" charset="0"/>
              </a:rPr>
              <a:t>struct</a:t>
            </a:r>
            <a:r>
              <a:rPr lang="en-AU" sz="1400" dirty="0" smtClean="0">
                <a:latin typeface="Courier New" pitchFamily="49" charset="0"/>
                <a:cs typeface="Courier New" pitchFamily="49" charset="0"/>
              </a:rPr>
              <a:t> Headers {</a:t>
            </a:r>
            <a:br>
              <a:rPr lang="en-AU" sz="1400" dirty="0" smtClean="0">
                <a:latin typeface="Courier New" pitchFamily="49" charset="0"/>
                <a:cs typeface="Courier New" pitchFamily="49" charset="0"/>
              </a:rPr>
            </a:br>
            <a:r>
              <a:rPr lang="en-AU" sz="1400" dirty="0" smtClean="0">
                <a:latin typeface="Courier New" pitchFamily="49" charset="0"/>
                <a:cs typeface="Courier New" pitchFamily="49" charset="0"/>
              </a:rPr>
              <a:t>   </a:t>
            </a:r>
            <a:r>
              <a:rPr lang="en-AU" sz="1400" dirty="0" err="1" smtClean="0">
                <a:latin typeface="Courier New" pitchFamily="49" charset="0"/>
                <a:cs typeface="Courier New" pitchFamily="49" charset="0"/>
              </a:rPr>
              <a:t>MessageKinds</a:t>
            </a:r>
            <a:r>
              <a:rPr lang="en-AU" sz="1400" dirty="0" smtClean="0">
                <a:latin typeface="Courier New" pitchFamily="49" charset="0"/>
                <a:cs typeface="Courier New" pitchFamily="49" charset="0"/>
              </a:rPr>
              <a:t> kind;      // message kind (type)</a:t>
            </a:r>
            <a:br>
              <a:rPr lang="en-AU" sz="1400" dirty="0" smtClean="0">
                <a:latin typeface="Courier New" pitchFamily="49" charset="0"/>
                <a:cs typeface="Courier New" pitchFamily="49" charset="0"/>
              </a:rPr>
            </a:br>
            <a:r>
              <a:rPr lang="en-AU" sz="1400" dirty="0" smtClean="0">
                <a:latin typeface="Courier New" pitchFamily="49" charset="0"/>
                <a:cs typeface="Courier New" pitchFamily="49" charset="0"/>
              </a:rPr>
              <a:t>   </a:t>
            </a:r>
            <a:r>
              <a:rPr lang="en-AU" sz="1400" dirty="0" err="1" smtClean="0">
                <a:latin typeface="Courier New" pitchFamily="49" charset="0"/>
                <a:cs typeface="Courier New" pitchFamily="49" charset="0"/>
              </a:rPr>
              <a:t>MessageKinds</a:t>
            </a:r>
            <a:r>
              <a:rPr lang="en-AU" sz="1400" dirty="0" smtClean="0">
                <a:latin typeface="Courier New" pitchFamily="49" charset="0"/>
                <a:cs typeface="Courier New" pitchFamily="49" charset="0"/>
              </a:rPr>
              <a:t> </a:t>
            </a:r>
            <a:r>
              <a:rPr lang="en-AU" sz="1400" dirty="0" err="1" smtClean="0">
                <a:latin typeface="Courier New" pitchFamily="49" charset="0"/>
                <a:cs typeface="Courier New" pitchFamily="49" charset="0"/>
              </a:rPr>
              <a:t>subkind</a:t>
            </a:r>
            <a:r>
              <a:rPr lang="en-AU" sz="1400" dirty="0" smtClean="0">
                <a:latin typeface="Courier New" pitchFamily="49" charset="0"/>
                <a:cs typeface="Courier New" pitchFamily="49" charset="0"/>
              </a:rPr>
              <a:t>;   // Used as a qualifier or address</a:t>
            </a:r>
            <a:br>
              <a:rPr lang="en-AU" sz="1400" dirty="0" smtClean="0">
                <a:latin typeface="Courier New" pitchFamily="49" charset="0"/>
                <a:cs typeface="Courier New" pitchFamily="49" charset="0"/>
              </a:rPr>
            </a:br>
            <a:r>
              <a:rPr lang="en-AU" sz="1400" dirty="0" smtClean="0">
                <a:latin typeface="Courier New" pitchFamily="49" charset="0"/>
                <a:cs typeface="Courier New" pitchFamily="49" charset="0"/>
              </a:rPr>
              <a:t>   epicsUInt16 </a:t>
            </a:r>
            <a:r>
              <a:rPr lang="en-AU" sz="1400" dirty="0" err="1" smtClean="0">
                <a:latin typeface="Courier New" pitchFamily="49" charset="0"/>
                <a:cs typeface="Courier New" pitchFamily="49" charset="0"/>
              </a:rPr>
              <a:t>seqNumber</a:t>
            </a:r>
            <a:r>
              <a:rPr lang="en-AU" sz="1400" dirty="0" smtClean="0">
                <a:latin typeface="Courier New" pitchFamily="49" charset="0"/>
                <a:cs typeface="Courier New" pitchFamily="49" charset="0"/>
              </a:rPr>
              <a:t>;  // sequence number</a:t>
            </a:r>
            <a:br>
              <a:rPr lang="en-AU" sz="1400" dirty="0" smtClean="0">
                <a:latin typeface="Courier New" pitchFamily="49" charset="0"/>
                <a:cs typeface="Courier New" pitchFamily="49" charset="0"/>
              </a:rPr>
            </a:br>
            <a:r>
              <a:rPr lang="en-AU" sz="1400" dirty="0" smtClean="0">
                <a:latin typeface="Courier New" pitchFamily="49" charset="0"/>
                <a:cs typeface="Courier New" pitchFamily="49" charset="0"/>
              </a:rPr>
              <a:t>   epicsUInt16 length;     // data length following header</a:t>
            </a:r>
            <a:br>
              <a:rPr lang="en-AU" sz="1400" dirty="0" smtClean="0">
                <a:latin typeface="Courier New" pitchFamily="49" charset="0"/>
                <a:cs typeface="Courier New" pitchFamily="49" charset="0"/>
              </a:rPr>
            </a:br>
            <a:r>
              <a:rPr lang="en-AU" sz="1400" dirty="0" smtClean="0">
                <a:latin typeface="Courier New" pitchFamily="49" charset="0"/>
                <a:cs typeface="Courier New" pitchFamily="49" charset="0"/>
              </a:rPr>
              <a:t>};</a:t>
            </a:r>
          </a:p>
          <a:p>
            <a:pPr>
              <a:buNone/>
            </a:pPr>
            <a:endParaRPr lang="en-AU" sz="1400" dirty="0" smtClean="0">
              <a:latin typeface="Courier New" pitchFamily="49" charset="0"/>
              <a:cs typeface="Courier New" pitchFamily="49" charset="0"/>
            </a:endParaRPr>
          </a:p>
          <a:p>
            <a:pPr>
              <a:buNone/>
            </a:pPr>
            <a:r>
              <a:rPr lang="en-AU" sz="1400" dirty="0" smtClean="0">
                <a:latin typeface="Courier New" pitchFamily="49" charset="0"/>
                <a:cs typeface="Courier New" pitchFamily="49" charset="0"/>
              </a:rPr>
              <a:t>   </a:t>
            </a:r>
            <a:r>
              <a:rPr lang="en-AU" sz="1400" dirty="0" err="1" smtClean="0">
                <a:latin typeface="Courier New" pitchFamily="49" charset="0"/>
                <a:cs typeface="Courier New" pitchFamily="49" charset="0"/>
              </a:rPr>
              <a:t>struct</a:t>
            </a:r>
            <a:r>
              <a:rPr lang="en-AU" sz="1400" dirty="0" smtClean="0">
                <a:latin typeface="Courier New" pitchFamily="49" charset="0"/>
                <a:cs typeface="Courier New" pitchFamily="49" charset="0"/>
              </a:rPr>
              <a:t> </a:t>
            </a:r>
            <a:r>
              <a:rPr lang="en-AU" sz="1400" dirty="0" err="1" smtClean="0">
                <a:latin typeface="Courier New" pitchFamily="49" charset="0"/>
                <a:cs typeface="Courier New" pitchFamily="49" charset="0"/>
              </a:rPr>
              <a:t>MatrixRowMessages</a:t>
            </a:r>
            <a:r>
              <a:rPr lang="en-AU" sz="1400" dirty="0" smtClean="0">
                <a:latin typeface="Courier New" pitchFamily="49" charset="0"/>
                <a:cs typeface="Courier New" pitchFamily="49" charset="0"/>
              </a:rPr>
              <a:t> {</a:t>
            </a:r>
            <a:br>
              <a:rPr lang="en-AU" sz="1400" dirty="0" smtClean="0">
                <a:latin typeface="Courier New" pitchFamily="49" charset="0"/>
                <a:cs typeface="Courier New" pitchFamily="49" charset="0"/>
              </a:rPr>
            </a:br>
            <a:r>
              <a:rPr lang="en-AU" sz="1400" dirty="0" smtClean="0">
                <a:latin typeface="Courier New" pitchFamily="49" charset="0"/>
                <a:cs typeface="Courier New" pitchFamily="49" charset="0"/>
              </a:rPr>
              <a:t>   Headers header;</a:t>
            </a:r>
            <a:br>
              <a:rPr lang="en-AU" sz="1400" dirty="0" smtClean="0">
                <a:latin typeface="Courier New" pitchFamily="49" charset="0"/>
                <a:cs typeface="Courier New" pitchFamily="49" charset="0"/>
              </a:rPr>
            </a:br>
            <a:r>
              <a:rPr lang="en-AU" sz="1400" dirty="0" smtClean="0">
                <a:latin typeface="Courier New" pitchFamily="49" charset="0"/>
                <a:cs typeface="Courier New" pitchFamily="49" charset="0"/>
              </a:rPr>
              <a:t>   epicsInt32 data [NUMBER_OF_LIBERA];</a:t>
            </a:r>
            <a:br>
              <a:rPr lang="en-AU" sz="1400" dirty="0" smtClean="0">
                <a:latin typeface="Courier New" pitchFamily="49" charset="0"/>
                <a:cs typeface="Courier New" pitchFamily="49" charset="0"/>
              </a:rPr>
            </a:br>
            <a:r>
              <a:rPr lang="en-AU" sz="1400" dirty="0" smtClean="0">
                <a:latin typeface="Courier New" pitchFamily="49" charset="0"/>
                <a:cs typeface="Courier New" pitchFamily="49" charset="0"/>
              </a:rPr>
              <a:t>};</a:t>
            </a:r>
          </a:p>
        </p:txBody>
      </p:sp>
      <p:sp>
        <p:nvSpPr>
          <p:cNvPr id="5" name="Slide Number Placeholder 4"/>
          <p:cNvSpPr>
            <a:spLocks noGrp="1"/>
          </p:cNvSpPr>
          <p:nvPr>
            <p:ph type="sldNum" sz="quarter" idx="12"/>
          </p:nvPr>
        </p:nvSpPr>
        <p:spPr/>
        <p:txBody>
          <a:bodyPr/>
          <a:lstStyle/>
          <a:p>
            <a:fld id="{D575D485-3E4C-41C3-8B01-AE450C34458F}" type="slidenum">
              <a:rPr lang="en-AU" smtClean="0"/>
              <a:pPr/>
              <a:t>11</a:t>
            </a:fld>
            <a:endParaRPr lang="en-AU"/>
          </a:p>
        </p:txBody>
      </p:sp>
      <p:pic>
        <p:nvPicPr>
          <p:cNvPr id="6" name="Picture 5" descr="gradient_band_CMYK.png"/>
          <p:cNvPicPr>
            <a:picLocks noChangeAspect="1"/>
          </p:cNvPicPr>
          <p:nvPr/>
        </p:nvPicPr>
        <p:blipFill>
          <a:blip r:embed="rId3" cstate="print"/>
          <a:stretch>
            <a:fillRect/>
          </a:stretch>
        </p:blipFill>
        <p:spPr>
          <a:xfrm>
            <a:off x="-1" y="928676"/>
            <a:ext cx="5715009" cy="139277"/>
          </a:xfrm>
          <a:prstGeom prst="rect">
            <a:avLst/>
          </a:prstGeom>
          <a:noFill/>
          <a:ln>
            <a:noFill/>
          </a:ln>
        </p:spPr>
      </p:pic>
      <p:pic>
        <p:nvPicPr>
          <p:cNvPr id="8" name="Picture 7" descr="Diffratcion_Graphic.png"/>
          <p:cNvPicPr>
            <a:picLocks noChangeAspect="1"/>
          </p:cNvPicPr>
          <p:nvPr/>
        </p:nvPicPr>
        <p:blipFill>
          <a:blip r:embed="rId4" cstate="print"/>
          <a:srcRect t="55529" r="35989"/>
          <a:stretch>
            <a:fillRect/>
          </a:stretch>
        </p:blipFill>
        <p:spPr>
          <a:xfrm>
            <a:off x="7668344" y="0"/>
            <a:ext cx="1475656" cy="1044638"/>
          </a:xfrm>
          <a:prstGeom prst="rect">
            <a:avLst/>
          </a:prstGeom>
          <a:noFill/>
          <a:ln>
            <a:noFill/>
          </a:ln>
        </p:spPr>
      </p:pic>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TESING ENVIRIONMENT</a:t>
            </a:r>
            <a:endParaRPr lang="en-US" dirty="0"/>
          </a:p>
        </p:txBody>
      </p:sp>
      <p:sp>
        <p:nvSpPr>
          <p:cNvPr id="17" name="Content Placeholder 16"/>
          <p:cNvSpPr>
            <a:spLocks noGrp="1"/>
          </p:cNvSpPr>
          <p:nvPr>
            <p:ph idx="1"/>
          </p:nvPr>
        </p:nvSpPr>
        <p:spPr/>
        <p:txBody>
          <a:bodyPr>
            <a:normAutofit/>
          </a:bodyPr>
          <a:lstStyle/>
          <a:p>
            <a:pPr>
              <a:buNone/>
            </a:pPr>
            <a:endParaRPr lang="en-AU" dirty="0" smtClean="0"/>
          </a:p>
          <a:p>
            <a:pPr lvl="1"/>
            <a:endParaRPr lang="en-AU" dirty="0" smtClean="0"/>
          </a:p>
          <a:p>
            <a:pPr lvl="1"/>
            <a:endParaRPr lang="en-AU" sz="1600" dirty="0" smtClean="0">
              <a:latin typeface="+mn-lt"/>
            </a:endParaRPr>
          </a:p>
        </p:txBody>
      </p:sp>
      <p:sp>
        <p:nvSpPr>
          <p:cNvPr id="5" name="Slide Number Placeholder 4"/>
          <p:cNvSpPr>
            <a:spLocks noGrp="1"/>
          </p:cNvSpPr>
          <p:nvPr>
            <p:ph type="sldNum" sz="quarter" idx="12"/>
          </p:nvPr>
        </p:nvSpPr>
        <p:spPr/>
        <p:txBody>
          <a:bodyPr/>
          <a:lstStyle/>
          <a:p>
            <a:fld id="{D575D485-3E4C-41C3-8B01-AE450C34458F}" type="slidenum">
              <a:rPr lang="en-AU" smtClean="0"/>
              <a:pPr/>
              <a:t>12</a:t>
            </a:fld>
            <a:endParaRPr lang="en-AU"/>
          </a:p>
        </p:txBody>
      </p:sp>
      <p:pic>
        <p:nvPicPr>
          <p:cNvPr id="6" name="Picture 5" descr="gradient_band_CMYK.png"/>
          <p:cNvPicPr>
            <a:picLocks noChangeAspect="1"/>
          </p:cNvPicPr>
          <p:nvPr/>
        </p:nvPicPr>
        <p:blipFill>
          <a:blip r:embed="rId3" cstate="print"/>
          <a:stretch>
            <a:fillRect/>
          </a:stretch>
        </p:blipFill>
        <p:spPr>
          <a:xfrm>
            <a:off x="-1" y="928676"/>
            <a:ext cx="5715009" cy="139277"/>
          </a:xfrm>
          <a:prstGeom prst="rect">
            <a:avLst/>
          </a:prstGeom>
          <a:noFill/>
          <a:ln>
            <a:noFill/>
          </a:ln>
        </p:spPr>
      </p:pic>
      <p:pic>
        <p:nvPicPr>
          <p:cNvPr id="8" name="Picture 7" descr="Diffratcion_Graphic.png"/>
          <p:cNvPicPr>
            <a:picLocks noChangeAspect="1"/>
          </p:cNvPicPr>
          <p:nvPr/>
        </p:nvPicPr>
        <p:blipFill>
          <a:blip r:embed="rId4" cstate="print"/>
          <a:srcRect t="55529" r="35989"/>
          <a:stretch>
            <a:fillRect/>
          </a:stretch>
        </p:blipFill>
        <p:spPr>
          <a:xfrm>
            <a:off x="7668344" y="0"/>
            <a:ext cx="1475656" cy="1044638"/>
          </a:xfrm>
          <a:prstGeom prst="rect">
            <a:avLst/>
          </a:prstGeom>
          <a:noFill/>
          <a:ln>
            <a:noFill/>
          </a:ln>
        </p:spPr>
      </p:pic>
      <p:pic>
        <p:nvPicPr>
          <p:cNvPr id="1026" name="Picture 2"/>
          <p:cNvPicPr>
            <a:picLocks noChangeAspect="1" noChangeArrowheads="1"/>
          </p:cNvPicPr>
          <p:nvPr/>
        </p:nvPicPr>
        <p:blipFill>
          <a:blip r:embed="rId5" cstate="print"/>
          <a:srcRect/>
          <a:stretch>
            <a:fillRect/>
          </a:stretch>
        </p:blipFill>
        <p:spPr bwMode="auto">
          <a:xfrm>
            <a:off x="179512" y="1412776"/>
            <a:ext cx="8782050" cy="47625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ENVIRONMENT</a:t>
            </a:r>
            <a:endParaRPr lang="en-US" dirty="0"/>
          </a:p>
        </p:txBody>
      </p:sp>
      <p:sp>
        <p:nvSpPr>
          <p:cNvPr id="17" name="Content Placeholder 16"/>
          <p:cNvSpPr>
            <a:spLocks noGrp="1"/>
          </p:cNvSpPr>
          <p:nvPr>
            <p:ph idx="1"/>
          </p:nvPr>
        </p:nvSpPr>
        <p:spPr/>
        <p:txBody>
          <a:bodyPr/>
          <a:lstStyle/>
          <a:p>
            <a:r>
              <a:rPr lang="en-AU" dirty="0" smtClean="0"/>
              <a:t>FPGA function provided by 7 Real Time Linux Centos7 boxes.</a:t>
            </a:r>
          </a:p>
          <a:p>
            <a:pPr lvl="1"/>
            <a:r>
              <a:rPr lang="en-AU" dirty="0" smtClean="0"/>
              <a:t>Each controls 2 sectors/PSU.</a:t>
            </a:r>
          </a:p>
          <a:p>
            <a:pPr lvl="1"/>
            <a:r>
              <a:rPr lang="en-AU" dirty="0" smtClean="0"/>
              <a:t>Only multiplies-out 6 of the 42 rows of the inverse response matrix.</a:t>
            </a:r>
          </a:p>
          <a:p>
            <a:pPr lvl="1"/>
            <a:r>
              <a:rPr lang="en-AU" dirty="0" smtClean="0"/>
              <a:t>Communications to PSU is via high speed serial card.</a:t>
            </a:r>
          </a:p>
          <a:p>
            <a:pPr lvl="1"/>
            <a:r>
              <a:rPr lang="en-AU" dirty="0" smtClean="0"/>
              <a:t>Operates at 5kHz – throws a way every other Libera packet.</a:t>
            </a:r>
          </a:p>
          <a:p>
            <a:r>
              <a:rPr lang="en-AU" dirty="0" smtClean="0"/>
              <a:t>Main EPICS IOC present, </a:t>
            </a:r>
          </a:p>
          <a:p>
            <a:pPr lvl="1"/>
            <a:r>
              <a:rPr lang="en-AU" dirty="0" smtClean="0"/>
              <a:t>Still calculates inverse response matrix</a:t>
            </a:r>
          </a:p>
          <a:p>
            <a:pPr lvl="1"/>
            <a:r>
              <a:rPr lang="en-AU" dirty="0" smtClean="0"/>
              <a:t>Passively hosts inverse response matrix and reference orbit waveform PVs.</a:t>
            </a:r>
          </a:p>
          <a:p>
            <a:r>
              <a:rPr lang="en-AU" dirty="0" smtClean="0"/>
              <a:t>Beam Quality Monitoring IOC still present.</a:t>
            </a:r>
          </a:p>
          <a:p>
            <a:pPr lvl="1"/>
            <a:endParaRPr lang="en-AU" dirty="0" smtClean="0"/>
          </a:p>
          <a:p>
            <a:pPr>
              <a:buNone/>
            </a:pPr>
            <a:endParaRPr lang="en-AU" dirty="0" smtClean="0"/>
          </a:p>
        </p:txBody>
      </p:sp>
      <p:sp>
        <p:nvSpPr>
          <p:cNvPr id="5" name="Slide Number Placeholder 4"/>
          <p:cNvSpPr>
            <a:spLocks noGrp="1"/>
          </p:cNvSpPr>
          <p:nvPr>
            <p:ph type="sldNum" sz="quarter" idx="12"/>
          </p:nvPr>
        </p:nvSpPr>
        <p:spPr/>
        <p:txBody>
          <a:bodyPr/>
          <a:lstStyle/>
          <a:p>
            <a:fld id="{D575D485-3E4C-41C3-8B01-AE450C34458F}" type="slidenum">
              <a:rPr lang="en-AU" smtClean="0"/>
              <a:pPr/>
              <a:t>13</a:t>
            </a:fld>
            <a:endParaRPr lang="en-AU"/>
          </a:p>
        </p:txBody>
      </p:sp>
      <p:pic>
        <p:nvPicPr>
          <p:cNvPr id="6" name="Picture 5" descr="gradient_band_CMYK.png"/>
          <p:cNvPicPr>
            <a:picLocks noChangeAspect="1"/>
          </p:cNvPicPr>
          <p:nvPr/>
        </p:nvPicPr>
        <p:blipFill>
          <a:blip r:embed="rId3" cstate="print"/>
          <a:stretch>
            <a:fillRect/>
          </a:stretch>
        </p:blipFill>
        <p:spPr>
          <a:xfrm>
            <a:off x="-1" y="928676"/>
            <a:ext cx="5715009" cy="139277"/>
          </a:xfrm>
          <a:prstGeom prst="rect">
            <a:avLst/>
          </a:prstGeom>
          <a:noFill/>
          <a:ln>
            <a:noFill/>
          </a:ln>
        </p:spPr>
      </p:pic>
      <p:pic>
        <p:nvPicPr>
          <p:cNvPr id="8" name="Picture 7" descr="Diffratcion_Graphic.png"/>
          <p:cNvPicPr>
            <a:picLocks noChangeAspect="1"/>
          </p:cNvPicPr>
          <p:nvPr/>
        </p:nvPicPr>
        <p:blipFill>
          <a:blip r:embed="rId4" cstate="print"/>
          <a:srcRect t="55529" r="35989"/>
          <a:stretch>
            <a:fillRect/>
          </a:stretch>
        </p:blipFill>
        <p:spPr>
          <a:xfrm>
            <a:off x="7668344" y="0"/>
            <a:ext cx="1475656" cy="1044638"/>
          </a:xfrm>
          <a:prstGeom prst="rect">
            <a:avLst/>
          </a:prstGeom>
          <a:noFill/>
          <a:ln>
            <a:noFill/>
          </a:ln>
        </p:spPr>
      </p:pic>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TESING ENVIRIONMENT</a:t>
            </a:r>
            <a:endParaRPr lang="en-US" dirty="0"/>
          </a:p>
        </p:txBody>
      </p:sp>
      <p:sp>
        <p:nvSpPr>
          <p:cNvPr id="17" name="Content Placeholder 16"/>
          <p:cNvSpPr>
            <a:spLocks noGrp="1"/>
          </p:cNvSpPr>
          <p:nvPr>
            <p:ph idx="1"/>
          </p:nvPr>
        </p:nvSpPr>
        <p:spPr/>
        <p:txBody>
          <a:bodyPr>
            <a:normAutofit/>
          </a:bodyPr>
          <a:lstStyle/>
          <a:p>
            <a:pPr>
              <a:buNone/>
            </a:pPr>
            <a:endParaRPr lang="en-AU" dirty="0" smtClean="0"/>
          </a:p>
          <a:p>
            <a:pPr lvl="1"/>
            <a:endParaRPr lang="en-AU" sz="1600" dirty="0" smtClean="0">
              <a:latin typeface="+mn-lt"/>
            </a:endParaRPr>
          </a:p>
        </p:txBody>
      </p:sp>
      <p:sp>
        <p:nvSpPr>
          <p:cNvPr id="5" name="Slide Number Placeholder 4"/>
          <p:cNvSpPr>
            <a:spLocks noGrp="1"/>
          </p:cNvSpPr>
          <p:nvPr>
            <p:ph type="sldNum" sz="quarter" idx="12"/>
          </p:nvPr>
        </p:nvSpPr>
        <p:spPr/>
        <p:txBody>
          <a:bodyPr/>
          <a:lstStyle/>
          <a:p>
            <a:fld id="{D575D485-3E4C-41C3-8B01-AE450C34458F}" type="slidenum">
              <a:rPr lang="en-AU" smtClean="0"/>
              <a:pPr/>
              <a:t>14</a:t>
            </a:fld>
            <a:endParaRPr lang="en-AU"/>
          </a:p>
        </p:txBody>
      </p:sp>
      <p:pic>
        <p:nvPicPr>
          <p:cNvPr id="6" name="Picture 5" descr="gradient_band_CMYK.png"/>
          <p:cNvPicPr>
            <a:picLocks noChangeAspect="1"/>
          </p:cNvPicPr>
          <p:nvPr/>
        </p:nvPicPr>
        <p:blipFill>
          <a:blip r:embed="rId3" cstate="print"/>
          <a:stretch>
            <a:fillRect/>
          </a:stretch>
        </p:blipFill>
        <p:spPr>
          <a:xfrm>
            <a:off x="-1" y="928676"/>
            <a:ext cx="5715009" cy="139277"/>
          </a:xfrm>
          <a:prstGeom prst="rect">
            <a:avLst/>
          </a:prstGeom>
          <a:noFill/>
          <a:ln>
            <a:noFill/>
          </a:ln>
        </p:spPr>
      </p:pic>
      <p:pic>
        <p:nvPicPr>
          <p:cNvPr id="8" name="Picture 7" descr="Diffratcion_Graphic.png"/>
          <p:cNvPicPr>
            <a:picLocks noChangeAspect="1"/>
          </p:cNvPicPr>
          <p:nvPr/>
        </p:nvPicPr>
        <p:blipFill>
          <a:blip r:embed="rId4" cstate="print"/>
          <a:srcRect t="55529" r="35989"/>
          <a:stretch>
            <a:fillRect/>
          </a:stretch>
        </p:blipFill>
        <p:spPr>
          <a:xfrm>
            <a:off x="7668344" y="0"/>
            <a:ext cx="1475656" cy="1044638"/>
          </a:xfrm>
          <a:prstGeom prst="rect">
            <a:avLst/>
          </a:prstGeom>
          <a:noFill/>
          <a:ln>
            <a:noFill/>
          </a:ln>
        </p:spPr>
      </p:pic>
      <p:pic>
        <p:nvPicPr>
          <p:cNvPr id="10243" name="Picture 12" descr="image001"/>
          <p:cNvPicPr>
            <a:picLocks noChangeAspect="1" noChangeArrowheads="1"/>
          </p:cNvPicPr>
          <p:nvPr/>
        </p:nvPicPr>
        <p:blipFill>
          <a:blip r:embed="rId5" cstate="print"/>
          <a:srcRect/>
          <a:stretch>
            <a:fillRect/>
          </a:stretch>
        </p:blipFill>
        <p:spPr bwMode="auto">
          <a:xfrm>
            <a:off x="0" y="1196752"/>
            <a:ext cx="9144000" cy="5503532"/>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ENVIRONMENT</a:t>
            </a:r>
            <a:endParaRPr lang="en-US" dirty="0"/>
          </a:p>
        </p:txBody>
      </p:sp>
      <p:sp>
        <p:nvSpPr>
          <p:cNvPr id="17" name="Content Placeholder 16"/>
          <p:cNvSpPr>
            <a:spLocks noGrp="1"/>
          </p:cNvSpPr>
          <p:nvPr>
            <p:ph idx="1"/>
          </p:nvPr>
        </p:nvSpPr>
        <p:spPr/>
        <p:txBody>
          <a:bodyPr>
            <a:normAutofit/>
          </a:bodyPr>
          <a:lstStyle/>
          <a:p>
            <a:pPr>
              <a:buNone/>
            </a:pPr>
            <a:endParaRPr lang="en-AU" dirty="0" smtClean="0"/>
          </a:p>
          <a:p>
            <a:pPr lvl="1"/>
            <a:endParaRPr lang="en-AU" dirty="0" smtClean="0"/>
          </a:p>
          <a:p>
            <a:pPr lvl="1"/>
            <a:endParaRPr lang="en-AU" sz="1600" dirty="0" smtClean="0">
              <a:latin typeface="+mn-lt"/>
            </a:endParaRPr>
          </a:p>
        </p:txBody>
      </p:sp>
      <p:sp>
        <p:nvSpPr>
          <p:cNvPr id="5" name="Slide Number Placeholder 4"/>
          <p:cNvSpPr>
            <a:spLocks noGrp="1"/>
          </p:cNvSpPr>
          <p:nvPr>
            <p:ph type="sldNum" sz="quarter" idx="12"/>
          </p:nvPr>
        </p:nvSpPr>
        <p:spPr/>
        <p:txBody>
          <a:bodyPr/>
          <a:lstStyle/>
          <a:p>
            <a:fld id="{D575D485-3E4C-41C3-8B01-AE450C34458F}" type="slidenum">
              <a:rPr lang="en-AU" smtClean="0"/>
              <a:pPr/>
              <a:t>15</a:t>
            </a:fld>
            <a:endParaRPr lang="en-AU"/>
          </a:p>
        </p:txBody>
      </p:sp>
      <p:pic>
        <p:nvPicPr>
          <p:cNvPr id="6" name="Picture 5" descr="gradient_band_CMYK.png"/>
          <p:cNvPicPr>
            <a:picLocks noChangeAspect="1"/>
          </p:cNvPicPr>
          <p:nvPr/>
        </p:nvPicPr>
        <p:blipFill>
          <a:blip r:embed="rId3" cstate="print"/>
          <a:stretch>
            <a:fillRect/>
          </a:stretch>
        </p:blipFill>
        <p:spPr>
          <a:xfrm>
            <a:off x="-1" y="928676"/>
            <a:ext cx="5715009" cy="139277"/>
          </a:xfrm>
          <a:prstGeom prst="rect">
            <a:avLst/>
          </a:prstGeom>
          <a:noFill/>
          <a:ln>
            <a:noFill/>
          </a:ln>
        </p:spPr>
      </p:pic>
      <p:pic>
        <p:nvPicPr>
          <p:cNvPr id="8" name="Picture 7" descr="Diffratcion_Graphic.png"/>
          <p:cNvPicPr>
            <a:picLocks noChangeAspect="1"/>
          </p:cNvPicPr>
          <p:nvPr/>
        </p:nvPicPr>
        <p:blipFill>
          <a:blip r:embed="rId4" cstate="print"/>
          <a:srcRect t="55529" r="35989"/>
          <a:stretch>
            <a:fillRect/>
          </a:stretch>
        </p:blipFill>
        <p:spPr>
          <a:xfrm>
            <a:off x="7668344" y="0"/>
            <a:ext cx="1475656" cy="1044638"/>
          </a:xfrm>
          <a:prstGeom prst="rect">
            <a:avLst/>
          </a:prstGeom>
          <a:noFill/>
          <a:ln>
            <a:noFill/>
          </a:ln>
        </p:spPr>
      </p:pic>
      <p:pic>
        <p:nvPicPr>
          <p:cNvPr id="8193" name="Picture 8" descr="http://sol.synchrotron.org.au/userfiles/2016/04/12/Figure_001_20160412_112931.png"/>
          <p:cNvPicPr>
            <a:picLocks noChangeAspect="1" noChangeArrowheads="1"/>
          </p:cNvPicPr>
          <p:nvPr/>
        </p:nvPicPr>
        <p:blipFill>
          <a:blip r:embed="rId5" cstate="print"/>
          <a:srcRect/>
          <a:stretch>
            <a:fillRect/>
          </a:stretch>
        </p:blipFill>
        <p:spPr bwMode="auto">
          <a:xfrm>
            <a:off x="539552" y="1071273"/>
            <a:ext cx="7416824" cy="555160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ENVIRONMENT</a:t>
            </a:r>
            <a:endParaRPr lang="en-US" dirty="0"/>
          </a:p>
        </p:txBody>
      </p:sp>
      <p:sp>
        <p:nvSpPr>
          <p:cNvPr id="5" name="Slide Number Placeholder 4"/>
          <p:cNvSpPr>
            <a:spLocks noGrp="1"/>
          </p:cNvSpPr>
          <p:nvPr>
            <p:ph type="sldNum" sz="quarter" idx="12"/>
          </p:nvPr>
        </p:nvSpPr>
        <p:spPr/>
        <p:txBody>
          <a:bodyPr/>
          <a:lstStyle/>
          <a:p>
            <a:fld id="{D575D485-3E4C-41C3-8B01-AE450C34458F}" type="slidenum">
              <a:rPr lang="en-AU" smtClean="0"/>
              <a:pPr/>
              <a:t>16</a:t>
            </a:fld>
            <a:endParaRPr lang="en-AU"/>
          </a:p>
        </p:txBody>
      </p:sp>
      <p:pic>
        <p:nvPicPr>
          <p:cNvPr id="6" name="Picture 5" descr="gradient_band_CMYK.png"/>
          <p:cNvPicPr>
            <a:picLocks noChangeAspect="1"/>
          </p:cNvPicPr>
          <p:nvPr/>
        </p:nvPicPr>
        <p:blipFill>
          <a:blip r:embed="rId3" cstate="print"/>
          <a:stretch>
            <a:fillRect/>
          </a:stretch>
        </p:blipFill>
        <p:spPr>
          <a:xfrm>
            <a:off x="-1" y="928676"/>
            <a:ext cx="5715009" cy="139277"/>
          </a:xfrm>
          <a:prstGeom prst="rect">
            <a:avLst/>
          </a:prstGeom>
          <a:noFill/>
          <a:ln>
            <a:noFill/>
          </a:ln>
        </p:spPr>
      </p:pic>
      <p:pic>
        <p:nvPicPr>
          <p:cNvPr id="8" name="Picture 7" descr="Diffratcion_Graphic.png"/>
          <p:cNvPicPr>
            <a:picLocks noChangeAspect="1"/>
          </p:cNvPicPr>
          <p:nvPr/>
        </p:nvPicPr>
        <p:blipFill>
          <a:blip r:embed="rId4" cstate="print"/>
          <a:srcRect t="55529" r="35989"/>
          <a:stretch>
            <a:fillRect/>
          </a:stretch>
        </p:blipFill>
        <p:spPr>
          <a:xfrm>
            <a:off x="7668344" y="0"/>
            <a:ext cx="1475656" cy="1044638"/>
          </a:xfrm>
          <a:prstGeom prst="rect">
            <a:avLst/>
          </a:prstGeom>
          <a:noFill/>
          <a:ln>
            <a:noFill/>
          </a:ln>
        </p:spPr>
      </p:pic>
      <p:pic>
        <p:nvPicPr>
          <p:cNvPr id="41986" name="Picture 9" descr="http://sol.synchrotron.org.au/userfiles/2016/04/12/Figure_002_20160412_112932.png"/>
          <p:cNvPicPr>
            <a:picLocks noGrp="1" noChangeAspect="1" noChangeArrowheads="1"/>
          </p:cNvPicPr>
          <p:nvPr>
            <p:ph idx="1"/>
          </p:nvPr>
        </p:nvPicPr>
        <p:blipFill>
          <a:blip r:embed="rId5" cstate="print"/>
          <a:srcRect/>
          <a:stretch>
            <a:fillRect/>
          </a:stretch>
        </p:blipFill>
        <p:spPr bwMode="auto">
          <a:xfrm>
            <a:off x="611560" y="1070416"/>
            <a:ext cx="7560840" cy="5659401"/>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QUALITY MONITORING – REQUIREMENTS 1</a:t>
            </a:r>
            <a:endParaRPr lang="en-US" dirty="0"/>
          </a:p>
        </p:txBody>
      </p:sp>
      <p:sp>
        <p:nvSpPr>
          <p:cNvPr id="17" name="Content Placeholder 16"/>
          <p:cNvSpPr>
            <a:spLocks noGrp="1"/>
          </p:cNvSpPr>
          <p:nvPr>
            <p:ph idx="1"/>
          </p:nvPr>
        </p:nvSpPr>
        <p:spPr/>
        <p:txBody>
          <a:bodyPr>
            <a:normAutofit/>
          </a:bodyPr>
          <a:lstStyle/>
          <a:p>
            <a:r>
              <a:rPr lang="en-AU" dirty="0" smtClean="0"/>
              <a:t>Frequency spectra for each BPM for X and Y</a:t>
            </a:r>
          </a:p>
          <a:p>
            <a:pPr lvl="1"/>
            <a:r>
              <a:rPr lang="en-AU" dirty="0" smtClean="0"/>
              <a:t>High frequency – 0 to 5kHz, 8192 samples at 10kHz</a:t>
            </a:r>
          </a:p>
          <a:p>
            <a:pPr lvl="1"/>
            <a:r>
              <a:rPr lang="en-AU" dirty="0" smtClean="0"/>
              <a:t>Low frequency – 0 to 312 Hz, 8192 samples at 625 Hz</a:t>
            </a:r>
          </a:p>
          <a:p>
            <a:pPr lvl="1"/>
            <a:r>
              <a:rPr lang="en-AU" dirty="0" smtClean="0"/>
              <a:t>Each spectra has 4096 elements</a:t>
            </a:r>
          </a:p>
          <a:p>
            <a:r>
              <a:rPr lang="en-AU" dirty="0" smtClean="0"/>
              <a:t>Dynamic Orbit Stability</a:t>
            </a:r>
          </a:p>
          <a:p>
            <a:pPr lvl="1"/>
            <a:r>
              <a:rPr lang="en-AU" dirty="0" smtClean="0"/>
              <a:t>Using low frequency spectra, integrate amplitude up to 110Hz</a:t>
            </a:r>
          </a:p>
          <a:p>
            <a:pPr lvl="1"/>
            <a:r>
              <a:rPr lang="en-AU" dirty="0" smtClean="0"/>
              <a:t>Inputs:</a:t>
            </a:r>
          </a:p>
          <a:p>
            <a:pPr lvl="2"/>
            <a:r>
              <a:rPr lang="en-AU" dirty="0" smtClean="0"/>
              <a:t>Threshold value below which spectrum should not be </a:t>
            </a:r>
            <a:r>
              <a:rPr lang="en-AU" dirty="0" err="1" smtClean="0"/>
              <a:t>intgrated</a:t>
            </a:r>
            <a:endParaRPr lang="en-AU" dirty="0" smtClean="0"/>
          </a:p>
          <a:p>
            <a:pPr lvl="2"/>
            <a:r>
              <a:rPr lang="en-AU" dirty="0" smtClean="0"/>
              <a:t>Beam size – 1 sigma beam size at each BPM location</a:t>
            </a:r>
          </a:p>
          <a:p>
            <a:pPr lvl="2"/>
            <a:r>
              <a:rPr lang="en-AU" dirty="0" smtClean="0"/>
              <a:t>Calculate </a:t>
            </a:r>
            <a:r>
              <a:rPr lang="en-AU" dirty="0" err="1" smtClean="0"/>
              <a:t>int</a:t>
            </a:r>
            <a:r>
              <a:rPr lang="en-AU" dirty="0" smtClean="0"/>
              <a:t> (x spectra)/ </a:t>
            </a:r>
            <a:r>
              <a:rPr lang="en-AU" dirty="0" err="1" smtClean="0"/>
              <a:t>sigma_x</a:t>
            </a:r>
            <a:r>
              <a:rPr lang="en-AU" dirty="0" smtClean="0"/>
              <a:t>,   and same for y</a:t>
            </a:r>
          </a:p>
          <a:p>
            <a:pPr lvl="1"/>
            <a:r>
              <a:rPr lang="en-AU" dirty="0" smtClean="0"/>
              <a:t>Output:</a:t>
            </a:r>
          </a:p>
          <a:p>
            <a:pPr lvl="2"/>
            <a:r>
              <a:rPr lang="en-AU" dirty="0" smtClean="0"/>
              <a:t>98 element integrated amplitude waveform (x and y)</a:t>
            </a:r>
          </a:p>
          <a:p>
            <a:pPr lvl="1">
              <a:buNone/>
            </a:pPr>
            <a:endParaRPr lang="en-AU" dirty="0" smtClean="0"/>
          </a:p>
          <a:p>
            <a:pPr lvl="1"/>
            <a:endParaRPr lang="en-AU" sz="1600" dirty="0" smtClean="0">
              <a:latin typeface="+mn-lt"/>
            </a:endParaRPr>
          </a:p>
        </p:txBody>
      </p:sp>
      <p:sp>
        <p:nvSpPr>
          <p:cNvPr id="5" name="Slide Number Placeholder 4"/>
          <p:cNvSpPr>
            <a:spLocks noGrp="1"/>
          </p:cNvSpPr>
          <p:nvPr>
            <p:ph type="sldNum" sz="quarter" idx="12"/>
          </p:nvPr>
        </p:nvSpPr>
        <p:spPr/>
        <p:txBody>
          <a:bodyPr/>
          <a:lstStyle/>
          <a:p>
            <a:fld id="{D575D485-3E4C-41C3-8B01-AE450C34458F}" type="slidenum">
              <a:rPr lang="en-AU" smtClean="0"/>
              <a:pPr/>
              <a:t>17</a:t>
            </a:fld>
            <a:endParaRPr lang="en-AU"/>
          </a:p>
        </p:txBody>
      </p:sp>
      <p:pic>
        <p:nvPicPr>
          <p:cNvPr id="6" name="Picture 5" descr="gradient_band_CMYK.png"/>
          <p:cNvPicPr>
            <a:picLocks noChangeAspect="1"/>
          </p:cNvPicPr>
          <p:nvPr/>
        </p:nvPicPr>
        <p:blipFill>
          <a:blip r:embed="rId3" cstate="print"/>
          <a:stretch>
            <a:fillRect/>
          </a:stretch>
        </p:blipFill>
        <p:spPr>
          <a:xfrm>
            <a:off x="-1" y="928676"/>
            <a:ext cx="5715009" cy="139277"/>
          </a:xfrm>
          <a:prstGeom prst="rect">
            <a:avLst/>
          </a:prstGeom>
          <a:noFill/>
          <a:ln>
            <a:noFill/>
          </a:ln>
        </p:spPr>
      </p:pic>
      <p:pic>
        <p:nvPicPr>
          <p:cNvPr id="8" name="Picture 7" descr="Diffratcion_Graphic.png"/>
          <p:cNvPicPr>
            <a:picLocks noChangeAspect="1"/>
          </p:cNvPicPr>
          <p:nvPr/>
        </p:nvPicPr>
        <p:blipFill>
          <a:blip r:embed="rId4" cstate="print"/>
          <a:srcRect t="55529" r="35989"/>
          <a:stretch>
            <a:fillRect/>
          </a:stretch>
        </p:blipFill>
        <p:spPr>
          <a:xfrm>
            <a:off x="7668344" y="0"/>
            <a:ext cx="1475656" cy="1044638"/>
          </a:xfrm>
          <a:prstGeom prst="rect">
            <a:avLst/>
          </a:prstGeom>
          <a:noFill/>
          <a:ln>
            <a:noFill/>
          </a:ln>
        </p:spPr>
      </p:pic>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QUALITY MONITORING – REQUIREMENTS 2</a:t>
            </a:r>
            <a:endParaRPr lang="en-US" dirty="0"/>
          </a:p>
        </p:txBody>
      </p:sp>
      <p:sp>
        <p:nvSpPr>
          <p:cNvPr id="17" name="Content Placeholder 16"/>
          <p:cNvSpPr>
            <a:spLocks noGrp="1"/>
          </p:cNvSpPr>
          <p:nvPr>
            <p:ph idx="1"/>
          </p:nvPr>
        </p:nvSpPr>
        <p:spPr/>
        <p:txBody>
          <a:bodyPr>
            <a:normAutofit/>
          </a:bodyPr>
          <a:lstStyle/>
          <a:p>
            <a:r>
              <a:rPr lang="en-AU" dirty="0" smtClean="0"/>
              <a:t>Orbit Pattern For a Specific Frequency for each BPM, X and Y</a:t>
            </a:r>
          </a:p>
          <a:p>
            <a:pPr lvl="1"/>
            <a:r>
              <a:rPr lang="en-AU" dirty="0" smtClean="0"/>
              <a:t>Inputs are centre frequency, frequency half span, number of frequencies.</a:t>
            </a:r>
          </a:p>
          <a:p>
            <a:pPr lvl="1"/>
            <a:r>
              <a:rPr lang="en-AU" dirty="0" smtClean="0"/>
              <a:t>Frequency spectrum calculate using correlation method.</a:t>
            </a:r>
          </a:p>
          <a:p>
            <a:pPr lvl="1"/>
            <a:r>
              <a:rPr lang="en-AU" dirty="0" smtClean="0"/>
              <a:t>Summed across all frequencies to single 98 element complex vector</a:t>
            </a:r>
          </a:p>
          <a:p>
            <a:pPr lvl="1"/>
            <a:r>
              <a:rPr lang="en-AU" dirty="0" smtClean="0"/>
              <a:t>Rotated the vector by a single phi value to “rotate the vector”</a:t>
            </a:r>
          </a:p>
          <a:p>
            <a:pPr lvl="2"/>
            <a:r>
              <a:rPr lang="en-AU" dirty="0" smtClean="0"/>
              <a:t>Phi determined using principle component analysis</a:t>
            </a:r>
          </a:p>
          <a:p>
            <a:pPr lvl="1"/>
            <a:r>
              <a:rPr lang="en-AU" dirty="0" smtClean="0"/>
              <a:t>Extract the real component of the </a:t>
            </a:r>
            <a:r>
              <a:rPr lang="en-AU" dirty="0" err="1" smtClean="0"/>
              <a:t>rotatedvector</a:t>
            </a:r>
            <a:r>
              <a:rPr lang="en-AU" dirty="0" smtClean="0"/>
              <a:t>.</a:t>
            </a:r>
          </a:p>
          <a:p>
            <a:pPr lvl="1"/>
            <a:endParaRPr lang="en-AU" dirty="0" smtClean="0"/>
          </a:p>
          <a:p>
            <a:pPr lvl="1"/>
            <a:endParaRPr lang="en-AU" sz="1600" dirty="0" smtClean="0">
              <a:latin typeface="+mn-lt"/>
            </a:endParaRPr>
          </a:p>
        </p:txBody>
      </p:sp>
      <p:sp>
        <p:nvSpPr>
          <p:cNvPr id="5" name="Slide Number Placeholder 4"/>
          <p:cNvSpPr>
            <a:spLocks noGrp="1"/>
          </p:cNvSpPr>
          <p:nvPr>
            <p:ph type="sldNum" sz="quarter" idx="12"/>
          </p:nvPr>
        </p:nvSpPr>
        <p:spPr/>
        <p:txBody>
          <a:bodyPr/>
          <a:lstStyle/>
          <a:p>
            <a:fld id="{D575D485-3E4C-41C3-8B01-AE450C34458F}" type="slidenum">
              <a:rPr lang="en-AU" smtClean="0"/>
              <a:pPr/>
              <a:t>18</a:t>
            </a:fld>
            <a:endParaRPr lang="en-AU"/>
          </a:p>
        </p:txBody>
      </p:sp>
      <p:pic>
        <p:nvPicPr>
          <p:cNvPr id="6" name="Picture 5" descr="gradient_band_CMYK.png"/>
          <p:cNvPicPr>
            <a:picLocks noChangeAspect="1"/>
          </p:cNvPicPr>
          <p:nvPr/>
        </p:nvPicPr>
        <p:blipFill>
          <a:blip r:embed="rId3" cstate="print"/>
          <a:stretch>
            <a:fillRect/>
          </a:stretch>
        </p:blipFill>
        <p:spPr>
          <a:xfrm>
            <a:off x="-1" y="928676"/>
            <a:ext cx="5715009" cy="139277"/>
          </a:xfrm>
          <a:prstGeom prst="rect">
            <a:avLst/>
          </a:prstGeom>
          <a:noFill/>
          <a:ln>
            <a:noFill/>
          </a:ln>
        </p:spPr>
      </p:pic>
      <p:pic>
        <p:nvPicPr>
          <p:cNvPr id="8" name="Picture 7" descr="Diffratcion_Graphic.png"/>
          <p:cNvPicPr>
            <a:picLocks noChangeAspect="1"/>
          </p:cNvPicPr>
          <p:nvPr/>
        </p:nvPicPr>
        <p:blipFill>
          <a:blip r:embed="rId4" cstate="print"/>
          <a:srcRect t="55529" r="35989"/>
          <a:stretch>
            <a:fillRect/>
          </a:stretch>
        </p:blipFill>
        <p:spPr>
          <a:xfrm>
            <a:off x="7668344" y="0"/>
            <a:ext cx="1475656" cy="1044638"/>
          </a:xfrm>
          <a:prstGeom prst="rect">
            <a:avLst/>
          </a:prstGeom>
          <a:noFill/>
          <a:ln>
            <a:noFill/>
          </a:ln>
        </p:spPr>
      </p:pic>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QUALITY MONITORING – IMPLEMENTATION</a:t>
            </a:r>
            <a:endParaRPr lang="en-US" dirty="0"/>
          </a:p>
        </p:txBody>
      </p:sp>
      <p:sp>
        <p:nvSpPr>
          <p:cNvPr id="17" name="Content Placeholder 16"/>
          <p:cNvSpPr>
            <a:spLocks noGrp="1"/>
          </p:cNvSpPr>
          <p:nvPr>
            <p:ph idx="1"/>
          </p:nvPr>
        </p:nvSpPr>
        <p:spPr/>
        <p:txBody>
          <a:bodyPr>
            <a:normAutofit/>
          </a:bodyPr>
          <a:lstStyle/>
          <a:p>
            <a:pPr>
              <a:buNone/>
            </a:pPr>
            <a:endParaRPr lang="en-AU" dirty="0" smtClean="0"/>
          </a:p>
          <a:p>
            <a:pPr lvl="1"/>
            <a:endParaRPr lang="en-AU" sz="1600" dirty="0" smtClean="0">
              <a:latin typeface="+mn-lt"/>
            </a:endParaRPr>
          </a:p>
        </p:txBody>
      </p:sp>
      <p:sp>
        <p:nvSpPr>
          <p:cNvPr id="5" name="Slide Number Placeholder 4"/>
          <p:cNvSpPr>
            <a:spLocks noGrp="1"/>
          </p:cNvSpPr>
          <p:nvPr>
            <p:ph type="sldNum" sz="quarter" idx="12"/>
          </p:nvPr>
        </p:nvSpPr>
        <p:spPr/>
        <p:txBody>
          <a:bodyPr/>
          <a:lstStyle/>
          <a:p>
            <a:fld id="{D575D485-3E4C-41C3-8B01-AE450C34458F}" type="slidenum">
              <a:rPr lang="en-AU" smtClean="0"/>
              <a:pPr/>
              <a:t>19</a:t>
            </a:fld>
            <a:endParaRPr lang="en-AU"/>
          </a:p>
        </p:txBody>
      </p:sp>
      <p:pic>
        <p:nvPicPr>
          <p:cNvPr id="6" name="Picture 5" descr="gradient_band_CMYK.png"/>
          <p:cNvPicPr>
            <a:picLocks noChangeAspect="1"/>
          </p:cNvPicPr>
          <p:nvPr/>
        </p:nvPicPr>
        <p:blipFill>
          <a:blip r:embed="rId3" cstate="print"/>
          <a:stretch>
            <a:fillRect/>
          </a:stretch>
        </p:blipFill>
        <p:spPr>
          <a:xfrm>
            <a:off x="-1" y="928676"/>
            <a:ext cx="5715009" cy="139277"/>
          </a:xfrm>
          <a:prstGeom prst="rect">
            <a:avLst/>
          </a:prstGeom>
          <a:noFill/>
          <a:ln>
            <a:noFill/>
          </a:ln>
        </p:spPr>
      </p:pic>
      <p:pic>
        <p:nvPicPr>
          <p:cNvPr id="8" name="Picture 7" descr="Diffratcion_Graphic.png"/>
          <p:cNvPicPr>
            <a:picLocks noChangeAspect="1"/>
          </p:cNvPicPr>
          <p:nvPr/>
        </p:nvPicPr>
        <p:blipFill>
          <a:blip r:embed="rId4" cstate="print"/>
          <a:srcRect t="55529" r="35989"/>
          <a:stretch>
            <a:fillRect/>
          </a:stretch>
        </p:blipFill>
        <p:spPr>
          <a:xfrm>
            <a:off x="7668344" y="0"/>
            <a:ext cx="1475656" cy="1044638"/>
          </a:xfrm>
          <a:prstGeom prst="rect">
            <a:avLst/>
          </a:prstGeom>
          <a:noFill/>
          <a:ln>
            <a:noFill/>
          </a:ln>
        </p:spPr>
      </p:pic>
      <p:pic>
        <p:nvPicPr>
          <p:cNvPr id="7" name="Picture 6" descr="beam_qual5.bmp"/>
          <p:cNvPicPr>
            <a:picLocks noChangeAspect="1"/>
          </p:cNvPicPr>
          <p:nvPr/>
        </p:nvPicPr>
        <p:blipFill>
          <a:blip r:embed="rId5" cstate="print"/>
          <a:stretch>
            <a:fillRect/>
          </a:stretch>
        </p:blipFill>
        <p:spPr>
          <a:xfrm>
            <a:off x="611560" y="1916832"/>
            <a:ext cx="7896225" cy="3038475"/>
          </a:xfrm>
          <a:prstGeom prst="rect">
            <a:avLst/>
          </a:prstGeom>
        </p:spPr>
      </p:pic>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AUSTRALIAN SYNCHROTRON</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48696"/>
            <a:ext cx="9165416" cy="5132632"/>
          </a:xfrm>
        </p:spPr>
      </p:pic>
    </p:spTree>
    <p:extLst>
      <p:ext uri="{BB962C8B-B14F-4D97-AF65-F5344CB8AC3E}">
        <p14:creationId xmlns:p14="http://schemas.microsoft.com/office/powerpoint/2010/main" val="4205784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QUALITY MONITORING – IMPLEMENTATION</a:t>
            </a:r>
            <a:endParaRPr lang="en-US" dirty="0"/>
          </a:p>
        </p:txBody>
      </p:sp>
      <p:sp>
        <p:nvSpPr>
          <p:cNvPr id="17" name="Content Placeholder 16"/>
          <p:cNvSpPr>
            <a:spLocks noGrp="1"/>
          </p:cNvSpPr>
          <p:nvPr>
            <p:ph idx="1"/>
          </p:nvPr>
        </p:nvSpPr>
        <p:spPr/>
        <p:txBody>
          <a:bodyPr>
            <a:normAutofit/>
          </a:bodyPr>
          <a:lstStyle/>
          <a:p>
            <a:pPr>
              <a:buNone/>
            </a:pPr>
            <a:r>
              <a:rPr lang="en-AU" dirty="0" smtClean="0"/>
              <a:t>Flexible configuration via st.cmd file definitions:</a:t>
            </a:r>
            <a:endParaRPr lang="en-AU" dirty="0" smtClean="0">
              <a:latin typeface="Courier New" pitchFamily="49" charset="0"/>
              <a:cs typeface="Courier New" pitchFamily="49" charset="0"/>
            </a:endParaRPr>
          </a:p>
          <a:p>
            <a:pPr>
              <a:buNone/>
            </a:pPr>
            <a:endParaRPr lang="en-AU" sz="1400" dirty="0" smtClean="0">
              <a:latin typeface="Courier New" pitchFamily="49" charset="0"/>
              <a:cs typeface="Courier New" pitchFamily="49" charset="0"/>
            </a:endParaRPr>
          </a:p>
          <a:p>
            <a:pPr>
              <a:buNone/>
            </a:pPr>
            <a:r>
              <a:rPr lang="en-AU" sz="1400" dirty="0" smtClean="0">
                <a:latin typeface="Courier New" pitchFamily="49" charset="0"/>
                <a:cs typeface="Courier New" pitchFamily="49" charset="0"/>
              </a:rPr>
              <a:t>liberaSourceDataConfigure ("LSD", "10.9.100.27", 2048)</a:t>
            </a:r>
          </a:p>
          <a:p>
            <a:pPr>
              <a:buNone/>
            </a:pPr>
            <a:r>
              <a:rPr lang="en-AU" sz="1400" dirty="0" smtClean="0">
                <a:latin typeface="Courier New" pitchFamily="49" charset="0"/>
                <a:cs typeface="Courier New" pitchFamily="49" charset="0"/>
              </a:rPr>
              <a:t>liberaDataStreamConfigure  ("DS01", "LSD", 1,  8192, 1.0, 101)</a:t>
            </a:r>
          </a:p>
          <a:p>
            <a:pPr>
              <a:buNone/>
            </a:pPr>
            <a:r>
              <a:rPr lang="en-AU" sz="1400" dirty="0" smtClean="0">
                <a:latin typeface="Courier New" pitchFamily="49" charset="0"/>
                <a:cs typeface="Courier New" pitchFamily="49" charset="0"/>
              </a:rPr>
              <a:t>liberaDataStreamConfigure  ("DS01", "LSD", 16,  8192, 1.0, 102)</a:t>
            </a:r>
          </a:p>
          <a:p>
            <a:pPr>
              <a:buNone/>
            </a:pPr>
            <a:r>
              <a:rPr lang="en-AU" sz="1400" dirty="0" smtClean="0">
                <a:latin typeface="Courier New" pitchFamily="49" charset="0"/>
                <a:cs typeface="Courier New" pitchFamily="49" charset="0"/>
              </a:rPr>
              <a:t>liberaFourierAnalysisConfigure  ("FFT01", "DS01", 8192, 4, 103)</a:t>
            </a:r>
          </a:p>
          <a:p>
            <a:pPr>
              <a:buNone/>
            </a:pPr>
            <a:r>
              <a:rPr lang="en-AU" sz="1400" dirty="0" smtClean="0">
                <a:latin typeface="Courier New" pitchFamily="49" charset="0"/>
                <a:cs typeface="Courier New" pitchFamily="49" charset="0"/>
              </a:rPr>
              <a:t>liberaFourierAnalysisConfigure  ("FFT02", "DS02", 8192, 4, 104)</a:t>
            </a:r>
          </a:p>
          <a:p>
            <a:pPr>
              <a:buNone/>
            </a:pPr>
            <a:r>
              <a:rPr lang="it-IT" sz="1400" dirty="0" smtClean="0">
                <a:latin typeface="Courier New" pitchFamily="49" charset="0"/>
                <a:cs typeface="Courier New" pitchFamily="49" charset="0"/>
              </a:rPr>
              <a:t>liberaFrequencyAnalysisConfigure  ("FA02", "DS02", 50.0, 0.5, 11, 4, 106)</a:t>
            </a:r>
            <a:endParaRPr lang="en-AU" dirty="0" smtClean="0">
              <a:latin typeface="+mn-lt"/>
            </a:endParaRPr>
          </a:p>
          <a:p>
            <a:endParaRPr lang="en-AU" dirty="0" smtClean="0">
              <a:latin typeface="+mn-lt"/>
            </a:endParaRPr>
          </a:p>
        </p:txBody>
      </p:sp>
      <p:sp>
        <p:nvSpPr>
          <p:cNvPr id="5" name="Slide Number Placeholder 4"/>
          <p:cNvSpPr>
            <a:spLocks noGrp="1"/>
          </p:cNvSpPr>
          <p:nvPr>
            <p:ph type="sldNum" sz="quarter" idx="12"/>
          </p:nvPr>
        </p:nvSpPr>
        <p:spPr/>
        <p:txBody>
          <a:bodyPr/>
          <a:lstStyle/>
          <a:p>
            <a:fld id="{D575D485-3E4C-41C3-8B01-AE450C34458F}" type="slidenum">
              <a:rPr lang="en-AU" smtClean="0"/>
              <a:pPr/>
              <a:t>20</a:t>
            </a:fld>
            <a:endParaRPr lang="en-AU"/>
          </a:p>
        </p:txBody>
      </p:sp>
      <p:pic>
        <p:nvPicPr>
          <p:cNvPr id="6" name="Picture 5" descr="gradient_band_CMYK.png"/>
          <p:cNvPicPr>
            <a:picLocks noChangeAspect="1"/>
          </p:cNvPicPr>
          <p:nvPr/>
        </p:nvPicPr>
        <p:blipFill>
          <a:blip r:embed="rId3" cstate="print"/>
          <a:stretch>
            <a:fillRect/>
          </a:stretch>
        </p:blipFill>
        <p:spPr>
          <a:xfrm>
            <a:off x="-1" y="928676"/>
            <a:ext cx="5715009" cy="139277"/>
          </a:xfrm>
          <a:prstGeom prst="rect">
            <a:avLst/>
          </a:prstGeom>
          <a:noFill/>
          <a:ln>
            <a:noFill/>
          </a:ln>
        </p:spPr>
      </p:pic>
      <p:pic>
        <p:nvPicPr>
          <p:cNvPr id="8" name="Picture 7" descr="Diffratcion_Graphic.png"/>
          <p:cNvPicPr>
            <a:picLocks noChangeAspect="1"/>
          </p:cNvPicPr>
          <p:nvPr/>
        </p:nvPicPr>
        <p:blipFill>
          <a:blip r:embed="rId4" cstate="print"/>
          <a:srcRect t="55529" r="35989"/>
          <a:stretch>
            <a:fillRect/>
          </a:stretch>
        </p:blipFill>
        <p:spPr>
          <a:xfrm>
            <a:off x="7668344" y="0"/>
            <a:ext cx="1475656" cy="1044638"/>
          </a:xfrm>
          <a:prstGeom prst="rect">
            <a:avLst/>
          </a:prstGeom>
          <a:noFill/>
          <a:ln>
            <a:noFill/>
          </a:ln>
        </p:spPr>
      </p:pic>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QUALITY MONITORING – SCREEN SHOTS</a:t>
            </a:r>
            <a:endParaRPr lang="en-US" dirty="0"/>
          </a:p>
        </p:txBody>
      </p:sp>
      <p:sp>
        <p:nvSpPr>
          <p:cNvPr id="17" name="Content Placeholder 16"/>
          <p:cNvSpPr>
            <a:spLocks noGrp="1"/>
          </p:cNvSpPr>
          <p:nvPr>
            <p:ph idx="1"/>
          </p:nvPr>
        </p:nvSpPr>
        <p:spPr/>
        <p:txBody>
          <a:bodyPr>
            <a:normAutofit/>
          </a:bodyPr>
          <a:lstStyle/>
          <a:p>
            <a:endParaRPr lang="en-AU" dirty="0" smtClean="0"/>
          </a:p>
          <a:p>
            <a:pPr lvl="1"/>
            <a:endParaRPr lang="en-AU" dirty="0" smtClean="0"/>
          </a:p>
          <a:p>
            <a:pPr lvl="1"/>
            <a:endParaRPr lang="en-AU" sz="1600" dirty="0" smtClean="0">
              <a:latin typeface="+mn-lt"/>
            </a:endParaRPr>
          </a:p>
        </p:txBody>
      </p:sp>
      <p:sp>
        <p:nvSpPr>
          <p:cNvPr id="5" name="Slide Number Placeholder 4"/>
          <p:cNvSpPr>
            <a:spLocks noGrp="1"/>
          </p:cNvSpPr>
          <p:nvPr>
            <p:ph type="sldNum" sz="quarter" idx="12"/>
          </p:nvPr>
        </p:nvSpPr>
        <p:spPr/>
        <p:txBody>
          <a:bodyPr/>
          <a:lstStyle/>
          <a:p>
            <a:fld id="{D575D485-3E4C-41C3-8B01-AE450C34458F}" type="slidenum">
              <a:rPr lang="en-AU" smtClean="0"/>
              <a:pPr/>
              <a:t>21</a:t>
            </a:fld>
            <a:endParaRPr lang="en-AU"/>
          </a:p>
        </p:txBody>
      </p:sp>
      <p:pic>
        <p:nvPicPr>
          <p:cNvPr id="6" name="Picture 5" descr="gradient_band_CMYK.png"/>
          <p:cNvPicPr>
            <a:picLocks noChangeAspect="1"/>
          </p:cNvPicPr>
          <p:nvPr/>
        </p:nvPicPr>
        <p:blipFill>
          <a:blip r:embed="rId3" cstate="print"/>
          <a:stretch>
            <a:fillRect/>
          </a:stretch>
        </p:blipFill>
        <p:spPr>
          <a:xfrm>
            <a:off x="-1" y="928676"/>
            <a:ext cx="5715009" cy="139277"/>
          </a:xfrm>
          <a:prstGeom prst="rect">
            <a:avLst/>
          </a:prstGeom>
          <a:noFill/>
          <a:ln>
            <a:noFill/>
          </a:ln>
        </p:spPr>
      </p:pic>
      <p:pic>
        <p:nvPicPr>
          <p:cNvPr id="8" name="Picture 7" descr="Diffratcion_Graphic.png"/>
          <p:cNvPicPr>
            <a:picLocks noChangeAspect="1"/>
          </p:cNvPicPr>
          <p:nvPr/>
        </p:nvPicPr>
        <p:blipFill>
          <a:blip r:embed="rId4" cstate="print"/>
          <a:srcRect t="55529" r="35989"/>
          <a:stretch>
            <a:fillRect/>
          </a:stretch>
        </p:blipFill>
        <p:spPr>
          <a:xfrm>
            <a:off x="7668344" y="0"/>
            <a:ext cx="1475656" cy="1044638"/>
          </a:xfrm>
          <a:prstGeom prst="rect">
            <a:avLst/>
          </a:prstGeom>
          <a:noFill/>
          <a:ln>
            <a:noFill/>
          </a:ln>
        </p:spPr>
      </p:pic>
      <p:pic>
        <p:nvPicPr>
          <p:cNvPr id="7" name="Picture 6" descr="beam_qual_1.png"/>
          <p:cNvPicPr>
            <a:picLocks noChangeAspect="1"/>
          </p:cNvPicPr>
          <p:nvPr/>
        </p:nvPicPr>
        <p:blipFill>
          <a:blip r:embed="rId5" cstate="print"/>
          <a:stretch>
            <a:fillRect/>
          </a:stretch>
        </p:blipFill>
        <p:spPr>
          <a:xfrm>
            <a:off x="611560" y="836712"/>
            <a:ext cx="7446997" cy="6021288"/>
          </a:xfrm>
          <a:prstGeom prst="rect">
            <a:avLst/>
          </a:prstGeom>
        </p:spPr>
      </p:pic>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QUALITY MONITORING – SCREEN SHOTS</a:t>
            </a:r>
            <a:endParaRPr lang="en-US" dirty="0"/>
          </a:p>
        </p:txBody>
      </p:sp>
      <p:sp>
        <p:nvSpPr>
          <p:cNvPr id="17" name="Content Placeholder 16"/>
          <p:cNvSpPr>
            <a:spLocks noGrp="1"/>
          </p:cNvSpPr>
          <p:nvPr>
            <p:ph idx="1"/>
          </p:nvPr>
        </p:nvSpPr>
        <p:spPr/>
        <p:txBody>
          <a:bodyPr>
            <a:normAutofit/>
          </a:bodyPr>
          <a:lstStyle/>
          <a:p>
            <a:endParaRPr lang="en-AU" dirty="0" smtClean="0"/>
          </a:p>
          <a:p>
            <a:pPr lvl="1"/>
            <a:endParaRPr lang="en-AU" dirty="0" smtClean="0"/>
          </a:p>
          <a:p>
            <a:pPr lvl="1"/>
            <a:endParaRPr lang="en-AU" sz="1600" dirty="0" smtClean="0">
              <a:latin typeface="+mn-lt"/>
            </a:endParaRPr>
          </a:p>
        </p:txBody>
      </p:sp>
      <p:sp>
        <p:nvSpPr>
          <p:cNvPr id="5" name="Slide Number Placeholder 4"/>
          <p:cNvSpPr>
            <a:spLocks noGrp="1"/>
          </p:cNvSpPr>
          <p:nvPr>
            <p:ph type="sldNum" sz="quarter" idx="12"/>
          </p:nvPr>
        </p:nvSpPr>
        <p:spPr/>
        <p:txBody>
          <a:bodyPr/>
          <a:lstStyle/>
          <a:p>
            <a:fld id="{D575D485-3E4C-41C3-8B01-AE450C34458F}" type="slidenum">
              <a:rPr lang="en-AU" smtClean="0"/>
              <a:pPr/>
              <a:t>22</a:t>
            </a:fld>
            <a:endParaRPr lang="en-AU"/>
          </a:p>
        </p:txBody>
      </p:sp>
      <p:pic>
        <p:nvPicPr>
          <p:cNvPr id="6" name="Picture 5" descr="gradient_band_CMYK.png"/>
          <p:cNvPicPr>
            <a:picLocks noChangeAspect="1"/>
          </p:cNvPicPr>
          <p:nvPr/>
        </p:nvPicPr>
        <p:blipFill>
          <a:blip r:embed="rId3" cstate="print"/>
          <a:stretch>
            <a:fillRect/>
          </a:stretch>
        </p:blipFill>
        <p:spPr>
          <a:xfrm>
            <a:off x="-1" y="928676"/>
            <a:ext cx="5715009" cy="139277"/>
          </a:xfrm>
          <a:prstGeom prst="rect">
            <a:avLst/>
          </a:prstGeom>
          <a:noFill/>
          <a:ln>
            <a:noFill/>
          </a:ln>
        </p:spPr>
      </p:pic>
      <p:pic>
        <p:nvPicPr>
          <p:cNvPr id="8" name="Picture 7" descr="Diffratcion_Graphic.png"/>
          <p:cNvPicPr>
            <a:picLocks noChangeAspect="1"/>
          </p:cNvPicPr>
          <p:nvPr/>
        </p:nvPicPr>
        <p:blipFill>
          <a:blip r:embed="rId4" cstate="print"/>
          <a:srcRect t="55529" r="35989"/>
          <a:stretch>
            <a:fillRect/>
          </a:stretch>
        </p:blipFill>
        <p:spPr>
          <a:xfrm>
            <a:off x="7668344" y="0"/>
            <a:ext cx="1475656" cy="1044638"/>
          </a:xfrm>
          <a:prstGeom prst="rect">
            <a:avLst/>
          </a:prstGeom>
          <a:noFill/>
          <a:ln>
            <a:noFill/>
          </a:ln>
        </p:spPr>
      </p:pic>
      <p:pic>
        <p:nvPicPr>
          <p:cNvPr id="7" name="Picture 6" descr="beam_qual_2.png"/>
          <p:cNvPicPr>
            <a:picLocks noChangeAspect="1"/>
          </p:cNvPicPr>
          <p:nvPr/>
        </p:nvPicPr>
        <p:blipFill>
          <a:blip r:embed="rId5" cstate="print"/>
          <a:stretch>
            <a:fillRect/>
          </a:stretch>
        </p:blipFill>
        <p:spPr>
          <a:xfrm>
            <a:off x="611560" y="861109"/>
            <a:ext cx="7416824" cy="5996891"/>
          </a:xfrm>
          <a:prstGeom prst="rect">
            <a:avLst/>
          </a:prstGeom>
        </p:spPr>
      </p:pic>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QUALITY MONITORING – SCREEN SHOTS</a:t>
            </a:r>
            <a:endParaRPr lang="en-US" dirty="0"/>
          </a:p>
        </p:txBody>
      </p:sp>
      <p:sp>
        <p:nvSpPr>
          <p:cNvPr id="17" name="Content Placeholder 16"/>
          <p:cNvSpPr>
            <a:spLocks noGrp="1"/>
          </p:cNvSpPr>
          <p:nvPr>
            <p:ph idx="1"/>
          </p:nvPr>
        </p:nvSpPr>
        <p:spPr/>
        <p:txBody>
          <a:bodyPr>
            <a:normAutofit/>
          </a:bodyPr>
          <a:lstStyle/>
          <a:p>
            <a:endParaRPr lang="en-AU" dirty="0" smtClean="0"/>
          </a:p>
          <a:p>
            <a:pPr lvl="1"/>
            <a:endParaRPr lang="en-AU" dirty="0" smtClean="0"/>
          </a:p>
          <a:p>
            <a:pPr lvl="1"/>
            <a:endParaRPr lang="en-AU" sz="1600" dirty="0" smtClean="0">
              <a:latin typeface="+mn-lt"/>
            </a:endParaRPr>
          </a:p>
        </p:txBody>
      </p:sp>
      <p:sp>
        <p:nvSpPr>
          <p:cNvPr id="5" name="Slide Number Placeholder 4"/>
          <p:cNvSpPr>
            <a:spLocks noGrp="1"/>
          </p:cNvSpPr>
          <p:nvPr>
            <p:ph type="sldNum" sz="quarter" idx="12"/>
          </p:nvPr>
        </p:nvSpPr>
        <p:spPr/>
        <p:txBody>
          <a:bodyPr/>
          <a:lstStyle/>
          <a:p>
            <a:fld id="{D575D485-3E4C-41C3-8B01-AE450C34458F}" type="slidenum">
              <a:rPr lang="en-AU" smtClean="0"/>
              <a:pPr/>
              <a:t>23</a:t>
            </a:fld>
            <a:endParaRPr lang="en-AU"/>
          </a:p>
        </p:txBody>
      </p:sp>
      <p:pic>
        <p:nvPicPr>
          <p:cNvPr id="6" name="Picture 5" descr="gradient_band_CMYK.png"/>
          <p:cNvPicPr>
            <a:picLocks noChangeAspect="1"/>
          </p:cNvPicPr>
          <p:nvPr/>
        </p:nvPicPr>
        <p:blipFill>
          <a:blip r:embed="rId3" cstate="print"/>
          <a:stretch>
            <a:fillRect/>
          </a:stretch>
        </p:blipFill>
        <p:spPr>
          <a:xfrm>
            <a:off x="-1" y="928676"/>
            <a:ext cx="5715009" cy="139277"/>
          </a:xfrm>
          <a:prstGeom prst="rect">
            <a:avLst/>
          </a:prstGeom>
          <a:noFill/>
          <a:ln>
            <a:noFill/>
          </a:ln>
        </p:spPr>
      </p:pic>
      <p:pic>
        <p:nvPicPr>
          <p:cNvPr id="8" name="Picture 7" descr="Diffratcion_Graphic.png"/>
          <p:cNvPicPr>
            <a:picLocks noChangeAspect="1"/>
          </p:cNvPicPr>
          <p:nvPr/>
        </p:nvPicPr>
        <p:blipFill>
          <a:blip r:embed="rId4" cstate="print"/>
          <a:srcRect t="55529" r="35989"/>
          <a:stretch>
            <a:fillRect/>
          </a:stretch>
        </p:blipFill>
        <p:spPr>
          <a:xfrm>
            <a:off x="7668344" y="0"/>
            <a:ext cx="1475656" cy="1044638"/>
          </a:xfrm>
          <a:prstGeom prst="rect">
            <a:avLst/>
          </a:prstGeom>
          <a:noFill/>
          <a:ln>
            <a:noFill/>
          </a:ln>
        </p:spPr>
      </p:pic>
      <p:pic>
        <p:nvPicPr>
          <p:cNvPr id="7" name="Picture 6" descr="beam_qual_3.png"/>
          <p:cNvPicPr>
            <a:picLocks noChangeAspect="1"/>
          </p:cNvPicPr>
          <p:nvPr/>
        </p:nvPicPr>
        <p:blipFill>
          <a:blip r:embed="rId5" cstate="print"/>
          <a:stretch>
            <a:fillRect/>
          </a:stretch>
        </p:blipFill>
        <p:spPr>
          <a:xfrm>
            <a:off x="251520" y="980727"/>
            <a:ext cx="8686044" cy="5877273"/>
          </a:xfrm>
          <a:prstGeom prst="rect">
            <a:avLst/>
          </a:prstGeom>
        </p:spPr>
      </p:pic>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QUALITY MONITORING – SCREEN SHOTS</a:t>
            </a:r>
            <a:endParaRPr lang="en-US" dirty="0"/>
          </a:p>
        </p:txBody>
      </p:sp>
      <p:sp>
        <p:nvSpPr>
          <p:cNvPr id="17" name="Content Placeholder 16"/>
          <p:cNvSpPr>
            <a:spLocks noGrp="1"/>
          </p:cNvSpPr>
          <p:nvPr>
            <p:ph idx="1"/>
          </p:nvPr>
        </p:nvSpPr>
        <p:spPr/>
        <p:txBody>
          <a:bodyPr>
            <a:normAutofit/>
          </a:bodyPr>
          <a:lstStyle/>
          <a:p>
            <a:endParaRPr lang="en-AU" dirty="0" smtClean="0"/>
          </a:p>
          <a:p>
            <a:pPr lvl="1"/>
            <a:endParaRPr lang="en-AU" dirty="0" smtClean="0"/>
          </a:p>
          <a:p>
            <a:pPr lvl="1"/>
            <a:endParaRPr lang="en-AU" sz="1600" dirty="0" smtClean="0">
              <a:latin typeface="+mn-lt"/>
            </a:endParaRPr>
          </a:p>
        </p:txBody>
      </p:sp>
      <p:sp>
        <p:nvSpPr>
          <p:cNvPr id="5" name="Slide Number Placeholder 4"/>
          <p:cNvSpPr>
            <a:spLocks noGrp="1"/>
          </p:cNvSpPr>
          <p:nvPr>
            <p:ph type="sldNum" sz="quarter" idx="12"/>
          </p:nvPr>
        </p:nvSpPr>
        <p:spPr/>
        <p:txBody>
          <a:bodyPr/>
          <a:lstStyle/>
          <a:p>
            <a:fld id="{D575D485-3E4C-41C3-8B01-AE450C34458F}" type="slidenum">
              <a:rPr lang="en-AU" smtClean="0"/>
              <a:pPr/>
              <a:t>24</a:t>
            </a:fld>
            <a:endParaRPr lang="en-AU"/>
          </a:p>
        </p:txBody>
      </p:sp>
      <p:pic>
        <p:nvPicPr>
          <p:cNvPr id="6" name="Picture 5" descr="gradient_band_CMYK.png"/>
          <p:cNvPicPr>
            <a:picLocks noChangeAspect="1"/>
          </p:cNvPicPr>
          <p:nvPr/>
        </p:nvPicPr>
        <p:blipFill>
          <a:blip r:embed="rId3" cstate="print"/>
          <a:stretch>
            <a:fillRect/>
          </a:stretch>
        </p:blipFill>
        <p:spPr>
          <a:xfrm>
            <a:off x="-1" y="928676"/>
            <a:ext cx="5715009" cy="139277"/>
          </a:xfrm>
          <a:prstGeom prst="rect">
            <a:avLst/>
          </a:prstGeom>
          <a:noFill/>
          <a:ln>
            <a:noFill/>
          </a:ln>
        </p:spPr>
      </p:pic>
      <p:pic>
        <p:nvPicPr>
          <p:cNvPr id="8" name="Picture 7" descr="Diffratcion_Graphic.png"/>
          <p:cNvPicPr>
            <a:picLocks noChangeAspect="1"/>
          </p:cNvPicPr>
          <p:nvPr/>
        </p:nvPicPr>
        <p:blipFill>
          <a:blip r:embed="rId4" cstate="print"/>
          <a:srcRect t="55529" r="35989"/>
          <a:stretch>
            <a:fillRect/>
          </a:stretch>
        </p:blipFill>
        <p:spPr>
          <a:xfrm>
            <a:off x="7668344" y="0"/>
            <a:ext cx="1475656" cy="1044638"/>
          </a:xfrm>
          <a:prstGeom prst="rect">
            <a:avLst/>
          </a:prstGeom>
          <a:noFill/>
          <a:ln>
            <a:noFill/>
          </a:ln>
        </p:spPr>
      </p:pic>
      <p:pic>
        <p:nvPicPr>
          <p:cNvPr id="7" name="Picture 6" descr="beam_qual_4.png"/>
          <p:cNvPicPr>
            <a:picLocks noChangeAspect="1"/>
          </p:cNvPicPr>
          <p:nvPr/>
        </p:nvPicPr>
        <p:blipFill>
          <a:blip r:embed="rId5" cstate="print"/>
          <a:stretch>
            <a:fillRect/>
          </a:stretch>
        </p:blipFill>
        <p:spPr>
          <a:xfrm>
            <a:off x="251520" y="962508"/>
            <a:ext cx="8712968" cy="5895491"/>
          </a:xfrm>
          <a:prstGeom prst="rect">
            <a:avLst/>
          </a:prstGeom>
        </p:spPr>
      </p:pic>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34"/>
          <p:cNvSpPr>
            <a:spLocks noGrp="1"/>
          </p:cNvSpPr>
          <p:nvPr>
            <p:ph type="sldNum" sz="quarter" idx="4294967295"/>
          </p:nvPr>
        </p:nvSpPr>
        <p:spPr>
          <a:xfrm>
            <a:off x="7010400" y="6492875"/>
            <a:ext cx="2133600" cy="365125"/>
          </a:xfrm>
        </p:spPr>
        <p:txBody>
          <a:bodyPr/>
          <a:lstStyle/>
          <a:p>
            <a:fld id="{FD6AD281-E497-4513-9250-2C4199296EDD}" type="slidenum">
              <a:rPr lang="en-US" smtClean="0"/>
              <a:pPr/>
              <a:t>25</a:t>
            </a:fld>
            <a:endParaRPr lang="en-US" dirty="0"/>
          </a:p>
        </p:txBody>
      </p:sp>
      <p:sp>
        <p:nvSpPr>
          <p:cNvPr id="3" name="Rectangle 2"/>
          <p:cNvSpPr/>
          <p:nvPr/>
        </p:nvSpPr>
        <p:spPr>
          <a:xfrm>
            <a:off x="395537" y="2276872"/>
            <a:ext cx="5916716" cy="646331"/>
          </a:xfrm>
          <a:prstGeom prst="rect">
            <a:avLst/>
          </a:prstGeom>
        </p:spPr>
        <p:txBody>
          <a:bodyPr wrap="square">
            <a:spAutoFit/>
          </a:bodyPr>
          <a:lstStyle/>
          <a:p>
            <a:r>
              <a:rPr lang="en-AU" dirty="0" smtClean="0"/>
              <a:t>Eugene Tan   - project manager</a:t>
            </a:r>
          </a:p>
          <a:p>
            <a:r>
              <a:rPr lang="en-AU" dirty="0" smtClean="0"/>
              <a:t>Terry Cornall  - controls engineer </a:t>
            </a: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ORBIT FEEDBACK - INTRODUCTION</a:t>
            </a:r>
            <a:endParaRPr lang="en-US" dirty="0"/>
          </a:p>
        </p:txBody>
      </p:sp>
      <p:sp>
        <p:nvSpPr>
          <p:cNvPr id="17" name="Content Placeholder 16"/>
          <p:cNvSpPr>
            <a:spLocks noGrp="1"/>
          </p:cNvSpPr>
          <p:nvPr>
            <p:ph idx="1"/>
          </p:nvPr>
        </p:nvSpPr>
        <p:spPr/>
        <p:txBody>
          <a:bodyPr/>
          <a:lstStyle/>
          <a:p>
            <a:r>
              <a:rPr lang="en-AU" dirty="0" smtClean="0"/>
              <a:t>System Overview (Final)</a:t>
            </a:r>
          </a:p>
          <a:p>
            <a:r>
              <a:rPr lang="en-AU" dirty="0" smtClean="0"/>
              <a:t>EPICS FPGA Interface</a:t>
            </a:r>
          </a:p>
          <a:p>
            <a:r>
              <a:rPr lang="en-AU" dirty="0" smtClean="0"/>
              <a:t>Testing Environment</a:t>
            </a:r>
          </a:p>
          <a:p>
            <a:r>
              <a:rPr lang="en-AU" dirty="0" smtClean="0"/>
              <a:t>Beam Quality Monitoring</a:t>
            </a:r>
          </a:p>
          <a:p>
            <a:endParaRPr lang="en-AU" dirty="0" smtClean="0"/>
          </a:p>
        </p:txBody>
      </p:sp>
      <p:sp>
        <p:nvSpPr>
          <p:cNvPr id="5" name="Slide Number Placeholder 4"/>
          <p:cNvSpPr>
            <a:spLocks noGrp="1"/>
          </p:cNvSpPr>
          <p:nvPr>
            <p:ph type="sldNum" sz="quarter" idx="12"/>
          </p:nvPr>
        </p:nvSpPr>
        <p:spPr/>
        <p:txBody>
          <a:bodyPr/>
          <a:lstStyle/>
          <a:p>
            <a:fld id="{D575D485-3E4C-41C3-8B01-AE450C34458F}" type="slidenum">
              <a:rPr lang="en-AU" smtClean="0"/>
              <a:pPr/>
              <a:t>3</a:t>
            </a:fld>
            <a:endParaRPr lang="en-AU"/>
          </a:p>
        </p:txBody>
      </p:sp>
      <p:pic>
        <p:nvPicPr>
          <p:cNvPr id="6" name="Picture 5" descr="gradient_band_CMYK.png"/>
          <p:cNvPicPr>
            <a:picLocks noChangeAspect="1"/>
          </p:cNvPicPr>
          <p:nvPr/>
        </p:nvPicPr>
        <p:blipFill>
          <a:blip r:embed="rId3" cstate="print"/>
          <a:stretch>
            <a:fillRect/>
          </a:stretch>
        </p:blipFill>
        <p:spPr>
          <a:xfrm>
            <a:off x="-1" y="928676"/>
            <a:ext cx="5715009" cy="139277"/>
          </a:xfrm>
          <a:prstGeom prst="rect">
            <a:avLst/>
          </a:prstGeom>
          <a:noFill/>
          <a:ln>
            <a:noFill/>
          </a:ln>
        </p:spPr>
      </p:pic>
      <p:pic>
        <p:nvPicPr>
          <p:cNvPr id="8" name="Picture 7" descr="Diffratcion_Graphic.png"/>
          <p:cNvPicPr>
            <a:picLocks noChangeAspect="1"/>
          </p:cNvPicPr>
          <p:nvPr/>
        </p:nvPicPr>
        <p:blipFill>
          <a:blip r:embed="rId4" cstate="print"/>
          <a:srcRect t="55529" r="35989"/>
          <a:stretch>
            <a:fillRect/>
          </a:stretch>
        </p:blipFill>
        <p:spPr>
          <a:xfrm>
            <a:off x="7668344" y="0"/>
            <a:ext cx="1475656" cy="1044638"/>
          </a:xfrm>
          <a:prstGeom prst="rect">
            <a:avLst/>
          </a:prstGeom>
          <a:noFill/>
          <a:ln>
            <a:noFill/>
          </a:ln>
        </p:spPr>
      </p:pic>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17" name="Content Placeholder 16"/>
          <p:cNvSpPr>
            <a:spLocks noGrp="1"/>
          </p:cNvSpPr>
          <p:nvPr>
            <p:ph idx="1"/>
          </p:nvPr>
        </p:nvSpPr>
        <p:spPr/>
        <p:txBody>
          <a:bodyPr/>
          <a:lstStyle/>
          <a:p>
            <a:r>
              <a:rPr lang="en-AU" dirty="0" smtClean="0"/>
              <a:t>Project 2182: to build an FPGA based fast orbit feedback system for the facility with a bandwidth of up to 300 Hz. </a:t>
            </a:r>
          </a:p>
          <a:p>
            <a:pPr marL="342900" lvl="1" indent="-342900">
              <a:spcBef>
                <a:spcPts val="600"/>
              </a:spcBef>
              <a:spcAft>
                <a:spcPts val="600"/>
              </a:spcAft>
              <a:buFont typeface="Arial" pitchFamily="34" charset="0"/>
              <a:buChar char="•"/>
            </a:pPr>
            <a:r>
              <a:rPr lang="en-AU" sz="2000" dirty="0" smtClean="0"/>
              <a:t>Aim: Damp the RMS transverse beam position motion to less than 10% of one sigma of the transverse beamsize, up to a frequency of 100 Hz.</a:t>
            </a:r>
            <a:endParaRPr lang="en-AU" dirty="0" smtClean="0"/>
          </a:p>
          <a:p>
            <a:r>
              <a:rPr lang="en-AU" dirty="0" smtClean="0"/>
              <a:t>In the past 3 years we have designed, built and commissioned most of the system except the firmware for the central feedback controller/processor (FPGA based).</a:t>
            </a:r>
          </a:p>
          <a:p>
            <a:pPr lvl="1"/>
            <a:r>
              <a:rPr lang="en-AU" dirty="0" smtClean="0"/>
              <a:t>Planed completion is January 2017</a:t>
            </a:r>
          </a:p>
          <a:p>
            <a:pPr lvl="1"/>
            <a:r>
              <a:rPr lang="en-AU" dirty="0" smtClean="0"/>
              <a:t>Project delayed due to departure of FPGA developer. </a:t>
            </a:r>
          </a:p>
          <a:p>
            <a:pPr>
              <a:buNone/>
            </a:pPr>
            <a:endParaRPr lang="en-AU" dirty="0" smtClean="0"/>
          </a:p>
          <a:p>
            <a:pPr lvl="1"/>
            <a:endParaRPr lang="en-AU" dirty="0" smtClean="0"/>
          </a:p>
          <a:p>
            <a:endParaRPr lang="en-AU" dirty="0" smtClean="0"/>
          </a:p>
        </p:txBody>
      </p:sp>
      <p:sp>
        <p:nvSpPr>
          <p:cNvPr id="5" name="Slide Number Placeholder 4"/>
          <p:cNvSpPr>
            <a:spLocks noGrp="1"/>
          </p:cNvSpPr>
          <p:nvPr>
            <p:ph type="sldNum" sz="quarter" idx="12"/>
          </p:nvPr>
        </p:nvSpPr>
        <p:spPr/>
        <p:txBody>
          <a:bodyPr/>
          <a:lstStyle/>
          <a:p>
            <a:fld id="{D575D485-3E4C-41C3-8B01-AE450C34458F}" type="slidenum">
              <a:rPr lang="en-AU" smtClean="0"/>
              <a:pPr/>
              <a:t>4</a:t>
            </a:fld>
            <a:endParaRPr lang="en-AU"/>
          </a:p>
        </p:txBody>
      </p:sp>
      <p:pic>
        <p:nvPicPr>
          <p:cNvPr id="6" name="Picture 5" descr="gradient_band_CMYK.png"/>
          <p:cNvPicPr>
            <a:picLocks noChangeAspect="1"/>
          </p:cNvPicPr>
          <p:nvPr/>
        </p:nvPicPr>
        <p:blipFill>
          <a:blip r:embed="rId3" cstate="print"/>
          <a:stretch>
            <a:fillRect/>
          </a:stretch>
        </p:blipFill>
        <p:spPr>
          <a:xfrm>
            <a:off x="-1" y="928676"/>
            <a:ext cx="5715009" cy="139277"/>
          </a:xfrm>
          <a:prstGeom prst="rect">
            <a:avLst/>
          </a:prstGeom>
          <a:noFill/>
          <a:ln>
            <a:noFill/>
          </a:ln>
        </p:spPr>
      </p:pic>
      <p:pic>
        <p:nvPicPr>
          <p:cNvPr id="8" name="Picture 7" descr="Diffratcion_Graphic.png"/>
          <p:cNvPicPr>
            <a:picLocks noChangeAspect="1"/>
          </p:cNvPicPr>
          <p:nvPr/>
        </p:nvPicPr>
        <p:blipFill>
          <a:blip r:embed="rId4" cstate="print"/>
          <a:srcRect t="55529" r="35989"/>
          <a:stretch>
            <a:fillRect/>
          </a:stretch>
        </p:blipFill>
        <p:spPr>
          <a:xfrm>
            <a:off x="7668344" y="0"/>
            <a:ext cx="1475656" cy="1044638"/>
          </a:xfrm>
          <a:prstGeom prst="rect">
            <a:avLst/>
          </a:prstGeom>
          <a:noFill/>
          <a:ln>
            <a:noFill/>
          </a:ln>
        </p:spPr>
      </p:pic>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 SCHEMATIC</a:t>
            </a:r>
            <a:endParaRPr lang="en-US" dirty="0"/>
          </a:p>
        </p:txBody>
      </p:sp>
      <p:sp>
        <p:nvSpPr>
          <p:cNvPr id="17" name="Content Placeholder 16"/>
          <p:cNvSpPr>
            <a:spLocks noGrp="1"/>
          </p:cNvSpPr>
          <p:nvPr>
            <p:ph idx="1"/>
          </p:nvPr>
        </p:nvSpPr>
        <p:spPr>
          <a:xfrm>
            <a:off x="251520" y="764704"/>
            <a:ext cx="8568630" cy="5688632"/>
          </a:xfrm>
        </p:spPr>
        <p:txBody>
          <a:bodyPr/>
          <a:lstStyle/>
          <a:p>
            <a:pPr>
              <a:buNone/>
            </a:pPr>
            <a:r>
              <a:rPr lang="en-AU" dirty="0" smtClean="0"/>
              <a:t> </a:t>
            </a:r>
          </a:p>
        </p:txBody>
      </p:sp>
      <p:sp>
        <p:nvSpPr>
          <p:cNvPr id="5" name="Slide Number Placeholder 4"/>
          <p:cNvSpPr>
            <a:spLocks noGrp="1"/>
          </p:cNvSpPr>
          <p:nvPr>
            <p:ph type="sldNum" sz="quarter" idx="12"/>
          </p:nvPr>
        </p:nvSpPr>
        <p:spPr/>
        <p:txBody>
          <a:bodyPr/>
          <a:lstStyle/>
          <a:p>
            <a:fld id="{D575D485-3E4C-41C3-8B01-AE450C34458F}" type="slidenum">
              <a:rPr lang="en-AU" smtClean="0"/>
              <a:pPr/>
              <a:t>5</a:t>
            </a:fld>
            <a:endParaRPr lang="en-AU"/>
          </a:p>
        </p:txBody>
      </p:sp>
      <p:pic>
        <p:nvPicPr>
          <p:cNvPr id="6" name="Picture 5" descr="gradient_band_CMYK.png"/>
          <p:cNvPicPr>
            <a:picLocks noChangeAspect="1"/>
          </p:cNvPicPr>
          <p:nvPr/>
        </p:nvPicPr>
        <p:blipFill>
          <a:blip r:embed="rId3" cstate="print"/>
          <a:stretch>
            <a:fillRect/>
          </a:stretch>
        </p:blipFill>
        <p:spPr>
          <a:xfrm>
            <a:off x="-1" y="928676"/>
            <a:ext cx="5715009" cy="139277"/>
          </a:xfrm>
          <a:prstGeom prst="rect">
            <a:avLst/>
          </a:prstGeom>
          <a:noFill/>
          <a:ln>
            <a:noFill/>
          </a:ln>
        </p:spPr>
      </p:pic>
      <p:pic>
        <p:nvPicPr>
          <p:cNvPr id="8" name="Picture 7" descr="Diffratcion_Graphic.png"/>
          <p:cNvPicPr>
            <a:picLocks noChangeAspect="1"/>
          </p:cNvPicPr>
          <p:nvPr/>
        </p:nvPicPr>
        <p:blipFill>
          <a:blip r:embed="rId4" cstate="print"/>
          <a:srcRect t="55529" r="35989"/>
          <a:stretch>
            <a:fillRect/>
          </a:stretch>
        </p:blipFill>
        <p:spPr>
          <a:xfrm>
            <a:off x="7668344" y="0"/>
            <a:ext cx="1475656" cy="1044638"/>
          </a:xfrm>
          <a:prstGeom prst="rect">
            <a:avLst/>
          </a:prstGeom>
          <a:noFill/>
          <a:ln>
            <a:noFill/>
          </a:ln>
        </p:spPr>
      </p:pic>
      <p:pic>
        <p:nvPicPr>
          <p:cNvPr id="1026" name="Picture 2"/>
          <p:cNvPicPr>
            <a:picLocks noChangeAspect="1" noChangeArrowheads="1"/>
          </p:cNvPicPr>
          <p:nvPr/>
        </p:nvPicPr>
        <p:blipFill>
          <a:blip r:embed="rId5" cstate="print"/>
          <a:srcRect/>
          <a:stretch>
            <a:fillRect/>
          </a:stretch>
        </p:blipFill>
        <p:spPr bwMode="auto">
          <a:xfrm>
            <a:off x="107504" y="1556792"/>
            <a:ext cx="8900360" cy="478494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17" name="Content Placeholder 16"/>
          <p:cNvSpPr>
            <a:spLocks noGrp="1"/>
          </p:cNvSpPr>
          <p:nvPr>
            <p:ph idx="1"/>
          </p:nvPr>
        </p:nvSpPr>
        <p:spPr/>
        <p:txBody>
          <a:bodyPr>
            <a:normAutofit lnSpcReduction="10000"/>
          </a:bodyPr>
          <a:lstStyle/>
          <a:p>
            <a:r>
              <a:rPr lang="en-AU" dirty="0" smtClean="0"/>
              <a:t>98 I-tech Libera BPMs</a:t>
            </a:r>
          </a:p>
          <a:p>
            <a:pPr lvl="1"/>
            <a:r>
              <a:rPr lang="en-AU" dirty="0" smtClean="0"/>
              <a:t>Provides beam position data packet at 10kHz</a:t>
            </a:r>
          </a:p>
          <a:p>
            <a:r>
              <a:rPr lang="en-AU" dirty="0" smtClean="0"/>
              <a:t>FPGA – Xilinx </a:t>
            </a:r>
            <a:r>
              <a:rPr lang="en-AU" dirty="0" err="1" smtClean="0"/>
              <a:t>Virtex</a:t>
            </a:r>
            <a:r>
              <a:rPr lang="en-AU" dirty="0" smtClean="0"/>
              <a:t> 6</a:t>
            </a:r>
          </a:p>
          <a:p>
            <a:pPr lvl="1"/>
            <a:r>
              <a:rPr lang="en-AU" dirty="0" smtClean="0"/>
              <a:t>Runs at 10KHz.</a:t>
            </a:r>
          </a:p>
          <a:p>
            <a:pPr lvl="1"/>
            <a:r>
              <a:rPr lang="en-AU" dirty="0" smtClean="0"/>
              <a:t>Uses inverse response matrix and PI filter to calculate coil corrections.</a:t>
            </a:r>
          </a:p>
          <a:p>
            <a:pPr lvl="1"/>
            <a:r>
              <a:rPr lang="en-AU" dirty="0" smtClean="0"/>
              <a:t>Transmits corrections over 14 20Mhz optical links</a:t>
            </a:r>
          </a:p>
          <a:p>
            <a:pPr lvl="1"/>
            <a:r>
              <a:rPr lang="en-AU" dirty="0" smtClean="0"/>
              <a:t>Control data is 12 bit encoding to +/- 1Amp correction</a:t>
            </a:r>
          </a:p>
          <a:p>
            <a:r>
              <a:rPr lang="en-AU" dirty="0" smtClean="0"/>
              <a:t>Detect 776 Controller (14)</a:t>
            </a:r>
          </a:p>
          <a:p>
            <a:pPr lvl="1"/>
            <a:r>
              <a:rPr lang="en-AU" dirty="0" smtClean="0"/>
              <a:t>Each drives six fast correction coils (3 vertical, 3 horizontal)</a:t>
            </a:r>
          </a:p>
          <a:p>
            <a:pPr lvl="1"/>
            <a:r>
              <a:rPr lang="en-AU" dirty="0" smtClean="0"/>
              <a:t>Optical data converted to RS485 then processed.</a:t>
            </a:r>
          </a:p>
          <a:p>
            <a:pPr lvl="1"/>
            <a:r>
              <a:rPr lang="en-AU" dirty="0" smtClean="0"/>
              <a:t>Also support network connection for control and monitoring.</a:t>
            </a:r>
          </a:p>
          <a:p>
            <a:r>
              <a:rPr lang="en-AU" dirty="0" smtClean="0"/>
              <a:t>Two EPICS IOCs</a:t>
            </a:r>
          </a:p>
          <a:p>
            <a:pPr lvl="1"/>
            <a:r>
              <a:rPr lang="en-AU" dirty="0" smtClean="0"/>
              <a:t>Primary IOC interfaces to the FPGA  and general FOFB control/monitoring </a:t>
            </a:r>
          </a:p>
          <a:p>
            <a:pPr lvl="1"/>
            <a:r>
              <a:rPr lang="en-AU" dirty="0" smtClean="0"/>
              <a:t>Secondary IOC provides beam quality assessment</a:t>
            </a:r>
          </a:p>
          <a:p>
            <a:endParaRPr lang="en-AU" dirty="0" smtClean="0"/>
          </a:p>
        </p:txBody>
      </p:sp>
      <p:sp>
        <p:nvSpPr>
          <p:cNvPr id="5" name="Slide Number Placeholder 4"/>
          <p:cNvSpPr>
            <a:spLocks noGrp="1"/>
          </p:cNvSpPr>
          <p:nvPr>
            <p:ph type="sldNum" sz="quarter" idx="12"/>
          </p:nvPr>
        </p:nvSpPr>
        <p:spPr/>
        <p:txBody>
          <a:bodyPr/>
          <a:lstStyle/>
          <a:p>
            <a:fld id="{D575D485-3E4C-41C3-8B01-AE450C34458F}" type="slidenum">
              <a:rPr lang="en-AU" smtClean="0"/>
              <a:pPr/>
              <a:t>6</a:t>
            </a:fld>
            <a:endParaRPr lang="en-AU"/>
          </a:p>
        </p:txBody>
      </p:sp>
      <p:pic>
        <p:nvPicPr>
          <p:cNvPr id="6" name="Picture 5" descr="gradient_band_CMYK.png"/>
          <p:cNvPicPr>
            <a:picLocks noChangeAspect="1"/>
          </p:cNvPicPr>
          <p:nvPr/>
        </p:nvPicPr>
        <p:blipFill>
          <a:blip r:embed="rId3" cstate="print"/>
          <a:stretch>
            <a:fillRect/>
          </a:stretch>
        </p:blipFill>
        <p:spPr>
          <a:xfrm>
            <a:off x="-1" y="928676"/>
            <a:ext cx="5715009" cy="139277"/>
          </a:xfrm>
          <a:prstGeom prst="rect">
            <a:avLst/>
          </a:prstGeom>
          <a:noFill/>
          <a:ln>
            <a:noFill/>
          </a:ln>
        </p:spPr>
      </p:pic>
      <p:pic>
        <p:nvPicPr>
          <p:cNvPr id="8" name="Picture 7" descr="Diffratcion_Graphic.png"/>
          <p:cNvPicPr>
            <a:picLocks noChangeAspect="1"/>
          </p:cNvPicPr>
          <p:nvPr/>
        </p:nvPicPr>
        <p:blipFill>
          <a:blip r:embed="rId4" cstate="print"/>
          <a:srcRect t="55529" r="35989"/>
          <a:stretch>
            <a:fillRect/>
          </a:stretch>
        </p:blipFill>
        <p:spPr>
          <a:xfrm>
            <a:off x="7668344" y="0"/>
            <a:ext cx="1475656" cy="1044638"/>
          </a:xfrm>
          <a:prstGeom prst="rect">
            <a:avLst/>
          </a:prstGeom>
          <a:noFill/>
          <a:ln>
            <a:noFill/>
          </a:ln>
        </p:spPr>
      </p:pic>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FAST CORRECTOR COIL</a:t>
            </a:r>
            <a:endParaRPr lang="en-US" dirty="0"/>
          </a:p>
        </p:txBody>
      </p:sp>
      <p:sp>
        <p:nvSpPr>
          <p:cNvPr id="5" name="Slide Number Placeholder 4"/>
          <p:cNvSpPr>
            <a:spLocks noGrp="1"/>
          </p:cNvSpPr>
          <p:nvPr>
            <p:ph type="sldNum" sz="quarter" idx="12"/>
          </p:nvPr>
        </p:nvSpPr>
        <p:spPr/>
        <p:txBody>
          <a:bodyPr/>
          <a:lstStyle/>
          <a:p>
            <a:fld id="{D575D485-3E4C-41C3-8B01-AE450C34458F}" type="slidenum">
              <a:rPr lang="en-AU" smtClean="0"/>
              <a:pPr/>
              <a:t>7</a:t>
            </a:fld>
            <a:endParaRPr lang="en-AU"/>
          </a:p>
        </p:txBody>
      </p:sp>
      <p:pic>
        <p:nvPicPr>
          <p:cNvPr id="6" name="Picture 5" descr="gradient_band_CMYK.png"/>
          <p:cNvPicPr>
            <a:picLocks noChangeAspect="1"/>
          </p:cNvPicPr>
          <p:nvPr/>
        </p:nvPicPr>
        <p:blipFill>
          <a:blip r:embed="rId3" cstate="print"/>
          <a:stretch>
            <a:fillRect/>
          </a:stretch>
        </p:blipFill>
        <p:spPr>
          <a:xfrm>
            <a:off x="-1" y="928676"/>
            <a:ext cx="5715009" cy="139277"/>
          </a:xfrm>
          <a:prstGeom prst="rect">
            <a:avLst/>
          </a:prstGeom>
          <a:noFill/>
          <a:ln>
            <a:noFill/>
          </a:ln>
        </p:spPr>
      </p:pic>
      <p:pic>
        <p:nvPicPr>
          <p:cNvPr id="8" name="Picture 7" descr="Diffratcion_Graphic.png"/>
          <p:cNvPicPr>
            <a:picLocks noChangeAspect="1"/>
          </p:cNvPicPr>
          <p:nvPr/>
        </p:nvPicPr>
        <p:blipFill>
          <a:blip r:embed="rId4" cstate="print"/>
          <a:srcRect t="55529" r="35989"/>
          <a:stretch>
            <a:fillRect/>
          </a:stretch>
        </p:blipFill>
        <p:spPr>
          <a:xfrm>
            <a:off x="7668344" y="0"/>
            <a:ext cx="1475656" cy="1044638"/>
          </a:xfrm>
          <a:prstGeom prst="rect">
            <a:avLst/>
          </a:prstGeom>
          <a:noFill/>
          <a:ln>
            <a:noFill/>
          </a:ln>
        </p:spPr>
      </p:pic>
      <p:pic>
        <p:nvPicPr>
          <p:cNvPr id="2050" name="Picture 2"/>
          <p:cNvPicPr>
            <a:picLocks noGrp="1" noChangeAspect="1" noChangeArrowheads="1"/>
          </p:cNvPicPr>
          <p:nvPr>
            <p:ph idx="1"/>
          </p:nvPr>
        </p:nvPicPr>
        <p:blipFill>
          <a:blip r:embed="rId5" cstate="print"/>
          <a:srcRect/>
          <a:stretch>
            <a:fillRect/>
          </a:stretch>
        </p:blipFill>
        <p:spPr bwMode="auto">
          <a:xfrm>
            <a:off x="1475656" y="1124744"/>
            <a:ext cx="4505325" cy="2857500"/>
          </a:xfrm>
          <a:prstGeom prst="rect">
            <a:avLst/>
          </a:prstGeom>
          <a:noFill/>
          <a:ln w="9525">
            <a:noFill/>
            <a:miter lim="800000"/>
            <a:headEnd/>
            <a:tailEnd/>
          </a:ln>
        </p:spPr>
      </p:pic>
      <p:sp>
        <p:nvSpPr>
          <p:cNvPr id="9" name="Rectangle 8"/>
          <p:cNvSpPr/>
          <p:nvPr/>
        </p:nvSpPr>
        <p:spPr>
          <a:xfrm>
            <a:off x="467544" y="4077072"/>
            <a:ext cx="6390456" cy="923330"/>
          </a:xfrm>
          <a:prstGeom prst="rect">
            <a:avLst/>
          </a:prstGeom>
        </p:spPr>
        <p:txBody>
          <a:bodyPr wrap="square">
            <a:spAutoFit/>
          </a:bodyPr>
          <a:lstStyle/>
          <a:p>
            <a:r>
              <a:rPr lang="en-AU" dirty="0" smtClean="0"/>
              <a:t>Vertical Fast corrector coils are tertiary coils.</a:t>
            </a:r>
          </a:p>
          <a:p>
            <a:r>
              <a:rPr lang="en-AU" dirty="0" smtClean="0"/>
              <a:t>Primary coils are the sextupole coil windings</a:t>
            </a:r>
          </a:p>
          <a:p>
            <a:r>
              <a:rPr lang="en-AU" dirty="0" smtClean="0"/>
              <a:t>Secondary are the slow horizontal corrector coil windings.</a:t>
            </a:r>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HORIZONTAL FAST CORRECTOR COIL</a:t>
            </a:r>
            <a:endParaRPr lang="en-US" dirty="0"/>
          </a:p>
        </p:txBody>
      </p:sp>
      <p:sp>
        <p:nvSpPr>
          <p:cNvPr id="5" name="Slide Number Placeholder 4"/>
          <p:cNvSpPr>
            <a:spLocks noGrp="1"/>
          </p:cNvSpPr>
          <p:nvPr>
            <p:ph type="sldNum" sz="quarter" idx="12"/>
          </p:nvPr>
        </p:nvSpPr>
        <p:spPr/>
        <p:txBody>
          <a:bodyPr/>
          <a:lstStyle/>
          <a:p>
            <a:fld id="{D575D485-3E4C-41C3-8B01-AE450C34458F}" type="slidenum">
              <a:rPr lang="en-AU" smtClean="0"/>
              <a:pPr/>
              <a:t>8</a:t>
            </a:fld>
            <a:endParaRPr lang="en-AU"/>
          </a:p>
        </p:txBody>
      </p:sp>
      <p:pic>
        <p:nvPicPr>
          <p:cNvPr id="6" name="Picture 5" descr="gradient_band_CMYK.png"/>
          <p:cNvPicPr>
            <a:picLocks noChangeAspect="1"/>
          </p:cNvPicPr>
          <p:nvPr/>
        </p:nvPicPr>
        <p:blipFill>
          <a:blip r:embed="rId3" cstate="print"/>
          <a:stretch>
            <a:fillRect/>
          </a:stretch>
        </p:blipFill>
        <p:spPr>
          <a:xfrm>
            <a:off x="-1" y="928676"/>
            <a:ext cx="5715009" cy="139277"/>
          </a:xfrm>
          <a:prstGeom prst="rect">
            <a:avLst/>
          </a:prstGeom>
          <a:noFill/>
          <a:ln>
            <a:noFill/>
          </a:ln>
        </p:spPr>
      </p:pic>
      <p:pic>
        <p:nvPicPr>
          <p:cNvPr id="8" name="Picture 7" descr="Diffratcion_Graphic.png"/>
          <p:cNvPicPr>
            <a:picLocks noChangeAspect="1"/>
          </p:cNvPicPr>
          <p:nvPr/>
        </p:nvPicPr>
        <p:blipFill>
          <a:blip r:embed="rId4" cstate="print"/>
          <a:srcRect t="55529" r="35989"/>
          <a:stretch>
            <a:fillRect/>
          </a:stretch>
        </p:blipFill>
        <p:spPr>
          <a:xfrm>
            <a:off x="7668344" y="0"/>
            <a:ext cx="1475656" cy="1044638"/>
          </a:xfrm>
          <a:prstGeom prst="rect">
            <a:avLst/>
          </a:prstGeom>
          <a:noFill/>
          <a:ln>
            <a:noFill/>
          </a:ln>
        </p:spPr>
      </p:pic>
      <p:sp>
        <p:nvSpPr>
          <p:cNvPr id="9" name="Rectangle 8"/>
          <p:cNvSpPr/>
          <p:nvPr/>
        </p:nvSpPr>
        <p:spPr>
          <a:xfrm>
            <a:off x="467544" y="4077072"/>
            <a:ext cx="6390456" cy="923330"/>
          </a:xfrm>
          <a:prstGeom prst="rect">
            <a:avLst/>
          </a:prstGeom>
        </p:spPr>
        <p:txBody>
          <a:bodyPr wrap="square">
            <a:spAutoFit/>
          </a:bodyPr>
          <a:lstStyle/>
          <a:p>
            <a:r>
              <a:rPr lang="en-AU" dirty="0" smtClean="0"/>
              <a:t>Horizontal Fast corrector coils are tertiary coils.</a:t>
            </a:r>
          </a:p>
          <a:p>
            <a:r>
              <a:rPr lang="en-AU" dirty="0" smtClean="0"/>
              <a:t>Primary coils are the sextupole coil windings</a:t>
            </a:r>
          </a:p>
          <a:p>
            <a:r>
              <a:rPr lang="en-AU" dirty="0" smtClean="0"/>
              <a:t>Secondary are the slow vertical corrector coil windings.</a:t>
            </a:r>
          </a:p>
        </p:txBody>
      </p:sp>
      <p:pic>
        <p:nvPicPr>
          <p:cNvPr id="3074" name="Picture 2"/>
          <p:cNvPicPr>
            <a:picLocks noGrp="1" noChangeAspect="1" noChangeArrowheads="1"/>
          </p:cNvPicPr>
          <p:nvPr>
            <p:ph idx="1"/>
          </p:nvPr>
        </p:nvPicPr>
        <p:blipFill>
          <a:blip r:embed="rId5" cstate="print"/>
          <a:srcRect/>
          <a:stretch>
            <a:fillRect/>
          </a:stretch>
        </p:blipFill>
        <p:spPr bwMode="auto">
          <a:xfrm>
            <a:off x="1331640" y="1196752"/>
            <a:ext cx="4191000" cy="28003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EPICS IOC to FPGA Interface - Protocol</a:t>
            </a:r>
            <a:endParaRPr lang="en-US" dirty="0"/>
          </a:p>
        </p:txBody>
      </p:sp>
      <p:sp>
        <p:nvSpPr>
          <p:cNvPr id="17" name="Content Placeholder 16"/>
          <p:cNvSpPr>
            <a:spLocks noGrp="1"/>
          </p:cNvSpPr>
          <p:nvPr>
            <p:ph idx="1"/>
          </p:nvPr>
        </p:nvSpPr>
        <p:spPr>
          <a:xfrm>
            <a:off x="251520" y="1124744"/>
            <a:ext cx="8568630" cy="5328591"/>
          </a:xfrm>
        </p:spPr>
        <p:txBody>
          <a:bodyPr>
            <a:normAutofit lnSpcReduction="10000"/>
          </a:bodyPr>
          <a:lstStyle/>
          <a:p>
            <a:r>
              <a:rPr lang="en-AU" dirty="0" smtClean="0"/>
              <a:t>UDP Interface  -  simple binary protocol</a:t>
            </a:r>
          </a:p>
          <a:p>
            <a:r>
              <a:rPr lang="en-AU" dirty="0" smtClean="0"/>
              <a:t>Standard 6 byte message header </a:t>
            </a:r>
          </a:p>
          <a:p>
            <a:pPr lvl="1"/>
            <a:r>
              <a:rPr lang="en-AU" dirty="0" smtClean="0"/>
              <a:t>Type, subtype, payload length (&lt; 400), seq number</a:t>
            </a:r>
          </a:p>
          <a:p>
            <a:pPr lvl="1"/>
            <a:r>
              <a:rPr lang="en-AU" dirty="0" smtClean="0"/>
              <a:t>All numeric values are integer of fixed point.</a:t>
            </a:r>
          </a:p>
          <a:p>
            <a:r>
              <a:rPr lang="en-AU" dirty="0" smtClean="0"/>
              <a:t>Fixed size messages (for given message type)</a:t>
            </a:r>
          </a:p>
          <a:p>
            <a:r>
              <a:rPr lang="en-AU" dirty="0" smtClean="0"/>
              <a:t>FPGA is server – EPICS IOC connects to the FPGA</a:t>
            </a:r>
          </a:p>
          <a:p>
            <a:pPr lvl="1"/>
            <a:r>
              <a:rPr lang="en-AU" dirty="0" smtClean="0"/>
              <a:t>No unsolicited messages from the FPGA</a:t>
            </a:r>
          </a:p>
          <a:p>
            <a:pPr lvl="1"/>
            <a:r>
              <a:rPr lang="en-AU" dirty="0" smtClean="0"/>
              <a:t>All command/request from the IOC get a response</a:t>
            </a:r>
          </a:p>
          <a:p>
            <a:pPr lvl="2"/>
            <a:r>
              <a:rPr lang="en-AU" dirty="0" smtClean="0"/>
              <a:t>For commands: ACK or NAK</a:t>
            </a:r>
          </a:p>
          <a:p>
            <a:pPr lvl="2"/>
            <a:r>
              <a:rPr lang="en-AU" dirty="0" smtClean="0"/>
              <a:t>For data/status requests: data/status or a NAK</a:t>
            </a:r>
          </a:p>
          <a:p>
            <a:r>
              <a:rPr lang="en-AU" dirty="0" smtClean="0"/>
              <a:t>Main data items sent to/read from FPGA are:</a:t>
            </a:r>
          </a:p>
          <a:p>
            <a:pPr lvl="1"/>
            <a:r>
              <a:rPr lang="en-AU" dirty="0" smtClean="0"/>
              <a:t>Reference Orbit (2), Inverse Response Matrix (2), PI values (2), System Mode</a:t>
            </a:r>
          </a:p>
          <a:p>
            <a:r>
              <a:rPr lang="en-AU" dirty="0" smtClean="0"/>
              <a:t>Secondary data: </a:t>
            </a:r>
          </a:p>
          <a:p>
            <a:pPr lvl="1"/>
            <a:r>
              <a:rPr lang="en-AU" dirty="0" smtClean="0"/>
              <a:t>Firmware version, serial number, temperature status, test data</a:t>
            </a:r>
          </a:p>
          <a:p>
            <a:endParaRPr lang="en-AU" dirty="0" smtClean="0">
              <a:solidFill>
                <a:srgbClr val="002060"/>
              </a:solidFill>
              <a:latin typeface="Courier New" pitchFamily="49" charset="0"/>
              <a:cs typeface="Courier New" pitchFamily="49" charset="0"/>
            </a:endParaRPr>
          </a:p>
          <a:p>
            <a:pPr lvl="1"/>
            <a:endParaRPr lang="en-AU" dirty="0" smtClean="0"/>
          </a:p>
          <a:p>
            <a:pPr lvl="1"/>
            <a:endParaRPr lang="en-AU" dirty="0" smtClean="0"/>
          </a:p>
        </p:txBody>
      </p:sp>
      <p:sp>
        <p:nvSpPr>
          <p:cNvPr id="5" name="Slide Number Placeholder 4"/>
          <p:cNvSpPr>
            <a:spLocks noGrp="1"/>
          </p:cNvSpPr>
          <p:nvPr>
            <p:ph type="sldNum" sz="quarter" idx="12"/>
          </p:nvPr>
        </p:nvSpPr>
        <p:spPr/>
        <p:txBody>
          <a:bodyPr/>
          <a:lstStyle/>
          <a:p>
            <a:fld id="{D575D485-3E4C-41C3-8B01-AE450C34458F}" type="slidenum">
              <a:rPr lang="en-AU" smtClean="0"/>
              <a:pPr/>
              <a:t>9</a:t>
            </a:fld>
            <a:endParaRPr lang="en-AU"/>
          </a:p>
        </p:txBody>
      </p:sp>
      <p:pic>
        <p:nvPicPr>
          <p:cNvPr id="6" name="Picture 5" descr="gradient_band_CMYK.png"/>
          <p:cNvPicPr>
            <a:picLocks noChangeAspect="1"/>
          </p:cNvPicPr>
          <p:nvPr/>
        </p:nvPicPr>
        <p:blipFill>
          <a:blip r:embed="rId3" cstate="print"/>
          <a:stretch>
            <a:fillRect/>
          </a:stretch>
        </p:blipFill>
        <p:spPr>
          <a:xfrm>
            <a:off x="-1" y="928676"/>
            <a:ext cx="5715009" cy="139277"/>
          </a:xfrm>
          <a:prstGeom prst="rect">
            <a:avLst/>
          </a:prstGeom>
          <a:noFill/>
          <a:ln>
            <a:noFill/>
          </a:ln>
        </p:spPr>
      </p:pic>
      <p:pic>
        <p:nvPicPr>
          <p:cNvPr id="8" name="Picture 7" descr="Diffratcion_Graphic.png"/>
          <p:cNvPicPr>
            <a:picLocks noChangeAspect="1"/>
          </p:cNvPicPr>
          <p:nvPr/>
        </p:nvPicPr>
        <p:blipFill>
          <a:blip r:embed="rId4" cstate="print"/>
          <a:srcRect t="55529" r="35989"/>
          <a:stretch>
            <a:fillRect/>
          </a:stretch>
        </p:blipFill>
        <p:spPr>
          <a:xfrm>
            <a:off x="7668344" y="0"/>
            <a:ext cx="1475656" cy="1044638"/>
          </a:xfrm>
          <a:prstGeom prst="rect">
            <a:avLst/>
          </a:prstGeom>
          <a:noFill/>
          <a:ln>
            <a:noFill/>
          </a:ln>
        </p:spPr>
      </p:pic>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1_Office Theme">
  <a:themeElements>
    <a:clrScheme name="AS Colour Scheme">
      <a:dk1>
        <a:srgbClr val="000000"/>
      </a:dk1>
      <a:lt1>
        <a:srgbClr val="FFFFFF"/>
      </a:lt1>
      <a:dk2>
        <a:srgbClr val="CCD221"/>
      </a:dk2>
      <a:lt2>
        <a:srgbClr val="808080"/>
      </a:lt2>
      <a:accent1>
        <a:srgbClr val="3C97D1"/>
      </a:accent1>
      <a:accent2>
        <a:srgbClr val="1B9B94"/>
      </a:accent2>
      <a:accent3>
        <a:srgbClr val="94B633"/>
      </a:accent3>
      <a:accent4>
        <a:srgbClr val="C53830"/>
      </a:accent4>
      <a:accent5>
        <a:srgbClr val="C31C67"/>
      </a:accent5>
      <a:accent6>
        <a:srgbClr val="DE9829"/>
      </a:accent6>
      <a:hlink>
        <a:srgbClr val="1B9B94"/>
      </a:hlink>
      <a:folHlink>
        <a:srgbClr val="94B63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1465</TotalTime>
  <Words>1098</Words>
  <Application>Microsoft Office PowerPoint</Application>
  <PresentationFormat>Bildspel på skärmen (4:3)</PresentationFormat>
  <Paragraphs>197</Paragraphs>
  <Slides>25</Slides>
  <Notes>23</Notes>
  <HiddenSlides>0</HiddenSlides>
  <MMClips>0</MMClips>
  <ScaleCrop>false</ScaleCrop>
  <HeadingPairs>
    <vt:vector size="4" baseType="variant">
      <vt:variant>
        <vt:lpstr>Tema</vt:lpstr>
      </vt:variant>
      <vt:variant>
        <vt:i4>1</vt:i4>
      </vt:variant>
      <vt:variant>
        <vt:lpstr>Bildrubriker</vt:lpstr>
      </vt:variant>
      <vt:variant>
        <vt:i4>25</vt:i4>
      </vt:variant>
    </vt:vector>
  </HeadingPairs>
  <TitlesOfParts>
    <vt:vector size="26" baseType="lpstr">
      <vt:lpstr>1_Office Theme</vt:lpstr>
      <vt:lpstr>Fast Orbit Feedback at the Australian Synchrotron</vt:lpstr>
      <vt:lpstr>AUSTRALIAN SYNCHROTRON</vt:lpstr>
      <vt:lpstr>FAST ORBIT FEEDBACK - INTRODUCTION</vt:lpstr>
      <vt:lpstr>OVERVIEW</vt:lpstr>
      <vt:lpstr>OVERVIEW - SCHEMATIC</vt:lpstr>
      <vt:lpstr>OVERVIEW</vt:lpstr>
      <vt:lpstr>VERTICAL FAST CORRECTOR COIL</vt:lpstr>
      <vt:lpstr>HORIZONTAL FAST CORRECTOR COIL</vt:lpstr>
      <vt:lpstr>EPICS IOC to FPGA Interface - Protocol</vt:lpstr>
      <vt:lpstr>EPICS IOC to FPGA Interface</vt:lpstr>
      <vt:lpstr>EPICS IOC to FPGA Interface</vt:lpstr>
      <vt:lpstr>TESING ENVIRIONMENT</vt:lpstr>
      <vt:lpstr>TEST ENVIRONMENT</vt:lpstr>
      <vt:lpstr>TESING ENVIRIONMENT</vt:lpstr>
      <vt:lpstr>TEST ENVIRONMENT</vt:lpstr>
      <vt:lpstr>TEST ENVIRONMENT</vt:lpstr>
      <vt:lpstr>BEAM QUALITY MONITORING – REQUIREMENTS 1</vt:lpstr>
      <vt:lpstr>BEAM QUALITY MONITORING – REQUIREMENTS 2</vt:lpstr>
      <vt:lpstr>BEAM QUALITY MONITORING – IMPLEMENTATION</vt:lpstr>
      <vt:lpstr>BEAM QUALITY MONITORING – IMPLEMENTATION</vt:lpstr>
      <vt:lpstr>BEAM QUALITY MONITORING – SCREEN SHOTS</vt:lpstr>
      <vt:lpstr>BEAM QUALITY MONITORING – SCREEN SHOTS</vt:lpstr>
      <vt:lpstr>BEAM QUALITY MONITORING – SCREEN SHOTS</vt:lpstr>
      <vt:lpstr>BEAM QUALITY MONITORING – SCREEN SHOTS</vt:lpstr>
      <vt:lpstr>PowerPoint-presentation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dc:creator>
  <cp:lastModifiedBy>Anders Tidén</cp:lastModifiedBy>
  <cp:revision>186</cp:revision>
  <dcterms:created xsi:type="dcterms:W3CDTF">2010-06-25T00:44:03Z</dcterms:created>
  <dcterms:modified xsi:type="dcterms:W3CDTF">2016-05-26T06:44:08Z</dcterms:modified>
</cp:coreProperties>
</file>