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6"/>
  </p:notesMasterIdLst>
  <p:sldIdLst>
    <p:sldId id="256" r:id="rId3"/>
    <p:sldId id="347" r:id="rId4"/>
    <p:sldId id="292" r:id="rId5"/>
    <p:sldId id="282" r:id="rId6"/>
    <p:sldId id="281" r:id="rId7"/>
    <p:sldId id="287" r:id="rId8"/>
    <p:sldId id="288" r:id="rId9"/>
    <p:sldId id="329" r:id="rId10"/>
    <p:sldId id="328" r:id="rId11"/>
    <p:sldId id="330" r:id="rId12"/>
    <p:sldId id="322" r:id="rId13"/>
    <p:sldId id="323" r:id="rId14"/>
    <p:sldId id="324" r:id="rId15"/>
    <p:sldId id="325" r:id="rId16"/>
    <p:sldId id="326" r:id="rId17"/>
    <p:sldId id="327" r:id="rId18"/>
    <p:sldId id="334" r:id="rId19"/>
    <p:sldId id="332" r:id="rId20"/>
    <p:sldId id="333" r:id="rId21"/>
    <p:sldId id="335" r:id="rId22"/>
    <p:sldId id="303" r:id="rId23"/>
    <p:sldId id="306" r:id="rId24"/>
    <p:sldId id="307" r:id="rId25"/>
    <p:sldId id="337" r:id="rId26"/>
    <p:sldId id="336" r:id="rId27"/>
    <p:sldId id="338" r:id="rId28"/>
    <p:sldId id="339" r:id="rId29"/>
    <p:sldId id="340" r:id="rId30"/>
    <p:sldId id="348" r:id="rId31"/>
    <p:sldId id="341" r:id="rId32"/>
    <p:sldId id="342" r:id="rId33"/>
    <p:sldId id="344" r:id="rId34"/>
    <p:sldId id="345" r:id="rId35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E3E"/>
    <a:srgbClr val="FFFF99"/>
    <a:srgbClr val="67CFFD"/>
    <a:srgbClr val="4F792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038" autoAdjust="0"/>
  </p:normalViewPr>
  <p:slideViewPr>
    <p:cSldViewPr>
      <p:cViewPr>
        <p:scale>
          <a:sx n="125" d="100"/>
          <a:sy n="125" d="100"/>
        </p:scale>
        <p:origin x="-642" y="144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2D945D3F-232C-4D57-AC66-62595C1DD4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66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E2D50B86-4526-4EE3-A25B-BBEBB32A8B8B}" type="slidenum">
              <a:rPr lang="en-GB" alt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</a:t>
            </a:fld>
            <a:endParaRPr lang="en-GB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  <a:buFont typeface="Times New Roman" pitchFamily="18" charset="0"/>
              <a:buNone/>
            </a:pPr>
            <a:fld id="{C39C9218-A1D3-4082-BD06-00A45E013AD5}" type="slidenum">
              <a:rPr lang="en-GB" altLang="en-US" sz="1400" smtClean="0"/>
              <a:pPr eaLnBrk="1">
                <a:spcBef>
                  <a:spcPct val="0"/>
                </a:spcBef>
                <a:buFont typeface="Times New Roman" pitchFamily="18" charset="0"/>
                <a:buNone/>
              </a:pPr>
              <a:t>10</a:t>
            </a:fld>
            <a:endParaRPr lang="en-GB" altLang="en-US" sz="1400" smtClean="0"/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  <a:buFont typeface="Times New Roman" pitchFamily="18" charset="0"/>
              <a:buNone/>
            </a:pPr>
            <a:fld id="{9616591C-5BCB-47CF-A4CB-3F835D753AF2}" type="slidenum">
              <a:rPr lang="en-GB" altLang="en-US" sz="1400" smtClean="0"/>
              <a:pPr eaLnBrk="1">
                <a:spcBef>
                  <a:spcPct val="0"/>
                </a:spcBef>
                <a:buFont typeface="Times New Roman" pitchFamily="18" charset="0"/>
                <a:buNone/>
              </a:pPr>
              <a:t>11</a:t>
            </a:fld>
            <a:endParaRPr lang="en-GB" altLang="en-US" sz="1400" smtClean="0"/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  <a:buFont typeface="Times New Roman" pitchFamily="18" charset="0"/>
              <a:buNone/>
            </a:pPr>
            <a:fld id="{B2535544-D2B8-4CC8-ACED-F40C48B33280}" type="slidenum">
              <a:rPr lang="en-GB" altLang="en-US" sz="1400" smtClean="0"/>
              <a:pPr eaLnBrk="1">
                <a:spcBef>
                  <a:spcPct val="0"/>
                </a:spcBef>
                <a:buFont typeface="Times New Roman" pitchFamily="18" charset="0"/>
                <a:buNone/>
              </a:pPr>
              <a:t>12</a:t>
            </a:fld>
            <a:endParaRPr lang="en-GB" altLang="en-US" sz="1400" smtClean="0"/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  <a:buFont typeface="Times New Roman" pitchFamily="18" charset="0"/>
              <a:buNone/>
            </a:pPr>
            <a:fld id="{F49D4C6B-C692-43A7-8738-21B5425814FB}" type="slidenum">
              <a:rPr lang="en-GB" altLang="en-US" sz="1400" smtClean="0"/>
              <a:pPr eaLnBrk="1">
                <a:spcBef>
                  <a:spcPct val="0"/>
                </a:spcBef>
                <a:buFont typeface="Times New Roman" pitchFamily="18" charset="0"/>
                <a:buNone/>
              </a:pPr>
              <a:t>13</a:t>
            </a:fld>
            <a:endParaRPr lang="en-GB" altLang="en-US" sz="1400" smtClean="0"/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itchFamily="18" charset="0"/>
              </a:rPr>
              <a:t>Modifies</a:t>
            </a:r>
            <a:r>
              <a:rPr lang="en-US" altLang="en-US" baseline="0" dirty="0" smtClean="0">
                <a:latin typeface="Times New Roman" pitchFamily="18" charset="0"/>
              </a:rPr>
              <a:t> input pulse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1 shot pulse generator (needs input to produce pulse)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The 1024 support is for pulses that come in while it is processing a pulse (a queue)</a:t>
            </a:r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  <a:buFont typeface="Times New Roman" pitchFamily="18" charset="0"/>
              <a:buNone/>
            </a:pPr>
            <a:fld id="{5AB91C85-E586-4983-B2EF-987DA61544AB}" type="slidenum">
              <a:rPr lang="en-GB" altLang="en-US" sz="1400" smtClean="0"/>
              <a:pPr eaLnBrk="1">
                <a:spcBef>
                  <a:spcPct val="0"/>
                </a:spcBef>
                <a:buFont typeface="Times New Roman" pitchFamily="18" charset="0"/>
                <a:buNone/>
              </a:pPr>
              <a:t>14</a:t>
            </a:fld>
            <a:endParaRPr lang="en-GB" altLang="en-US" sz="1400" smtClean="0"/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itchFamily="18" charset="0"/>
              </a:rPr>
              <a:t>Just divides pulses,</a:t>
            </a:r>
            <a:r>
              <a:rPr lang="en-US" altLang="en-US" baseline="0" dirty="0" smtClean="0">
                <a:latin typeface="Times New Roman" pitchFamily="18" charset="0"/>
              </a:rPr>
              <a:t> does not modify them</a:t>
            </a:r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  <a:buFont typeface="Times New Roman" pitchFamily="18" charset="0"/>
              <a:buNone/>
            </a:pPr>
            <a:fld id="{5EE8F289-FF13-44DF-8E7F-0F5DD293C80A}" type="slidenum">
              <a:rPr lang="en-GB" altLang="en-US" sz="1400" smtClean="0"/>
              <a:pPr eaLnBrk="1">
                <a:spcBef>
                  <a:spcPct val="0"/>
                </a:spcBef>
                <a:buFont typeface="Times New Roman" pitchFamily="18" charset="0"/>
                <a:buNone/>
              </a:pPr>
              <a:t>15</a:t>
            </a:fld>
            <a:endParaRPr lang="en-GB" altLang="en-US" sz="1400" smtClean="0"/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  <a:buFont typeface="Times New Roman" pitchFamily="18" charset="0"/>
              <a:buNone/>
            </a:pPr>
            <a:fld id="{4312412A-1D3E-4280-8D11-E3BC3A8A4CE4}" type="slidenum">
              <a:rPr lang="en-GB" altLang="en-US" sz="1400" smtClean="0"/>
              <a:pPr eaLnBrk="1">
                <a:spcBef>
                  <a:spcPct val="0"/>
                </a:spcBef>
                <a:buFont typeface="Times New Roman" pitchFamily="18" charset="0"/>
                <a:buNone/>
              </a:pPr>
              <a:t>16</a:t>
            </a:fld>
            <a:endParaRPr lang="en-GB" altLang="en-US" sz="1400" smtClean="0"/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itchFamily="18" charset="0"/>
              </a:rPr>
              <a:t>One of the big improvements over the Zebra1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itchFamily="18" charset="0"/>
              </a:rPr>
              <a:t>Used</a:t>
            </a:r>
            <a:r>
              <a:rPr lang="en-US" altLang="en-US" baseline="0" dirty="0" smtClean="0">
                <a:latin typeface="Times New Roman" pitchFamily="18" charset="0"/>
              </a:rPr>
              <a:t> for producing time duration pulses from an input pulse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E.g. from a gate signal from a position compare block we can produce a set number of time domain pulses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…</a:t>
            </a:r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  <a:buFont typeface="Times New Roman" pitchFamily="18" charset="0"/>
              <a:buNone/>
            </a:pPr>
            <a:fld id="{929A51D0-7CA9-49DD-833B-545325E49DB9}" type="slidenum">
              <a:rPr lang="en-GB" altLang="en-US" sz="1400" smtClean="0"/>
              <a:pPr eaLnBrk="1">
                <a:spcBef>
                  <a:spcPct val="0"/>
                </a:spcBef>
                <a:buFont typeface="Times New Roman" pitchFamily="18" charset="0"/>
                <a:buNone/>
              </a:pPr>
              <a:t>17</a:t>
            </a:fld>
            <a:endParaRPr lang="en-GB" altLang="en-US" sz="1400" smtClean="0"/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itchFamily="18" charset="0"/>
              </a:rPr>
              <a:t>Used for fly scanning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itchFamily="18" charset="0"/>
              </a:rPr>
              <a:t>Used to create triggers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itchFamily="18" charset="0"/>
              </a:rPr>
              <a:t>Triggers when a motor matches a predefined</a:t>
            </a:r>
            <a:r>
              <a:rPr lang="en-US" altLang="en-US" baseline="0" dirty="0" smtClean="0">
                <a:latin typeface="Times New Roman" pitchFamily="18" charset="0"/>
              </a:rPr>
              <a:t> START position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Configurable direction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  <a:buFont typeface="Times New Roman" pitchFamily="18" charset="0"/>
              <a:buNone/>
            </a:pPr>
            <a:fld id="{037E19E0-A89C-4559-AD39-F4CB29C499C8}" type="slidenum">
              <a:rPr lang="en-GB" altLang="en-US" sz="1400" smtClean="0"/>
              <a:pPr eaLnBrk="1">
                <a:spcBef>
                  <a:spcPct val="0"/>
                </a:spcBef>
                <a:buFont typeface="Times New Roman" pitchFamily="18" charset="0"/>
                <a:buNone/>
              </a:pPr>
              <a:t>18</a:t>
            </a:fld>
            <a:endParaRPr lang="en-GB" altLang="en-US" sz="1400" smtClean="0"/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itchFamily="18" charset="0"/>
              </a:rPr>
              <a:t>Used to capture everything</a:t>
            </a:r>
            <a:r>
              <a:rPr lang="en-US" altLang="en-US" baseline="0" dirty="0" smtClean="0">
                <a:latin typeface="Times New Roman" pitchFamily="18" charset="0"/>
              </a:rPr>
              <a:t> that has been selected in configuration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Data capture is transparent to the user, it is made available through TCP server on DATA 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aseline="0" dirty="0" err="1" smtClean="0">
                <a:latin typeface="Times New Roman" pitchFamily="18" charset="0"/>
              </a:rPr>
              <a:t>Geth</a:t>
            </a:r>
            <a:r>
              <a:rPr lang="en-US" altLang="en-US" baseline="0" dirty="0" smtClean="0">
                <a:latin typeface="Times New Roman" pitchFamily="18" charset="0"/>
              </a:rPr>
              <a:t> = GigE *DON’T NEED TO MENTION THIS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Limitation = can’t really get all fields @ max trigger rate (can lower trigger rate, or get less fields)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Most important fields: ENC, ADC, COUNT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Triggers don’t have to be external (user defined)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Kernel level driver</a:t>
            </a:r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  <a:buFont typeface="Times New Roman" pitchFamily="18" charset="0"/>
              <a:buNone/>
            </a:pPr>
            <a:fld id="{4DE898CC-D6A7-4C9C-B63E-7CF5144EE32E}" type="slidenum">
              <a:rPr lang="en-GB" altLang="en-US" sz="1400" smtClean="0"/>
              <a:pPr eaLnBrk="1">
                <a:spcBef>
                  <a:spcPct val="0"/>
                </a:spcBef>
                <a:buFont typeface="Times New Roman" pitchFamily="18" charset="0"/>
                <a:buNone/>
              </a:pPr>
              <a:t>19</a:t>
            </a:fld>
            <a:endParaRPr lang="en-GB" altLang="en-US" sz="1400" smtClean="0"/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BD783E35-AD88-49FC-B8B5-DC1CA82AD03D}" type="slidenum">
              <a:rPr lang="en-GB" alt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</a:t>
            </a:fld>
            <a:endParaRPr lang="en-GB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  <a:buFont typeface="Times New Roman" pitchFamily="18" charset="0"/>
              <a:buNone/>
            </a:pPr>
            <a:fld id="{BE37F5CE-96C2-4093-9C60-E6547BE8914C}" type="slidenum">
              <a:rPr lang="en-GB" altLang="en-US" sz="1400" smtClean="0"/>
              <a:pPr eaLnBrk="1">
                <a:spcBef>
                  <a:spcPct val="0"/>
                </a:spcBef>
                <a:buFont typeface="Times New Roman" pitchFamily="18" charset="0"/>
                <a:buNone/>
              </a:pPr>
              <a:t>20</a:t>
            </a:fld>
            <a:endParaRPr lang="en-GB" altLang="en-US" sz="1400" smtClean="0"/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7F45801C-0946-41D7-8052-5DBC800A7814}" type="slidenum">
              <a:rPr lang="en-GB" alt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21</a:t>
            </a:fld>
            <a:endParaRPr lang="en-GB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914400" lvl="1" indent="-171450">
              <a:buFont typeface="Arial" panose="020B0604020202020204" pitchFamily="34" charset="0"/>
              <a:buChar char="•"/>
            </a:pPr>
            <a:endParaRPr lang="en-US" altLang="en-US" baseline="0" dirty="0" smtClean="0">
              <a:latin typeface="Times New Roman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Main point to mention here is that it can be run on or off the box. You can create static EDM/CS-STUIO / EPICS applications for particular </a:t>
            </a:r>
            <a:r>
              <a:rPr lang="en-US" altLang="en-US" baseline="0" dirty="0" err="1" smtClean="0">
                <a:latin typeface="Times New Roman" pitchFamily="18" charset="0"/>
              </a:rPr>
              <a:t>experments</a:t>
            </a:r>
            <a:r>
              <a:rPr lang="en-US" altLang="en-US" baseline="0" dirty="0" smtClean="0">
                <a:latin typeface="Times New Roman" pitchFamily="18" charset="0"/>
              </a:rPr>
              <a:t>/ configurations (e.g. position capture).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The use case is then – setup via web </a:t>
            </a:r>
            <a:r>
              <a:rPr lang="en-US" altLang="en-US" baseline="0" dirty="0" err="1" smtClean="0">
                <a:latin typeface="Times New Roman" pitchFamily="18" charset="0"/>
              </a:rPr>
              <a:t>gui</a:t>
            </a:r>
            <a:r>
              <a:rPr lang="en-US" altLang="en-US" baseline="0" dirty="0" smtClean="0">
                <a:latin typeface="Times New Roman" pitchFamily="18" charset="0"/>
              </a:rPr>
              <a:t>, create static EPICS application for something (e.g. </a:t>
            </a:r>
            <a:r>
              <a:rPr lang="en-US" altLang="en-US" baseline="0" dirty="0" err="1" smtClean="0">
                <a:latin typeface="Times New Roman" pitchFamily="18" charset="0"/>
              </a:rPr>
              <a:t>pos</a:t>
            </a:r>
            <a:r>
              <a:rPr lang="en-US" altLang="en-US" baseline="0" dirty="0" smtClean="0">
                <a:latin typeface="Times New Roman" pitchFamily="18" charset="0"/>
              </a:rPr>
              <a:t> capture) exposing only the subset of things to configure that are needed. It then can be used as a position capture box.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b="1" dirty="0" smtClean="0">
              <a:latin typeface="Times New Roman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itchFamily="18" charset="0"/>
              </a:rPr>
              <a:t>Setup via Python based web </a:t>
            </a:r>
            <a:r>
              <a:rPr lang="en-US" altLang="en-US" dirty="0" err="1" smtClean="0">
                <a:latin typeface="Times New Roman" pitchFamily="18" charset="0"/>
              </a:rPr>
              <a:t>gui</a:t>
            </a:r>
            <a:endParaRPr lang="en-US" altLang="en-US" dirty="0" smtClean="0">
              <a:latin typeface="Times New Roman" pitchFamily="18" charset="0"/>
            </a:endParaRP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itchFamily="18" charset="0"/>
              </a:rPr>
              <a:t>This gives us the flexible routing</a:t>
            </a:r>
            <a:r>
              <a:rPr lang="en-US" altLang="en-US" baseline="0" dirty="0" smtClean="0">
                <a:latin typeface="Times New Roman" pitchFamily="18" charset="0"/>
              </a:rPr>
              <a:t> options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endParaRPr lang="en-US" altLang="en-US" baseline="0" dirty="0" smtClean="0">
              <a:latin typeface="Times New Roman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Fixed configurations at runtime ? (is this the specific screens for specific tasks ?)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altLang="en-US" baseline="0" dirty="0" smtClean="0">
              <a:latin typeface="Times New Roman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Webserver – run on / off box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When run off box allows setup of </a:t>
            </a:r>
            <a:r>
              <a:rPr lang="en-US" altLang="en-US" baseline="0" dirty="0" err="1" smtClean="0">
                <a:latin typeface="Times New Roman" pitchFamily="18" charset="0"/>
              </a:rPr>
              <a:t>areadetector</a:t>
            </a:r>
            <a:r>
              <a:rPr lang="en-US" altLang="en-US" baseline="0" dirty="0" smtClean="0">
                <a:latin typeface="Times New Roman" pitchFamily="18" charset="0"/>
              </a:rPr>
              <a:t> plugin chain for file </a:t>
            </a:r>
            <a:r>
              <a:rPr lang="en-US" altLang="en-US" baseline="0" dirty="0" err="1" smtClean="0">
                <a:latin typeface="Times New Roman" pitchFamily="18" charset="0"/>
              </a:rPr>
              <a:t>writingSave</a:t>
            </a:r>
            <a:r>
              <a:rPr lang="en-US" altLang="en-US" baseline="0" dirty="0" smtClean="0">
                <a:latin typeface="Times New Roman" pitchFamily="18" charset="0"/>
              </a:rPr>
              <a:t> / load functionality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endParaRPr lang="en-US" altLang="en-US" baseline="0" dirty="0" smtClean="0">
              <a:latin typeface="Times New Roman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TCP server – from next slide (don’t need to say much except it has control port for configuring registers, controlling and data for reading data)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altLang="en-US" baseline="0" dirty="0" smtClean="0">
              <a:latin typeface="Times New Roman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EPICS interface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There will be a generic EPICS driver delivered (</a:t>
            </a:r>
            <a:r>
              <a:rPr lang="en-US" altLang="en-US" baseline="0" dirty="0" err="1" smtClean="0">
                <a:latin typeface="Times New Roman" pitchFamily="18" charset="0"/>
              </a:rPr>
              <a:t>areadetector</a:t>
            </a:r>
            <a:r>
              <a:rPr lang="en-US" altLang="en-US" baseline="0" dirty="0" smtClean="0">
                <a:latin typeface="Times New Roman" pitchFamily="18" charset="0"/>
              </a:rPr>
              <a:t>)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There will be the possibility to create some fixed, specific databases and screens that use the generic driver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endParaRPr lang="en-US" altLang="en-US" baseline="0" dirty="0" smtClean="0">
              <a:latin typeface="Times New Roman" pitchFamily="18" charset="0"/>
            </a:endParaRPr>
          </a:p>
          <a:p>
            <a:pPr lvl="1"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1200" dirty="0" smtClean="0">
                <a:solidFill>
                  <a:srgbClr val="000000"/>
                </a:solidFill>
                <a:latin typeface="Calibri" pitchFamily="34" charset="0"/>
              </a:rPr>
              <a:t>Fixed block setup for common use cases</a:t>
            </a:r>
          </a:p>
          <a:p>
            <a:pPr lvl="1"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1200" dirty="0" smtClean="0">
                <a:solidFill>
                  <a:srgbClr val="000000"/>
                </a:solidFill>
                <a:latin typeface="Calibri" pitchFamily="34" charset="0"/>
              </a:rPr>
              <a:t>Static CS-Studio or EDM GUI</a:t>
            </a:r>
          </a:p>
          <a:p>
            <a:pPr lvl="1"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1200" dirty="0" smtClean="0">
                <a:solidFill>
                  <a:srgbClr val="000000"/>
                </a:solidFill>
                <a:latin typeface="Calibri" pitchFamily="34" charset="0"/>
              </a:rPr>
              <a:t>Connects to DATA port</a:t>
            </a:r>
          </a:p>
          <a:p>
            <a:pPr lvl="1"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1200" dirty="0" err="1" smtClean="0">
                <a:solidFill>
                  <a:srgbClr val="000000"/>
                </a:solidFill>
                <a:latin typeface="Calibri" pitchFamily="34" charset="0"/>
              </a:rPr>
              <a:t>areaDetector</a:t>
            </a:r>
            <a:r>
              <a:rPr lang="en-GB" altLang="en-US" sz="1200" dirty="0" smtClean="0">
                <a:solidFill>
                  <a:srgbClr val="000000"/>
                </a:solidFill>
                <a:latin typeface="Calibri" pitchFamily="34" charset="0"/>
              </a:rPr>
              <a:t> driver produces </a:t>
            </a:r>
            <a:r>
              <a:rPr lang="en-GB" altLang="en-US" sz="1200" dirty="0" err="1" smtClean="0">
                <a:solidFill>
                  <a:srgbClr val="000000"/>
                </a:solidFill>
                <a:latin typeface="Calibri" pitchFamily="34" charset="0"/>
              </a:rPr>
              <a:t>NDArrays</a:t>
            </a:r>
            <a:r>
              <a:rPr lang="en-GB" altLang="en-US" sz="1200" dirty="0" smtClean="0">
                <a:solidFill>
                  <a:srgbClr val="000000"/>
                </a:solidFill>
                <a:latin typeface="Calibri" pitchFamily="34" charset="0"/>
              </a:rPr>
              <a:t> that are written to HDF file</a:t>
            </a:r>
          </a:p>
          <a:p>
            <a:pPr lvl="1"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1200" dirty="0" smtClean="0">
                <a:solidFill>
                  <a:srgbClr val="000000"/>
                </a:solidFill>
                <a:latin typeface="Calibri" pitchFamily="34" charset="0"/>
              </a:rPr>
              <a:t>Used for runtime </a:t>
            </a:r>
          </a:p>
          <a:p>
            <a:pPr lvl="1"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1200" dirty="0" smtClean="0">
                <a:solidFill>
                  <a:srgbClr val="000000"/>
                </a:solidFill>
                <a:latin typeface="Calibri" pitchFamily="34" charset="0"/>
              </a:rPr>
              <a:t>TANGO will be similar for SOLEIL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altLang="en-US" dirty="0" smtClean="0">
              <a:latin typeface="Times New Roman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altLang="en-US" dirty="0" smtClean="0">
              <a:latin typeface="Times New Roman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itchFamily="18" charset="0"/>
              </a:rPr>
              <a:t>WHAT</a:t>
            </a:r>
            <a:r>
              <a:rPr lang="en-US" altLang="en-US" baseline="0" dirty="0" smtClean="0">
                <a:latin typeface="Times New Roman" pitchFamily="18" charset="0"/>
              </a:rPr>
              <a:t> WILL DIAMOND DELIVER: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Box with webserver and </a:t>
            </a:r>
            <a:r>
              <a:rPr lang="en-US" altLang="en-US" baseline="0" dirty="0" err="1" smtClean="0">
                <a:latin typeface="Times New Roman" pitchFamily="18" charset="0"/>
              </a:rPr>
              <a:t>tcp</a:t>
            </a:r>
            <a:r>
              <a:rPr lang="en-US" altLang="en-US" baseline="0" dirty="0" smtClean="0">
                <a:latin typeface="Times New Roman" pitchFamily="18" charset="0"/>
              </a:rPr>
              <a:t> server running</a:t>
            </a:r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A34DFDE1-8024-400B-8365-5AE1AE2F118E}" type="slidenum">
              <a:rPr lang="en-GB" alt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22</a:t>
            </a:fld>
            <a:endParaRPr lang="en-GB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DBF6D94B-E5B5-4E9D-AB58-302DD1249603}" type="slidenum">
              <a:rPr lang="en-GB" alt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23</a:t>
            </a:fld>
            <a:endParaRPr lang="en-GB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0DF88A7B-0246-474F-ACA9-FE39F29664EB}" type="slidenum">
              <a:rPr lang="en-GB" alt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24</a:t>
            </a:fld>
            <a:endParaRPr lang="en-GB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EF00D5E1-BA5B-4CEF-AADD-81137E664E4E}" type="slidenum">
              <a:rPr lang="en-GB" alt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25</a:t>
            </a:fld>
            <a:endParaRPr lang="en-GB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itchFamily="18" charset="0"/>
              </a:rPr>
              <a:t>Orange line = </a:t>
            </a:r>
            <a:r>
              <a:rPr lang="en-US" altLang="en-US" dirty="0" err="1" smtClean="0">
                <a:latin typeface="Times New Roman" pitchFamily="18" charset="0"/>
              </a:rPr>
              <a:t>databus</a:t>
            </a:r>
            <a:endParaRPr lang="en-US" altLang="en-US" dirty="0" smtClean="0">
              <a:latin typeface="Times New Roman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itchFamily="18" charset="0"/>
              </a:rPr>
              <a:t>Blue line = </a:t>
            </a:r>
            <a:r>
              <a:rPr lang="en-US" altLang="en-US" dirty="0" err="1" smtClean="0">
                <a:latin typeface="Times New Roman" pitchFamily="18" charset="0"/>
              </a:rPr>
              <a:t>Bitbus</a:t>
            </a:r>
            <a:endParaRPr lang="en-US" altLang="en-US" dirty="0" smtClean="0">
              <a:latin typeface="Times New Roman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 smtClean="0">
              <a:latin typeface="Times New Roman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itchFamily="18" charset="0"/>
              </a:rPr>
              <a:t>Select which blocks you want,</a:t>
            </a:r>
            <a:r>
              <a:rPr lang="en-US" altLang="en-US" baseline="0" dirty="0" smtClean="0">
                <a:latin typeface="Times New Roman" pitchFamily="18" charset="0"/>
              </a:rPr>
              <a:t> these are displayed for editing</a:t>
            </a:r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943AD70B-A37D-4E47-935D-3E64B5806355}" type="slidenum">
              <a:rPr lang="en-GB" alt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26</a:t>
            </a:fld>
            <a:endParaRPr lang="en-GB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9EFF70B3-B310-4347-9C20-695E306278EC}" type="slidenum">
              <a:rPr lang="en-GB" alt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27</a:t>
            </a:fld>
            <a:endParaRPr lang="en-GB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itchFamily="18" charset="0"/>
              </a:rPr>
              <a:t>Position compare blocs</a:t>
            </a:r>
            <a:r>
              <a:rPr lang="en-US" altLang="en-US" baseline="0" dirty="0" smtClean="0">
                <a:latin typeface="Times New Roman" pitchFamily="18" charset="0"/>
              </a:rPr>
              <a:t> are triggered at the start of each run. The sequencer then generates the frame pulses (to trigger the detector on TTLout1) and the capture pulse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baseline="0" dirty="0" smtClean="0">
              <a:latin typeface="Times New Roman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Explain what we want to do: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Detect the start of the row, produce time based exposure triggers for camera and capture in the middle of those frames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We want to do this for each row (forwards and backwards)</a:t>
            </a:r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6E556E19-5B0E-42D3-A539-8BBCE6E475FB}" type="slidenum">
              <a:rPr lang="en-GB" alt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28</a:t>
            </a:fld>
            <a:endParaRPr lang="en-GB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itchFamily="18" charset="0"/>
              </a:rPr>
              <a:t>LUT is just an OR (so we get both pulse</a:t>
            </a:r>
            <a:r>
              <a:rPr lang="en-US" altLang="en-US" baseline="0" dirty="0" smtClean="0">
                <a:latin typeface="Times New Roman" pitchFamily="18" charset="0"/>
              </a:rPr>
              <a:t> trains through)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9EFF70B3-B310-4347-9C20-695E306278EC}" type="slidenum">
              <a:rPr lang="en-GB" alt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29</a:t>
            </a:fld>
            <a:endParaRPr lang="en-GB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itchFamily="18" charset="0"/>
              </a:rPr>
              <a:t>Position compare blocs</a:t>
            </a:r>
            <a:r>
              <a:rPr lang="en-US" altLang="en-US" baseline="0" dirty="0" smtClean="0">
                <a:latin typeface="Times New Roman" pitchFamily="18" charset="0"/>
              </a:rPr>
              <a:t> are triggered at the start of each run. The sequencer then generates the frame pulses (to trigger the detector on TTLout1) and the capture pulse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baseline="0" dirty="0" smtClean="0">
              <a:latin typeface="Times New Roman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baseline="0" dirty="0" smtClean="0">
              <a:latin typeface="Times New Roman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Relate back to how we do it with sequencer now</a:t>
            </a:r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1073AA13-0911-4775-AAF8-388D5ABB1552}" type="slidenum">
              <a:rPr lang="en-GB" alt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3</a:t>
            </a:fld>
            <a:endParaRPr lang="en-GB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itchFamily="18" charset="0"/>
              </a:rPr>
              <a:t>Analogue I/O</a:t>
            </a:r>
            <a:r>
              <a:rPr lang="en-US" altLang="en-US" baseline="0" dirty="0" smtClean="0">
                <a:latin typeface="Times New Roman" pitchFamily="18" charset="0"/>
              </a:rPr>
              <a:t> will be handled by the FMC extension slot in Zebra2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The Zebra1 clock is 50Mhz so the resolution is only 20ns. i.e. it can’t understand anything less than this or produce anything greater than this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The Zebra2 will run at 125MHz (8ns)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Recently people have started using more absolute encoders (higher speed, higher bit rates)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Only allowed for single channel position compare on Z1, Z2 has 4 channels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Table based </a:t>
            </a:r>
            <a:r>
              <a:rPr lang="en-US" altLang="en-US" baseline="0" dirty="0" err="1" smtClean="0">
                <a:latin typeface="Times New Roman" pitchFamily="18" charset="0"/>
              </a:rPr>
              <a:t>pos</a:t>
            </a:r>
            <a:r>
              <a:rPr lang="en-US" altLang="en-US" baseline="0" dirty="0" smtClean="0">
                <a:latin typeface="Times New Roman" pitchFamily="18" charset="0"/>
              </a:rPr>
              <a:t> compare allows us to define variable width outputs (defining the start, width, step sizes)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This could be useful for example if we want to examine a particular ROI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TIL input buffer has a propagation delay, for detailed info we can send them the data sheet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Z1 had a RS232 connection, (high latency data transfer). Z2 has gigabit </a:t>
            </a:r>
            <a:r>
              <a:rPr lang="en-US" altLang="en-US" baseline="0" dirty="0" err="1" smtClean="0">
                <a:latin typeface="Times New Roman" pitchFamily="18" charset="0"/>
              </a:rPr>
              <a:t>ethernet</a:t>
            </a:r>
            <a:endParaRPr lang="en-US" altLang="en-US" baseline="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E0B071B4-900E-4A53-8805-B9C682F197DF}" type="slidenum">
              <a:rPr lang="en-GB" alt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30</a:t>
            </a:fld>
            <a:endParaRPr lang="en-GB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itchFamily="18" charset="0"/>
              </a:rPr>
              <a:t>MAIN POINT HERE is to average</a:t>
            </a:r>
            <a:r>
              <a:rPr lang="en-US" altLang="en-US" baseline="0" dirty="0" smtClean="0">
                <a:latin typeface="Times New Roman" pitchFamily="18" charset="0"/>
              </a:rPr>
              <a:t> ADC over irregular frames</a:t>
            </a:r>
            <a:endParaRPr lang="en-US" altLang="en-US" dirty="0" smtClean="0">
              <a:latin typeface="Times New Roman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 smtClean="0">
              <a:latin typeface="Times New Roman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itchFamily="18" charset="0"/>
              </a:rPr>
              <a:t>This example when we want to also capture the beam current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itchFamily="18" charset="0"/>
              </a:rPr>
              <a:t>Because</a:t>
            </a:r>
            <a:r>
              <a:rPr lang="en-US" altLang="en-US" baseline="0" dirty="0" smtClean="0">
                <a:latin typeface="Times New Roman" pitchFamily="18" charset="0"/>
              </a:rPr>
              <a:t> the current isn’t stable, we want to average 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Frame signals come from one </a:t>
            </a:r>
            <a:r>
              <a:rPr lang="en-US" altLang="en-US" baseline="0" dirty="0" err="1" smtClean="0">
                <a:latin typeface="Times New Roman" pitchFamily="18" charset="0"/>
              </a:rPr>
              <a:t>pcomp</a:t>
            </a:r>
            <a:r>
              <a:rPr lang="en-US" altLang="en-US" baseline="0" dirty="0" smtClean="0">
                <a:latin typeface="Times New Roman" pitchFamily="18" charset="0"/>
              </a:rPr>
              <a:t>, capture from other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The </a:t>
            </a:r>
            <a:r>
              <a:rPr lang="en-US" altLang="en-US" baseline="0" dirty="0" err="1" smtClean="0">
                <a:latin typeface="Times New Roman" pitchFamily="18" charset="0"/>
              </a:rPr>
              <a:t>pcap</a:t>
            </a:r>
            <a:r>
              <a:rPr lang="en-US" altLang="en-US" baseline="0" dirty="0" smtClean="0">
                <a:latin typeface="Times New Roman" pitchFamily="18" charset="0"/>
              </a:rPr>
              <a:t> averages over the frame if there is a capture signal in it</a:t>
            </a:r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6174B6C4-6414-4270-8352-1E64F8AC31BA}" type="slidenum">
              <a:rPr lang="en-GB" alt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31</a:t>
            </a:fld>
            <a:endParaRPr lang="en-GB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C5B770BA-D7D6-46E6-914D-5178F50706A4}" type="slidenum">
              <a:rPr lang="en-GB" alt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32</a:t>
            </a:fld>
            <a:endParaRPr lang="en-GB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itchFamily="18" charset="0"/>
              </a:rPr>
              <a:t>24V I/O FMC for </a:t>
            </a:r>
            <a:r>
              <a:rPr lang="en-US" altLang="en-US" dirty="0" err="1" smtClean="0">
                <a:latin typeface="Times New Roman" pitchFamily="18" charset="0"/>
              </a:rPr>
              <a:t>Geobrick</a:t>
            </a:r>
            <a:r>
              <a:rPr lang="en-US" altLang="en-US" dirty="0" smtClean="0">
                <a:latin typeface="Times New Roman" pitchFamily="18" charset="0"/>
              </a:rPr>
              <a:t> interface</a:t>
            </a:r>
            <a:r>
              <a:rPr lang="en-US" altLang="en-US" baseline="0" dirty="0" smtClean="0">
                <a:latin typeface="Times New Roman" pitchFamily="18" charset="0"/>
              </a:rPr>
              <a:t> – developed </a:t>
            </a:r>
            <a:r>
              <a:rPr lang="en-US" altLang="en-US" baseline="0" dirty="0" err="1" smtClean="0">
                <a:latin typeface="Times New Roman" pitchFamily="18" charset="0"/>
              </a:rPr>
              <a:t>inhouse</a:t>
            </a:r>
            <a:endParaRPr lang="en-US" altLang="en-US" baseline="0" dirty="0" smtClean="0">
              <a:latin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baseline="0" dirty="0" smtClean="0">
              <a:latin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baseline="0" dirty="0" smtClean="0">
              <a:latin typeface="Times New Roman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Times New Roman" pitchFamily="18" charset="0"/>
              </a:rPr>
              <a:t>-Potential </a:t>
            </a:r>
            <a:r>
              <a:rPr lang="en-GB" altLang="en-US" dirty="0" err="1" smtClean="0">
                <a:latin typeface="Times New Roman" pitchFamily="18" charset="0"/>
              </a:rPr>
              <a:t>QUestions</a:t>
            </a:r>
            <a:r>
              <a:rPr lang="en-GB" altLang="en-US" dirty="0" smtClean="0">
                <a:latin typeface="Times New Roman" pitchFamily="18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Times New Roman" pitchFamily="18" charset="0"/>
              </a:rPr>
              <a:t>--NAMING: zebra2 = name of box as </a:t>
            </a:r>
            <a:r>
              <a:rPr lang="en-GB" altLang="en-US" dirty="0" err="1" smtClean="0">
                <a:latin typeface="Times New Roman" pitchFamily="18" charset="0"/>
              </a:rPr>
              <a:t>comercialised</a:t>
            </a:r>
            <a:r>
              <a:rPr lang="en-GB" altLang="en-US" dirty="0" smtClean="0">
                <a:latin typeface="Times New Roman" pitchFamily="18" charset="0"/>
              </a:rPr>
              <a:t> by Quantum Detectors, </a:t>
            </a:r>
            <a:r>
              <a:rPr lang="en-GB" altLang="en-US" dirty="0" err="1" smtClean="0">
                <a:latin typeface="Times New Roman" pitchFamily="18" charset="0"/>
              </a:rPr>
              <a:t>PandA</a:t>
            </a:r>
            <a:r>
              <a:rPr lang="en-GB" altLang="en-US" dirty="0" smtClean="0">
                <a:latin typeface="Times New Roman" pitchFamily="18" charset="0"/>
              </a:rPr>
              <a:t> (Position and </a:t>
            </a:r>
            <a:r>
              <a:rPr lang="en-GB" altLang="en-US" dirty="0" err="1" smtClean="0">
                <a:latin typeface="Times New Roman" pitchFamily="18" charset="0"/>
              </a:rPr>
              <a:t>Acuqisition</a:t>
            </a:r>
            <a:r>
              <a:rPr lang="en-GB" altLang="en-US" dirty="0" smtClean="0">
                <a:latin typeface="Times New Roman" pitchFamily="18" charset="0"/>
              </a:rPr>
              <a:t>..?) = collaboration with Solei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altLang="en-US" dirty="0" smtClean="0">
              <a:latin typeface="Times New Roman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Times New Roman" pitchFamily="18" charset="0"/>
              </a:rPr>
              <a:t>--COMMERCIALISATION: it will be Open hardware, so can build your own, but will also be commercialised by Quantum Detectors - will also provide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altLang="en-US" dirty="0" smtClean="0">
              <a:latin typeface="Times New Roman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Times New Roman" pitchFamily="18" charset="0"/>
              </a:rPr>
              <a:t>**IF SOME ONE ASKES ABOUT DEVELOPING</a:t>
            </a:r>
            <a:r>
              <a:rPr lang="en-GB" altLang="en-US" baseline="0" dirty="0" smtClean="0">
                <a:latin typeface="Times New Roman" pitchFamily="18" charset="0"/>
              </a:rPr>
              <a:t> OWN FMC MODULE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GB" altLang="en-US" baseline="0" dirty="0" smtClean="0">
                <a:latin typeface="Times New Roman" pitchFamily="18" charset="0"/>
              </a:rPr>
              <a:t>There will be the support for this through Quantum detectors, but there is also the option of using the open hardware platform (with no formal support)</a:t>
            </a:r>
            <a:endParaRPr lang="en-GB" altLang="en-US" dirty="0" smtClean="0">
              <a:latin typeface="Times New Roman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altLang="en-US" dirty="0" smtClean="0">
              <a:latin typeface="Times New Roman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Times New Roman" pitchFamily="18" charset="0"/>
              </a:rPr>
              <a:t>--timing system integration -&gt; uses EVR core and has timing event network ports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Times New Roman" pitchFamily="18" charset="0"/>
              </a:rPr>
              <a:t>---*this is a future plan though and is not fully developed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altLang="en-US" dirty="0" smtClean="0">
              <a:latin typeface="Times New Roman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Times New Roman" pitchFamily="18" charset="0"/>
              </a:rPr>
              <a:t>--COST: we can't give an exact estimate as there are no prototypes yet and we don't know the quantities but it is planned to be in the 1000s of pounds.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altLang="en-US" dirty="0" smtClean="0">
              <a:latin typeface="Times New Roman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Times New Roman" pitchFamily="18" charset="0"/>
              </a:rPr>
              <a:t>AVAILABILITY:</a:t>
            </a:r>
            <a:r>
              <a:rPr lang="en-GB" altLang="en-US" baseline="0" dirty="0" smtClean="0">
                <a:latin typeface="Times New Roman" pitchFamily="18" charset="0"/>
              </a:rPr>
              <a:t> 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GB" altLang="en-US" baseline="0" dirty="0" smtClean="0">
                <a:latin typeface="Times New Roman" pitchFamily="18" charset="0"/>
              </a:rPr>
              <a:t>Prototypes under development now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GB" altLang="en-US" baseline="0" dirty="0" smtClean="0">
                <a:latin typeface="Times New Roman" pitchFamily="18" charset="0"/>
              </a:rPr>
              <a:t>Q2 2017 from quantum detectors</a:t>
            </a:r>
            <a:endParaRPr lang="en-GB" altLang="en-US" dirty="0" smtClean="0">
              <a:latin typeface="Times New Roman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altLang="en-US" dirty="0" smtClean="0">
              <a:latin typeface="Times New Roman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Times New Roman" pitchFamily="18" charset="0"/>
              </a:rPr>
              <a:t>Technical hardware</a:t>
            </a:r>
            <a:r>
              <a:rPr lang="en-GB" altLang="en-US" baseline="0" dirty="0" smtClean="0">
                <a:latin typeface="Times New Roman" pitchFamily="18" charset="0"/>
              </a:rPr>
              <a:t> </a:t>
            </a:r>
            <a:r>
              <a:rPr lang="en-GB" altLang="en-US" dirty="0" smtClean="0">
                <a:latin typeface="Times New Roman" pitchFamily="18" charset="0"/>
              </a:rPr>
              <a:t>questions, we can send datasheet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Times New Roman" pitchFamily="18" charset="0"/>
              </a:rPr>
              <a:t>Technical</a:t>
            </a:r>
            <a:r>
              <a:rPr lang="en-GB" altLang="en-US" baseline="0" dirty="0" smtClean="0">
                <a:latin typeface="Times New Roman" pitchFamily="18" charset="0"/>
              </a:rPr>
              <a:t> TCP server questions, Michael Abbot</a:t>
            </a:r>
            <a:endParaRPr lang="en-GB" altLang="en-US" dirty="0" smtClean="0">
              <a:latin typeface="Times New Roman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BB086585-314A-4D87-8028-84BF508F3E48}" type="slidenum">
              <a:rPr lang="en-GB" alt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33</a:t>
            </a:fld>
            <a:endParaRPr lang="en-GB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5E2750F4-C374-4F11-AB6B-29D75B36B2C4}" type="slidenum">
              <a:rPr lang="en-GB" alt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4</a:t>
            </a:fld>
            <a:endParaRPr lang="en-GB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err="1" smtClean="0">
                <a:latin typeface="Times New Roman" pitchFamily="18" charset="0"/>
              </a:rPr>
              <a:t>PandA</a:t>
            </a:r>
            <a:r>
              <a:rPr lang="en-US" altLang="en-US" baseline="0" dirty="0" smtClean="0">
                <a:latin typeface="Times New Roman" pitchFamily="18" charset="0"/>
              </a:rPr>
              <a:t> = Position and Compare = collaboration name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Zebra2 will be the name of the </a:t>
            </a:r>
            <a:r>
              <a:rPr lang="en-US" altLang="en-US" baseline="0" dirty="0" err="1" smtClean="0">
                <a:latin typeface="Times New Roman" pitchFamily="18" charset="0"/>
              </a:rPr>
              <a:t>commercialised</a:t>
            </a:r>
            <a:r>
              <a:rPr lang="en-US" altLang="en-US" baseline="0" dirty="0" smtClean="0">
                <a:latin typeface="Times New Roman" pitchFamily="18" charset="0"/>
              </a:rPr>
              <a:t> product from Quantum detectors</a:t>
            </a:r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itchFamily="18" charset="0"/>
              </a:rPr>
              <a:t>TTL</a:t>
            </a:r>
            <a:r>
              <a:rPr lang="en-US" altLang="en-US" baseline="0" dirty="0" smtClean="0">
                <a:latin typeface="Times New Roman" pitchFamily="18" charset="0"/>
              </a:rPr>
              <a:t> = 0-&gt;3.3V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Connected / protected via buffer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In the order of 10s of MHz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Depends on cable length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endParaRPr lang="en-US" altLang="en-US" baseline="0" dirty="0" smtClean="0">
              <a:latin typeface="Times New Roman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LVDS = Low Voltage Differential Signal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Standard defined impedance (no worries about impedance matching)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Takes out common mode noise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Can run 600-800MHz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Long cables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altLang="en-US" baseline="0" dirty="0" smtClean="0">
              <a:latin typeface="Times New Roman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FMC = expansion slot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Analogue /Digital inputs can be put here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We will support the LPC standard</a:t>
            </a:r>
          </a:p>
          <a:p>
            <a:pPr marL="1314450" lvl="2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This is done because </a:t>
            </a:r>
            <a:r>
              <a:rPr lang="en-US" altLang="en-US" baseline="0" dirty="0" err="1" smtClean="0">
                <a:latin typeface="Times New Roman" pitchFamily="18" charset="0"/>
              </a:rPr>
              <a:t>Zynq</a:t>
            </a:r>
            <a:r>
              <a:rPr lang="en-US" altLang="en-US" baseline="0" dirty="0" smtClean="0">
                <a:latin typeface="Times New Roman" pitchFamily="18" charset="0"/>
              </a:rPr>
              <a:t> only has 138 pins (LPC is 68 pins, HPC is 200)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We will support (firmware/ software) a DTAC ADC module (8chan, 18 bits, 1meg sample/sec)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We are also making (</a:t>
            </a:r>
            <a:r>
              <a:rPr lang="en-US" altLang="en-US" baseline="0" dirty="0" err="1" smtClean="0">
                <a:latin typeface="Times New Roman" pitchFamily="18" charset="0"/>
              </a:rPr>
              <a:t>inhouse</a:t>
            </a:r>
            <a:r>
              <a:rPr lang="en-US" altLang="en-US" baseline="0" dirty="0" smtClean="0">
                <a:latin typeface="Times New Roman" pitchFamily="18" charset="0"/>
              </a:rPr>
              <a:t>) a 24V FMC to interface with the </a:t>
            </a:r>
            <a:r>
              <a:rPr lang="en-US" altLang="en-US" baseline="0" dirty="0" err="1" smtClean="0">
                <a:latin typeface="Times New Roman" pitchFamily="18" charset="0"/>
              </a:rPr>
              <a:t>GeoBrick</a:t>
            </a:r>
            <a:endParaRPr lang="en-US" altLang="en-US" baseline="0" dirty="0" smtClean="0">
              <a:latin typeface="Times New Roman" pitchFamily="18" charset="0"/>
            </a:endParaRPr>
          </a:p>
          <a:p>
            <a:pPr marL="914400" lvl="1" indent="-171450">
              <a:buFont typeface="Arial" panose="020B0604020202020204" pitchFamily="34" charset="0"/>
              <a:buChar char="•"/>
            </a:pPr>
            <a:endParaRPr lang="en-US" altLang="en-US" baseline="0" dirty="0" smtClean="0">
              <a:latin typeface="Times New Roman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en-US" baseline="0" dirty="0" err="1" smtClean="0">
                <a:latin typeface="Times New Roman" pitchFamily="18" charset="0"/>
              </a:rPr>
              <a:t>GigaBit</a:t>
            </a:r>
            <a:r>
              <a:rPr lang="en-US" altLang="en-US" baseline="0" dirty="0" smtClean="0">
                <a:latin typeface="Times New Roman" pitchFamily="18" charset="0"/>
              </a:rPr>
              <a:t> </a:t>
            </a:r>
            <a:r>
              <a:rPr lang="en-US" altLang="en-US" baseline="0" dirty="0" err="1" smtClean="0">
                <a:latin typeface="Times New Roman" pitchFamily="18" charset="0"/>
              </a:rPr>
              <a:t>Trancievers</a:t>
            </a:r>
            <a:r>
              <a:rPr lang="en-US" altLang="en-US" baseline="0" dirty="0" smtClean="0">
                <a:latin typeface="Times New Roman" pitchFamily="18" charset="0"/>
              </a:rPr>
              <a:t> = optical signals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Up to 6.8GB/s supported on the </a:t>
            </a:r>
            <a:r>
              <a:rPr lang="en-US" altLang="en-US" baseline="0" dirty="0" err="1" smtClean="0">
                <a:latin typeface="Times New Roman" pitchFamily="18" charset="0"/>
              </a:rPr>
              <a:t>Zynq</a:t>
            </a:r>
            <a:r>
              <a:rPr lang="en-US" altLang="en-US" baseline="0" dirty="0" smtClean="0">
                <a:latin typeface="Times New Roman" pitchFamily="18" charset="0"/>
              </a:rPr>
              <a:t>	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endParaRPr lang="en-US" altLang="en-US" baseline="0" dirty="0" smtClean="0">
              <a:latin typeface="Times New Roman" pitchFamily="18" charset="0"/>
            </a:endParaRPr>
          </a:p>
          <a:p>
            <a:pPr marL="914400" lvl="1" indent="-171450">
              <a:buFont typeface="Arial" panose="020B0604020202020204" pitchFamily="34" charset="0"/>
              <a:buChar char="•"/>
            </a:pPr>
            <a:endParaRPr lang="en-US" altLang="en-US" baseline="0" dirty="0" smtClean="0">
              <a:latin typeface="Times New Roman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OTHER: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There was a bit of design work to fit everything on the board. Extra, low cost ‘house keeping’ FPGA used to control things like the LEDs, </a:t>
            </a:r>
            <a:r>
              <a:rPr lang="en-US" altLang="en-US" baseline="0" dirty="0" err="1" smtClean="0">
                <a:latin typeface="Times New Roman" pitchFamily="18" charset="0"/>
              </a:rPr>
              <a:t>etc</a:t>
            </a:r>
            <a:endParaRPr lang="en-US" altLang="en-US" baseline="0" dirty="0" smtClean="0">
              <a:latin typeface="Times New Roman" pitchFamily="18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ADC571DC-5BC8-4E41-8471-500506D73385}" type="slidenum">
              <a:rPr lang="en-GB" alt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5</a:t>
            </a:fld>
            <a:endParaRPr lang="en-GB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RS232 = ‘back door’ interface</a:t>
            </a:r>
            <a:r>
              <a:rPr lang="en-GB" baseline="0" dirty="0" smtClean="0"/>
              <a:t> to ARM processor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Can be used if things go wrong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USB 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Also accesses the ARM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Used for e-keying (security)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Also used for installation of packages, firmware, configuration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 err="1" smtClean="0"/>
              <a:t>bIss</a:t>
            </a:r>
            <a:r>
              <a:rPr lang="en-GB" baseline="0" dirty="0" smtClean="0"/>
              <a:t>/ </a:t>
            </a:r>
            <a:r>
              <a:rPr lang="en-GB" baseline="0" dirty="0" err="1" smtClean="0"/>
              <a:t>eNdAT</a:t>
            </a:r>
            <a:r>
              <a:rPr lang="en-GB" baseline="0" dirty="0" smtClean="0"/>
              <a:t>, SSI = absolute encoder techniques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D945D3F-232C-4D57-AC66-62595C1DD42F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785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502EF14B-AE14-42C8-91C4-F93C07A5E1C8}" type="slidenum">
              <a:rPr lang="en-GB" alt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7</a:t>
            </a:fld>
            <a:endParaRPr lang="en-GB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itchFamily="18" charset="0"/>
              </a:rPr>
              <a:t>IP blocks = “Intellectual</a:t>
            </a:r>
            <a:r>
              <a:rPr lang="en-US" altLang="en-US" baseline="0" dirty="0" smtClean="0">
                <a:latin typeface="Times New Roman" pitchFamily="18" charset="0"/>
              </a:rPr>
              <a:t> property”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These are ‘ACTIVATED’ by the user (going solid)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endParaRPr lang="en-US" altLang="en-US" baseline="0" dirty="0" smtClean="0">
              <a:latin typeface="Times New Roman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Own embedded </a:t>
            </a:r>
            <a:r>
              <a:rPr lang="en-US" altLang="en-US" baseline="0" dirty="0" err="1" smtClean="0">
                <a:latin typeface="Times New Roman" pitchFamily="18" charset="0"/>
              </a:rPr>
              <a:t>linux</a:t>
            </a:r>
            <a:r>
              <a:rPr lang="en-US" altLang="en-US" baseline="0" dirty="0" smtClean="0">
                <a:latin typeface="Times New Roman" pitchFamily="18" charset="0"/>
              </a:rPr>
              <a:t> kernel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baseline="0" dirty="0" err="1" smtClean="0">
                <a:latin typeface="Times New Roman" pitchFamily="18" charset="0"/>
              </a:rPr>
              <a:t>XiLinx</a:t>
            </a:r>
            <a:r>
              <a:rPr lang="en-US" altLang="en-US" baseline="0" dirty="0" smtClean="0">
                <a:latin typeface="Times New Roman" pitchFamily="18" charset="0"/>
              </a:rPr>
              <a:t> </a:t>
            </a:r>
            <a:r>
              <a:rPr lang="en-US" altLang="en-US" baseline="0" dirty="0" err="1" smtClean="0">
                <a:latin typeface="Times New Roman" pitchFamily="18" charset="0"/>
              </a:rPr>
              <a:t>kernal</a:t>
            </a:r>
            <a:r>
              <a:rPr lang="en-US" altLang="en-US" baseline="0" dirty="0" smtClean="0">
                <a:latin typeface="Times New Roman" pitchFamily="18" charset="0"/>
              </a:rPr>
              <a:t> + </a:t>
            </a:r>
            <a:r>
              <a:rPr lang="en-US" altLang="en-US" baseline="0" dirty="0" err="1" smtClean="0">
                <a:latin typeface="Times New Roman" pitchFamily="18" charset="0"/>
              </a:rPr>
              <a:t>busybox</a:t>
            </a:r>
            <a:endParaRPr lang="en-US" altLang="en-US" dirty="0" smtClean="0">
              <a:latin typeface="Times New Roman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 smtClean="0">
              <a:latin typeface="Times New Roman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itchFamily="18" charset="0"/>
              </a:rPr>
              <a:t>Uses </a:t>
            </a:r>
            <a:r>
              <a:rPr lang="en-US" altLang="en-US" dirty="0" err="1" smtClean="0">
                <a:latin typeface="Times New Roman" pitchFamily="18" charset="0"/>
              </a:rPr>
              <a:t>Zynq</a:t>
            </a:r>
            <a:r>
              <a:rPr lang="en-US" altLang="en-US" dirty="0" smtClean="0">
                <a:latin typeface="Times New Roman" pitchFamily="18" charset="0"/>
              </a:rPr>
              <a:t> (</a:t>
            </a:r>
            <a:r>
              <a:rPr lang="en-US" altLang="en-US" dirty="0" err="1" smtClean="0">
                <a:latin typeface="Times New Roman" pitchFamily="18" charset="0"/>
              </a:rPr>
              <a:t>XiLinx</a:t>
            </a:r>
            <a:r>
              <a:rPr lang="en-US" altLang="en-US" dirty="0" smtClean="0">
                <a:latin typeface="Times New Roman" pitchFamily="18" charset="0"/>
              </a:rPr>
              <a:t>) </a:t>
            </a:r>
            <a:r>
              <a:rPr lang="en-US" altLang="en-US" dirty="0" err="1" smtClean="0">
                <a:latin typeface="Times New Roman" pitchFamily="18" charset="0"/>
              </a:rPr>
              <a:t>Fpga</a:t>
            </a:r>
            <a:r>
              <a:rPr lang="en-US" altLang="en-US" dirty="0" smtClean="0">
                <a:latin typeface="Times New Roman" pitchFamily="18" charset="0"/>
              </a:rPr>
              <a:t> + ARM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itchFamily="18" charset="0"/>
              </a:rPr>
              <a:t>Fixed</a:t>
            </a:r>
            <a:r>
              <a:rPr lang="en-US" altLang="en-US" baseline="0" dirty="0" smtClean="0">
                <a:latin typeface="Times New Roman" pitchFamily="18" charset="0"/>
              </a:rPr>
              <a:t> functionality (IP blocks) we implemented, but you have flexible routing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itchFamily="18" charset="0"/>
              </a:rPr>
              <a:t>Flexible</a:t>
            </a:r>
            <a:r>
              <a:rPr lang="en-US" altLang="en-US" baseline="0" dirty="0" smtClean="0">
                <a:latin typeface="Times New Roman" pitchFamily="18" charset="0"/>
              </a:rPr>
              <a:t> routing = wire together different components in a number of different ways</a:t>
            </a:r>
          </a:p>
          <a:p>
            <a:pPr marL="742950" lvl="1" indent="0">
              <a:buFont typeface="Arial" panose="020B0604020202020204" pitchFamily="34" charset="0"/>
              <a:buNone/>
            </a:pPr>
            <a:endParaRPr lang="en-US" altLang="en-US" baseline="0" dirty="0" smtClean="0">
              <a:latin typeface="Times New Roman" pitchFamily="18" charset="0"/>
            </a:endParaRPr>
          </a:p>
          <a:p>
            <a:pPr marL="171450" marR="0" lvl="0" indent="-1714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baseline="0" dirty="0" smtClean="0">
                <a:latin typeface="Times New Roman" pitchFamily="18" charset="0"/>
              </a:rPr>
              <a:t>Programmable Logic = Our implementation</a:t>
            </a:r>
            <a:endParaRPr lang="en-US" altLang="en-US" dirty="0" smtClean="0">
              <a:latin typeface="Times New Roman" pitchFamily="18" charset="0"/>
            </a:endParaRPr>
          </a:p>
          <a:p>
            <a:pPr marL="914400" lvl="1" indent="-171450">
              <a:buFont typeface="Arial" panose="020B0604020202020204" pitchFamily="34" charset="0"/>
              <a:buChar char="•"/>
            </a:pPr>
            <a:endParaRPr lang="en-US" altLang="en-US" baseline="0" dirty="0" smtClean="0">
              <a:latin typeface="Times New Roman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AXI INTERCONECT = register interface for ARM processor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itchFamily="18" charset="0"/>
              </a:rPr>
              <a:t>ARM BUS interconnect standard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endParaRPr lang="en-US" altLang="en-US" baseline="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  <a:buFont typeface="Times New Roman" pitchFamily="18" charset="0"/>
              <a:buNone/>
            </a:pPr>
            <a:fld id="{E1A23F96-8B79-4DF6-A90B-A3235BB5B01E}" type="slidenum">
              <a:rPr lang="en-GB" altLang="en-US" sz="1400" smtClean="0"/>
              <a:pPr eaLnBrk="1">
                <a:spcBef>
                  <a:spcPct val="0"/>
                </a:spcBef>
                <a:buFont typeface="Times New Roman" pitchFamily="18" charset="0"/>
                <a:buNone/>
              </a:pPr>
              <a:t>8</a:t>
            </a:fld>
            <a:endParaRPr lang="en-GB" altLang="en-US" sz="1400" smtClean="0"/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  <a:buFont typeface="Times New Roman" pitchFamily="18" charset="0"/>
              <a:buNone/>
            </a:pPr>
            <a:fld id="{4C9907F7-85B2-43C9-A55B-1DBAC6FA8AFC}" type="slidenum">
              <a:rPr lang="en-GB" altLang="en-US" sz="1400" smtClean="0"/>
              <a:pPr eaLnBrk="1">
                <a:spcBef>
                  <a:spcPct val="0"/>
                </a:spcBef>
                <a:buFont typeface="Times New Roman" pitchFamily="18" charset="0"/>
                <a:buNone/>
              </a:pPr>
              <a:t>9</a:t>
            </a:fld>
            <a:endParaRPr lang="en-GB" altLang="en-US" sz="1400" smtClean="0"/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88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514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5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4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916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543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005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3611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022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639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659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22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815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68313" y="6453188"/>
            <a:ext cx="28797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0"/>
            <a:r>
              <a:rPr lang="en-US" altLang="en-US" sz="1000" b="1">
                <a:solidFill>
                  <a:srgbClr val="A6A6A6"/>
                </a:solidFill>
              </a:rPr>
              <a:t>Control Systems Group | 27 April 2016</a:t>
            </a:r>
            <a:endParaRPr lang="en-GB" altLang="en-US" sz="1000" b="1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651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2318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761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19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54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30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47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60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1149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478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9611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4575"/>
            <a:ext cx="87630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9" name="Title 1"/>
          <p:cNvSpPr txBox="1">
            <a:spLocks/>
          </p:cNvSpPr>
          <p:nvPr userDrawn="1"/>
        </p:nvSpPr>
        <p:spPr bwMode="auto">
          <a:xfrm>
            <a:off x="468313" y="6453188"/>
            <a:ext cx="28797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0"/>
            <a:r>
              <a:rPr lang="en-US" altLang="en-US" sz="1000" b="1">
                <a:solidFill>
                  <a:srgbClr val="A6A6A6"/>
                </a:solidFill>
              </a:rPr>
              <a:t>Control Systems Group | 27 April 2016</a:t>
            </a:r>
            <a:endParaRPr lang="en-GB" altLang="en-US" sz="1000" b="1">
              <a:solidFill>
                <a:srgbClr val="A6A6A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85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4575"/>
            <a:ext cx="87630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hf sldNum="0" hdr="0" ftr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685800" y="2320602"/>
            <a:ext cx="7772400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4400" dirty="0" err="1">
                <a:solidFill>
                  <a:srgbClr val="000000"/>
                </a:solidFill>
                <a:latin typeface="Calibri"/>
                <a:ea typeface="DejaVu Sans"/>
              </a:rPr>
              <a:t>PandA</a:t>
            </a:r>
            <a:r>
              <a:rPr lang="en-GB" sz="4400" dirty="0">
                <a:solidFill>
                  <a:srgbClr val="000000"/>
                </a:solidFill>
                <a:latin typeface="Calibri"/>
                <a:ea typeface="DejaVu Sans"/>
              </a:rPr>
              <a:t>/ZEBRA-2: A collaboration to produce a flexible trigger, position-compare and capture box </a:t>
            </a:r>
            <a:endParaRPr lang="en-GB" sz="4400" dirty="0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371600" y="4437112"/>
            <a:ext cx="6400800" cy="12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en-GB" altLang="en-US" sz="3200" dirty="0" smtClean="0">
                <a:solidFill>
                  <a:srgbClr val="8B8B8B"/>
                </a:solidFill>
                <a:latin typeface="Calibri" pitchFamily="34" charset="0"/>
              </a:rPr>
              <a:t>Chris Turner, Isa </a:t>
            </a:r>
            <a:r>
              <a:rPr lang="en-GB" altLang="en-US" sz="3200" dirty="0" err="1" smtClean="0">
                <a:solidFill>
                  <a:srgbClr val="8B8B8B"/>
                </a:solidFill>
                <a:latin typeface="Calibri" pitchFamily="34" charset="0"/>
              </a:rPr>
              <a:t>Uzun</a:t>
            </a:r>
            <a:r>
              <a:rPr lang="en-GB" altLang="en-US" sz="3200" dirty="0" smtClean="0">
                <a:solidFill>
                  <a:srgbClr val="8B8B8B"/>
                </a:solidFill>
                <a:latin typeface="Calibri" pitchFamily="34" charset="0"/>
              </a:rPr>
              <a:t>, </a:t>
            </a:r>
            <a:r>
              <a:rPr lang="en-GB" altLang="en-US" sz="3200" dirty="0" smtClean="0">
                <a:solidFill>
                  <a:srgbClr val="8B8B8B"/>
                </a:solidFill>
                <a:latin typeface="Calibri" pitchFamily="34" charset="0"/>
              </a:rPr>
              <a:t>Tom </a:t>
            </a:r>
            <a:r>
              <a:rPr lang="en-GB" altLang="en-US" sz="3200" dirty="0">
                <a:solidFill>
                  <a:srgbClr val="8B8B8B"/>
                </a:solidFill>
                <a:latin typeface="Calibri" pitchFamily="34" charset="0"/>
              </a:rPr>
              <a:t>Cobb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811838"/>
            <a:ext cx="127952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:\Users\iu42\AppData\Local\Microsoft\Windows\Temporary Internet Files\Content.Outlook\PN38M430\zebra2_semi_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03188"/>
            <a:ext cx="34353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3188"/>
            <a:ext cx="1465350" cy="14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3792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17463" y="3600450"/>
            <a:ext cx="6067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spcAft>
                <a:spcPts val="113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spcAft>
                <a:spcPts val="85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spcAft>
                <a:spcPts val="57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spcAft>
                <a:spcPts val="28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</a:pPr>
            <a:r>
              <a:rPr lang="en-GB" altLang="en-US" sz="4400">
                <a:solidFill>
                  <a:schemeClr val="bg1"/>
                </a:solidFill>
                <a:latin typeface="Calibri" pitchFamily="34" charset="0"/>
              </a:rPr>
              <a:t>Output Encoder [x4]</a:t>
            </a:r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12700" y="4679950"/>
            <a:ext cx="91313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457200" indent="-457200" eaLnBrk="0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431800" indent="-215900" eaLnBrk="0">
              <a:spcAft>
                <a:spcPts val="113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spcAft>
                <a:spcPts val="85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spcAft>
                <a:spcPts val="57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spcAft>
                <a:spcPts val="28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GB" altLang="en-US" sz="3000">
                <a:solidFill>
                  <a:schemeClr val="bg1"/>
                </a:solidFill>
                <a:latin typeface="Calibri" pitchFamily="34" charset="0"/>
              </a:rPr>
              <a:t>Output connections to back panel (RS-485)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GB" altLang="en-US" sz="3000">
                <a:solidFill>
                  <a:schemeClr val="bg1"/>
                </a:solidFill>
                <a:latin typeface="Calibri" pitchFamily="34" charset="0"/>
              </a:rPr>
              <a:t>Support for Quadrature, SSI, BiSS and EnDat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GB" altLang="en-US" sz="3000">
                <a:solidFill>
                  <a:schemeClr val="bg1"/>
                </a:solidFill>
                <a:latin typeface="Calibri" pitchFamily="34" charset="0"/>
              </a:rPr>
              <a:t>Run-time protocol, bit-width, rate configuration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GB" altLang="en-US" sz="3000">
                <a:solidFill>
                  <a:schemeClr val="bg1"/>
                </a:solidFill>
                <a:latin typeface="Calibri" pitchFamily="34" charset="0"/>
              </a:rPr>
              <a:t>Rewired from the internal Position Bus</a:t>
            </a:r>
          </a:p>
        </p:txBody>
      </p:sp>
    </p:spTree>
  </p:cSld>
  <p:clrMapOvr>
    <a:masterClrMapping/>
  </p:clrMapOvr>
  <p:transition spd="med" advTm="114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17463" y="3600450"/>
            <a:ext cx="6067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spcAft>
                <a:spcPts val="113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spcAft>
                <a:spcPts val="85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spcAft>
                <a:spcPts val="57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spcAft>
                <a:spcPts val="28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</a:pPr>
            <a:r>
              <a:rPr lang="en-GB" altLang="en-US" sz="4400">
                <a:solidFill>
                  <a:schemeClr val="bg1"/>
                </a:solidFill>
                <a:latin typeface="Calibri" pitchFamily="34" charset="0"/>
              </a:rPr>
              <a:t>LUT [x8]</a:t>
            </a:r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12700" y="4679950"/>
            <a:ext cx="91313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457200" indent="-457200" eaLnBrk="0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431800" indent="-215900" eaLnBrk="0">
              <a:spcAft>
                <a:spcPts val="113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spcAft>
                <a:spcPts val="85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spcAft>
                <a:spcPts val="57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spcAft>
                <a:spcPts val="28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altLang="en-US" sz="3000">
                <a:solidFill>
                  <a:schemeClr val="bg1"/>
                </a:solidFill>
                <a:latin typeface="Calibri" pitchFamily="34" charset="0"/>
              </a:rPr>
              <a:t>Truth tables up to 5 variables.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GB" altLang="en-US" sz="3000">
                <a:solidFill>
                  <a:schemeClr val="bg1"/>
                </a:solidFill>
                <a:latin typeface="Calibri" pitchFamily="34" charset="0"/>
              </a:rPr>
              <a:t>OUT = (A?B:C)=(A&amp;B|~A&amp;D)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GB" altLang="en-US" sz="3000">
                <a:solidFill>
                  <a:schemeClr val="bg1"/>
                </a:solidFill>
                <a:latin typeface="Calibri" pitchFamily="34" charset="0"/>
              </a:rPr>
              <a:t>An improvement to fixed AND/OR gates.</a:t>
            </a:r>
          </a:p>
        </p:txBody>
      </p:sp>
    </p:spTree>
  </p:cSld>
  <p:clrMapOvr>
    <a:masterClrMapping/>
  </p:clrMapOvr>
  <p:transition spd="med" advTm="15568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17463" y="3600450"/>
            <a:ext cx="6067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spcAft>
                <a:spcPts val="113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spcAft>
                <a:spcPts val="85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spcAft>
                <a:spcPts val="57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spcAft>
                <a:spcPts val="28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</a:pPr>
            <a:r>
              <a:rPr lang="en-GB" altLang="en-US" sz="4400">
                <a:solidFill>
                  <a:schemeClr val="bg1"/>
                </a:solidFill>
                <a:latin typeface="Calibri" pitchFamily="34" charset="0"/>
              </a:rPr>
              <a:t>SRGate [x4]</a:t>
            </a: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12700" y="4679950"/>
            <a:ext cx="91313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457200" indent="-457200" eaLnBrk="0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431800" indent="-215900" eaLnBrk="0">
              <a:spcAft>
                <a:spcPts val="113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spcAft>
                <a:spcPts val="85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spcAft>
                <a:spcPts val="57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spcAft>
                <a:spcPts val="28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GB" altLang="en-US" sz="3000">
                <a:solidFill>
                  <a:schemeClr val="bg1"/>
                </a:solidFill>
                <a:latin typeface="Calibri" pitchFamily="34" charset="0"/>
              </a:rPr>
              <a:t>Produces either a ON or OFF output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GB" altLang="en-US" sz="3000">
                <a:solidFill>
                  <a:schemeClr val="bg1"/>
                </a:solidFill>
                <a:latin typeface="Calibri" pitchFamily="34" charset="0"/>
              </a:rPr>
              <a:t>Soft force inputs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GB" altLang="en-US" sz="3000">
                <a:solidFill>
                  <a:schemeClr val="bg1"/>
                </a:solidFill>
                <a:latin typeface="Calibri" pitchFamily="34" charset="0"/>
              </a:rPr>
              <a:t>Edge sensitive triggering</a:t>
            </a:r>
          </a:p>
        </p:txBody>
      </p:sp>
    </p:spTree>
  </p:cSld>
  <p:clrMapOvr>
    <a:masterClrMapping/>
  </p:clrMapOvr>
  <p:transition spd="med" advTm="4927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17463" y="3600450"/>
            <a:ext cx="6067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spcAft>
                <a:spcPts val="113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spcAft>
                <a:spcPts val="85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spcAft>
                <a:spcPts val="57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spcAft>
                <a:spcPts val="28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</a:pPr>
            <a:r>
              <a:rPr lang="en-GB" altLang="en-US" sz="4400">
                <a:solidFill>
                  <a:schemeClr val="bg1"/>
                </a:solidFill>
                <a:latin typeface="Calibri" pitchFamily="34" charset="0"/>
              </a:rPr>
              <a:t>Pulse Generator [x4]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700" y="4679950"/>
            <a:ext cx="91313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5900" eaLnBrk="0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431800" indent="-215900" eaLnBrk="0">
              <a:spcAft>
                <a:spcPts val="113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spcAft>
                <a:spcPts val="85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spcAft>
                <a:spcPts val="57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spcAft>
                <a:spcPts val="28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marL="457200" indent="-457200" eaLnBrk="1">
              <a:lnSpc>
                <a:spcPct val="100000"/>
              </a:lnSpc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3000" dirty="0" smtClean="0">
                <a:solidFill>
                  <a:schemeClr val="bg1"/>
                </a:solidFill>
                <a:latin typeface="Calibri" pitchFamily="34" charset="0"/>
              </a:rPr>
              <a:t>Produces configurable WIDTH output pulses with an optional DELAY</a:t>
            </a:r>
          </a:p>
          <a:p>
            <a:pPr marL="457200" indent="-457200" eaLnBrk="1">
              <a:lnSpc>
                <a:spcPct val="100000"/>
              </a:lnSpc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3000" dirty="0" smtClean="0">
                <a:solidFill>
                  <a:schemeClr val="bg1"/>
                </a:solidFill>
                <a:latin typeface="Calibri" pitchFamily="34" charset="0"/>
              </a:rPr>
              <a:t>Zero-WIDTH, Zero-DELAY possible</a:t>
            </a:r>
          </a:p>
          <a:p>
            <a:pPr marL="457200" indent="-457200" eaLnBrk="1">
              <a:lnSpc>
                <a:spcPct val="100000"/>
              </a:lnSpc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3000" dirty="0" smtClean="0">
                <a:solidFill>
                  <a:schemeClr val="bg1"/>
                </a:solidFill>
                <a:latin typeface="Calibri" pitchFamily="34" charset="0"/>
              </a:rPr>
              <a:t>Support for pulse trains (up to 1024 pulses).</a:t>
            </a:r>
          </a:p>
          <a:p>
            <a:pPr eaLnBrk="1">
              <a:lnSpc>
                <a:spcPct val="100000"/>
              </a:lnSpc>
              <a:buFont typeface="Arial" charset="0"/>
              <a:buChar char="•"/>
              <a:defRPr/>
            </a:pPr>
            <a:endParaRPr lang="en-GB" altLang="en-US" sz="30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 spd="med" advTm="579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17463" y="3600450"/>
            <a:ext cx="6067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spcAft>
                <a:spcPts val="113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spcAft>
                <a:spcPts val="85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spcAft>
                <a:spcPts val="57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spcAft>
                <a:spcPts val="28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</a:pPr>
            <a:r>
              <a:rPr lang="en-GB" altLang="en-US" sz="4400">
                <a:solidFill>
                  <a:schemeClr val="bg1"/>
                </a:solidFill>
                <a:latin typeface="Calibri" pitchFamily="34" charset="0"/>
              </a:rPr>
              <a:t>Pulse Divider [x4]</a:t>
            </a:r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12700" y="4679950"/>
            <a:ext cx="91313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457200" indent="-457200" eaLnBrk="0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431800" indent="-215900" eaLnBrk="0">
              <a:spcAft>
                <a:spcPts val="113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spcAft>
                <a:spcPts val="85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spcAft>
                <a:spcPts val="57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spcAft>
                <a:spcPts val="28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GB" altLang="en-US" sz="3000">
                <a:solidFill>
                  <a:schemeClr val="bg1"/>
                </a:solidFill>
                <a:latin typeface="Calibri" pitchFamily="34" charset="0"/>
              </a:rPr>
              <a:t>32-bit pulse divider that can divide a pulse train between two outputs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GB" altLang="en-US" sz="3000">
                <a:solidFill>
                  <a:schemeClr val="bg1"/>
                </a:solidFill>
                <a:latin typeface="Calibri" pitchFamily="34" charset="0"/>
              </a:rPr>
              <a:t>First Pulse output configuration</a:t>
            </a:r>
          </a:p>
        </p:txBody>
      </p:sp>
    </p:spTree>
  </p:cSld>
  <p:clrMapOvr>
    <a:masterClrMapping/>
  </p:clrMapOvr>
  <p:transition spd="med" advTm="5898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17463" y="3600450"/>
            <a:ext cx="6067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spcAft>
                <a:spcPts val="113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spcAft>
                <a:spcPts val="85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spcAft>
                <a:spcPts val="57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spcAft>
                <a:spcPts val="28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</a:pPr>
            <a:r>
              <a:rPr lang="en-GB" altLang="en-US" sz="4400">
                <a:solidFill>
                  <a:schemeClr val="bg1"/>
                </a:solidFill>
                <a:latin typeface="Calibri" pitchFamily="34" charset="0"/>
              </a:rPr>
              <a:t>Counter [x8]</a:t>
            </a:r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12700" y="4679950"/>
            <a:ext cx="91313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457200" indent="-457200" eaLnBrk="0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431800" indent="-215900" eaLnBrk="0">
              <a:spcAft>
                <a:spcPts val="113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spcAft>
                <a:spcPts val="85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spcAft>
                <a:spcPts val="57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spcAft>
                <a:spcPts val="28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GB" altLang="en-US" sz="3000">
                <a:solidFill>
                  <a:schemeClr val="bg1"/>
                </a:solidFill>
                <a:latin typeface="Calibri" pitchFamily="34" charset="0"/>
              </a:rPr>
              <a:t>Counts Up/Down from START with STEP on the rising edge of trigger input 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GB" altLang="en-US" sz="3000">
                <a:solidFill>
                  <a:schemeClr val="bg1"/>
                </a:solidFill>
                <a:latin typeface="Calibri" pitchFamily="34" charset="0"/>
              </a:rPr>
              <a:t>TRIG input is edge sensitive*</a:t>
            </a:r>
          </a:p>
        </p:txBody>
      </p:sp>
    </p:spTree>
  </p:cSld>
  <p:clrMapOvr>
    <a:masterClrMapping/>
  </p:clrMapOvr>
  <p:transition spd="med" advTm="1379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17463" y="3600450"/>
            <a:ext cx="6067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spcAft>
                <a:spcPts val="113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spcAft>
                <a:spcPts val="85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spcAft>
                <a:spcPts val="57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spcAft>
                <a:spcPts val="28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</a:pPr>
            <a:r>
              <a:rPr lang="en-GB" altLang="en-US" sz="4400">
                <a:solidFill>
                  <a:schemeClr val="bg1"/>
                </a:solidFill>
                <a:latin typeface="Calibri" pitchFamily="34" charset="0"/>
              </a:rPr>
              <a:t>Sequencer [x4]</a:t>
            </a: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12700" y="4679950"/>
            <a:ext cx="91313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457200" indent="-457200" eaLnBrk="0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431800" indent="-215900" eaLnBrk="0">
              <a:spcAft>
                <a:spcPts val="113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spcAft>
                <a:spcPts val="85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spcAft>
                <a:spcPts val="57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spcAft>
                <a:spcPts val="28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GB" altLang="en-US" sz="3000">
                <a:solidFill>
                  <a:schemeClr val="bg1"/>
                </a:solidFill>
                <a:latin typeface="Calibri" pitchFamily="34" charset="0"/>
              </a:rPr>
              <a:t>Performs automatic execution of sequenced frames to produce timing signals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GB" altLang="en-US" sz="3000">
                <a:solidFill>
                  <a:schemeClr val="bg1"/>
                </a:solidFill>
                <a:latin typeface="Calibri" pitchFamily="34" charset="0"/>
              </a:rPr>
              <a:t>4 Trigger Inputs and 6 outputs with 2 Phases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GB" altLang="en-US" sz="3000">
                <a:solidFill>
                  <a:schemeClr val="bg1"/>
                </a:solidFill>
                <a:latin typeface="Calibri" pitchFamily="34" charset="0"/>
              </a:rPr>
              <a:t>Supports up to 1024 frames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4768850"/>
            <a:ext cx="90011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 advTm="712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17463" y="3600450"/>
            <a:ext cx="6067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spcAft>
                <a:spcPts val="113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spcAft>
                <a:spcPts val="85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spcAft>
                <a:spcPts val="57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spcAft>
                <a:spcPts val="28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</a:pPr>
            <a:r>
              <a:rPr lang="en-GB" altLang="en-US" sz="4400">
                <a:solidFill>
                  <a:schemeClr val="bg1"/>
                </a:solidFill>
                <a:latin typeface="Calibri" pitchFamily="34" charset="0"/>
              </a:rPr>
              <a:t>Position Compare [x4]</a:t>
            </a:r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12700" y="4679950"/>
            <a:ext cx="91313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457200" indent="-457200" eaLnBrk="0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431800" indent="-215900" eaLnBrk="0">
              <a:spcAft>
                <a:spcPts val="113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spcAft>
                <a:spcPts val="85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spcAft>
                <a:spcPts val="57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spcAft>
                <a:spcPts val="28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GB" altLang="en-US" sz="3000">
                <a:solidFill>
                  <a:schemeClr val="bg1"/>
                </a:solidFill>
                <a:latin typeface="Calibri" pitchFamily="34" charset="0"/>
              </a:rPr>
              <a:t>Rewirable input from Position Bus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GB" altLang="en-US" sz="3000">
                <a:solidFill>
                  <a:schemeClr val="bg1"/>
                </a:solidFill>
                <a:latin typeface="Calibri" pitchFamily="34" charset="0"/>
              </a:rPr>
              <a:t>Linearly spaced pulse outputs (START, STEP and WIDTH)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GB" altLang="en-US" sz="3000">
                <a:solidFill>
                  <a:schemeClr val="bg1"/>
                </a:solidFill>
                <a:latin typeface="Calibri" pitchFamily="34" charset="0"/>
              </a:rPr>
              <a:t>Irregular pulse outputs using a user-defined table</a:t>
            </a:r>
          </a:p>
        </p:txBody>
      </p:sp>
    </p:spTree>
  </p:cSld>
  <p:clrMapOvr>
    <a:masterClrMapping/>
  </p:clrMapOvr>
  <p:transition spd="med" advTm="54339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17463" y="3600450"/>
            <a:ext cx="6067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spcAft>
                <a:spcPts val="113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spcAft>
                <a:spcPts val="85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spcAft>
                <a:spcPts val="57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spcAft>
                <a:spcPts val="28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</a:pPr>
            <a:r>
              <a:rPr lang="en-GB" altLang="en-US" sz="4400" dirty="0" smtClean="0">
                <a:solidFill>
                  <a:schemeClr val="bg1"/>
                </a:solidFill>
                <a:latin typeface="Calibri" pitchFamily="34" charset="0"/>
              </a:rPr>
              <a:t>Capture</a:t>
            </a:r>
            <a:endParaRPr lang="en-GB" altLang="en-US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12700" y="4679950"/>
            <a:ext cx="91313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457200" indent="-457200" eaLnBrk="0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431800" indent="-215900" eaLnBrk="0">
              <a:spcAft>
                <a:spcPts val="113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384300" indent="-457200" eaLnBrk="0">
              <a:spcAft>
                <a:spcPts val="85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spcAft>
                <a:spcPts val="57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spcAft>
                <a:spcPts val="28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GB" altLang="en-US" sz="3000" dirty="0">
                <a:solidFill>
                  <a:schemeClr val="bg1"/>
                </a:solidFill>
                <a:latin typeface="Calibri" pitchFamily="34" charset="0"/>
              </a:rPr>
              <a:t>Can capture EVERYTHING* internal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GB" altLang="en-US" sz="3000" dirty="0">
                <a:solidFill>
                  <a:schemeClr val="bg1"/>
                </a:solidFill>
                <a:latin typeface="Calibri" pitchFamily="34" charset="0"/>
              </a:rPr>
              <a:t>Capture and Frame modes of operation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GB" altLang="en-US" sz="3000" dirty="0">
                <a:solidFill>
                  <a:schemeClr val="bg1"/>
                </a:solidFill>
                <a:latin typeface="Calibri" pitchFamily="34" charset="0"/>
              </a:rPr>
              <a:t>Pay attention to data throughput, limited by </a:t>
            </a:r>
            <a:r>
              <a:rPr lang="en-GB" altLang="en-US" sz="3000" dirty="0" smtClean="0">
                <a:solidFill>
                  <a:schemeClr val="bg1"/>
                </a:solidFill>
                <a:latin typeface="Calibri" pitchFamily="34" charset="0"/>
              </a:rPr>
              <a:t>GigE.</a:t>
            </a:r>
            <a:endParaRPr lang="en-GB" altLang="en-US" sz="3000" dirty="0">
              <a:solidFill>
                <a:schemeClr val="bg1"/>
              </a:solidFill>
              <a:latin typeface="Calibri" pitchFamily="34" charset="0"/>
            </a:endParaRPr>
          </a:p>
          <a:p>
            <a:pPr lvl="2" eaLnBrk="1">
              <a:lnSpc>
                <a:spcPct val="100000"/>
              </a:lnSpc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GB" altLang="en-US" sz="3000" dirty="0">
                <a:solidFill>
                  <a:schemeClr val="bg1"/>
                </a:solidFill>
                <a:latin typeface="Calibri" pitchFamily="34" charset="0"/>
              </a:rPr>
              <a:t>(Trigger Rate x Number of Fields)</a:t>
            </a:r>
          </a:p>
        </p:txBody>
      </p:sp>
    </p:spTree>
  </p:cSld>
  <p:clrMapOvr>
    <a:masterClrMapping/>
  </p:clrMapOvr>
  <p:transition spd="med" advTm="50822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1"/>
          <p:cNvSpPr>
            <a:spLocks noChangeArrowheads="1"/>
          </p:cNvSpPr>
          <p:nvPr/>
        </p:nvSpPr>
        <p:spPr bwMode="auto">
          <a:xfrm>
            <a:off x="17463" y="3600450"/>
            <a:ext cx="6067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spcAft>
                <a:spcPts val="113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spcAft>
                <a:spcPts val="85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spcAft>
                <a:spcPts val="57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spcAft>
                <a:spcPts val="28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</a:pPr>
            <a:r>
              <a:rPr lang="en-GB" altLang="en-US" sz="4400">
                <a:solidFill>
                  <a:schemeClr val="bg1"/>
                </a:solidFill>
                <a:latin typeface="Calibri" pitchFamily="34" charset="0"/>
              </a:rPr>
              <a:t>ADC</a:t>
            </a:r>
          </a:p>
        </p:txBody>
      </p:sp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12700" y="4679950"/>
            <a:ext cx="91313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457200" indent="-457200" eaLnBrk="0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431800" indent="-215900" eaLnBrk="0">
              <a:spcAft>
                <a:spcPts val="113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spcAft>
                <a:spcPts val="85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spcAft>
                <a:spcPts val="57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spcAft>
                <a:spcPts val="28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GB" altLang="en-US" sz="3000">
                <a:solidFill>
                  <a:schemeClr val="bg1"/>
                </a:solidFill>
                <a:latin typeface="Calibri" pitchFamily="34" charset="0"/>
              </a:rPr>
              <a:t>Commercial FMC module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GB" altLang="en-US" sz="3000">
                <a:solidFill>
                  <a:schemeClr val="bg1"/>
                </a:solidFill>
                <a:latin typeface="Calibri" pitchFamily="34" charset="0"/>
              </a:rPr>
              <a:t>8 Channels, 18-bit @ 1MSps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GB" altLang="en-US" sz="3000">
                <a:solidFill>
                  <a:schemeClr val="bg1"/>
                </a:solidFill>
                <a:latin typeface="Calibri" pitchFamily="34" charset="0"/>
              </a:rPr>
              <a:t>Average, Sum and Difference modes of operation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GB" altLang="en-US" sz="3000">
                <a:solidFill>
                  <a:schemeClr val="bg1"/>
                </a:solidFill>
                <a:latin typeface="Calibri" pitchFamily="34" charset="0"/>
              </a:rPr>
              <a:t>Wired through the Position Bus</a:t>
            </a:r>
          </a:p>
        </p:txBody>
      </p:sp>
    </p:spTree>
  </p:cSld>
  <p:clrMapOvr>
    <a:masterClrMapping/>
  </p:clrMapOvr>
  <p:transition spd="med" advTm="1384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en-GB" altLang="en-US" sz="4400">
                <a:solidFill>
                  <a:srgbClr val="000000"/>
                </a:solidFill>
                <a:latin typeface="Calibri" pitchFamily="34" charset="0"/>
              </a:rPr>
              <a:t>What is ZEBRA?</a:t>
            </a: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395288" y="2997200"/>
            <a:ext cx="8351837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3200">
                <a:solidFill>
                  <a:srgbClr val="000000"/>
                </a:solidFill>
                <a:latin typeface="Calibri" pitchFamily="34" charset="0"/>
              </a:rPr>
              <a:t>All-in-one:</a:t>
            </a:r>
          </a:p>
          <a:p>
            <a:pPr lvl="1"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2800">
                <a:solidFill>
                  <a:srgbClr val="000000"/>
                </a:solidFill>
                <a:latin typeface="Calibri" pitchFamily="34" charset="0"/>
              </a:rPr>
              <a:t>Digital signal level converter</a:t>
            </a:r>
          </a:p>
          <a:p>
            <a:pPr lvl="1"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2800">
                <a:solidFill>
                  <a:srgbClr val="000000"/>
                </a:solidFill>
                <a:latin typeface="Calibri" pitchFamily="34" charset="0"/>
              </a:rPr>
              <a:t>Triggering</a:t>
            </a:r>
          </a:p>
          <a:p>
            <a:pPr lvl="1"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2800">
                <a:solidFill>
                  <a:srgbClr val="000000"/>
                </a:solidFill>
                <a:latin typeface="Calibri" pitchFamily="34" charset="0"/>
              </a:rPr>
              <a:t>Position compare</a:t>
            </a:r>
          </a:p>
          <a:p>
            <a:pPr lvl="1"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2800">
                <a:solidFill>
                  <a:srgbClr val="000000"/>
                </a:solidFill>
                <a:latin typeface="Calibri" pitchFamily="34" charset="0"/>
              </a:rPr>
              <a:t>Data acquisition</a:t>
            </a:r>
          </a:p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3200">
                <a:solidFill>
                  <a:srgbClr val="000000"/>
                </a:solidFill>
                <a:latin typeface="Calibri" pitchFamily="34" charset="0"/>
              </a:rPr>
              <a:t>Developed in 2013 and has been used on numerous beamlines.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88011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ttps://media.licdn.com/media/AAEAAQAAAAAAAAKEAAAAJGIyNTcwZDZmLWYxMDctNDhhMC1hNzI4LTg2YmU0ZjlmMjQ2Z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4221163"/>
            <a:ext cx="353218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 advTm="333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17463" y="3600450"/>
            <a:ext cx="6067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spcAft>
                <a:spcPts val="113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spcAft>
                <a:spcPts val="85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spcAft>
                <a:spcPts val="57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spcAft>
                <a:spcPts val="28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</a:pPr>
            <a:r>
              <a:rPr lang="en-GB" altLang="en-US" sz="4400">
                <a:solidFill>
                  <a:schemeClr val="bg1"/>
                </a:solidFill>
                <a:latin typeface="Calibri" pitchFamily="34" charset="0"/>
              </a:rPr>
              <a:t>Misc Blocks</a:t>
            </a:r>
          </a:p>
        </p:txBody>
      </p:sp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12700" y="4679950"/>
            <a:ext cx="91313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457200" indent="-457200" eaLnBrk="0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431800" indent="-215900" eaLnBrk="0">
              <a:spcAft>
                <a:spcPts val="113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spcAft>
                <a:spcPts val="85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spcAft>
                <a:spcPts val="57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spcAft>
                <a:spcPts val="28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GB" altLang="en-US" sz="3000">
                <a:solidFill>
                  <a:schemeClr val="bg1"/>
                </a:solidFill>
                <a:latin typeface="Calibri" pitchFamily="34" charset="0"/>
              </a:rPr>
              <a:t>[4x] Clocks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GB" altLang="en-US" sz="3000">
                <a:solidFill>
                  <a:schemeClr val="bg1"/>
                </a:solidFill>
                <a:latin typeface="Calibri" pitchFamily="34" charset="0"/>
              </a:rPr>
              <a:t>[4x] Soft Bits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GB" altLang="en-US" sz="3000">
                <a:solidFill>
                  <a:schemeClr val="bg1"/>
                </a:solidFill>
                <a:latin typeface="Calibri" pitchFamily="34" charset="0"/>
              </a:rPr>
              <a:t>[2x] Table-based Position Generator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GB" altLang="en-US" sz="3000">
                <a:solidFill>
                  <a:schemeClr val="bg1"/>
                </a:solidFill>
                <a:latin typeface="Calibri" pitchFamily="34" charset="0"/>
              </a:rPr>
              <a:t>[2x] Position Adder</a:t>
            </a:r>
          </a:p>
        </p:txBody>
      </p:sp>
    </p:spTree>
  </p:cSld>
  <p:clrMapOvr>
    <a:masterClrMapping/>
  </p:clrMapOvr>
  <p:transition spd="med" advTm="1367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 bwMode="auto">
          <a:xfrm>
            <a:off x="3394256" y="1196752"/>
            <a:ext cx="5015624" cy="3312368"/>
          </a:xfrm>
          <a:prstGeom prst="roundRect">
            <a:avLst/>
          </a:prstGeom>
          <a:solidFill>
            <a:srgbClr val="7030A0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en-GB" sz="2400" dirty="0"/>
              <a:t>Run</a:t>
            </a:r>
          </a:p>
        </p:txBody>
      </p:sp>
      <p:sp>
        <p:nvSpPr>
          <p:cNvPr id="38" name="Rounded Rectangle 37"/>
          <p:cNvSpPr/>
          <p:nvPr/>
        </p:nvSpPr>
        <p:spPr bwMode="auto">
          <a:xfrm>
            <a:off x="665148" y="1196752"/>
            <a:ext cx="2668308" cy="3312368"/>
          </a:xfrm>
          <a:prstGeom prst="roundRect">
            <a:avLst/>
          </a:prstGeom>
          <a:solidFill>
            <a:srgbClr val="FFC000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en-GB" sz="2400" dirty="0"/>
              <a:t>Setup</a:t>
            </a:r>
          </a:p>
        </p:txBody>
      </p:sp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en-GB" altLang="en-US" sz="4400">
                <a:solidFill>
                  <a:srgbClr val="000000"/>
                </a:solidFill>
                <a:latin typeface="Calibri" pitchFamily="34" charset="0"/>
              </a:rPr>
              <a:t>Software Architecture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019408" y="5197344"/>
            <a:ext cx="7200000" cy="792088"/>
          </a:xfrm>
          <a:prstGeom prst="roundRect">
            <a:avLst/>
          </a:prstGeom>
          <a:solidFill>
            <a:srgbClr val="00B8FF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GB" sz="2400" dirty="0"/>
              <a:t>TCP Server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993456" y="3429000"/>
            <a:ext cx="2160000" cy="90000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GB" sz="2400" dirty="0"/>
              <a:t>Web Server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513456" y="3429000"/>
            <a:ext cx="2160000" cy="90000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GB" sz="2400" dirty="0"/>
              <a:t>EPICS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6033456" y="3429000"/>
            <a:ext cx="2160000" cy="90000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GB" sz="2400" dirty="0"/>
              <a:t>TANGO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6043700" y="1844824"/>
            <a:ext cx="2160000" cy="90000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GB" sz="2400" dirty="0"/>
              <a:t>HDF File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3513456" y="1844824"/>
            <a:ext cx="2160000" cy="90000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GB" sz="2400" dirty="0"/>
              <a:t>EDM /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en-GB" sz="2400" dirty="0"/>
              <a:t>CS-Studio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993456" y="1844824"/>
            <a:ext cx="2160000" cy="90000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GB" sz="2400" dirty="0"/>
              <a:t>Web GUI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1321764" y="5372536"/>
            <a:ext cx="1503384" cy="450000"/>
          </a:xfrm>
          <a:prstGeom prst="roundRect">
            <a:avLst/>
          </a:prstGeom>
          <a:solidFill>
            <a:srgbClr val="00B8FF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GB" sz="2400" dirty="0"/>
              <a:t>Control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6372008" y="5372536"/>
            <a:ext cx="1503384" cy="450000"/>
          </a:xfrm>
          <a:prstGeom prst="roundRect">
            <a:avLst/>
          </a:prstGeom>
          <a:solidFill>
            <a:srgbClr val="00B8FF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GB" sz="2400" dirty="0"/>
              <a:t>Data</a:t>
            </a:r>
          </a:p>
        </p:txBody>
      </p:sp>
      <p:cxnSp>
        <p:nvCxnSpPr>
          <p:cNvPr id="30734" name="Straight Arrow Connector 6"/>
          <p:cNvCxnSpPr>
            <a:cxnSpLocks noChangeShapeType="1"/>
            <a:stCxn id="15" idx="0"/>
            <a:endCxn id="8" idx="2"/>
          </p:cNvCxnSpPr>
          <p:nvPr/>
        </p:nvCxnSpPr>
        <p:spPr bwMode="auto">
          <a:xfrm flipV="1">
            <a:off x="2073275" y="4329113"/>
            <a:ext cx="0" cy="10429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5" name="Straight Arrow Connector 19"/>
          <p:cNvCxnSpPr>
            <a:cxnSpLocks noChangeShapeType="1"/>
            <a:stCxn id="16" idx="0"/>
            <a:endCxn id="11" idx="2"/>
          </p:cNvCxnSpPr>
          <p:nvPr/>
        </p:nvCxnSpPr>
        <p:spPr bwMode="auto">
          <a:xfrm flipH="1" flipV="1">
            <a:off x="7113588" y="4329113"/>
            <a:ext cx="9525" cy="10429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6" name="Straight Arrow Connector 22"/>
          <p:cNvCxnSpPr>
            <a:cxnSpLocks noChangeShapeType="1"/>
            <a:stCxn id="16" idx="0"/>
            <a:endCxn id="10" idx="2"/>
          </p:cNvCxnSpPr>
          <p:nvPr/>
        </p:nvCxnSpPr>
        <p:spPr bwMode="auto">
          <a:xfrm flipH="1" flipV="1">
            <a:off x="4594225" y="4329113"/>
            <a:ext cx="2528888" cy="10429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7" name="Straight Arrow Connector 25"/>
          <p:cNvCxnSpPr>
            <a:cxnSpLocks noChangeShapeType="1"/>
            <a:stCxn id="15" idx="0"/>
            <a:endCxn id="10" idx="2"/>
          </p:cNvCxnSpPr>
          <p:nvPr/>
        </p:nvCxnSpPr>
        <p:spPr bwMode="auto">
          <a:xfrm flipV="1">
            <a:off x="2073275" y="4329113"/>
            <a:ext cx="2520950" cy="10429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8" name="Straight Arrow Connector 28"/>
          <p:cNvCxnSpPr>
            <a:cxnSpLocks noChangeShapeType="1"/>
            <a:stCxn id="8" idx="0"/>
            <a:endCxn id="14" idx="2"/>
          </p:cNvCxnSpPr>
          <p:nvPr/>
        </p:nvCxnSpPr>
        <p:spPr bwMode="auto">
          <a:xfrm flipV="1">
            <a:off x="2073275" y="2744788"/>
            <a:ext cx="0" cy="6842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9" name="Straight Arrow Connector 31"/>
          <p:cNvCxnSpPr>
            <a:cxnSpLocks noChangeShapeType="1"/>
            <a:stCxn id="10" idx="0"/>
            <a:endCxn id="13" idx="2"/>
          </p:cNvCxnSpPr>
          <p:nvPr/>
        </p:nvCxnSpPr>
        <p:spPr bwMode="auto">
          <a:xfrm flipV="1">
            <a:off x="4594225" y="2744788"/>
            <a:ext cx="0" cy="6842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0" name="Straight Arrow Connector 34"/>
          <p:cNvCxnSpPr>
            <a:cxnSpLocks noChangeShapeType="1"/>
            <a:stCxn id="10" idx="0"/>
            <a:endCxn id="12" idx="2"/>
          </p:cNvCxnSpPr>
          <p:nvPr/>
        </p:nvCxnSpPr>
        <p:spPr bwMode="auto">
          <a:xfrm flipV="1">
            <a:off x="4594225" y="2744788"/>
            <a:ext cx="2528888" cy="6842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41" name="TextBox 62"/>
          <p:cNvSpPr txBox="1">
            <a:spLocks noChangeArrowheads="1"/>
          </p:cNvSpPr>
          <p:nvPr/>
        </p:nvSpPr>
        <p:spPr bwMode="auto">
          <a:xfrm>
            <a:off x="3981450" y="2944813"/>
            <a:ext cx="612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GB" altLang="en-US" sz="1600"/>
              <a:t>CA</a:t>
            </a:r>
          </a:p>
        </p:txBody>
      </p:sp>
      <p:sp>
        <p:nvSpPr>
          <p:cNvPr id="30742" name="TextBox 63"/>
          <p:cNvSpPr txBox="1">
            <a:spLocks noChangeArrowheads="1"/>
          </p:cNvSpPr>
          <p:nvPr/>
        </p:nvSpPr>
        <p:spPr bwMode="auto">
          <a:xfrm>
            <a:off x="665163" y="2925763"/>
            <a:ext cx="1408112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GB" altLang="en-US" sz="1600"/>
              <a:t>Websocket</a:t>
            </a:r>
          </a:p>
        </p:txBody>
      </p:sp>
      <p:sp>
        <p:nvSpPr>
          <p:cNvPr id="30743" name="TextBox 64"/>
          <p:cNvSpPr txBox="1">
            <a:spLocks noChangeArrowheads="1"/>
          </p:cNvSpPr>
          <p:nvPr/>
        </p:nvSpPr>
        <p:spPr bwMode="auto">
          <a:xfrm>
            <a:off x="4716463" y="2944813"/>
            <a:ext cx="6111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GB" altLang="en-US" sz="1600"/>
              <a:t>File</a:t>
            </a:r>
          </a:p>
        </p:txBody>
      </p:sp>
      <p:sp>
        <p:nvSpPr>
          <p:cNvPr id="30744" name="TextBox 65"/>
          <p:cNvSpPr txBox="1">
            <a:spLocks noChangeArrowheads="1"/>
          </p:cNvSpPr>
          <p:nvPr/>
        </p:nvSpPr>
        <p:spPr bwMode="auto">
          <a:xfrm>
            <a:off x="1462088" y="4689475"/>
            <a:ext cx="61118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GB" altLang="en-US" sz="1600"/>
              <a:t>TCP</a:t>
            </a:r>
          </a:p>
        </p:txBody>
      </p:sp>
      <p:sp>
        <p:nvSpPr>
          <p:cNvPr id="30745" name="TextBox 66"/>
          <p:cNvSpPr txBox="1">
            <a:spLocks noChangeArrowheads="1"/>
          </p:cNvSpPr>
          <p:nvPr/>
        </p:nvSpPr>
        <p:spPr bwMode="auto">
          <a:xfrm>
            <a:off x="2541588" y="4694238"/>
            <a:ext cx="6111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GB" altLang="en-US" sz="1600"/>
              <a:t>TCP</a:t>
            </a:r>
          </a:p>
        </p:txBody>
      </p:sp>
      <p:sp>
        <p:nvSpPr>
          <p:cNvPr id="30746" name="TextBox 67"/>
          <p:cNvSpPr txBox="1">
            <a:spLocks noChangeArrowheads="1"/>
          </p:cNvSpPr>
          <p:nvPr/>
        </p:nvSpPr>
        <p:spPr bwMode="auto">
          <a:xfrm>
            <a:off x="4859338" y="4689475"/>
            <a:ext cx="6127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GB" altLang="en-US" sz="1600"/>
              <a:t>TCP</a:t>
            </a:r>
          </a:p>
        </p:txBody>
      </p:sp>
      <p:sp>
        <p:nvSpPr>
          <p:cNvPr id="30747" name="TextBox 68"/>
          <p:cNvSpPr txBox="1">
            <a:spLocks noChangeArrowheads="1"/>
          </p:cNvSpPr>
          <p:nvPr/>
        </p:nvSpPr>
        <p:spPr bwMode="auto">
          <a:xfrm>
            <a:off x="6502400" y="4694238"/>
            <a:ext cx="6111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GB" altLang="en-US" sz="1600"/>
              <a:t>TCP</a:t>
            </a:r>
          </a:p>
        </p:txBody>
      </p:sp>
      <p:pic>
        <p:nvPicPr>
          <p:cNvPr id="28" name="Picture 9" descr="C programming language shaped stick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7" y="511713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3498007"/>
            <a:ext cx="252028" cy="25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353" y="3573016"/>
            <a:ext cx="486130" cy="43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tango-controls.org/static/tango/img/logo_tangocontrol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81" y="3531497"/>
            <a:ext cx="581171" cy="18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1916832"/>
            <a:ext cx="28803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67299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460375" y="260350"/>
            <a:ext cx="82296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en-GB" altLang="en-US" sz="4400">
                <a:solidFill>
                  <a:srgbClr val="000000"/>
                </a:solidFill>
                <a:latin typeface="Calibri" pitchFamily="34" charset="0"/>
              </a:rPr>
              <a:t>TCP Server</a:t>
            </a: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460375" y="13255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4318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  <a:latin typeface="Calibri" pitchFamily="34" charset="0"/>
              </a:rPr>
              <a:t>Control</a:t>
            </a:r>
          </a:p>
          <a:p>
            <a:pPr lvl="1" eaLnBrk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  <a:latin typeface="Calibri" pitchFamily="34" charset="0"/>
              </a:rPr>
              <a:t>Interfaces to FPGA over registers</a:t>
            </a:r>
          </a:p>
          <a:p>
            <a:pPr lvl="1" eaLnBrk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  <a:latin typeface="Calibri" pitchFamily="34" charset="0"/>
              </a:rPr>
              <a:t>Publishes socket endpoint with simple ASCII command response protocol, E.g.</a:t>
            </a:r>
          </a:p>
          <a:p>
            <a:pPr marL="215900" lvl="1" indent="0" eaLnBrk="1">
              <a:lnSpc>
                <a:spcPct val="100000"/>
              </a:lnSpc>
              <a:defRPr/>
            </a:pPr>
            <a:r>
              <a:rPr lang="en-GB" altLang="en-US" sz="2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	</a:t>
            </a:r>
            <a:r>
              <a:rPr lang="en-GB" altLang="en-US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TTLIN1.TERM=50-Ohm</a:t>
            </a:r>
          </a:p>
          <a:p>
            <a:pPr marL="215900" lvl="1" indent="0" eaLnBrk="1">
              <a:lnSpc>
                <a:spcPct val="100000"/>
              </a:lnSpc>
              <a:defRPr/>
            </a:pPr>
            <a:r>
              <a:rPr lang="en-GB" altLang="en-US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	OK</a:t>
            </a:r>
          </a:p>
          <a:p>
            <a:pPr lvl="1" eaLnBrk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  <a:latin typeface="Calibri" pitchFamily="34" charset="0"/>
              </a:rPr>
              <a:t>Block structure defined in configuration file</a:t>
            </a:r>
          </a:p>
          <a:p>
            <a:pPr eaLnBrk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  <a:latin typeface="Calibri" pitchFamily="34" charset="0"/>
              </a:rPr>
              <a:t>Data</a:t>
            </a:r>
          </a:p>
          <a:p>
            <a:pPr lvl="1" eaLnBrk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  <a:latin typeface="Calibri" pitchFamily="34" charset="0"/>
              </a:rPr>
              <a:t>Received from FPGA via DMA using kernel driver</a:t>
            </a:r>
          </a:p>
          <a:p>
            <a:pPr lvl="1" eaLnBrk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  <a:latin typeface="Calibri" pitchFamily="34" charset="0"/>
              </a:rPr>
              <a:t>Publishes socket endpoint with ASCII, BASE64 or BINARY data frame encoding</a:t>
            </a:r>
          </a:p>
          <a:p>
            <a:pPr eaLnBrk="1">
              <a:lnSpc>
                <a:spcPct val="100000"/>
              </a:lnSpc>
              <a:buFont typeface="Arial" charset="0"/>
              <a:buChar char="•"/>
              <a:defRPr/>
            </a:pPr>
            <a:endParaRPr lang="en-GB" altLang="en-US" sz="28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748" name="Right Arrow 4"/>
          <p:cNvSpPr>
            <a:spLocks noChangeArrowheads="1"/>
          </p:cNvSpPr>
          <p:nvPr/>
        </p:nvSpPr>
        <p:spPr bwMode="auto">
          <a:xfrm flipH="1">
            <a:off x="2255838" y="3154363"/>
            <a:ext cx="363537" cy="311150"/>
          </a:xfrm>
          <a:prstGeom prst="rightArrow">
            <a:avLst>
              <a:gd name="adj1" fmla="val 60880"/>
              <a:gd name="adj2" fmla="val 49775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altLang="en-US"/>
          </a:p>
        </p:txBody>
      </p:sp>
      <p:pic>
        <p:nvPicPr>
          <p:cNvPr id="31749" name="Picture 9" descr="C programming language shaped sti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-315913"/>
            <a:ext cx="2320925" cy="232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1187624" y="3117084"/>
            <a:ext cx="936000" cy="696532"/>
          </a:xfrm>
          <a:prstGeom prst="roundRect">
            <a:avLst/>
          </a:prstGeom>
          <a:solidFill>
            <a:srgbClr val="00B8FF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GB" dirty="0"/>
              <a:t>Server</a:t>
            </a:r>
          </a:p>
        </p:txBody>
      </p:sp>
      <p:sp>
        <p:nvSpPr>
          <p:cNvPr id="31751" name="Right Arrow 4"/>
          <p:cNvSpPr>
            <a:spLocks noChangeArrowheads="1"/>
          </p:cNvSpPr>
          <p:nvPr/>
        </p:nvSpPr>
        <p:spPr bwMode="auto">
          <a:xfrm>
            <a:off x="2255838" y="3527425"/>
            <a:ext cx="363537" cy="311150"/>
          </a:xfrm>
          <a:prstGeom prst="rightArrow">
            <a:avLst>
              <a:gd name="adj1" fmla="val 60880"/>
              <a:gd name="adj2" fmla="val 49775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en-GB" altLang="en-US" sz="4400">
                <a:solidFill>
                  <a:srgbClr val="000000"/>
                </a:solidFill>
                <a:latin typeface="Calibri" pitchFamily="34" charset="0"/>
              </a:rPr>
              <a:t>Web Server</a:t>
            </a: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4318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3200">
                <a:solidFill>
                  <a:srgbClr val="000000"/>
                </a:solidFill>
                <a:latin typeface="Calibri" pitchFamily="34" charset="0"/>
              </a:rPr>
              <a:t>Malcolm</a:t>
            </a:r>
          </a:p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3200">
                <a:solidFill>
                  <a:srgbClr val="000000"/>
                </a:solidFill>
                <a:latin typeface="Calibri" pitchFamily="34" charset="0"/>
              </a:rPr>
              <a:t>Publishes websocket endpoint with JSON protocol</a:t>
            </a:r>
          </a:p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3200">
                <a:solidFill>
                  <a:srgbClr val="000000"/>
                </a:solidFill>
                <a:latin typeface="Calibri" pitchFamily="34" charset="0"/>
              </a:rPr>
              <a:t>Block structure defined by querying TCP server</a:t>
            </a:r>
          </a:p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3200">
                <a:solidFill>
                  <a:srgbClr val="000000"/>
                </a:solidFill>
                <a:latin typeface="Calibri" pitchFamily="34" charset="0"/>
              </a:rPr>
              <a:t>Save/Load functionality</a:t>
            </a:r>
          </a:p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3200">
                <a:solidFill>
                  <a:srgbClr val="000000"/>
                </a:solidFill>
                <a:latin typeface="Calibri" pitchFamily="34" charset="0"/>
              </a:rPr>
              <a:t>Can be run on or off the box</a:t>
            </a:r>
          </a:p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3200">
                <a:solidFill>
                  <a:srgbClr val="000000"/>
                </a:solidFill>
                <a:latin typeface="Calibri" pitchFamily="34" charset="0"/>
              </a:rPr>
              <a:t>When run off the box allows setup of areaDetector plugin chain for file writing</a:t>
            </a:r>
          </a:p>
          <a:p>
            <a:pPr eaLnBrk="1">
              <a:lnSpc>
                <a:spcPct val="100000"/>
              </a:lnSpc>
              <a:buFont typeface="Arial" charset="0"/>
              <a:buChar char="•"/>
            </a:pPr>
            <a:endParaRPr lang="en-GB" altLang="en-US" sz="3200">
              <a:solidFill>
                <a:srgbClr val="000000"/>
              </a:solidFill>
              <a:latin typeface="Calibri" pitchFamily="34" charset="0"/>
            </a:endParaRPr>
          </a:p>
          <a:p>
            <a:pPr eaLnBrk="1">
              <a:lnSpc>
                <a:spcPct val="100000"/>
              </a:lnSpc>
              <a:buFont typeface="Arial" charset="0"/>
              <a:buChar char="•"/>
            </a:pPr>
            <a:endParaRPr lang="en-GB" altLang="en-US" sz="2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772" name="AutoShape 5" descr="https://aptonic.com/blog/wp-content/uploads/2015/08/python-logo.png"/>
          <p:cNvSpPr>
            <a:spLocks noChangeAspect="1" noChangeArrowheads="1"/>
          </p:cNvSpPr>
          <p:nvPr/>
        </p:nvSpPr>
        <p:spPr bwMode="auto">
          <a:xfrm>
            <a:off x="155575" y="-1062038"/>
            <a:ext cx="2381250" cy="238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2773" name="AutoShape 7" descr="https://aptonic.com/blog/wp-content/uploads/2015/08/python-logo.png"/>
          <p:cNvSpPr>
            <a:spLocks noChangeAspect="1"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3277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28588"/>
            <a:ext cx="18732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en-GB" altLang="en-US" sz="4400">
                <a:solidFill>
                  <a:srgbClr val="000000"/>
                </a:solidFill>
                <a:latin typeface="Calibri" pitchFamily="34" charset="0"/>
              </a:rPr>
              <a:t>EPICS Interface</a:t>
            </a: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4318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3200" dirty="0">
                <a:solidFill>
                  <a:srgbClr val="000000"/>
                </a:solidFill>
                <a:latin typeface="Calibri" pitchFamily="34" charset="0"/>
              </a:rPr>
              <a:t>Fixed block setup for common use cases</a:t>
            </a:r>
          </a:p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3200" dirty="0">
                <a:solidFill>
                  <a:srgbClr val="000000"/>
                </a:solidFill>
                <a:latin typeface="Calibri" pitchFamily="34" charset="0"/>
              </a:rPr>
              <a:t>Static CS-Studio or EDM GUI</a:t>
            </a:r>
          </a:p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3200" dirty="0">
                <a:solidFill>
                  <a:srgbClr val="000000"/>
                </a:solidFill>
                <a:latin typeface="Calibri" pitchFamily="34" charset="0"/>
              </a:rPr>
              <a:t>Connects to DATA port</a:t>
            </a:r>
          </a:p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3200" dirty="0" err="1">
                <a:solidFill>
                  <a:srgbClr val="000000"/>
                </a:solidFill>
                <a:latin typeface="Calibri" pitchFamily="34" charset="0"/>
              </a:rPr>
              <a:t>areaDetector</a:t>
            </a:r>
            <a:r>
              <a:rPr lang="en-GB" altLang="en-US" sz="3200" dirty="0">
                <a:solidFill>
                  <a:srgbClr val="000000"/>
                </a:solidFill>
                <a:latin typeface="Calibri" pitchFamily="34" charset="0"/>
              </a:rPr>
              <a:t> driver produces </a:t>
            </a:r>
            <a:r>
              <a:rPr lang="en-GB" altLang="en-US" sz="3200" dirty="0" err="1">
                <a:solidFill>
                  <a:srgbClr val="000000"/>
                </a:solidFill>
                <a:latin typeface="Calibri" pitchFamily="34" charset="0"/>
              </a:rPr>
              <a:t>NDArrays</a:t>
            </a:r>
            <a:r>
              <a:rPr lang="en-GB" altLang="en-US" sz="3200" dirty="0">
                <a:solidFill>
                  <a:srgbClr val="000000"/>
                </a:solidFill>
                <a:latin typeface="Calibri" pitchFamily="34" charset="0"/>
              </a:rPr>
              <a:t> that are written to HDF file</a:t>
            </a:r>
          </a:p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3200" dirty="0">
                <a:solidFill>
                  <a:srgbClr val="000000"/>
                </a:solidFill>
                <a:latin typeface="Calibri" pitchFamily="34" charset="0"/>
              </a:rPr>
              <a:t>Used for runtime </a:t>
            </a:r>
          </a:p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3200" dirty="0">
                <a:solidFill>
                  <a:srgbClr val="000000"/>
                </a:solidFill>
                <a:latin typeface="Calibri" pitchFamily="34" charset="0"/>
              </a:rPr>
              <a:t>TANGO will be similar for SOLEIL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15888"/>
            <a:ext cx="191293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T:\Screenshots\Screenshot-Zebra2 GUI - Mozilla Firef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0"/>
          <a:stretch>
            <a:fillRect/>
          </a:stretch>
        </p:blipFill>
        <p:spPr bwMode="auto">
          <a:xfrm>
            <a:off x="-15875" y="0"/>
            <a:ext cx="9177338" cy="693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0" y="2708275"/>
            <a:ext cx="39243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en-GB" altLang="en-US" sz="4400">
                <a:solidFill>
                  <a:schemeClr val="bg1"/>
                </a:solidFill>
                <a:latin typeface="Calibri" pitchFamily="34" charset="0"/>
              </a:rPr>
              <a:t>Web GUI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5288" y="4005263"/>
            <a:ext cx="5418137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4318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100000"/>
              </a:lnSpc>
              <a:buClr>
                <a:schemeClr val="bg1"/>
              </a:buClr>
              <a:buFont typeface="Arial" charset="0"/>
              <a:buChar char="•"/>
              <a:defRPr/>
            </a:pPr>
            <a:r>
              <a:rPr lang="en-GB" altLang="en-US" sz="3200" dirty="0" smtClean="0">
                <a:solidFill>
                  <a:schemeClr val="bg1"/>
                </a:solidFill>
                <a:latin typeface="Calibri" pitchFamily="34" charset="0"/>
              </a:rPr>
              <a:t>Rewiring of blocks</a:t>
            </a:r>
          </a:p>
          <a:p>
            <a:pPr eaLnBrk="1">
              <a:lnSpc>
                <a:spcPct val="100000"/>
              </a:lnSpc>
              <a:buClr>
                <a:schemeClr val="bg1"/>
              </a:buClr>
              <a:buFont typeface="Arial" charset="0"/>
              <a:buChar char="•"/>
              <a:defRPr/>
            </a:pPr>
            <a:r>
              <a:rPr lang="en-GB" altLang="en-US" sz="3200" dirty="0" smtClean="0">
                <a:solidFill>
                  <a:schemeClr val="bg1"/>
                </a:solidFill>
                <a:latin typeface="Calibri" pitchFamily="34" charset="0"/>
              </a:rPr>
              <a:t>Setting parameters</a:t>
            </a:r>
          </a:p>
          <a:p>
            <a:pPr eaLnBrk="1">
              <a:lnSpc>
                <a:spcPct val="100000"/>
              </a:lnSpc>
              <a:buClr>
                <a:schemeClr val="bg1"/>
              </a:buClr>
              <a:buFont typeface="Arial" charset="0"/>
              <a:buChar char="•"/>
              <a:defRPr/>
            </a:pPr>
            <a:r>
              <a:rPr lang="en-GB" altLang="en-US" sz="3200" dirty="0" smtClean="0">
                <a:solidFill>
                  <a:schemeClr val="bg1"/>
                </a:solidFill>
                <a:latin typeface="Calibri" pitchFamily="34" charset="0"/>
              </a:rPr>
              <a:t>Save/Load</a:t>
            </a:r>
          </a:p>
          <a:p>
            <a:pPr marL="0" indent="0" eaLnBrk="1">
              <a:lnSpc>
                <a:spcPct val="100000"/>
              </a:lnSpc>
              <a:buClr>
                <a:schemeClr val="bg1"/>
              </a:buClr>
              <a:defRPr/>
            </a:pPr>
            <a:endParaRPr lang="en-GB" altLang="en-US" sz="32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>
              <a:lnSpc>
                <a:spcPct val="100000"/>
              </a:lnSpc>
              <a:buClr>
                <a:schemeClr val="bg1"/>
              </a:buClr>
              <a:buFont typeface="Arial" charset="0"/>
              <a:buChar char="•"/>
              <a:defRPr/>
            </a:pPr>
            <a:r>
              <a:rPr lang="en-GB" altLang="en-US" sz="3200" dirty="0" smtClean="0">
                <a:solidFill>
                  <a:schemeClr val="bg1"/>
                </a:solidFill>
                <a:latin typeface="Calibri" pitchFamily="34" charset="0"/>
              </a:rPr>
              <a:t>Used for setup</a:t>
            </a:r>
            <a:endParaRPr lang="en-GB" altLang="en-US" sz="28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3797" name="Straight Arrow Connector 2"/>
          <p:cNvCxnSpPr>
            <a:cxnSpLocks noChangeShapeType="1"/>
          </p:cNvCxnSpPr>
          <p:nvPr/>
        </p:nvCxnSpPr>
        <p:spPr bwMode="auto">
          <a:xfrm flipV="1">
            <a:off x="3132138" y="2133600"/>
            <a:ext cx="1008062" cy="18716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798" name="Straight Arrow Connector 5"/>
          <p:cNvCxnSpPr>
            <a:cxnSpLocks noChangeShapeType="1"/>
            <a:stCxn id="33799" idx="1"/>
          </p:cNvCxnSpPr>
          <p:nvPr/>
        </p:nvCxnSpPr>
        <p:spPr bwMode="auto">
          <a:xfrm>
            <a:off x="4140200" y="5049838"/>
            <a:ext cx="16732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9" name="Right Brace 8"/>
          <p:cNvSpPr>
            <a:spLocks/>
          </p:cNvSpPr>
          <p:nvPr/>
        </p:nvSpPr>
        <p:spPr bwMode="auto">
          <a:xfrm>
            <a:off x="3924300" y="4797425"/>
            <a:ext cx="215900" cy="503238"/>
          </a:xfrm>
          <a:prstGeom prst="rightBrace">
            <a:avLst>
              <a:gd name="adj1" fmla="val 832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3800" name="Rectangle 2"/>
          <p:cNvSpPr>
            <a:spLocks noChangeArrowheads="1"/>
          </p:cNvSpPr>
          <p:nvPr/>
        </p:nvSpPr>
        <p:spPr bwMode="auto">
          <a:xfrm>
            <a:off x="7019925" y="333375"/>
            <a:ext cx="1944688" cy="1296988"/>
          </a:xfrm>
          <a:prstGeom prst="rect">
            <a:avLst/>
          </a:prstGeom>
          <a:solidFill>
            <a:srgbClr val="3E3E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3B3737"/>
              </a:clrFrom>
              <a:clrTo>
                <a:srgbClr val="3B373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9" r="16644"/>
          <a:stretch>
            <a:fillRect/>
          </a:stretch>
        </p:blipFill>
        <p:spPr bwMode="auto">
          <a:xfrm>
            <a:off x="7329488" y="361950"/>
            <a:ext cx="1490662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28334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en-GB" altLang="en-US" sz="4400">
                <a:solidFill>
                  <a:srgbClr val="000000"/>
                </a:solidFill>
                <a:latin typeface="Calibri" pitchFamily="34" charset="0"/>
              </a:rPr>
              <a:t>Scientific Applications</a:t>
            </a:r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4318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3200">
                <a:solidFill>
                  <a:srgbClr val="000000"/>
                </a:solidFill>
                <a:latin typeface="Calibri" pitchFamily="34" charset="0"/>
              </a:rPr>
              <a:t>Proposed use cases:</a:t>
            </a:r>
          </a:p>
          <a:p>
            <a:pPr lvl="1"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2800">
                <a:solidFill>
                  <a:srgbClr val="000000"/>
                </a:solidFill>
                <a:latin typeface="Calibri" pitchFamily="34" charset="0"/>
              </a:rPr>
              <a:t>Snake scan with time based pulses</a:t>
            </a:r>
          </a:p>
          <a:p>
            <a:pPr lvl="1"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2800">
                <a:solidFill>
                  <a:srgbClr val="000000"/>
                </a:solidFill>
                <a:latin typeface="Calibri" pitchFamily="34" charset="0"/>
              </a:rPr>
              <a:t>Averaging ADC values between position based pulses</a:t>
            </a:r>
          </a:p>
        </p:txBody>
      </p:sp>
    </p:spTree>
  </p:cSld>
  <p:clrMapOvr>
    <a:masterClrMapping/>
  </p:clrMapOvr>
  <p:transition spd="med" advTm="1941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307" y="1268758"/>
            <a:ext cx="5858693" cy="4591691"/>
          </a:xfrm>
          <a:prstGeom prst="rect">
            <a:avLst/>
          </a:prstGeom>
        </p:spPr>
      </p:pic>
      <p:sp>
        <p:nvSpPr>
          <p:cNvPr id="36867" name="Rectangle 1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en-GB" altLang="en-US" sz="4400">
                <a:solidFill>
                  <a:srgbClr val="000000"/>
                </a:solidFill>
                <a:latin typeface="Calibri" pitchFamily="34" charset="0"/>
              </a:rPr>
              <a:t>Snake scan with time based pulses</a:t>
            </a:r>
          </a:p>
        </p:txBody>
      </p:sp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250825" y="1417638"/>
            <a:ext cx="309721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4318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2800">
                <a:solidFill>
                  <a:srgbClr val="000000"/>
                </a:solidFill>
                <a:latin typeface="Calibri" pitchFamily="34" charset="0"/>
              </a:rPr>
              <a:t>Position compare to start each row</a:t>
            </a:r>
          </a:p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2800">
                <a:solidFill>
                  <a:srgbClr val="000000"/>
                </a:solidFill>
                <a:latin typeface="Calibri" pitchFamily="34" charset="0"/>
              </a:rPr>
              <a:t>Regularly spaced time based pulses within each row</a:t>
            </a:r>
          </a:p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2800">
                <a:solidFill>
                  <a:srgbClr val="000000"/>
                </a:solidFill>
                <a:latin typeface="Calibri" pitchFamily="34" charset="0"/>
              </a:rPr>
              <a:t>Reverse alternate rows</a:t>
            </a:r>
          </a:p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2800">
                <a:solidFill>
                  <a:srgbClr val="000000"/>
                </a:solidFill>
                <a:latin typeface="Calibri" pitchFamily="34" charset="0"/>
              </a:rPr>
              <a:t>Capture motor positions at centre of each frame </a:t>
            </a:r>
          </a:p>
          <a:p>
            <a:pPr eaLnBrk="1">
              <a:lnSpc>
                <a:spcPct val="100000"/>
              </a:lnSpc>
              <a:buFont typeface="Arial" charset="0"/>
              <a:buChar char="•"/>
            </a:pPr>
            <a:endParaRPr lang="en-GB" altLang="en-US" sz="2800">
              <a:solidFill>
                <a:srgbClr val="000000"/>
              </a:solidFill>
              <a:latin typeface="Calibri" pitchFamily="34" charset="0"/>
            </a:endParaRPr>
          </a:p>
          <a:p>
            <a:pPr lvl="1" eaLnBrk="1">
              <a:lnSpc>
                <a:spcPct val="100000"/>
              </a:lnSpc>
              <a:buFont typeface="Arial" charset="0"/>
              <a:buChar char="•"/>
            </a:pPr>
            <a:endParaRPr lang="en-GB" altLang="en-US" sz="28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 advTm="2027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T:\Screenshots\Screenshot-Zebra2 GUI - Mozilla Firefox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11729" r="29111" b="21777"/>
          <a:stretch>
            <a:fillRect/>
          </a:stretch>
        </p:blipFill>
        <p:spPr bwMode="auto">
          <a:xfrm>
            <a:off x="-79375" y="0"/>
            <a:ext cx="9223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1"/>
          <p:cNvSpPr>
            <a:spLocks noChangeArrowheads="1"/>
          </p:cNvSpPr>
          <p:nvPr/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en-GB" altLang="en-US" sz="4400">
                <a:solidFill>
                  <a:schemeClr val="bg1"/>
                </a:solidFill>
                <a:latin typeface="Calibri" pitchFamily="34" charset="0"/>
              </a:rPr>
              <a:t>Snake scan with time based pulses</a:t>
            </a:r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457200" y="5084763"/>
            <a:ext cx="815340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4318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100000"/>
              </a:lnSpc>
              <a:buClr>
                <a:schemeClr val="bg1"/>
              </a:buClr>
              <a:buFont typeface="Arial" charset="0"/>
              <a:buChar char="•"/>
            </a:pPr>
            <a:r>
              <a:rPr lang="en-GB" altLang="en-US" sz="2800" dirty="0">
                <a:solidFill>
                  <a:schemeClr val="bg1"/>
                </a:solidFill>
                <a:latin typeface="Calibri" pitchFamily="34" charset="0"/>
              </a:rPr>
              <a:t>2 PCOMP blocks produce start of row</a:t>
            </a:r>
          </a:p>
          <a:p>
            <a:pPr eaLnBrk="1">
              <a:lnSpc>
                <a:spcPct val="100000"/>
              </a:lnSpc>
              <a:buClr>
                <a:schemeClr val="bg1"/>
              </a:buClr>
              <a:buFont typeface="Arial" charset="0"/>
              <a:buChar char="•"/>
            </a:pPr>
            <a:r>
              <a:rPr lang="en-GB" altLang="en-US" sz="2800" dirty="0">
                <a:solidFill>
                  <a:schemeClr val="bg1"/>
                </a:solidFill>
                <a:latin typeface="Calibri" pitchFamily="34" charset="0"/>
              </a:rPr>
              <a:t>SEQ block produces time based pulses</a:t>
            </a:r>
          </a:p>
          <a:p>
            <a:pPr eaLnBrk="1">
              <a:lnSpc>
                <a:spcPct val="100000"/>
              </a:lnSpc>
              <a:buClr>
                <a:schemeClr val="bg1"/>
              </a:buClr>
              <a:buFont typeface="Arial" charset="0"/>
              <a:buChar char="•"/>
            </a:pPr>
            <a:r>
              <a:rPr lang="en-GB" altLang="en-US" sz="2800" dirty="0" smtClean="0">
                <a:solidFill>
                  <a:schemeClr val="bg1"/>
                </a:solidFill>
                <a:latin typeface="Calibri" pitchFamily="34" charset="0"/>
              </a:rPr>
              <a:t>Trigger Detector</a:t>
            </a:r>
            <a:endParaRPr lang="en-GB" altLang="en-US" sz="2800" dirty="0">
              <a:solidFill>
                <a:schemeClr val="bg1"/>
              </a:solidFill>
              <a:latin typeface="Calibri" pitchFamily="34" charset="0"/>
            </a:endParaRPr>
          </a:p>
          <a:p>
            <a:pPr eaLnBrk="1">
              <a:lnSpc>
                <a:spcPct val="100000"/>
              </a:lnSpc>
              <a:buClr>
                <a:schemeClr val="bg1"/>
              </a:buClr>
              <a:buFont typeface="Arial" charset="0"/>
              <a:buChar char="•"/>
            </a:pPr>
            <a:r>
              <a:rPr lang="en-GB" altLang="en-US" sz="2800" dirty="0">
                <a:solidFill>
                  <a:schemeClr val="bg1"/>
                </a:solidFill>
                <a:latin typeface="Calibri" pitchFamily="34" charset="0"/>
              </a:rPr>
              <a:t>Delay ½ </a:t>
            </a:r>
            <a:r>
              <a:rPr lang="en-GB" altLang="en-US" sz="2800" dirty="0" smtClean="0">
                <a:solidFill>
                  <a:schemeClr val="bg1"/>
                </a:solidFill>
                <a:latin typeface="Calibri" pitchFamily="34" charset="0"/>
              </a:rPr>
              <a:t>(exposure</a:t>
            </a:r>
            <a:r>
              <a:rPr lang="en-GB" altLang="en-US" sz="2800" dirty="0">
                <a:solidFill>
                  <a:schemeClr val="bg1"/>
                </a:solidFill>
                <a:latin typeface="Calibri" pitchFamily="34" charset="0"/>
              </a:rPr>
              <a:t>) for PCAP</a:t>
            </a:r>
          </a:p>
          <a:p>
            <a:pPr eaLnBrk="1">
              <a:lnSpc>
                <a:spcPct val="100000"/>
              </a:lnSpc>
              <a:buFont typeface="Arial" charset="0"/>
              <a:buChar char="•"/>
            </a:pPr>
            <a:endParaRPr lang="en-GB" altLang="en-US" sz="2800" dirty="0">
              <a:solidFill>
                <a:schemeClr val="bg1"/>
              </a:solidFill>
              <a:latin typeface="Calibri" pitchFamily="34" charset="0"/>
            </a:endParaRPr>
          </a:p>
          <a:p>
            <a:pPr lvl="1" eaLnBrk="1">
              <a:lnSpc>
                <a:spcPct val="100000"/>
              </a:lnSpc>
              <a:buFont typeface="Arial" charset="0"/>
              <a:buChar char="•"/>
            </a:pPr>
            <a:endParaRPr lang="en-GB" alt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 advTm="5255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307" y="1268758"/>
            <a:ext cx="5858693" cy="4591691"/>
          </a:xfrm>
          <a:prstGeom prst="rect">
            <a:avLst/>
          </a:prstGeom>
        </p:spPr>
      </p:pic>
      <p:sp>
        <p:nvSpPr>
          <p:cNvPr id="36867" name="Rectangle 1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en-GB" altLang="en-US" sz="4400">
                <a:solidFill>
                  <a:srgbClr val="000000"/>
                </a:solidFill>
                <a:latin typeface="Calibri" pitchFamily="34" charset="0"/>
              </a:rPr>
              <a:t>Snake scan with time based pulses</a:t>
            </a:r>
          </a:p>
        </p:txBody>
      </p:sp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250825" y="1417638"/>
            <a:ext cx="309721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4318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2800">
                <a:solidFill>
                  <a:srgbClr val="000000"/>
                </a:solidFill>
                <a:latin typeface="Calibri" pitchFamily="34" charset="0"/>
              </a:rPr>
              <a:t>Position compare to start each row</a:t>
            </a:r>
          </a:p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2800">
                <a:solidFill>
                  <a:srgbClr val="000000"/>
                </a:solidFill>
                <a:latin typeface="Calibri" pitchFamily="34" charset="0"/>
              </a:rPr>
              <a:t>Regularly spaced time based pulses within each row</a:t>
            </a:r>
          </a:p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2800">
                <a:solidFill>
                  <a:srgbClr val="000000"/>
                </a:solidFill>
                <a:latin typeface="Calibri" pitchFamily="34" charset="0"/>
              </a:rPr>
              <a:t>Reverse alternate rows</a:t>
            </a:r>
          </a:p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2800">
                <a:solidFill>
                  <a:srgbClr val="000000"/>
                </a:solidFill>
                <a:latin typeface="Calibri" pitchFamily="34" charset="0"/>
              </a:rPr>
              <a:t>Capture motor positions at centre of each frame </a:t>
            </a:r>
          </a:p>
          <a:p>
            <a:pPr eaLnBrk="1">
              <a:lnSpc>
                <a:spcPct val="100000"/>
              </a:lnSpc>
              <a:buFont typeface="Arial" charset="0"/>
              <a:buChar char="•"/>
            </a:pPr>
            <a:endParaRPr lang="en-GB" altLang="en-US" sz="2800">
              <a:solidFill>
                <a:srgbClr val="000000"/>
              </a:solidFill>
              <a:latin typeface="Calibri" pitchFamily="34" charset="0"/>
            </a:endParaRPr>
          </a:p>
          <a:p>
            <a:pPr lvl="1" eaLnBrk="1">
              <a:lnSpc>
                <a:spcPct val="100000"/>
              </a:lnSpc>
              <a:buFont typeface="Arial" charset="0"/>
              <a:buChar char="•"/>
            </a:pPr>
            <a:endParaRPr lang="en-GB" altLang="en-US" sz="280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134155"/>
              </p:ext>
            </p:extLst>
          </p:nvPr>
        </p:nvGraphicFramePr>
        <p:xfrm>
          <a:off x="611560" y="5745481"/>
          <a:ext cx="560309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849"/>
                <a:gridCol w="933849"/>
                <a:gridCol w="933849"/>
                <a:gridCol w="933849"/>
                <a:gridCol w="933849"/>
                <a:gridCol w="933849"/>
              </a:tblGrid>
              <a:tr h="283957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Ph1 t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Ph1 Out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Ph2 t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Ph2 Out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83957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(</a:t>
                      </a:r>
                      <a:r>
                        <a:rPr lang="en-GB" sz="1600" b="1" dirty="0" err="1" smtClean="0"/>
                        <a:t>ms</a:t>
                      </a:r>
                      <a:r>
                        <a:rPr lang="en-GB" sz="1600" b="1" dirty="0" smtClean="0"/>
                        <a:t>)</a:t>
                      </a:r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accent2"/>
                          </a:solidFill>
                        </a:rPr>
                        <a:t>A</a:t>
                      </a:r>
                      <a:endParaRPr lang="en-GB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(</a:t>
                      </a:r>
                      <a:r>
                        <a:rPr lang="en-GB" sz="1600" b="1" dirty="0" err="1" smtClean="0"/>
                        <a:t>ms</a:t>
                      </a:r>
                      <a:r>
                        <a:rPr lang="en-GB" sz="1600" b="1" dirty="0" smtClean="0"/>
                        <a:t>)</a:t>
                      </a:r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accent2"/>
                          </a:solidFill>
                        </a:rPr>
                        <a:t>A</a:t>
                      </a:r>
                      <a:endParaRPr lang="en-GB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5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100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en-GB" sz="16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100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GB" sz="16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547347"/>
      </p:ext>
    </p:extLst>
  </p:cSld>
  <p:clrMapOvr>
    <a:masterClrMapping/>
  </p:clrMapOvr>
  <p:transition spd="med" advTm="2027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en-GB" altLang="en-US" sz="4400">
                <a:solidFill>
                  <a:srgbClr val="000000"/>
                </a:solidFill>
                <a:latin typeface="Calibri" pitchFamily="34" charset="0"/>
              </a:rPr>
              <a:t>What doesn’t ZEBRA do?</a:t>
            </a: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3200">
                <a:solidFill>
                  <a:srgbClr val="000000"/>
                </a:solidFill>
                <a:latin typeface="Calibri" pitchFamily="34" charset="0"/>
              </a:rPr>
              <a:t>Analogue</a:t>
            </a:r>
          </a:p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3200">
                <a:solidFill>
                  <a:srgbClr val="000000"/>
                </a:solidFill>
                <a:latin typeface="Calibri" pitchFamily="34" charset="0"/>
              </a:rPr>
              <a:t>Signals &lt; 20ns</a:t>
            </a:r>
          </a:p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3200">
                <a:solidFill>
                  <a:srgbClr val="000000"/>
                </a:solidFill>
                <a:latin typeface="Calibri" pitchFamily="34" charset="0"/>
              </a:rPr>
              <a:t>Absolute encoder protocols</a:t>
            </a:r>
          </a:p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3200">
                <a:solidFill>
                  <a:srgbClr val="000000"/>
                </a:solidFill>
                <a:latin typeface="Calibri" pitchFamily="34" charset="0"/>
              </a:rPr>
              <a:t>Sequencing</a:t>
            </a:r>
          </a:p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3200">
                <a:solidFill>
                  <a:srgbClr val="000000"/>
                </a:solidFill>
                <a:latin typeface="Calibri" pitchFamily="34" charset="0"/>
              </a:rPr>
              <a:t>Multi channel Position Compare</a:t>
            </a:r>
          </a:p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3200">
                <a:solidFill>
                  <a:srgbClr val="000000"/>
                </a:solidFill>
                <a:latin typeface="Calibri" pitchFamily="34" charset="0"/>
              </a:rPr>
              <a:t>Table-based Position Compare</a:t>
            </a:r>
          </a:p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3200">
                <a:solidFill>
                  <a:srgbClr val="000000"/>
                </a:solidFill>
                <a:latin typeface="Calibri" pitchFamily="34" charset="0"/>
              </a:rPr>
              <a:t>Low latency data transfer</a:t>
            </a:r>
          </a:p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3200">
                <a:solidFill>
                  <a:srgbClr val="000000"/>
                </a:solidFill>
                <a:latin typeface="Calibri" pitchFamily="34" charset="0"/>
              </a:rPr>
              <a:t>High bandwidth data transfer</a:t>
            </a:r>
          </a:p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3200">
                <a:solidFill>
                  <a:srgbClr val="000000"/>
                </a:solidFill>
                <a:latin typeface="Calibri" pitchFamily="34" charset="0"/>
              </a:rPr>
              <a:t>Offer more FPGA resources</a:t>
            </a:r>
          </a:p>
        </p:txBody>
      </p:sp>
    </p:spTree>
  </p:cSld>
  <p:clrMapOvr>
    <a:masterClrMapping/>
  </p:clrMapOvr>
  <p:transition spd="med" advTm="46704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1557338"/>
            <a:ext cx="5970588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1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en-GB" altLang="en-US" sz="4400">
                <a:solidFill>
                  <a:srgbClr val="000000"/>
                </a:solidFill>
                <a:latin typeface="Calibri" pitchFamily="34" charset="0"/>
              </a:rPr>
              <a:t>ADC Averaging</a:t>
            </a:r>
          </a:p>
        </p:txBody>
      </p:sp>
      <p:sp>
        <p:nvSpPr>
          <p:cNvPr id="38916" name="Rectangle 2"/>
          <p:cNvSpPr>
            <a:spLocks noChangeArrowheads="1"/>
          </p:cNvSpPr>
          <p:nvPr/>
        </p:nvSpPr>
        <p:spPr bwMode="auto">
          <a:xfrm>
            <a:off x="250825" y="1417638"/>
            <a:ext cx="309721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4318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2800">
                <a:solidFill>
                  <a:srgbClr val="000000"/>
                </a:solidFill>
                <a:latin typeface="Calibri" pitchFamily="34" charset="0"/>
              </a:rPr>
              <a:t>Non-linear motor velocity</a:t>
            </a:r>
          </a:p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2800">
                <a:solidFill>
                  <a:srgbClr val="000000"/>
                </a:solidFill>
                <a:latin typeface="Calibri" pitchFamily="34" charset="0"/>
              </a:rPr>
              <a:t>Regularly spaced position based pulses</a:t>
            </a:r>
          </a:p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2800">
                <a:solidFill>
                  <a:srgbClr val="000000"/>
                </a:solidFill>
                <a:latin typeface="Calibri" pitchFamily="34" charset="0"/>
              </a:rPr>
              <a:t>Capture motor positions at centre of each frame </a:t>
            </a:r>
          </a:p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2800">
                <a:solidFill>
                  <a:srgbClr val="000000"/>
                </a:solidFill>
                <a:latin typeface="Calibri" pitchFamily="34" charset="0"/>
              </a:rPr>
              <a:t>Capture average ADC value over frame</a:t>
            </a:r>
          </a:p>
          <a:p>
            <a:pPr eaLnBrk="1">
              <a:lnSpc>
                <a:spcPct val="100000"/>
              </a:lnSpc>
              <a:buFont typeface="Arial" charset="0"/>
              <a:buChar char="•"/>
            </a:pPr>
            <a:endParaRPr lang="en-GB" altLang="en-US" sz="2800">
              <a:solidFill>
                <a:srgbClr val="000000"/>
              </a:solidFill>
              <a:latin typeface="Calibri" pitchFamily="34" charset="0"/>
            </a:endParaRPr>
          </a:p>
          <a:p>
            <a:pPr lvl="1" eaLnBrk="1">
              <a:lnSpc>
                <a:spcPct val="100000"/>
              </a:lnSpc>
              <a:buFont typeface="Arial" charset="0"/>
              <a:buChar char="•"/>
            </a:pPr>
            <a:endParaRPr lang="en-GB" altLang="en-US" sz="28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 advTm="7052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T:\Screenshots\Screenshot-Zebra2 GUI - Mozilla Firefox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4" t="12607" r="30348" b="140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1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>
              <a:lnSpc>
                <a:spcPct val="100000"/>
              </a:lnSpc>
              <a:buClr>
                <a:schemeClr val="bg1"/>
              </a:buClr>
            </a:pPr>
            <a:r>
              <a:rPr lang="en-GB" altLang="en-US" sz="4400">
                <a:solidFill>
                  <a:schemeClr val="bg1"/>
                </a:solidFill>
                <a:latin typeface="Calibri" pitchFamily="34" charset="0"/>
              </a:rPr>
              <a:t>ADC Averaging</a:t>
            </a:r>
          </a:p>
        </p:txBody>
      </p:sp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250825" y="1628775"/>
            <a:ext cx="3241675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4318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100000"/>
              </a:lnSpc>
              <a:buClr>
                <a:schemeClr val="bg1"/>
              </a:buClr>
              <a:buFont typeface="Arial" charset="0"/>
              <a:buChar char="•"/>
            </a:pPr>
            <a:r>
              <a:rPr lang="en-GB" altLang="en-US" sz="2800">
                <a:solidFill>
                  <a:schemeClr val="bg1"/>
                </a:solidFill>
                <a:latin typeface="Calibri" pitchFamily="34" charset="0"/>
              </a:rPr>
              <a:t>PCOMP1 produces n+1 frame signals</a:t>
            </a:r>
          </a:p>
          <a:p>
            <a:pPr eaLnBrk="1">
              <a:lnSpc>
                <a:spcPct val="100000"/>
              </a:lnSpc>
              <a:buClr>
                <a:schemeClr val="bg1"/>
              </a:buClr>
              <a:buFont typeface="Arial" charset="0"/>
              <a:buChar char="•"/>
            </a:pPr>
            <a:r>
              <a:rPr lang="en-GB" altLang="en-US" sz="2800">
                <a:solidFill>
                  <a:schemeClr val="bg1"/>
                </a:solidFill>
                <a:latin typeface="Calibri" pitchFamily="34" charset="0"/>
              </a:rPr>
              <a:t>PCOMP2 produces n capture signals</a:t>
            </a:r>
          </a:p>
          <a:p>
            <a:pPr eaLnBrk="1">
              <a:lnSpc>
                <a:spcPct val="100000"/>
              </a:lnSpc>
              <a:buClr>
                <a:schemeClr val="bg1"/>
              </a:buClr>
              <a:buFont typeface="Arial" charset="0"/>
              <a:buChar char="•"/>
            </a:pPr>
            <a:r>
              <a:rPr lang="en-GB" altLang="en-US" sz="2800">
                <a:solidFill>
                  <a:schemeClr val="bg1"/>
                </a:solidFill>
                <a:latin typeface="Calibri" pitchFamily="34" charset="0"/>
              </a:rPr>
              <a:t>PCAP set to average ADC value over frame</a:t>
            </a:r>
          </a:p>
          <a:p>
            <a:pPr eaLnBrk="1">
              <a:lnSpc>
                <a:spcPct val="100000"/>
              </a:lnSpc>
              <a:buClr>
                <a:schemeClr val="bg1"/>
              </a:buClr>
              <a:buFont typeface="Arial" charset="0"/>
              <a:buChar char="•"/>
            </a:pPr>
            <a:r>
              <a:rPr lang="en-GB" altLang="en-US" sz="2800">
                <a:solidFill>
                  <a:schemeClr val="bg1"/>
                </a:solidFill>
                <a:latin typeface="Calibri" pitchFamily="34" charset="0"/>
              </a:rPr>
              <a:t>PCAP set to capture Motor</a:t>
            </a:r>
          </a:p>
          <a:p>
            <a:pPr lvl="1" eaLnBrk="1">
              <a:lnSpc>
                <a:spcPct val="100000"/>
              </a:lnSpc>
              <a:buClr>
                <a:schemeClr val="bg1"/>
              </a:buClr>
              <a:buFont typeface="Arial" charset="0"/>
              <a:buChar char="•"/>
            </a:pPr>
            <a:endParaRPr lang="en-GB" altLang="en-US" sz="28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 advTm="636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en-GB" altLang="en-US" sz="4400">
                <a:solidFill>
                  <a:srgbClr val="000000"/>
                </a:solidFill>
                <a:latin typeface="Calibri" pitchFamily="34" charset="0"/>
              </a:rPr>
              <a:t>Future upgrades</a:t>
            </a: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100000"/>
              </a:lnSpc>
              <a:buFont typeface="Arial" charset="0"/>
              <a:buChar char="•"/>
            </a:pPr>
            <a:endParaRPr lang="en-GB" altLang="en-US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609600" y="1417638"/>
            <a:ext cx="8229600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4318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3200" dirty="0" smtClean="0">
                <a:solidFill>
                  <a:srgbClr val="000000"/>
                </a:solidFill>
                <a:latin typeface="Calibri" pitchFamily="34" charset="0"/>
              </a:rPr>
              <a:t>FMC</a:t>
            </a:r>
          </a:p>
          <a:p>
            <a:pPr lvl="1"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3200" dirty="0" smtClean="0">
                <a:solidFill>
                  <a:srgbClr val="000000"/>
                </a:solidFill>
                <a:latin typeface="Calibri" pitchFamily="34" charset="0"/>
              </a:rPr>
              <a:t>In-house 24V </a:t>
            </a:r>
            <a:r>
              <a:rPr lang="en-GB" altLang="en-US" sz="3200" dirty="0">
                <a:solidFill>
                  <a:srgbClr val="000000"/>
                </a:solidFill>
                <a:latin typeface="Calibri" pitchFamily="34" charset="0"/>
              </a:rPr>
              <a:t>I/O </a:t>
            </a:r>
            <a:r>
              <a:rPr lang="en-GB" altLang="en-US" sz="3200" dirty="0" smtClean="0">
                <a:solidFill>
                  <a:srgbClr val="000000"/>
                </a:solidFill>
                <a:latin typeface="Calibri" pitchFamily="34" charset="0"/>
              </a:rPr>
              <a:t>(to </a:t>
            </a:r>
            <a:r>
              <a:rPr lang="en-GB" altLang="en-US" sz="3200" dirty="0" err="1" smtClean="0">
                <a:solidFill>
                  <a:srgbClr val="000000"/>
                </a:solidFill>
                <a:latin typeface="Calibri" pitchFamily="34" charset="0"/>
              </a:rPr>
              <a:t>geobrick</a:t>
            </a:r>
            <a:r>
              <a:rPr lang="en-GB" altLang="en-US" sz="32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 lvl="1"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2800" dirty="0" smtClean="0">
                <a:solidFill>
                  <a:srgbClr val="000000"/>
                </a:solidFill>
                <a:latin typeface="Calibri" pitchFamily="34" charset="0"/>
              </a:rPr>
              <a:t>Commercial ADC</a:t>
            </a:r>
          </a:p>
          <a:p>
            <a:pPr marL="215900" lvl="1" indent="0" eaLnBrk="1">
              <a:lnSpc>
                <a:spcPct val="100000"/>
              </a:lnSpc>
            </a:pPr>
            <a:endParaRPr lang="en-GB" altLang="en-US" sz="28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3200" dirty="0" smtClean="0">
                <a:solidFill>
                  <a:srgbClr val="000000"/>
                </a:solidFill>
                <a:latin typeface="Calibri" pitchFamily="34" charset="0"/>
              </a:rPr>
              <a:t>Gigabit Transceivers</a:t>
            </a:r>
          </a:p>
          <a:p>
            <a:pPr lvl="1"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3200" dirty="0" smtClean="0">
                <a:solidFill>
                  <a:srgbClr val="000000"/>
                </a:solidFill>
                <a:latin typeface="Calibri" pitchFamily="34" charset="0"/>
              </a:rPr>
              <a:t>Sync multiple Zebra2s.</a:t>
            </a:r>
          </a:p>
          <a:p>
            <a:pPr lvl="1"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3200" dirty="0" smtClean="0">
                <a:solidFill>
                  <a:srgbClr val="000000"/>
                </a:solidFill>
                <a:latin typeface="Calibri" pitchFamily="34" charset="0"/>
              </a:rPr>
              <a:t>Timing system interface</a:t>
            </a:r>
          </a:p>
          <a:p>
            <a:pPr marL="215900" lvl="1" indent="0" eaLnBrk="1">
              <a:lnSpc>
                <a:spcPct val="100000"/>
              </a:lnSpc>
            </a:pPr>
            <a:endParaRPr lang="en-GB" altLang="en-US" sz="3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3200" dirty="0" smtClean="0">
                <a:solidFill>
                  <a:srgbClr val="000000"/>
                </a:solidFill>
                <a:latin typeface="Calibri" pitchFamily="34" charset="0"/>
              </a:rPr>
              <a:t>Quantum </a:t>
            </a:r>
            <a:r>
              <a:rPr lang="en-GB" altLang="en-US" sz="3200" dirty="0">
                <a:solidFill>
                  <a:srgbClr val="000000"/>
                </a:solidFill>
                <a:latin typeface="Calibri" pitchFamily="34" charset="0"/>
              </a:rPr>
              <a:t>Detectors will commercialise</a:t>
            </a:r>
          </a:p>
          <a:p>
            <a:pPr eaLnBrk="1">
              <a:lnSpc>
                <a:spcPct val="100000"/>
              </a:lnSpc>
              <a:buFont typeface="Arial" charset="0"/>
              <a:buChar char="•"/>
            </a:pPr>
            <a:endParaRPr lang="en-GB" altLang="en-US" sz="3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 advTm="50855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en-GB" altLang="en-US" sz="4400">
                <a:solidFill>
                  <a:srgbClr val="000000"/>
                </a:solidFill>
                <a:latin typeface="Calibri" pitchFamily="34" charset="0"/>
              </a:rPr>
              <a:t>Thank you for listening</a:t>
            </a:r>
          </a:p>
        </p:txBody>
      </p:sp>
      <p:pic>
        <p:nvPicPr>
          <p:cNvPr id="43011" name="Picture 6" descr=" - Dilbert by Scott Ada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57338"/>
            <a:ext cx="8572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3129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341438"/>
            <a:ext cx="1281113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en-GB" altLang="en-US" sz="4400">
                <a:solidFill>
                  <a:srgbClr val="000000"/>
                </a:solidFill>
                <a:latin typeface="Calibri" pitchFamily="34" charset="0"/>
              </a:rPr>
              <a:t>PandA Project Collaboration</a:t>
            </a: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395288" y="4940300"/>
            <a:ext cx="835183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3200">
                <a:solidFill>
                  <a:srgbClr val="000000"/>
                </a:solidFill>
                <a:latin typeface="Calibri" pitchFamily="34" charset="0"/>
              </a:rPr>
              <a:t>Started in 2015.</a:t>
            </a:r>
          </a:p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3200">
                <a:solidFill>
                  <a:srgbClr val="000000"/>
                </a:solidFill>
                <a:latin typeface="Calibri" pitchFamily="34" charset="0"/>
              </a:rPr>
              <a:t>SOLEIL → Electronics and Mechanics</a:t>
            </a:r>
          </a:p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3200">
                <a:solidFill>
                  <a:srgbClr val="000000"/>
                </a:solidFill>
                <a:latin typeface="Calibri" pitchFamily="34" charset="0"/>
              </a:rPr>
              <a:t>Diamond → Firmware, Software and User IF</a:t>
            </a: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522663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ZoneTexte 5"/>
          <p:cNvSpPr txBox="1">
            <a:spLocks noChangeArrowheads="1"/>
          </p:cNvSpPr>
          <p:nvPr/>
        </p:nvSpPr>
        <p:spPr bwMode="auto">
          <a:xfrm>
            <a:off x="2987675" y="4427538"/>
            <a:ext cx="331787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457200" eaLnBrk="0"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914400" eaLnBrk="0"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371600" eaLnBrk="0"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1828800" eaLnBrk="0"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None/>
            </a:pPr>
            <a:r>
              <a:rPr lang="fr-FR" altLang="en-US" sz="2200" b="1">
                <a:solidFill>
                  <a:schemeClr val="tx1"/>
                </a:solidFill>
                <a:latin typeface="Times New Roman" pitchFamily="18" charset="0"/>
              </a:rPr>
              <a:t>« PandA » Motion Project</a:t>
            </a:r>
          </a:p>
        </p:txBody>
      </p:sp>
      <p:sp>
        <p:nvSpPr>
          <p:cNvPr id="9" name="Flèche gauche 6"/>
          <p:cNvSpPr/>
          <p:nvPr/>
        </p:nvSpPr>
        <p:spPr bwMode="auto">
          <a:xfrm rot="12499965">
            <a:off x="3255963" y="3625850"/>
            <a:ext cx="582612" cy="276225"/>
          </a:xfrm>
          <a:prstGeom prst="leftArrow">
            <a:avLst/>
          </a:prstGeom>
          <a:gradFill flip="none" rotWithShape="1">
            <a:lin ang="10800000" scaled="1"/>
            <a:tileRect/>
          </a:gradFill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99"/>
              </a:buClr>
              <a:buFont typeface="Wingdings" pitchFamily="2" charset="2"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99"/>
              </a:buClr>
              <a:buFont typeface="Wingdings" pitchFamily="2" charset="2"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99"/>
              </a:buClr>
              <a:buFont typeface="Wingdings" pitchFamily="2" charset="2"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99"/>
              </a:buClr>
              <a:buFont typeface="Wingdings" pitchFamily="2" charset="2"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99"/>
              </a:buClr>
              <a:buFont typeface="Wingdings" pitchFamily="2" charset="2"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0013" indent="-7938" defTabSz="914400">
              <a:lnSpc>
                <a:spcPct val="100000"/>
              </a:lnSpc>
              <a:buSzTx/>
              <a:defRPr/>
            </a:pPr>
            <a:endParaRPr lang="en-GB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" name="Flèche gauche 9"/>
          <p:cNvSpPr/>
          <p:nvPr/>
        </p:nvSpPr>
        <p:spPr bwMode="auto">
          <a:xfrm rot="19604739">
            <a:off x="5310188" y="3636963"/>
            <a:ext cx="582612" cy="276225"/>
          </a:xfrm>
          <a:prstGeom prst="leftArrow">
            <a:avLst/>
          </a:prstGeom>
          <a:gradFill flip="none" rotWithShape="1">
            <a:lin ang="10800000" scaled="1"/>
            <a:tileRect/>
          </a:gradFill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99"/>
              </a:buClr>
              <a:buFont typeface="Wingdings" pitchFamily="2" charset="2"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99"/>
              </a:buClr>
              <a:buFont typeface="Wingdings" pitchFamily="2" charset="2"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99"/>
              </a:buClr>
              <a:buFont typeface="Wingdings" pitchFamily="2" charset="2"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99"/>
              </a:buClr>
              <a:buFont typeface="Wingdings" pitchFamily="2" charset="2"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99"/>
              </a:buClr>
              <a:buFont typeface="Wingdings" pitchFamily="2" charset="2"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0013" indent="-7938" defTabSz="914400">
              <a:lnSpc>
                <a:spcPct val="100000"/>
              </a:lnSpc>
              <a:buSzTx/>
              <a:defRPr/>
            </a:pPr>
            <a:endParaRPr lang="en-GB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273" name="ZoneTexte 10"/>
          <p:cNvSpPr txBox="1">
            <a:spLocks noChangeArrowheads="1"/>
          </p:cNvSpPr>
          <p:nvPr/>
        </p:nvSpPr>
        <p:spPr bwMode="auto">
          <a:xfrm>
            <a:off x="1917700" y="3357563"/>
            <a:ext cx="106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457200" eaLnBrk="0"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914400" eaLnBrk="0"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371600" eaLnBrk="0"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1828800" eaLnBrk="0"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None/>
            </a:pPr>
            <a:r>
              <a:rPr lang="fr-FR" altLang="en-US" sz="2000" b="1">
                <a:solidFill>
                  <a:schemeClr val="tx1"/>
                </a:solidFill>
                <a:latin typeface="Times New Roman" pitchFamily="18" charset="0"/>
              </a:rPr>
              <a:t>ZEBRA</a:t>
            </a:r>
          </a:p>
        </p:txBody>
      </p:sp>
      <p:sp>
        <p:nvSpPr>
          <p:cNvPr id="11274" name="ZoneTexte 11"/>
          <p:cNvSpPr txBox="1">
            <a:spLocks noChangeArrowheads="1"/>
          </p:cNvSpPr>
          <p:nvPr/>
        </p:nvSpPr>
        <p:spPr bwMode="auto">
          <a:xfrm>
            <a:off x="6400800" y="3354388"/>
            <a:ext cx="1484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457200" eaLnBrk="0"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914400" eaLnBrk="0"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371600" eaLnBrk="0"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1828800" eaLnBrk="0"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None/>
            </a:pPr>
            <a:r>
              <a:rPr lang="fr-FR" altLang="en-US" sz="2000" b="1">
                <a:solidFill>
                  <a:schemeClr val="tx1"/>
                </a:solidFill>
                <a:latin typeface="Times New Roman" pitchFamily="18" charset="0"/>
              </a:rPr>
              <a:t>SPIETBOX</a:t>
            </a:r>
          </a:p>
        </p:txBody>
      </p:sp>
      <p:pic>
        <p:nvPicPr>
          <p:cNvPr id="1127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8" y="2306638"/>
            <a:ext cx="37623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1730375"/>
            <a:ext cx="1646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622550"/>
            <a:ext cx="45323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60958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9825"/>
            <a:ext cx="914400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Mechanics - Front</a:t>
            </a:r>
          </a:p>
        </p:txBody>
      </p:sp>
      <p:sp>
        <p:nvSpPr>
          <p:cNvPr id="12292" name="Espace réservé du contenu 1"/>
          <p:cNvSpPr>
            <a:spLocks noGrp="1"/>
          </p:cNvSpPr>
          <p:nvPr/>
        </p:nvSpPr>
        <p:spPr bwMode="auto">
          <a:xfrm>
            <a:off x="87313" y="1557338"/>
            <a:ext cx="9063037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"/>
            </a:pPr>
            <a:endParaRPr kumimoji="1" lang="fr-FR" altLang="en-US" sz="200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445125" y="3752850"/>
            <a:ext cx="2827338" cy="1692275"/>
            <a:chOff x="5920865" y="3212976"/>
            <a:chExt cx="2827599" cy="1692122"/>
          </a:xfrm>
        </p:grpSpPr>
        <p:cxnSp>
          <p:nvCxnSpPr>
            <p:cNvPr id="12319" name="Straight Connector 3"/>
            <p:cNvCxnSpPr>
              <a:cxnSpLocks noChangeShapeType="1"/>
            </p:cNvCxnSpPr>
            <p:nvPr/>
          </p:nvCxnSpPr>
          <p:spPr bwMode="auto">
            <a:xfrm flipH="1">
              <a:off x="7544469" y="3212976"/>
              <a:ext cx="468052" cy="1296144"/>
            </a:xfrm>
            <a:prstGeom prst="line">
              <a:avLst/>
            </a:prstGeom>
            <a:noFill/>
            <a:ln w="28575" algn="ctr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20" name="Straight Connector 5"/>
            <p:cNvCxnSpPr>
              <a:cxnSpLocks noChangeShapeType="1"/>
            </p:cNvCxnSpPr>
            <p:nvPr/>
          </p:nvCxnSpPr>
          <p:spPr bwMode="auto">
            <a:xfrm flipH="1">
              <a:off x="7004409" y="4509120"/>
              <a:ext cx="540060" cy="0"/>
            </a:xfrm>
            <a:prstGeom prst="line">
              <a:avLst/>
            </a:prstGeom>
            <a:noFill/>
            <a:ln w="28575" algn="ctr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21" name="Straight Connector 8"/>
            <p:cNvCxnSpPr>
              <a:cxnSpLocks noChangeShapeType="1"/>
            </p:cNvCxnSpPr>
            <p:nvPr/>
          </p:nvCxnSpPr>
          <p:spPr bwMode="auto">
            <a:xfrm>
              <a:off x="7274439" y="3212976"/>
              <a:ext cx="1474025" cy="0"/>
            </a:xfrm>
            <a:prstGeom prst="line">
              <a:avLst/>
            </a:prstGeom>
            <a:noFill/>
            <a:ln w="28575" algn="ctr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22" name="TextBox 9"/>
            <p:cNvSpPr txBox="1">
              <a:spLocks noChangeArrowheads="1"/>
            </p:cNvSpPr>
            <p:nvPr/>
          </p:nvSpPr>
          <p:spPr bwMode="auto">
            <a:xfrm>
              <a:off x="5920865" y="4125320"/>
              <a:ext cx="1202928" cy="779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2400">
                  <a:solidFill>
                    <a:srgbClr val="FF9900"/>
                  </a:solidFill>
                  <a:latin typeface="Calibri" pitchFamily="34" charset="0"/>
                </a:rPr>
                <a:t>10x TTL Outputs</a:t>
              </a: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3305175" y="3937000"/>
            <a:ext cx="3194050" cy="1508125"/>
            <a:chOff x="5554486" y="3212976"/>
            <a:chExt cx="3193978" cy="1506822"/>
          </a:xfrm>
        </p:grpSpPr>
        <p:cxnSp>
          <p:nvCxnSpPr>
            <p:cNvPr id="12315" name="Straight Connector 27"/>
            <p:cNvCxnSpPr>
              <a:cxnSpLocks noChangeShapeType="1"/>
            </p:cNvCxnSpPr>
            <p:nvPr/>
          </p:nvCxnSpPr>
          <p:spPr bwMode="auto">
            <a:xfrm flipH="1">
              <a:off x="7664905" y="3212976"/>
              <a:ext cx="347617" cy="1032191"/>
            </a:xfrm>
            <a:prstGeom prst="line">
              <a:avLst/>
            </a:prstGeom>
            <a:noFill/>
            <a:ln w="28575" algn="ctr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16" name="Straight Connector 28"/>
            <p:cNvCxnSpPr>
              <a:cxnSpLocks noChangeShapeType="1"/>
            </p:cNvCxnSpPr>
            <p:nvPr/>
          </p:nvCxnSpPr>
          <p:spPr bwMode="auto">
            <a:xfrm flipH="1">
              <a:off x="7124856" y="4245167"/>
              <a:ext cx="540060" cy="0"/>
            </a:xfrm>
            <a:prstGeom prst="line">
              <a:avLst/>
            </a:prstGeom>
            <a:noFill/>
            <a:ln w="28575" algn="ctr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17" name="Straight Connector 29"/>
            <p:cNvCxnSpPr>
              <a:cxnSpLocks noChangeShapeType="1"/>
            </p:cNvCxnSpPr>
            <p:nvPr/>
          </p:nvCxnSpPr>
          <p:spPr bwMode="auto">
            <a:xfrm>
              <a:off x="7274439" y="3212976"/>
              <a:ext cx="1474025" cy="0"/>
            </a:xfrm>
            <a:prstGeom prst="line">
              <a:avLst/>
            </a:prstGeom>
            <a:noFill/>
            <a:ln w="28575" algn="ctr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18" name="TextBox 30"/>
            <p:cNvSpPr txBox="1">
              <a:spLocks noChangeArrowheads="1"/>
            </p:cNvSpPr>
            <p:nvPr/>
          </p:nvSpPr>
          <p:spPr bwMode="auto">
            <a:xfrm>
              <a:off x="5554486" y="3597239"/>
              <a:ext cx="1963286" cy="1122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2400" dirty="0">
                  <a:solidFill>
                    <a:srgbClr val="FF9900"/>
                  </a:solidFill>
                  <a:latin typeface="Calibri" pitchFamily="34" charset="0"/>
                </a:rPr>
                <a:t>6x TTL Inputs</a:t>
              </a:r>
            </a:p>
            <a:p>
              <a:r>
                <a:rPr lang="en-GB" altLang="en-US" sz="2400" i="1" dirty="0">
                  <a:solidFill>
                    <a:srgbClr val="FF9900"/>
                  </a:solidFill>
                  <a:latin typeface="Calibri" pitchFamily="34" charset="0"/>
                </a:rPr>
                <a:t>(Switchable termination)</a:t>
              </a: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4235450" y="3676650"/>
            <a:ext cx="3622675" cy="1762125"/>
            <a:chOff x="7640031" y="3212976"/>
            <a:chExt cx="3623290" cy="1762309"/>
          </a:xfrm>
        </p:grpSpPr>
        <p:cxnSp>
          <p:nvCxnSpPr>
            <p:cNvPr id="12311" name="Straight Connector 32"/>
            <p:cNvCxnSpPr>
              <a:cxnSpLocks noChangeShapeType="1"/>
            </p:cNvCxnSpPr>
            <p:nvPr/>
          </p:nvCxnSpPr>
          <p:spPr bwMode="auto">
            <a:xfrm>
              <a:off x="8012521" y="3212976"/>
              <a:ext cx="248223" cy="1333750"/>
            </a:xfrm>
            <a:prstGeom prst="line">
              <a:avLst/>
            </a:prstGeom>
            <a:noFill/>
            <a:ln w="28575" algn="ctr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12" name="Straight Connector 33"/>
            <p:cNvCxnSpPr>
              <a:cxnSpLocks noChangeShapeType="1"/>
            </p:cNvCxnSpPr>
            <p:nvPr/>
          </p:nvCxnSpPr>
          <p:spPr bwMode="auto">
            <a:xfrm flipH="1">
              <a:off x="8260744" y="4546726"/>
              <a:ext cx="540060" cy="0"/>
            </a:xfrm>
            <a:prstGeom prst="line">
              <a:avLst/>
            </a:prstGeom>
            <a:noFill/>
            <a:ln w="28575" algn="ctr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13" name="Straight Connector 34"/>
            <p:cNvCxnSpPr>
              <a:cxnSpLocks noChangeShapeType="1"/>
            </p:cNvCxnSpPr>
            <p:nvPr/>
          </p:nvCxnSpPr>
          <p:spPr bwMode="auto">
            <a:xfrm>
              <a:off x="7640031" y="3212976"/>
              <a:ext cx="718010" cy="0"/>
            </a:xfrm>
            <a:prstGeom prst="line">
              <a:avLst/>
            </a:prstGeom>
            <a:noFill/>
            <a:ln w="28575" algn="ctr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14" name="TextBox 35"/>
            <p:cNvSpPr txBox="1">
              <a:spLocks noChangeArrowheads="1"/>
            </p:cNvSpPr>
            <p:nvPr/>
          </p:nvSpPr>
          <p:spPr bwMode="auto">
            <a:xfrm>
              <a:off x="8754233" y="4118167"/>
              <a:ext cx="2509088" cy="857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2400">
                  <a:solidFill>
                    <a:srgbClr val="FF9900"/>
                  </a:solidFill>
                  <a:latin typeface="Calibri" pitchFamily="34" charset="0"/>
                </a:rPr>
                <a:t>2x LVDS Input</a:t>
              </a:r>
            </a:p>
            <a:p>
              <a:r>
                <a:rPr lang="en-GB" altLang="en-US" sz="2400">
                  <a:solidFill>
                    <a:srgbClr val="FF9900"/>
                  </a:solidFill>
                  <a:latin typeface="Calibri" pitchFamily="34" charset="0"/>
                </a:rPr>
                <a:t>2x Outputs</a:t>
              </a:r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4116388" y="4073525"/>
            <a:ext cx="4391025" cy="2308225"/>
            <a:chOff x="7394912" y="3212976"/>
            <a:chExt cx="4391829" cy="2308503"/>
          </a:xfrm>
        </p:grpSpPr>
        <p:cxnSp>
          <p:nvCxnSpPr>
            <p:cNvPr id="12307" name="Straight Connector 37"/>
            <p:cNvCxnSpPr>
              <a:cxnSpLocks noChangeShapeType="1"/>
            </p:cNvCxnSpPr>
            <p:nvPr/>
          </p:nvCxnSpPr>
          <p:spPr bwMode="auto">
            <a:xfrm>
              <a:off x="8012521" y="3212976"/>
              <a:ext cx="195883" cy="1029488"/>
            </a:xfrm>
            <a:prstGeom prst="line">
              <a:avLst/>
            </a:prstGeom>
            <a:noFill/>
            <a:ln w="28575" algn="ctr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8" name="Straight Connector 38"/>
            <p:cNvCxnSpPr>
              <a:cxnSpLocks noChangeShapeType="1"/>
            </p:cNvCxnSpPr>
            <p:nvPr/>
          </p:nvCxnSpPr>
          <p:spPr bwMode="auto">
            <a:xfrm flipH="1">
              <a:off x="8208404" y="4242464"/>
              <a:ext cx="540060" cy="0"/>
            </a:xfrm>
            <a:prstGeom prst="line">
              <a:avLst/>
            </a:prstGeom>
            <a:noFill/>
            <a:ln w="28575" algn="ctr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9" name="Straight Connector 39"/>
            <p:cNvCxnSpPr>
              <a:cxnSpLocks noChangeShapeType="1"/>
            </p:cNvCxnSpPr>
            <p:nvPr/>
          </p:nvCxnSpPr>
          <p:spPr bwMode="auto">
            <a:xfrm>
              <a:off x="7394912" y="3212976"/>
              <a:ext cx="959667" cy="0"/>
            </a:xfrm>
            <a:prstGeom prst="line">
              <a:avLst/>
            </a:prstGeom>
            <a:noFill/>
            <a:ln w="28575" algn="ctr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10" name="TextBox 40"/>
            <p:cNvSpPr txBox="1">
              <a:spLocks noChangeArrowheads="1"/>
            </p:cNvSpPr>
            <p:nvPr/>
          </p:nvSpPr>
          <p:spPr bwMode="auto">
            <a:xfrm>
              <a:off x="8642686" y="3424819"/>
              <a:ext cx="3144055" cy="2096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2400">
                  <a:solidFill>
                    <a:srgbClr val="FF9900"/>
                  </a:solidFill>
                  <a:latin typeface="Calibri" pitchFamily="34" charset="0"/>
                </a:rPr>
                <a:t>3x Gigabit Transceivers</a:t>
              </a:r>
            </a:p>
            <a:p>
              <a:r>
                <a:rPr lang="en-GB" altLang="en-US" sz="2400" i="1">
                  <a:solidFill>
                    <a:srgbClr val="FF9900"/>
                  </a:solidFill>
                  <a:latin typeface="Calibri" pitchFamily="34" charset="0"/>
                </a:rPr>
                <a:t>(up to 6.5 Gbps)</a:t>
              </a:r>
            </a:p>
            <a:p>
              <a:r>
                <a:rPr lang="en-GB" altLang="en-US" sz="2400" i="1">
                  <a:solidFill>
                    <a:srgbClr val="FF9900"/>
                  </a:solidFill>
                  <a:latin typeface="Calibri" pitchFamily="34" charset="0"/>
                </a:rPr>
                <a:t>    </a:t>
              </a:r>
              <a:r>
                <a:rPr lang="en-GB" altLang="en-US" sz="2000" i="1">
                  <a:solidFill>
                    <a:srgbClr val="FF9900"/>
                  </a:solidFill>
                  <a:latin typeface="Calibri" pitchFamily="34" charset="0"/>
                </a:rPr>
                <a:t>- Timing/Event Network</a:t>
              </a:r>
            </a:p>
            <a:p>
              <a:r>
                <a:rPr lang="en-GB" altLang="en-US" sz="2000" i="1">
                  <a:solidFill>
                    <a:srgbClr val="FF9900"/>
                  </a:solidFill>
                  <a:latin typeface="Calibri" pitchFamily="34" charset="0"/>
                </a:rPr>
                <a:t>    - FOFB Comms Network</a:t>
              </a:r>
            </a:p>
            <a:p>
              <a:r>
                <a:rPr lang="en-GB" altLang="en-US" sz="2000" i="1">
                  <a:solidFill>
                    <a:srgbClr val="FF9900"/>
                  </a:solidFill>
                  <a:latin typeface="Calibri" pitchFamily="34" charset="0"/>
                </a:rPr>
                <a:t>    - Sync Zebra2’s</a:t>
              </a:r>
            </a:p>
            <a:p>
              <a:endParaRPr lang="en-GB" altLang="en-US" sz="2400" i="1">
                <a:solidFill>
                  <a:srgbClr val="FF9900"/>
                </a:solidFill>
                <a:latin typeface="Calibri" pitchFamily="34" charset="0"/>
              </a:endParaRP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2098675" y="4371975"/>
            <a:ext cx="3910013" cy="1993170"/>
            <a:chOff x="7274439" y="3212976"/>
            <a:chExt cx="3909375" cy="1993795"/>
          </a:xfrm>
        </p:grpSpPr>
        <p:cxnSp>
          <p:nvCxnSpPr>
            <p:cNvPr id="12303" name="Straight Connector 42"/>
            <p:cNvCxnSpPr>
              <a:cxnSpLocks noChangeShapeType="1"/>
            </p:cNvCxnSpPr>
            <p:nvPr/>
          </p:nvCxnSpPr>
          <p:spPr bwMode="auto">
            <a:xfrm>
              <a:off x="8012521" y="3212976"/>
              <a:ext cx="218423" cy="1075743"/>
            </a:xfrm>
            <a:prstGeom prst="line">
              <a:avLst/>
            </a:prstGeom>
            <a:noFill/>
            <a:ln w="28575" algn="ctr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4" name="Straight Connector 43"/>
            <p:cNvCxnSpPr>
              <a:cxnSpLocks noChangeShapeType="1"/>
            </p:cNvCxnSpPr>
            <p:nvPr/>
          </p:nvCxnSpPr>
          <p:spPr bwMode="auto">
            <a:xfrm flipH="1">
              <a:off x="8232261" y="4288719"/>
              <a:ext cx="540060" cy="0"/>
            </a:xfrm>
            <a:prstGeom prst="line">
              <a:avLst/>
            </a:prstGeom>
            <a:noFill/>
            <a:ln w="28575" algn="ctr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5" name="Straight Connector 44"/>
            <p:cNvCxnSpPr>
              <a:cxnSpLocks noChangeShapeType="1"/>
            </p:cNvCxnSpPr>
            <p:nvPr/>
          </p:nvCxnSpPr>
          <p:spPr bwMode="auto">
            <a:xfrm>
              <a:off x="7274439" y="3212976"/>
              <a:ext cx="1474025" cy="0"/>
            </a:xfrm>
            <a:prstGeom prst="line">
              <a:avLst/>
            </a:prstGeom>
            <a:noFill/>
            <a:ln w="28575" algn="ctr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06" name="TextBox 45"/>
            <p:cNvSpPr txBox="1">
              <a:spLocks noChangeArrowheads="1"/>
            </p:cNvSpPr>
            <p:nvPr/>
          </p:nvSpPr>
          <p:spPr bwMode="auto">
            <a:xfrm>
              <a:off x="8694496" y="3568244"/>
              <a:ext cx="2489318" cy="1638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2400" dirty="0" smtClean="0">
                  <a:solidFill>
                    <a:srgbClr val="FF9900"/>
                  </a:solidFill>
                  <a:latin typeface="Calibri" pitchFamily="34" charset="0"/>
                </a:rPr>
                <a:t>1X FMC</a:t>
              </a:r>
              <a:endParaRPr lang="en-GB" altLang="en-US" sz="2400" dirty="0">
                <a:solidFill>
                  <a:srgbClr val="FF9900"/>
                </a:solidFill>
                <a:latin typeface="Calibri" pitchFamily="34" charset="0"/>
              </a:endParaRPr>
            </a:p>
            <a:p>
              <a:r>
                <a:rPr lang="en-GB" altLang="en-US" sz="2400" dirty="0">
                  <a:solidFill>
                    <a:srgbClr val="FF9900"/>
                  </a:solidFill>
                  <a:latin typeface="Calibri" pitchFamily="34" charset="0"/>
                </a:rPr>
                <a:t>Expansion Slot</a:t>
              </a:r>
            </a:p>
            <a:p>
              <a:r>
                <a:rPr lang="en-GB" altLang="en-US" sz="2000" i="1" dirty="0">
                  <a:solidFill>
                    <a:srgbClr val="FF9900"/>
                  </a:solidFill>
                  <a:latin typeface="Calibri" pitchFamily="34" charset="0"/>
                </a:rPr>
                <a:t>(up to 68 I/</a:t>
              </a:r>
              <a:r>
                <a:rPr lang="en-GB" altLang="en-US" sz="2000" i="1" dirty="0" err="1">
                  <a:solidFill>
                    <a:srgbClr val="FF9900"/>
                  </a:solidFill>
                  <a:latin typeface="Calibri" pitchFamily="34" charset="0"/>
                </a:rPr>
                <a:t>Os</a:t>
              </a:r>
              <a:r>
                <a:rPr lang="en-GB" altLang="en-US" sz="2000" i="1" dirty="0">
                  <a:solidFill>
                    <a:srgbClr val="FF9900"/>
                  </a:solidFill>
                  <a:latin typeface="Calibri" pitchFamily="34" charset="0"/>
                </a:rPr>
                <a:t>)</a:t>
              </a:r>
            </a:p>
            <a:p>
              <a:r>
                <a:rPr lang="en-GB" altLang="en-US" sz="2000" dirty="0">
                  <a:solidFill>
                    <a:srgbClr val="FF9900"/>
                  </a:solidFill>
                  <a:latin typeface="Calibri" pitchFamily="34" charset="0"/>
                </a:rPr>
                <a:t>    - </a:t>
              </a:r>
              <a:r>
                <a:rPr lang="en-GB" altLang="en-US" sz="2000" dirty="0" err="1">
                  <a:solidFill>
                    <a:srgbClr val="FF9900"/>
                  </a:solidFill>
                  <a:latin typeface="Calibri" pitchFamily="34" charset="0"/>
                </a:rPr>
                <a:t>Analog</a:t>
              </a:r>
              <a:r>
                <a:rPr lang="en-GB" altLang="en-US" sz="2000" dirty="0">
                  <a:solidFill>
                    <a:srgbClr val="FF9900"/>
                  </a:solidFill>
                  <a:latin typeface="Calibri" pitchFamily="34" charset="0"/>
                </a:rPr>
                <a:t> I/O</a:t>
              </a:r>
            </a:p>
            <a:p>
              <a:r>
                <a:rPr lang="en-GB" altLang="en-US" sz="2000" dirty="0">
                  <a:solidFill>
                    <a:srgbClr val="FF9900"/>
                  </a:solidFill>
                  <a:latin typeface="Calibri" pitchFamily="34" charset="0"/>
                </a:rPr>
                <a:t>    - Digital I/O</a:t>
              </a:r>
            </a:p>
          </p:txBody>
        </p:sp>
      </p:grp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3708400" y="4149725"/>
            <a:ext cx="2265363" cy="1808163"/>
            <a:chOff x="7850503" y="3212976"/>
            <a:chExt cx="2266608" cy="1810533"/>
          </a:xfrm>
        </p:grpSpPr>
        <p:cxnSp>
          <p:nvCxnSpPr>
            <p:cNvPr id="12299" name="Straight Connector 47"/>
            <p:cNvCxnSpPr>
              <a:cxnSpLocks noChangeShapeType="1"/>
            </p:cNvCxnSpPr>
            <p:nvPr/>
          </p:nvCxnSpPr>
          <p:spPr bwMode="auto">
            <a:xfrm>
              <a:off x="8012521" y="3212976"/>
              <a:ext cx="200505" cy="1296144"/>
            </a:xfrm>
            <a:prstGeom prst="line">
              <a:avLst/>
            </a:prstGeom>
            <a:noFill/>
            <a:ln w="28575" algn="ctr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0" name="Straight Connector 48"/>
            <p:cNvCxnSpPr>
              <a:cxnSpLocks noChangeShapeType="1"/>
            </p:cNvCxnSpPr>
            <p:nvPr/>
          </p:nvCxnSpPr>
          <p:spPr bwMode="auto">
            <a:xfrm flipH="1">
              <a:off x="8213026" y="4509120"/>
              <a:ext cx="540060" cy="0"/>
            </a:xfrm>
            <a:prstGeom prst="line">
              <a:avLst/>
            </a:prstGeom>
            <a:noFill/>
            <a:ln w="28575" algn="ctr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1" name="Straight Connector 49"/>
            <p:cNvCxnSpPr>
              <a:cxnSpLocks noChangeShapeType="1"/>
            </p:cNvCxnSpPr>
            <p:nvPr/>
          </p:nvCxnSpPr>
          <p:spPr bwMode="auto">
            <a:xfrm>
              <a:off x="7850503" y="3212976"/>
              <a:ext cx="321897" cy="0"/>
            </a:xfrm>
            <a:prstGeom prst="line">
              <a:avLst/>
            </a:prstGeom>
            <a:noFill/>
            <a:ln w="28575" algn="ctr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02" name="TextBox 50"/>
            <p:cNvSpPr txBox="1">
              <a:spLocks noChangeArrowheads="1"/>
            </p:cNvSpPr>
            <p:nvPr/>
          </p:nvSpPr>
          <p:spPr bwMode="auto">
            <a:xfrm>
              <a:off x="8720358" y="4243514"/>
              <a:ext cx="1396753" cy="779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2400">
                  <a:solidFill>
                    <a:srgbClr val="FF9900"/>
                  </a:solidFill>
                  <a:latin typeface="Calibri" pitchFamily="34" charset="0"/>
                </a:rPr>
                <a:t>Gigabit</a:t>
              </a:r>
            </a:p>
            <a:p>
              <a:r>
                <a:rPr lang="en-GB" altLang="en-US" sz="2400">
                  <a:solidFill>
                    <a:srgbClr val="FF9900"/>
                  </a:solidFill>
                  <a:latin typeface="Calibri" pitchFamily="34" charset="0"/>
                </a:rPr>
                <a:t>Ethernet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020"/>
    </mc:Choice>
    <mc:Fallback>
      <p:transition spd="slow" advTm="330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9825"/>
            <a:ext cx="914400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Mechanics - Rear</a:t>
            </a:r>
          </a:p>
        </p:txBody>
      </p:sp>
      <p:sp>
        <p:nvSpPr>
          <p:cNvPr id="13316" name="Espace réservé du contenu 1"/>
          <p:cNvSpPr>
            <a:spLocks noGrp="1"/>
          </p:cNvSpPr>
          <p:nvPr/>
        </p:nvSpPr>
        <p:spPr bwMode="auto">
          <a:xfrm>
            <a:off x="87313" y="1557338"/>
            <a:ext cx="9063037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>
              <a:spcAft>
                <a:spcPts val="1425"/>
              </a:spcAft>
              <a:defRPr sz="32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spcAft>
                <a:spcPts val="575"/>
              </a:spcAf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"/>
            </a:pPr>
            <a:endParaRPr kumimoji="1" lang="fr-FR" altLang="en-US" sz="200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23850" y="4333875"/>
            <a:ext cx="5616575" cy="2136775"/>
            <a:chOff x="1259632" y="3911600"/>
            <a:chExt cx="5616624" cy="2136607"/>
          </a:xfrm>
        </p:grpSpPr>
        <p:grpSp>
          <p:nvGrpSpPr>
            <p:cNvPr id="13333" name="Group 4"/>
            <p:cNvGrpSpPr>
              <a:grpSpLocks/>
            </p:cNvGrpSpPr>
            <p:nvPr/>
          </p:nvGrpSpPr>
          <p:grpSpPr bwMode="auto">
            <a:xfrm>
              <a:off x="3864657" y="3945247"/>
              <a:ext cx="1008112" cy="923913"/>
              <a:chOff x="3864657" y="3945247"/>
              <a:chExt cx="1008112" cy="1296144"/>
            </a:xfrm>
          </p:grpSpPr>
          <p:cxnSp>
            <p:nvCxnSpPr>
              <p:cNvPr id="13336" name="Straight Connector 3"/>
              <p:cNvCxnSpPr>
                <a:cxnSpLocks noChangeShapeType="1"/>
              </p:cNvCxnSpPr>
              <p:nvPr/>
            </p:nvCxnSpPr>
            <p:spPr bwMode="auto">
              <a:xfrm flipH="1">
                <a:off x="4404717" y="3945247"/>
                <a:ext cx="468052" cy="1296144"/>
              </a:xfrm>
              <a:prstGeom prst="line">
                <a:avLst/>
              </a:prstGeom>
              <a:noFill/>
              <a:ln w="28575" algn="ctr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37" name="Straight Connector 5"/>
              <p:cNvCxnSpPr>
                <a:cxnSpLocks noChangeShapeType="1"/>
              </p:cNvCxnSpPr>
              <p:nvPr/>
            </p:nvCxnSpPr>
            <p:spPr bwMode="auto">
              <a:xfrm flipH="1">
                <a:off x="3864657" y="5241391"/>
                <a:ext cx="540060" cy="0"/>
              </a:xfrm>
              <a:prstGeom prst="line">
                <a:avLst/>
              </a:prstGeom>
              <a:noFill/>
              <a:ln w="28575" algn="ctr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3334" name="Straight Connector 8"/>
            <p:cNvCxnSpPr>
              <a:cxnSpLocks noChangeShapeType="1"/>
            </p:cNvCxnSpPr>
            <p:nvPr/>
          </p:nvCxnSpPr>
          <p:spPr bwMode="auto">
            <a:xfrm>
              <a:off x="2699792" y="3911600"/>
              <a:ext cx="4176464" cy="33647"/>
            </a:xfrm>
            <a:prstGeom prst="line">
              <a:avLst/>
            </a:prstGeom>
            <a:noFill/>
            <a:ln w="28575" algn="ctr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35" name="TextBox 9"/>
            <p:cNvSpPr txBox="1">
              <a:spLocks noChangeArrowheads="1"/>
            </p:cNvSpPr>
            <p:nvPr/>
          </p:nvSpPr>
          <p:spPr bwMode="auto">
            <a:xfrm>
              <a:off x="1259632" y="4239131"/>
              <a:ext cx="3240360" cy="1809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2400">
                  <a:solidFill>
                    <a:srgbClr val="FF9900"/>
                  </a:solidFill>
                  <a:latin typeface="Calibri" pitchFamily="34" charset="0"/>
                </a:rPr>
                <a:t>4x RS-485 Encoder Interface</a:t>
              </a:r>
            </a:p>
            <a:p>
              <a:r>
                <a:rPr lang="en-GB" altLang="en-US" sz="2400">
                  <a:solidFill>
                    <a:srgbClr val="FF9900"/>
                  </a:solidFill>
                  <a:latin typeface="Calibri" pitchFamily="34" charset="0"/>
                </a:rPr>
                <a:t>    - Incremental</a:t>
              </a:r>
            </a:p>
            <a:p>
              <a:r>
                <a:rPr lang="en-GB" altLang="en-US" sz="2400">
                  <a:solidFill>
                    <a:srgbClr val="FF9900"/>
                  </a:solidFill>
                  <a:latin typeface="Calibri" pitchFamily="34" charset="0"/>
                </a:rPr>
                <a:t>    - SSI</a:t>
              </a:r>
            </a:p>
            <a:p>
              <a:r>
                <a:rPr lang="en-GB" altLang="en-US" sz="2400">
                  <a:solidFill>
                    <a:srgbClr val="FF9900"/>
                  </a:solidFill>
                  <a:latin typeface="Calibri" pitchFamily="34" charset="0"/>
                </a:rPr>
                <a:t>    - BiSS and EnDat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894263" y="4351338"/>
            <a:ext cx="2160587" cy="1300162"/>
            <a:chOff x="6012081" y="3212976"/>
            <a:chExt cx="2160319" cy="1300721"/>
          </a:xfrm>
        </p:grpSpPr>
        <p:cxnSp>
          <p:nvCxnSpPr>
            <p:cNvPr id="13329" name="Straight Connector 15"/>
            <p:cNvCxnSpPr>
              <a:cxnSpLocks noChangeShapeType="1"/>
            </p:cNvCxnSpPr>
            <p:nvPr/>
          </p:nvCxnSpPr>
          <p:spPr bwMode="auto">
            <a:xfrm flipH="1">
              <a:off x="7711227" y="3212976"/>
              <a:ext cx="301296" cy="916458"/>
            </a:xfrm>
            <a:prstGeom prst="line">
              <a:avLst/>
            </a:prstGeom>
            <a:noFill/>
            <a:ln w="28575" algn="ctr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0" name="Straight Connector 16"/>
            <p:cNvCxnSpPr>
              <a:cxnSpLocks noChangeShapeType="1"/>
            </p:cNvCxnSpPr>
            <p:nvPr/>
          </p:nvCxnSpPr>
          <p:spPr bwMode="auto">
            <a:xfrm flipH="1">
              <a:off x="7171167" y="4111094"/>
              <a:ext cx="540060" cy="0"/>
            </a:xfrm>
            <a:prstGeom prst="line">
              <a:avLst/>
            </a:prstGeom>
            <a:noFill/>
            <a:ln w="28575" algn="ctr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1" name="Straight Connector 17"/>
            <p:cNvCxnSpPr>
              <a:cxnSpLocks noChangeShapeType="1"/>
            </p:cNvCxnSpPr>
            <p:nvPr/>
          </p:nvCxnSpPr>
          <p:spPr bwMode="auto">
            <a:xfrm>
              <a:off x="7850503" y="3212976"/>
              <a:ext cx="321897" cy="0"/>
            </a:xfrm>
            <a:prstGeom prst="line">
              <a:avLst/>
            </a:prstGeom>
            <a:noFill/>
            <a:ln w="28575" algn="ctr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32" name="TextBox 18"/>
            <p:cNvSpPr txBox="1">
              <a:spLocks noChangeArrowheads="1"/>
            </p:cNvSpPr>
            <p:nvPr/>
          </p:nvSpPr>
          <p:spPr bwMode="auto">
            <a:xfrm>
              <a:off x="6012081" y="3734555"/>
              <a:ext cx="1396753" cy="779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2400">
                  <a:solidFill>
                    <a:srgbClr val="FF9900"/>
                  </a:solidFill>
                  <a:latin typeface="Calibri" pitchFamily="34" charset="0"/>
                </a:rPr>
                <a:t>External</a:t>
              </a:r>
            </a:p>
            <a:p>
              <a:r>
                <a:rPr lang="en-GB" altLang="en-US" sz="2400">
                  <a:solidFill>
                    <a:srgbClr val="FF9900"/>
                  </a:solidFill>
                  <a:latin typeface="Calibri" pitchFamily="34" charset="0"/>
                </a:rPr>
                <a:t>Clock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867400" y="4078288"/>
            <a:ext cx="2046288" cy="1695450"/>
            <a:chOff x="6127159" y="3212976"/>
            <a:chExt cx="2045241" cy="1696460"/>
          </a:xfrm>
        </p:grpSpPr>
        <p:cxnSp>
          <p:nvCxnSpPr>
            <p:cNvPr id="13325" name="Straight Connector 20"/>
            <p:cNvCxnSpPr>
              <a:cxnSpLocks noChangeShapeType="1"/>
            </p:cNvCxnSpPr>
            <p:nvPr/>
          </p:nvCxnSpPr>
          <p:spPr bwMode="auto">
            <a:xfrm flipH="1">
              <a:off x="7544469" y="3212976"/>
              <a:ext cx="468052" cy="1296144"/>
            </a:xfrm>
            <a:prstGeom prst="line">
              <a:avLst/>
            </a:prstGeom>
            <a:noFill/>
            <a:ln w="28575" algn="ctr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6" name="Straight Connector 21"/>
            <p:cNvCxnSpPr>
              <a:cxnSpLocks noChangeShapeType="1"/>
            </p:cNvCxnSpPr>
            <p:nvPr/>
          </p:nvCxnSpPr>
          <p:spPr bwMode="auto">
            <a:xfrm flipH="1">
              <a:off x="7004409" y="4509120"/>
              <a:ext cx="540060" cy="0"/>
            </a:xfrm>
            <a:prstGeom prst="line">
              <a:avLst/>
            </a:prstGeom>
            <a:noFill/>
            <a:ln w="28575" algn="ctr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7" name="Straight Connector 22"/>
            <p:cNvCxnSpPr>
              <a:cxnSpLocks noChangeShapeType="1"/>
            </p:cNvCxnSpPr>
            <p:nvPr/>
          </p:nvCxnSpPr>
          <p:spPr bwMode="auto">
            <a:xfrm>
              <a:off x="7850503" y="3212976"/>
              <a:ext cx="321897" cy="0"/>
            </a:xfrm>
            <a:prstGeom prst="line">
              <a:avLst/>
            </a:prstGeom>
            <a:noFill/>
            <a:ln w="28575" algn="ctr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28" name="TextBox 23"/>
            <p:cNvSpPr txBox="1">
              <a:spLocks noChangeArrowheads="1"/>
            </p:cNvSpPr>
            <p:nvPr/>
          </p:nvSpPr>
          <p:spPr bwMode="auto">
            <a:xfrm>
              <a:off x="6127159" y="4129528"/>
              <a:ext cx="1396753" cy="779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2400">
                  <a:solidFill>
                    <a:srgbClr val="FF9900"/>
                  </a:solidFill>
                  <a:latin typeface="Calibri" pitchFamily="34" charset="0"/>
                </a:rPr>
                <a:t>RS232</a:t>
              </a:r>
            </a:p>
            <a:p>
              <a:r>
                <a:rPr lang="en-GB" altLang="en-US" sz="2400">
                  <a:solidFill>
                    <a:srgbClr val="FF9900"/>
                  </a:solidFill>
                  <a:latin typeface="Calibri" pitchFamily="34" charset="0"/>
                </a:rPr>
                <a:t>Console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5610225" y="4652963"/>
            <a:ext cx="1766888" cy="1276350"/>
            <a:chOff x="6406892" y="3212976"/>
            <a:chExt cx="1765508" cy="1276194"/>
          </a:xfrm>
        </p:grpSpPr>
        <p:cxnSp>
          <p:nvCxnSpPr>
            <p:cNvPr id="13321" name="Straight Connector 15"/>
            <p:cNvCxnSpPr>
              <a:cxnSpLocks noChangeShapeType="1"/>
            </p:cNvCxnSpPr>
            <p:nvPr/>
          </p:nvCxnSpPr>
          <p:spPr bwMode="auto">
            <a:xfrm flipH="1">
              <a:off x="7604381" y="3212976"/>
              <a:ext cx="408142" cy="1066279"/>
            </a:xfrm>
            <a:prstGeom prst="line">
              <a:avLst/>
            </a:prstGeom>
            <a:noFill/>
            <a:ln w="28575" algn="ctr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2" name="Straight Connector 16"/>
            <p:cNvCxnSpPr>
              <a:cxnSpLocks noChangeShapeType="1"/>
            </p:cNvCxnSpPr>
            <p:nvPr/>
          </p:nvCxnSpPr>
          <p:spPr bwMode="auto">
            <a:xfrm flipH="1">
              <a:off x="7064321" y="4267784"/>
              <a:ext cx="540060" cy="0"/>
            </a:xfrm>
            <a:prstGeom prst="line">
              <a:avLst/>
            </a:prstGeom>
            <a:noFill/>
            <a:ln w="28575" algn="ctr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3" name="Straight Connector 17"/>
            <p:cNvCxnSpPr>
              <a:cxnSpLocks noChangeShapeType="1"/>
            </p:cNvCxnSpPr>
            <p:nvPr/>
          </p:nvCxnSpPr>
          <p:spPr bwMode="auto">
            <a:xfrm>
              <a:off x="7850503" y="3212976"/>
              <a:ext cx="321897" cy="0"/>
            </a:xfrm>
            <a:prstGeom prst="line">
              <a:avLst/>
            </a:prstGeom>
            <a:noFill/>
            <a:ln w="28575" algn="ctr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24" name="TextBox 18"/>
            <p:cNvSpPr txBox="1">
              <a:spLocks noChangeArrowheads="1"/>
            </p:cNvSpPr>
            <p:nvPr/>
          </p:nvSpPr>
          <p:spPr bwMode="auto">
            <a:xfrm>
              <a:off x="6406892" y="4053442"/>
              <a:ext cx="1396753" cy="435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2400">
                  <a:solidFill>
                    <a:srgbClr val="FF9900"/>
                  </a:solidFill>
                  <a:latin typeface="Calibri" pitchFamily="34" charset="0"/>
                </a:rPr>
                <a:t>USB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682"/>
    </mc:Choice>
    <mc:Fallback>
      <p:transition spd="slow" advTm="336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331913" y="1560513"/>
            <a:ext cx="2139950" cy="3813175"/>
            <a:chOff x="1331640" y="1560240"/>
            <a:chExt cx="2139926" cy="3812976"/>
          </a:xfrm>
        </p:grpSpPr>
        <p:sp>
          <p:nvSpPr>
            <p:cNvPr id="28" name="Rectangle 27"/>
            <p:cNvSpPr/>
            <p:nvPr/>
          </p:nvSpPr>
          <p:spPr bwMode="auto">
            <a:xfrm>
              <a:off x="1331640" y="1560240"/>
              <a:ext cx="2139926" cy="38129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5414" name="TextBox 29"/>
            <p:cNvSpPr txBox="1">
              <a:spLocks noChangeArrowheads="1"/>
            </p:cNvSpPr>
            <p:nvPr/>
          </p:nvSpPr>
          <p:spPr bwMode="auto">
            <a:xfrm>
              <a:off x="1347672" y="1560240"/>
              <a:ext cx="1800200" cy="493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1400" b="1">
                  <a:solidFill>
                    <a:schemeClr val="bg1"/>
                  </a:solidFill>
                  <a:latin typeface="Helvetica" pitchFamily="34" charset="0"/>
                </a:rPr>
                <a:t>Processing</a:t>
              </a:r>
            </a:p>
            <a:p>
              <a:r>
                <a:rPr lang="en-GB" altLang="en-US" sz="1400" b="1">
                  <a:solidFill>
                    <a:schemeClr val="bg1"/>
                  </a:solidFill>
                  <a:latin typeface="Helvetica" pitchFamily="34" charset="0"/>
                </a:rPr>
                <a:t>System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669773" y="4128681"/>
              <a:ext cx="1441434" cy="771485"/>
            </a:xfrm>
            <a:prstGeom prst="rect">
              <a:avLst/>
            </a:prstGeom>
            <a:solidFill>
              <a:srgbClr val="4F792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471863" y="1560513"/>
            <a:ext cx="4567237" cy="3813175"/>
            <a:chOff x="3471567" y="1560240"/>
            <a:chExt cx="4567121" cy="3812976"/>
          </a:xfrm>
        </p:grpSpPr>
        <p:sp>
          <p:nvSpPr>
            <p:cNvPr id="2" name="Rectangle 1"/>
            <p:cNvSpPr/>
            <p:nvPr/>
          </p:nvSpPr>
          <p:spPr bwMode="auto">
            <a:xfrm>
              <a:off x="3471567" y="1560240"/>
              <a:ext cx="4557596" cy="3812976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5412" name="TextBox 4"/>
            <p:cNvSpPr txBox="1">
              <a:spLocks noChangeArrowheads="1"/>
            </p:cNvSpPr>
            <p:nvPr/>
          </p:nvSpPr>
          <p:spPr bwMode="auto">
            <a:xfrm>
              <a:off x="6567802" y="1560240"/>
              <a:ext cx="1470886" cy="493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1400" b="1">
                  <a:solidFill>
                    <a:schemeClr val="bg1"/>
                  </a:solidFill>
                  <a:latin typeface="Helvetica" pitchFamily="34" charset="0"/>
                </a:rPr>
                <a:t>Programmable Logic</a:t>
              </a:r>
            </a:p>
          </p:txBody>
        </p:sp>
      </p:grpSp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en-GB" altLang="en-US" sz="4400">
                <a:solidFill>
                  <a:srgbClr val="000000"/>
                </a:solidFill>
                <a:latin typeface="Calibri" pitchFamily="34" charset="0"/>
              </a:rPr>
              <a:t>FPGA Architecture</a:t>
            </a:r>
          </a:p>
        </p:txBody>
      </p:sp>
      <p:cxnSp>
        <p:nvCxnSpPr>
          <p:cNvPr id="13322" name="Elbow Connector 7"/>
          <p:cNvCxnSpPr>
            <a:cxnSpLocks noChangeShapeType="1"/>
          </p:cNvCxnSpPr>
          <p:nvPr/>
        </p:nvCxnSpPr>
        <p:spPr bwMode="auto">
          <a:xfrm flipV="1">
            <a:off x="6567488" y="3860800"/>
            <a:ext cx="719137" cy="679450"/>
          </a:xfrm>
          <a:prstGeom prst="bentConnector2">
            <a:avLst/>
          </a:prstGeom>
          <a:noFill/>
          <a:ln w="38100" algn="ctr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3" name="Elbow Connector 18"/>
          <p:cNvCxnSpPr>
            <a:cxnSpLocks noChangeShapeType="1"/>
          </p:cNvCxnSpPr>
          <p:nvPr/>
        </p:nvCxnSpPr>
        <p:spPr bwMode="auto">
          <a:xfrm rot="5400000">
            <a:off x="5772943" y="3745707"/>
            <a:ext cx="868363" cy="0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7" name="TextBox 27"/>
          <p:cNvSpPr txBox="1">
            <a:spLocks noChangeArrowheads="1"/>
          </p:cNvSpPr>
          <p:nvPr/>
        </p:nvSpPr>
        <p:spPr bwMode="auto">
          <a:xfrm>
            <a:off x="1670050" y="4287838"/>
            <a:ext cx="1441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1200" b="1">
                <a:solidFill>
                  <a:schemeClr val="bg1"/>
                </a:solidFill>
                <a:latin typeface="Helvetica" pitchFamily="34" charset="0"/>
              </a:rPr>
              <a:t>ARM</a:t>
            </a:r>
          </a:p>
          <a:p>
            <a:pPr algn="ctr"/>
            <a:r>
              <a:rPr lang="en-GB" altLang="en-US" sz="1200" b="1">
                <a:solidFill>
                  <a:schemeClr val="bg1"/>
                </a:solidFill>
                <a:latin typeface="Helvetica" pitchFamily="34" charset="0"/>
              </a:rPr>
              <a:t>Dual Cortex-A9</a:t>
            </a:r>
          </a:p>
        </p:txBody>
      </p:sp>
      <p:sp>
        <p:nvSpPr>
          <p:cNvPr id="39" name="TextBox 38"/>
          <p:cNvSpPr txBox="1"/>
          <p:nvPr/>
        </p:nvSpPr>
        <p:spPr>
          <a:xfrm rot="16200000">
            <a:off x="3309144" y="3942557"/>
            <a:ext cx="1479550" cy="436562"/>
          </a:xfrm>
          <a:prstGeom prst="rect">
            <a:avLst/>
          </a:prstGeom>
          <a:solidFill>
            <a:srgbClr val="00B05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dirty="0">
                <a:solidFill>
                  <a:schemeClr val="bg1"/>
                </a:solidFill>
                <a:latin typeface="Helvetica" pitchFamily="34" charset="0"/>
              </a:rPr>
              <a:t>AXI</a:t>
            </a:r>
          </a:p>
          <a:p>
            <a:pPr algn="ctr">
              <a:defRPr/>
            </a:pPr>
            <a:r>
              <a:rPr lang="en-GB" sz="1200" b="1" dirty="0">
                <a:solidFill>
                  <a:schemeClr val="bg1"/>
                </a:solidFill>
                <a:latin typeface="Helvetica" pitchFamily="34" charset="0"/>
              </a:rPr>
              <a:t>Interconnect</a:t>
            </a:r>
          </a:p>
        </p:txBody>
      </p:sp>
      <p:cxnSp>
        <p:nvCxnSpPr>
          <p:cNvPr id="13329" name="Straight Arrow Connector 28"/>
          <p:cNvCxnSpPr>
            <a:cxnSpLocks noChangeShapeType="1"/>
            <a:stCxn id="27" idx="3"/>
          </p:cNvCxnSpPr>
          <p:nvPr/>
        </p:nvCxnSpPr>
        <p:spPr bwMode="auto">
          <a:xfrm>
            <a:off x="3111500" y="4514850"/>
            <a:ext cx="719138" cy="0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flipH="1">
            <a:off x="6207125" y="4900613"/>
            <a:ext cx="0" cy="760412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0"/>
          <p:cNvCxnSpPr>
            <a:cxnSpLocks noChangeShapeType="1"/>
          </p:cNvCxnSpPr>
          <p:nvPr/>
        </p:nvCxnSpPr>
        <p:spPr bwMode="auto">
          <a:xfrm flipH="1">
            <a:off x="7646988" y="3500438"/>
            <a:ext cx="381000" cy="0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Rectangle 76"/>
          <p:cNvSpPr/>
          <p:nvPr/>
        </p:nvSpPr>
        <p:spPr bwMode="auto">
          <a:xfrm>
            <a:off x="4565650" y="3409950"/>
            <a:ext cx="720725" cy="720725"/>
          </a:xfrm>
          <a:prstGeom prst="rect">
            <a:avLst/>
          </a:prstGeom>
          <a:solidFill>
            <a:srgbClr val="00B05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GB"/>
          </a:p>
        </p:txBody>
      </p:sp>
      <p:sp>
        <p:nvSpPr>
          <p:cNvPr id="75" name="Rectangle 74"/>
          <p:cNvSpPr/>
          <p:nvPr/>
        </p:nvSpPr>
        <p:spPr bwMode="auto">
          <a:xfrm>
            <a:off x="4649788" y="3481388"/>
            <a:ext cx="720725" cy="720725"/>
          </a:xfrm>
          <a:prstGeom prst="rect">
            <a:avLst/>
          </a:prstGeom>
          <a:solidFill>
            <a:srgbClr val="00B05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GB"/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4735513" y="3552825"/>
            <a:ext cx="719137" cy="720725"/>
            <a:chOff x="4735030" y="3546629"/>
            <a:chExt cx="720000" cy="7200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4735030" y="3546629"/>
              <a:ext cx="720000" cy="720000"/>
            </a:xfrm>
            <a:prstGeom prst="rect">
              <a:avLst/>
            </a:prstGeom>
            <a:solidFill>
              <a:srgbClr val="00B05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79665" y="3717907"/>
              <a:ext cx="430729" cy="37744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GB"/>
              </a:defPPr>
              <a:lvl1pPr>
                <a:buFont typeface="Times New Roman" pitchFamily="16" charset="0"/>
                <a:buNone/>
              </a:lvl1pPr>
            </a:lstStyle>
            <a:p>
              <a:pPr>
                <a:defRPr/>
              </a:pPr>
              <a:r>
                <a:rPr lang="en-GB" b="1" dirty="0">
                  <a:solidFill>
                    <a:schemeClr val="bg1"/>
                  </a:solidFill>
                </a:rPr>
                <a:t>IP</a:t>
              </a:r>
            </a:p>
          </p:txBody>
        </p:sp>
      </p:grpSp>
      <p:cxnSp>
        <p:nvCxnSpPr>
          <p:cNvPr id="13324" name="Elbow Connector 20"/>
          <p:cNvCxnSpPr>
            <a:cxnSpLocks noChangeShapeType="1"/>
          </p:cNvCxnSpPr>
          <p:nvPr/>
        </p:nvCxnSpPr>
        <p:spPr bwMode="auto">
          <a:xfrm rot="5400000" flipH="1" flipV="1">
            <a:off x="5172870" y="2872581"/>
            <a:ext cx="595312" cy="752475"/>
          </a:xfrm>
          <a:prstGeom prst="bentConnector2">
            <a:avLst/>
          </a:prstGeom>
          <a:noFill/>
          <a:ln w="38100" algn="ctr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" name="Rectangle 92"/>
          <p:cNvSpPr/>
          <p:nvPr/>
        </p:nvSpPr>
        <p:spPr bwMode="auto">
          <a:xfrm>
            <a:off x="5681663" y="4030663"/>
            <a:ext cx="720725" cy="719137"/>
          </a:xfrm>
          <a:prstGeom prst="rect">
            <a:avLst/>
          </a:prstGeom>
          <a:solidFill>
            <a:srgbClr val="FF00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GB"/>
          </a:p>
        </p:txBody>
      </p:sp>
      <p:sp>
        <p:nvSpPr>
          <p:cNvPr id="94" name="Rectangle 93"/>
          <p:cNvSpPr/>
          <p:nvPr/>
        </p:nvSpPr>
        <p:spPr bwMode="auto">
          <a:xfrm>
            <a:off x="5767388" y="4102100"/>
            <a:ext cx="719137" cy="720725"/>
          </a:xfrm>
          <a:prstGeom prst="rect">
            <a:avLst/>
          </a:prstGeom>
          <a:solidFill>
            <a:srgbClr val="FF00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GB"/>
          </a:p>
        </p:txBody>
      </p:sp>
      <p:grpSp>
        <p:nvGrpSpPr>
          <p:cNvPr id="95" name="Group 94"/>
          <p:cNvGrpSpPr/>
          <p:nvPr/>
        </p:nvGrpSpPr>
        <p:grpSpPr>
          <a:xfrm>
            <a:off x="5851332" y="4173324"/>
            <a:ext cx="720000" cy="720000"/>
            <a:chOff x="4735030" y="3546629"/>
            <a:chExt cx="720000" cy="720000"/>
          </a:xfrm>
          <a:solidFill>
            <a:srgbClr val="FF0000">
              <a:alpha val="40000"/>
            </a:srgbClr>
          </a:solidFill>
        </p:grpSpPr>
        <p:sp>
          <p:nvSpPr>
            <p:cNvPr id="96" name="Rectangle 95"/>
            <p:cNvSpPr/>
            <p:nvPr/>
          </p:nvSpPr>
          <p:spPr bwMode="auto">
            <a:xfrm>
              <a:off x="4735030" y="3546629"/>
              <a:ext cx="720000" cy="720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879006" y="3717346"/>
              <a:ext cx="432048" cy="37856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GB"/>
              </a:defPPr>
              <a:lvl1pPr>
                <a:buFont typeface="Times New Roman" pitchFamily="16" charset="0"/>
                <a:buNone/>
              </a:lvl1pPr>
            </a:lstStyle>
            <a:p>
              <a:pPr>
                <a:defRPr/>
              </a:pPr>
              <a:r>
                <a:rPr lang="en-GB" sz="2000" b="1" dirty="0">
                  <a:solidFill>
                    <a:schemeClr val="bg1"/>
                  </a:solidFill>
                  <a:latin typeface="Helvetica" pitchFamily="34" charset="0"/>
                </a:rPr>
                <a:t>IP</a:t>
              </a:r>
            </a:p>
          </p:txBody>
        </p:sp>
      </p:grpSp>
      <p:sp>
        <p:nvSpPr>
          <p:cNvPr id="58" name="Rectangle 57"/>
          <p:cNvSpPr/>
          <p:nvPr/>
        </p:nvSpPr>
        <p:spPr bwMode="auto">
          <a:xfrm>
            <a:off x="5973763" y="2436813"/>
            <a:ext cx="719137" cy="720725"/>
          </a:xfrm>
          <a:prstGeom prst="rect">
            <a:avLst/>
          </a:prstGeom>
          <a:solidFill>
            <a:srgbClr val="FF99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GB"/>
          </a:p>
        </p:txBody>
      </p:sp>
      <p:sp>
        <p:nvSpPr>
          <p:cNvPr id="86" name="Rectangle 85"/>
          <p:cNvSpPr/>
          <p:nvPr/>
        </p:nvSpPr>
        <p:spPr bwMode="auto">
          <a:xfrm>
            <a:off x="5907088" y="2514600"/>
            <a:ext cx="719137" cy="720725"/>
          </a:xfrm>
          <a:prstGeom prst="rect">
            <a:avLst/>
          </a:prstGeom>
          <a:solidFill>
            <a:srgbClr val="FF99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GB"/>
          </a:p>
        </p:txBody>
      </p:sp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5840413" y="2590800"/>
            <a:ext cx="719137" cy="720725"/>
            <a:chOff x="5840059" y="2591332"/>
            <a:chExt cx="720000" cy="720000"/>
          </a:xfrm>
        </p:grpSpPr>
        <p:sp>
          <p:nvSpPr>
            <p:cNvPr id="55" name="Rectangle 54"/>
            <p:cNvSpPr/>
            <p:nvPr/>
          </p:nvSpPr>
          <p:spPr bwMode="auto">
            <a:xfrm>
              <a:off x="5840059" y="2591332"/>
              <a:ext cx="720000" cy="720000"/>
            </a:xfrm>
            <a:prstGeom prst="rect">
              <a:avLst/>
            </a:prstGeom>
            <a:solidFill>
              <a:srgbClr val="FF99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5408" name="TextBox 110"/>
            <p:cNvSpPr txBox="1">
              <a:spLocks noChangeArrowheads="1"/>
            </p:cNvSpPr>
            <p:nvPr/>
          </p:nvSpPr>
          <p:spPr bwMode="auto">
            <a:xfrm>
              <a:off x="5984035" y="2762323"/>
              <a:ext cx="432048" cy="378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2000" b="1">
                  <a:solidFill>
                    <a:schemeClr val="bg1"/>
                  </a:solidFill>
                  <a:latin typeface="Helvetica" pitchFamily="34" charset="0"/>
                </a:rPr>
                <a:t>IP</a:t>
              </a:r>
            </a:p>
          </p:txBody>
        </p:sp>
      </p:grpSp>
      <p:sp>
        <p:nvSpPr>
          <p:cNvPr id="118" name="Rectangle 117"/>
          <p:cNvSpPr/>
          <p:nvPr/>
        </p:nvSpPr>
        <p:spPr bwMode="auto">
          <a:xfrm>
            <a:off x="7061200" y="2990850"/>
            <a:ext cx="719138" cy="719138"/>
          </a:xfrm>
          <a:prstGeom prst="rect">
            <a:avLst/>
          </a:prstGeom>
          <a:solidFill>
            <a:srgbClr val="0070C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GB"/>
          </a:p>
        </p:txBody>
      </p:sp>
      <p:sp>
        <p:nvSpPr>
          <p:cNvPr id="119" name="Rectangle 118"/>
          <p:cNvSpPr/>
          <p:nvPr/>
        </p:nvSpPr>
        <p:spPr bwMode="auto">
          <a:xfrm>
            <a:off x="6992938" y="3068638"/>
            <a:ext cx="720725" cy="719137"/>
          </a:xfrm>
          <a:prstGeom prst="rect">
            <a:avLst/>
          </a:prstGeom>
          <a:solidFill>
            <a:srgbClr val="0070C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GB"/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6926263" y="3144838"/>
            <a:ext cx="720725" cy="719137"/>
            <a:chOff x="6927056" y="3144634"/>
            <a:chExt cx="720000" cy="720000"/>
          </a:xfrm>
        </p:grpSpPr>
        <p:sp>
          <p:nvSpPr>
            <p:cNvPr id="120" name="Rectangle 119"/>
            <p:cNvSpPr/>
            <p:nvPr/>
          </p:nvSpPr>
          <p:spPr bwMode="auto">
            <a:xfrm>
              <a:off x="6927056" y="3144634"/>
              <a:ext cx="720000" cy="720000"/>
            </a:xfrm>
            <a:prstGeom prst="rect">
              <a:avLst/>
            </a:prstGeom>
            <a:solidFill>
              <a:srgbClr val="0070C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5406" name="TextBox 120"/>
            <p:cNvSpPr txBox="1">
              <a:spLocks noChangeArrowheads="1"/>
            </p:cNvSpPr>
            <p:nvPr/>
          </p:nvSpPr>
          <p:spPr bwMode="auto">
            <a:xfrm>
              <a:off x="7071032" y="3315625"/>
              <a:ext cx="432048" cy="378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2000" b="1">
                  <a:solidFill>
                    <a:schemeClr val="bg1"/>
                  </a:solidFill>
                  <a:latin typeface="Helvetica" pitchFamily="34" charset="0"/>
                </a:rPr>
                <a:t>IP</a:t>
              </a:r>
            </a:p>
          </p:txBody>
        </p:sp>
      </p:grpSp>
      <p:grpSp>
        <p:nvGrpSpPr>
          <p:cNvPr id="78" name="Group 77"/>
          <p:cNvGrpSpPr>
            <a:grpSpLocks/>
          </p:cNvGrpSpPr>
          <p:nvPr/>
        </p:nvGrpSpPr>
        <p:grpSpPr bwMode="auto">
          <a:xfrm>
            <a:off x="4733925" y="3549650"/>
            <a:ext cx="720725" cy="720725"/>
            <a:chOff x="4591054" y="4462383"/>
            <a:chExt cx="720000" cy="720000"/>
          </a:xfrm>
        </p:grpSpPr>
        <p:sp>
          <p:nvSpPr>
            <p:cNvPr id="134" name="Rectangle 133"/>
            <p:cNvSpPr/>
            <p:nvPr/>
          </p:nvSpPr>
          <p:spPr bwMode="auto">
            <a:xfrm>
              <a:off x="4591054" y="4462383"/>
              <a:ext cx="720000" cy="7200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735372" y="4633661"/>
              <a:ext cx="431366" cy="37744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GB"/>
              </a:defPPr>
              <a:lvl1pPr>
                <a:buFont typeface="Times New Roman" pitchFamily="16" charset="0"/>
                <a:buNone/>
              </a:lvl1pPr>
            </a:lstStyle>
            <a:p>
              <a:pPr>
                <a:defRPr/>
              </a:pPr>
              <a:r>
                <a:rPr lang="en-GB" sz="2000" b="1" dirty="0">
                  <a:solidFill>
                    <a:schemeClr val="bg1"/>
                  </a:solidFill>
                  <a:latin typeface="Helvetica" pitchFamily="34" charset="0"/>
                </a:rPr>
                <a:t>IP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5838825" y="2565400"/>
            <a:ext cx="720725" cy="719138"/>
            <a:chOff x="4650358" y="4514656"/>
            <a:chExt cx="720000" cy="720000"/>
          </a:xfrm>
        </p:grpSpPr>
        <p:sp>
          <p:nvSpPr>
            <p:cNvPr id="138" name="Rectangle 137"/>
            <p:cNvSpPr/>
            <p:nvPr/>
          </p:nvSpPr>
          <p:spPr bwMode="auto">
            <a:xfrm>
              <a:off x="4650358" y="4514656"/>
              <a:ext cx="720000" cy="720000"/>
            </a:xfrm>
            <a:prstGeom prst="rect">
              <a:avLst/>
            </a:prstGeom>
            <a:solidFill>
              <a:srgbClr val="FF99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5402" name="TextBox 138"/>
            <p:cNvSpPr txBox="1">
              <a:spLocks noChangeArrowheads="1"/>
            </p:cNvSpPr>
            <p:nvPr/>
          </p:nvSpPr>
          <p:spPr bwMode="auto">
            <a:xfrm>
              <a:off x="4794334" y="4685647"/>
              <a:ext cx="432048" cy="378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2000" b="1">
                  <a:solidFill>
                    <a:schemeClr val="bg1"/>
                  </a:solidFill>
                  <a:latin typeface="Helvetica" pitchFamily="34" charset="0"/>
                </a:rPr>
                <a:t>IP</a:t>
              </a:r>
            </a:p>
          </p:txBody>
        </p:sp>
      </p:grpSp>
      <p:grpSp>
        <p:nvGrpSpPr>
          <p:cNvPr id="13312" name="Group 13311"/>
          <p:cNvGrpSpPr>
            <a:grpSpLocks/>
          </p:cNvGrpSpPr>
          <p:nvPr/>
        </p:nvGrpSpPr>
        <p:grpSpPr bwMode="auto">
          <a:xfrm>
            <a:off x="5849938" y="4171950"/>
            <a:ext cx="720725" cy="720725"/>
            <a:chOff x="4267698" y="5517232"/>
            <a:chExt cx="720000" cy="720000"/>
          </a:xfrm>
        </p:grpSpPr>
        <p:sp>
          <p:nvSpPr>
            <p:cNvPr id="142" name="Rectangle 141"/>
            <p:cNvSpPr/>
            <p:nvPr/>
          </p:nvSpPr>
          <p:spPr bwMode="auto">
            <a:xfrm>
              <a:off x="4267698" y="5517232"/>
              <a:ext cx="720000" cy="720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412015" y="5688510"/>
              <a:ext cx="431366" cy="37744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GB"/>
              </a:defPPr>
              <a:lvl1pPr>
                <a:buFont typeface="Times New Roman" pitchFamily="16" charset="0"/>
                <a:buNone/>
              </a:lvl1pPr>
            </a:lstStyle>
            <a:p>
              <a:pPr>
                <a:defRPr/>
              </a:pPr>
              <a:r>
                <a:rPr lang="en-GB" sz="2000" b="1" dirty="0">
                  <a:solidFill>
                    <a:schemeClr val="bg1"/>
                  </a:solidFill>
                  <a:latin typeface="Helvetica" pitchFamily="34" charset="0"/>
                </a:rPr>
                <a:t>IP</a:t>
              </a:r>
            </a:p>
          </p:txBody>
        </p:sp>
      </p:grpSp>
      <p:grpSp>
        <p:nvGrpSpPr>
          <p:cNvPr id="145" name="Group 144"/>
          <p:cNvGrpSpPr>
            <a:grpSpLocks/>
          </p:cNvGrpSpPr>
          <p:nvPr/>
        </p:nvGrpSpPr>
        <p:grpSpPr bwMode="auto">
          <a:xfrm>
            <a:off x="6926263" y="3141663"/>
            <a:ext cx="720725" cy="719137"/>
            <a:chOff x="4267698" y="5517232"/>
            <a:chExt cx="720000" cy="720000"/>
          </a:xfrm>
        </p:grpSpPr>
        <p:sp>
          <p:nvSpPr>
            <p:cNvPr id="146" name="Rectangle 145"/>
            <p:cNvSpPr/>
            <p:nvPr/>
          </p:nvSpPr>
          <p:spPr bwMode="auto">
            <a:xfrm>
              <a:off x="4267698" y="5517232"/>
              <a:ext cx="720000" cy="72000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412015" y="5687298"/>
              <a:ext cx="431366" cy="37986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GB"/>
              </a:defPPr>
              <a:lvl1pPr>
                <a:buFont typeface="Times New Roman" pitchFamily="16" charset="0"/>
                <a:buNone/>
              </a:lvl1pPr>
            </a:lstStyle>
            <a:p>
              <a:pPr>
                <a:defRPr/>
              </a:pPr>
              <a:r>
                <a:rPr lang="en-GB" sz="2000" b="1" dirty="0">
                  <a:solidFill>
                    <a:schemeClr val="bg1"/>
                  </a:solidFill>
                  <a:latin typeface="Helvetica" pitchFamily="34" charset="0"/>
                </a:rPr>
                <a:t>IP</a:t>
              </a:r>
            </a:p>
          </p:txBody>
        </p:sp>
      </p:grpSp>
      <p:grpSp>
        <p:nvGrpSpPr>
          <p:cNvPr id="13313" name="Group 13312"/>
          <p:cNvGrpSpPr>
            <a:grpSpLocks/>
          </p:cNvGrpSpPr>
          <p:nvPr/>
        </p:nvGrpSpPr>
        <p:grpSpPr bwMode="auto">
          <a:xfrm>
            <a:off x="1670050" y="2276475"/>
            <a:ext cx="1441450" cy="1824038"/>
            <a:chOff x="1670548" y="2276873"/>
            <a:chExt cx="1441450" cy="1823541"/>
          </a:xfrm>
        </p:grpSpPr>
        <p:sp>
          <p:nvSpPr>
            <p:cNvPr id="149" name="Rectangle 148"/>
            <p:cNvSpPr/>
            <p:nvPr/>
          </p:nvSpPr>
          <p:spPr bwMode="auto">
            <a:xfrm>
              <a:off x="1670548" y="2276873"/>
              <a:ext cx="1441450" cy="1802909"/>
            </a:xfrm>
            <a:prstGeom prst="rect">
              <a:avLst/>
            </a:prstGeom>
            <a:solidFill>
              <a:srgbClr val="4F792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45161" y="3535418"/>
              <a:ext cx="1295400" cy="26345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Helvetica" pitchFamily="34" charset="0"/>
                </a:rPr>
                <a:t>Kernel Driver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745161" y="2348292"/>
              <a:ext cx="1295400" cy="116808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n-GB" sz="1200" b="1" dirty="0">
                <a:solidFill>
                  <a:schemeClr val="bg1"/>
                </a:solidFill>
                <a:latin typeface="Helvetica" pitchFamily="34" charset="0"/>
              </a:endParaRPr>
            </a:p>
            <a:p>
              <a:pPr algn="ctr">
                <a:defRPr/>
              </a:pPr>
              <a:endParaRPr lang="en-GB" sz="1200" b="1" dirty="0">
                <a:solidFill>
                  <a:schemeClr val="bg1"/>
                </a:solidFill>
                <a:latin typeface="Helvetica" pitchFamily="34" charset="0"/>
              </a:endParaRPr>
            </a:p>
            <a:p>
              <a:pPr algn="ctr"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Helvetica" pitchFamily="34" charset="0"/>
                </a:rPr>
                <a:t>Software</a:t>
              </a:r>
            </a:p>
            <a:p>
              <a:pPr algn="ctr"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Helvetica" pitchFamily="34" charset="0"/>
                </a:rPr>
                <a:t>Layers</a:t>
              </a:r>
            </a:p>
          </p:txBody>
        </p:sp>
        <p:sp>
          <p:nvSpPr>
            <p:cNvPr id="15396" name="TextBox 27"/>
            <p:cNvSpPr txBox="1">
              <a:spLocks noChangeArrowheads="1"/>
            </p:cNvSpPr>
            <p:nvPr/>
          </p:nvSpPr>
          <p:spPr bwMode="auto">
            <a:xfrm>
              <a:off x="1670548" y="3836367"/>
              <a:ext cx="1441450" cy="264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GB" altLang="en-US" sz="1200" b="1" i="1">
                  <a:solidFill>
                    <a:schemeClr val="bg1"/>
                  </a:solidFill>
                  <a:latin typeface="Helvetica" pitchFamily="34" charset="0"/>
                </a:rPr>
                <a:t>Linux</a:t>
              </a:r>
            </a:p>
          </p:txBody>
        </p:sp>
      </p:grpSp>
      <p:sp>
        <p:nvSpPr>
          <p:cNvPr id="152" name="Rectangle 2"/>
          <p:cNvSpPr>
            <a:spLocks noChangeArrowheads="1"/>
          </p:cNvSpPr>
          <p:nvPr/>
        </p:nvSpPr>
        <p:spPr bwMode="auto">
          <a:xfrm>
            <a:off x="450850" y="5548313"/>
            <a:ext cx="82296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4318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3200">
                <a:solidFill>
                  <a:srgbClr val="000000"/>
                </a:solidFill>
                <a:latin typeface="Calibri" pitchFamily="34" charset="0"/>
              </a:rPr>
              <a:t>Large set of highly configurable IP Blocks</a:t>
            </a:r>
          </a:p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en-GB" altLang="en-US" sz="3200">
                <a:solidFill>
                  <a:srgbClr val="000000"/>
                </a:solidFill>
                <a:latin typeface="Calibri" pitchFamily="34" charset="0"/>
              </a:rPr>
              <a:t>Fully rewirable (in run-time) architecture</a:t>
            </a:r>
          </a:p>
        </p:txBody>
      </p:sp>
      <p:cxnSp>
        <p:nvCxnSpPr>
          <p:cNvPr id="153" name="Straight Arrow Connector 152"/>
          <p:cNvCxnSpPr>
            <a:cxnSpLocks noChangeShapeType="1"/>
          </p:cNvCxnSpPr>
          <p:nvPr/>
        </p:nvCxnSpPr>
        <p:spPr bwMode="auto">
          <a:xfrm>
            <a:off x="1347788" y="4508500"/>
            <a:ext cx="322262" cy="0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92" name="Picture 22" descr="http://xilinx.wdfiles.com/local--files/open-source-linux/zynq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1627188"/>
            <a:ext cx="10033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 advTm="643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77" grpId="0" animBg="1"/>
      <p:bldP spid="75" grpId="0" animBg="1"/>
      <p:bldP spid="93" grpId="0" animBg="1"/>
      <p:bldP spid="94" grpId="0" animBg="1"/>
      <p:bldP spid="58" grpId="0" animBg="1"/>
      <p:bldP spid="86" grpId="0" animBg="1"/>
      <p:bldP spid="118" grpId="0" animBg="1"/>
      <p:bldP spid="119" grpId="0" animBg="1"/>
      <p:bldP spid="1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17463" y="3600450"/>
            <a:ext cx="6067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spcAft>
                <a:spcPts val="113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spcAft>
                <a:spcPts val="85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spcAft>
                <a:spcPts val="57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spcAft>
                <a:spcPts val="28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</a:pPr>
            <a:r>
              <a:rPr lang="en-GB" altLang="en-US" sz="4400">
                <a:solidFill>
                  <a:schemeClr val="bg1"/>
                </a:solidFill>
                <a:latin typeface="Calibri" pitchFamily="34" charset="0"/>
              </a:rPr>
              <a:t>TTL/LVDS IN and OUT</a:t>
            </a: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12700" y="4679950"/>
            <a:ext cx="91313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457200" indent="-457200" eaLnBrk="0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431800" indent="-215900" eaLnBrk="0">
              <a:spcAft>
                <a:spcPts val="113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spcAft>
                <a:spcPts val="85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spcAft>
                <a:spcPts val="57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spcAft>
                <a:spcPts val="28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GB" altLang="en-US" sz="3000">
                <a:solidFill>
                  <a:schemeClr val="bg1"/>
                </a:solidFill>
                <a:latin typeface="Calibri" pitchFamily="34" charset="0"/>
              </a:rPr>
              <a:t>Connections to the outside world via front panel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GB" altLang="en-US" sz="3000">
                <a:solidFill>
                  <a:schemeClr val="bg1"/>
                </a:solidFill>
                <a:latin typeface="Calibri" pitchFamily="34" charset="0"/>
              </a:rPr>
              <a:t>All registered, synchronous to the system clock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GB" altLang="en-US" sz="3000">
                <a:solidFill>
                  <a:schemeClr val="bg1"/>
                </a:solidFill>
                <a:latin typeface="Calibri" pitchFamily="34" charset="0"/>
              </a:rPr>
              <a:t>Assigned onto the internal BitBus for rewiring </a:t>
            </a:r>
          </a:p>
        </p:txBody>
      </p:sp>
    </p:spTree>
    <p:custDataLst>
      <p:tags r:id="rId1"/>
    </p:custDataLst>
  </p:cSld>
  <p:clrMapOvr>
    <a:masterClrMapping/>
  </p:clrMapOvr>
  <p:transition spd="med" advTm="154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17463" y="3600450"/>
            <a:ext cx="6067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spcAft>
                <a:spcPts val="113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spcAft>
                <a:spcPts val="85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spcAft>
                <a:spcPts val="57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spcAft>
                <a:spcPts val="28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</a:pPr>
            <a:r>
              <a:rPr lang="en-GB" altLang="en-US" sz="4400">
                <a:solidFill>
                  <a:schemeClr val="bg1"/>
                </a:solidFill>
                <a:latin typeface="Calibri" pitchFamily="34" charset="0"/>
              </a:rPr>
              <a:t>Input Encoder [x4]</a:t>
            </a:r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12700" y="4679950"/>
            <a:ext cx="91313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457200" indent="-457200" eaLnBrk="0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431800" indent="-215900" eaLnBrk="0">
              <a:spcAft>
                <a:spcPts val="113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spcAft>
                <a:spcPts val="85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spcAft>
                <a:spcPts val="57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spcAft>
                <a:spcPts val="28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GB" altLang="en-US" sz="3000">
                <a:solidFill>
                  <a:schemeClr val="bg1"/>
                </a:solidFill>
                <a:latin typeface="Calibri" pitchFamily="34" charset="0"/>
              </a:rPr>
              <a:t>Input connections from back panel (RS-485)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GB" altLang="en-US" sz="3000">
                <a:solidFill>
                  <a:schemeClr val="bg1"/>
                </a:solidFill>
                <a:latin typeface="Calibri" pitchFamily="34" charset="0"/>
              </a:rPr>
              <a:t>Support for Quadrature, SSI, BiSS and EnDat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GB" altLang="en-US" sz="3000">
                <a:solidFill>
                  <a:schemeClr val="bg1"/>
                </a:solidFill>
                <a:latin typeface="Calibri" pitchFamily="34" charset="0"/>
              </a:rPr>
              <a:t>Run-time protocol, bit-width, rate configuration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GB" altLang="en-US" sz="3000">
                <a:solidFill>
                  <a:schemeClr val="bg1"/>
                </a:solidFill>
                <a:latin typeface="Calibri" pitchFamily="34" charset="0"/>
              </a:rPr>
              <a:t>Assigned onto the internal Position Bus for rewiring </a:t>
            </a:r>
          </a:p>
        </p:txBody>
      </p:sp>
    </p:spTree>
  </p:cSld>
  <p:clrMapOvr>
    <a:masterClrMapping/>
  </p:clrMapOvr>
  <p:transition spd="med" advTm="2115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2.7|1.9|3.4|2.8|1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7.2|1.2|5.7|1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1|4.5|2.4|1.4|10.3|0.7|0.5|0.5|1.9|1.7|9.7|5|9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4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12547</TotalTime>
  <Words>2187</Words>
  <Application>Microsoft Office PowerPoint</Application>
  <PresentationFormat>On-screen Show (4:3)</PresentationFormat>
  <Paragraphs>420</Paragraphs>
  <Slides>33</Slides>
  <Notes>33</Notes>
  <HiddenSlides>3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Mechanics - Front</vt:lpstr>
      <vt:lpstr>Mechanics - Rear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Uzun, Isa (DLSLtd,RAL,TEC)</dc:creator>
  <cp:lastModifiedBy>Turner, CJ, Chris (DLSLtd,RAL,TEC)</cp:lastModifiedBy>
  <cp:revision>217</cp:revision>
  <cp:lastPrinted>1601-01-01T00:00:00Z</cp:lastPrinted>
  <dcterms:created xsi:type="dcterms:W3CDTF">1601-01-01T00:00:00Z</dcterms:created>
  <dcterms:modified xsi:type="dcterms:W3CDTF">2016-05-20T09:41:12Z</dcterms:modified>
</cp:coreProperties>
</file>