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1" r:id="rId4"/>
    <p:sldId id="270" r:id="rId5"/>
    <p:sldId id="263" r:id="rId6"/>
    <p:sldId id="264" r:id="rId7"/>
    <p:sldId id="266" r:id="rId8"/>
    <p:sldId id="262" r:id="rId9"/>
    <p:sldId id="271" r:id="rId10"/>
    <p:sldId id="267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75" autoAdjust="0"/>
    <p:restoredTop sz="94660"/>
  </p:normalViewPr>
  <p:slideViewPr>
    <p:cSldViewPr>
      <p:cViewPr>
        <p:scale>
          <a:sx n="80" d="100"/>
          <a:sy n="80" d="100"/>
        </p:scale>
        <p:origin x="-150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9B23F-56AD-4F27-B1AD-6E502056620B}" type="datetimeFigureOut">
              <a:rPr kumimoji="1" lang="ja-JP" altLang="en-US" smtClean="0"/>
              <a:pPr/>
              <a:t>2016/5/24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12867-F5E2-4E1A-904B-BC68C6B58A8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1391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B958-7C7B-454D-BAE2-E5E636E8052D}" type="datetime1">
              <a:rPr kumimoji="1" lang="ja-JP" altLang="en-US" smtClean="0"/>
              <a:pPr/>
              <a:t>2016/5/24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1596-DAA6-453E-8754-394087E0512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9537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90B8D-C475-471E-908F-D07A266D690F}" type="datetime1">
              <a:rPr kumimoji="1" lang="ja-JP" altLang="en-US" smtClean="0"/>
              <a:pPr/>
              <a:t>2016/5/24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1596-DAA6-453E-8754-394087E0512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88219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2191-ED48-43D3-A70F-791CA156569E}" type="datetime1">
              <a:rPr kumimoji="1" lang="ja-JP" altLang="en-US" smtClean="0"/>
              <a:pPr/>
              <a:t>2016/5/24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1596-DAA6-453E-8754-394087E0512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6397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06090"/>
          </a:xfrm>
        </p:spPr>
        <p:txBody>
          <a:bodyPr/>
          <a:lstStyle>
            <a:lvl1pPr>
              <a:defRPr u="sng" baseline="0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86F-4E8A-40F7-AFAD-166183ABB79C}" type="datetime1">
              <a:rPr kumimoji="1" lang="ja-JP" altLang="en-US" smtClean="0"/>
              <a:pPr/>
              <a:t>2016/5/24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810128" y="-32469"/>
            <a:ext cx="370384" cy="365125"/>
          </a:xfrm>
        </p:spPr>
        <p:txBody>
          <a:bodyPr/>
          <a:lstStyle/>
          <a:p>
            <a:fld id="{4A8D1596-DAA6-453E-8754-394087E0512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5717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DE2-8A36-481B-A335-97D259177C30}" type="datetime1">
              <a:rPr kumimoji="1" lang="ja-JP" altLang="en-US" smtClean="0"/>
              <a:pPr/>
              <a:t>2016/5/24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1596-DAA6-453E-8754-394087E0512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06287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4B15-0928-42D8-A617-B916FE1FF2D7}" type="datetime1">
              <a:rPr kumimoji="1" lang="ja-JP" altLang="en-US" smtClean="0"/>
              <a:pPr/>
              <a:t>2016/5/24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1596-DAA6-453E-8754-394087E0512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2905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F636-72A6-46C7-AE27-03337EFEC24D}" type="datetime1">
              <a:rPr kumimoji="1" lang="ja-JP" altLang="en-US" smtClean="0"/>
              <a:pPr/>
              <a:t>2016/5/24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1596-DAA6-453E-8754-394087E0512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6665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7782-22CB-4B5D-9E50-D73AEDFC45A9}" type="datetime1">
              <a:rPr kumimoji="1" lang="ja-JP" altLang="en-US" smtClean="0"/>
              <a:pPr/>
              <a:t>2016/5/24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1596-DAA6-453E-8754-394087E0512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5023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295D-0415-41B6-8E92-D834ACDD35E5}" type="datetime1">
              <a:rPr kumimoji="1" lang="ja-JP" altLang="en-US" smtClean="0"/>
              <a:pPr/>
              <a:t>2016/5/24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1596-DAA6-453E-8754-394087E0512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7844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15A70-698D-4E6B-BE02-15C0DD766525}" type="datetime1">
              <a:rPr kumimoji="1" lang="ja-JP" altLang="en-US" smtClean="0"/>
              <a:pPr/>
              <a:t>2016/5/24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1596-DAA6-453E-8754-394087E0512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51136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E23F-8658-4DDB-B142-B8AC6A3E3A73}" type="datetime1">
              <a:rPr kumimoji="1" lang="ja-JP" altLang="en-US" smtClean="0"/>
              <a:pPr/>
              <a:t>2016/5/24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1596-DAA6-453E-8754-394087E0512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45541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8954A-E9F8-4B6F-A36E-174D4605DF31}" type="datetime1">
              <a:rPr kumimoji="1" lang="ja-JP" altLang="en-US" smtClean="0"/>
              <a:pPr/>
              <a:t>2016/5/24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1596-DAA6-453E-8754-394087E0512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9432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 smtClean="0"/>
              <a:t>Device </a:t>
            </a:r>
            <a:r>
              <a:rPr lang="en-US" altLang="ja-JP" sz="4000" dirty="0"/>
              <a:t>s</a:t>
            </a:r>
            <a:r>
              <a:rPr kumimoji="1" lang="en-US" altLang="ja-JP" sz="4000" dirty="0" smtClean="0"/>
              <a:t>upport for VMIVME-5565 and its usage at KEK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Hiroshi 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Kaji</a:t>
            </a:r>
            <a:r>
              <a:rPr kumimoji="1" lang="en-US" altLang="ja-JP" dirty="0" smtClean="0">
                <a:solidFill>
                  <a:schemeClr val="tx1"/>
                </a:solidFill>
              </a:rPr>
              <a:t> (KEK)</a:t>
            </a:r>
            <a:br>
              <a:rPr kumimoji="1" lang="en-US" altLang="ja-JP" dirty="0" smtClean="0">
                <a:solidFill>
                  <a:schemeClr val="tx1"/>
                </a:solidFill>
              </a:rPr>
            </a:br>
            <a:r>
              <a:rPr kumimoji="1" lang="en-US" altLang="ja-JP" dirty="0" smtClean="0">
                <a:solidFill>
                  <a:schemeClr val="tx1"/>
                </a:solidFill>
              </a:rPr>
              <a:t>Yuichi 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Iitsuka</a:t>
            </a:r>
            <a:r>
              <a:rPr kumimoji="1" lang="en-US" altLang="ja-JP" dirty="0" smtClean="0">
                <a:solidFill>
                  <a:schemeClr val="tx1"/>
                </a:solidFill>
              </a:rPr>
              <a:t> (EJIT)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39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1596-DAA6-453E-8754-394087E0512A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3568" y="1052736"/>
            <a:ext cx="77768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We utilize VMIVME-5565 for injection control in the KEK accelerators complex.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We develop device support for EPICS.</a:t>
            </a:r>
            <a:br>
              <a:rPr kumimoji="1" lang="en-US" altLang="ja-JP" sz="2400" dirty="0" smtClean="0"/>
            </a:br>
            <a:r>
              <a:rPr lang="ja-JP" altLang="en-US" sz="2400" dirty="0" smtClean="0"/>
              <a:t>  </a:t>
            </a:r>
            <a:r>
              <a:rPr lang="en-US" altLang="ja-JP" sz="2400" dirty="0" smtClean="0"/>
              <a:t>- data synchronization</a:t>
            </a:r>
            <a:br>
              <a:rPr lang="en-US" altLang="ja-JP" sz="2400" dirty="0" smtClean="0"/>
            </a:br>
            <a:r>
              <a:rPr lang="en-US" altLang="ja-JP" sz="2400" dirty="0" smtClean="0"/>
              <a:t>  - network interruption</a:t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We confirmed stable operation for 4 </a:t>
            </a:r>
            <a:r>
              <a:rPr lang="en-US" altLang="ja-JP" sz="2400" dirty="0" smtClean="0"/>
              <a:t>months: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  - </a:t>
            </a:r>
            <a:r>
              <a:rPr lang="en-US" altLang="ja-JP" sz="2400" dirty="0" smtClean="0"/>
              <a:t>EPICS:	3.14.12.1</a:t>
            </a:r>
            <a:br>
              <a:rPr lang="en-US" altLang="ja-JP" sz="2400" dirty="0" smtClean="0"/>
            </a:br>
            <a:r>
              <a:rPr lang="en-US" altLang="ja-JP" sz="2400" dirty="0" smtClean="0"/>
              <a:t>  - CPU:		MVME5500 and MVME6100</a:t>
            </a:r>
            <a:br>
              <a:rPr lang="en-US" altLang="ja-JP" sz="2400" dirty="0" smtClean="0"/>
            </a:br>
            <a:r>
              <a:rPr lang="en-US" altLang="ja-JP" sz="2400" dirty="0" smtClean="0"/>
              <a:t>  - OS:		VxWorks6.8.3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We plan to release software </a:t>
            </a:r>
            <a:r>
              <a:rPr lang="en-US" altLang="ja-JP" sz="2400" smtClean="0"/>
              <a:t>and </a:t>
            </a:r>
            <a:r>
              <a:rPr lang="en-US" altLang="ja-JP" sz="2400" smtClean="0"/>
              <a:t>manual.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We </a:t>
            </a:r>
            <a:r>
              <a:rPr lang="en-US" altLang="ja-JP" sz="2400" dirty="0" smtClean="0"/>
              <a:t>hope we can announce soon.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Motivation for Distributed </a:t>
            </a:r>
            <a:r>
              <a:rPr lang="en-US" altLang="ja-JP" sz="3600" dirty="0" smtClean="0"/>
              <a:t>S</a:t>
            </a:r>
            <a:r>
              <a:rPr kumimoji="1" lang="en-US" altLang="ja-JP" sz="3600" dirty="0" smtClean="0"/>
              <a:t>hared </a:t>
            </a:r>
            <a:r>
              <a:rPr lang="en-US" altLang="ja-JP" sz="3600" dirty="0" smtClean="0"/>
              <a:t>M</a:t>
            </a:r>
            <a:r>
              <a:rPr kumimoji="1" lang="en-US" altLang="ja-JP" sz="3600" dirty="0" smtClean="0"/>
              <a:t>emory</a:t>
            </a:r>
            <a:endParaRPr kumimoji="1" lang="ja-JP" altLang="en-US" sz="36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1596-DAA6-453E-8754-394087E0512A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pic>
        <p:nvPicPr>
          <p:cNvPr id="6" name="Picture 4" descr="垂直写真（ｈ14）"/>
          <p:cNvPicPr>
            <a:picLocks noGrp="1"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 rot="5400000">
            <a:off x="2374671" y="1305551"/>
            <a:ext cx="3781784" cy="601245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1151113" y="2564904"/>
            <a:ext cx="864096" cy="3320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079104" y="5733256"/>
            <a:ext cx="626469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/>
          <p:cNvGrpSpPr/>
          <p:nvPr/>
        </p:nvGrpSpPr>
        <p:grpSpPr>
          <a:xfrm>
            <a:off x="2688432" y="3717032"/>
            <a:ext cx="1126976" cy="222558"/>
            <a:chOff x="4453136" y="1844824"/>
            <a:chExt cx="1126976" cy="222558"/>
          </a:xfrm>
        </p:grpSpPr>
        <p:cxnSp>
          <p:nvCxnSpPr>
            <p:cNvPr id="10" name="直線コネクタ 9"/>
            <p:cNvCxnSpPr/>
            <p:nvPr/>
          </p:nvCxnSpPr>
          <p:spPr>
            <a:xfrm flipH="1">
              <a:off x="4499010" y="1844824"/>
              <a:ext cx="1081102" cy="216024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 flipH="1">
              <a:off x="4483106" y="1952836"/>
              <a:ext cx="233892" cy="43956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円弧 11"/>
            <p:cNvSpPr/>
            <p:nvPr/>
          </p:nvSpPr>
          <p:spPr>
            <a:xfrm rot="10097163">
              <a:off x="4453136" y="1994635"/>
              <a:ext cx="92118" cy="72747"/>
            </a:xfrm>
            <a:prstGeom prst="arc">
              <a:avLst>
                <a:gd name="adj1" fmla="val 16200000"/>
                <a:gd name="adj2" fmla="val 5325278"/>
              </a:avLst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円弧 12"/>
          <p:cNvSpPr/>
          <p:nvPr/>
        </p:nvSpPr>
        <p:spPr>
          <a:xfrm rot="19132986">
            <a:off x="4306412" y="3036666"/>
            <a:ext cx="1699325" cy="1744841"/>
          </a:xfrm>
          <a:prstGeom prst="arc">
            <a:avLst>
              <a:gd name="adj1" fmla="val 17016885"/>
              <a:gd name="adj2" fmla="val 2071698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弧 13"/>
          <p:cNvSpPr/>
          <p:nvPr/>
        </p:nvSpPr>
        <p:spPr>
          <a:xfrm rot="7974533">
            <a:off x="4299874" y="3737017"/>
            <a:ext cx="1699325" cy="1744841"/>
          </a:xfrm>
          <a:prstGeom prst="arc">
            <a:avLst>
              <a:gd name="adj1" fmla="val 17016885"/>
              <a:gd name="adj2" fmla="val 2071698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弧 14"/>
          <p:cNvSpPr/>
          <p:nvPr/>
        </p:nvSpPr>
        <p:spPr>
          <a:xfrm rot="2966314">
            <a:off x="4680747" y="3424124"/>
            <a:ext cx="1699325" cy="1744841"/>
          </a:xfrm>
          <a:prstGeom prst="arc">
            <a:avLst>
              <a:gd name="adj1" fmla="val 17016885"/>
              <a:gd name="adj2" fmla="val 2071698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弧 15"/>
          <p:cNvSpPr/>
          <p:nvPr/>
        </p:nvSpPr>
        <p:spPr>
          <a:xfrm rot="13346565">
            <a:off x="3984244" y="3342284"/>
            <a:ext cx="1699325" cy="1744841"/>
          </a:xfrm>
          <a:prstGeom prst="arc">
            <a:avLst>
              <a:gd name="adj1" fmla="val 17016885"/>
              <a:gd name="adj2" fmla="val 2071698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コネクタ 16"/>
          <p:cNvCxnSpPr>
            <a:stCxn id="16" idx="2"/>
            <a:endCxn id="13" idx="0"/>
          </p:cNvCxnSpPr>
          <p:nvPr/>
        </p:nvCxnSpPr>
        <p:spPr>
          <a:xfrm flipV="1">
            <a:off x="4080547" y="3136417"/>
            <a:ext cx="673264" cy="6823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6" idx="0"/>
            <a:endCxn id="14" idx="2"/>
          </p:cNvCxnSpPr>
          <p:nvPr/>
        </p:nvCxnSpPr>
        <p:spPr>
          <a:xfrm>
            <a:off x="4111234" y="4701099"/>
            <a:ext cx="636229" cy="6584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15" idx="2"/>
            <a:endCxn id="14" idx="0"/>
          </p:cNvCxnSpPr>
          <p:nvPr/>
        </p:nvCxnSpPr>
        <p:spPr>
          <a:xfrm flipH="1">
            <a:off x="5630036" y="4781311"/>
            <a:ext cx="599898" cy="5547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13" idx="2"/>
            <a:endCxn id="15" idx="0"/>
          </p:cNvCxnSpPr>
          <p:nvPr/>
        </p:nvCxnSpPr>
        <p:spPr>
          <a:xfrm>
            <a:off x="5634037" y="3204895"/>
            <a:ext cx="672906" cy="6968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星 5 21"/>
          <p:cNvSpPr/>
          <p:nvPr/>
        </p:nvSpPr>
        <p:spPr>
          <a:xfrm>
            <a:off x="4175448" y="3736706"/>
            <a:ext cx="262325" cy="268358"/>
          </a:xfrm>
          <a:prstGeom prst="star5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星 5 22"/>
          <p:cNvSpPr/>
          <p:nvPr/>
        </p:nvSpPr>
        <p:spPr>
          <a:xfrm>
            <a:off x="2807296" y="3717032"/>
            <a:ext cx="262325" cy="268358"/>
          </a:xfrm>
          <a:prstGeom prst="star5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 rot="20987327">
            <a:off x="3179769" y="3387396"/>
            <a:ext cx="1188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FF00"/>
                </a:solidFill>
              </a:rPr>
              <a:t>Injector</a:t>
            </a:r>
            <a:endParaRPr kumimoji="1" lang="ja-JP" altLang="en-US" b="1" dirty="0">
              <a:solidFill>
                <a:srgbClr val="FFFF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794093" y="3128167"/>
            <a:ext cx="1188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Main Ring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175448" y="3933056"/>
            <a:ext cx="1647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rgbClr val="FFC000"/>
                </a:solidFill>
              </a:rPr>
              <a:t>Central Control</a:t>
            </a:r>
            <a:br>
              <a:rPr lang="en-US" altLang="ja-JP" b="1" dirty="0" smtClean="0">
                <a:solidFill>
                  <a:srgbClr val="FFC000"/>
                </a:solidFill>
              </a:rPr>
            </a:br>
            <a:r>
              <a:rPr lang="en-US" altLang="ja-JP" b="1" dirty="0" smtClean="0">
                <a:solidFill>
                  <a:srgbClr val="FFC000"/>
                </a:solidFill>
              </a:rPr>
              <a:t>Building</a:t>
            </a:r>
            <a:endParaRPr kumimoji="1" lang="ja-JP" altLang="en-US" b="1" dirty="0">
              <a:solidFill>
                <a:srgbClr val="FFC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519264" y="3933056"/>
            <a:ext cx="1647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rgbClr val="FFC000"/>
                </a:solidFill>
              </a:rPr>
              <a:t>Main Timing</a:t>
            </a:r>
            <a:br>
              <a:rPr lang="en-US" altLang="ja-JP" b="1" dirty="0" smtClean="0">
                <a:solidFill>
                  <a:srgbClr val="FFC000"/>
                </a:solidFill>
              </a:rPr>
            </a:br>
            <a:r>
              <a:rPr lang="en-US" altLang="ja-JP" b="1" dirty="0" smtClean="0">
                <a:solidFill>
                  <a:srgbClr val="FFC000"/>
                </a:solidFill>
              </a:rPr>
              <a:t>Station</a:t>
            </a:r>
            <a:endParaRPr kumimoji="1" lang="ja-JP" altLang="en-US" b="1" dirty="0">
              <a:solidFill>
                <a:srgbClr val="FFC000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151112" y="2060848"/>
            <a:ext cx="626469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39552" y="5949280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We used the other distributed shared memory for KEKB era (1999-2010)</a:t>
            </a:r>
            <a:br>
              <a:rPr lang="en-US" altLang="ja-JP" sz="2000" dirty="0" smtClean="0"/>
            </a:br>
            <a:r>
              <a:rPr lang="en-US" altLang="ja-JP" sz="2000" dirty="0" smtClean="0"/>
              <a:t>We are using the reflective memory, </a:t>
            </a:r>
            <a:r>
              <a:rPr lang="en-US" altLang="ja-JP" sz="2000" b="1" dirty="0" smtClean="0">
                <a:solidFill>
                  <a:srgbClr val="0070C0"/>
                </a:solidFill>
              </a:rPr>
              <a:t>VMIVME-5565</a:t>
            </a:r>
            <a:r>
              <a:rPr lang="en-US" altLang="ja-JP" sz="2000" dirty="0" smtClean="0"/>
              <a:t>, for </a:t>
            </a:r>
            <a:r>
              <a:rPr lang="en-US" altLang="ja-JP" sz="2000" dirty="0" err="1" smtClean="0"/>
              <a:t>SuperKEKB</a:t>
            </a:r>
            <a:r>
              <a:rPr lang="en-US" altLang="ja-JP" sz="2000" dirty="0" smtClean="0"/>
              <a:t> (2016-)</a:t>
            </a:r>
            <a:endParaRPr lang="ja-JP" altLang="en-US" sz="20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4056" y="980728"/>
            <a:ext cx="8100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For Rapid and reliable communication among accelerators complex at KEK</a:t>
            </a:r>
            <a:br>
              <a:rPr kumimoji="1" lang="en-US" altLang="ja-JP" sz="2000" dirty="0" smtClean="0"/>
            </a:br>
            <a:r>
              <a:rPr lang="en-US" altLang="ja-JP" sz="2000" dirty="0" smtClean="0"/>
              <a:t>Timing of the injector is controlled from Main Ring (CCB)</a:t>
            </a:r>
            <a:br>
              <a:rPr lang="en-US" altLang="ja-JP" sz="2000" dirty="0" smtClean="0"/>
            </a:br>
            <a:r>
              <a:rPr lang="en-US" altLang="ja-JP" sz="2000" dirty="0" smtClean="0"/>
              <a:t>	in 50Hz (frequently)</a:t>
            </a:r>
            <a:br>
              <a:rPr lang="en-US" altLang="ja-JP" sz="2000" dirty="0" smtClean="0"/>
            </a:br>
            <a:r>
              <a:rPr lang="en-US" altLang="ja-JP" sz="2000" dirty="0" smtClean="0"/>
              <a:t>	to select injection RF-bucket</a:t>
            </a:r>
            <a:br>
              <a:rPr lang="en-US" altLang="ja-JP" sz="2000" dirty="0" smtClean="0"/>
            </a:br>
            <a:r>
              <a:rPr lang="en-US" altLang="ja-JP" sz="2000" dirty="0" smtClean="0"/>
              <a:t>	to equalize charges of all bunches 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12052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2800" dirty="0" smtClean="0"/>
              <a:t>VMIVME-5565 and Dedicated Optical Connection</a:t>
            </a:r>
            <a:endParaRPr kumimoji="1" lang="ja-JP" altLang="en-US" sz="2800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1596-DAA6-453E-8754-394087E0512A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5807005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In our case, the network is configured with three nodes (show them later).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87624" y="836712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Distributed Shared Memory in the VME type.</a:t>
            </a:r>
            <a:br>
              <a:rPr lang="en-US" altLang="ja-JP" dirty="0" smtClean="0"/>
            </a:br>
            <a:r>
              <a:rPr lang="en-US" altLang="ja-JP" dirty="0" smtClean="0"/>
              <a:t>Data written on memory are synchronized on those of all other nodes.</a:t>
            </a:r>
            <a:br>
              <a:rPr lang="en-US" altLang="ja-JP" dirty="0" smtClean="0"/>
            </a:br>
            <a:r>
              <a:rPr lang="en-US" altLang="ja-JP" dirty="0" smtClean="0"/>
              <a:t>Totally 255 nodes are possible.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467544" y="2060848"/>
            <a:ext cx="1296144" cy="30963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771800" y="2060848"/>
            <a:ext cx="1296144" cy="30963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15616" y="40050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TX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15616" y="44998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R</a:t>
            </a:r>
            <a:r>
              <a:rPr kumimoji="1" lang="en-US" altLang="ja-JP" dirty="0" smtClean="0"/>
              <a:t>X</a:t>
            </a:r>
            <a:endParaRPr kumimoji="1" lang="ja-JP" altLang="en-US" dirty="0"/>
          </a:p>
        </p:txBody>
      </p:sp>
      <p:cxnSp>
        <p:nvCxnSpPr>
          <p:cNvPr id="16" name="直線コネクタ 15"/>
          <p:cNvCxnSpPr/>
          <p:nvPr/>
        </p:nvCxnSpPr>
        <p:spPr>
          <a:xfrm>
            <a:off x="899592" y="4869160"/>
            <a:ext cx="3672408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1187624" y="4077072"/>
            <a:ext cx="108012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V="1">
            <a:off x="2267744" y="4077072"/>
            <a:ext cx="0" cy="50405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V="1">
            <a:off x="899592" y="4581128"/>
            <a:ext cx="0" cy="288032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9" idx="1"/>
          </p:cNvCxnSpPr>
          <p:nvPr/>
        </p:nvCxnSpPr>
        <p:spPr>
          <a:xfrm flipH="1">
            <a:off x="899592" y="4581128"/>
            <a:ext cx="144016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1043608" y="4509120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3347864" y="4005064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3347864" y="4509120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043608" y="4005064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/>
          <p:nvPr/>
        </p:nvCxnSpPr>
        <p:spPr>
          <a:xfrm>
            <a:off x="2267744" y="4581128"/>
            <a:ext cx="108012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7380312" y="2060848"/>
            <a:ext cx="1296144" cy="30963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コネクタ 27"/>
          <p:cNvCxnSpPr/>
          <p:nvPr/>
        </p:nvCxnSpPr>
        <p:spPr>
          <a:xfrm flipV="1">
            <a:off x="6876256" y="4077072"/>
            <a:ext cx="0" cy="50405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7956376" y="4005064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7956376" y="4509120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2" name="直線コネクタ 31"/>
          <p:cNvCxnSpPr/>
          <p:nvPr/>
        </p:nvCxnSpPr>
        <p:spPr>
          <a:xfrm>
            <a:off x="6876256" y="4581128"/>
            <a:ext cx="108012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8244408" y="4077072"/>
            <a:ext cx="0" cy="79208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H="1">
            <a:off x="8100392" y="4077072"/>
            <a:ext cx="144016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3491880" y="4077072"/>
            <a:ext cx="108012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6372200" y="4077072"/>
            <a:ext cx="504056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6372200" y="4869160"/>
            <a:ext cx="1872208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4860032" y="4077072"/>
            <a:ext cx="1080120" cy="0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4860032" y="4869160"/>
            <a:ext cx="1080120" cy="0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467544" y="234888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VME-5565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771800" y="234888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VME-5565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380312" y="234888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VME-5565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VMIVME-5565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1596-DAA6-453E-8754-394087E0512A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13433"/>
          <a:stretch>
            <a:fillRect/>
          </a:stretch>
        </p:blipFill>
        <p:spPr bwMode="auto">
          <a:xfrm>
            <a:off x="3198379" y="1628800"/>
            <a:ext cx="5838117" cy="338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テキスト ボックス 4"/>
          <p:cNvSpPr txBox="1"/>
          <p:nvPr/>
        </p:nvSpPr>
        <p:spPr>
          <a:xfrm>
            <a:off x="5436096" y="5373216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</a:rPr>
              <a:t>Two LC connectors (TX and RX)</a:t>
            </a:r>
            <a:br>
              <a:rPr lang="en-US" altLang="ja-JP" b="1" dirty="0" smtClean="0">
                <a:solidFill>
                  <a:srgbClr val="FF0000"/>
                </a:solidFill>
              </a:rPr>
            </a:br>
            <a:r>
              <a:rPr lang="en-US" altLang="ja-JP" b="1" dirty="0" smtClean="0">
                <a:solidFill>
                  <a:srgbClr val="FF0000"/>
                </a:solidFill>
              </a:rPr>
              <a:t>single/multi modes possible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660232" y="4797152"/>
            <a:ext cx="0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691680" y="836712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Standard</a:t>
            </a:r>
            <a:r>
              <a:rPr kumimoji="1" lang="en-US" altLang="ja-JP" sz="2000" b="1" dirty="0" smtClean="0"/>
              <a:t> 6U module with distributed shared memory</a:t>
            </a:r>
            <a:endParaRPr kumimoji="1" lang="ja-JP" altLang="en-US" sz="20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96" y="1596856"/>
            <a:ext cx="31683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/>
              <a:t>Up to 128MB memory</a:t>
            </a:r>
            <a:br>
              <a:rPr lang="en-US" altLang="ja-JP" sz="2400" b="1" dirty="0" smtClean="0"/>
            </a:b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en-US" altLang="ja-JP" sz="2400" b="1" dirty="0" smtClean="0"/>
              <a:t>Transfer rate ~174MB/s</a:t>
            </a:r>
            <a:br>
              <a:rPr lang="en-US" altLang="ja-JP" sz="2400" b="1" dirty="0" smtClean="0"/>
            </a:b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en-US" altLang="ja-JP" sz="2400" b="1" dirty="0" smtClean="0"/>
              <a:t>Up to 256 nodes</a:t>
            </a:r>
            <a:br>
              <a:rPr lang="en-US" altLang="ja-JP" sz="2400" b="1" dirty="0" smtClean="0"/>
            </a:b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en-US" altLang="ja-JP" sz="2400" b="1" dirty="0" smtClean="0"/>
              <a:t>Network interruption</a:t>
            </a:r>
            <a:br>
              <a:rPr lang="en-US" altLang="ja-JP" sz="2400" b="1" dirty="0" smtClean="0"/>
            </a:b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en-US" altLang="ja-JP" sz="2400" b="1" dirty="0" err="1" smtClean="0"/>
              <a:t>VMEbus</a:t>
            </a:r>
            <a:r>
              <a:rPr lang="en-US" altLang="ja-JP" sz="2400" b="1" dirty="0" smtClean="0"/>
              <a:t> DMA support</a:t>
            </a:r>
            <a:endParaRPr kumimoji="1" lang="ja-JP" altLang="en-US" sz="24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7544" y="1124744"/>
            <a:ext cx="8208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i="1" dirty="0" smtClean="0"/>
              <a:t>https://www.abaco.com/products/vme-</a:t>
            </a:r>
            <a:r>
              <a:rPr lang="en-US" altLang="ja-JP" sz="1600" b="1" i="1" dirty="0" smtClean="0"/>
              <a:t>5565</a:t>
            </a:r>
            <a:r>
              <a:rPr lang="en-US" altLang="ja-JP" sz="1600" i="1" dirty="0" smtClean="0"/>
              <a:t>-reflective-memory</a:t>
            </a:r>
            <a:endParaRPr kumimoji="1" lang="ja-JP" altLang="en-US" sz="1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6165304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 smtClean="0"/>
              <a:t>We developed the EPICS device/driver support.</a:t>
            </a:r>
            <a:endParaRPr kumimoji="1" lang="ja-JP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4644008" y="1700808"/>
            <a:ext cx="4176464" cy="26642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23528" y="1700808"/>
            <a:ext cx="4176464" cy="26642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5680" y="188640"/>
            <a:ext cx="8686800" cy="70609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EPICS Records for </a:t>
            </a:r>
            <a:r>
              <a:rPr lang="en-US" altLang="ja-JP" dirty="0" smtClean="0"/>
              <a:t>D</a:t>
            </a:r>
            <a:r>
              <a:rPr kumimoji="1" lang="en-US" altLang="ja-JP" dirty="0" smtClean="0"/>
              <a:t>ata Synchronization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1596-DAA6-453E-8754-394087E0512A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2276872"/>
            <a:ext cx="3456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record(</a:t>
            </a:r>
            <a:r>
              <a:rPr lang="en-US" altLang="ja-JP" dirty="0" err="1" smtClean="0"/>
              <a:t>flexo</a:t>
            </a:r>
            <a:r>
              <a:rPr lang="en-US" altLang="ja-JP" dirty="0" smtClean="0"/>
              <a:t>,"</a:t>
            </a:r>
            <a:r>
              <a:rPr lang="en-US" altLang="ja-JP" b="1" i="1" dirty="0" smtClean="0"/>
              <a:t>PV name</a:t>
            </a:r>
            <a:r>
              <a:rPr lang="en-US" altLang="ja-JP" dirty="0" smtClean="0"/>
              <a:t>") </a:t>
            </a:r>
            <a:r>
              <a:rPr lang="en-US" altLang="ja-JP" dirty="0"/>
              <a:t>{</a:t>
            </a:r>
          </a:p>
          <a:p>
            <a:r>
              <a:rPr lang="en-US" altLang="ja-JP" dirty="0"/>
              <a:t>  field(DTYP, "</a:t>
            </a:r>
            <a:r>
              <a:rPr lang="en-US" altLang="ja-JP" b="1" dirty="0"/>
              <a:t>flexo5565</a:t>
            </a:r>
            <a:r>
              <a:rPr lang="en-US" altLang="ja-JP" dirty="0"/>
              <a:t>")</a:t>
            </a:r>
          </a:p>
          <a:p>
            <a:r>
              <a:rPr lang="en-US" altLang="ja-JP" dirty="0"/>
              <a:t>  field(FTVL, </a:t>
            </a:r>
            <a:r>
              <a:rPr lang="en-US" altLang="ja-JP" dirty="0" smtClean="0"/>
              <a:t>"</a:t>
            </a:r>
            <a:r>
              <a:rPr lang="en-US" altLang="ja-JP" b="1" i="1" dirty="0" smtClean="0">
                <a:solidFill>
                  <a:srgbClr val="7030A0"/>
                </a:solidFill>
              </a:rPr>
              <a:t>YYY</a:t>
            </a:r>
            <a:r>
              <a:rPr lang="en-US" altLang="ja-JP" dirty="0" smtClean="0"/>
              <a:t>")</a:t>
            </a:r>
            <a:endParaRPr lang="en-US" altLang="ja-JP" dirty="0"/>
          </a:p>
          <a:p>
            <a:r>
              <a:rPr lang="en-US" altLang="ja-JP" dirty="0"/>
              <a:t>  field(OUT,  "#C0 S0 @</a:t>
            </a:r>
            <a:r>
              <a:rPr lang="en-US" altLang="ja-JP" dirty="0" smtClean="0"/>
              <a:t>0x</a:t>
            </a:r>
            <a:r>
              <a:rPr lang="en-US" altLang="ja-JP" b="1" i="1" dirty="0" smtClean="0">
                <a:solidFill>
                  <a:srgbClr val="7030A0"/>
                </a:solidFill>
              </a:rPr>
              <a:t>XXXX</a:t>
            </a:r>
            <a:r>
              <a:rPr lang="en-US" altLang="ja-JP" dirty="0" smtClean="0"/>
              <a:t>")</a:t>
            </a:r>
            <a:endParaRPr lang="en-US" altLang="ja-JP" dirty="0"/>
          </a:p>
          <a:p>
            <a:r>
              <a:rPr lang="en-US" altLang="ja-JP" dirty="0"/>
              <a:t>}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860032" y="2276872"/>
            <a:ext cx="3456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record(</a:t>
            </a:r>
            <a:r>
              <a:rPr lang="en-US" altLang="ja-JP" dirty="0" err="1" smtClean="0"/>
              <a:t>flexi,"</a:t>
            </a:r>
            <a:r>
              <a:rPr lang="en-US" altLang="ja-JP" b="1" i="1" dirty="0" err="1" smtClean="0"/>
              <a:t>PV</a:t>
            </a:r>
            <a:r>
              <a:rPr lang="en-US" altLang="ja-JP" b="1" i="1" dirty="0" smtClean="0"/>
              <a:t> name</a:t>
            </a:r>
            <a:r>
              <a:rPr lang="en-US" altLang="ja-JP" dirty="0" smtClean="0"/>
              <a:t>") </a:t>
            </a:r>
            <a:r>
              <a:rPr lang="en-US" altLang="ja-JP" dirty="0"/>
              <a:t>{</a:t>
            </a:r>
          </a:p>
          <a:p>
            <a:r>
              <a:rPr lang="en-US" altLang="ja-JP" dirty="0"/>
              <a:t>  field(DTYP, "</a:t>
            </a:r>
            <a:r>
              <a:rPr lang="en-US" altLang="ja-JP" b="1" dirty="0" smtClean="0"/>
              <a:t>flexi5565</a:t>
            </a:r>
            <a:r>
              <a:rPr lang="en-US" altLang="ja-JP" dirty="0"/>
              <a:t>")</a:t>
            </a:r>
          </a:p>
          <a:p>
            <a:r>
              <a:rPr lang="en-US" altLang="ja-JP" dirty="0"/>
              <a:t>  field(FTVL, </a:t>
            </a:r>
            <a:r>
              <a:rPr lang="en-US" altLang="ja-JP" dirty="0" smtClean="0"/>
              <a:t>"</a:t>
            </a:r>
            <a:r>
              <a:rPr lang="en-US" altLang="ja-JP" b="1" i="1" dirty="0" smtClean="0">
                <a:solidFill>
                  <a:srgbClr val="7030A0"/>
                </a:solidFill>
              </a:rPr>
              <a:t>YYY</a:t>
            </a:r>
            <a:r>
              <a:rPr lang="en-US" altLang="ja-JP" dirty="0" smtClean="0"/>
              <a:t>")</a:t>
            </a:r>
            <a:endParaRPr lang="en-US" altLang="ja-JP" dirty="0"/>
          </a:p>
          <a:p>
            <a:r>
              <a:rPr lang="en-US" altLang="ja-JP" dirty="0"/>
              <a:t>  </a:t>
            </a:r>
            <a:r>
              <a:rPr lang="en-US" altLang="ja-JP" dirty="0" smtClean="0"/>
              <a:t>field(INP,  </a:t>
            </a:r>
            <a:r>
              <a:rPr lang="en-US" altLang="ja-JP" dirty="0"/>
              <a:t>"#C0 S0 @</a:t>
            </a:r>
            <a:r>
              <a:rPr lang="en-US" altLang="ja-JP" dirty="0" smtClean="0"/>
              <a:t>0x</a:t>
            </a:r>
            <a:r>
              <a:rPr lang="en-US" altLang="ja-JP" b="1" i="1" dirty="0" smtClean="0">
                <a:solidFill>
                  <a:srgbClr val="7030A0"/>
                </a:solidFill>
              </a:rPr>
              <a:t>XXXX</a:t>
            </a:r>
            <a:r>
              <a:rPr lang="en-US" altLang="ja-JP" dirty="0" smtClean="0"/>
              <a:t>")</a:t>
            </a:r>
            <a:endParaRPr lang="en-US" altLang="ja-JP" dirty="0"/>
          </a:p>
          <a:p>
            <a:r>
              <a:rPr lang="en-US" altLang="ja-JP" dirty="0"/>
              <a:t>}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1700808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70C0"/>
                </a:solidFill>
              </a:rPr>
              <a:t>Node: N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44008" y="1700808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70C0"/>
                </a:solidFill>
              </a:rPr>
              <a:t>Node: M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79712" y="908720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The “</a:t>
            </a:r>
            <a:r>
              <a:rPr lang="en-US" altLang="ja-JP" dirty="0" err="1" smtClean="0"/>
              <a:t>flexo</a:t>
            </a:r>
            <a:r>
              <a:rPr lang="en-US" altLang="ja-JP" dirty="0" smtClean="0"/>
              <a:t>” record read from the reflective memory.</a:t>
            </a:r>
            <a:br>
              <a:rPr lang="en-US" altLang="ja-JP" dirty="0" smtClean="0"/>
            </a:br>
            <a:r>
              <a:rPr lang="en-US" altLang="ja-JP" dirty="0" smtClean="0"/>
              <a:t>The “flexi” record write to the reflective memory.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1560" y="5085184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The memory address to be read/write is set on “OUT”/“INP” field as offset address.</a:t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All types of data except for “STRING” can be set on the “FTVL” field.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4644008" y="1700808"/>
            <a:ext cx="4176464" cy="26642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23528" y="1700808"/>
            <a:ext cx="4176464" cy="26642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Network Interruption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1596-DAA6-453E-8754-394087E0512A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4716016" y="2136339"/>
            <a:ext cx="29878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record(</a:t>
            </a:r>
            <a:r>
              <a:rPr lang="en-US" altLang="ja-JP" dirty="0" err="1"/>
              <a:t>intrx</a:t>
            </a:r>
            <a:r>
              <a:rPr lang="en-US" altLang="ja-JP" dirty="0"/>
              <a:t>, </a:t>
            </a:r>
            <a:r>
              <a:rPr lang="en-US" altLang="ja-JP" dirty="0" smtClean="0"/>
              <a:t>"</a:t>
            </a:r>
            <a:r>
              <a:rPr lang="en-US" altLang="ja-JP" b="1" i="1" dirty="0" smtClean="0"/>
              <a:t>PV name</a:t>
            </a:r>
            <a:r>
              <a:rPr lang="en-US" altLang="ja-JP" dirty="0" smtClean="0"/>
              <a:t>") </a:t>
            </a:r>
            <a:r>
              <a:rPr lang="en-US" altLang="ja-JP" dirty="0"/>
              <a:t>{</a:t>
            </a:r>
          </a:p>
          <a:p>
            <a:r>
              <a:rPr lang="en-US" altLang="ja-JP" dirty="0"/>
              <a:t>        field(DTYP, "</a:t>
            </a:r>
            <a:r>
              <a:rPr lang="en-US" altLang="ja-JP" b="1" dirty="0"/>
              <a:t>intrx5565</a:t>
            </a:r>
            <a:r>
              <a:rPr lang="en-US" altLang="ja-JP" dirty="0" smtClean="0"/>
              <a:t>")</a:t>
            </a:r>
            <a:endParaRPr lang="en-US" altLang="ja-JP" dirty="0"/>
          </a:p>
          <a:p>
            <a:r>
              <a:rPr lang="en-US" altLang="ja-JP" dirty="0"/>
              <a:t>        field(SCAN, "I/O </a:t>
            </a:r>
            <a:r>
              <a:rPr lang="en-US" altLang="ja-JP" dirty="0" err="1"/>
              <a:t>Intr</a:t>
            </a:r>
            <a:r>
              <a:rPr lang="en-US" altLang="ja-JP" dirty="0"/>
              <a:t>")</a:t>
            </a:r>
          </a:p>
          <a:p>
            <a:r>
              <a:rPr lang="en-US" altLang="ja-JP" dirty="0"/>
              <a:t>        field(INP,  "#C0 </a:t>
            </a:r>
            <a:r>
              <a:rPr lang="en-US" altLang="ja-JP" dirty="0" smtClean="0"/>
              <a:t>S</a:t>
            </a:r>
            <a:r>
              <a:rPr lang="en-US" altLang="ja-JP" b="1" i="1" dirty="0" smtClean="0">
                <a:solidFill>
                  <a:srgbClr val="7030A0"/>
                </a:solidFill>
              </a:rPr>
              <a:t>X</a:t>
            </a:r>
            <a:r>
              <a:rPr lang="en-US" altLang="ja-JP" dirty="0" smtClean="0"/>
              <a:t> @")</a:t>
            </a:r>
            <a:r>
              <a:rPr lang="en-US" altLang="ja-JP" dirty="0"/>
              <a:t> </a:t>
            </a:r>
            <a:r>
              <a:rPr lang="en-US" altLang="ja-JP" dirty="0" smtClean="0"/>
              <a:t>   </a:t>
            </a:r>
            <a:br>
              <a:rPr lang="en-US" altLang="ja-JP" dirty="0" smtClean="0"/>
            </a:br>
            <a:r>
              <a:rPr lang="en-US" altLang="ja-JP" dirty="0" smtClean="0"/>
              <a:t>        field(VAL</a:t>
            </a:r>
            <a:r>
              <a:rPr lang="en-US" altLang="ja-JP" dirty="0"/>
              <a:t>,  "</a:t>
            </a:r>
            <a:r>
              <a:rPr lang="en-US" altLang="ja-JP" b="1" i="1" dirty="0">
                <a:solidFill>
                  <a:srgbClr val="7030A0"/>
                </a:solidFill>
              </a:rPr>
              <a:t>Y</a:t>
            </a:r>
            <a:r>
              <a:rPr lang="en-US" altLang="ja-JP" dirty="0"/>
              <a:t>")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      field(FLNK, "</a:t>
            </a:r>
            <a:r>
              <a:rPr lang="en-US" altLang="ja-JP" b="1" i="1" dirty="0" smtClean="0"/>
              <a:t>PV name</a:t>
            </a:r>
            <a:r>
              <a:rPr lang="en-US" altLang="ja-JP" dirty="0" smtClean="0"/>
              <a:t>")</a:t>
            </a:r>
            <a:endParaRPr lang="en-US" altLang="ja-JP" dirty="0"/>
          </a:p>
          <a:p>
            <a:r>
              <a:rPr lang="en-US" altLang="ja-JP" dirty="0"/>
              <a:t>}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95536" y="2136339"/>
            <a:ext cx="30243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record(</a:t>
            </a:r>
            <a:r>
              <a:rPr lang="en-US" altLang="ja-JP" dirty="0" err="1"/>
              <a:t>inttx</a:t>
            </a:r>
            <a:r>
              <a:rPr lang="en-US" altLang="ja-JP" dirty="0"/>
              <a:t>, </a:t>
            </a:r>
            <a:r>
              <a:rPr lang="en-US" altLang="ja-JP" dirty="0" smtClean="0"/>
              <a:t>"</a:t>
            </a:r>
            <a:r>
              <a:rPr lang="en-US" altLang="ja-JP" b="1" i="1" dirty="0" smtClean="0"/>
              <a:t>PV name</a:t>
            </a:r>
            <a:r>
              <a:rPr lang="en-US" altLang="ja-JP" dirty="0" smtClean="0"/>
              <a:t>") </a:t>
            </a:r>
            <a:r>
              <a:rPr lang="en-US" altLang="ja-JP" dirty="0"/>
              <a:t>{</a:t>
            </a:r>
          </a:p>
          <a:p>
            <a:r>
              <a:rPr lang="en-US" altLang="ja-JP" dirty="0"/>
              <a:t>        field(DTYP, "</a:t>
            </a:r>
            <a:r>
              <a:rPr lang="en-US" altLang="ja-JP" b="1" dirty="0"/>
              <a:t>inttx5565</a:t>
            </a:r>
            <a:r>
              <a:rPr lang="en-US" altLang="ja-JP" dirty="0"/>
              <a:t>")</a:t>
            </a:r>
          </a:p>
          <a:p>
            <a:r>
              <a:rPr lang="en-US" altLang="ja-JP" dirty="0"/>
              <a:t>        field(OUT,  "#C0 </a:t>
            </a:r>
            <a:r>
              <a:rPr lang="en-US" altLang="ja-JP" dirty="0" smtClean="0"/>
              <a:t>S</a:t>
            </a:r>
            <a:r>
              <a:rPr lang="en-US" altLang="ja-JP" b="1" i="1" dirty="0" smtClean="0">
                <a:solidFill>
                  <a:srgbClr val="7030A0"/>
                </a:solidFill>
              </a:rPr>
              <a:t>X</a:t>
            </a:r>
            <a:r>
              <a:rPr lang="en-US" altLang="ja-JP" dirty="0" smtClean="0"/>
              <a:t> </a:t>
            </a:r>
            <a:r>
              <a:rPr lang="en-US" altLang="ja-JP" dirty="0"/>
              <a:t>@")</a:t>
            </a:r>
          </a:p>
          <a:p>
            <a:r>
              <a:rPr lang="en-US" altLang="ja-JP" dirty="0"/>
              <a:t>        field(NID,  </a:t>
            </a:r>
            <a:r>
              <a:rPr lang="en-US" altLang="ja-JP" dirty="0" smtClean="0"/>
              <a:t>"</a:t>
            </a:r>
            <a:r>
              <a:rPr lang="en-US" altLang="ja-JP" b="1" i="1" dirty="0" smtClean="0">
                <a:solidFill>
                  <a:srgbClr val="7030A0"/>
                </a:solidFill>
              </a:rPr>
              <a:t>M</a:t>
            </a:r>
            <a:r>
              <a:rPr lang="en-US" altLang="ja-JP" dirty="0" smtClean="0"/>
              <a:t>")</a:t>
            </a:r>
            <a:endParaRPr lang="en-US" altLang="ja-JP" dirty="0"/>
          </a:p>
          <a:p>
            <a:r>
              <a:rPr lang="en-US" altLang="ja-JP" dirty="0"/>
              <a:t>        field(VAL,  </a:t>
            </a:r>
            <a:r>
              <a:rPr lang="en-US" altLang="ja-JP" dirty="0" smtClean="0"/>
              <a:t>"</a:t>
            </a:r>
            <a:r>
              <a:rPr lang="en-US" altLang="ja-JP" b="1" i="1" dirty="0" smtClean="0">
                <a:solidFill>
                  <a:srgbClr val="7030A0"/>
                </a:solidFill>
              </a:rPr>
              <a:t>Y</a:t>
            </a:r>
            <a:r>
              <a:rPr lang="en-US" altLang="ja-JP" dirty="0" smtClean="0"/>
              <a:t>")</a:t>
            </a:r>
            <a:endParaRPr lang="en-US" altLang="ja-JP" dirty="0"/>
          </a:p>
          <a:p>
            <a:r>
              <a:rPr lang="en-US" altLang="ja-JP" dirty="0"/>
              <a:t>}</a:t>
            </a:r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1560" y="908720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The network interruption is launched by one set of “</a:t>
            </a:r>
            <a:r>
              <a:rPr lang="en-US" altLang="ja-JP" dirty="0" err="1" smtClean="0"/>
              <a:t>inttx</a:t>
            </a:r>
            <a:r>
              <a:rPr lang="en-US" altLang="ja-JP" dirty="0" smtClean="0"/>
              <a:t>” and “</a:t>
            </a:r>
            <a:r>
              <a:rPr lang="en-US" altLang="ja-JP" dirty="0" err="1" smtClean="0"/>
              <a:t>intrx</a:t>
            </a:r>
            <a:r>
              <a:rPr lang="en-US" altLang="ja-JP" dirty="0" smtClean="0"/>
              <a:t>” records.</a:t>
            </a:r>
            <a:br>
              <a:rPr lang="en-US" altLang="ja-JP" dirty="0" smtClean="0"/>
            </a:br>
            <a:r>
              <a:rPr lang="en-US" altLang="ja-JP" dirty="0" smtClean="0"/>
              <a:t>The “</a:t>
            </a:r>
            <a:r>
              <a:rPr lang="en-US" altLang="ja-JP" dirty="0" err="1" smtClean="0"/>
              <a:t>intrx</a:t>
            </a:r>
            <a:r>
              <a:rPr lang="en-US" altLang="ja-JP" dirty="0" smtClean="0"/>
              <a:t>” is processed when the “</a:t>
            </a:r>
            <a:r>
              <a:rPr lang="en-US" altLang="ja-JP" dirty="0" err="1" smtClean="0"/>
              <a:t>inttx</a:t>
            </a:r>
            <a:r>
              <a:rPr lang="en-US" altLang="ja-JP" dirty="0" smtClean="0"/>
              <a:t>” on the other node is processed. 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1700808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70C0"/>
                </a:solidFill>
              </a:rPr>
              <a:t>Node: N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44008" y="1700808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70C0"/>
                </a:solidFill>
              </a:rPr>
              <a:t>Node: M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1560" y="4510861"/>
            <a:ext cx="78488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The four kinds of network interruptions can be defined with </a:t>
            </a:r>
            <a:r>
              <a:rPr lang="en-US" altLang="ja-JP" b="1" i="1" dirty="0" smtClean="0">
                <a:solidFill>
                  <a:srgbClr val="7030A0"/>
                </a:solidFill>
              </a:rPr>
              <a:t>X</a:t>
            </a:r>
            <a:r>
              <a:rPr lang="en-US" altLang="ja-JP" dirty="0" smtClean="0"/>
              <a:t> = 1-4.</a:t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The node to be </a:t>
            </a:r>
            <a:r>
              <a:rPr lang="en-US" altLang="ja-JP" dirty="0" err="1" smtClean="0"/>
              <a:t>interruted</a:t>
            </a:r>
            <a:r>
              <a:rPr lang="en-US" altLang="ja-JP" dirty="0" smtClean="0"/>
              <a:t> is set on the “NID” field.</a:t>
            </a:r>
            <a:br>
              <a:rPr lang="en-US" altLang="ja-JP" dirty="0" smtClean="0"/>
            </a:br>
            <a:r>
              <a:rPr lang="en-US" altLang="ja-JP" dirty="0" smtClean="0"/>
              <a:t>If </a:t>
            </a:r>
            <a:r>
              <a:rPr lang="en-US" altLang="ja-JP" b="1" i="1" dirty="0" smtClean="0">
                <a:solidFill>
                  <a:srgbClr val="7030A0"/>
                </a:solidFill>
              </a:rPr>
              <a:t>M</a:t>
            </a:r>
            <a:r>
              <a:rPr lang="en-US" altLang="ja-JP" dirty="0" smtClean="0"/>
              <a:t>&gt;255, all other nodes are interrupted.</a:t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The “VAL” field can be copied when the interruption is launched.</a:t>
            </a:r>
          </a:p>
          <a:p>
            <a:r>
              <a:rPr lang="en-US" altLang="ja-JP" dirty="0" smtClean="0"/>
              <a:t>This can be used as the interruption ID. 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Software Release Plan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1596-DAA6-453E-8754-394087E0512A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9592" y="1196752"/>
            <a:ext cx="76328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We developed device/driver support and confirmed stability with EPICS </a:t>
            </a:r>
            <a:r>
              <a:rPr lang="en-US" altLang="ja-JP" sz="2400" dirty="0" err="1" smtClean="0"/>
              <a:t>ver</a:t>
            </a:r>
            <a:r>
              <a:rPr lang="en-US" altLang="ja-JP" sz="2400" dirty="0" smtClean="0"/>
              <a:t> 3.14.12.1 (possibly works in other versions).</a:t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We </a:t>
            </a:r>
            <a:r>
              <a:rPr lang="en-US" altLang="ja-JP" sz="2400" dirty="0" smtClean="0"/>
              <a:t>plan to release software and manual soon.</a:t>
            </a:r>
            <a:br>
              <a:rPr lang="en-US" altLang="ja-JP" sz="2400" dirty="0" smtClean="0"/>
            </a:br>
            <a:r>
              <a:rPr lang="en-US" altLang="ja-JP" sz="2400" dirty="0" smtClean="0"/>
              <a:t>(I hope before next collaboration meeting).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4" descr="垂直写真（ｈ14）"/>
          <p:cNvPicPr>
            <a:picLocks noGrp="1"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 rot="5400000">
            <a:off x="4139375" y="-566657"/>
            <a:ext cx="3781784" cy="601245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31" name="正方形/長方形 130"/>
          <p:cNvSpPr/>
          <p:nvPr/>
        </p:nvSpPr>
        <p:spPr>
          <a:xfrm>
            <a:off x="2915817" y="692696"/>
            <a:ext cx="864096" cy="3320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/>
          <p:cNvSpPr/>
          <p:nvPr/>
        </p:nvSpPr>
        <p:spPr>
          <a:xfrm>
            <a:off x="2843808" y="3861048"/>
            <a:ext cx="626469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/>
          <p:cNvSpPr/>
          <p:nvPr/>
        </p:nvSpPr>
        <p:spPr>
          <a:xfrm>
            <a:off x="2843808" y="188640"/>
            <a:ext cx="626469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Injection Bucket Control</a:t>
            </a:r>
            <a:r>
              <a:rPr lang="ja-JP" altLang="en-US" dirty="0"/>
              <a:t> </a:t>
            </a:r>
            <a:r>
              <a:rPr lang="en-US" altLang="ja-JP" dirty="0" smtClean="0"/>
              <a:t>at KEK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1596-DAA6-453E-8754-394087E0512A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611560" y="3861049"/>
            <a:ext cx="7992888" cy="3024335"/>
            <a:chOff x="611560" y="3789040"/>
            <a:chExt cx="7920880" cy="2952328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683568" y="4725144"/>
              <a:ext cx="1656184" cy="1368152"/>
              <a:chOff x="899592" y="1196752"/>
              <a:chExt cx="1656184" cy="1368152"/>
            </a:xfrm>
          </p:grpSpPr>
          <p:sp>
            <p:nvSpPr>
              <p:cNvPr id="56" name="正方形/長方形 55"/>
              <p:cNvSpPr/>
              <p:nvPr/>
            </p:nvSpPr>
            <p:spPr>
              <a:xfrm>
                <a:off x="899592" y="1196752"/>
                <a:ext cx="1656184" cy="1368152"/>
              </a:xfrm>
              <a:prstGeom prst="rect">
                <a:avLst/>
              </a:prstGeom>
              <a:solidFill>
                <a:schemeClr val="bg1"/>
              </a:solidFill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正方形/長方形 56"/>
              <p:cNvSpPr/>
              <p:nvPr/>
            </p:nvSpPr>
            <p:spPr>
              <a:xfrm>
                <a:off x="971600" y="1268760"/>
                <a:ext cx="216024" cy="12241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正方形/長方形 57"/>
              <p:cNvSpPr/>
              <p:nvPr/>
            </p:nvSpPr>
            <p:spPr>
              <a:xfrm>
                <a:off x="1187624" y="1268760"/>
                <a:ext cx="216024" cy="122413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正方形/長方形 58"/>
              <p:cNvSpPr/>
              <p:nvPr/>
            </p:nvSpPr>
            <p:spPr>
              <a:xfrm>
                <a:off x="1403648" y="1268760"/>
                <a:ext cx="216024" cy="1224136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正方形/長方形 59"/>
              <p:cNvSpPr/>
              <p:nvPr/>
            </p:nvSpPr>
            <p:spPr>
              <a:xfrm>
                <a:off x="1619672" y="1268760"/>
                <a:ext cx="216024" cy="122413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正方形/長方形 60"/>
              <p:cNvSpPr/>
              <p:nvPr/>
            </p:nvSpPr>
            <p:spPr>
              <a:xfrm>
                <a:off x="1835696" y="1268760"/>
                <a:ext cx="216024" cy="122413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正方形/長方形 61"/>
              <p:cNvSpPr/>
              <p:nvPr/>
            </p:nvSpPr>
            <p:spPr>
              <a:xfrm>
                <a:off x="2267744" y="1268760"/>
                <a:ext cx="216024" cy="122413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" name="グループ化 13"/>
            <p:cNvGrpSpPr/>
            <p:nvPr/>
          </p:nvGrpSpPr>
          <p:grpSpPr>
            <a:xfrm>
              <a:off x="3635896" y="4725144"/>
              <a:ext cx="1656184" cy="1368152"/>
              <a:chOff x="899592" y="1196752"/>
              <a:chExt cx="1656184" cy="1368152"/>
            </a:xfrm>
          </p:grpSpPr>
          <p:sp>
            <p:nvSpPr>
              <p:cNvPr id="50" name="正方形/長方形 49"/>
              <p:cNvSpPr/>
              <p:nvPr/>
            </p:nvSpPr>
            <p:spPr>
              <a:xfrm>
                <a:off x="899592" y="1196752"/>
                <a:ext cx="1656184" cy="1368152"/>
              </a:xfrm>
              <a:prstGeom prst="rect">
                <a:avLst/>
              </a:prstGeom>
              <a:solidFill>
                <a:schemeClr val="bg1"/>
              </a:solidFill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正方形/長方形 50"/>
              <p:cNvSpPr/>
              <p:nvPr/>
            </p:nvSpPr>
            <p:spPr>
              <a:xfrm>
                <a:off x="971600" y="1268760"/>
                <a:ext cx="216024" cy="12241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正方形/長方形 51"/>
              <p:cNvSpPr/>
              <p:nvPr/>
            </p:nvSpPr>
            <p:spPr>
              <a:xfrm>
                <a:off x="1403648" y="1268760"/>
                <a:ext cx="216024" cy="122413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正方形/長方形 52"/>
              <p:cNvSpPr/>
              <p:nvPr/>
            </p:nvSpPr>
            <p:spPr>
              <a:xfrm>
                <a:off x="1619672" y="1268760"/>
                <a:ext cx="216024" cy="122413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正方形/長方形 53"/>
              <p:cNvSpPr/>
              <p:nvPr/>
            </p:nvSpPr>
            <p:spPr>
              <a:xfrm>
                <a:off x="1835696" y="1268760"/>
                <a:ext cx="216024" cy="122413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正方形/長方形 54"/>
              <p:cNvSpPr/>
              <p:nvPr/>
            </p:nvSpPr>
            <p:spPr>
              <a:xfrm>
                <a:off x="2267744" y="1268760"/>
                <a:ext cx="216024" cy="122413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" name="グループ化 20"/>
            <p:cNvGrpSpPr/>
            <p:nvPr/>
          </p:nvGrpSpPr>
          <p:grpSpPr>
            <a:xfrm>
              <a:off x="6588224" y="4725144"/>
              <a:ext cx="1656184" cy="1368152"/>
              <a:chOff x="899592" y="1196752"/>
              <a:chExt cx="1656184" cy="1368152"/>
            </a:xfrm>
          </p:grpSpPr>
          <p:sp>
            <p:nvSpPr>
              <p:cNvPr id="45" name="正方形/長方形 44"/>
              <p:cNvSpPr/>
              <p:nvPr/>
            </p:nvSpPr>
            <p:spPr>
              <a:xfrm>
                <a:off x="899592" y="1196752"/>
                <a:ext cx="1656184" cy="1368152"/>
              </a:xfrm>
              <a:prstGeom prst="rect">
                <a:avLst/>
              </a:prstGeom>
              <a:solidFill>
                <a:schemeClr val="bg1"/>
              </a:solidFill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正方形/長方形 45"/>
              <p:cNvSpPr/>
              <p:nvPr/>
            </p:nvSpPr>
            <p:spPr>
              <a:xfrm>
                <a:off x="971600" y="1268760"/>
                <a:ext cx="216024" cy="12241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/>
              <p:cNvSpPr/>
              <p:nvPr/>
            </p:nvSpPr>
            <p:spPr>
              <a:xfrm>
                <a:off x="1619672" y="1268760"/>
                <a:ext cx="216024" cy="122413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正方形/長方形 47"/>
              <p:cNvSpPr/>
              <p:nvPr/>
            </p:nvSpPr>
            <p:spPr>
              <a:xfrm>
                <a:off x="1835696" y="1268760"/>
                <a:ext cx="216024" cy="122413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/>
              <p:cNvSpPr/>
              <p:nvPr/>
            </p:nvSpPr>
            <p:spPr>
              <a:xfrm>
                <a:off x="2267744" y="1268760"/>
                <a:ext cx="216024" cy="122413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" name="テキスト ボックス 7"/>
            <p:cNvSpPr txBox="1"/>
            <p:nvPr/>
          </p:nvSpPr>
          <p:spPr>
            <a:xfrm rot="5400000">
              <a:off x="621245" y="5270721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b="1" dirty="0" smtClean="0"/>
                <a:t>CPU</a:t>
              </a:r>
              <a:endParaRPr kumimoji="1" lang="ja-JP" altLang="en-US" sz="1200" b="1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 rot="5400000">
              <a:off x="3569975" y="5270721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b="1" dirty="0" smtClean="0"/>
                <a:t>CPU</a:t>
              </a:r>
              <a:endParaRPr kumimoji="1" lang="ja-JP" altLang="en-US" sz="1200" b="1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 rot="5400000">
              <a:off x="6522303" y="5270721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b="1" dirty="0" smtClean="0"/>
                <a:t>CPU</a:t>
              </a:r>
              <a:endParaRPr kumimoji="1" lang="ja-JP" altLang="en-US" sz="1200" b="1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 rot="5400000">
              <a:off x="7274670" y="5306725"/>
              <a:ext cx="7200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 smtClean="0"/>
                <a:t>BCM e+</a:t>
              </a:r>
              <a:endParaRPr kumimoji="1" lang="ja-JP" altLang="en-US" sz="1200" b="1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 rot="5400000">
              <a:off x="7061222" y="5306724"/>
              <a:ext cx="7200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 smtClean="0"/>
                <a:t>BCM e–</a:t>
              </a:r>
              <a:endParaRPr kumimoji="1" lang="ja-JP" altLang="en-US" sz="1200" b="1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611560" y="3789040"/>
              <a:ext cx="252028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u="sng" dirty="0" smtClean="0"/>
                <a:t>IOC Main </a:t>
              </a:r>
              <a:r>
                <a:rPr lang="en-US" altLang="ja-JP" b="1" u="sng" dirty="0" smtClean="0"/>
                <a:t>Timing</a:t>
              </a:r>
              <a:r>
                <a:rPr kumimoji="1" lang="en-US" altLang="ja-JP" b="1" u="sng" dirty="0" smtClean="0"/>
                <a:t> Station</a:t>
              </a:r>
              <a:r>
                <a:rPr kumimoji="1" lang="en-US" altLang="ja-JP" dirty="0" smtClean="0"/>
                <a:t/>
              </a:r>
              <a:br>
                <a:rPr kumimoji="1" lang="en-US" altLang="ja-JP" dirty="0" smtClean="0"/>
              </a:br>
              <a:r>
                <a:rPr kumimoji="1" lang="en-US" altLang="ja-JP" sz="1600" dirty="0" smtClean="0"/>
                <a:t>Adjust injection timing for selecting </a:t>
              </a:r>
              <a:r>
                <a:rPr lang="en-US" altLang="ja-JP" sz="1600" dirty="0" smtClean="0"/>
                <a:t>RF-</a:t>
              </a:r>
              <a:r>
                <a:rPr kumimoji="1" lang="en-US" altLang="ja-JP" sz="1600" dirty="0" smtClean="0"/>
                <a:t>bucket</a:t>
              </a:r>
              <a:endParaRPr kumimoji="1" lang="ja-JP" altLang="en-US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3563888" y="3789040"/>
              <a:ext cx="2114181" cy="901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u="sng" dirty="0" smtClean="0"/>
                <a:t>IOC </a:t>
              </a:r>
              <a:r>
                <a:rPr lang="en-US" altLang="ja-JP" b="1" u="sng" dirty="0" smtClean="0"/>
                <a:t>Central</a:t>
              </a:r>
              <a:r>
                <a:rPr kumimoji="1" lang="en-US" altLang="ja-JP" b="1" u="sng" dirty="0" smtClean="0"/>
                <a:t> </a:t>
              </a:r>
              <a:r>
                <a:rPr lang="en-US" altLang="ja-JP" b="1" u="sng" dirty="0"/>
                <a:t>C</a:t>
              </a:r>
              <a:r>
                <a:rPr kumimoji="1" lang="en-US" altLang="ja-JP" b="1" u="sng" dirty="0" smtClean="0"/>
                <a:t>ontrol</a:t>
              </a:r>
              <a:br>
                <a:rPr kumimoji="1" lang="en-US" altLang="ja-JP" b="1" u="sng" dirty="0" smtClean="0"/>
              </a:br>
              <a:r>
                <a:rPr lang="en-US" altLang="ja-JP" dirty="0" smtClean="0"/>
                <a:t>Indicate injection RF-bucket</a:t>
              </a:r>
              <a:endParaRPr kumimoji="1" lang="ja-JP" altLang="en-US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6516216" y="3789040"/>
              <a:ext cx="201622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u="sng" dirty="0" smtClean="0"/>
                <a:t>IOC D7</a:t>
              </a:r>
              <a:r>
                <a:rPr kumimoji="1" lang="en-US" altLang="ja-JP" b="1" dirty="0" smtClean="0"/>
                <a:t/>
              </a:r>
              <a:br>
                <a:rPr kumimoji="1" lang="en-US" altLang="ja-JP" b="1" dirty="0" smtClean="0"/>
              </a:br>
              <a:r>
                <a:rPr lang="en-US" altLang="ja-JP" dirty="0" smtClean="0"/>
                <a:t>Measure charge of individual bunches</a:t>
              </a:r>
              <a:endParaRPr kumimoji="1" lang="ja-JP" altLang="en-US" dirty="0"/>
            </a:p>
          </p:txBody>
        </p:sp>
        <p:cxnSp>
          <p:nvCxnSpPr>
            <p:cNvPr id="16" name="直線コネクタ 15"/>
            <p:cNvCxnSpPr/>
            <p:nvPr/>
          </p:nvCxnSpPr>
          <p:spPr>
            <a:xfrm flipV="1">
              <a:off x="2159732" y="5697252"/>
              <a:ext cx="324036" cy="571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V="1">
              <a:off x="2483768" y="5697252"/>
              <a:ext cx="0" cy="54006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2483768" y="6237312"/>
              <a:ext cx="2448272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19" name="正方形/長方形 18"/>
            <p:cNvSpPr/>
            <p:nvPr/>
          </p:nvSpPr>
          <p:spPr>
            <a:xfrm>
              <a:off x="2123728" y="5661248"/>
              <a:ext cx="72008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0" name="直線コネクタ 19"/>
            <p:cNvCxnSpPr/>
            <p:nvPr/>
          </p:nvCxnSpPr>
          <p:spPr>
            <a:xfrm flipV="1">
              <a:off x="4932040" y="5848012"/>
              <a:ext cx="0" cy="38930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4932040" y="5855327"/>
              <a:ext cx="180020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22" name="正方形/長方形 21"/>
            <p:cNvSpPr/>
            <p:nvPr/>
          </p:nvSpPr>
          <p:spPr>
            <a:xfrm>
              <a:off x="5076056" y="5813648"/>
              <a:ext cx="72008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3" name="直線コネクタ 22"/>
            <p:cNvCxnSpPr/>
            <p:nvPr/>
          </p:nvCxnSpPr>
          <p:spPr>
            <a:xfrm>
              <a:off x="5442840" y="6237312"/>
              <a:ext cx="2448843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V="1">
              <a:off x="7884368" y="5848012"/>
              <a:ext cx="0" cy="38930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7884368" y="5855327"/>
              <a:ext cx="180020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26" name="正方形/長方形 25"/>
            <p:cNvSpPr/>
            <p:nvPr/>
          </p:nvSpPr>
          <p:spPr>
            <a:xfrm>
              <a:off x="8028384" y="5813648"/>
              <a:ext cx="72008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7" name="直線コネクタ 26"/>
            <p:cNvCxnSpPr/>
            <p:nvPr/>
          </p:nvCxnSpPr>
          <p:spPr>
            <a:xfrm>
              <a:off x="8064388" y="5703996"/>
              <a:ext cx="324036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8388424" y="5697252"/>
              <a:ext cx="0" cy="69246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29" name="正方形/長方形 28"/>
            <p:cNvSpPr/>
            <p:nvPr/>
          </p:nvSpPr>
          <p:spPr>
            <a:xfrm>
              <a:off x="8028384" y="5661248"/>
              <a:ext cx="72008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0" name="直線コネクタ 29"/>
            <p:cNvCxnSpPr/>
            <p:nvPr/>
          </p:nvCxnSpPr>
          <p:spPr>
            <a:xfrm>
              <a:off x="1979712" y="6389712"/>
              <a:ext cx="6408712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>
              <a:endCxn id="33" idx="1"/>
            </p:cNvCxnSpPr>
            <p:nvPr/>
          </p:nvCxnSpPr>
          <p:spPr>
            <a:xfrm flipV="1">
              <a:off x="1979712" y="5849652"/>
              <a:ext cx="144016" cy="572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 flipV="1">
              <a:off x="1979712" y="5849652"/>
              <a:ext cx="0" cy="54006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33" name="正方形/長方形 32"/>
            <p:cNvSpPr/>
            <p:nvPr/>
          </p:nvSpPr>
          <p:spPr>
            <a:xfrm>
              <a:off x="2123728" y="5813648"/>
              <a:ext cx="72008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4283968" y="6372036"/>
              <a:ext cx="17089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 smtClean="0">
                  <a:solidFill>
                    <a:srgbClr val="00B0F0"/>
                  </a:solidFill>
                </a:rPr>
                <a:t>Optical Cable</a:t>
              </a:r>
              <a:endParaRPr kumimoji="1" lang="ja-JP" alt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 rot="5400000">
              <a:off x="825214" y="5270721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 smtClean="0"/>
                <a:t>EVG</a:t>
              </a:r>
              <a:endParaRPr kumimoji="1" lang="ja-JP" altLang="en-US" sz="1200" b="1" dirty="0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 rot="5400000">
              <a:off x="1048553" y="5270721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 smtClean="0"/>
                <a:t>EVR</a:t>
              </a:r>
              <a:endParaRPr kumimoji="1" lang="ja-JP" altLang="en-US" sz="1200" b="1" dirty="0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 rot="5400000">
              <a:off x="1264577" y="5270721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 smtClean="0"/>
                <a:t>EVG</a:t>
              </a:r>
              <a:endParaRPr kumimoji="1" lang="ja-JP" altLang="en-US" sz="1200" b="1" dirty="0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 rot="5400000">
              <a:off x="1480601" y="5270721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 smtClean="0"/>
                <a:t>EVG</a:t>
              </a:r>
              <a:endParaRPr kumimoji="1" lang="ja-JP" altLang="en-US" sz="1200" b="1" dirty="0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 rot="5400000">
              <a:off x="1912649" y="5270721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 smtClean="0"/>
                <a:t>RM</a:t>
              </a:r>
              <a:endParaRPr kumimoji="1" lang="ja-JP" altLang="en-US" sz="1200" b="1" dirty="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 rot="5400000">
              <a:off x="4857662" y="5270721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 smtClean="0"/>
                <a:t>RM</a:t>
              </a:r>
              <a:endParaRPr kumimoji="1" lang="ja-JP" altLang="en-US" sz="1200" b="1" dirty="0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 rot="5400000">
              <a:off x="7811132" y="5270721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 smtClean="0"/>
                <a:t>RM</a:t>
              </a:r>
              <a:endParaRPr kumimoji="1" lang="ja-JP" altLang="en-US" sz="1200" b="1" dirty="0"/>
            </a:p>
          </p:txBody>
        </p:sp>
        <p:cxnSp>
          <p:nvCxnSpPr>
            <p:cNvPr id="42" name="直線コネクタ 41"/>
            <p:cNvCxnSpPr/>
            <p:nvPr/>
          </p:nvCxnSpPr>
          <p:spPr>
            <a:xfrm>
              <a:off x="5155379" y="5703996"/>
              <a:ext cx="287461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 flipV="1">
              <a:off x="5442840" y="5697252"/>
              <a:ext cx="0" cy="54006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44" name="正方形/長方形 43"/>
            <p:cNvSpPr/>
            <p:nvPr/>
          </p:nvSpPr>
          <p:spPr>
            <a:xfrm>
              <a:off x="5076056" y="5661248"/>
              <a:ext cx="72008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6" name="グループ化 95"/>
          <p:cNvGrpSpPr/>
          <p:nvPr/>
        </p:nvGrpSpPr>
        <p:grpSpPr>
          <a:xfrm>
            <a:off x="4453136" y="1844824"/>
            <a:ext cx="1126976" cy="222558"/>
            <a:chOff x="4453136" y="1844824"/>
            <a:chExt cx="1126976" cy="222558"/>
          </a:xfrm>
        </p:grpSpPr>
        <p:cxnSp>
          <p:nvCxnSpPr>
            <p:cNvPr id="75" name="直線コネクタ 74"/>
            <p:cNvCxnSpPr/>
            <p:nvPr/>
          </p:nvCxnSpPr>
          <p:spPr>
            <a:xfrm flipH="1">
              <a:off x="4499010" y="1844824"/>
              <a:ext cx="1081102" cy="216024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/>
            <p:cNvCxnSpPr/>
            <p:nvPr/>
          </p:nvCxnSpPr>
          <p:spPr>
            <a:xfrm flipH="1">
              <a:off x="4483106" y="1952836"/>
              <a:ext cx="233892" cy="43956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円弧 94"/>
            <p:cNvSpPr/>
            <p:nvPr/>
          </p:nvSpPr>
          <p:spPr>
            <a:xfrm rot="10097163">
              <a:off x="4453136" y="1994635"/>
              <a:ext cx="92118" cy="72747"/>
            </a:xfrm>
            <a:prstGeom prst="arc">
              <a:avLst>
                <a:gd name="adj1" fmla="val 16200000"/>
                <a:gd name="adj2" fmla="val 5325278"/>
              </a:avLst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9" name="円弧 98"/>
          <p:cNvSpPr/>
          <p:nvPr/>
        </p:nvSpPr>
        <p:spPr>
          <a:xfrm rot="19132986">
            <a:off x="6071116" y="1164458"/>
            <a:ext cx="1699325" cy="1744841"/>
          </a:xfrm>
          <a:prstGeom prst="arc">
            <a:avLst>
              <a:gd name="adj1" fmla="val 17016885"/>
              <a:gd name="adj2" fmla="val 2071698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円弧 99"/>
          <p:cNvSpPr/>
          <p:nvPr/>
        </p:nvSpPr>
        <p:spPr>
          <a:xfrm rot="7974533">
            <a:off x="6064578" y="1864809"/>
            <a:ext cx="1699325" cy="1744841"/>
          </a:xfrm>
          <a:prstGeom prst="arc">
            <a:avLst>
              <a:gd name="adj1" fmla="val 17016885"/>
              <a:gd name="adj2" fmla="val 2071698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円弧 100"/>
          <p:cNvSpPr/>
          <p:nvPr/>
        </p:nvSpPr>
        <p:spPr>
          <a:xfrm rot="2966314">
            <a:off x="6445451" y="1551916"/>
            <a:ext cx="1699325" cy="1744841"/>
          </a:xfrm>
          <a:prstGeom prst="arc">
            <a:avLst>
              <a:gd name="adj1" fmla="val 17016885"/>
              <a:gd name="adj2" fmla="val 2071698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円弧 101"/>
          <p:cNvSpPr/>
          <p:nvPr/>
        </p:nvSpPr>
        <p:spPr>
          <a:xfrm rot="13346565">
            <a:off x="5748948" y="1470076"/>
            <a:ext cx="1699325" cy="1744841"/>
          </a:xfrm>
          <a:prstGeom prst="arc">
            <a:avLst>
              <a:gd name="adj1" fmla="val 17016885"/>
              <a:gd name="adj2" fmla="val 2071698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4" name="直線コネクタ 103"/>
          <p:cNvCxnSpPr>
            <a:stCxn id="102" idx="2"/>
            <a:endCxn id="99" idx="0"/>
          </p:cNvCxnSpPr>
          <p:nvPr/>
        </p:nvCxnSpPr>
        <p:spPr>
          <a:xfrm flipV="1">
            <a:off x="5845251" y="1264209"/>
            <a:ext cx="673264" cy="6823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>
            <a:stCxn id="102" idx="0"/>
            <a:endCxn id="100" idx="2"/>
          </p:cNvCxnSpPr>
          <p:nvPr/>
        </p:nvCxnSpPr>
        <p:spPr>
          <a:xfrm>
            <a:off x="5875938" y="2828891"/>
            <a:ext cx="636229" cy="6584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/>
          <p:cNvCxnSpPr>
            <a:stCxn id="101" idx="2"/>
            <a:endCxn id="100" idx="0"/>
          </p:cNvCxnSpPr>
          <p:nvPr/>
        </p:nvCxnSpPr>
        <p:spPr>
          <a:xfrm flipH="1">
            <a:off x="7394740" y="2909103"/>
            <a:ext cx="599898" cy="5547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/>
          <p:cNvCxnSpPr>
            <a:stCxn id="99" idx="2"/>
            <a:endCxn id="101" idx="0"/>
          </p:cNvCxnSpPr>
          <p:nvPr/>
        </p:nvCxnSpPr>
        <p:spPr>
          <a:xfrm>
            <a:off x="7398741" y="1332687"/>
            <a:ext cx="672906" cy="6968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星 5 120"/>
          <p:cNvSpPr/>
          <p:nvPr/>
        </p:nvSpPr>
        <p:spPr>
          <a:xfrm>
            <a:off x="6181883" y="1340768"/>
            <a:ext cx="262325" cy="268358"/>
          </a:xfrm>
          <a:prstGeom prst="star5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星 5 121"/>
          <p:cNvSpPr/>
          <p:nvPr/>
        </p:nvSpPr>
        <p:spPr>
          <a:xfrm>
            <a:off x="5940152" y="1864498"/>
            <a:ext cx="262325" cy="268358"/>
          </a:xfrm>
          <a:prstGeom prst="star5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星 5 122"/>
          <p:cNvSpPr/>
          <p:nvPr/>
        </p:nvSpPr>
        <p:spPr>
          <a:xfrm>
            <a:off x="4572000" y="1844824"/>
            <a:ext cx="262325" cy="268358"/>
          </a:xfrm>
          <a:prstGeom prst="star5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テキスト ボックス 123"/>
          <p:cNvSpPr txBox="1"/>
          <p:nvPr/>
        </p:nvSpPr>
        <p:spPr>
          <a:xfrm rot="20987327">
            <a:off x="4944473" y="1515188"/>
            <a:ext cx="1188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FF00"/>
                </a:solidFill>
              </a:rPr>
              <a:t>Injector</a:t>
            </a:r>
            <a:endParaRPr kumimoji="1" lang="ja-JP" altLang="en-US" b="1" dirty="0">
              <a:solidFill>
                <a:srgbClr val="FFFF00"/>
              </a:solidFill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7558797" y="1255959"/>
            <a:ext cx="1188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Main Ring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26" name="星 5 125"/>
          <p:cNvSpPr/>
          <p:nvPr/>
        </p:nvSpPr>
        <p:spPr>
          <a:xfrm>
            <a:off x="7514523" y="3052290"/>
            <a:ext cx="262325" cy="268358"/>
          </a:xfrm>
          <a:prstGeom prst="star5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7711197" y="3131676"/>
            <a:ext cx="1253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rgbClr val="92D050"/>
                </a:solidFill>
              </a:rPr>
              <a:t>Interaction Point</a:t>
            </a:r>
            <a:endParaRPr kumimoji="1" lang="ja-JP" altLang="en-US" b="1" dirty="0">
              <a:solidFill>
                <a:srgbClr val="92D050"/>
              </a:solidFill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5940152" y="1115452"/>
            <a:ext cx="5040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rgbClr val="FFC000"/>
                </a:solidFill>
              </a:rPr>
              <a:t>D7</a:t>
            </a:r>
            <a:endParaRPr kumimoji="1" lang="ja-JP" altLang="en-US" b="1" dirty="0">
              <a:solidFill>
                <a:srgbClr val="FFC000"/>
              </a:solidFill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5940152" y="2060848"/>
            <a:ext cx="1647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rgbClr val="FFC000"/>
                </a:solidFill>
              </a:rPr>
              <a:t>Central Control</a:t>
            </a:r>
            <a:br>
              <a:rPr lang="en-US" altLang="ja-JP" b="1" dirty="0" smtClean="0">
                <a:solidFill>
                  <a:srgbClr val="FFC000"/>
                </a:solidFill>
              </a:rPr>
            </a:br>
            <a:r>
              <a:rPr lang="en-US" altLang="ja-JP" b="1" dirty="0" smtClean="0">
                <a:solidFill>
                  <a:srgbClr val="FFC000"/>
                </a:solidFill>
              </a:rPr>
              <a:t>Building</a:t>
            </a:r>
            <a:endParaRPr kumimoji="1" lang="ja-JP" altLang="en-US" b="1" dirty="0">
              <a:solidFill>
                <a:srgbClr val="FFC000"/>
              </a:solidFill>
            </a:endParaRPr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4283968" y="2060848"/>
            <a:ext cx="1647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rgbClr val="FFC000"/>
                </a:solidFill>
              </a:rPr>
              <a:t>Main Timing</a:t>
            </a:r>
            <a:br>
              <a:rPr lang="en-US" altLang="ja-JP" b="1" dirty="0" smtClean="0">
                <a:solidFill>
                  <a:srgbClr val="FFC000"/>
                </a:solidFill>
              </a:rPr>
            </a:br>
            <a:r>
              <a:rPr lang="en-US" altLang="ja-JP" b="1" dirty="0" smtClean="0">
                <a:solidFill>
                  <a:srgbClr val="FFC000"/>
                </a:solidFill>
              </a:rPr>
              <a:t>Station</a:t>
            </a:r>
            <a:endParaRPr kumimoji="1" lang="ja-JP" altLang="en-US" b="1" dirty="0">
              <a:solidFill>
                <a:srgbClr val="FFC000"/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07504" y="1837273"/>
            <a:ext cx="35558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We start operation in Feb 2016.</a:t>
            </a:r>
            <a:br>
              <a:rPr lang="en-US" altLang="ja-JP" sz="2000" dirty="0" smtClean="0"/>
            </a:br>
            <a:r>
              <a:rPr lang="en-US" altLang="ja-JP" sz="2000" dirty="0" smtClean="0"/>
              <a:t>No trouble for injection control</a:t>
            </a:r>
            <a:br>
              <a:rPr lang="en-US" altLang="ja-JP" sz="2000" dirty="0" smtClean="0"/>
            </a:br>
            <a:r>
              <a:rPr lang="en-US" altLang="ja-JP" sz="2000" dirty="0" smtClean="0"/>
              <a:t>	for 4 months.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3200" dirty="0" smtClean="0"/>
              <a:t>Time chart</a:t>
            </a:r>
            <a:endParaRPr kumimoji="1" lang="ja-JP" altLang="en-US" sz="32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1596-DAA6-453E-8754-394087E0512A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71600" y="836712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One turn of network interruptions in every 20ms (50Hz)</a:t>
            </a:r>
            <a:br>
              <a:rPr lang="en-US" altLang="ja-JP" sz="2400" dirty="0" smtClean="0"/>
            </a:br>
            <a:r>
              <a:rPr lang="en-US" altLang="ja-JP" sz="2400" dirty="0" smtClean="0"/>
              <a:t>Injector </a:t>
            </a:r>
            <a:r>
              <a:rPr lang="ja-JP" altLang="en-US" sz="2400" dirty="0" smtClean="0"/>
              <a:t>⇒ </a:t>
            </a:r>
            <a:r>
              <a:rPr lang="en-US" altLang="ja-JP" sz="2400" dirty="0" smtClean="0"/>
              <a:t>Main Ring </a:t>
            </a:r>
            <a:r>
              <a:rPr lang="ja-JP" altLang="en-US" sz="2400" dirty="0" smtClean="0"/>
              <a:t>⇒ </a:t>
            </a:r>
            <a:r>
              <a:rPr lang="en-US" altLang="ja-JP" sz="2400" dirty="0" smtClean="0"/>
              <a:t>Injector</a:t>
            </a:r>
          </a:p>
        </p:txBody>
      </p:sp>
      <p:grpSp>
        <p:nvGrpSpPr>
          <p:cNvPr id="34" name="グループ化 33"/>
          <p:cNvGrpSpPr/>
          <p:nvPr/>
        </p:nvGrpSpPr>
        <p:grpSpPr>
          <a:xfrm>
            <a:off x="611560" y="1844824"/>
            <a:ext cx="7704856" cy="4931876"/>
            <a:chOff x="611560" y="1844824"/>
            <a:chExt cx="7704856" cy="4931876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611560" y="1916832"/>
              <a:ext cx="2304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000" b="1" dirty="0" smtClean="0"/>
                <a:t>Injector </a:t>
              </a:r>
              <a:r>
                <a:rPr lang="en-US" altLang="ja-JP" sz="2000" b="1" dirty="0" err="1" smtClean="0"/>
                <a:t>Linac</a:t>
              </a:r>
              <a:r>
                <a:rPr lang="en-US" altLang="ja-JP" sz="2000" b="1" dirty="0" smtClean="0"/>
                <a:t> Node</a:t>
              </a:r>
              <a:endParaRPr kumimoji="1" lang="ja-JP" altLang="en-US" sz="2000" b="1" dirty="0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4644008" y="1916832"/>
              <a:ext cx="26642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000" b="1" dirty="0" smtClean="0"/>
                <a:t>Central Control</a:t>
              </a:r>
              <a:r>
                <a:rPr lang="en-US" altLang="ja-JP" sz="2000" b="1" dirty="0" smtClean="0"/>
                <a:t> </a:t>
              </a:r>
              <a:r>
                <a:rPr lang="en-US" altLang="ja-JP" sz="2000" b="1" dirty="0" smtClean="0"/>
                <a:t>Node</a:t>
              </a:r>
              <a:endParaRPr kumimoji="1" lang="ja-JP" altLang="en-US" sz="2000" b="1" dirty="0"/>
            </a:p>
          </p:txBody>
        </p:sp>
        <p:cxnSp>
          <p:nvCxnSpPr>
            <p:cNvPr id="6" name="直線コネクタ 5"/>
            <p:cNvCxnSpPr/>
            <p:nvPr/>
          </p:nvCxnSpPr>
          <p:spPr>
            <a:xfrm>
              <a:off x="4572000" y="1844824"/>
              <a:ext cx="0" cy="4931876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テキスト ボックス 7"/>
            <p:cNvSpPr txBox="1"/>
            <p:nvPr/>
          </p:nvSpPr>
          <p:spPr>
            <a:xfrm>
              <a:off x="827584" y="2358172"/>
              <a:ext cx="3600400" cy="427809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 smtClean="0"/>
                <a:t>①</a:t>
              </a:r>
              <a:r>
                <a:rPr lang="en-US" altLang="ja-JP" sz="1600" dirty="0" smtClean="0"/>
                <a:t>Write data into reflective memory</a:t>
              </a:r>
              <a:br>
                <a:rPr lang="en-US" altLang="ja-JP" sz="1600" dirty="0" smtClean="0"/>
              </a:br>
              <a:r>
                <a:rPr lang="en-US" altLang="ja-JP" sz="1600" dirty="0" smtClean="0"/>
                <a:t>    (put values on </a:t>
              </a:r>
              <a:r>
                <a:rPr lang="en-US" altLang="ja-JP" sz="1600" dirty="0" err="1" smtClean="0"/>
                <a:t>flexo</a:t>
              </a:r>
              <a:r>
                <a:rPr lang="en-US" altLang="ja-JP" sz="1600" dirty="0" smtClean="0"/>
                <a:t> records)</a:t>
              </a:r>
              <a:r>
                <a:rPr kumimoji="1" lang="en-US" altLang="ja-JP" sz="1600" dirty="0" smtClean="0"/>
                <a:t/>
              </a:r>
              <a:br>
                <a:rPr kumimoji="1" lang="en-US" altLang="ja-JP" sz="1600" dirty="0" smtClean="0"/>
              </a:br>
              <a:r>
                <a:rPr kumimoji="1" lang="en-US" altLang="ja-JP" sz="1600" dirty="0" smtClean="0"/>
                <a:t>	</a:t>
              </a:r>
              <a:r>
                <a:rPr kumimoji="1" lang="en-US" altLang="ja-JP" sz="1600" b="1" dirty="0" smtClean="0">
                  <a:solidFill>
                    <a:srgbClr val="00B0F0"/>
                  </a:solidFill>
                </a:rPr>
                <a:t>AC50Hz </a:t>
              </a:r>
              <a:r>
                <a:rPr lang="en-US" altLang="ja-JP" sz="1600" b="1" dirty="0" smtClean="0">
                  <a:solidFill>
                    <a:srgbClr val="00B0F0"/>
                  </a:solidFill>
                </a:rPr>
                <a:t>phase</a:t>
              </a:r>
              <a:r>
                <a:rPr kumimoji="1" lang="en-US" altLang="ja-JP" sz="1600" b="1" dirty="0" smtClean="0">
                  <a:solidFill>
                    <a:srgbClr val="00B0F0"/>
                  </a:solidFill>
                </a:rPr>
                <a:t/>
              </a:r>
              <a:br>
                <a:rPr kumimoji="1" lang="en-US" altLang="ja-JP" sz="1600" b="1" dirty="0" smtClean="0">
                  <a:solidFill>
                    <a:srgbClr val="00B0F0"/>
                  </a:solidFill>
                </a:rPr>
              </a:br>
              <a:r>
                <a:rPr kumimoji="1" lang="en-US" altLang="ja-JP" sz="1600" b="1" dirty="0" smtClean="0">
                  <a:solidFill>
                    <a:srgbClr val="00B0F0"/>
                  </a:solidFill>
                </a:rPr>
                <a:t>	Ring: </a:t>
              </a:r>
              <a:r>
                <a:rPr lang="en-US" altLang="ja-JP" sz="1600" b="1" dirty="0" smtClean="0">
                  <a:solidFill>
                    <a:srgbClr val="00B0F0"/>
                  </a:solidFill>
                </a:rPr>
                <a:t>e+ or e–</a:t>
              </a:r>
              <a:r>
                <a:rPr kumimoji="1" lang="en-US" altLang="ja-JP" sz="1600" b="1" dirty="0" smtClean="0">
                  <a:solidFill>
                    <a:srgbClr val="00B0F0"/>
                  </a:solidFill>
                </a:rPr>
                <a:t/>
              </a:r>
              <a:br>
                <a:rPr kumimoji="1" lang="en-US" altLang="ja-JP" sz="1600" b="1" dirty="0" smtClean="0">
                  <a:solidFill>
                    <a:srgbClr val="00B0F0"/>
                  </a:solidFill>
                </a:rPr>
              </a:br>
              <a:r>
                <a:rPr kumimoji="1" lang="en-US" altLang="ja-JP" sz="1600" b="1" dirty="0" smtClean="0">
                  <a:solidFill>
                    <a:srgbClr val="00B0F0"/>
                  </a:solidFill>
                </a:rPr>
                <a:t>	</a:t>
              </a:r>
              <a:r>
                <a:rPr lang="en-US" altLang="ja-JP" sz="1600" b="1" dirty="0" smtClean="0">
                  <a:solidFill>
                    <a:srgbClr val="00B0F0"/>
                  </a:solidFill>
                </a:rPr>
                <a:t>and so on …</a:t>
              </a:r>
              <a:r>
                <a:rPr kumimoji="1" lang="en-US" altLang="ja-JP" sz="1600" dirty="0" smtClean="0"/>
                <a:t/>
              </a:r>
              <a:br>
                <a:rPr kumimoji="1" lang="en-US" altLang="ja-JP" sz="1600" dirty="0" smtClean="0"/>
              </a:br>
              <a:r>
                <a:rPr kumimoji="1" lang="en-US" altLang="ja-JP" sz="1600" dirty="0" smtClean="0"/>
                <a:t/>
              </a:r>
              <a:br>
                <a:rPr kumimoji="1" lang="en-US" altLang="ja-JP" sz="1600" dirty="0" smtClean="0"/>
              </a:br>
              <a:r>
                <a:rPr kumimoji="1" lang="ja-JP" altLang="en-US" sz="1600" dirty="0" smtClean="0"/>
                <a:t>②</a:t>
              </a:r>
              <a:r>
                <a:rPr lang="en-US" altLang="ja-JP" sz="1600" b="1" dirty="0" smtClean="0">
                  <a:solidFill>
                    <a:srgbClr val="7030A0"/>
                  </a:solidFill>
                </a:rPr>
                <a:t>Network interruption</a:t>
              </a:r>
              <a:r>
                <a:rPr lang="en-US" altLang="ja-JP" sz="1600" dirty="0" smtClean="0"/>
                <a:t/>
              </a:r>
              <a:br>
                <a:rPr lang="en-US" altLang="ja-JP" sz="1600" dirty="0" smtClean="0"/>
              </a:br>
              <a:r>
                <a:rPr lang="en-US" altLang="ja-JP" sz="1600" dirty="0" smtClean="0"/>
                <a:t>    (process </a:t>
              </a:r>
              <a:r>
                <a:rPr lang="en-US" altLang="ja-JP" sz="1600" dirty="0" err="1" smtClean="0"/>
                <a:t>inttx</a:t>
              </a:r>
              <a:r>
                <a:rPr lang="en-US" altLang="ja-JP" sz="1600" dirty="0" smtClean="0"/>
                <a:t> records)</a:t>
              </a:r>
              <a:r>
                <a:rPr kumimoji="1" lang="en-US" altLang="ja-JP" sz="1600" dirty="0" smtClean="0"/>
                <a:t/>
              </a:r>
              <a:br>
                <a:rPr kumimoji="1" lang="en-US" altLang="ja-JP" sz="1600" dirty="0" smtClean="0"/>
              </a:br>
              <a:r>
                <a:rPr kumimoji="1" lang="en-US" altLang="ja-JP" sz="1600" dirty="0" smtClean="0"/>
                <a:t/>
              </a:r>
              <a:br>
                <a:rPr kumimoji="1" lang="en-US" altLang="ja-JP" sz="1600" dirty="0" smtClean="0"/>
              </a:br>
              <a:r>
                <a:rPr kumimoji="1" lang="en-US" altLang="ja-JP" sz="1600" dirty="0" smtClean="0"/>
                <a:t/>
              </a:r>
              <a:br>
                <a:rPr kumimoji="1" lang="en-US" altLang="ja-JP" sz="1600" dirty="0" smtClean="0"/>
              </a:br>
              <a:r>
                <a:rPr kumimoji="1" lang="en-US" altLang="ja-JP" sz="1600" dirty="0" smtClean="0"/>
                <a:t/>
              </a:r>
              <a:br>
                <a:rPr kumimoji="1" lang="en-US" altLang="ja-JP" sz="1600" dirty="0" smtClean="0"/>
              </a:br>
              <a:r>
                <a:rPr kumimoji="1" lang="en-US" altLang="ja-JP" sz="1600" dirty="0" smtClean="0"/>
                <a:t/>
              </a:r>
              <a:br>
                <a:rPr kumimoji="1" lang="en-US" altLang="ja-JP" sz="1600" dirty="0" smtClean="0"/>
              </a:br>
              <a:r>
                <a:rPr kumimoji="1" lang="en-US" altLang="ja-JP" sz="1600" dirty="0" smtClean="0"/>
                <a:t/>
              </a:r>
              <a:br>
                <a:rPr kumimoji="1" lang="en-US" altLang="ja-JP" sz="1600" dirty="0" smtClean="0"/>
              </a:br>
              <a:r>
                <a:rPr kumimoji="1" lang="en-US" altLang="ja-JP" sz="1600" dirty="0" smtClean="0"/>
                <a:t/>
              </a:r>
              <a:br>
                <a:rPr kumimoji="1" lang="en-US" altLang="ja-JP" sz="1600" dirty="0" smtClean="0"/>
              </a:br>
              <a:r>
                <a:rPr lang="ja-JP" altLang="en-US" sz="1600" dirty="0" smtClean="0"/>
                <a:t>⑥</a:t>
              </a:r>
              <a:r>
                <a:rPr lang="en-US" altLang="ja-JP" sz="1600" dirty="0" smtClean="0"/>
                <a:t>Set </a:t>
              </a:r>
              <a:r>
                <a:rPr kumimoji="1" lang="en-US" altLang="ja-JP" sz="1600" dirty="0" smtClean="0"/>
                <a:t>delay</a:t>
              </a:r>
              <a:r>
                <a:rPr lang="ja-JP" altLang="en-US" sz="1600" dirty="0" smtClean="0"/>
                <a:t> </a:t>
              </a:r>
              <a:r>
                <a:rPr lang="en-US" altLang="ja-JP" sz="1600" dirty="0" smtClean="0"/>
                <a:t>to EVG</a:t>
              </a:r>
              <a:br>
                <a:rPr lang="en-US" altLang="ja-JP" sz="1600" dirty="0" smtClean="0"/>
              </a:br>
              <a:r>
                <a:rPr lang="en-US" altLang="ja-JP" sz="1600" dirty="0" smtClean="0"/>
                <a:t>        (processed by </a:t>
              </a:r>
              <a:r>
                <a:rPr lang="en-US" altLang="ja-JP" sz="1600" dirty="0" err="1" smtClean="0"/>
                <a:t>intrx</a:t>
              </a:r>
              <a:r>
                <a:rPr lang="en-US" altLang="ja-JP" sz="1600" dirty="0" smtClean="0"/>
                <a:t> record)</a:t>
              </a:r>
              <a:br>
                <a:rPr lang="en-US" altLang="ja-JP" sz="1600" dirty="0" smtClean="0"/>
              </a:br>
              <a:r>
                <a:rPr lang="en-US" altLang="ja-JP" sz="1600" dirty="0" smtClean="0"/>
                <a:t>        (using information in flexi record)</a:t>
              </a:r>
              <a:endParaRPr kumimoji="1" lang="ja-JP" altLang="en-US" sz="1600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4716016" y="2358172"/>
              <a:ext cx="3600400" cy="427809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ja-JP" sz="1600" dirty="0" smtClean="0"/>
                <a:t/>
              </a:r>
              <a:br>
                <a:rPr lang="en-US" altLang="ja-JP" sz="1600" dirty="0" smtClean="0"/>
              </a:br>
              <a:r>
                <a:rPr lang="en-US" altLang="ja-JP" sz="1600" dirty="0" smtClean="0"/>
                <a:t/>
              </a:r>
              <a:br>
                <a:rPr lang="en-US" altLang="ja-JP" sz="1600" dirty="0" smtClean="0"/>
              </a:br>
              <a:r>
                <a:rPr lang="en-US" altLang="ja-JP" sz="1600" dirty="0" smtClean="0"/>
                <a:t/>
              </a:r>
              <a:br>
                <a:rPr lang="en-US" altLang="ja-JP" sz="1600" dirty="0" smtClean="0"/>
              </a:br>
              <a:r>
                <a:rPr lang="en-US" altLang="ja-JP" sz="1600" dirty="0" smtClean="0"/>
                <a:t/>
              </a:r>
              <a:br>
                <a:rPr lang="en-US" altLang="ja-JP" sz="1600" dirty="0" smtClean="0"/>
              </a:br>
              <a:r>
                <a:rPr lang="en-US" altLang="ja-JP" sz="1600" dirty="0" smtClean="0"/>
                <a:t/>
              </a:r>
              <a:br>
                <a:rPr lang="en-US" altLang="ja-JP" sz="1600" dirty="0" smtClean="0"/>
              </a:br>
              <a:r>
                <a:rPr lang="en-US" altLang="ja-JP" sz="1600" dirty="0" smtClean="0"/>
                <a:t>    </a:t>
              </a:r>
              <a:br>
                <a:rPr lang="en-US" altLang="ja-JP" sz="1600" dirty="0" smtClean="0"/>
              </a:br>
              <a:r>
                <a:rPr lang="en-US" altLang="ja-JP" sz="1600" dirty="0" smtClean="0"/>
                <a:t>    </a:t>
              </a:r>
              <a:r>
                <a:rPr lang="ja-JP" altLang="en-US" sz="1600" dirty="0" smtClean="0"/>
                <a:t>③</a:t>
              </a:r>
              <a:r>
                <a:rPr lang="en-US" altLang="ja-JP" sz="1600" dirty="0" smtClean="0"/>
                <a:t>Decide injection bucket</a:t>
              </a:r>
              <a:br>
                <a:rPr lang="en-US" altLang="ja-JP" sz="1600" dirty="0" smtClean="0"/>
              </a:br>
              <a:r>
                <a:rPr lang="en-US" altLang="ja-JP" sz="1600" dirty="0" smtClean="0"/>
                <a:t>        (processed by </a:t>
              </a:r>
              <a:r>
                <a:rPr lang="en-US" altLang="ja-JP" sz="1600" dirty="0" err="1" smtClean="0"/>
                <a:t>intrx</a:t>
              </a:r>
              <a:r>
                <a:rPr lang="en-US" altLang="ja-JP" sz="1600" dirty="0" smtClean="0"/>
                <a:t> record)</a:t>
              </a:r>
              <a:br>
                <a:rPr lang="en-US" altLang="ja-JP" sz="1600" dirty="0" smtClean="0"/>
              </a:br>
              <a:r>
                <a:rPr lang="en-US" altLang="ja-JP" sz="1600" dirty="0" smtClean="0"/>
                <a:t>        (using information in flexi record)</a:t>
              </a:r>
              <a:br>
                <a:rPr lang="en-US" altLang="ja-JP" sz="1600" dirty="0" smtClean="0"/>
              </a:br>
              <a:r>
                <a:rPr lang="en-US" altLang="ja-JP" sz="1600" dirty="0" smtClean="0"/>
                <a:t>    </a:t>
              </a:r>
              <a:r>
                <a:rPr lang="ja-JP" altLang="en-US" sz="1600" dirty="0" smtClean="0"/>
                <a:t>④</a:t>
              </a:r>
              <a:r>
                <a:rPr lang="en-US" altLang="ja-JP" sz="1600" dirty="0" smtClean="0"/>
                <a:t>Write data into reflective memory</a:t>
              </a:r>
              <a:br>
                <a:rPr lang="en-US" altLang="ja-JP" sz="1600" dirty="0" smtClean="0"/>
              </a:br>
              <a:r>
                <a:rPr lang="en-US" altLang="ja-JP" sz="1600" dirty="0" smtClean="0"/>
                <a:t>        (put values on </a:t>
              </a:r>
              <a:r>
                <a:rPr lang="en-US" altLang="ja-JP" sz="1600" dirty="0" err="1" smtClean="0"/>
                <a:t>flexo</a:t>
              </a:r>
              <a:r>
                <a:rPr lang="en-US" altLang="ja-JP" sz="1600" dirty="0" smtClean="0"/>
                <a:t> records)</a:t>
              </a:r>
              <a:r>
                <a:rPr kumimoji="1" lang="en-US" altLang="ja-JP" sz="1600" dirty="0" smtClean="0"/>
                <a:t/>
              </a:r>
              <a:br>
                <a:rPr kumimoji="1" lang="en-US" altLang="ja-JP" sz="1600" dirty="0" smtClean="0"/>
              </a:br>
              <a:r>
                <a:rPr kumimoji="1" lang="en-US" altLang="ja-JP" sz="1600" dirty="0" smtClean="0"/>
                <a:t>	</a:t>
              </a:r>
              <a:r>
                <a:rPr kumimoji="1" lang="en-US" altLang="ja-JP" sz="1600" b="1" dirty="0" smtClean="0">
                  <a:solidFill>
                    <a:srgbClr val="00B0F0"/>
                  </a:solidFill>
                </a:rPr>
                <a:t>delays of LINAC operation</a:t>
              </a:r>
              <a:br>
                <a:rPr kumimoji="1" lang="en-US" altLang="ja-JP" sz="1600" b="1" dirty="0" smtClean="0">
                  <a:solidFill>
                    <a:srgbClr val="00B0F0"/>
                  </a:solidFill>
                </a:rPr>
              </a:br>
              <a:r>
                <a:rPr kumimoji="1" lang="en-US" altLang="ja-JP" sz="1600" b="1" dirty="0" smtClean="0">
                  <a:solidFill>
                    <a:srgbClr val="00B0F0"/>
                  </a:solidFill>
                </a:rPr>
                <a:t>	</a:t>
              </a:r>
              <a:r>
                <a:rPr lang="en-US" altLang="ja-JP" sz="1600" b="1" dirty="0" smtClean="0">
                  <a:solidFill>
                    <a:srgbClr val="00B0F0"/>
                  </a:solidFill>
                </a:rPr>
                <a:t>and so on …</a:t>
              </a:r>
              <a:r>
                <a:rPr kumimoji="1" lang="en-US" altLang="ja-JP" sz="1600" b="1" dirty="0" smtClean="0">
                  <a:solidFill>
                    <a:srgbClr val="00B0F0"/>
                  </a:solidFill>
                </a:rPr>
                <a:t/>
              </a:r>
              <a:br>
                <a:rPr kumimoji="1" lang="en-US" altLang="ja-JP" sz="1600" b="1" dirty="0" smtClean="0">
                  <a:solidFill>
                    <a:srgbClr val="00B0F0"/>
                  </a:solidFill>
                </a:rPr>
              </a:br>
              <a:r>
                <a:rPr kumimoji="1" lang="en-US" altLang="ja-JP" sz="1600" dirty="0" smtClean="0"/>
                <a:t/>
              </a:r>
              <a:br>
                <a:rPr kumimoji="1" lang="en-US" altLang="ja-JP" sz="1600" dirty="0" smtClean="0"/>
              </a:br>
              <a:r>
                <a:rPr kumimoji="1" lang="en-US" altLang="ja-JP" sz="1600" dirty="0" smtClean="0"/>
                <a:t>    </a:t>
              </a:r>
              <a:r>
                <a:rPr lang="ja-JP" altLang="en-US" sz="1600" dirty="0" smtClean="0"/>
                <a:t>⑤</a:t>
              </a:r>
              <a:r>
                <a:rPr lang="en-US" altLang="ja-JP" sz="1600" b="1" dirty="0" smtClean="0">
                  <a:solidFill>
                    <a:srgbClr val="7030A0"/>
                  </a:solidFill>
                </a:rPr>
                <a:t>Network interruption</a:t>
              </a:r>
              <a:br>
                <a:rPr lang="en-US" altLang="ja-JP" sz="1600" b="1" dirty="0" smtClean="0">
                  <a:solidFill>
                    <a:srgbClr val="7030A0"/>
                  </a:solidFill>
                </a:rPr>
              </a:br>
              <a:r>
                <a:rPr lang="en-US" altLang="ja-JP" sz="1600" b="1" dirty="0" smtClean="0">
                  <a:solidFill>
                    <a:srgbClr val="7030A0"/>
                  </a:solidFill>
                </a:rPr>
                <a:t/>
              </a:r>
              <a:br>
                <a:rPr lang="en-US" altLang="ja-JP" sz="1600" b="1" dirty="0" smtClean="0">
                  <a:solidFill>
                    <a:srgbClr val="7030A0"/>
                  </a:solidFill>
                </a:rPr>
              </a:br>
              <a:endParaRPr kumimoji="1" lang="ja-JP" altLang="en-US" sz="1600" b="1" dirty="0">
                <a:solidFill>
                  <a:srgbClr val="7030A0"/>
                </a:solidFill>
              </a:endParaRPr>
            </a:p>
          </p:txBody>
        </p:sp>
        <p:cxnSp>
          <p:nvCxnSpPr>
            <p:cNvPr id="15" name="直線矢印コネクタ 14"/>
            <p:cNvCxnSpPr/>
            <p:nvPr/>
          </p:nvCxnSpPr>
          <p:spPr>
            <a:xfrm>
              <a:off x="2987824" y="4014356"/>
              <a:ext cx="1872208" cy="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/>
            <p:cNvCxnSpPr/>
            <p:nvPr/>
          </p:nvCxnSpPr>
          <p:spPr>
            <a:xfrm>
              <a:off x="2627784" y="5958572"/>
              <a:ext cx="2232248" cy="0"/>
            </a:xfrm>
            <a:prstGeom prst="straightConnector1">
              <a:avLst/>
            </a:prstGeom>
            <a:ln w="19050">
              <a:solidFill>
                <a:srgbClr val="7030A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矢印コネクタ 16"/>
            <p:cNvCxnSpPr/>
            <p:nvPr/>
          </p:nvCxnSpPr>
          <p:spPr>
            <a:xfrm>
              <a:off x="3347864" y="5466490"/>
              <a:ext cx="2232248" cy="0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矢印コネクタ 9"/>
            <p:cNvCxnSpPr/>
            <p:nvPr/>
          </p:nvCxnSpPr>
          <p:spPr>
            <a:xfrm>
              <a:off x="3059832" y="3006244"/>
              <a:ext cx="1872208" cy="0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矢印コネクタ 23"/>
            <p:cNvCxnSpPr/>
            <p:nvPr/>
          </p:nvCxnSpPr>
          <p:spPr>
            <a:xfrm>
              <a:off x="3059832" y="3284984"/>
              <a:ext cx="1872208" cy="0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矢印コネクタ 24"/>
            <p:cNvCxnSpPr/>
            <p:nvPr/>
          </p:nvCxnSpPr>
          <p:spPr>
            <a:xfrm>
              <a:off x="3059832" y="3573016"/>
              <a:ext cx="1872208" cy="0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矢印コネクタ 27"/>
            <p:cNvCxnSpPr/>
            <p:nvPr/>
          </p:nvCxnSpPr>
          <p:spPr>
            <a:xfrm>
              <a:off x="3347864" y="5178458"/>
              <a:ext cx="2232248" cy="0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12052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427</Words>
  <Application>Microsoft Office PowerPoint</Application>
  <PresentationFormat>画面に合わせる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Device support for VMIVME-5565 and its usage at KEK</vt:lpstr>
      <vt:lpstr>Motivation for Distributed Shared Memory</vt:lpstr>
      <vt:lpstr>VMIVME-5565 and Dedicated Optical Connection</vt:lpstr>
      <vt:lpstr>VMIVME-5565</vt:lpstr>
      <vt:lpstr>EPICS Records for Data Synchronization</vt:lpstr>
      <vt:lpstr>Network Interruption</vt:lpstr>
      <vt:lpstr>Software Release Plan</vt:lpstr>
      <vt:lpstr>Injection Bucket Control at KEK</vt:lpstr>
      <vt:lpstr>Time chart</vt:lpstr>
      <vt:lpstr>Summary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kaji</dc:creator>
  <cp:lastModifiedBy>kaji</cp:lastModifiedBy>
  <cp:revision>123</cp:revision>
  <dcterms:created xsi:type="dcterms:W3CDTF">2013-01-07T10:06:01Z</dcterms:created>
  <dcterms:modified xsi:type="dcterms:W3CDTF">2016-05-24T14:46:19Z</dcterms:modified>
</cp:coreProperties>
</file>