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2">
  <p:sldMasterIdLst>
    <p:sldMasterId id="2147483964" r:id="rId1"/>
  </p:sldMasterIdLst>
  <p:notesMasterIdLst>
    <p:notesMasterId r:id="rId16"/>
  </p:notesMasterIdLst>
  <p:handoutMasterIdLst>
    <p:handoutMasterId r:id="rId17"/>
  </p:handoutMasterIdLst>
  <p:sldIdLst>
    <p:sldId id="328" r:id="rId2"/>
    <p:sldId id="323" r:id="rId3"/>
    <p:sldId id="290" r:id="rId4"/>
    <p:sldId id="329" r:id="rId5"/>
    <p:sldId id="337" r:id="rId6"/>
    <p:sldId id="331" r:id="rId7"/>
    <p:sldId id="330" r:id="rId8"/>
    <p:sldId id="332" r:id="rId9"/>
    <p:sldId id="333" r:id="rId10"/>
    <p:sldId id="334" r:id="rId11"/>
    <p:sldId id="335" r:id="rId12"/>
    <p:sldId id="336" r:id="rId13"/>
    <p:sldId id="338" r:id="rId14"/>
    <p:sldId id="309" r:id="rId15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="" xmlns:p14="http://schemas.microsoft.com/office/powerpoint/2010/main">
        <p14:section name="Standardabschnitt" id="{AE7857C0-2D20-4703-8FB6-39B300EF5577}">
          <p14:sldIdLst>
            <p14:sldId id="328"/>
            <p14:sldId id="323"/>
            <p14:sldId id="290"/>
            <p14:sldId id="297"/>
            <p14:sldId id="306"/>
            <p14:sldId id="329"/>
            <p14:sldId id="311"/>
            <p14:sldId id="307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FFFFFF"/>
    <a:srgbClr val="808080"/>
    <a:srgbClr val="000000"/>
    <a:srgbClr val="FDCA00"/>
    <a:srgbClr val="EF5B00"/>
    <a:srgbClr val="C50006"/>
    <a:srgbClr val="7C204E"/>
    <a:srgbClr val="003B6E"/>
    <a:srgbClr val="19741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37" autoAdjust="0"/>
  </p:normalViewPr>
  <p:slideViewPr>
    <p:cSldViewPr snapToObjects="1">
      <p:cViewPr>
        <p:scale>
          <a:sx n="125" d="100"/>
          <a:sy n="125" d="100"/>
        </p:scale>
        <p:origin x="-870" y="-420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06" d="100"/>
          <a:sy n="106" d="100"/>
        </p:scale>
        <p:origin x="-3054" y="-90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‹Nr.›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CH" sz="1200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438894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8513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8513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8513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8513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0498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23038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851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851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851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851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8513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8513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851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79" y="1773238"/>
            <a:ext cx="7507089" cy="2011316"/>
          </a:xfrm>
          <a:prstGeom prst="rect">
            <a:avLst/>
          </a:prstGeom>
        </p:spPr>
      </p:pic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414338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0" y="1773238"/>
            <a:ext cx="719138" cy="200342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7" name="Rechteck 15"/>
          <p:cNvSpPr>
            <a:spLocks noChangeArrowheads="1"/>
          </p:cNvSpPr>
          <p:nvPr/>
        </p:nvSpPr>
        <p:spPr bwMode="auto">
          <a:xfrm>
            <a:off x="8423275" y="9699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607999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068001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5003800" y="1772816"/>
            <a:ext cx="3329868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2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2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=""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=""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qu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45" y="1019811"/>
            <a:ext cx="8316468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5946" y="5013176"/>
            <a:ext cx="8316468" cy="1584475"/>
          </a:xfrm>
          <a:solidFill>
            <a:schemeClr val="bg1">
              <a:alpha val="75000"/>
            </a:schemeClr>
          </a:solidFill>
        </p:spPr>
        <p:txBody>
          <a:bodyPr lIns="1260000" tIns="36000" rIns="36000" bIns="36000" anchor="ctr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spc="0" baseline="0"/>
            </a:lvl1pPr>
            <a:lvl2pPr>
              <a:lnSpc>
                <a:spcPct val="110000"/>
              </a:lnSpc>
              <a:spcAft>
                <a:spcPts val="0"/>
              </a:spcAft>
              <a:defRPr sz="1800" spc="0" baseline="0"/>
            </a:lvl2pPr>
            <a:lvl3pPr>
              <a:lnSpc>
                <a:spcPct val="110000"/>
              </a:lnSpc>
              <a:spcAft>
                <a:spcPts val="0"/>
              </a:spcAft>
              <a:defRPr sz="1800" spc="0" baseline="0"/>
            </a:lvl3pPr>
            <a:lvl4pPr>
              <a:lnSpc>
                <a:spcPct val="110000"/>
              </a:lnSpc>
              <a:spcAft>
                <a:spcPts val="0"/>
              </a:spcAft>
              <a:defRPr sz="1800" spc="0" baseline="0"/>
            </a:lvl4pPr>
            <a:lvl5pPr>
              <a:lnSpc>
                <a:spcPct val="110000"/>
              </a:lnSpc>
              <a:spcAft>
                <a:spcPts val="0"/>
              </a:spcAft>
              <a:defRPr sz="1800" spc="0" baseline="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pic>
        <p:nvPicPr>
          <p:cNvPr id="11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238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87" y="1019811"/>
            <a:ext cx="8315325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75" r:id="rId8"/>
    <p:sldLayoutId id="2147483980" r:id="rId9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387" y="4776365"/>
            <a:ext cx="7969249" cy="1028899"/>
          </a:xfrm>
        </p:spPr>
        <p:txBody>
          <a:bodyPr/>
          <a:lstStyle/>
          <a:p>
            <a:r>
              <a:rPr lang="en-GB" dirty="0" err="1" smtClean="0"/>
              <a:t>EtherCAT</a:t>
            </a:r>
            <a:r>
              <a:rPr lang="en-GB" dirty="0" smtClean="0"/>
              <a:t> at PSI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err="1" smtClean="0"/>
              <a:t>Dragutin</a:t>
            </a:r>
            <a:r>
              <a:rPr lang="en-GB" dirty="0" smtClean="0"/>
              <a:t> Maier-</a:t>
            </a:r>
            <a:r>
              <a:rPr lang="en-GB" dirty="0" err="1" smtClean="0"/>
              <a:t>Manojlovic</a:t>
            </a:r>
            <a:r>
              <a:rPr lang="en-GB" dirty="0" smtClean="0"/>
              <a:t>  ::  Embedded Systems   ::  Paul </a:t>
            </a:r>
            <a:r>
              <a:rPr lang="en-GB" dirty="0" err="1" smtClean="0"/>
              <a:t>Scherrer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814387" y="5877272"/>
            <a:ext cx="685395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dirty="0" smtClean="0">
                <a:solidFill>
                  <a:srgbClr val="969696"/>
                </a:solidFill>
                <a:latin typeface="+mn-lt"/>
              </a:rPr>
              <a:t>EPICS Collaboration Meeting 2016 – Lund, Sweden</a:t>
            </a:r>
            <a:endParaRPr lang="en-GB" sz="1800" b="1" kern="1000" spc="30" dirty="0" smtClean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5748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42988" y="1125414"/>
            <a:ext cx="7742237" cy="79141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EPICS </a:t>
            </a:r>
            <a:r>
              <a:rPr lang="de-DE" dirty="0" err="1" smtClean="0"/>
              <a:t>command-line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allow</a:t>
            </a:r>
            <a:r>
              <a:rPr lang="de-DE" dirty="0" smtClean="0"/>
              <a:t> easy </a:t>
            </a:r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registers</a:t>
            </a:r>
            <a:r>
              <a:rPr lang="de-DE" dirty="0" smtClean="0"/>
              <a:t>,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, </a:t>
            </a:r>
            <a:r>
              <a:rPr lang="de-DE" dirty="0" err="1" smtClean="0"/>
              <a:t>slave-to-slave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respective</a:t>
            </a:r>
            <a:r>
              <a:rPr lang="de-DE" dirty="0" smtClean="0"/>
              <a:t> EPICS </a:t>
            </a:r>
            <a:r>
              <a:rPr lang="de-DE" dirty="0" err="1" smtClean="0"/>
              <a:t>records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EtherCAT</a:t>
            </a:r>
            <a:r>
              <a:rPr lang="en-GB" dirty="0" smtClean="0"/>
              <a:t> at PSI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042988" y="2420888"/>
            <a:ext cx="7057404" cy="34563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de-DE" sz="1800" kern="1000" spc="30" dirty="0" err="1" smtClean="0">
              <a:latin typeface="+mn-lt"/>
              <a:cs typeface="Franklin Gothic Book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99592" y="2348880"/>
            <a:ext cx="711053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dmap</a:t>
            </a:r>
            <a:endParaRPr lang="de-DE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[I] 0x2007:0x00  464.0     8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  r354 = 0x14       @ s0.sm3.p0.e81 </a:t>
            </a:r>
            <a:br>
              <a:rPr lang="de-DE" sz="10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[I] 0x2008:0x00  465.0    32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  r355 = 0x20160303 @ s0.sm3.p0.e82 </a:t>
            </a:r>
            <a:br>
              <a:rPr lang="de-DE" sz="10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[I] 0x2009:0x01  469.0    32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  r356 = 0x4203ef9b @ s0.sm3.p0.e83 </a:t>
            </a:r>
            <a:br>
              <a:rPr lang="de-DE" sz="10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[I] 0x2009:0x02  473.0    32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  r357 = 0x4474577b @ s0.sm3.p0.e84                     [I] 0x2009:0x03  477.0    32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  r358 = 0x41c4b12c @ s0.sm3.p0.e85 </a:t>
            </a:r>
            <a:br>
              <a:rPr lang="de-DE" sz="10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[I] 0x2009:0x04  481.0    32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  r359 = 0x4196e80f @ s0.sm3.p0.e86 </a:t>
            </a:r>
            <a:br>
              <a:rPr lang="de-DE" sz="10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[I] 0x2009:0x05  485.0    32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  r360 = 0x44746b5f @ s0.sm3.p0.e87 </a:t>
            </a:r>
            <a:br>
              <a:rPr lang="de-DE" sz="10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[I] 0x2009:0x06  489.0    32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  r361 = 0x42026b48 @ s0.sm3.p0.e88 </a:t>
            </a:r>
            <a:br>
              <a:rPr lang="de-DE" sz="10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[I] 0x2009:0x07  493.0    32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  r362 = 0x41aba084 @ s0.sm3.p0.e89 </a:t>
            </a:r>
            <a:br>
              <a:rPr lang="de-DE" sz="10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[I] 0x2009:0x08  497.0    32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  r363 = 0x4474523d @ s0.sm3.p0.e90 </a:t>
            </a:r>
            <a:br>
              <a:rPr lang="de-DE" sz="10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[I] 0x2009:0x09  501.0    32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  r364 = 0x42032df5 @ s0.sm3.p0.e91 </a:t>
            </a:r>
            <a:br>
              <a:rPr lang="de-DE" sz="10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[I] 0x2009:0x0a  505.0    32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  r365 = 0x00000000 @ s0.sm3.p0.e92 </a:t>
            </a:r>
            <a:br>
              <a:rPr lang="de-DE" sz="10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[I] 0x2009:0x0b  509.0    32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  r366 = 0x00000000 @ s0.sm3.p0.e93 </a:t>
            </a:r>
            <a:br>
              <a:rPr lang="de-DE" sz="10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[I] 0x2009:0x0c  513.0    32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  r367 = 0x00000000 @ s0.sm3.p0.e94 </a:t>
            </a:r>
            <a:br>
              <a:rPr lang="de-DE" sz="10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[I] 0x200a:0x00  517.0     8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  r368 = 0x07       @ s0.sm3.p0.e95</a:t>
            </a:r>
          </a:p>
          <a:p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[O] 0x2001:0x20  549.0     8 bits  r400 = 0x00       @ s12.sm2.p0.e31</a:t>
            </a:r>
            <a:br>
              <a:rPr lang="pt-BR" sz="1000" dirty="0" smtClean="0">
                <a:latin typeface="Courier New" pitchFamily="49" charset="0"/>
                <a:cs typeface="Courier New" pitchFamily="49" charset="0"/>
              </a:rPr>
            </a:b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[O] 0x2001:0x21  550.0     8 bits  r401 = 0x00       @ s12.sm2.p0.e32</a:t>
            </a:r>
            <a:br>
              <a:rPr lang="pt-BR" sz="1000" dirty="0" smtClean="0">
                <a:latin typeface="Courier New" pitchFamily="49" charset="0"/>
                <a:cs typeface="Courier New" pitchFamily="49" charset="0"/>
              </a:rPr>
            </a:b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[O] 0x2001:0x22  551.0     8 bits  r402 = 0x00       @ s12.sm2.p0.e33</a:t>
            </a:r>
            <a:br>
              <a:rPr lang="pt-BR" sz="1000" dirty="0" smtClean="0">
                <a:latin typeface="Courier New" pitchFamily="49" charset="0"/>
                <a:cs typeface="Courier New" pitchFamily="49" charset="0"/>
              </a:rPr>
            </a:b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[O] 0x2001:0x23  552.0     8 bits  r403 = 0x00       @ s12.sm2.p0.e34</a:t>
            </a:r>
            <a:br>
              <a:rPr lang="pt-BR" sz="1000" dirty="0" smtClean="0">
                <a:latin typeface="Courier New" pitchFamily="49" charset="0"/>
                <a:cs typeface="Courier New" pitchFamily="49" charset="0"/>
              </a:rPr>
            </a:b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[O] 0x2001:0x24  553.0     8 bits  r404 = 0x00       @ s12.sm2.p0.e35</a:t>
            </a:r>
            <a:br>
              <a:rPr lang="pt-BR" sz="1000" dirty="0" smtClean="0">
                <a:latin typeface="Courier New" pitchFamily="49" charset="0"/>
                <a:cs typeface="Courier New" pitchFamily="49" charset="0"/>
              </a:rPr>
            </a:b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[O] 0x2002:0x01  554.0     8 bits  r405 = 0xd4       @ s12.sm2.p0.e36</a:t>
            </a:r>
          </a:p>
          <a:p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de-DE" sz="10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42988" y="1125414"/>
            <a:ext cx="7742237" cy="79141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EPICS </a:t>
            </a:r>
            <a:r>
              <a:rPr lang="de-DE" dirty="0" err="1" smtClean="0"/>
              <a:t>command-line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allow</a:t>
            </a:r>
            <a:r>
              <a:rPr lang="de-DE" dirty="0" smtClean="0"/>
              <a:t> easy </a:t>
            </a:r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registers</a:t>
            </a:r>
            <a:r>
              <a:rPr lang="de-DE" dirty="0" smtClean="0"/>
              <a:t>,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, </a:t>
            </a:r>
            <a:r>
              <a:rPr lang="de-DE" dirty="0" err="1" smtClean="0"/>
              <a:t>slave-to-slave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respective</a:t>
            </a:r>
            <a:r>
              <a:rPr lang="de-DE" dirty="0" smtClean="0"/>
              <a:t> EPICS </a:t>
            </a:r>
            <a:r>
              <a:rPr lang="de-DE" dirty="0" err="1" smtClean="0"/>
              <a:t>records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EtherCAT</a:t>
            </a:r>
            <a:r>
              <a:rPr lang="en-GB" dirty="0" smtClean="0"/>
              <a:t> at PSI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042988" y="2420888"/>
            <a:ext cx="7057404" cy="34563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de-DE" sz="1800" kern="1000" spc="30" dirty="0" err="1" smtClean="0">
              <a:latin typeface="+mn-lt"/>
              <a:cs typeface="Franklin Gothic Book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23528" y="2348880"/>
            <a:ext cx="711053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Slave-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slave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communication</a:t>
            </a:r>
            <a:endParaRPr lang="de-DE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[O] 0x2002:0x01  554.0     8 bits  r405 = 0xd4       @ s12.sm2.p0.e36</a:t>
            </a:r>
            <a:br>
              <a:rPr lang="pt-BR" sz="1000" dirty="0" smtClean="0">
                <a:latin typeface="Courier New" pitchFamily="49" charset="0"/>
                <a:cs typeface="Courier New" pitchFamily="49" charset="0"/>
              </a:rPr>
            </a:b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 .b0 = 0 &lt;--- s4.sm0.p0.e0 = 0</a:t>
            </a:r>
            <a:br>
              <a:rPr lang="pt-BR" sz="1000" dirty="0" smtClean="0">
                <a:latin typeface="Courier New" pitchFamily="49" charset="0"/>
                <a:cs typeface="Courier New" pitchFamily="49" charset="0"/>
              </a:rPr>
            </a:b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 .b1 = 0 &lt;--- s4.sm0.p1.e0 = 0</a:t>
            </a:r>
            <a:br>
              <a:rPr lang="pt-BR" sz="1000" dirty="0" smtClean="0">
                <a:latin typeface="Courier New" pitchFamily="49" charset="0"/>
                <a:cs typeface="Courier New" pitchFamily="49" charset="0"/>
              </a:rPr>
            </a:b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 .b2 = 1 &lt;--- s4.sm0.p3.e0 = 1</a:t>
            </a:r>
            <a:br>
              <a:rPr lang="pt-BR" sz="1000" dirty="0" smtClean="0">
                <a:latin typeface="Courier New" pitchFamily="49" charset="0"/>
                <a:cs typeface="Courier New" pitchFamily="49" charset="0"/>
              </a:rPr>
            </a:b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 .b4 = 1 &lt;--- s5.sm0.p1.e0 = 1</a:t>
            </a:r>
            <a:br>
              <a:rPr lang="pt-BR" sz="1000" dirty="0" smtClean="0">
                <a:latin typeface="Courier New" pitchFamily="49" charset="0"/>
                <a:cs typeface="Courier New" pitchFamily="49" charset="0"/>
              </a:rPr>
            </a:b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 .b5 = 0 &lt;--- s10.sm0.p13.e0 = 0</a:t>
            </a:r>
            <a:br>
              <a:rPr lang="pt-BR" sz="1000" dirty="0" smtClean="0">
                <a:latin typeface="Courier New" pitchFamily="49" charset="0"/>
                <a:cs typeface="Courier New" pitchFamily="49" charset="0"/>
              </a:rPr>
            </a:b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 .b6 = 1 &lt;--- s5.sm0.p2.e0 = 1</a:t>
            </a:r>
            <a:br>
              <a:rPr lang="pt-BR" sz="1000" dirty="0" smtClean="0">
                <a:latin typeface="Courier New" pitchFamily="49" charset="0"/>
                <a:cs typeface="Courier New" pitchFamily="49" charset="0"/>
              </a:rPr>
            </a:b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 .b7 = 1 &lt;--- s5.sm0.p3.e0 = 1</a:t>
            </a:r>
          </a:p>
        </p:txBody>
      </p:sp>
      <p:sp>
        <p:nvSpPr>
          <p:cNvPr id="8" name="Rechteck 7"/>
          <p:cNvSpPr/>
          <p:nvPr/>
        </p:nvSpPr>
        <p:spPr>
          <a:xfrm>
            <a:off x="323528" y="4323000"/>
            <a:ext cx="8640960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EPICS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records</a:t>
            </a:r>
            <a:endParaRPr lang="de-DE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DE" sz="1000" dirty="0" smtClean="0"/>
              <a:t>…</a:t>
            </a:r>
            <a:br>
              <a:rPr lang="de-DE" sz="1000" dirty="0" smtClean="0"/>
            </a:br>
            <a:r>
              <a:rPr lang="de-DE" sz="900" dirty="0" smtClean="0">
                <a:latin typeface="Courier New" pitchFamily="49" charset="0"/>
                <a:cs typeface="Courier New" pitchFamily="49" charset="0"/>
              </a:rPr>
              <a:t>[O] 0x2003:0x36  667.0    16 </a:t>
            </a:r>
            <a:r>
              <a:rPr lang="de-DE" sz="9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900" dirty="0" smtClean="0">
                <a:latin typeface="Courier New" pitchFamily="49" charset="0"/>
                <a:cs typeface="Courier New" pitchFamily="49" charset="0"/>
              </a:rPr>
              <a:t>  r465 = 0x2784     @ s12.sm2.p0.e96 &lt;--- </a:t>
            </a:r>
            <a:r>
              <a:rPr lang="de-DE" sz="900" dirty="0" err="1" smtClean="0">
                <a:latin typeface="Courier New" pitchFamily="49" charset="0"/>
                <a:cs typeface="Courier New" pitchFamily="49" charset="0"/>
              </a:rPr>
              <a:t>ao</a:t>
            </a:r>
            <a:r>
              <a:rPr lang="de-DE" sz="900" dirty="0" smtClean="0">
                <a:latin typeface="Courier New" pitchFamily="49" charset="0"/>
                <a:cs typeface="Courier New" pitchFamily="49" charset="0"/>
              </a:rPr>
              <a:t> TRFCB02-RWVG100-DCP10:REF-ILK-LIML = 0x2784</a:t>
            </a:r>
            <a:br>
              <a:rPr lang="de-DE" sz="9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900" dirty="0" smtClean="0">
                <a:latin typeface="Courier New" pitchFamily="49" charset="0"/>
                <a:cs typeface="Courier New" pitchFamily="49" charset="0"/>
              </a:rPr>
              <a:t>[O] 0x2003:0x37  669.0    16 </a:t>
            </a:r>
            <a:r>
              <a:rPr lang="de-DE" sz="9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900" dirty="0" smtClean="0">
                <a:latin typeface="Courier New" pitchFamily="49" charset="0"/>
                <a:cs typeface="Courier New" pitchFamily="49" charset="0"/>
              </a:rPr>
              <a:t>  r466 = 0x2af5     @ s12.sm2.p0.e97 &lt;--- </a:t>
            </a:r>
            <a:r>
              <a:rPr lang="de-DE" sz="900" dirty="0" err="1" smtClean="0">
                <a:latin typeface="Courier New" pitchFamily="49" charset="0"/>
                <a:cs typeface="Courier New" pitchFamily="49" charset="0"/>
              </a:rPr>
              <a:t>ao</a:t>
            </a:r>
            <a:r>
              <a:rPr lang="de-DE" sz="900" dirty="0" smtClean="0">
                <a:latin typeface="Courier New" pitchFamily="49" charset="0"/>
                <a:cs typeface="Courier New" pitchFamily="49" charset="0"/>
              </a:rPr>
              <a:t> TRFCB02-RWVG200-DCP10:REF-ILK-LIML = 0x2af5</a:t>
            </a:r>
            <a:br>
              <a:rPr lang="de-DE" sz="9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900" dirty="0" smtClean="0">
                <a:latin typeface="Courier New" pitchFamily="49" charset="0"/>
                <a:cs typeface="Courier New" pitchFamily="49" charset="0"/>
              </a:rPr>
              <a:t>[O] 0x2003:0x38  671.0    16 </a:t>
            </a:r>
            <a:r>
              <a:rPr lang="de-DE" sz="9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900" dirty="0" smtClean="0">
                <a:latin typeface="Courier New" pitchFamily="49" charset="0"/>
                <a:cs typeface="Courier New" pitchFamily="49" charset="0"/>
              </a:rPr>
              <a:t>  r467 = 0x2af5     @ s12.sm2.p0.e98 &lt;--- </a:t>
            </a:r>
            <a:r>
              <a:rPr lang="de-DE" sz="900" dirty="0" err="1" smtClean="0">
                <a:latin typeface="Courier New" pitchFamily="49" charset="0"/>
                <a:cs typeface="Courier New" pitchFamily="49" charset="0"/>
              </a:rPr>
              <a:t>ao</a:t>
            </a:r>
            <a:r>
              <a:rPr lang="de-DE" sz="900" dirty="0" smtClean="0">
                <a:latin typeface="Courier New" pitchFamily="49" charset="0"/>
                <a:cs typeface="Courier New" pitchFamily="49" charset="0"/>
              </a:rPr>
              <a:t> TRFCB02-RWVG300-DCP10:REF-ILK-LIML = 0x2af5</a:t>
            </a:r>
            <a:br>
              <a:rPr lang="de-DE" sz="9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900" dirty="0" smtClean="0">
                <a:latin typeface="Courier New" pitchFamily="49" charset="0"/>
                <a:cs typeface="Courier New" pitchFamily="49" charset="0"/>
              </a:rPr>
              <a:t>[O] 0x2003:0x39  673.0    16 </a:t>
            </a:r>
            <a:r>
              <a:rPr lang="de-DE" sz="9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900" dirty="0" smtClean="0">
                <a:latin typeface="Courier New" pitchFamily="49" charset="0"/>
                <a:cs typeface="Courier New" pitchFamily="49" charset="0"/>
              </a:rPr>
              <a:t>  r468 = 0x2a34     @ s12.sm2.p0.e99 &lt;--- </a:t>
            </a:r>
            <a:r>
              <a:rPr lang="de-DE" sz="900" dirty="0" err="1" smtClean="0">
                <a:latin typeface="Courier New" pitchFamily="49" charset="0"/>
                <a:cs typeface="Courier New" pitchFamily="49" charset="0"/>
              </a:rPr>
              <a:t>ao</a:t>
            </a:r>
            <a:r>
              <a:rPr lang="de-DE" sz="900" dirty="0" smtClean="0">
                <a:latin typeface="Courier New" pitchFamily="49" charset="0"/>
                <a:cs typeface="Courier New" pitchFamily="49" charset="0"/>
              </a:rPr>
              <a:t> TRFCB02-RWVG400-DCP10:REF-ILK-LIML = 0x2a34</a:t>
            </a:r>
            <a:br>
              <a:rPr lang="de-DE" sz="9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900" dirty="0" smtClean="0">
                <a:latin typeface="Courier New" pitchFamily="49" charset="0"/>
                <a:cs typeface="Courier New" pitchFamily="49" charset="0"/>
              </a:rPr>
              <a:t>[O] 0x2003:0x3a  675.0    16 </a:t>
            </a:r>
            <a:r>
              <a:rPr lang="de-DE" sz="9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900" dirty="0" smtClean="0">
                <a:latin typeface="Courier New" pitchFamily="49" charset="0"/>
                <a:cs typeface="Courier New" pitchFamily="49" charset="0"/>
              </a:rPr>
              <a:t>  r469 = 0x26d8     @ s12.sm2.p0.e100 &lt;--- </a:t>
            </a:r>
            <a:r>
              <a:rPr lang="de-DE" sz="900" dirty="0" err="1" smtClean="0">
                <a:latin typeface="Courier New" pitchFamily="49" charset="0"/>
                <a:cs typeface="Courier New" pitchFamily="49" charset="0"/>
              </a:rPr>
              <a:t>ao</a:t>
            </a:r>
            <a:r>
              <a:rPr lang="de-DE" sz="900" dirty="0" smtClean="0">
                <a:latin typeface="Courier New" pitchFamily="49" charset="0"/>
                <a:cs typeface="Courier New" pitchFamily="49" charset="0"/>
              </a:rPr>
              <a:t> TRFCB02-RILK-RFDET:SPARE-ILK-LIML = 0x26d8</a:t>
            </a:r>
          </a:p>
          <a:p>
            <a:r>
              <a:rPr lang="de-DE" sz="9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pt-BR" sz="9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42988" y="1125414"/>
            <a:ext cx="7742237" cy="79141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EPICS </a:t>
            </a:r>
            <a:r>
              <a:rPr lang="de-DE" dirty="0" err="1" smtClean="0"/>
              <a:t>command-line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allow</a:t>
            </a:r>
            <a:r>
              <a:rPr lang="de-DE" dirty="0" smtClean="0"/>
              <a:t> easy </a:t>
            </a:r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registers</a:t>
            </a:r>
            <a:r>
              <a:rPr lang="de-DE" dirty="0" smtClean="0"/>
              <a:t>,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, </a:t>
            </a:r>
            <a:r>
              <a:rPr lang="de-DE" dirty="0" err="1" smtClean="0"/>
              <a:t>slave-to-slave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respective</a:t>
            </a:r>
            <a:r>
              <a:rPr lang="de-DE" dirty="0" smtClean="0"/>
              <a:t> EPICS </a:t>
            </a:r>
            <a:r>
              <a:rPr lang="de-DE" dirty="0" err="1" smtClean="0"/>
              <a:t>records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EtherCAT</a:t>
            </a:r>
            <a:r>
              <a:rPr lang="en-GB" dirty="0" smtClean="0"/>
              <a:t> at PSI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9512" y="2420888"/>
            <a:ext cx="8712968" cy="42402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de-DE" sz="800" kern="1000" spc="3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b="1" kern="1000" spc="30" dirty="0" err="1" smtClean="0">
                <a:latin typeface="+mn-lt"/>
                <a:cs typeface="Courier New" pitchFamily="49" charset="0"/>
              </a:rPr>
              <a:t>Aai</a:t>
            </a:r>
            <a:r>
              <a:rPr lang="de-DE" sz="1000" b="1" kern="1000" spc="30" dirty="0" smtClean="0">
                <a:latin typeface="+mn-lt"/>
                <a:cs typeface="Courier New" pitchFamily="49" charset="0"/>
              </a:rPr>
              <a:t> live </a:t>
            </a:r>
            <a:r>
              <a:rPr lang="de-DE" sz="1000" b="1" kern="1000" spc="30" dirty="0" err="1" smtClean="0">
                <a:latin typeface="+mn-lt"/>
                <a:cs typeface="Courier New" pitchFamily="49" charset="0"/>
              </a:rPr>
              <a:t>content</a:t>
            </a:r>
            <a:r>
              <a:rPr lang="de-DE" sz="1000" b="1" kern="1000" spc="30" dirty="0" smtClean="0">
                <a:latin typeface="+mn-lt"/>
                <a:cs typeface="Courier New" pitchFamily="49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[I] 0x2004:0x02  678.0     8 </a:t>
            </a:r>
            <a:r>
              <a:rPr lang="de-DE" sz="8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 r471 = 0x00       @ s12.sm3.p0.e1 ---&gt; </a:t>
            </a:r>
            <a:r>
              <a:rPr lang="de-DE" sz="800" dirty="0" err="1" smtClean="0">
                <a:latin typeface="Courier New" pitchFamily="49" charset="0"/>
                <a:cs typeface="Courier New" pitchFamily="49" charset="0"/>
              </a:rPr>
              <a:t>aai</a:t>
            </a: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 TRFCB02-RILK:SPI_DATA_OUT = { 0x1e, 0x00, 0x02, 0x4f, 0x00, 0x00, 0x02, 0xf4, 0x00, 0x00, 0x00, 0x00, 0x00, 0x00, 0x00, 0x00, 0x00, 0x00, 0x00, 0x3a, 0x3b, 0x00, 0x00, 0x00, 0x00, 0x00, 0x71, 0x00, 0x00, 0x00, 0x00, 0x00 }</a:t>
            </a:r>
            <a:br>
              <a:rPr lang="de-DE" sz="800" dirty="0" smtClean="0">
                <a:latin typeface="Courier New" pitchFamily="49" charset="0"/>
                <a:cs typeface="Courier New" pitchFamily="49" charset="0"/>
              </a:rPr>
            </a:br>
            <a:endParaRPr lang="de-DE" sz="8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DE" sz="8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b="1" dirty="0" err="1" smtClean="0">
                <a:latin typeface="+mn-lt"/>
                <a:cs typeface="Courier New" pitchFamily="49" charset="0"/>
              </a:rPr>
              <a:t>Stringin</a:t>
            </a:r>
            <a:r>
              <a:rPr lang="de-DE" sz="1000" b="1" dirty="0" smtClean="0">
                <a:latin typeface="+mn-lt"/>
                <a:cs typeface="Courier New" pitchFamily="49" charset="0"/>
              </a:rPr>
              <a:t> live </a:t>
            </a:r>
            <a:r>
              <a:rPr lang="de-DE" sz="1000" b="1" dirty="0" err="1" smtClean="0">
                <a:latin typeface="+mn-lt"/>
                <a:cs typeface="Courier New" pitchFamily="49" charset="0"/>
              </a:rPr>
              <a:t>content</a:t>
            </a:r>
            <a:r>
              <a:rPr lang="de-DE" sz="1000" b="1" dirty="0" smtClean="0">
                <a:latin typeface="+mn-lt"/>
                <a:cs typeface="Courier New" pitchFamily="49" charset="0"/>
              </a:rPr>
              <a:t> (</a:t>
            </a:r>
            <a:r>
              <a:rPr lang="de-DE" sz="1000" b="1" dirty="0" err="1" smtClean="0">
                <a:latin typeface="+mn-lt"/>
                <a:cs typeface="Courier New" pitchFamily="49" charset="0"/>
              </a:rPr>
              <a:t>with</a:t>
            </a:r>
            <a:r>
              <a:rPr lang="de-DE" sz="1000" b="1" dirty="0" smtClean="0">
                <a:latin typeface="+mn-lt"/>
                <a:cs typeface="Courier New" pitchFamily="49" charset="0"/>
              </a:rPr>
              <a:t> </a:t>
            </a:r>
            <a:r>
              <a:rPr lang="de-DE" sz="1000" b="1" dirty="0" err="1" smtClean="0">
                <a:latin typeface="+mn-lt"/>
                <a:cs typeface="Courier New" pitchFamily="49" charset="0"/>
              </a:rPr>
              <a:t>offset</a:t>
            </a:r>
            <a:r>
              <a:rPr lang="de-DE" sz="1000" b="1" dirty="0" smtClean="0">
                <a:latin typeface="+mn-lt"/>
                <a:cs typeface="Courier New" pitchFamily="49" charset="0"/>
              </a:rPr>
              <a:t> </a:t>
            </a:r>
            <a:r>
              <a:rPr lang="de-DE" sz="1000" b="1" dirty="0" err="1" smtClean="0">
                <a:latin typeface="+mn-lt"/>
                <a:cs typeface="Courier New" pitchFamily="49" charset="0"/>
              </a:rPr>
              <a:t>and</a:t>
            </a:r>
            <a:r>
              <a:rPr lang="de-DE" sz="1000" b="1" dirty="0" smtClean="0">
                <a:latin typeface="+mn-lt"/>
                <a:cs typeface="Courier New" pitchFamily="49" charset="0"/>
              </a:rPr>
              <a:t> </a:t>
            </a:r>
            <a:r>
              <a:rPr lang="de-DE" sz="1000" b="1" dirty="0" err="1" smtClean="0">
                <a:latin typeface="+mn-lt"/>
                <a:cs typeface="Courier New" pitchFamily="49" charset="0"/>
              </a:rPr>
              <a:t>length</a:t>
            </a:r>
            <a:r>
              <a:rPr lang="de-DE" sz="1000" b="1" dirty="0" smtClean="0">
                <a:latin typeface="+mn-lt"/>
                <a:cs typeface="Courier New" pitchFamily="49" charset="0"/>
              </a:rPr>
              <a:t>):</a:t>
            </a:r>
            <a:r>
              <a:rPr lang="de-DE" sz="800" b="1" dirty="0" smtClean="0">
                <a:latin typeface="+mn-lt"/>
                <a:cs typeface="Courier New" pitchFamily="49" charset="0"/>
              </a:rPr>
              <a:t/>
            </a:r>
            <a:br>
              <a:rPr lang="de-DE" sz="800" b="1" dirty="0" smtClean="0">
                <a:latin typeface="+mn-lt"/>
                <a:cs typeface="Courier New" pitchFamily="49" charset="0"/>
              </a:rPr>
            </a:b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[I] 0x2005:0x02  714.0    32 </a:t>
            </a:r>
            <a:r>
              <a:rPr lang="de-DE" sz="8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 r504 = 0x43465254 @ s12.sm3.p0.e34 ---&gt; </a:t>
            </a:r>
            <a:r>
              <a:rPr lang="de-DE" sz="800" dirty="0" err="1" smtClean="0">
                <a:latin typeface="Courier New" pitchFamily="49" charset="0"/>
                <a:cs typeface="Courier New" pitchFamily="49" charset="0"/>
              </a:rPr>
              <a:t>stringin</a:t>
            </a: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 TRFCB02-RILK:FW-NAME =  = 'TRFCB02' (</a:t>
            </a:r>
            <a:r>
              <a:rPr lang="de-DE" sz="800" dirty="0" err="1" smtClean="0">
                <a:latin typeface="Courier New" pitchFamily="49" charset="0"/>
                <a:cs typeface="Courier New" pitchFamily="49" charset="0"/>
              </a:rPr>
              <a:t>offset</a:t>
            </a: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 +0, </a:t>
            </a:r>
            <a:r>
              <a:rPr lang="de-DE" sz="800" dirty="0" err="1" smtClean="0">
                <a:latin typeface="Courier New" pitchFamily="49" charset="0"/>
                <a:cs typeface="Courier New" pitchFamily="49" charset="0"/>
              </a:rPr>
              <a:t>length</a:t>
            </a: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 8)</a:t>
            </a:r>
            <a:br>
              <a:rPr lang="de-DE" sz="8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[I] 0x2005:0x03  718.0    32 </a:t>
            </a:r>
            <a:r>
              <a:rPr lang="de-DE" sz="8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 r505 = 0x00323042 @ s12.sm3.p0.e35</a:t>
            </a:r>
            <a:br>
              <a:rPr lang="de-DE" sz="800" dirty="0" smtClean="0">
                <a:latin typeface="Courier New" pitchFamily="49" charset="0"/>
                <a:cs typeface="Courier New" pitchFamily="49" charset="0"/>
              </a:rPr>
            </a:br>
            <a:endParaRPr lang="de-DE" sz="8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DE" sz="8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b="1" dirty="0" smtClean="0">
                <a:latin typeface="+mn-lt"/>
                <a:cs typeface="Courier New" pitchFamily="49" charset="0"/>
              </a:rPr>
              <a:t>Records </a:t>
            </a:r>
            <a:r>
              <a:rPr lang="de-DE" sz="1000" b="1" dirty="0" err="1" smtClean="0">
                <a:latin typeface="+mn-lt"/>
                <a:cs typeface="Courier New" pitchFamily="49" charset="0"/>
              </a:rPr>
              <a:t>and</a:t>
            </a:r>
            <a:r>
              <a:rPr lang="de-DE" sz="1000" b="1" dirty="0" smtClean="0">
                <a:latin typeface="+mn-lt"/>
                <a:cs typeface="Courier New" pitchFamily="49" charset="0"/>
              </a:rPr>
              <a:t> </a:t>
            </a:r>
            <a:r>
              <a:rPr lang="de-DE" sz="1000" b="1" dirty="0" err="1" smtClean="0">
                <a:latin typeface="+mn-lt"/>
                <a:cs typeface="Courier New" pitchFamily="49" charset="0"/>
              </a:rPr>
              <a:t>slave-to-slave</a:t>
            </a:r>
            <a:r>
              <a:rPr lang="de-DE" sz="1000" b="1" dirty="0" smtClean="0">
                <a:latin typeface="+mn-lt"/>
                <a:cs typeface="Courier New" pitchFamily="49" charset="0"/>
              </a:rPr>
              <a:t> </a:t>
            </a:r>
            <a:r>
              <a:rPr lang="de-DE" sz="1000" b="1" dirty="0" err="1" smtClean="0">
                <a:latin typeface="+mn-lt"/>
                <a:cs typeface="Courier New" pitchFamily="49" charset="0"/>
              </a:rPr>
              <a:t>communication</a:t>
            </a:r>
            <a:r>
              <a:rPr lang="de-DE" sz="1000" b="1" dirty="0" smtClean="0">
                <a:latin typeface="+mn-lt"/>
                <a:cs typeface="Courier New" pitchFamily="49" charset="0"/>
              </a:rPr>
              <a:t>:</a:t>
            </a:r>
            <a:br>
              <a:rPr lang="de-DE" sz="1000" b="1" dirty="0" smtClean="0">
                <a:latin typeface="+mn-lt"/>
                <a:cs typeface="Courier New" pitchFamily="49" charset="0"/>
              </a:rPr>
            </a:b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[I] 0x2006:0x01  722.0     8 </a:t>
            </a:r>
            <a:r>
              <a:rPr lang="de-DE" sz="8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 r506 = 0xff       @ s12.sm3.p0.e36</a:t>
            </a:r>
            <a:br>
              <a:rPr lang="de-DE" sz="8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     ---&gt; b0: bi TRFCB02-RILK:PSYS = 1</a:t>
            </a:r>
            <a:br>
              <a:rPr lang="de-DE" sz="8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     ---&gt; b1: bi TRFCB02-RLLE-EVR:ILK = 1</a:t>
            </a:r>
            <a:br>
              <a:rPr lang="de-DE" sz="8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     ---&gt; b2: bi TRFCB02-RLLE:WDOG-SUMILK = 1</a:t>
            </a:r>
            <a:br>
              <a:rPr lang="de-DE" sz="8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     ---&gt; b3: bi TRFCB02-RILK-RFSW10:RFON = 1</a:t>
            </a:r>
            <a:br>
              <a:rPr lang="de-DE" sz="8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     ---&gt; b4: bi TRFCB02-RILK-RFSW20:RFON = 1</a:t>
            </a:r>
            <a:br>
              <a:rPr lang="de-DE" sz="8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     ---&gt; b5: bi TRFCB02-RILK:RF-READY = 1</a:t>
            </a:r>
            <a:br>
              <a:rPr lang="de-DE" sz="8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 .b6 = 1 ---&gt; s7.sm0.p0.e0 = 1</a:t>
            </a:r>
            <a:br>
              <a:rPr lang="de-DE" sz="8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 .b7 = 1 ---&gt; s7.sm0.p2.e0 = 1</a:t>
            </a:r>
            <a:br>
              <a:rPr lang="de-DE" sz="8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[I] 0x2006:0x02  723.0     8 </a:t>
            </a:r>
            <a:r>
              <a:rPr lang="de-DE" sz="800" dirty="0" err="1" smtClean="0">
                <a:latin typeface="Courier New" pitchFamily="49" charset="0"/>
                <a:cs typeface="Courier New" pitchFamily="49" charset="0"/>
              </a:rPr>
              <a:t>bits</a:t>
            </a: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 r507 = 0x07       @ s12.sm3.p0.e37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				   .b0 = 1 ---&gt; s7.sm0.p1.e0 = 1</a:t>
            </a:r>
            <a:endParaRPr lang="de-DE" sz="800" kern="1000" spc="3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     ---&gt; b1: bi TRFCB02-RILK:MPS-LEVEL1 = 1</a:t>
            </a:r>
            <a:br>
              <a:rPr lang="de-DE" sz="8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     ---&gt; b2: bi TRFCB02-RILK:MPS-LEVEL2 = 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     ---&gt; b3: bi TRFCB02-RILK:ANV1-P = 0</a:t>
            </a:r>
            <a:br>
              <a:rPr lang="de-DE" sz="8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     ---&gt; b4: bi TRFCB02-RILK:ANV2-P = 0</a:t>
            </a:r>
            <a:br>
              <a:rPr lang="de-DE" sz="8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     ---&gt; b5: bi TRFCB02-RILK:ANV3-P = 0</a:t>
            </a:r>
            <a:br>
              <a:rPr lang="de-DE" sz="8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     ---&gt; b6: bi TRFCB02-RILK:ANV4-P = 0</a:t>
            </a:r>
            <a:br>
              <a:rPr lang="de-DE" sz="8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800" dirty="0" smtClean="0">
                <a:latin typeface="Courier New" pitchFamily="49" charset="0"/>
                <a:cs typeface="Courier New" pitchFamily="49" charset="0"/>
              </a:rPr>
              <a:t>                                                            ---&gt; b7: bi TRFCB02-RILK:ANI1-P = 0</a:t>
            </a:r>
            <a:br>
              <a:rPr lang="de-DE" sz="800" dirty="0" smtClean="0">
                <a:latin typeface="Courier New" pitchFamily="49" charset="0"/>
                <a:cs typeface="Courier New" pitchFamily="49" charset="0"/>
              </a:rPr>
            </a:br>
            <a:endParaRPr lang="de-DE" sz="800" kern="1000" spc="3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42988" y="1125414"/>
            <a:ext cx="7742237" cy="79141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PSI </a:t>
            </a:r>
            <a:r>
              <a:rPr lang="de-DE" dirty="0" err="1" smtClean="0"/>
              <a:t>EtherCAT</a:t>
            </a:r>
            <a:r>
              <a:rPr lang="de-DE" dirty="0" smtClean="0"/>
              <a:t> </a:t>
            </a:r>
            <a:r>
              <a:rPr lang="de-DE" dirty="0" err="1" smtClean="0"/>
              <a:t>drivers</a:t>
            </a:r>
            <a:r>
              <a:rPr lang="de-DE" dirty="0" smtClean="0"/>
              <a:t> –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plans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EtherCAT</a:t>
            </a:r>
            <a:r>
              <a:rPr lang="en-GB" dirty="0" smtClean="0"/>
              <a:t> at PSI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1042988" y="2276872"/>
            <a:ext cx="7742237" cy="2664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Support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Beckhoff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XML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configuration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DB (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configuration</a:t>
            </a:r>
            <a:r>
              <a:rPr lang="de-DE" sz="1800" dirty="0" smtClean="0">
                <a:latin typeface="+mn-lt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Support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SDO </a:t>
            </a:r>
            <a:r>
              <a:rPr kumimoji="0" lang="de-DE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transfers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EPICS (</a:t>
            </a:r>
            <a:r>
              <a:rPr kumimoji="0" lang="de-DE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slave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EEPROM </a:t>
            </a:r>
            <a:r>
              <a:rPr kumimoji="0" lang="de-DE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updates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de-DE" sz="1800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1800" dirty="0" err="1" smtClean="0">
                <a:latin typeface="+mn-lt"/>
                <a:ea typeface="+mn-ea"/>
                <a:cs typeface="+mn-cs"/>
              </a:rPr>
              <a:t>EtherCAT</a:t>
            </a:r>
            <a:r>
              <a:rPr lang="de-DE" sz="1800" dirty="0" smtClean="0">
                <a:latin typeface="+mn-lt"/>
                <a:ea typeface="+mn-ea"/>
                <a:cs typeface="+mn-cs"/>
              </a:rPr>
              <a:t> EPICS </a:t>
            </a:r>
            <a:r>
              <a:rPr lang="de-DE" sz="1800" dirty="0" err="1" smtClean="0">
                <a:latin typeface="+mn-lt"/>
                <a:ea typeface="+mn-ea"/>
                <a:cs typeface="+mn-cs"/>
              </a:rPr>
              <a:t>driver</a:t>
            </a:r>
            <a:r>
              <a:rPr lang="de-DE" sz="1800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1800" dirty="0" err="1" smtClean="0">
                <a:latin typeface="+mn-lt"/>
                <a:ea typeface="+mn-ea"/>
                <a:cs typeface="+mn-cs"/>
              </a:rPr>
              <a:t>for</a:t>
            </a:r>
            <a:r>
              <a:rPr lang="de-DE" sz="1800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1800" dirty="0" err="1" smtClean="0">
                <a:latin typeface="+mn-lt"/>
                <a:ea typeface="+mn-ea"/>
                <a:cs typeface="+mn-cs"/>
              </a:rPr>
              <a:t>Beckhoff</a:t>
            </a:r>
            <a:r>
              <a:rPr lang="de-DE" sz="1800" dirty="0" smtClean="0">
                <a:latin typeface="+mn-lt"/>
                <a:ea typeface="+mn-ea"/>
                <a:cs typeface="+mn-cs"/>
              </a:rPr>
              <a:t> IPCs </a:t>
            </a:r>
            <a:r>
              <a:rPr lang="de-DE" sz="1800" dirty="0" err="1" smtClean="0">
                <a:latin typeface="+mn-lt"/>
                <a:ea typeface="+mn-ea"/>
                <a:cs typeface="+mn-cs"/>
              </a:rPr>
              <a:t>and</a:t>
            </a:r>
            <a:r>
              <a:rPr lang="de-DE" sz="1800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1800" dirty="0" err="1" smtClean="0">
                <a:latin typeface="+mn-lt"/>
                <a:ea typeface="+mn-ea"/>
                <a:cs typeface="+mn-cs"/>
              </a:rPr>
              <a:t>TwinCAT</a:t>
            </a:r>
            <a:r>
              <a:rPr lang="de-DE" sz="1800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1800" dirty="0" err="1" smtClean="0">
                <a:latin typeface="+mn-lt"/>
                <a:ea typeface="+mn-ea"/>
                <a:cs typeface="+mn-cs"/>
              </a:rPr>
              <a:t>systems</a:t>
            </a:r>
            <a:r>
              <a:rPr lang="de-DE" sz="1800" dirty="0" smtClean="0">
                <a:latin typeface="+mn-lt"/>
                <a:ea typeface="+mn-ea"/>
                <a:cs typeface="+mn-cs"/>
              </a:rPr>
              <a:t> (Windows </a:t>
            </a:r>
            <a:r>
              <a:rPr lang="de-DE" sz="1800" dirty="0" err="1" smtClean="0">
                <a:latin typeface="+mn-lt"/>
                <a:ea typeface="+mn-ea"/>
                <a:cs typeface="+mn-cs"/>
              </a:rPr>
              <a:t>and</a:t>
            </a:r>
            <a:r>
              <a:rPr lang="de-DE" sz="1800" dirty="0" smtClean="0">
                <a:latin typeface="+mn-lt"/>
                <a:ea typeface="+mn-ea"/>
                <a:cs typeface="+mn-cs"/>
              </a:rPr>
              <a:t> Windows-CE </a:t>
            </a:r>
            <a:r>
              <a:rPr lang="de-DE" sz="1800" dirty="0" err="1" smtClean="0">
                <a:latin typeface="+mn-lt"/>
                <a:ea typeface="+mn-ea"/>
                <a:cs typeface="+mn-cs"/>
              </a:rPr>
              <a:t>based</a:t>
            </a:r>
            <a:r>
              <a:rPr lang="de-DE" sz="1800" dirty="0" smtClean="0">
                <a:latin typeface="+mn-lt"/>
                <a:ea typeface="+mn-ea"/>
                <a:cs typeface="+mn-cs"/>
              </a:rPr>
              <a:t>, </a:t>
            </a:r>
            <a:r>
              <a:rPr lang="de-DE" sz="1800" dirty="0" err="1" smtClean="0">
                <a:latin typeface="+mn-lt"/>
                <a:ea typeface="+mn-ea"/>
                <a:cs typeface="+mn-cs"/>
              </a:rPr>
              <a:t>using</a:t>
            </a:r>
            <a:r>
              <a:rPr lang="de-DE" sz="1800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1800" dirty="0" err="1" smtClean="0">
                <a:latin typeface="+mn-lt"/>
                <a:ea typeface="+mn-ea"/>
                <a:cs typeface="+mn-cs"/>
              </a:rPr>
              <a:t>Beckhoff</a:t>
            </a:r>
            <a:r>
              <a:rPr lang="de-DE" sz="1800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1800" dirty="0" err="1" smtClean="0">
                <a:latin typeface="+mn-lt"/>
                <a:ea typeface="+mn-ea"/>
                <a:cs typeface="+mn-cs"/>
              </a:rPr>
              <a:t>TwinCAT</a:t>
            </a:r>
            <a:r>
              <a:rPr lang="de-DE" sz="1800" dirty="0" smtClean="0">
                <a:latin typeface="+mn-lt"/>
                <a:ea typeface="+mn-ea"/>
                <a:cs typeface="+mn-cs"/>
              </a:rPr>
              <a:t> API)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de-DE" sz="1800" dirty="0" smtClean="0">
                <a:latin typeface="+mn-lt"/>
                <a:ea typeface="+mn-ea"/>
                <a:cs typeface="+mn-cs"/>
              </a:rPr>
              <a:t> Finish </a:t>
            </a:r>
            <a:r>
              <a:rPr lang="de-DE" sz="1800" dirty="0" err="1" smtClean="0">
                <a:latin typeface="+mn-lt"/>
                <a:ea typeface="+mn-ea"/>
                <a:cs typeface="+mn-cs"/>
              </a:rPr>
              <a:t>support</a:t>
            </a:r>
            <a:r>
              <a:rPr lang="de-DE" sz="1800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1800" dirty="0" err="1" smtClean="0">
                <a:latin typeface="+mn-lt"/>
                <a:ea typeface="+mn-ea"/>
                <a:cs typeface="+mn-cs"/>
              </a:rPr>
              <a:t>for</a:t>
            </a:r>
            <a:r>
              <a:rPr lang="de-DE" sz="1800" dirty="0" smtClean="0">
                <a:latin typeface="+mn-lt"/>
                <a:ea typeface="+mn-ea"/>
                <a:cs typeface="+mn-cs"/>
              </a:rPr>
              <a:t> multiple </a:t>
            </a:r>
            <a:r>
              <a:rPr lang="de-DE" sz="1800" dirty="0" err="1" smtClean="0">
                <a:latin typeface="+mn-lt"/>
                <a:ea typeface="+mn-ea"/>
                <a:cs typeface="+mn-cs"/>
              </a:rPr>
              <a:t>EtherCAT</a:t>
            </a:r>
            <a:r>
              <a:rPr lang="de-DE" sz="1800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1800" dirty="0" err="1" smtClean="0">
                <a:latin typeface="+mn-lt"/>
                <a:ea typeface="+mn-ea"/>
                <a:cs typeface="+mn-cs"/>
              </a:rPr>
              <a:t>masters</a:t>
            </a:r>
            <a:r>
              <a:rPr lang="de-DE" sz="1800" dirty="0" smtClean="0">
                <a:latin typeface="+mn-lt"/>
                <a:ea typeface="+mn-ea"/>
                <a:cs typeface="+mn-cs"/>
              </a:rPr>
              <a:t> on a </a:t>
            </a:r>
            <a:r>
              <a:rPr lang="de-DE" sz="1800" dirty="0" err="1" smtClean="0">
                <a:latin typeface="+mn-lt"/>
                <a:ea typeface="+mn-ea"/>
                <a:cs typeface="+mn-cs"/>
              </a:rPr>
              <a:t>single</a:t>
            </a:r>
            <a:r>
              <a:rPr lang="de-DE" sz="1800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1800" dirty="0" err="1" smtClean="0">
                <a:latin typeface="+mn-lt"/>
                <a:ea typeface="+mn-ea"/>
                <a:cs typeface="+mn-cs"/>
              </a:rPr>
              <a:t>host</a:t>
            </a:r>
            <a:endParaRPr lang="de-DE" sz="1800" dirty="0" smtClean="0"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de-DE" sz="1800" dirty="0" smtClean="0"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 schaffen Wissen – heute für morgen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448768" cy="5577839"/>
          </a:xfrm>
        </p:spPr>
        <p:txBody>
          <a:bodyPr/>
          <a:lstStyle/>
          <a:p>
            <a:pPr marL="0" indent="0">
              <a:buNone/>
            </a:pPr>
            <a:r>
              <a:rPr lang="de-CH" b="1" dirty="0" err="1" smtClean="0"/>
              <a:t>My</a:t>
            </a:r>
            <a:r>
              <a:rPr lang="de-CH" b="1" dirty="0" smtClean="0"/>
              <a:t> </a:t>
            </a:r>
            <a:r>
              <a:rPr lang="de-CH" b="1" dirty="0" err="1" smtClean="0"/>
              <a:t>thanks</a:t>
            </a:r>
            <a:r>
              <a:rPr lang="de-CH" b="1" dirty="0" smtClean="0"/>
              <a:t> </a:t>
            </a:r>
            <a:r>
              <a:rPr lang="de-CH" b="1" dirty="0" err="1" smtClean="0"/>
              <a:t>goes</a:t>
            </a:r>
            <a:r>
              <a:rPr lang="de-CH" b="1" dirty="0" smtClean="0"/>
              <a:t> </a:t>
            </a:r>
            <a:r>
              <a:rPr lang="de-CH" b="1" dirty="0" err="1" smtClean="0"/>
              <a:t>to</a:t>
            </a:r>
            <a:r>
              <a:rPr lang="de-CH" b="1" dirty="0" smtClean="0"/>
              <a:t>:</a:t>
            </a:r>
          </a:p>
          <a:p>
            <a:pPr>
              <a:buNone/>
            </a:pPr>
            <a:endParaRPr lang="de-CH" dirty="0" smtClean="0"/>
          </a:p>
          <a:p>
            <a:r>
              <a:rPr lang="de-CH" dirty="0" smtClean="0"/>
              <a:t>Dr. Markus </a:t>
            </a:r>
            <a:r>
              <a:rPr lang="de-CH" dirty="0" err="1" smtClean="0"/>
              <a:t>Janousch</a:t>
            </a:r>
            <a:r>
              <a:rPr lang="de-CH" dirty="0" smtClean="0"/>
              <a:t>, Dr. Elke </a:t>
            </a:r>
            <a:r>
              <a:rPr lang="de-CH" dirty="0" err="1" smtClean="0"/>
              <a:t>Zimoch</a:t>
            </a:r>
            <a:r>
              <a:rPr lang="de-CH" dirty="0" smtClean="0"/>
              <a:t>, Babak </a:t>
            </a:r>
            <a:r>
              <a:rPr lang="de-CH" dirty="0" err="1" smtClean="0"/>
              <a:t>Kalantari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others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Controls </a:t>
            </a:r>
            <a:r>
              <a:rPr lang="de-CH" dirty="0" err="1" smtClean="0"/>
              <a:t>Section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Embedded Software Group </a:t>
            </a:r>
            <a:r>
              <a:rPr lang="de-CH" dirty="0" err="1" smtClean="0"/>
              <a:t>at</a:t>
            </a:r>
            <a:r>
              <a:rPr lang="de-CH" dirty="0" smtClean="0"/>
              <a:t> PSI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their</a:t>
            </a:r>
            <a:r>
              <a:rPr lang="de-CH" dirty="0" smtClean="0"/>
              <a:t> </a:t>
            </a:r>
            <a:r>
              <a:rPr lang="de-CH" dirty="0" err="1" smtClean="0"/>
              <a:t>support</a:t>
            </a:r>
            <a:endParaRPr lang="de-CH" dirty="0" smtClean="0"/>
          </a:p>
          <a:p>
            <a:r>
              <a:rPr lang="de-CH" dirty="0" smtClean="0"/>
              <a:t>Roger Kalt und Florian Gärtner </a:t>
            </a:r>
            <a:r>
              <a:rPr lang="de-CH" dirty="0" err="1" smtClean="0"/>
              <a:t>from</a:t>
            </a:r>
            <a:r>
              <a:rPr lang="de-CH" dirty="0" smtClean="0"/>
              <a:t> LLRF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testing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ideas</a:t>
            </a:r>
            <a:endParaRPr lang="de-CH" dirty="0" smtClean="0"/>
          </a:p>
          <a:p>
            <a:r>
              <a:rPr lang="de-CH" dirty="0" err="1" smtClean="0"/>
              <a:t>IgH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Dr. Florian Pose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creating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sharing</a:t>
            </a:r>
            <a:r>
              <a:rPr lang="de-CH" dirty="0" smtClean="0"/>
              <a:t> </a:t>
            </a:r>
            <a:r>
              <a:rPr lang="de-CH" dirty="0" err="1" smtClean="0"/>
              <a:t>Etherlab</a:t>
            </a:r>
            <a:r>
              <a:rPr lang="de-CH" dirty="0" smtClean="0"/>
              <a:t> Master</a:t>
            </a:r>
          </a:p>
        </p:txBody>
      </p:sp>
    </p:spTree>
    <p:extLst>
      <p:ext uri="{BB962C8B-B14F-4D97-AF65-F5344CB8AC3E}">
        <p14:creationId xmlns="" xmlns:p14="http://schemas.microsoft.com/office/powerpoint/2010/main" val="138829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SwissFEL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5100741"/>
            <a:ext cx="3960440" cy="1208579"/>
          </a:xfrm>
          <a:prstGeom prst="rect">
            <a:avLst/>
          </a:prstGeom>
          <a:noFill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ヒラギノ角ゴ Pro W3" charset="-128"/>
                <a:cs typeface="+mn-cs"/>
              </a:rPr>
              <a:t>Swiss Free Electron Laser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ヒラギノ角ゴ Pro W3" charset="-128"/>
                <a:cs typeface="+mn-cs"/>
              </a:rPr>
              <a:t>SwissFEL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ヒラギノ角ゴ Pro W3" charset="-128"/>
              <a:cs typeface="+mn-cs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77" y="4758687"/>
            <a:ext cx="2974503" cy="18388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58686"/>
            <a:ext cx="1379130" cy="183884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0" y="801701"/>
            <a:ext cx="7361171" cy="3827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0117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42988" y="1125414"/>
            <a:ext cx="7742237" cy="1439490"/>
          </a:xfrm>
        </p:spPr>
        <p:txBody>
          <a:bodyPr/>
          <a:lstStyle/>
          <a:p>
            <a:pPr marL="0" indent="0">
              <a:buNone/>
            </a:pPr>
            <a:r>
              <a:rPr lang="de-CH" dirty="0" err="1" smtClean="0"/>
              <a:t>At</a:t>
            </a:r>
            <a:r>
              <a:rPr lang="de-CH" dirty="0" smtClean="0"/>
              <a:t> PSI, </a:t>
            </a:r>
            <a:r>
              <a:rPr lang="de-CH" dirty="0" err="1" smtClean="0"/>
              <a:t>EtherCAT</a:t>
            </a:r>
            <a:r>
              <a:rPr lang="de-CH" dirty="0" smtClean="0"/>
              <a:t> </a:t>
            </a:r>
            <a:r>
              <a:rPr lang="de-CH" dirty="0" err="1" smtClean="0"/>
              <a:t>devices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connected</a:t>
            </a:r>
            <a:r>
              <a:rPr lang="de-CH" dirty="0" smtClean="0"/>
              <a:t> </a:t>
            </a:r>
            <a:r>
              <a:rPr lang="de-CH" dirty="0" err="1" smtClean="0"/>
              <a:t>using</a:t>
            </a:r>
            <a:r>
              <a:rPr lang="de-CH" dirty="0" smtClean="0"/>
              <a:t> </a:t>
            </a:r>
            <a:r>
              <a:rPr lang="de-CH" dirty="0" err="1" smtClean="0"/>
              <a:t>Beckhoff</a:t>
            </a:r>
            <a:r>
              <a:rPr lang="de-CH" dirty="0" smtClean="0"/>
              <a:t> </a:t>
            </a:r>
            <a:r>
              <a:rPr lang="de-CH" dirty="0" err="1" smtClean="0"/>
              <a:t>TwinCAT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Beckhoff</a:t>
            </a:r>
            <a:r>
              <a:rPr lang="de-CH" dirty="0" smtClean="0"/>
              <a:t> IPCs, but also </a:t>
            </a:r>
            <a:r>
              <a:rPr lang="de-CH" dirty="0" err="1" smtClean="0"/>
              <a:t>using</a:t>
            </a:r>
            <a:r>
              <a:rPr lang="de-CH" dirty="0" smtClean="0"/>
              <a:t> </a:t>
            </a:r>
            <a:r>
              <a:rPr lang="de-CH" dirty="0" err="1" smtClean="0"/>
              <a:t>IgH</a:t>
            </a:r>
            <a:r>
              <a:rPr lang="de-CH" dirty="0" smtClean="0"/>
              <a:t> </a:t>
            </a:r>
            <a:r>
              <a:rPr lang="de-CH" dirty="0" err="1" smtClean="0"/>
              <a:t>Etherlab</a:t>
            </a:r>
            <a:r>
              <a:rPr lang="de-CH" dirty="0" smtClean="0"/>
              <a:t> Master (</a:t>
            </a:r>
            <a:r>
              <a:rPr lang="de-CH" dirty="0" err="1" smtClean="0"/>
              <a:t>somewhat</a:t>
            </a:r>
            <a:r>
              <a:rPr lang="de-CH" dirty="0" smtClean="0"/>
              <a:t> </a:t>
            </a:r>
            <a:r>
              <a:rPr lang="de-CH" dirty="0" err="1" smtClean="0"/>
              <a:t>modified</a:t>
            </a:r>
            <a:r>
              <a:rPr lang="de-CH" dirty="0" smtClean="0"/>
              <a:t>) </a:t>
            </a:r>
            <a:r>
              <a:rPr lang="de-CH" dirty="0" err="1" smtClean="0"/>
              <a:t>and</a:t>
            </a:r>
            <a:r>
              <a:rPr lang="de-CH" dirty="0" smtClean="0"/>
              <a:t> in-</a:t>
            </a:r>
            <a:r>
              <a:rPr lang="de-CH" dirty="0" err="1" smtClean="0"/>
              <a:t>house</a:t>
            </a:r>
            <a:r>
              <a:rPr lang="de-CH" dirty="0" smtClean="0"/>
              <a:t> EPICS </a:t>
            </a:r>
            <a:r>
              <a:rPr lang="de-CH" dirty="0" err="1" smtClean="0"/>
              <a:t>drivers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tools</a:t>
            </a:r>
            <a:r>
              <a:rPr lang="de-CH" dirty="0" smtClean="0"/>
              <a:t> on </a:t>
            </a:r>
            <a:r>
              <a:rPr lang="de-CH" dirty="0" err="1" smtClean="0"/>
              <a:t>various</a:t>
            </a:r>
            <a:r>
              <a:rPr lang="de-CH" dirty="0" smtClean="0"/>
              <a:t> </a:t>
            </a:r>
            <a:r>
              <a:rPr lang="de-CH" dirty="0" err="1" smtClean="0"/>
              <a:t>platforms</a:t>
            </a:r>
            <a:r>
              <a:rPr lang="de-CH" dirty="0" smtClean="0"/>
              <a:t> – Standard Intel-</a:t>
            </a:r>
            <a:r>
              <a:rPr lang="de-CH" dirty="0" err="1" smtClean="0"/>
              <a:t>based</a:t>
            </a:r>
            <a:r>
              <a:rPr lang="de-CH" dirty="0" smtClean="0"/>
              <a:t> PCs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SoftIOC</a:t>
            </a:r>
            <a:r>
              <a:rPr lang="de-CH" dirty="0" smtClean="0"/>
              <a:t> Servers, </a:t>
            </a:r>
            <a:r>
              <a:rPr lang="de-CH" dirty="0" err="1" smtClean="0"/>
              <a:t>and</a:t>
            </a:r>
            <a:r>
              <a:rPr lang="de-CH" dirty="0" smtClean="0"/>
              <a:t> Embedded </a:t>
            </a:r>
            <a:r>
              <a:rPr lang="de-CH" dirty="0" err="1" smtClean="0"/>
              <a:t>solutions</a:t>
            </a:r>
            <a:r>
              <a:rPr lang="de-CH" dirty="0" smtClean="0"/>
              <a:t> </a:t>
            </a:r>
            <a:r>
              <a:rPr lang="de-CH" dirty="0" err="1" smtClean="0"/>
              <a:t>using</a:t>
            </a:r>
            <a:r>
              <a:rPr lang="de-CH" dirty="0" smtClean="0"/>
              <a:t> </a:t>
            </a:r>
            <a:r>
              <a:rPr lang="de-CH" dirty="0" err="1" smtClean="0"/>
              <a:t>standard</a:t>
            </a:r>
            <a:r>
              <a:rPr lang="de-CH" dirty="0" smtClean="0"/>
              <a:t> </a:t>
            </a:r>
            <a:r>
              <a:rPr lang="de-CH" dirty="0" err="1" smtClean="0"/>
              <a:t>crates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Ioxos</a:t>
            </a:r>
            <a:r>
              <a:rPr lang="de-CH" dirty="0" smtClean="0"/>
              <a:t> IFC 1210 </a:t>
            </a:r>
            <a:r>
              <a:rPr lang="de-CH" dirty="0" err="1" smtClean="0"/>
              <a:t>boards</a:t>
            </a:r>
            <a:r>
              <a:rPr lang="de-CH" dirty="0" smtClean="0"/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EtherCAT</a:t>
            </a:r>
            <a:r>
              <a:rPr lang="en-GB" dirty="0" smtClean="0"/>
              <a:t> at PSI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349" y="2780928"/>
            <a:ext cx="778310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42988" y="1125414"/>
            <a:ext cx="7742237" cy="79141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EtherCAT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incarnations</a:t>
            </a:r>
            <a:r>
              <a:rPr lang="de-DE" dirty="0" smtClean="0"/>
              <a:t>, </a:t>
            </a:r>
            <a:r>
              <a:rPr lang="de-DE" dirty="0" err="1" smtClean="0"/>
              <a:t>userspace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EPICS </a:t>
            </a:r>
            <a:r>
              <a:rPr lang="de-DE" dirty="0" err="1" smtClean="0"/>
              <a:t>driver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Linux </a:t>
            </a:r>
            <a:r>
              <a:rPr lang="de-DE" dirty="0" err="1" smtClean="0"/>
              <a:t>kernel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EtherCAT</a:t>
            </a:r>
            <a:r>
              <a:rPr lang="en-GB" dirty="0" smtClean="0"/>
              <a:t> at PSI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2060848"/>
            <a:ext cx="6753221" cy="419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42988" y="1125414"/>
            <a:ext cx="7742237" cy="79141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PSI EPICS </a:t>
            </a:r>
            <a:r>
              <a:rPr lang="de-DE" dirty="0" err="1" smtClean="0"/>
              <a:t>EtherCAT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PSI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EtherCAT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EtherCAT</a:t>
            </a:r>
            <a:r>
              <a:rPr lang="en-GB" dirty="0" smtClean="0"/>
              <a:t> at PSI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4005064"/>
            <a:ext cx="3633990" cy="24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7576" y="2148204"/>
            <a:ext cx="3382838" cy="16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395536" y="2060848"/>
            <a:ext cx="4752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Both PSI </a:t>
            </a:r>
            <a:r>
              <a:rPr lang="en-US" sz="1400" dirty="0" err="1" smtClean="0">
                <a:latin typeface="+mn-lt"/>
              </a:rPr>
              <a:t>EtherCAT</a:t>
            </a:r>
            <a:r>
              <a:rPr lang="en-US" sz="1400" dirty="0" smtClean="0">
                <a:latin typeface="+mn-lt"/>
              </a:rPr>
              <a:t> and Linux drivers support 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automatic scan and configuration</a:t>
            </a:r>
            <a:r>
              <a:rPr lang="en-US" sz="1400" dirty="0" smtClean="0">
                <a:latin typeface="+mn-lt"/>
              </a:rPr>
              <a:t> of </a:t>
            </a:r>
            <a:r>
              <a:rPr lang="en-US" sz="1400" dirty="0" err="1" smtClean="0">
                <a:latin typeface="+mn-lt"/>
              </a:rPr>
              <a:t>EtherCAT</a:t>
            </a:r>
            <a:r>
              <a:rPr lang="en-US" sz="1400" dirty="0" smtClean="0">
                <a:latin typeface="+mn-lt"/>
              </a:rPr>
              <a:t> Modules. There is no need to prepare </a:t>
            </a:r>
            <a:r>
              <a:rPr lang="en-US" sz="1400" dirty="0" err="1" smtClean="0">
                <a:latin typeface="+mn-lt"/>
              </a:rPr>
              <a:t>Beckhoff</a:t>
            </a:r>
            <a:r>
              <a:rPr lang="en-US" sz="1400" dirty="0" smtClean="0">
                <a:latin typeface="+mn-lt"/>
              </a:rPr>
              <a:t> or other XML configuration files or perform any other setup in advance.</a:t>
            </a:r>
          </a:p>
          <a:p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Modules can also be configured </a:t>
            </a:r>
            <a:r>
              <a:rPr lang="en-US" sz="1400" b="1" dirty="0" smtClean="0">
                <a:latin typeface="+mn-lt"/>
              </a:rPr>
              <a:t>statically, either from EPICS or any other application or from the CLI. </a:t>
            </a:r>
            <a:r>
              <a:rPr lang="en-US" sz="1400" dirty="0" smtClean="0">
                <a:latin typeface="+mn-lt"/>
              </a:rPr>
              <a:t>The static configuration will work even if the modules are not reporting their own configuration (SII missing or wrong).</a:t>
            </a:r>
          </a:p>
          <a:p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Optimizations allow for very high </a:t>
            </a:r>
            <a:r>
              <a:rPr lang="en-US" sz="1400" dirty="0" err="1" smtClean="0">
                <a:latin typeface="+mn-lt"/>
              </a:rPr>
              <a:t>EtherCAT</a:t>
            </a:r>
            <a:r>
              <a:rPr lang="en-US" sz="1400" dirty="0" smtClean="0">
                <a:latin typeface="+mn-lt"/>
              </a:rPr>
              <a:t> rates (up to 5-10 kHz and more on P2020-based IFC, with minimal CPU load (&lt;10% CPU used at 8-10 kHz!), using PREEMT-RT on </a:t>
            </a:r>
            <a:r>
              <a:rPr lang="en-US" sz="1400" dirty="0" err="1" smtClean="0">
                <a:latin typeface="+mn-lt"/>
              </a:rPr>
              <a:t>Ioxos</a:t>
            </a:r>
            <a:r>
              <a:rPr lang="en-US" sz="1400" dirty="0" smtClean="0">
                <a:latin typeface="+mn-lt"/>
              </a:rPr>
              <a:t> IFC 1210. </a:t>
            </a:r>
            <a:r>
              <a:rPr lang="en-US" sz="1400" dirty="0" smtClean="0">
                <a:latin typeface="+mn-lt"/>
              </a:rPr>
              <a:t>Running very stable 24/7 for weeks on end, no dropped packets, less than 0.01% of packets with jitter/</a:t>
            </a:r>
            <a:r>
              <a:rPr lang="en-US" sz="1400" dirty="0" err="1" smtClean="0">
                <a:latin typeface="+mn-lt"/>
              </a:rPr>
              <a:t>microdelays</a:t>
            </a:r>
            <a:r>
              <a:rPr lang="en-US" sz="1400" dirty="0" smtClean="0">
                <a:latin typeface="+mn-lt"/>
              </a:rPr>
              <a:t>, with 1000+ EPICS records set to I/O </a:t>
            </a:r>
            <a:r>
              <a:rPr lang="en-US" sz="1400" dirty="0" err="1" smtClean="0">
                <a:latin typeface="+mn-lt"/>
              </a:rPr>
              <a:t>Intr</a:t>
            </a:r>
            <a:r>
              <a:rPr lang="en-US" sz="1400" dirty="0" smtClean="0">
                <a:latin typeface="+mn-lt"/>
              </a:rPr>
              <a:t> scan.</a:t>
            </a:r>
          </a:p>
          <a:p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No dependency on other drivers (i.e. </a:t>
            </a:r>
            <a:r>
              <a:rPr lang="en-US" sz="1400" dirty="0" err="1" smtClean="0">
                <a:latin typeface="+mn-lt"/>
              </a:rPr>
              <a:t>asyn</a:t>
            </a:r>
            <a:r>
              <a:rPr lang="en-US" sz="1400" dirty="0" smtClean="0">
                <a:latin typeface="+mn-lt"/>
              </a:rPr>
              <a:t>) or software, aside from </a:t>
            </a:r>
            <a:r>
              <a:rPr lang="en-US" sz="1400" dirty="0" err="1" smtClean="0">
                <a:latin typeface="+mn-lt"/>
              </a:rPr>
              <a:t>Etherlab</a:t>
            </a:r>
            <a:r>
              <a:rPr lang="en-US" sz="1400" dirty="0" smtClean="0">
                <a:latin typeface="+mn-lt"/>
              </a:rPr>
              <a:t> Master itself.</a:t>
            </a:r>
            <a:endParaRPr lang="en-US" sz="1400" dirty="0" smtClean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42988" y="1125414"/>
            <a:ext cx="7742237" cy="79141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EtherCAT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PSI </a:t>
            </a:r>
            <a:r>
              <a:rPr lang="de-DE" dirty="0" err="1" smtClean="0"/>
              <a:t>as</a:t>
            </a:r>
            <a:r>
              <a:rPr lang="de-DE" dirty="0" smtClean="0"/>
              <a:t> flexible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,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adressing</a:t>
            </a:r>
            <a:r>
              <a:rPr lang="de-DE" dirty="0" smtClean="0"/>
              <a:t> was </a:t>
            </a:r>
            <a:r>
              <a:rPr lang="de-DE" dirty="0" err="1" smtClean="0"/>
              <a:t>devised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EtherCAT</a:t>
            </a:r>
            <a:r>
              <a:rPr lang="en-GB" dirty="0" smtClean="0"/>
              <a:t> at PSI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6273" y="2132856"/>
            <a:ext cx="3558952" cy="204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916832"/>
            <a:ext cx="38233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436096" y="4365104"/>
            <a:ext cx="3349129" cy="15039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800" kern="1000" spc="30" dirty="0" err="1" smtClean="0">
                <a:latin typeface="+mn-lt"/>
                <a:cs typeface="Franklin Gothic Book"/>
              </a:rPr>
              <a:t>Examples</a:t>
            </a:r>
            <a:r>
              <a:rPr lang="de-DE" sz="1800" kern="1000" spc="30" dirty="0" smtClean="0">
                <a:latin typeface="+mn-lt"/>
                <a:cs typeface="Franklin Gothic Book"/>
              </a:rPr>
              <a:t> (INP/OUT </a:t>
            </a:r>
            <a:r>
              <a:rPr lang="de-DE" sz="1800" kern="1000" spc="30" dirty="0" err="1" smtClean="0">
                <a:latin typeface="+mn-lt"/>
                <a:cs typeface="Franklin Gothic Book"/>
              </a:rPr>
              <a:t>addressing</a:t>
            </a:r>
            <a:r>
              <a:rPr lang="de-DE" sz="1800" kern="1000" spc="30" dirty="0" smtClean="0">
                <a:latin typeface="+mn-lt"/>
                <a:cs typeface="Franklin Gothic Book"/>
              </a:rPr>
              <a:t>):</a:t>
            </a:r>
            <a:endParaRPr lang="de-DE" sz="1800" kern="1000" spc="30" dirty="0" smtClean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DE" sz="1800" kern="1000" spc="30" dirty="0" smtClean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800" kern="1000" spc="30" dirty="0" smtClean="0">
                <a:latin typeface="+mn-lt"/>
                <a:cs typeface="Franklin Gothic Book"/>
              </a:rPr>
              <a:t>s0.sm2.p0.e0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800" kern="1000" spc="30" dirty="0" smtClean="0">
                <a:latin typeface="+mn-lt"/>
                <a:cs typeface="Franklin Gothic Book"/>
              </a:rPr>
              <a:t>s1.sm0.p14.e22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800" kern="1000" spc="30" dirty="0" smtClean="0">
                <a:latin typeface="+mn-lt"/>
                <a:cs typeface="Franklin Gothic Book"/>
              </a:rPr>
              <a:t>s5.sm1.p1.e3</a:t>
            </a:r>
            <a:endParaRPr lang="de-DE" sz="1800" kern="1000" spc="30" dirty="0" smtClean="0">
              <a:latin typeface="+mn-lt"/>
              <a:cs typeface="Franklin Gothic Boo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42988" y="1125414"/>
            <a:ext cx="7742237" cy="79141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flexibility</a:t>
            </a:r>
            <a:r>
              <a:rPr lang="de-DE" dirty="0" smtClean="0"/>
              <a:t>, additional </a:t>
            </a:r>
            <a:r>
              <a:rPr lang="de-DE" dirty="0" err="1" smtClean="0"/>
              <a:t>adressing</a:t>
            </a:r>
            <a:r>
              <a:rPr lang="de-DE" dirty="0" smtClean="0"/>
              <a:t> </a:t>
            </a:r>
            <a:r>
              <a:rPr lang="de-DE" dirty="0" err="1" smtClean="0"/>
              <a:t>modifiers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introduced</a:t>
            </a:r>
            <a:r>
              <a:rPr lang="de-DE" dirty="0" smtClean="0"/>
              <a:t>, such </a:t>
            </a:r>
            <a:r>
              <a:rPr lang="de-DE" dirty="0" err="1" smtClean="0"/>
              <a:t>as</a:t>
            </a:r>
            <a:r>
              <a:rPr lang="de-DE" dirty="0" smtClean="0"/>
              <a:t>: .o, .b, r, .</a:t>
            </a:r>
            <a:r>
              <a:rPr lang="de-DE" dirty="0" err="1" smtClean="0"/>
              <a:t>lr</a:t>
            </a:r>
            <a:r>
              <a:rPr lang="de-DE" dirty="0" smtClean="0"/>
              <a:t>, .l, </a:t>
            </a:r>
            <a:r>
              <a:rPr lang="de-DE" dirty="0" err="1" smtClean="0"/>
              <a:t>as</a:t>
            </a:r>
            <a:r>
              <a:rPr lang="de-DE" dirty="0" smtClean="0"/>
              <a:t> well </a:t>
            </a:r>
            <a:r>
              <a:rPr lang="de-DE" dirty="0" err="1" smtClean="0"/>
              <a:t>as</a:t>
            </a:r>
            <a:r>
              <a:rPr lang="de-DE" dirty="0" smtClean="0"/>
              <a:t> type </a:t>
            </a:r>
            <a:r>
              <a:rPr lang="de-DE" dirty="0" err="1" smtClean="0"/>
              <a:t>override</a:t>
            </a:r>
            <a:r>
              <a:rPr lang="de-DE" dirty="0" smtClean="0"/>
              <a:t> (t=&lt;</a:t>
            </a:r>
            <a:r>
              <a:rPr lang="de-DE" dirty="0" err="1" smtClean="0"/>
              <a:t>newtype</a:t>
            </a:r>
            <a:r>
              <a:rPr lang="de-DE" dirty="0" smtClean="0"/>
              <a:t>&gt;)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EtherCAT</a:t>
            </a:r>
            <a:r>
              <a:rPr lang="en-GB" dirty="0" smtClean="0"/>
              <a:t> at PSI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439" y="2420888"/>
            <a:ext cx="853424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42988" y="1125414"/>
            <a:ext cx="7742237" cy="79141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Furthermore</a:t>
            </a:r>
            <a:r>
              <a:rPr lang="de-DE" dirty="0" smtClean="0"/>
              <a:t>, </a:t>
            </a:r>
            <a:r>
              <a:rPr lang="de-DE" dirty="0" err="1" smtClean="0"/>
              <a:t>programmable</a:t>
            </a:r>
            <a:r>
              <a:rPr lang="de-DE" dirty="0" smtClean="0"/>
              <a:t> </a:t>
            </a:r>
            <a:r>
              <a:rPr lang="de-DE" dirty="0" err="1" smtClean="0"/>
              <a:t>EtherCAT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(such </a:t>
            </a:r>
            <a:r>
              <a:rPr lang="de-DE" dirty="0" err="1" smtClean="0"/>
              <a:t>as</a:t>
            </a:r>
            <a:r>
              <a:rPr lang="de-DE" dirty="0" smtClean="0"/>
              <a:t> EL6692, EL6695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) </a:t>
            </a:r>
            <a:r>
              <a:rPr lang="de-DE" dirty="0" err="1" smtClean="0"/>
              <a:t>are</a:t>
            </a:r>
            <a:r>
              <a:rPr lang="de-DE" dirty="0" smtClean="0"/>
              <a:t> also </a:t>
            </a:r>
            <a:r>
              <a:rPr lang="de-DE" dirty="0" err="1" smtClean="0"/>
              <a:t>supported</a:t>
            </a:r>
            <a:r>
              <a:rPr lang="de-DE" dirty="0" smtClean="0"/>
              <a:t>, </a:t>
            </a:r>
            <a:r>
              <a:rPr lang="de-DE" dirty="0" err="1" smtClean="0"/>
              <a:t>as</a:t>
            </a:r>
            <a:r>
              <a:rPr lang="de-DE" dirty="0" smtClean="0"/>
              <a:t> well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slave-to-slave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EtherCAT</a:t>
            </a:r>
            <a:r>
              <a:rPr lang="en-GB" dirty="0" smtClean="0"/>
              <a:t> at PSI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9" y="2348880"/>
            <a:ext cx="6444208" cy="18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9" y="4353762"/>
            <a:ext cx="8640960" cy="181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42988" y="1125414"/>
            <a:ext cx="7742237" cy="79141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All </a:t>
            </a:r>
            <a:r>
              <a:rPr lang="de-DE" dirty="0" err="1" smtClean="0"/>
              <a:t>functionality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static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reconfiguration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Etherlab</a:t>
            </a:r>
            <a:r>
              <a:rPr lang="de-DE" dirty="0" smtClean="0"/>
              <a:t> Master was </a:t>
            </a:r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mini </a:t>
            </a:r>
            <a:r>
              <a:rPr lang="de-DE" dirty="0" err="1" smtClean="0"/>
              <a:t>script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,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EtherCAT</a:t>
            </a:r>
            <a:r>
              <a:rPr lang="en-GB" dirty="0" smtClean="0"/>
              <a:t> at PSI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899592" y="2060848"/>
            <a:ext cx="7742237" cy="4600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sz="1000" b="1" dirty="0" smtClean="0"/>
              <a:t>ecat2cfgslave </a:t>
            </a:r>
            <a:r>
              <a:rPr lang="de-DE" sz="1000" b="1" dirty="0" err="1" smtClean="0">
                <a:solidFill>
                  <a:srgbClr val="FF0000"/>
                </a:solidFill>
              </a:rPr>
              <a:t>sm</a:t>
            </a:r>
            <a:r>
              <a:rPr lang="de-DE" sz="1000" b="1" dirty="0" smtClean="0"/>
              <a:t> - </a:t>
            </a:r>
            <a:r>
              <a:rPr lang="de-DE" sz="1000" b="1" dirty="0" err="1" smtClean="0"/>
              <a:t>Config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Sync</a:t>
            </a:r>
            <a:r>
              <a:rPr lang="de-DE" sz="1000" b="1" dirty="0" smtClean="0"/>
              <a:t> Manager </a:t>
            </a:r>
          </a:p>
          <a:p>
            <a:r>
              <a:rPr lang="de-DE" sz="1000" dirty="0" err="1" smtClean="0"/>
              <a:t>Configures</a:t>
            </a:r>
            <a:r>
              <a:rPr lang="de-DE" sz="1000" dirty="0" smtClean="0"/>
              <a:t> </a:t>
            </a:r>
            <a:r>
              <a:rPr lang="de-DE" sz="1000" dirty="0" err="1" smtClean="0"/>
              <a:t>one</a:t>
            </a:r>
            <a:r>
              <a:rPr lang="de-DE" sz="1000" dirty="0" smtClean="0"/>
              <a:t> </a:t>
            </a:r>
            <a:r>
              <a:rPr lang="de-DE" sz="1000" dirty="0" err="1" smtClean="0"/>
              <a:t>Sync</a:t>
            </a:r>
            <a:r>
              <a:rPr lang="de-DE" sz="1000" dirty="0" smtClean="0"/>
              <a:t> Manager </a:t>
            </a:r>
            <a:r>
              <a:rPr lang="de-DE" sz="1000" dirty="0" err="1" smtClean="0"/>
              <a:t>for</a:t>
            </a:r>
            <a:r>
              <a:rPr lang="de-DE" sz="1000" dirty="0" smtClean="0"/>
              <a:t> </a:t>
            </a:r>
            <a:r>
              <a:rPr lang="de-DE" sz="1000" dirty="0" err="1" smtClean="0"/>
              <a:t>the</a:t>
            </a:r>
            <a:r>
              <a:rPr lang="de-DE" sz="1000" dirty="0" smtClean="0"/>
              <a:t> </a:t>
            </a:r>
            <a:r>
              <a:rPr lang="de-DE" sz="1000" dirty="0" err="1" smtClean="0"/>
              <a:t>given</a:t>
            </a:r>
            <a:r>
              <a:rPr lang="de-DE" sz="1000" dirty="0" smtClean="0"/>
              <a:t> </a:t>
            </a:r>
            <a:r>
              <a:rPr lang="de-DE" sz="1000" dirty="0" err="1" smtClean="0"/>
              <a:t>slave</a:t>
            </a:r>
            <a:r>
              <a:rPr lang="de-DE" sz="1000" dirty="0" smtClean="0"/>
              <a:t>.</a:t>
            </a:r>
            <a:br>
              <a:rPr lang="de-DE" sz="1000" dirty="0" smtClean="0"/>
            </a:br>
            <a:endParaRPr lang="de-DE" sz="1000" dirty="0" smtClean="0"/>
          </a:p>
          <a:p>
            <a:r>
              <a:rPr lang="de-DE" sz="1000" dirty="0" smtClean="0"/>
              <a:t>ecat2cfgslave </a:t>
            </a:r>
            <a:r>
              <a:rPr lang="de-DE" sz="1000" dirty="0" err="1" smtClean="0"/>
              <a:t>sm</a:t>
            </a:r>
            <a:r>
              <a:rPr lang="de-DE" sz="1000" dirty="0" smtClean="0"/>
              <a:t> &lt;</a:t>
            </a:r>
            <a:r>
              <a:rPr lang="de-DE" sz="1000" dirty="0" err="1" smtClean="0"/>
              <a:t>slavenr</a:t>
            </a:r>
            <a:r>
              <a:rPr lang="de-DE" sz="1000" dirty="0" smtClean="0"/>
              <a:t>&gt; &lt;</a:t>
            </a:r>
            <a:r>
              <a:rPr lang="de-DE" sz="1000" dirty="0" err="1" smtClean="0"/>
              <a:t>smnr</a:t>
            </a:r>
            <a:r>
              <a:rPr lang="de-DE" sz="1000" dirty="0" smtClean="0"/>
              <a:t>&gt; &lt;dir&gt; &lt;</a:t>
            </a:r>
            <a:r>
              <a:rPr lang="de-DE" sz="1000" dirty="0" err="1" smtClean="0"/>
              <a:t>wd_mode</a:t>
            </a:r>
            <a:r>
              <a:rPr lang="de-DE" sz="1000" dirty="0" smtClean="0"/>
              <a:t>&gt; </a:t>
            </a:r>
          </a:p>
          <a:p>
            <a:endParaRPr lang="de-DE" sz="1000" b="1" dirty="0" smtClean="0"/>
          </a:p>
          <a:p>
            <a:r>
              <a:rPr lang="de-DE" sz="1000" b="1" dirty="0" smtClean="0"/>
              <a:t>ecat2cfgslave </a:t>
            </a:r>
            <a:r>
              <a:rPr lang="de-DE" sz="1000" b="1" dirty="0" err="1" smtClean="0">
                <a:solidFill>
                  <a:srgbClr val="FF0000"/>
                </a:solidFill>
              </a:rPr>
              <a:t>sm_clear_pdos</a:t>
            </a:r>
            <a:r>
              <a:rPr lang="de-DE" sz="1000" b="1" dirty="0" smtClean="0"/>
              <a:t> - Clear PDOs </a:t>
            </a:r>
            <a:r>
              <a:rPr lang="de-DE" sz="1000" b="1" dirty="0" err="1" smtClean="0"/>
              <a:t>of</a:t>
            </a:r>
            <a:r>
              <a:rPr lang="de-DE" sz="1000" b="1" dirty="0" smtClean="0"/>
              <a:t> a SM </a:t>
            </a:r>
          </a:p>
          <a:p>
            <a:r>
              <a:rPr lang="de-DE" sz="1000" dirty="0" err="1" smtClean="0"/>
              <a:t>Clears</a:t>
            </a:r>
            <a:r>
              <a:rPr lang="de-DE" sz="1000" dirty="0" smtClean="0"/>
              <a:t> (i.e. </a:t>
            </a:r>
            <a:r>
              <a:rPr lang="de-DE" sz="1000" dirty="0" err="1" smtClean="0"/>
              <a:t>deletes</a:t>
            </a:r>
            <a:r>
              <a:rPr lang="de-DE" sz="1000" dirty="0" smtClean="0"/>
              <a:t>) all PDOs </a:t>
            </a:r>
            <a:r>
              <a:rPr lang="de-DE" sz="1000" dirty="0" err="1" smtClean="0"/>
              <a:t>for</a:t>
            </a:r>
            <a:r>
              <a:rPr lang="de-DE" sz="1000" dirty="0" smtClean="0"/>
              <a:t> a </a:t>
            </a:r>
            <a:r>
              <a:rPr lang="de-DE" sz="1000" dirty="0" err="1" smtClean="0"/>
              <a:t>given</a:t>
            </a:r>
            <a:r>
              <a:rPr lang="de-DE" sz="1000" dirty="0" smtClean="0"/>
              <a:t> </a:t>
            </a:r>
            <a:r>
              <a:rPr lang="de-DE" sz="1000" dirty="0" err="1" smtClean="0"/>
              <a:t>Sync</a:t>
            </a:r>
            <a:r>
              <a:rPr lang="de-DE" sz="1000" dirty="0" smtClean="0"/>
              <a:t> Manager (SM) </a:t>
            </a:r>
          </a:p>
          <a:p>
            <a:r>
              <a:rPr lang="de-DE" sz="1000" dirty="0" smtClean="0"/>
              <a:t>ecat2cfgslave </a:t>
            </a:r>
            <a:r>
              <a:rPr lang="de-DE" sz="1000" dirty="0" err="1" smtClean="0"/>
              <a:t>sm_clear_pdos</a:t>
            </a:r>
            <a:r>
              <a:rPr lang="de-DE" sz="1000" dirty="0" smtClean="0"/>
              <a:t> &lt;</a:t>
            </a:r>
            <a:r>
              <a:rPr lang="de-DE" sz="1000" dirty="0" err="1" smtClean="0"/>
              <a:t>slavenr</a:t>
            </a:r>
            <a:r>
              <a:rPr lang="de-DE" sz="1000" dirty="0" smtClean="0"/>
              <a:t>&gt; &lt;</a:t>
            </a:r>
            <a:r>
              <a:rPr lang="de-DE" sz="1000" dirty="0" err="1" smtClean="0"/>
              <a:t>smnr</a:t>
            </a:r>
            <a:r>
              <a:rPr lang="de-DE" sz="1000" dirty="0" smtClean="0"/>
              <a:t>&gt; </a:t>
            </a:r>
          </a:p>
          <a:p>
            <a:endParaRPr lang="de-DE" sz="1000" b="1" dirty="0" smtClean="0"/>
          </a:p>
          <a:p>
            <a:r>
              <a:rPr lang="de-DE" sz="1000" b="1" dirty="0" smtClean="0"/>
              <a:t>ecat2cfgslave </a:t>
            </a:r>
            <a:r>
              <a:rPr lang="de-DE" sz="1000" b="1" dirty="0" err="1" smtClean="0">
                <a:solidFill>
                  <a:srgbClr val="FF0000"/>
                </a:solidFill>
              </a:rPr>
              <a:t>sm_add_pdo</a:t>
            </a:r>
            <a:r>
              <a:rPr lang="de-DE" sz="1000" b="1" dirty="0" smtClean="0"/>
              <a:t> - Add PDO </a:t>
            </a:r>
            <a:r>
              <a:rPr lang="de-DE" sz="1000" b="1" dirty="0" err="1" smtClean="0"/>
              <a:t>to</a:t>
            </a:r>
            <a:r>
              <a:rPr lang="de-DE" sz="1000" b="1" dirty="0" smtClean="0"/>
              <a:t> a SM </a:t>
            </a:r>
          </a:p>
          <a:p>
            <a:r>
              <a:rPr lang="de-DE" sz="1000" dirty="0" err="1" smtClean="0"/>
              <a:t>Adds</a:t>
            </a:r>
            <a:r>
              <a:rPr lang="de-DE" sz="1000" dirty="0" smtClean="0"/>
              <a:t> a PDO </a:t>
            </a:r>
            <a:r>
              <a:rPr lang="de-DE" sz="1000" dirty="0" err="1" smtClean="0"/>
              <a:t>with</a:t>
            </a:r>
            <a:r>
              <a:rPr lang="de-DE" sz="1000" dirty="0" smtClean="0"/>
              <a:t> </a:t>
            </a:r>
            <a:r>
              <a:rPr lang="de-DE" sz="1000" dirty="0" err="1" smtClean="0"/>
              <a:t>index</a:t>
            </a:r>
            <a:r>
              <a:rPr lang="de-DE" sz="1000" dirty="0" smtClean="0"/>
              <a:t> </a:t>
            </a:r>
            <a:r>
              <a:rPr lang="de-DE" sz="1000" dirty="0" err="1" smtClean="0"/>
              <a:t>pdoindex</a:t>
            </a:r>
            <a:r>
              <a:rPr lang="de-DE" sz="1000" dirty="0" smtClean="0"/>
              <a:t> </a:t>
            </a:r>
            <a:r>
              <a:rPr lang="de-DE" sz="1000" dirty="0" err="1" smtClean="0"/>
              <a:t>to</a:t>
            </a:r>
            <a:r>
              <a:rPr lang="de-DE" sz="1000" dirty="0" smtClean="0"/>
              <a:t> a </a:t>
            </a:r>
            <a:r>
              <a:rPr lang="de-DE" sz="1000" dirty="0" err="1" smtClean="0"/>
              <a:t>Sync</a:t>
            </a:r>
            <a:r>
              <a:rPr lang="de-DE" sz="1000" dirty="0" smtClean="0"/>
              <a:t> Manager. </a:t>
            </a:r>
          </a:p>
          <a:p>
            <a:r>
              <a:rPr lang="de-DE" sz="1000" dirty="0" smtClean="0"/>
              <a:t>ecat2cfgslave </a:t>
            </a:r>
            <a:r>
              <a:rPr lang="de-DE" sz="1000" dirty="0" err="1" smtClean="0"/>
              <a:t>sm_add_pdo</a:t>
            </a:r>
            <a:r>
              <a:rPr lang="de-DE" sz="1000" dirty="0" smtClean="0"/>
              <a:t> &lt;</a:t>
            </a:r>
            <a:r>
              <a:rPr lang="de-DE" sz="1000" dirty="0" err="1" smtClean="0"/>
              <a:t>slavenr</a:t>
            </a:r>
            <a:r>
              <a:rPr lang="de-DE" sz="1000" dirty="0" smtClean="0"/>
              <a:t>&gt; &lt;</a:t>
            </a:r>
            <a:r>
              <a:rPr lang="de-DE" sz="1000" dirty="0" err="1" smtClean="0"/>
              <a:t>smnr</a:t>
            </a:r>
            <a:r>
              <a:rPr lang="de-DE" sz="1000" dirty="0" smtClean="0"/>
              <a:t>&gt; &lt;</a:t>
            </a:r>
            <a:r>
              <a:rPr lang="de-DE" sz="1000" dirty="0" err="1" smtClean="0"/>
              <a:t>pdoindex</a:t>
            </a:r>
            <a:r>
              <a:rPr lang="de-DE" sz="1000" dirty="0" smtClean="0"/>
              <a:t>&gt; </a:t>
            </a:r>
          </a:p>
          <a:p>
            <a:endParaRPr lang="de-DE" sz="1000" b="1" dirty="0" smtClean="0"/>
          </a:p>
          <a:p>
            <a:r>
              <a:rPr lang="de-DE" sz="1000" b="1" dirty="0" smtClean="0"/>
              <a:t>ecat2cfgslave </a:t>
            </a:r>
            <a:r>
              <a:rPr lang="de-DE" sz="1000" b="1" dirty="0" err="1" smtClean="0">
                <a:solidFill>
                  <a:srgbClr val="FF0000"/>
                </a:solidFill>
              </a:rPr>
              <a:t>pdo_clear_entries</a:t>
            </a:r>
            <a:r>
              <a:rPr lang="de-DE" sz="1000" b="1" dirty="0" smtClean="0"/>
              <a:t> - </a:t>
            </a:r>
            <a:r>
              <a:rPr lang="de-DE" sz="1000" b="1" dirty="0" err="1" smtClean="0"/>
              <a:t>Clears</a:t>
            </a:r>
            <a:r>
              <a:rPr lang="de-DE" sz="1000" b="1" dirty="0" smtClean="0"/>
              <a:t> PDO </a:t>
            </a:r>
            <a:r>
              <a:rPr lang="de-DE" sz="1000" b="1" dirty="0" err="1" smtClean="0"/>
              <a:t>entries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of</a:t>
            </a:r>
            <a:r>
              <a:rPr lang="de-DE" sz="1000" b="1" dirty="0" smtClean="0"/>
              <a:t> a PDO </a:t>
            </a:r>
          </a:p>
          <a:p>
            <a:r>
              <a:rPr lang="de-DE" sz="1000" dirty="0" err="1" smtClean="0"/>
              <a:t>Clears</a:t>
            </a:r>
            <a:r>
              <a:rPr lang="de-DE" sz="1000" dirty="0" smtClean="0"/>
              <a:t> (i.e. </a:t>
            </a:r>
            <a:r>
              <a:rPr lang="de-DE" sz="1000" dirty="0" err="1" smtClean="0"/>
              <a:t>deletes</a:t>
            </a:r>
            <a:r>
              <a:rPr lang="de-DE" sz="1000" dirty="0" smtClean="0"/>
              <a:t>) all PDO </a:t>
            </a:r>
            <a:r>
              <a:rPr lang="de-DE" sz="1000" dirty="0" err="1" smtClean="0"/>
              <a:t>entries</a:t>
            </a:r>
            <a:r>
              <a:rPr lang="de-DE" sz="1000" dirty="0" smtClean="0"/>
              <a:t> </a:t>
            </a:r>
            <a:r>
              <a:rPr lang="de-DE" sz="1000" dirty="0" err="1" smtClean="0"/>
              <a:t>associated</a:t>
            </a:r>
            <a:r>
              <a:rPr lang="de-DE" sz="1000" dirty="0" smtClean="0"/>
              <a:t> </a:t>
            </a:r>
            <a:r>
              <a:rPr lang="de-DE" sz="1000" dirty="0" err="1" smtClean="0"/>
              <a:t>with</a:t>
            </a:r>
            <a:r>
              <a:rPr lang="de-DE" sz="1000" dirty="0" smtClean="0"/>
              <a:t> </a:t>
            </a:r>
            <a:r>
              <a:rPr lang="de-DE" sz="1000" dirty="0" err="1" smtClean="0"/>
              <a:t>the</a:t>
            </a:r>
            <a:r>
              <a:rPr lang="de-DE" sz="1000" dirty="0" smtClean="0"/>
              <a:t> </a:t>
            </a:r>
            <a:r>
              <a:rPr lang="de-DE" sz="1000" dirty="0" err="1" smtClean="0"/>
              <a:t>given</a:t>
            </a:r>
            <a:r>
              <a:rPr lang="de-DE" sz="1000" dirty="0" smtClean="0"/>
              <a:t> PDO. </a:t>
            </a:r>
          </a:p>
          <a:p>
            <a:r>
              <a:rPr lang="de-DE" sz="1000" dirty="0" smtClean="0"/>
              <a:t>ecat2cfgslave </a:t>
            </a:r>
            <a:r>
              <a:rPr lang="de-DE" sz="1000" dirty="0" err="1" smtClean="0"/>
              <a:t>pdo_clear_entries</a:t>
            </a:r>
            <a:r>
              <a:rPr lang="de-DE" sz="1000" dirty="0" smtClean="0"/>
              <a:t> &lt;</a:t>
            </a:r>
            <a:r>
              <a:rPr lang="de-DE" sz="1000" dirty="0" err="1" smtClean="0"/>
              <a:t>slavenr</a:t>
            </a:r>
            <a:r>
              <a:rPr lang="de-DE" sz="1000" dirty="0" smtClean="0"/>
              <a:t>&gt; &lt;</a:t>
            </a:r>
            <a:r>
              <a:rPr lang="de-DE" sz="1000" dirty="0" err="1" smtClean="0"/>
              <a:t>smnr</a:t>
            </a:r>
            <a:r>
              <a:rPr lang="de-DE" sz="1000" dirty="0" smtClean="0"/>
              <a:t>&gt; &lt;</a:t>
            </a:r>
            <a:r>
              <a:rPr lang="de-DE" sz="1000" dirty="0" err="1" smtClean="0"/>
              <a:t>pdoindex</a:t>
            </a:r>
            <a:r>
              <a:rPr lang="de-DE" sz="1000" dirty="0" smtClean="0"/>
              <a:t>&gt; </a:t>
            </a:r>
          </a:p>
          <a:p>
            <a:endParaRPr lang="de-DE" sz="1000" dirty="0" smtClean="0"/>
          </a:p>
          <a:p>
            <a:r>
              <a:rPr lang="de-DE" sz="1000" b="1" dirty="0" smtClean="0"/>
              <a:t>ecat2cfgslave </a:t>
            </a:r>
            <a:r>
              <a:rPr lang="de-DE" sz="1000" b="1" dirty="0" err="1" smtClean="0">
                <a:solidFill>
                  <a:srgbClr val="FF0000"/>
                </a:solidFill>
              </a:rPr>
              <a:t>pdo_add_entry</a:t>
            </a:r>
            <a:r>
              <a:rPr lang="de-DE" sz="1000" b="1" dirty="0" smtClean="0"/>
              <a:t> - </a:t>
            </a:r>
            <a:r>
              <a:rPr lang="de-DE" sz="1000" b="1" dirty="0" err="1" smtClean="0"/>
              <a:t>Adds</a:t>
            </a:r>
            <a:r>
              <a:rPr lang="de-DE" sz="1000" b="1" dirty="0" smtClean="0"/>
              <a:t> a </a:t>
            </a:r>
            <a:r>
              <a:rPr lang="de-DE" sz="1000" b="1" dirty="0" err="1" smtClean="0"/>
              <a:t>new</a:t>
            </a:r>
            <a:r>
              <a:rPr lang="de-DE" sz="1000" b="1" dirty="0" smtClean="0"/>
              <a:t> PDO </a:t>
            </a:r>
            <a:r>
              <a:rPr lang="de-DE" sz="1000" b="1" dirty="0" err="1" smtClean="0"/>
              <a:t>entry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to</a:t>
            </a:r>
            <a:r>
              <a:rPr lang="de-DE" sz="1000" b="1" dirty="0" smtClean="0"/>
              <a:t> a PDO </a:t>
            </a:r>
          </a:p>
          <a:p>
            <a:r>
              <a:rPr lang="de-DE" sz="1000" dirty="0" err="1" smtClean="0"/>
              <a:t>Creates</a:t>
            </a:r>
            <a:r>
              <a:rPr lang="de-DE" sz="1000" dirty="0" smtClean="0"/>
              <a:t> a </a:t>
            </a:r>
            <a:r>
              <a:rPr lang="de-DE" sz="1000" dirty="0" err="1" smtClean="0"/>
              <a:t>new</a:t>
            </a:r>
            <a:r>
              <a:rPr lang="de-DE" sz="1000" dirty="0" smtClean="0"/>
              <a:t> PDO </a:t>
            </a:r>
            <a:r>
              <a:rPr lang="de-DE" sz="1000" dirty="0" err="1" smtClean="0"/>
              <a:t>entry</a:t>
            </a:r>
            <a:r>
              <a:rPr lang="de-DE" sz="1000" dirty="0" smtClean="0"/>
              <a:t> </a:t>
            </a:r>
            <a:r>
              <a:rPr lang="de-DE" sz="1000" dirty="0" err="1" smtClean="0"/>
              <a:t>and</a:t>
            </a:r>
            <a:r>
              <a:rPr lang="de-DE" sz="1000" dirty="0" smtClean="0"/>
              <a:t> </a:t>
            </a:r>
            <a:r>
              <a:rPr lang="de-DE" sz="1000" dirty="0" err="1" smtClean="0"/>
              <a:t>associates</a:t>
            </a:r>
            <a:r>
              <a:rPr lang="de-DE" sz="1000" dirty="0" smtClean="0"/>
              <a:t> </a:t>
            </a:r>
            <a:r>
              <a:rPr lang="de-DE" sz="1000" dirty="0" err="1" smtClean="0"/>
              <a:t>it</a:t>
            </a:r>
            <a:r>
              <a:rPr lang="de-DE" sz="1000" dirty="0" smtClean="0"/>
              <a:t> </a:t>
            </a:r>
            <a:r>
              <a:rPr lang="de-DE" sz="1000" dirty="0" err="1" smtClean="0"/>
              <a:t>with</a:t>
            </a:r>
            <a:r>
              <a:rPr lang="de-DE" sz="1000" dirty="0" smtClean="0"/>
              <a:t> </a:t>
            </a:r>
            <a:r>
              <a:rPr lang="de-DE" sz="1000" dirty="0" err="1" smtClean="0"/>
              <a:t>the</a:t>
            </a:r>
            <a:r>
              <a:rPr lang="de-DE" sz="1000" dirty="0" smtClean="0"/>
              <a:t> </a:t>
            </a:r>
            <a:r>
              <a:rPr lang="de-DE" sz="1000" dirty="0" err="1" smtClean="0"/>
              <a:t>given</a:t>
            </a:r>
            <a:r>
              <a:rPr lang="de-DE" sz="1000" dirty="0" smtClean="0"/>
              <a:t> PDO.. </a:t>
            </a:r>
          </a:p>
          <a:p>
            <a:r>
              <a:rPr lang="de-DE" sz="1000" dirty="0" smtClean="0"/>
              <a:t>ecat2cfgslave </a:t>
            </a:r>
            <a:r>
              <a:rPr lang="de-DE" sz="1000" dirty="0" err="1" smtClean="0"/>
              <a:t>pdo_add_entry</a:t>
            </a:r>
            <a:r>
              <a:rPr lang="de-DE" sz="1000" dirty="0" smtClean="0"/>
              <a:t> &lt;</a:t>
            </a:r>
            <a:r>
              <a:rPr lang="de-DE" sz="1000" dirty="0" err="1" smtClean="0"/>
              <a:t>slavenr</a:t>
            </a:r>
            <a:r>
              <a:rPr lang="de-DE" sz="1000" dirty="0" smtClean="0"/>
              <a:t>&gt; &lt;</a:t>
            </a:r>
            <a:r>
              <a:rPr lang="de-DE" sz="1000" dirty="0" err="1" smtClean="0"/>
              <a:t>smnr</a:t>
            </a:r>
            <a:r>
              <a:rPr lang="de-DE" sz="1000" dirty="0" smtClean="0"/>
              <a:t>&gt; &lt;</a:t>
            </a:r>
            <a:r>
              <a:rPr lang="de-DE" sz="1000" dirty="0" err="1" smtClean="0"/>
              <a:t>pdoindex</a:t>
            </a:r>
            <a:r>
              <a:rPr lang="de-DE" sz="1000" dirty="0" smtClean="0"/>
              <a:t>&gt; &lt;</a:t>
            </a:r>
            <a:r>
              <a:rPr lang="de-DE" sz="1000" dirty="0" err="1" smtClean="0"/>
              <a:t>entryindex</a:t>
            </a:r>
            <a:r>
              <a:rPr lang="de-DE" sz="1000" dirty="0" smtClean="0"/>
              <a:t>&gt; &lt;</a:t>
            </a:r>
            <a:r>
              <a:rPr lang="de-DE" sz="1000" dirty="0" err="1" smtClean="0"/>
              <a:t>entrysubindex</a:t>
            </a:r>
            <a:r>
              <a:rPr lang="de-DE" sz="1000" dirty="0" smtClean="0"/>
              <a:t>&gt; &lt;</a:t>
            </a:r>
            <a:r>
              <a:rPr lang="de-DE" sz="1000" dirty="0" err="1" smtClean="0"/>
              <a:t>entrybitlen</a:t>
            </a:r>
            <a:r>
              <a:rPr lang="de-DE" sz="1000" dirty="0" smtClean="0"/>
              <a:t>&gt; </a:t>
            </a:r>
          </a:p>
          <a:p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0</TotalTime>
  <Words>696</Words>
  <Application>Microsoft Office PowerPoint</Application>
  <PresentationFormat>Bildschirmpräsentation (4:3)</PresentationFormat>
  <Paragraphs>116</Paragraphs>
  <Slides>14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PSI PowerPoint Master english</vt:lpstr>
      <vt:lpstr>EtherCAT at PSI</vt:lpstr>
      <vt:lpstr>SwissFEL</vt:lpstr>
      <vt:lpstr>EtherCAT at PSI</vt:lpstr>
      <vt:lpstr>EtherCAT at PSI</vt:lpstr>
      <vt:lpstr>EtherCAT at PSI</vt:lpstr>
      <vt:lpstr>EtherCAT at PSI</vt:lpstr>
      <vt:lpstr>EtherCAT at PSI</vt:lpstr>
      <vt:lpstr>EtherCAT at PSI</vt:lpstr>
      <vt:lpstr>EtherCAT at PSI</vt:lpstr>
      <vt:lpstr>EtherCAT at PSI</vt:lpstr>
      <vt:lpstr>EtherCAT at PSI</vt:lpstr>
      <vt:lpstr>EtherCAT at PSI</vt:lpstr>
      <vt:lpstr>EtherCAT at PSI</vt:lpstr>
      <vt:lpstr>Wir schaffen Wissen – heute für morgen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SwissFEL Motion Control Systems Experiences with DeltaTau PowerBrick</dc:title>
  <dc:creator>guta</dc:creator>
  <cp:lastModifiedBy>guta</cp:lastModifiedBy>
  <cp:revision>21</cp:revision>
  <cp:lastPrinted>2015-07-23T13:50:07Z</cp:lastPrinted>
  <dcterms:created xsi:type="dcterms:W3CDTF">2016-05-23T12:02:47Z</dcterms:created>
  <dcterms:modified xsi:type="dcterms:W3CDTF">2016-05-23T14:33:11Z</dcterms:modified>
</cp:coreProperties>
</file>