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C39D2-23D2-4385-BDA5-20F4BB7B75B9}" type="datetimeFigureOut">
              <a:rPr lang="de-CH" smtClean="0"/>
              <a:t>01/06/16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3A29E-FF33-40D3-B28C-33D5C6C6BF9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867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65"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02756" indent="-270291" defTabSz="896465"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081164" indent="-216233" defTabSz="896465"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13629" indent="-216233" defTabSz="896465"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946095" indent="-216233" defTabSz="896465"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378560" indent="-216233" defTabSz="89646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811026" indent="-216233" defTabSz="89646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243491" indent="-216233" defTabSz="89646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675957" indent="-216233" defTabSz="89646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C1FFF7C-9878-4FBA-9D5C-CE67F34557CB}" type="slidenum">
              <a:rPr lang="en-US" altLang="de-DE" sz="1100"/>
              <a:pPr/>
              <a:t>8</a:t>
            </a:fld>
            <a:endParaRPr lang="en-US" altLang="de-DE" sz="11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406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Quo </a:t>
            </a:r>
            <a:r>
              <a:rPr lang="de-CH" dirty="0" err="1" smtClean="0"/>
              <a:t>Vadis</a:t>
            </a:r>
            <a:r>
              <a:rPr lang="de-CH" dirty="0" smtClean="0"/>
              <a:t> EPICS?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CH" dirty="0" smtClean="0"/>
              <a:t>Elke Zimoch :: Paul Scherrer Institut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64748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68363" y="1066800"/>
            <a:ext cx="7742237" cy="2620962"/>
          </a:xfrm>
        </p:spPr>
        <p:txBody>
          <a:bodyPr/>
          <a:lstStyle/>
          <a:p>
            <a:r>
              <a:rPr lang="de-CH" sz="2000" dirty="0" smtClean="0"/>
              <a:t>This </a:t>
            </a:r>
            <a:r>
              <a:rPr lang="de-CH" sz="2000" dirty="0" err="1" smtClean="0"/>
              <a:t>is</a:t>
            </a:r>
            <a:r>
              <a:rPr lang="de-CH" sz="2000" dirty="0" smtClean="0"/>
              <a:t> not a </a:t>
            </a:r>
            <a:r>
              <a:rPr lang="de-CH" sz="2000" dirty="0" err="1" smtClean="0"/>
              <a:t>tech</a:t>
            </a:r>
            <a:r>
              <a:rPr lang="de-CH" sz="2000" dirty="0" smtClean="0"/>
              <a:t>-talk – </a:t>
            </a:r>
            <a:r>
              <a:rPr lang="de-CH" sz="2000" dirty="0" err="1" smtClean="0"/>
              <a:t>go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some</a:t>
            </a:r>
            <a:r>
              <a:rPr lang="de-CH" sz="2000" dirty="0" smtClean="0"/>
              <a:t> </a:t>
            </a:r>
            <a:r>
              <a:rPr lang="de-CH" sz="2000" dirty="0" err="1" smtClean="0"/>
              <a:t>management</a:t>
            </a:r>
            <a:r>
              <a:rPr lang="de-CH" sz="2000" dirty="0" smtClean="0"/>
              <a:t> </a:t>
            </a:r>
            <a:r>
              <a:rPr lang="de-CH" sz="2000" dirty="0" err="1" smtClean="0"/>
              <a:t>conference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present</a:t>
            </a:r>
            <a:r>
              <a:rPr lang="de-CH" sz="2000" dirty="0" smtClean="0"/>
              <a:t> </a:t>
            </a:r>
            <a:r>
              <a:rPr lang="de-CH" sz="2000" dirty="0" err="1" smtClean="0"/>
              <a:t>it!</a:t>
            </a:r>
            <a:endParaRPr lang="de-CH" sz="2000" dirty="0" smtClean="0"/>
          </a:p>
          <a:p>
            <a:pPr lvl="1"/>
            <a:r>
              <a:rPr lang="de-CH" sz="2000" dirty="0" err="1" smtClean="0"/>
              <a:t>Unfortunately</a:t>
            </a:r>
            <a:r>
              <a:rPr lang="de-CH" sz="2000" dirty="0" smtClean="0"/>
              <a:t> </a:t>
            </a:r>
            <a:r>
              <a:rPr lang="de-CH" sz="2000" dirty="0" err="1" smtClean="0"/>
              <a:t>there</a:t>
            </a:r>
            <a:r>
              <a:rPr lang="de-CH" sz="2000" dirty="0" smtClean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only</a:t>
            </a:r>
            <a:r>
              <a:rPr lang="de-CH" sz="2000" dirty="0" smtClean="0"/>
              <a:t> </a:t>
            </a:r>
            <a:r>
              <a:rPr lang="de-CH" sz="2000" dirty="0" err="1" smtClean="0"/>
              <a:t>science</a:t>
            </a:r>
            <a:r>
              <a:rPr lang="de-CH" sz="2000" dirty="0" smtClean="0"/>
              <a:t> </a:t>
            </a:r>
            <a:r>
              <a:rPr lang="de-CH" sz="2000" dirty="0" err="1" smtClean="0"/>
              <a:t>conferences</a:t>
            </a:r>
            <a:r>
              <a:rPr lang="de-CH" sz="2000" dirty="0" smtClean="0"/>
              <a:t> </a:t>
            </a:r>
            <a:r>
              <a:rPr lang="de-CH" sz="2000" dirty="0" err="1" smtClean="0"/>
              <a:t>as</a:t>
            </a:r>
            <a:r>
              <a:rPr lang="de-CH" sz="2000" dirty="0" smtClean="0"/>
              <a:t> alternatives …</a:t>
            </a:r>
          </a:p>
          <a:p>
            <a:pPr lvl="1"/>
            <a:r>
              <a:rPr lang="de-CH" sz="2000" dirty="0" smtClean="0"/>
              <a:t>I </a:t>
            </a:r>
            <a:r>
              <a:rPr lang="de-CH" sz="2000" dirty="0" err="1" smtClean="0"/>
              <a:t>want</a:t>
            </a:r>
            <a:r>
              <a:rPr lang="de-CH" sz="2000" dirty="0" smtClean="0"/>
              <a:t> EPICS </a:t>
            </a:r>
            <a:r>
              <a:rPr lang="de-CH" sz="2000" dirty="0" err="1" smtClean="0"/>
              <a:t>users</a:t>
            </a:r>
            <a:r>
              <a:rPr lang="de-CH" sz="2000" dirty="0" smtClean="0"/>
              <a:t>, EPICS </a:t>
            </a:r>
            <a:r>
              <a:rPr lang="de-CH" sz="2000" dirty="0" err="1" smtClean="0"/>
              <a:t>developers</a:t>
            </a:r>
            <a:r>
              <a:rPr lang="de-CH" sz="2000" dirty="0" smtClean="0"/>
              <a:t>, </a:t>
            </a:r>
            <a:r>
              <a:rPr lang="de-CH" sz="2000" dirty="0" err="1" smtClean="0"/>
              <a:t>and</a:t>
            </a:r>
            <a:r>
              <a:rPr lang="de-CH" sz="2000" dirty="0" smtClean="0"/>
              <a:t> EPICS </a:t>
            </a:r>
            <a:r>
              <a:rPr lang="de-CH" sz="2000" dirty="0" err="1" smtClean="0"/>
              <a:t>fans</a:t>
            </a:r>
            <a:r>
              <a:rPr lang="de-CH" sz="2000" dirty="0" smtClean="0"/>
              <a:t> in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discussion</a:t>
            </a:r>
            <a:endParaRPr lang="de-CH" sz="2000" dirty="0" smtClean="0"/>
          </a:p>
          <a:p>
            <a:pPr lvl="1"/>
            <a:endParaRPr lang="de-CH" sz="2000" dirty="0"/>
          </a:p>
          <a:p>
            <a:r>
              <a:rPr lang="de-CH" sz="2000" dirty="0" smtClean="0"/>
              <a:t>«Never </a:t>
            </a:r>
            <a:r>
              <a:rPr lang="de-CH" sz="2000" dirty="0" err="1" smtClean="0"/>
              <a:t>touch</a:t>
            </a:r>
            <a:r>
              <a:rPr lang="de-CH" sz="2000" dirty="0" smtClean="0"/>
              <a:t> a </a:t>
            </a:r>
            <a:r>
              <a:rPr lang="de-CH" sz="2000" dirty="0" err="1" smtClean="0"/>
              <a:t>running</a:t>
            </a:r>
            <a:r>
              <a:rPr lang="de-CH" sz="2000" dirty="0" smtClean="0"/>
              <a:t> </a:t>
            </a:r>
            <a:r>
              <a:rPr lang="de-CH" sz="2000" dirty="0" err="1" smtClean="0"/>
              <a:t>system</a:t>
            </a:r>
            <a:r>
              <a:rPr lang="de-CH" sz="2000" dirty="0" smtClean="0"/>
              <a:t>» </a:t>
            </a:r>
            <a:br>
              <a:rPr lang="de-CH" sz="2000" dirty="0" smtClean="0"/>
            </a:br>
            <a:r>
              <a:rPr lang="de-CH" sz="2000" dirty="0" smtClean="0"/>
              <a:t>(</a:t>
            </a:r>
            <a:r>
              <a:rPr lang="de-CH" sz="2000" dirty="0" err="1" smtClean="0"/>
              <a:t>or</a:t>
            </a:r>
            <a:r>
              <a:rPr lang="de-CH" sz="2000" dirty="0" smtClean="0"/>
              <a:t> </a:t>
            </a:r>
            <a:r>
              <a:rPr lang="de-CH" sz="2000" dirty="0" err="1" smtClean="0"/>
              <a:t>similar</a:t>
            </a:r>
            <a:r>
              <a:rPr lang="de-CH" sz="2000" dirty="0" smtClean="0"/>
              <a:t> </a:t>
            </a:r>
            <a:r>
              <a:rPr lang="de-CH" sz="2000" dirty="0" err="1" smtClean="0"/>
              <a:t>sayings</a:t>
            </a:r>
            <a:r>
              <a:rPr lang="de-CH" sz="2000" dirty="0" smtClean="0"/>
              <a:t> like «</a:t>
            </a:r>
            <a:r>
              <a:rPr lang="de-CH" sz="2000" dirty="0" err="1" smtClean="0"/>
              <a:t>We</a:t>
            </a:r>
            <a:r>
              <a:rPr lang="de-CH" sz="2000" dirty="0" smtClean="0"/>
              <a:t> </a:t>
            </a:r>
            <a:r>
              <a:rPr lang="de-CH" sz="2000" dirty="0" err="1" smtClean="0"/>
              <a:t>never</a:t>
            </a:r>
            <a:r>
              <a:rPr lang="de-CH" sz="2000" dirty="0" smtClean="0"/>
              <a:t> </a:t>
            </a:r>
            <a:r>
              <a:rPr lang="de-CH" sz="2000" dirty="0" err="1" smtClean="0"/>
              <a:t>needed</a:t>
            </a:r>
            <a:r>
              <a:rPr lang="de-CH" sz="2000" dirty="0" smtClean="0"/>
              <a:t> </a:t>
            </a:r>
            <a:r>
              <a:rPr lang="de-CH" sz="2000" dirty="0" err="1" smtClean="0"/>
              <a:t>this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last 30 </a:t>
            </a:r>
            <a:r>
              <a:rPr lang="de-CH" sz="2000" dirty="0" err="1" smtClean="0"/>
              <a:t>years</a:t>
            </a:r>
            <a:r>
              <a:rPr lang="de-CH" sz="2000" dirty="0" smtClean="0"/>
              <a:t>»)</a:t>
            </a:r>
          </a:p>
          <a:p>
            <a:pPr lvl="1"/>
            <a:r>
              <a:rPr lang="de-CH" sz="2000" dirty="0" err="1" smtClean="0"/>
              <a:t>We</a:t>
            </a:r>
            <a:r>
              <a:rPr lang="de-CH" sz="2000" dirty="0" smtClean="0"/>
              <a:t> </a:t>
            </a:r>
            <a:r>
              <a:rPr lang="de-CH" sz="2000" dirty="0" err="1" smtClean="0"/>
              <a:t>are</a:t>
            </a:r>
            <a:r>
              <a:rPr lang="de-CH" sz="2000" dirty="0" smtClean="0"/>
              <a:t> </a:t>
            </a:r>
            <a:r>
              <a:rPr lang="de-CH" sz="2000" dirty="0" err="1" smtClean="0"/>
              <a:t>building</a:t>
            </a:r>
            <a:r>
              <a:rPr lang="de-CH" sz="2000" dirty="0" smtClean="0"/>
              <a:t> </a:t>
            </a:r>
            <a:r>
              <a:rPr lang="de-CH" sz="2000" dirty="0" err="1" smtClean="0"/>
              <a:t>accelerators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30 </a:t>
            </a:r>
            <a:r>
              <a:rPr lang="de-CH" sz="2000" dirty="0" err="1" smtClean="0"/>
              <a:t>years</a:t>
            </a:r>
            <a:r>
              <a:rPr lang="de-CH" sz="2000" dirty="0" smtClean="0"/>
              <a:t> </a:t>
            </a:r>
            <a:r>
              <a:rPr lang="de-CH" sz="2000" dirty="0" err="1" smtClean="0"/>
              <a:t>lifetime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control</a:t>
            </a:r>
            <a:r>
              <a:rPr lang="de-CH" sz="2000" dirty="0" smtClean="0"/>
              <a:t> </a:t>
            </a:r>
            <a:r>
              <a:rPr lang="de-CH" sz="2000" dirty="0" err="1" smtClean="0"/>
              <a:t>them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computers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</a:t>
            </a:r>
            <a:r>
              <a:rPr lang="de-CH" sz="2000" dirty="0" err="1" smtClean="0"/>
              <a:t>have</a:t>
            </a:r>
            <a:r>
              <a:rPr lang="de-CH" sz="2000" dirty="0" smtClean="0"/>
              <a:t> 2 </a:t>
            </a:r>
            <a:r>
              <a:rPr lang="de-CH" sz="2000" dirty="0" err="1" smtClean="0"/>
              <a:t>to</a:t>
            </a:r>
            <a:r>
              <a:rPr lang="de-CH" sz="2000" dirty="0" smtClean="0"/>
              <a:t> 5 </a:t>
            </a:r>
            <a:r>
              <a:rPr lang="de-CH" sz="2000" dirty="0" err="1" smtClean="0"/>
              <a:t>years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lifetime</a:t>
            </a:r>
            <a:r>
              <a:rPr lang="de-CH" sz="2000" dirty="0" smtClean="0"/>
              <a:t>: </a:t>
            </a:r>
            <a:r>
              <a:rPr lang="de-CH" sz="2000" dirty="0" err="1" smtClean="0"/>
              <a:t>change</a:t>
            </a:r>
            <a:r>
              <a:rPr lang="de-CH" sz="2000" dirty="0" smtClean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our</a:t>
            </a:r>
            <a:r>
              <a:rPr lang="de-CH" sz="2000" dirty="0" smtClean="0"/>
              <a:t> </a:t>
            </a:r>
            <a:r>
              <a:rPr lang="de-CH" sz="2000" dirty="0" err="1" smtClean="0"/>
              <a:t>business</a:t>
            </a:r>
            <a:r>
              <a:rPr lang="de-CH" sz="2000" dirty="0" smtClean="0"/>
              <a:t>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am I </a:t>
            </a:r>
            <a:r>
              <a:rPr lang="de-CH" dirty="0" err="1" smtClean="0"/>
              <a:t>talking</a:t>
            </a:r>
            <a:r>
              <a:rPr lang="de-CH" dirty="0" smtClean="0"/>
              <a:t>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953000"/>
            <a:ext cx="472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Without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target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and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map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we</a:t>
            </a:r>
            <a:r>
              <a:rPr lang="de-CH" sz="2000" kern="1000" spc="30" dirty="0" smtClean="0">
                <a:latin typeface="+mn-lt"/>
                <a:cs typeface="Franklin Gothic Book"/>
              </a:rPr>
              <a:t> will end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somewhere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but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maybe</a:t>
            </a:r>
            <a:r>
              <a:rPr lang="de-CH" sz="2000" kern="1000" spc="30" dirty="0" smtClean="0">
                <a:latin typeface="+mn-lt"/>
                <a:cs typeface="Franklin Gothic Book"/>
              </a:rPr>
              <a:t> not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were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we</a:t>
            </a:r>
            <a:r>
              <a:rPr lang="de-CH" sz="2000" kern="1000" spc="30" dirty="0" smtClean="0">
                <a:latin typeface="+mn-lt"/>
                <a:cs typeface="Franklin Gothic Book"/>
              </a:rPr>
              <a:t/>
            </a:r>
            <a:br>
              <a:rPr lang="de-CH" sz="2000" kern="1000" spc="30" dirty="0" smtClean="0">
                <a:latin typeface="+mn-lt"/>
                <a:cs typeface="Franklin Gothic Book"/>
              </a:rPr>
            </a:br>
            <a:r>
              <a:rPr lang="de-CH" sz="2000" kern="1000" spc="30" dirty="0" err="1" smtClean="0">
                <a:latin typeface="+mn-lt"/>
                <a:cs typeface="Franklin Gothic Book"/>
              </a:rPr>
              <a:t>want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to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go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or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can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go</a:t>
            </a:r>
            <a:r>
              <a:rPr lang="de-CH" sz="2000" kern="1000" spc="30" dirty="0" smtClean="0">
                <a:latin typeface="+mn-lt"/>
                <a:cs typeface="Franklin Gothic Book"/>
              </a:rPr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65" y="4114800"/>
            <a:ext cx="282977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9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Control System EPICS </a:t>
            </a:r>
            <a:r>
              <a:rPr lang="de-CH" dirty="0" err="1" smtClean="0"/>
              <a:t>based</a:t>
            </a:r>
            <a:endParaRPr lang="de-CH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60450" y="1168400"/>
            <a:ext cx="1350963" cy="1295400"/>
          </a:xfrm>
          <a:prstGeom prst="rect">
            <a:avLst/>
          </a:prstGeom>
          <a:solidFill>
            <a:srgbClr val="0000FF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95600" y="1168400"/>
            <a:ext cx="1420813" cy="1300163"/>
          </a:xfrm>
          <a:prstGeom prst="rect">
            <a:avLst/>
          </a:prstGeom>
          <a:solidFill>
            <a:srgbClr val="FFFF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67000" y="3397250"/>
            <a:ext cx="1444625" cy="1427163"/>
          </a:xfrm>
          <a:prstGeom prst="rect">
            <a:avLst/>
          </a:prstGeom>
          <a:solidFill>
            <a:srgbClr val="00FF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0" y="3397250"/>
            <a:ext cx="1368425" cy="1397000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60450" y="2898775"/>
            <a:ext cx="5140325" cy="4763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882775" y="2468563"/>
            <a:ext cx="3175" cy="4349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722688" y="2468563"/>
            <a:ext cx="3175" cy="4349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502025" y="2962275"/>
            <a:ext cx="6350" cy="4365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391150" y="2963863"/>
            <a:ext cx="3175" cy="4349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 rot="5400000">
            <a:off x="5969000" y="2895600"/>
            <a:ext cx="1885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 Input</a:t>
            </a:r>
          </a:p>
        </p:txBody>
      </p:sp>
      <p:pic>
        <p:nvPicPr>
          <p:cNvPr id="15" name="Picture 25" descr="VME-I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776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 descr="lapt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447800"/>
            <a:ext cx="10112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 descr="Oscill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3708400"/>
            <a:ext cx="663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picotux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498975"/>
            <a:ext cx="352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" descr="PC-Gehaeus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789363"/>
            <a:ext cx="4524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1" descr="WBGB_0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428750"/>
            <a:ext cx="1158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547813" y="4797425"/>
            <a:ext cx="4479925" cy="1223963"/>
            <a:chOff x="668" y="3168"/>
            <a:chExt cx="3197" cy="995"/>
          </a:xfrm>
        </p:grpSpPr>
        <p:pic>
          <p:nvPicPr>
            <p:cNvPr id="22" name="Picture 24" descr="hardware-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406"/>
              <a:ext cx="985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H="1">
              <a:off x="1680" y="3168"/>
              <a:ext cx="210" cy="96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3312" y="3168"/>
              <a:ext cx="86" cy="240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H="1">
              <a:off x="1776" y="3168"/>
              <a:ext cx="1296" cy="192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2016" y="3168"/>
              <a:ext cx="182" cy="240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" name="Picture 23" descr="roboter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3264"/>
              <a:ext cx="846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2" descr="Superben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3264"/>
              <a:ext cx="1198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2981325" y="3406775"/>
            <a:ext cx="9350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CA Server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5187950" y="3408363"/>
            <a:ext cx="365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IOC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1162050" y="2205038"/>
            <a:ext cx="1104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cs typeface="Arial" charset="0"/>
              </a:rPr>
              <a:t>Control Room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1355725" y="1196975"/>
            <a:ext cx="7477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cs typeface="Arial" charset="0"/>
              </a:rPr>
              <a:t>CA Client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3243263" y="1196975"/>
            <a:ext cx="7477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CA Client</a:t>
            </a:r>
          </a:p>
        </p:txBody>
      </p:sp>
      <p:sp>
        <p:nvSpPr>
          <p:cNvPr id="35" name="AutoShape 43"/>
          <p:cNvSpPr>
            <a:spLocks noChangeArrowheads="1"/>
          </p:cNvSpPr>
          <p:nvPr/>
        </p:nvSpPr>
        <p:spPr bwMode="auto">
          <a:xfrm>
            <a:off x="7048500" y="3600450"/>
            <a:ext cx="1982788" cy="1630363"/>
          </a:xfrm>
          <a:prstGeom prst="wedgeRoundRectCallout">
            <a:avLst>
              <a:gd name="adj1" fmla="val -95315"/>
              <a:gd name="adj2" fmla="val 4139"/>
              <a:gd name="adj3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Server Programs:</a:t>
            </a:r>
            <a:endParaRPr kumimoji="0" lang="en-US" altLang="de-DE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(user programs)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Realtime Control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1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cs typeface="Arial" charset="0"/>
              </a:rPr>
              <a:t>Records</a:t>
            </a:r>
          </a:p>
        </p:txBody>
      </p:sp>
      <p:sp>
        <p:nvSpPr>
          <p:cNvPr id="36" name="AutoShape 44"/>
          <p:cNvSpPr>
            <a:spLocks noChangeArrowheads="1"/>
          </p:cNvSpPr>
          <p:nvPr/>
        </p:nvSpPr>
        <p:spPr bwMode="auto">
          <a:xfrm>
            <a:off x="7162800" y="1095375"/>
            <a:ext cx="1868488" cy="1385888"/>
          </a:xfrm>
          <a:prstGeom prst="wedgeRoundRectCallout">
            <a:avLst>
              <a:gd name="adj1" fmla="val -188231"/>
              <a:gd name="adj2" fmla="val 15139"/>
              <a:gd name="adj3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Client Programs: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alarmhandler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Striptool</a:t>
            </a:r>
            <a:r>
              <a: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caQtDM</a:t>
            </a:r>
            <a:r>
              <a: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many more …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(user programs)</a:t>
            </a:r>
          </a:p>
        </p:txBody>
      </p:sp>
      <p:sp>
        <p:nvSpPr>
          <p:cNvPr id="37" name="AutoShape 46"/>
          <p:cNvSpPr>
            <a:spLocks noChangeArrowheads="1"/>
          </p:cNvSpPr>
          <p:nvPr/>
        </p:nvSpPr>
        <p:spPr bwMode="auto">
          <a:xfrm>
            <a:off x="7162800" y="2587625"/>
            <a:ext cx="1868488" cy="820738"/>
          </a:xfrm>
          <a:prstGeom prst="wedgeRoundRectCallout">
            <a:avLst>
              <a:gd name="adj1" fmla="val -108792"/>
              <a:gd name="adj2" fmla="val -14218"/>
              <a:gd name="adj3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Channel </a:t>
            </a:r>
            <a:r>
              <a:rPr kumimoji="0" lang="en-US" altLang="de-DE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Access: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(UDP/TCP)</a:t>
            </a:r>
          </a:p>
        </p:txBody>
      </p:sp>
      <p:sp>
        <p:nvSpPr>
          <p:cNvPr id="38" name="AutoShape 49"/>
          <p:cNvSpPr>
            <a:spLocks noChangeArrowheads="1"/>
          </p:cNvSpPr>
          <p:nvPr/>
        </p:nvSpPr>
        <p:spPr bwMode="auto">
          <a:xfrm rot="21420943">
            <a:off x="6596063" y="5454650"/>
            <a:ext cx="2300287" cy="1033463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600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4th Layer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Hardware: </a:t>
            </a:r>
            <a:r>
              <a:rPr kumimoji="0" lang="en-US" alt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maybe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controllers and PLCs</a:t>
            </a:r>
          </a:p>
        </p:txBody>
      </p:sp>
      <p:pic>
        <p:nvPicPr>
          <p:cNvPr id="39" name="Picture 30" descr="PC-Gehaeus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832225"/>
            <a:ext cx="4524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EPICS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01" y="22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632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Control System EPICS </a:t>
            </a:r>
            <a:r>
              <a:rPr lang="de-CH" dirty="0" err="1" smtClean="0"/>
              <a:t>based</a:t>
            </a:r>
            <a:r>
              <a:rPr lang="de-CH" dirty="0" smtClean="0"/>
              <a:t> (V4)</a:t>
            </a:r>
            <a:endParaRPr lang="de-CH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60450" y="1168400"/>
            <a:ext cx="1350963" cy="1295400"/>
          </a:xfrm>
          <a:prstGeom prst="rect">
            <a:avLst/>
          </a:prstGeom>
          <a:solidFill>
            <a:srgbClr val="0000FF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95600" y="1168400"/>
            <a:ext cx="1420813" cy="1300163"/>
          </a:xfrm>
          <a:prstGeom prst="rect">
            <a:avLst/>
          </a:prstGeom>
          <a:solidFill>
            <a:srgbClr val="FFFF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67000" y="4642643"/>
            <a:ext cx="1444625" cy="713582"/>
          </a:xfrm>
          <a:prstGeom prst="rect">
            <a:avLst/>
          </a:prstGeom>
          <a:solidFill>
            <a:srgbClr val="00FF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0" y="4642643"/>
            <a:ext cx="1368425" cy="672306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60450" y="2898775"/>
            <a:ext cx="5140325" cy="4763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882775" y="2468563"/>
            <a:ext cx="3175" cy="4349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722688" y="2468563"/>
            <a:ext cx="3175" cy="4349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061011" y="2962275"/>
            <a:ext cx="0" cy="3143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 rot="5400000">
            <a:off x="5969000" y="2895600"/>
            <a:ext cx="1885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 Input</a:t>
            </a:r>
          </a:p>
        </p:txBody>
      </p:sp>
      <p:pic>
        <p:nvPicPr>
          <p:cNvPr id="16" name="Picture 26" descr="lapto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447800"/>
            <a:ext cx="10112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1" descr="WBGB_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428750"/>
            <a:ext cx="1158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547813" y="5329237"/>
            <a:ext cx="4479925" cy="1223963"/>
            <a:chOff x="668" y="3168"/>
            <a:chExt cx="3197" cy="995"/>
          </a:xfrm>
        </p:grpSpPr>
        <p:pic>
          <p:nvPicPr>
            <p:cNvPr id="22" name="Picture 24" descr="hardware-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406"/>
              <a:ext cx="985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H="1">
              <a:off x="1680" y="3168"/>
              <a:ext cx="210" cy="96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3312" y="3168"/>
              <a:ext cx="86" cy="240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H="1">
              <a:off x="1776" y="3168"/>
              <a:ext cx="1296" cy="192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2016" y="3168"/>
              <a:ext cx="182" cy="240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" name="Picture 23" descr="robo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3264"/>
              <a:ext cx="846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2" descr="Superbe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3264"/>
              <a:ext cx="1198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2762610" y="4732734"/>
            <a:ext cx="12759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CA/PV Server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5073649" y="4732734"/>
            <a:ext cx="365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IOC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1162050" y="2205038"/>
            <a:ext cx="1104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cs typeface="Arial" charset="0"/>
              </a:rPr>
              <a:t>Control Room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1355725" y="1196975"/>
            <a:ext cx="7477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cs typeface="Arial" charset="0"/>
              </a:rPr>
              <a:t>CA Client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2934246" y="1232356"/>
            <a:ext cx="125675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CA or PV Client</a:t>
            </a: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355725" y="2962274"/>
            <a:ext cx="6350" cy="141605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1096963" y="4333875"/>
            <a:ext cx="5140325" cy="4763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3378200" y="4328318"/>
            <a:ext cx="0" cy="3143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252824" y="4328317"/>
            <a:ext cx="0" cy="3143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3279775" y="3200400"/>
            <a:ext cx="1444625" cy="713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4061011" y="3913982"/>
            <a:ext cx="0" cy="41433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3419316" y="3387328"/>
            <a:ext cx="11846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PV Service 1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5716815" y="2943225"/>
            <a:ext cx="0" cy="3143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4935579" y="3181350"/>
            <a:ext cx="1444625" cy="713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>
            <a:off x="5716815" y="3894932"/>
            <a:ext cx="0" cy="41433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5075120" y="3368278"/>
            <a:ext cx="11846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PV Service 2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4" name="AutoShape 44"/>
          <p:cNvSpPr>
            <a:spLocks noChangeArrowheads="1"/>
          </p:cNvSpPr>
          <p:nvPr/>
        </p:nvSpPr>
        <p:spPr bwMode="auto">
          <a:xfrm>
            <a:off x="7010400" y="1890712"/>
            <a:ext cx="1868488" cy="1385888"/>
          </a:xfrm>
          <a:prstGeom prst="wedgeRoundRectCallout">
            <a:avLst>
              <a:gd name="adj1" fmla="val -78630"/>
              <a:gd name="adj2" fmla="val 34383"/>
              <a:gd name="adj3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kern="0" dirty="0" smtClean="0">
                <a:solidFill>
                  <a:srgbClr val="000000"/>
                </a:solidFill>
              </a:rPr>
              <a:t>Services that provide additional functionality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5" name="AutoShape 44"/>
          <p:cNvSpPr>
            <a:spLocks noChangeArrowheads="1"/>
          </p:cNvSpPr>
          <p:nvPr/>
        </p:nvSpPr>
        <p:spPr bwMode="auto">
          <a:xfrm>
            <a:off x="7010400" y="4485479"/>
            <a:ext cx="1868488" cy="1385888"/>
          </a:xfrm>
          <a:prstGeom prst="wedgeRoundRectCallout">
            <a:avLst>
              <a:gd name="adj1" fmla="val -101570"/>
              <a:gd name="adj2" fmla="val -14414"/>
              <a:gd name="adj3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kern="0" dirty="0" err="1" smtClean="0">
                <a:solidFill>
                  <a:srgbClr val="000000"/>
                </a:solidFill>
              </a:rPr>
              <a:t>PVaccess</a:t>
            </a:r>
            <a:r>
              <a:rPr lang="en-US" altLang="de-DE" sz="1600" kern="0" dirty="0" smtClean="0">
                <a:solidFill>
                  <a:srgbClr val="000000"/>
                </a:solidFill>
              </a:rPr>
              <a:t> included in Servers and IOCs</a:t>
            </a:r>
            <a:br>
              <a:rPr lang="en-US" altLang="de-DE" sz="1600" kern="0" dirty="0" smtClean="0">
                <a:solidFill>
                  <a:srgbClr val="000000"/>
                </a:solidFill>
              </a:rPr>
            </a:br>
            <a:r>
              <a:rPr lang="en-US" altLang="de-DE" sz="1600" kern="0" dirty="0" smtClean="0">
                <a:solidFill>
                  <a:srgbClr val="000000"/>
                </a:solidFill>
              </a:rPr>
              <a:t>(still use the same low level driver) 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926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Control System </a:t>
            </a:r>
            <a:r>
              <a:rPr lang="de-CH" dirty="0" err="1" smtClean="0"/>
              <a:t>cont</a:t>
            </a:r>
            <a:r>
              <a:rPr lang="de-CH" dirty="0" smtClean="0"/>
              <a:t>.</a:t>
            </a:r>
            <a:endParaRPr lang="de-CH" dirty="0"/>
          </a:p>
        </p:txBody>
      </p:sp>
      <p:grpSp>
        <p:nvGrpSpPr>
          <p:cNvPr id="54" name="Group 42"/>
          <p:cNvGrpSpPr>
            <a:grpSpLocks/>
          </p:cNvGrpSpPr>
          <p:nvPr/>
        </p:nvGrpSpPr>
        <p:grpSpPr bwMode="auto">
          <a:xfrm>
            <a:off x="5541960" y="5432924"/>
            <a:ext cx="1737981" cy="510676"/>
            <a:chOff x="668" y="3168"/>
            <a:chExt cx="3197" cy="995"/>
          </a:xfrm>
        </p:grpSpPr>
        <p:pic>
          <p:nvPicPr>
            <p:cNvPr id="55" name="Picture 24" descr="hardware-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406"/>
              <a:ext cx="985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Line 32"/>
            <p:cNvSpPr>
              <a:spLocks noChangeShapeType="1"/>
            </p:cNvSpPr>
            <p:nvPr/>
          </p:nvSpPr>
          <p:spPr bwMode="auto">
            <a:xfrm flipH="1">
              <a:off x="1680" y="3168"/>
              <a:ext cx="210" cy="96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3312" y="3168"/>
              <a:ext cx="86" cy="240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34"/>
            <p:cNvSpPr>
              <a:spLocks noChangeShapeType="1"/>
            </p:cNvSpPr>
            <p:nvPr/>
          </p:nvSpPr>
          <p:spPr bwMode="auto">
            <a:xfrm flipH="1">
              <a:off x="1776" y="3168"/>
              <a:ext cx="1296" cy="192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2016" y="3168"/>
              <a:ext cx="182" cy="240"/>
            </a:xfrm>
            <a:prstGeom prst="line">
              <a:avLst/>
            </a:prstGeom>
            <a:noFill/>
            <a:ln w="635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32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0" name="Picture 23" descr="robot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3264"/>
              <a:ext cx="846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2" descr="Superbe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3264"/>
              <a:ext cx="1198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327609" y="3694904"/>
            <a:ext cx="524104" cy="540482"/>
          </a:xfrm>
          <a:prstGeom prst="rect">
            <a:avLst/>
          </a:prstGeom>
          <a:solidFill>
            <a:srgbClr val="0000FF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039553" y="3694904"/>
            <a:ext cx="551202" cy="542469"/>
          </a:xfrm>
          <a:prstGeom prst="rect">
            <a:avLst/>
          </a:prstGeom>
          <a:solidFill>
            <a:srgbClr val="FFFF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5950868" y="5144468"/>
            <a:ext cx="560440" cy="297729"/>
          </a:xfrm>
          <a:prstGeom prst="rect">
            <a:avLst/>
          </a:prstGeom>
          <a:solidFill>
            <a:srgbClr val="00FF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689910" y="5144468"/>
            <a:ext cx="530879" cy="280507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5327608" y="4416872"/>
            <a:ext cx="3359191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>
            <a:off x="5646629" y="4237373"/>
            <a:ext cx="1232" cy="18148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6360420" y="4237373"/>
            <a:ext cx="1232" cy="18148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6491672" y="4443365"/>
            <a:ext cx="0" cy="13114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>
            <a:off x="5442161" y="4443365"/>
            <a:ext cx="2463" cy="59082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>
            <a:off x="5341774" y="5015640"/>
            <a:ext cx="1994182" cy="1987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>
            <a:off x="6226777" y="5013322"/>
            <a:ext cx="0" cy="13114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6954035" y="5013321"/>
            <a:ext cx="0" cy="13114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1" name="Rectangle 8"/>
          <p:cNvSpPr>
            <a:spLocks noChangeArrowheads="1"/>
          </p:cNvSpPr>
          <p:nvPr/>
        </p:nvSpPr>
        <p:spPr bwMode="auto">
          <a:xfrm>
            <a:off x="6188593" y="4542719"/>
            <a:ext cx="560440" cy="2977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>
            <a:off x="6491672" y="4840448"/>
            <a:ext cx="0" cy="172874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>
            <a:off x="7134039" y="4435417"/>
            <a:ext cx="0" cy="13114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6830960" y="4534770"/>
            <a:ext cx="560440" cy="2977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7134039" y="4832499"/>
            <a:ext cx="0" cy="172874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1447800" y="2358853"/>
            <a:ext cx="524104" cy="269248"/>
          </a:xfrm>
          <a:prstGeom prst="rect">
            <a:avLst/>
          </a:prstGeom>
          <a:solidFill>
            <a:srgbClr val="0000FF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2159744" y="2087619"/>
            <a:ext cx="551202" cy="542469"/>
          </a:xfrm>
          <a:prstGeom prst="rect">
            <a:avLst/>
          </a:prstGeom>
          <a:solidFill>
            <a:srgbClr val="FFFF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2810101" y="3537183"/>
            <a:ext cx="530879" cy="280507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1447800" y="2809586"/>
            <a:ext cx="1994182" cy="1987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1766820" y="2630088"/>
            <a:ext cx="1232" cy="18148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2480611" y="2630088"/>
            <a:ext cx="1232" cy="18148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8" name="Line 13"/>
          <p:cNvSpPr>
            <a:spLocks noChangeShapeType="1"/>
          </p:cNvSpPr>
          <p:nvPr/>
        </p:nvSpPr>
        <p:spPr bwMode="auto">
          <a:xfrm>
            <a:off x="2611863" y="2836080"/>
            <a:ext cx="0" cy="13114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1562352" y="2836080"/>
            <a:ext cx="2463" cy="59082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0" name="Line 10"/>
          <p:cNvSpPr>
            <a:spLocks noChangeShapeType="1"/>
          </p:cNvSpPr>
          <p:nvPr/>
        </p:nvSpPr>
        <p:spPr bwMode="auto">
          <a:xfrm>
            <a:off x="1461965" y="3408355"/>
            <a:ext cx="1994182" cy="1987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>
            <a:off x="2346968" y="3406037"/>
            <a:ext cx="0" cy="13114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2" name="Line 13"/>
          <p:cNvSpPr>
            <a:spLocks noChangeShapeType="1"/>
          </p:cNvSpPr>
          <p:nvPr/>
        </p:nvSpPr>
        <p:spPr bwMode="auto">
          <a:xfrm>
            <a:off x="3074226" y="3406036"/>
            <a:ext cx="0" cy="13114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2308784" y="2935434"/>
            <a:ext cx="560440" cy="2977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4" name="Line 13"/>
          <p:cNvSpPr>
            <a:spLocks noChangeShapeType="1"/>
          </p:cNvSpPr>
          <p:nvPr/>
        </p:nvSpPr>
        <p:spPr bwMode="auto">
          <a:xfrm>
            <a:off x="2611863" y="3233163"/>
            <a:ext cx="0" cy="172874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5" name="Line 13"/>
          <p:cNvSpPr>
            <a:spLocks noChangeShapeType="1"/>
          </p:cNvSpPr>
          <p:nvPr/>
        </p:nvSpPr>
        <p:spPr bwMode="auto">
          <a:xfrm>
            <a:off x="3254230" y="2828132"/>
            <a:ext cx="0" cy="13114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>
            <a:off x="3254230" y="3225214"/>
            <a:ext cx="0" cy="172874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8" name="Cloud 97"/>
          <p:cNvSpPr/>
          <p:nvPr/>
        </p:nvSpPr>
        <p:spPr bwMode="auto">
          <a:xfrm>
            <a:off x="4838342" y="968203"/>
            <a:ext cx="2971800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Software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Repository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5029200" y="3225214"/>
            <a:ext cx="3429000" cy="3099386"/>
          </a:xfrm>
          <a:prstGeom prst="rect">
            <a:avLst/>
          </a:prstGeom>
          <a:noFill/>
          <a:ln w="6350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990600" y="1524000"/>
            <a:ext cx="2895600" cy="2976990"/>
          </a:xfrm>
          <a:prstGeom prst="ellipse">
            <a:avLst/>
          </a:prstGeom>
          <a:noFill/>
          <a:ln w="635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17068" y="4576958"/>
            <a:ext cx="2868421" cy="4056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solidFill>
                  <a:schemeClr val="accent6"/>
                </a:solidFill>
                <a:latin typeface="+mn-lt"/>
                <a:cs typeface="Franklin Gothic Book"/>
              </a:rPr>
              <a:t>Development Environment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88411" y="3267069"/>
            <a:ext cx="3369789" cy="4056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solidFill>
                  <a:schemeClr val="accent3"/>
                </a:solidFill>
                <a:cs typeface="Franklin Gothic Book"/>
              </a:rPr>
              <a:t>Machine</a:t>
            </a:r>
            <a:r>
              <a:rPr lang="de-CH" sz="2000" kern="1000" spc="30" dirty="0" smtClean="0">
                <a:solidFill>
                  <a:schemeClr val="accent3"/>
                </a:solidFill>
                <a:cs typeface="Franklin Gothic Book"/>
              </a:rPr>
              <a:t> (Real)</a:t>
            </a:r>
            <a:r>
              <a:rPr lang="de-CH" sz="2000" kern="1000" spc="30" dirty="0" smtClean="0">
                <a:solidFill>
                  <a:schemeClr val="accent3"/>
                </a:solidFill>
                <a:latin typeface="+mn-lt"/>
                <a:cs typeface="Franklin Gothic Book"/>
              </a:rPr>
              <a:t> Environment</a:t>
            </a: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auto">
          <a:xfrm>
            <a:off x="7344399" y="3672761"/>
            <a:ext cx="551202" cy="5424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 flipH="1">
            <a:off x="7772400" y="4215231"/>
            <a:ext cx="0" cy="20164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5" name="Left-Right-Up Arrow 104"/>
          <p:cNvSpPr/>
          <p:nvPr/>
        </p:nvSpPr>
        <p:spPr bwMode="auto">
          <a:xfrm rot="1433717">
            <a:off x="4027328" y="2052014"/>
            <a:ext cx="1219200" cy="1046024"/>
          </a:xfrm>
          <a:prstGeom prst="leftRightUpArrow">
            <a:avLst/>
          </a:prstGeom>
          <a:solidFill>
            <a:srgbClr val="FB1FF1"/>
          </a:solidFill>
          <a:ln w="635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156544" y="2378978"/>
            <a:ext cx="3301656" cy="752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solidFill>
                  <a:srgbClr val="FB1FF1"/>
                </a:solidFill>
                <a:latin typeface="+mn-lt"/>
                <a:cs typeface="Franklin Gothic Book"/>
              </a:rPr>
              <a:t>Somehow</a:t>
            </a:r>
            <a: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FB1FF1"/>
                </a:solidFill>
                <a:latin typeface="+mn-lt"/>
                <a:cs typeface="Franklin Gothic Book"/>
              </a:rPr>
              <a:t>they</a:t>
            </a:r>
            <a: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FB1FF1"/>
                </a:solidFill>
                <a:latin typeface="+mn-lt"/>
                <a:cs typeface="Franklin Gothic Book"/>
              </a:rPr>
              <a:t>work</a:t>
            </a:r>
            <a: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FB1FF1"/>
                </a:solidFill>
                <a:latin typeface="+mn-lt"/>
                <a:cs typeface="Franklin Gothic Book"/>
              </a:rPr>
              <a:t>together</a:t>
            </a:r>
            <a: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  <a:t/>
            </a:r>
            <a:b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</a:br>
            <a: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  <a:t>(</a:t>
            </a:r>
            <a:r>
              <a:rPr lang="de-CH" sz="2000" kern="1000" spc="30" dirty="0" err="1" smtClean="0">
                <a:solidFill>
                  <a:srgbClr val="FB1FF1"/>
                </a:solidFill>
                <a:latin typeface="+mn-lt"/>
                <a:cs typeface="Franklin Gothic Book"/>
              </a:rPr>
              <a:t>most</a:t>
            </a:r>
            <a: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FB1FF1"/>
                </a:solidFill>
                <a:latin typeface="+mn-lt"/>
                <a:cs typeface="Franklin Gothic Book"/>
              </a:rPr>
              <a:t>of</a:t>
            </a:r>
            <a: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FB1FF1"/>
                </a:solidFill>
                <a:latin typeface="+mn-lt"/>
                <a:cs typeface="Franklin Gothic Book"/>
              </a:rPr>
              <a:t>the</a:t>
            </a:r>
            <a:r>
              <a:rPr lang="de-CH" sz="2000" kern="1000" spc="30" dirty="0" smtClean="0">
                <a:solidFill>
                  <a:srgbClr val="FB1FF1"/>
                </a:solidFill>
                <a:latin typeface="+mn-lt"/>
                <a:cs typeface="Franklin Gothic Book"/>
              </a:rPr>
              <a:t> time)</a:t>
            </a:r>
          </a:p>
        </p:txBody>
      </p:sp>
    </p:spTree>
    <p:extLst>
      <p:ext uri="{BB962C8B-B14F-4D97-AF65-F5344CB8AC3E}">
        <p14:creationId xmlns:p14="http://schemas.microsoft.com/office/powerpoint/2010/main" val="13735232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sz="3200" dirty="0" smtClean="0"/>
              <a:t>File </a:t>
            </a:r>
            <a:r>
              <a:rPr lang="de-CH" sz="3200" dirty="0" err="1" smtClean="0"/>
              <a:t>structure</a:t>
            </a:r>
            <a:endParaRPr lang="de-CH" sz="3200" dirty="0" smtClean="0"/>
          </a:p>
          <a:p>
            <a:r>
              <a:rPr lang="de-CH" sz="3200" dirty="0" err="1" smtClean="0"/>
              <a:t>boot</a:t>
            </a:r>
            <a:r>
              <a:rPr lang="de-CH" sz="3200" dirty="0" smtClean="0"/>
              <a:t> </a:t>
            </a:r>
            <a:r>
              <a:rPr lang="de-CH" sz="3200" dirty="0" err="1" smtClean="0"/>
              <a:t>philosophy</a:t>
            </a:r>
            <a:r>
              <a:rPr lang="de-CH" sz="3200" dirty="0" smtClean="0"/>
              <a:t> </a:t>
            </a:r>
          </a:p>
          <a:p>
            <a:r>
              <a:rPr lang="de-CH" sz="3200" dirty="0" err="1" smtClean="0"/>
              <a:t>Naming</a:t>
            </a:r>
            <a:r>
              <a:rPr lang="de-CH" sz="3200" dirty="0" smtClean="0"/>
              <a:t> </a:t>
            </a:r>
            <a:r>
              <a:rPr lang="de-CH" sz="3200" dirty="0" err="1" smtClean="0"/>
              <a:t>convention</a:t>
            </a:r>
            <a:endParaRPr lang="de-CH" sz="3200" dirty="0" smtClean="0"/>
          </a:p>
          <a:p>
            <a:r>
              <a:rPr lang="de-CH" sz="3200" dirty="0" err="1" smtClean="0"/>
              <a:t>Synchronous</a:t>
            </a:r>
            <a:r>
              <a:rPr lang="de-CH" sz="3200" dirty="0" smtClean="0"/>
              <a:t> </a:t>
            </a:r>
            <a:r>
              <a:rPr lang="de-CH" sz="3200" dirty="0" err="1" smtClean="0"/>
              <a:t>get</a:t>
            </a:r>
            <a:r>
              <a:rPr lang="de-CH" sz="3200" dirty="0" smtClean="0"/>
              <a:t> </a:t>
            </a:r>
            <a:r>
              <a:rPr lang="de-CH" sz="3200" dirty="0" err="1" smtClean="0"/>
              <a:t>and</a:t>
            </a:r>
            <a:r>
              <a:rPr lang="de-CH" sz="3200" dirty="0" smtClean="0"/>
              <a:t> </a:t>
            </a:r>
            <a:r>
              <a:rPr lang="de-CH" sz="3200" dirty="0" err="1" smtClean="0"/>
              <a:t>set</a:t>
            </a:r>
            <a:endParaRPr lang="de-CH" sz="3200" dirty="0" smtClean="0"/>
          </a:p>
          <a:p>
            <a:r>
              <a:rPr lang="de-CH" sz="3200" dirty="0" smtClean="0"/>
              <a:t>DAQ </a:t>
            </a:r>
            <a:r>
              <a:rPr lang="de-CH" sz="3200" dirty="0" err="1" smtClean="0"/>
              <a:t>for</a:t>
            </a:r>
            <a:r>
              <a:rPr lang="de-CH" sz="3200" dirty="0" smtClean="0"/>
              <a:t> </a:t>
            </a:r>
            <a:r>
              <a:rPr lang="de-CH" sz="3200" dirty="0" err="1" smtClean="0"/>
              <a:t>experiments</a:t>
            </a:r>
            <a:r>
              <a:rPr lang="de-CH" sz="3200" dirty="0" smtClean="0"/>
              <a:t> (large </a:t>
            </a:r>
            <a:r>
              <a:rPr lang="de-CH" sz="3200" dirty="0" err="1" smtClean="0"/>
              <a:t>data</a:t>
            </a:r>
            <a:r>
              <a:rPr lang="de-CH" sz="3200" dirty="0" smtClean="0"/>
              <a:t>)</a:t>
            </a:r>
          </a:p>
          <a:p>
            <a:r>
              <a:rPr lang="de-CH" sz="3200" dirty="0" smtClean="0"/>
              <a:t>Security </a:t>
            </a:r>
            <a:r>
              <a:rPr lang="de-CH" sz="3200" dirty="0" err="1" smtClean="0"/>
              <a:t>of</a:t>
            </a:r>
            <a:r>
              <a:rPr lang="de-CH" sz="3200" dirty="0" smtClean="0"/>
              <a:t> </a:t>
            </a:r>
            <a:r>
              <a:rPr lang="de-CH" sz="3200" dirty="0" err="1" smtClean="0"/>
              <a:t>access</a:t>
            </a:r>
            <a:r>
              <a:rPr lang="de-CH" sz="3200" dirty="0" smtClean="0"/>
              <a:t> </a:t>
            </a:r>
            <a:r>
              <a:rPr lang="de-CH" sz="3200" dirty="0" err="1" smtClean="0"/>
              <a:t>and</a:t>
            </a:r>
            <a:r>
              <a:rPr lang="de-CH" sz="3200" dirty="0" smtClean="0"/>
              <a:t> </a:t>
            </a:r>
            <a:r>
              <a:rPr lang="de-CH" sz="3200" dirty="0" err="1" smtClean="0"/>
              <a:t>data</a:t>
            </a:r>
            <a:r>
              <a:rPr lang="de-CH" sz="3200" dirty="0" smtClean="0"/>
              <a:t> </a:t>
            </a:r>
            <a:r>
              <a:rPr lang="de-CH" sz="3200" dirty="0" err="1" smtClean="0"/>
              <a:t>distribution</a:t>
            </a:r>
            <a:endParaRPr lang="de-CH" sz="3200" dirty="0" smtClean="0"/>
          </a:p>
          <a:p>
            <a:r>
              <a:rPr lang="de-CH" sz="3200" dirty="0" smtClean="0"/>
              <a:t>Hardware </a:t>
            </a:r>
            <a:r>
              <a:rPr lang="de-CH" sz="3200" dirty="0" err="1" smtClean="0"/>
              <a:t>choices</a:t>
            </a:r>
            <a:r>
              <a:rPr lang="de-CH" sz="3200" dirty="0" smtClean="0"/>
              <a:t>: </a:t>
            </a:r>
            <a:r>
              <a:rPr lang="de-CH" sz="3200" dirty="0" err="1" smtClean="0"/>
              <a:t>for</a:t>
            </a:r>
            <a:r>
              <a:rPr lang="de-CH" sz="3200" dirty="0" smtClean="0"/>
              <a:t> IOCs, Servers, Clients, FPGAs, …</a:t>
            </a:r>
            <a:endParaRPr lang="de-CH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More </a:t>
            </a:r>
            <a:r>
              <a:rPr lang="de-CH" dirty="0" err="1" smtClean="0"/>
              <a:t>about</a:t>
            </a:r>
            <a:r>
              <a:rPr lang="de-CH" dirty="0" smtClean="0"/>
              <a:t> Control Systems</a:t>
            </a:r>
            <a:endParaRPr lang="de-CH" dirty="0"/>
          </a:p>
        </p:txBody>
      </p:sp>
      <p:sp>
        <p:nvSpPr>
          <p:cNvPr id="4" name="AutoShape 49"/>
          <p:cNvSpPr>
            <a:spLocks noChangeArrowheads="1"/>
          </p:cNvSpPr>
          <p:nvPr/>
        </p:nvSpPr>
        <p:spPr bwMode="auto">
          <a:xfrm rot="21420943">
            <a:off x="5689166" y="831410"/>
            <a:ext cx="2718666" cy="2005701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6000" tIns="0" rIns="0" bIns="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Not yet mentioned</a:t>
            </a:r>
            <a:br>
              <a:rPr kumimoji="0" lang="en-US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… but</a:t>
            </a:r>
            <a:br>
              <a:rPr kumimoji="0" lang="en-US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still</a:t>
            </a:r>
            <a:r>
              <a:rPr kumimoji="0" lang="en-US" alt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part of any </a:t>
            </a:r>
            <a:br>
              <a:rPr kumimoji="0" lang="en-US" alt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alt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Control System</a:t>
            </a:r>
            <a:endParaRPr kumimoji="0" lang="en-US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87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sz="2400" dirty="0" err="1" smtClean="0"/>
              <a:t>Nowere</a:t>
            </a:r>
            <a:r>
              <a:rPr lang="de-CH" sz="2400" dirty="0" smtClean="0"/>
              <a:t> – </a:t>
            </a:r>
            <a:r>
              <a:rPr lang="de-CH" sz="2400" dirty="0" err="1" smtClean="0"/>
              <a:t>forget</a:t>
            </a:r>
            <a:r>
              <a:rPr lang="de-CH" sz="2400" dirty="0" smtClean="0"/>
              <a:t> </a:t>
            </a:r>
            <a:r>
              <a:rPr lang="de-CH" sz="2400" dirty="0" err="1" smtClean="0"/>
              <a:t>this</a:t>
            </a:r>
            <a:r>
              <a:rPr lang="de-CH" sz="2400" dirty="0" smtClean="0"/>
              <a:t> </a:t>
            </a:r>
            <a:r>
              <a:rPr lang="de-CH" sz="2400" dirty="0" err="1" smtClean="0"/>
              <a:t>talk</a:t>
            </a:r>
            <a:r>
              <a:rPr lang="de-CH" sz="2400" dirty="0" smtClean="0"/>
              <a:t>, just </a:t>
            </a:r>
            <a:r>
              <a:rPr lang="de-CH" sz="2400" dirty="0" err="1" smtClean="0"/>
              <a:t>let</a:t>
            </a:r>
            <a:r>
              <a:rPr lang="de-CH" sz="2400" dirty="0" smtClean="0"/>
              <a:t> </a:t>
            </a:r>
            <a:r>
              <a:rPr lang="de-CH" sz="2400" dirty="0" err="1" smtClean="0"/>
              <a:t>us</a:t>
            </a:r>
            <a:r>
              <a:rPr lang="de-CH" sz="2400" dirty="0" smtClean="0"/>
              <a:t> </a:t>
            </a:r>
            <a:r>
              <a:rPr lang="de-CH" sz="2400" dirty="0" err="1" smtClean="0"/>
              <a:t>work</a:t>
            </a:r>
            <a:r>
              <a:rPr lang="de-CH" sz="2400" dirty="0" smtClean="0"/>
              <a:t>.</a:t>
            </a:r>
          </a:p>
          <a:p>
            <a:r>
              <a:rPr lang="de-CH" sz="2400" dirty="0" smtClean="0"/>
              <a:t>Do </a:t>
            </a:r>
            <a:r>
              <a:rPr lang="de-CH" sz="2400" dirty="0" err="1" smtClean="0"/>
              <a:t>what</a:t>
            </a:r>
            <a:r>
              <a:rPr lang="de-CH" sz="2400" dirty="0" smtClean="0"/>
              <a:t> </a:t>
            </a:r>
            <a:r>
              <a:rPr lang="de-CH" sz="2400" dirty="0" err="1" smtClean="0"/>
              <a:t>you</a:t>
            </a:r>
            <a:r>
              <a:rPr lang="de-CH" sz="2400" dirty="0" smtClean="0"/>
              <a:t> </a:t>
            </a:r>
            <a:r>
              <a:rPr lang="de-CH" sz="2400" dirty="0" err="1" smtClean="0"/>
              <a:t>want</a:t>
            </a:r>
            <a:r>
              <a:rPr lang="de-CH" sz="2400" dirty="0" smtClean="0"/>
              <a:t> (</a:t>
            </a:r>
            <a:r>
              <a:rPr lang="de-CH" sz="2400" dirty="0" err="1" smtClean="0"/>
              <a:t>alone</a:t>
            </a:r>
            <a:r>
              <a:rPr lang="de-CH" sz="2400" dirty="0" smtClean="0"/>
              <a:t>)  - </a:t>
            </a:r>
            <a:r>
              <a:rPr lang="de-CH" sz="2400" dirty="0" err="1" smtClean="0"/>
              <a:t>we</a:t>
            </a:r>
            <a:r>
              <a:rPr lang="de-CH" sz="2400" dirty="0" smtClean="0"/>
              <a:t> do not </a:t>
            </a:r>
            <a:r>
              <a:rPr lang="de-CH" sz="2400" dirty="0" err="1"/>
              <a:t>have</a:t>
            </a:r>
            <a:r>
              <a:rPr lang="de-CH" sz="2400" dirty="0"/>
              <a:t> </a:t>
            </a:r>
            <a:r>
              <a:rPr lang="de-CH" sz="2400" dirty="0" smtClean="0"/>
              <a:t>time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this</a:t>
            </a:r>
            <a:r>
              <a:rPr lang="de-CH" sz="2400" dirty="0" smtClean="0"/>
              <a:t>.</a:t>
            </a:r>
          </a:p>
          <a:p>
            <a:endParaRPr lang="de-CH" sz="2400" dirty="0"/>
          </a:p>
          <a:p>
            <a:r>
              <a:rPr lang="de-CH" sz="2400" dirty="0" err="1" smtClean="0"/>
              <a:t>Let’s</a:t>
            </a:r>
            <a:r>
              <a:rPr lang="de-CH" sz="2400" dirty="0" smtClean="0"/>
              <a:t> </a:t>
            </a:r>
            <a:r>
              <a:rPr lang="de-CH" sz="2400" dirty="0" err="1" smtClean="0"/>
              <a:t>write</a:t>
            </a:r>
            <a:r>
              <a:rPr lang="de-CH" sz="2400" dirty="0" smtClean="0"/>
              <a:t> a </a:t>
            </a:r>
            <a:r>
              <a:rPr lang="de-CH" sz="2400" dirty="0" err="1" smtClean="0"/>
              <a:t>book</a:t>
            </a:r>
            <a:r>
              <a:rPr lang="de-CH" sz="2400" dirty="0" smtClean="0"/>
              <a:t>.</a:t>
            </a:r>
          </a:p>
          <a:p>
            <a:r>
              <a:rPr lang="de-CH" sz="2400" dirty="0" err="1" smtClean="0"/>
              <a:t>Collect</a:t>
            </a:r>
            <a:r>
              <a:rPr lang="de-CH" sz="2400" dirty="0" smtClean="0"/>
              <a:t> </a:t>
            </a:r>
            <a:r>
              <a:rPr lang="de-CH" sz="2400" dirty="0" err="1" smtClean="0"/>
              <a:t>best</a:t>
            </a:r>
            <a:r>
              <a:rPr lang="de-CH" sz="2400" dirty="0" smtClean="0"/>
              <a:t> </a:t>
            </a:r>
            <a:r>
              <a:rPr lang="de-CH" sz="2400" dirty="0" err="1" smtClean="0"/>
              <a:t>practices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share</a:t>
            </a:r>
            <a:r>
              <a:rPr lang="de-CH" sz="2400" dirty="0" smtClean="0"/>
              <a:t> </a:t>
            </a:r>
            <a:r>
              <a:rPr lang="de-CH" sz="2400" dirty="0" err="1" smtClean="0"/>
              <a:t>them</a:t>
            </a:r>
            <a:endParaRPr lang="de-CH" sz="2400" dirty="0" smtClean="0"/>
          </a:p>
          <a:p>
            <a:endParaRPr lang="de-CH" sz="2400" dirty="0"/>
          </a:p>
          <a:p>
            <a:r>
              <a:rPr lang="de-CH" sz="2400" dirty="0" err="1" smtClean="0"/>
              <a:t>Extend</a:t>
            </a:r>
            <a:r>
              <a:rPr lang="de-CH" sz="2400" dirty="0" smtClean="0"/>
              <a:t> EPICS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everything</a:t>
            </a:r>
            <a:r>
              <a:rPr lang="de-CH" sz="2400" dirty="0" smtClean="0"/>
              <a:t> – </a:t>
            </a:r>
            <a:r>
              <a:rPr lang="de-CH" sz="2400" dirty="0" err="1" smtClean="0"/>
              <a:t>lets</a:t>
            </a:r>
            <a:r>
              <a:rPr lang="de-CH" sz="2400" dirty="0" smtClean="0"/>
              <a:t> </a:t>
            </a:r>
            <a:r>
              <a:rPr lang="de-CH" sz="2400" dirty="0" err="1" smtClean="0"/>
              <a:t>call</a:t>
            </a:r>
            <a:r>
              <a:rPr lang="de-CH" sz="2400" dirty="0" smtClean="0"/>
              <a:t> </a:t>
            </a:r>
            <a:r>
              <a:rPr lang="de-CH" sz="2400" dirty="0" err="1" smtClean="0"/>
              <a:t>it</a:t>
            </a:r>
            <a:r>
              <a:rPr lang="de-CH" sz="2400" dirty="0"/>
              <a:t> </a:t>
            </a:r>
            <a:r>
              <a:rPr lang="de-CH" sz="2400" dirty="0" smtClean="0"/>
              <a:t>EPSCS</a:t>
            </a:r>
            <a:br>
              <a:rPr lang="de-CH" sz="2400" dirty="0" smtClean="0"/>
            </a:br>
            <a:r>
              <a:rPr lang="de-CH" sz="2400" dirty="0" smtClean="0"/>
              <a:t>(</a:t>
            </a:r>
            <a:r>
              <a:rPr lang="de-CH" sz="2400" dirty="0" smtClean="0"/>
              <a:t>Experimental </a:t>
            </a:r>
            <a:r>
              <a:rPr lang="de-CH" sz="2400" dirty="0" err="1" smtClean="0"/>
              <a:t>Physics</a:t>
            </a:r>
            <a:r>
              <a:rPr lang="de-CH" sz="2400" dirty="0" smtClean="0"/>
              <a:t> Super Control System)</a:t>
            </a:r>
          </a:p>
          <a:p>
            <a:endParaRPr lang="de-CH" sz="2400" dirty="0"/>
          </a:p>
          <a:p>
            <a:r>
              <a:rPr lang="de-CH" sz="2400" dirty="0" err="1" smtClean="0"/>
              <a:t>Let’s</a:t>
            </a:r>
            <a:r>
              <a:rPr lang="de-CH" sz="2400" dirty="0" smtClean="0"/>
              <a:t> </a:t>
            </a:r>
            <a:r>
              <a:rPr lang="de-CH" sz="2400" dirty="0" err="1" smtClean="0"/>
              <a:t>talk</a:t>
            </a:r>
            <a:r>
              <a:rPr lang="de-CH" sz="2400" dirty="0" smtClean="0"/>
              <a:t> </a:t>
            </a:r>
            <a:r>
              <a:rPr lang="de-CH" sz="2400" dirty="0" err="1" smtClean="0"/>
              <a:t>about</a:t>
            </a:r>
            <a:r>
              <a:rPr lang="de-CH" sz="2400" dirty="0" smtClean="0"/>
              <a:t> </a:t>
            </a:r>
            <a:r>
              <a:rPr lang="de-CH" sz="2400" dirty="0" err="1" smtClean="0"/>
              <a:t>it</a:t>
            </a:r>
            <a:r>
              <a:rPr lang="de-CH" sz="2400" dirty="0" smtClean="0"/>
              <a:t> </a:t>
            </a:r>
            <a:r>
              <a:rPr lang="de-CH" sz="2400" dirty="0" err="1" smtClean="0"/>
              <a:t>over</a:t>
            </a:r>
            <a:r>
              <a:rPr lang="de-CH" sz="2400" dirty="0" smtClean="0"/>
              <a:t> </a:t>
            </a:r>
            <a:r>
              <a:rPr lang="de-CH" sz="2400" dirty="0" err="1" smtClean="0"/>
              <a:t>coffee</a:t>
            </a:r>
            <a:r>
              <a:rPr lang="de-CH" sz="2400" dirty="0" smtClean="0"/>
              <a:t>…</a:t>
            </a:r>
          </a:p>
          <a:p>
            <a:pPr marL="0" indent="0">
              <a:buNone/>
            </a:pPr>
            <a:endParaRPr lang="de-CH" sz="2400" dirty="0" smtClean="0"/>
          </a:p>
          <a:p>
            <a:endParaRPr lang="de-CH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Now</a:t>
            </a:r>
            <a:r>
              <a:rPr lang="de-CH" dirty="0" smtClean="0"/>
              <a:t> </a:t>
            </a:r>
            <a:r>
              <a:rPr lang="de-CH" dirty="0" err="1" smtClean="0"/>
              <a:t>what</a:t>
            </a:r>
            <a:r>
              <a:rPr lang="de-CH" dirty="0" smtClean="0"/>
              <a:t>? </a:t>
            </a:r>
            <a:r>
              <a:rPr lang="de-CH" dirty="0" err="1" smtClean="0"/>
              <a:t>Were</a:t>
            </a:r>
            <a:r>
              <a:rPr lang="de-CH" dirty="0" smtClean="0"/>
              <a:t> do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want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go</a:t>
            </a:r>
            <a:r>
              <a:rPr lang="de-CH" dirty="0" smtClean="0"/>
              <a:t>?</a:t>
            </a:r>
            <a:endParaRPr lang="de-CH" dirty="0"/>
          </a:p>
        </p:txBody>
      </p:sp>
      <p:pic>
        <p:nvPicPr>
          <p:cNvPr id="1027" name="Picture 3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174812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401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What is an Accelerator Controls System</a:t>
            </a:r>
            <a:endParaRPr lang="de-CH" altLang="de-DE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98078" y="908720"/>
            <a:ext cx="7947917" cy="2160240"/>
          </a:xfrm>
          <a:prstGeom prst="rect">
            <a:avLst/>
          </a:prstGeom>
          <a:solidFill>
            <a:srgbClr val="FFF5D6"/>
          </a:solidFill>
          <a:ln w="38100" algn="ctr">
            <a:solidFill>
              <a:srgbClr val="405583"/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altLang="de-DE" dirty="0">
                <a:latin typeface="+mn-lt"/>
              </a:rPr>
              <a:t>Definition:</a:t>
            </a:r>
          </a:p>
          <a:p>
            <a:r>
              <a:rPr lang="en-US" altLang="de-DE" dirty="0">
                <a:latin typeface="+mn-lt"/>
              </a:rPr>
              <a:t>An </a:t>
            </a:r>
            <a:r>
              <a:rPr lang="en-US" altLang="de-DE" b="1" dirty="0">
                <a:latin typeface="+mn-lt"/>
              </a:rPr>
              <a:t>Accelerator Control System </a:t>
            </a:r>
            <a:r>
              <a:rPr lang="en-US" altLang="de-DE" dirty="0">
                <a:latin typeface="+mn-lt"/>
              </a:rPr>
              <a:t>is a </a:t>
            </a:r>
            <a:r>
              <a:rPr lang="en-US" altLang="de-DE" dirty="0">
                <a:solidFill>
                  <a:schemeClr val="accent2"/>
                </a:solidFill>
                <a:latin typeface="+mn-lt"/>
              </a:rPr>
              <a:t>computer environment</a:t>
            </a:r>
            <a:r>
              <a:rPr lang="en-US" altLang="de-DE" dirty="0">
                <a:latin typeface="+mn-lt"/>
              </a:rPr>
              <a:t> that allows </a:t>
            </a:r>
            <a:r>
              <a:rPr lang="en-US" altLang="de-DE" dirty="0">
                <a:solidFill>
                  <a:schemeClr val="accent2"/>
                </a:solidFill>
                <a:latin typeface="+mn-lt"/>
              </a:rPr>
              <a:t>remote access</a:t>
            </a:r>
            <a:r>
              <a:rPr lang="en-US" altLang="de-DE" dirty="0">
                <a:latin typeface="+mn-lt"/>
              </a:rPr>
              <a:t> to the accelerator hardware with a lot of </a:t>
            </a:r>
            <a:r>
              <a:rPr lang="en-US" altLang="de-DE" dirty="0">
                <a:solidFill>
                  <a:schemeClr val="accent2"/>
                </a:solidFill>
                <a:latin typeface="+mn-lt"/>
              </a:rPr>
              <a:t>different functionality</a:t>
            </a:r>
            <a:r>
              <a:rPr lang="en-US" altLang="de-DE" dirty="0">
                <a:latin typeface="+mn-lt"/>
              </a:rPr>
              <a:t> to satisfy the requirements of several </a:t>
            </a:r>
            <a:r>
              <a:rPr lang="en-US" altLang="de-DE" dirty="0">
                <a:solidFill>
                  <a:schemeClr val="accent2"/>
                </a:solidFill>
                <a:latin typeface="+mn-lt"/>
              </a:rPr>
              <a:t>different user groups</a:t>
            </a:r>
            <a:r>
              <a:rPr lang="en-US" altLang="de-DE" dirty="0">
                <a:latin typeface="+mn-lt"/>
              </a:rPr>
              <a:t>.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214741" y="3422111"/>
            <a:ext cx="467814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de-CH" altLang="de-DE" dirty="0">
                <a:latin typeface="+mn-lt"/>
              </a:rPr>
              <a:t>In </a:t>
            </a:r>
            <a:r>
              <a:rPr lang="de-CH" altLang="de-DE" dirty="0" err="1">
                <a:latin typeface="+mn-lt"/>
              </a:rPr>
              <a:t>addition</a:t>
            </a:r>
            <a:r>
              <a:rPr lang="de-CH" altLang="de-DE" dirty="0">
                <a:latin typeface="+mn-lt"/>
              </a:rPr>
              <a:t> a modern </a:t>
            </a:r>
          </a:p>
          <a:p>
            <a:r>
              <a:rPr lang="de-CH" altLang="de-DE" dirty="0" err="1">
                <a:latin typeface="+mn-lt"/>
              </a:rPr>
              <a:t>Acclelerator</a:t>
            </a:r>
            <a:r>
              <a:rPr lang="de-CH" altLang="de-DE" dirty="0">
                <a:latin typeface="+mn-lt"/>
              </a:rPr>
              <a:t> Control System:</a:t>
            </a:r>
          </a:p>
          <a:p>
            <a:r>
              <a:rPr lang="de-CH" altLang="de-DE" dirty="0" err="1">
                <a:latin typeface="+mn-lt"/>
              </a:rPr>
              <a:t>tries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to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unify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the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access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to</a:t>
            </a:r>
            <a:r>
              <a:rPr lang="de-CH" altLang="de-DE" dirty="0">
                <a:latin typeface="+mn-lt"/>
              </a:rPr>
              <a:t> different </a:t>
            </a:r>
          </a:p>
          <a:p>
            <a:r>
              <a:rPr lang="de-CH" altLang="de-DE" dirty="0" err="1">
                <a:latin typeface="+mn-lt"/>
              </a:rPr>
              <a:t>hardware</a:t>
            </a:r>
            <a:r>
              <a:rPr lang="de-CH" altLang="de-DE" dirty="0">
                <a:latin typeface="+mn-lt"/>
              </a:rPr>
              <a:t> </a:t>
            </a:r>
          </a:p>
          <a:p>
            <a:r>
              <a:rPr lang="de-CH" altLang="de-DE" dirty="0">
                <a:latin typeface="+mn-lt"/>
              </a:rPr>
              <a:t>(</a:t>
            </a:r>
            <a:r>
              <a:rPr lang="de-CH" altLang="de-DE" dirty="0" err="1">
                <a:latin typeface="+mn-lt"/>
              </a:rPr>
              <a:t>one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way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to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rule</a:t>
            </a:r>
            <a:r>
              <a:rPr lang="de-CH" altLang="de-DE" dirty="0">
                <a:latin typeface="+mn-lt"/>
              </a:rPr>
              <a:t> </a:t>
            </a:r>
            <a:r>
              <a:rPr lang="de-CH" altLang="de-DE" dirty="0" err="1">
                <a:latin typeface="+mn-lt"/>
              </a:rPr>
              <a:t>them</a:t>
            </a:r>
            <a:r>
              <a:rPr lang="de-CH" altLang="de-DE" dirty="0">
                <a:latin typeface="+mn-lt"/>
              </a:rPr>
              <a:t> all)</a:t>
            </a:r>
          </a:p>
          <a:p>
            <a:endParaRPr lang="de-CH" altLang="de-DE" dirty="0">
              <a:latin typeface="+mn-lt"/>
            </a:endParaRPr>
          </a:p>
        </p:txBody>
      </p:sp>
      <p:pic>
        <p:nvPicPr>
          <p:cNvPr id="14342" name="Picture 7" descr="storring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23" y="4687073"/>
            <a:ext cx="1869315" cy="14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Up Arrow 3"/>
          <p:cNvSpPr>
            <a:spLocks noChangeArrowheads="1"/>
          </p:cNvSpPr>
          <p:nvPr/>
        </p:nvSpPr>
        <p:spPr bwMode="auto">
          <a:xfrm>
            <a:off x="6875323" y="4221035"/>
            <a:ext cx="324067" cy="396024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003B6E"/>
          </a:solidFill>
          <a:ln>
            <a:noFill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de-CH" altLang="de-DE">
              <a:latin typeface="+mn-lt"/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23" y="3295052"/>
            <a:ext cx="1869315" cy="92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345" name="Elbow Connector 9"/>
          <p:cNvCxnSpPr>
            <a:cxnSpLocks noChangeShapeType="1"/>
          </p:cNvCxnSpPr>
          <p:nvPr/>
        </p:nvCxnSpPr>
        <p:spPr bwMode="auto">
          <a:xfrm>
            <a:off x="7667488" y="4419047"/>
            <a:ext cx="914489" cy="914355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7199390" y="4287754"/>
            <a:ext cx="164660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de-CH" altLang="de-DE" sz="1400">
                <a:latin typeface="+mn-lt"/>
              </a:rPr>
              <a:t>0110001010001001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898078" y="3140968"/>
            <a:ext cx="7947917" cy="3024187"/>
          </a:xfrm>
          <a:prstGeom prst="rect">
            <a:avLst/>
          </a:prstGeom>
          <a:noFill/>
          <a:ln w="38100" algn="ctr">
            <a:solidFill>
              <a:srgbClr val="4055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de-CH" alt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26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63500" algn="ctr">
          <a:solidFill>
            <a:srgbClr val="000000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0" tIns="0" rIns="0" bIns="0" anchor="ctr"/>
      <a:lstStyle>
        <a:defPPr marL="0" marR="0" indent="0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14</TotalTime>
  <Words>356</Words>
  <Application>Microsoft Macintosh PowerPoint</Application>
  <PresentationFormat>On-screen Show (4:3)</PresentationFormat>
  <Paragraphs>80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PSI-Powerpoint-Master Calibri V2</vt:lpstr>
      <vt:lpstr>Quo Vadis EPICS?</vt:lpstr>
      <vt:lpstr>Why am I talking about this?</vt:lpstr>
      <vt:lpstr>Control System EPICS based</vt:lpstr>
      <vt:lpstr>Control System EPICS based (V4)</vt:lpstr>
      <vt:lpstr>Control System cont.</vt:lpstr>
      <vt:lpstr>More about Control Systems</vt:lpstr>
      <vt:lpstr>Now what? Were do we want to go?</vt:lpstr>
      <vt:lpstr>What is an Accelerator Controls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Vadis EPICS?</dc:title>
  <dc:creator>Zimoch Elke</dc:creator>
  <cp:lastModifiedBy>Timo Korhonen</cp:lastModifiedBy>
  <cp:revision>22</cp:revision>
  <dcterms:created xsi:type="dcterms:W3CDTF">2006-08-16T00:00:00Z</dcterms:created>
  <dcterms:modified xsi:type="dcterms:W3CDTF">2016-06-01T12:10:10Z</dcterms:modified>
</cp:coreProperties>
</file>