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1" r:id="rId4"/>
    <p:sldId id="262" r:id="rId5"/>
    <p:sldId id="264" r:id="rId6"/>
    <p:sldId id="259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mo Korhonen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5" autoAdjust="0"/>
    <p:restoredTop sz="94656" autoAdjust="0"/>
  </p:normalViewPr>
  <p:slideViewPr>
    <p:cSldViewPr>
      <p:cViewPr>
        <p:scale>
          <a:sx n="103" d="100"/>
          <a:sy n="103" d="100"/>
        </p:scale>
        <p:origin x="-4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26/05/16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26/05/16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26/05/16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26/05/16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26/05/16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26/05/16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document/d/1t5NK4fgkqV9R6z1Zo1ORLuEPml4qwXcDmnkdUYdyWCY/edit?usp=sharin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EPICS deployment at ESS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by: t</a:t>
            </a:r>
            <a:r>
              <a:rPr lang="en-GB" sz="2000" noProof="0" dirty="0" smtClean="0">
                <a:solidFill>
                  <a:schemeClr val="bg1"/>
                </a:solidFill>
              </a:rPr>
              <a:t>he team</a:t>
            </a:r>
          </a:p>
          <a:p>
            <a:endParaRPr lang="en-GB" sz="2000" noProof="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fld id="{656E358F-28A8-D04A-99E6-206C49444CD4}" type="datetime3">
              <a:rPr lang="sv-SE" sz="1400" smtClean="0">
                <a:solidFill>
                  <a:srgbClr val="FFFFFF"/>
                </a:solidFill>
              </a:rPr>
              <a:t>26 May 2016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45 high quality presentations</a:t>
            </a:r>
          </a:p>
          <a:p>
            <a:pPr lvl="1"/>
            <a:r>
              <a:rPr lang="en-US" dirty="0" smtClean="0"/>
              <a:t>Extremely well timed</a:t>
            </a:r>
          </a:p>
          <a:p>
            <a:pPr lvl="1"/>
            <a:r>
              <a:rPr lang="en-US" dirty="0" smtClean="0"/>
              <a:t>Thank you for the speakers!</a:t>
            </a:r>
          </a:p>
          <a:p>
            <a:r>
              <a:rPr lang="en-US" dirty="0" smtClean="0"/>
              <a:t>Special topic invited talk: EtherCAT</a:t>
            </a:r>
          </a:p>
          <a:p>
            <a:pPr lvl="1"/>
            <a:r>
              <a:rPr lang="en-US" dirty="0" smtClean="0"/>
              <a:t>I hope that it was interesting</a:t>
            </a:r>
          </a:p>
          <a:p>
            <a:r>
              <a:rPr lang="en-US" dirty="0" smtClean="0"/>
              <a:t>Five interactive mini-workshops</a:t>
            </a:r>
          </a:p>
          <a:p>
            <a:r>
              <a:rPr lang="en-US" dirty="0" smtClean="0"/>
              <a:t>EPICS V4 Training by David </a:t>
            </a:r>
            <a:r>
              <a:rPr lang="en-US" dirty="0" err="1" smtClean="0"/>
              <a:t>Hickin</a:t>
            </a:r>
            <a:r>
              <a:rPr lang="en-US" dirty="0" smtClean="0"/>
              <a:t>: thank you!</a:t>
            </a:r>
          </a:p>
          <a:p>
            <a:pPr lvl="1"/>
            <a:r>
              <a:rPr lang="en-US" dirty="0" smtClean="0"/>
              <a:t>Will be continued, sorry for people who were left out</a:t>
            </a:r>
          </a:p>
          <a:p>
            <a:r>
              <a:rPr lang="en-US" dirty="0" smtClean="0"/>
              <a:t>ASYN &amp; Area Detector training by Mark Rivers</a:t>
            </a:r>
          </a:p>
          <a:p>
            <a:pPr lvl="1"/>
            <a:r>
              <a:rPr lang="en-US" dirty="0" smtClean="0"/>
              <a:t>Also a full house; well established training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68303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EPICS Development and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review </a:t>
            </a:r>
            <a:r>
              <a:rPr lang="en-US" dirty="0" smtClean="0"/>
              <a:t>of </a:t>
            </a:r>
            <a:r>
              <a:rPr lang="en-US" dirty="0"/>
              <a:t>things that are in development </a:t>
            </a:r>
          </a:p>
          <a:p>
            <a:pPr lvl="1"/>
            <a:r>
              <a:rPr lang="en-US" dirty="0" smtClean="0"/>
              <a:t>online </a:t>
            </a:r>
            <a:r>
              <a:rPr lang="en-US" dirty="0"/>
              <a:t>recurrence expression support </a:t>
            </a:r>
            <a:r>
              <a:rPr lang="en-US" dirty="0" smtClean="0"/>
              <a:t>, IOCSH </a:t>
            </a:r>
            <a:r>
              <a:rPr lang="en-US" dirty="0"/>
              <a:t>function to expand boilerplate code </a:t>
            </a:r>
            <a:r>
              <a:rPr lang="en-US" dirty="0" smtClean="0"/>
              <a:t>inline,</a:t>
            </a:r>
            <a:r>
              <a:rPr lang="en-US" dirty="0"/>
              <a:t>  </a:t>
            </a:r>
            <a:r>
              <a:rPr lang="en-US" dirty="0" smtClean="0"/>
              <a:t> </a:t>
            </a:r>
            <a:r>
              <a:rPr lang="en-US" dirty="0"/>
              <a:t>Andrew’s v3-v4 link support, </a:t>
            </a:r>
            <a:r>
              <a:rPr lang="en-US" dirty="0" err="1" smtClean="0"/>
              <a:t>Lua</a:t>
            </a:r>
            <a:r>
              <a:rPr lang="en-US" dirty="0" smtClean="0"/>
              <a:t> </a:t>
            </a:r>
            <a:r>
              <a:rPr lang="en-US" dirty="0"/>
              <a:t>IOC </a:t>
            </a:r>
            <a:r>
              <a:rPr lang="en-US" dirty="0" smtClean="0"/>
              <a:t>shell, A </a:t>
            </a:r>
            <a:r>
              <a:rPr lang="en-US" dirty="0"/>
              <a:t>new CA </a:t>
            </a:r>
            <a:r>
              <a:rPr lang="en-US" dirty="0" smtClean="0"/>
              <a:t>server, new </a:t>
            </a:r>
            <a:r>
              <a:rPr lang="en-US" dirty="0"/>
              <a:t>and  interesting functions; 3rd party data types, arrays in the event </a:t>
            </a:r>
            <a:r>
              <a:rPr lang="en-US" dirty="0" smtClean="0"/>
              <a:t>queue, integration </a:t>
            </a:r>
            <a:r>
              <a:rPr lang="en-US" dirty="0"/>
              <a:t>with </a:t>
            </a:r>
            <a:r>
              <a:rPr lang="en-US" dirty="0" err="1"/>
              <a:t>Lua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/>
              <a:t>QSRV and PVA gateway, and </a:t>
            </a:r>
            <a:r>
              <a:rPr lang="en-US" dirty="0" err="1" smtClean="0"/>
              <a:t>dbGroup</a:t>
            </a:r>
            <a:r>
              <a:rPr lang="en-US" dirty="0"/>
              <a:t> </a:t>
            </a:r>
            <a:r>
              <a:rPr lang="en-US" dirty="0" smtClean="0"/>
              <a:t>demo (V4)</a:t>
            </a:r>
            <a:endParaRPr lang="en-US" dirty="0"/>
          </a:p>
          <a:p>
            <a:r>
              <a:rPr lang="en-US" dirty="0" smtClean="0"/>
              <a:t>appeal </a:t>
            </a:r>
            <a:r>
              <a:rPr lang="en-US" dirty="0"/>
              <a:t>from Ralph for help to support the core team, both in core matters </a:t>
            </a:r>
            <a:r>
              <a:rPr lang="en-US" dirty="0" smtClean="0"/>
              <a:t>and in </a:t>
            </a:r>
            <a:r>
              <a:rPr lang="en-US" dirty="0"/>
              <a:t>the periphery, such as code-review, documentation, web update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V3/V4  Roadmap discussion</a:t>
            </a:r>
          </a:p>
          <a:p>
            <a:pPr lvl="1"/>
            <a:r>
              <a:rPr lang="en-US" dirty="0"/>
              <a:t>One </a:t>
            </a:r>
            <a:r>
              <a:rPr lang="en-US" dirty="0" smtClean="0"/>
              <a:t>EPICS: but yes, V4 is compatible with V3 (author’s remark)</a:t>
            </a:r>
          </a:p>
          <a:p>
            <a:pPr lvl="1"/>
            <a:r>
              <a:rPr lang="en-US" dirty="0" smtClean="0"/>
              <a:t>Recognition </a:t>
            </a:r>
            <a:r>
              <a:rPr lang="en-US" dirty="0"/>
              <a:t>that V4 marks in the introduction of </a:t>
            </a:r>
            <a:r>
              <a:rPr lang="en-US" dirty="0" smtClean="0"/>
              <a:t>middleware</a:t>
            </a:r>
            <a:r>
              <a:rPr lang="en-US" dirty="0"/>
              <a:t>  </a:t>
            </a:r>
            <a:endParaRPr lang="en-US" dirty="0" smtClean="0"/>
          </a:p>
          <a:p>
            <a:pPr lvl="1"/>
            <a:r>
              <a:rPr lang="en-US" dirty="0" smtClean="0"/>
              <a:t>roadmap or long term vision missing</a:t>
            </a:r>
            <a:endParaRPr lang="en-US" dirty="0"/>
          </a:p>
          <a:p>
            <a:pPr lvl="1"/>
            <a:r>
              <a:rPr lang="en-US" dirty="0" smtClean="0"/>
              <a:t>no </a:t>
            </a:r>
            <a:r>
              <a:rPr lang="en-US" dirty="0"/>
              <a:t>official record of best practices for things like </a:t>
            </a:r>
            <a:r>
              <a:rPr lang="en-US" dirty="0" smtClean="0"/>
              <a:t>boot</a:t>
            </a:r>
            <a:r>
              <a:rPr lang="en-US" dirty="0"/>
              <a:t> mechanism, standard file structures, security, hardware choices.</a:t>
            </a:r>
          </a:p>
          <a:p>
            <a:r>
              <a:rPr lang="en-US" dirty="0" smtClean="0"/>
              <a:t>Adam </a:t>
            </a:r>
            <a:r>
              <a:rPr lang="en-US" dirty="0"/>
              <a:t>Stephen wrote </a:t>
            </a:r>
            <a:r>
              <a:rPr lang="en-US" dirty="0" smtClean="0"/>
              <a:t>excellent notes, </a:t>
            </a:r>
            <a:r>
              <a:rPr lang="en-US" dirty="0"/>
              <a:t>which he has posted here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u="sng" dirty="0">
                <a:hlinkClick r:id="rId2"/>
              </a:rPr>
              <a:t>https://docs.google.com/document/d/1t5NK4fgkqV9R6z1Zo1ORLuEPml4qwXcDmnkdUYdyWCY/edit?usp=</a:t>
            </a:r>
            <a:r>
              <a:rPr lang="en-US" u="sng" dirty="0" smtClean="0">
                <a:hlinkClick r:id="rId2"/>
              </a:rPr>
              <a:t>sharing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9695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Discussion about use of EtherCAT</a:t>
            </a:r>
          </a:p>
          <a:p>
            <a:r>
              <a:rPr lang="en-US" dirty="0" err="1" smtClean="0"/>
              <a:t>Daresbury</a:t>
            </a:r>
            <a:r>
              <a:rPr lang="en-US" dirty="0" smtClean="0"/>
              <a:t> (STFC) long history in various projects</a:t>
            </a:r>
          </a:p>
          <a:p>
            <a:r>
              <a:rPr lang="en-US" dirty="0" smtClean="0"/>
              <a:t>Diamond driver used by many</a:t>
            </a:r>
          </a:p>
          <a:p>
            <a:r>
              <a:rPr lang="en-US" dirty="0" smtClean="0"/>
              <a:t>Discussion of use cases</a:t>
            </a:r>
          </a:p>
          <a:p>
            <a:r>
              <a:rPr lang="en-US" dirty="0" smtClean="0"/>
              <a:t>Presentation of PSI driver by </a:t>
            </a:r>
            <a:r>
              <a:rPr lang="en-US" dirty="0" err="1" smtClean="0"/>
              <a:t>Dragutin</a:t>
            </a:r>
            <a:r>
              <a:rPr lang="en-US" dirty="0" smtClean="0"/>
              <a:t> </a:t>
            </a:r>
            <a:r>
              <a:rPr lang="en-US" dirty="0"/>
              <a:t>Maier-</a:t>
            </a:r>
            <a:r>
              <a:rPr lang="en-US" dirty="0" err="1"/>
              <a:t>Manojlovic</a:t>
            </a:r>
            <a:endParaRPr lang="en-US" dirty="0" smtClean="0"/>
          </a:p>
          <a:p>
            <a:pPr lvl="1"/>
            <a:r>
              <a:rPr lang="en-US" dirty="0" smtClean="0"/>
              <a:t>Very comprehensive features, good performance</a:t>
            </a:r>
          </a:p>
          <a:p>
            <a:pPr lvl="1"/>
            <a:r>
              <a:rPr lang="en-US" dirty="0" smtClean="0"/>
              <a:t>Slides on the </a:t>
            </a:r>
            <a:r>
              <a:rPr lang="en-US" dirty="0" err="1" smtClean="0"/>
              <a:t>Indico</a:t>
            </a:r>
            <a:r>
              <a:rPr lang="en-US" dirty="0" smtClean="0"/>
              <a:t> page</a:t>
            </a:r>
          </a:p>
          <a:p>
            <a:r>
              <a:rPr lang="en-US" dirty="0" smtClean="0"/>
              <a:t>Discussion, comments by Florian Pose</a:t>
            </a:r>
          </a:p>
          <a:p>
            <a:pPr lvl="1"/>
            <a:r>
              <a:rPr lang="en-US" dirty="0" err="1" smtClean="0"/>
              <a:t>EtherLab</a:t>
            </a:r>
            <a:r>
              <a:rPr lang="en-US" dirty="0" smtClean="0"/>
              <a:t> development</a:t>
            </a:r>
          </a:p>
          <a:p>
            <a:pPr lvl="1"/>
            <a:r>
              <a:rPr lang="en-US" dirty="0" smtClean="0"/>
              <a:t>Contributing code to </a:t>
            </a:r>
            <a:r>
              <a:rPr lang="en-US" dirty="0" err="1" smtClean="0"/>
              <a:t>EtherLab</a:t>
            </a:r>
            <a:r>
              <a:rPr lang="en-US" dirty="0" smtClean="0"/>
              <a:t> driver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4300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29614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Timing interactive session summary</a:t>
            </a:r>
            <a:br>
              <a:rPr lang="en-US" sz="3200" dirty="0" smtClean="0"/>
            </a:br>
            <a:r>
              <a:rPr lang="en-US" sz="1600" dirty="0" err="1" smtClean="0"/>
              <a:t>Babak</a:t>
            </a:r>
            <a:r>
              <a:rPr lang="en-US" sz="1600" dirty="0" smtClean="0"/>
              <a:t> Kalantari (PSI), EPICS meeting, June 2016, ESS, Lund</a:t>
            </a:r>
            <a:r>
              <a:rPr lang="en-US" sz="3200" dirty="0" smtClean="0"/>
              <a:t> 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340768"/>
            <a:ext cx="673383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18 participants from research institutes and companies</a:t>
            </a:r>
          </a:p>
          <a:p>
            <a:r>
              <a:rPr lang="en-US" b="1" i="1" dirty="0" smtClean="0"/>
              <a:t>Presentations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1) MRF DC products, 2) intro to SINAP modules </a:t>
            </a:r>
          </a:p>
          <a:p>
            <a:r>
              <a:rPr lang="en-US" b="1" i="1" dirty="0" smtClean="0"/>
              <a:t>Discussions</a:t>
            </a: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Ideas and requirements: combine EVG and EVR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MRF and SINAP interoperability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ethods to vary trigger pulse-width synchronously and fast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ixing paradigms: White </a:t>
            </a:r>
            <a:r>
              <a:rPr lang="en-US" dirty="0"/>
              <a:t>R</a:t>
            </a:r>
            <a:r>
              <a:rPr lang="en-US" dirty="0" smtClean="0"/>
              <a:t>abbit and Event </a:t>
            </a:r>
            <a:r>
              <a:rPr lang="en-US" dirty="0"/>
              <a:t>S</a:t>
            </a:r>
            <a:r>
              <a:rPr lang="en-US" dirty="0" smtClean="0"/>
              <a:t>ystem -&gt; too different!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Maintaining  _one</a:t>
            </a:r>
            <a:r>
              <a:rPr lang="en-US" dirty="0"/>
              <a:t>_</a:t>
            </a:r>
            <a:r>
              <a:rPr lang="en-US" dirty="0" smtClean="0"/>
              <a:t> EPICS driver for event system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Boost networking, establish a user’s list, who uses: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what from-factor on which platform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what method of timestamping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w</a:t>
            </a:r>
            <a:r>
              <a:rPr lang="en-US" dirty="0" smtClean="0"/>
              <a:t>hat method of data buffer handling   </a:t>
            </a:r>
          </a:p>
          <a:p>
            <a:pPr lvl="1"/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0044" y="5373216"/>
            <a:ext cx="7904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/>
              <a:t>L</a:t>
            </a:r>
            <a:r>
              <a:rPr lang="en-US" b="1" i="1" dirty="0" smtClean="0"/>
              <a:t>ive discussions of ideas, problems and requirements turns out to be more interesting than presentation-only workshops.  Very </a:t>
            </a:r>
            <a:r>
              <a:rPr lang="en-US" b="1" i="1" smtClean="0"/>
              <a:t>positive feedback:</a:t>
            </a:r>
            <a:endParaRPr lang="en-US" i="1" dirty="0" smtClean="0"/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</a:rPr>
              <a:t>T</a:t>
            </a:r>
            <a:r>
              <a:rPr lang="en-US" sz="2400" b="1" dirty="0" smtClean="0">
                <a:solidFill>
                  <a:srgbClr val="0070C0"/>
                </a:solidFill>
              </a:rPr>
              <a:t>iming sessions shall be continued in next meetings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218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6400" dirty="0"/>
              <a:t>More than 25 </a:t>
            </a:r>
            <a:r>
              <a:rPr lang="en-US" sz="6400" dirty="0" smtClean="0"/>
              <a:t>participants</a:t>
            </a:r>
            <a:endParaRPr lang="en-US" sz="6400" dirty="0"/>
          </a:p>
          <a:p>
            <a:r>
              <a:rPr lang="en-US" sz="6400" dirty="0" smtClean="0"/>
              <a:t>Talks</a:t>
            </a:r>
            <a:r>
              <a:rPr lang="en-US" sz="6400" dirty="0"/>
              <a:t> </a:t>
            </a:r>
            <a:r>
              <a:rPr lang="en-US" sz="6400" dirty="0" smtClean="0"/>
              <a:t>with or without slides:</a:t>
            </a:r>
            <a:endParaRPr lang="en-US" sz="6400" dirty="0"/>
          </a:p>
          <a:p>
            <a:pPr lvl="1"/>
            <a:r>
              <a:rPr lang="en-US" sz="6000" dirty="0" smtClean="0"/>
              <a:t>Mark </a:t>
            </a:r>
            <a:r>
              <a:rPr lang="en-US" sz="6000" dirty="0"/>
              <a:t>Rivers,     EPICS Motor </a:t>
            </a:r>
            <a:r>
              <a:rPr lang="en-US" sz="6000" dirty="0" smtClean="0"/>
              <a:t>Support,</a:t>
            </a:r>
          </a:p>
          <a:p>
            <a:pPr lvl="1"/>
            <a:r>
              <a:rPr lang="en-US" sz="6000" dirty="0" smtClean="0"/>
              <a:t>Gary </a:t>
            </a:r>
            <a:r>
              <a:rPr lang="en-US" sz="6000" dirty="0" err="1"/>
              <a:t>Yendell</a:t>
            </a:r>
            <a:r>
              <a:rPr lang="en-US" sz="6000" dirty="0" smtClean="0"/>
              <a:t>, Observatory </a:t>
            </a:r>
            <a:r>
              <a:rPr lang="en-US" sz="6000" dirty="0"/>
              <a:t>Sciences:  EPICS module for PMAC </a:t>
            </a:r>
            <a:r>
              <a:rPr lang="en-US" sz="6000" dirty="0" smtClean="0"/>
              <a:t>Control</a:t>
            </a:r>
          </a:p>
          <a:p>
            <a:pPr lvl="1"/>
            <a:r>
              <a:rPr lang="en-US" sz="6400" dirty="0" err="1" smtClean="0"/>
              <a:t>Dragutin</a:t>
            </a:r>
            <a:r>
              <a:rPr lang="en-US" sz="6400" dirty="0" smtClean="0"/>
              <a:t> </a:t>
            </a:r>
            <a:r>
              <a:rPr lang="en-US" sz="6400" dirty="0"/>
              <a:t>Maier-</a:t>
            </a:r>
            <a:r>
              <a:rPr lang="en-US" sz="6400" dirty="0" err="1"/>
              <a:t>Manojlovic</a:t>
            </a:r>
            <a:r>
              <a:rPr lang="en-US" sz="6400" dirty="0"/>
              <a:t>:          Experiences with DT </a:t>
            </a:r>
            <a:r>
              <a:rPr lang="en-US" sz="6400" dirty="0" err="1"/>
              <a:t>PowerBrick</a:t>
            </a:r>
            <a:r>
              <a:rPr lang="en-US" sz="6400" dirty="0"/>
              <a:t> at </a:t>
            </a:r>
            <a:r>
              <a:rPr lang="en-US" sz="6400" dirty="0" smtClean="0"/>
              <a:t>PSI</a:t>
            </a:r>
            <a:endParaRPr lang="en-US" sz="6400" dirty="0"/>
          </a:p>
          <a:p>
            <a:pPr lvl="1"/>
            <a:r>
              <a:rPr lang="en-US" sz="6400" dirty="0" smtClean="0"/>
              <a:t>Steven </a:t>
            </a:r>
            <a:r>
              <a:rPr lang="en-US" sz="6400" dirty="0"/>
              <a:t>Hartman, </a:t>
            </a:r>
            <a:r>
              <a:rPr lang="en-US" sz="6400" dirty="0" smtClean="0"/>
              <a:t>SNS moving </a:t>
            </a:r>
            <a:r>
              <a:rPr lang="en-US" sz="6400" dirty="0" err="1"/>
              <a:t>beamlines</a:t>
            </a:r>
            <a:r>
              <a:rPr lang="en-US" sz="6400" dirty="0"/>
              <a:t> to EPICS, mainly Parker </a:t>
            </a:r>
            <a:r>
              <a:rPr lang="en-US" sz="6400" dirty="0" smtClean="0"/>
              <a:t>6k.</a:t>
            </a:r>
            <a:endParaRPr lang="en-US" sz="6400" dirty="0"/>
          </a:p>
          <a:p>
            <a:pPr lvl="1"/>
            <a:r>
              <a:rPr lang="en-US" sz="6400" dirty="0" smtClean="0"/>
              <a:t>Freddie </a:t>
            </a:r>
            <a:r>
              <a:rPr lang="en-US" sz="6400" dirty="0" err="1"/>
              <a:t>Akeroyd</a:t>
            </a:r>
            <a:r>
              <a:rPr lang="en-US" sz="6400" dirty="0"/>
              <a:t>, </a:t>
            </a:r>
            <a:r>
              <a:rPr lang="en-US" sz="6400" dirty="0" smtClean="0"/>
              <a:t>ISIS , using EPICS model 3 </a:t>
            </a:r>
            <a:r>
              <a:rPr lang="en-US" sz="6400" dirty="0" err="1" smtClean="0"/>
              <a:t>Galil</a:t>
            </a:r>
            <a:r>
              <a:rPr lang="en-US" sz="6400" dirty="0" smtClean="0"/>
              <a:t> </a:t>
            </a:r>
            <a:r>
              <a:rPr lang="en-US" sz="6400" dirty="0"/>
              <a:t>driver written by Mark </a:t>
            </a:r>
            <a:r>
              <a:rPr lang="en-US" sz="6400" dirty="0" smtClean="0"/>
              <a:t>Clift</a:t>
            </a:r>
            <a:endParaRPr lang="en-US" sz="6400" dirty="0"/>
          </a:p>
          <a:p>
            <a:r>
              <a:rPr lang="en-US" sz="6400" dirty="0" smtClean="0"/>
              <a:t>Round table</a:t>
            </a:r>
          </a:p>
          <a:p>
            <a:pPr lvl="1"/>
            <a:r>
              <a:rPr lang="en-US" sz="6400" dirty="0" smtClean="0"/>
              <a:t> </a:t>
            </a:r>
            <a:r>
              <a:rPr lang="en-US" sz="6400" dirty="0"/>
              <a:t>New people getting into EPICS and motion, training </a:t>
            </a:r>
            <a:r>
              <a:rPr lang="en-US" sz="6400" dirty="0" smtClean="0"/>
              <a:t>needed</a:t>
            </a:r>
            <a:endParaRPr lang="en-US" sz="6400" dirty="0"/>
          </a:p>
          <a:p>
            <a:pPr lvl="1"/>
            <a:r>
              <a:rPr lang="en-US" sz="6400" dirty="0" smtClean="0"/>
              <a:t> </a:t>
            </a:r>
            <a:r>
              <a:rPr lang="en-US" sz="6400" dirty="0"/>
              <a:t>EtherCAT and </a:t>
            </a:r>
            <a:r>
              <a:rPr lang="en-US" sz="6400" dirty="0" err="1"/>
              <a:t>TwinCAT</a:t>
            </a:r>
            <a:r>
              <a:rPr lang="en-US" sz="6400" dirty="0"/>
              <a:t> is used </a:t>
            </a:r>
            <a:r>
              <a:rPr lang="en-US" sz="6400" dirty="0" err="1" smtClean="0"/>
              <a:t>succesfully</a:t>
            </a:r>
            <a:r>
              <a:rPr lang="en-US" sz="6400" dirty="0"/>
              <a:t> </a:t>
            </a:r>
            <a:r>
              <a:rPr lang="en-US" sz="6400" dirty="0" smtClean="0"/>
              <a:t>(</a:t>
            </a:r>
            <a:r>
              <a:rPr lang="en-US" sz="6400" dirty="0"/>
              <a:t>PSI, STFC </a:t>
            </a:r>
            <a:r>
              <a:rPr lang="en-US" sz="6400" dirty="0" err="1"/>
              <a:t>Daresbury</a:t>
            </a:r>
            <a:r>
              <a:rPr lang="en-US" sz="6400" dirty="0"/>
              <a:t> Lab, ISIS</a:t>
            </a:r>
            <a:r>
              <a:rPr lang="en-US" sz="6400" dirty="0" smtClean="0"/>
              <a:t>)</a:t>
            </a:r>
            <a:endParaRPr lang="en-US" sz="6400" dirty="0"/>
          </a:p>
          <a:p>
            <a:pPr lvl="1"/>
            <a:r>
              <a:rPr lang="en-US" sz="6400" dirty="0" smtClean="0"/>
              <a:t>Some </a:t>
            </a:r>
            <a:r>
              <a:rPr lang="en-US" sz="6400" dirty="0"/>
              <a:t>people use </a:t>
            </a:r>
            <a:r>
              <a:rPr lang="en-US" sz="6400" dirty="0" err="1"/>
              <a:t>motorRecord</a:t>
            </a:r>
            <a:r>
              <a:rPr lang="en-US" sz="6400" dirty="0"/>
              <a:t>, some </a:t>
            </a:r>
            <a:r>
              <a:rPr lang="en-US" sz="6400" dirty="0" smtClean="0"/>
              <a:t>not</a:t>
            </a:r>
          </a:p>
          <a:p>
            <a:pPr lvl="1"/>
            <a:r>
              <a:rPr lang="en-US" sz="6400" dirty="0" smtClean="0"/>
              <a:t> </a:t>
            </a:r>
            <a:r>
              <a:rPr lang="en-US" sz="6400" dirty="0"/>
              <a:t>The "model 3 profile </a:t>
            </a:r>
            <a:r>
              <a:rPr lang="en-US" sz="6400" dirty="0" smtClean="0"/>
              <a:t>move”. </a:t>
            </a:r>
            <a:r>
              <a:rPr lang="en-US" sz="6400" dirty="0"/>
              <a:t>Mark Rivers is interested in </a:t>
            </a:r>
            <a:r>
              <a:rPr lang="en-US" sz="6400" dirty="0" smtClean="0"/>
              <a:t>feedback how </a:t>
            </a:r>
            <a:r>
              <a:rPr lang="en-US" sz="6400" dirty="0"/>
              <a:t>well the API works on other controllers</a:t>
            </a:r>
          </a:p>
          <a:p>
            <a:r>
              <a:rPr lang="en-US" sz="6400" dirty="0" smtClean="0"/>
              <a:t>My (</a:t>
            </a:r>
            <a:r>
              <a:rPr lang="en-US" sz="6400" dirty="0" err="1" smtClean="0"/>
              <a:t>Torsten</a:t>
            </a:r>
            <a:r>
              <a:rPr lang="en-US" sz="6400" dirty="0" smtClean="0"/>
              <a:t> </a:t>
            </a:r>
            <a:r>
              <a:rPr lang="en-US" sz="6400" dirty="0" err="1" smtClean="0"/>
              <a:t>Bögershausen</a:t>
            </a:r>
            <a:r>
              <a:rPr lang="en-US" sz="6400" dirty="0" smtClean="0"/>
              <a:t>) conclusion:</a:t>
            </a:r>
          </a:p>
          <a:p>
            <a:pPr lvl="1"/>
            <a:r>
              <a:rPr lang="en-US" sz="6000" dirty="0" smtClean="0"/>
              <a:t> </a:t>
            </a:r>
            <a:r>
              <a:rPr lang="en-US" sz="6000" dirty="0"/>
              <a:t>good to </a:t>
            </a:r>
            <a:r>
              <a:rPr lang="en-US" sz="6000" dirty="0" smtClean="0"/>
              <a:t>hear what others are doing</a:t>
            </a:r>
          </a:p>
          <a:p>
            <a:pPr lvl="1"/>
            <a:r>
              <a:rPr lang="en-US" sz="6000" dirty="0" smtClean="0"/>
              <a:t> mixture from beginners to highly experienced people, good to bring people together</a:t>
            </a:r>
          </a:p>
          <a:p>
            <a:pPr lvl="1"/>
            <a:r>
              <a:rPr lang="en-US" sz="6000" dirty="0" smtClean="0"/>
              <a:t> Interest for training</a:t>
            </a:r>
          </a:p>
          <a:p>
            <a:pPr lvl="1"/>
            <a:r>
              <a:rPr lang="en-US" sz="6000" dirty="0" smtClean="0"/>
              <a:t>Forum for EPICS motion needed, (</a:t>
            </a:r>
            <a:r>
              <a:rPr lang="en-US" sz="6000" dirty="0" err="1"/>
              <a:t>Mocraf</a:t>
            </a:r>
            <a:r>
              <a:rPr lang="en-US" sz="6000" dirty="0"/>
              <a:t> seems to cover more low level)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7764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Discussion about Raspberry Pi,</a:t>
            </a:r>
            <a:r>
              <a:rPr lang="en-US" dirty="0"/>
              <a:t> </a:t>
            </a:r>
            <a:r>
              <a:rPr lang="en-US" dirty="0" err="1" smtClean="0"/>
              <a:t>BeagleBone</a:t>
            </a:r>
            <a:r>
              <a:rPr lang="en-US" dirty="0" smtClean="0"/>
              <a:t> &amp; co</a:t>
            </a:r>
            <a:endParaRPr lang="en-US" dirty="0"/>
          </a:p>
          <a:p>
            <a:pPr lvl="1"/>
            <a:r>
              <a:rPr lang="en-US" dirty="0" smtClean="0"/>
              <a:t>Industrialization </a:t>
            </a:r>
            <a:r>
              <a:rPr lang="en-US" dirty="0"/>
              <a:t>required for the “evaluation”-type </a:t>
            </a:r>
            <a:r>
              <a:rPr lang="en-US" dirty="0" smtClean="0"/>
              <a:t>boards</a:t>
            </a:r>
          </a:p>
          <a:p>
            <a:pPr lvl="1"/>
            <a:r>
              <a:rPr lang="en-US" dirty="0" smtClean="0"/>
              <a:t>great </a:t>
            </a:r>
            <a:r>
              <a:rPr lang="en-US" dirty="0"/>
              <a:t>as an education and demonstration </a:t>
            </a:r>
            <a:r>
              <a:rPr lang="en-US" dirty="0" smtClean="0"/>
              <a:t>platforms </a:t>
            </a:r>
          </a:p>
          <a:p>
            <a:r>
              <a:rPr lang="en-US" dirty="0" smtClean="0"/>
              <a:t>FPGA development</a:t>
            </a:r>
          </a:p>
          <a:p>
            <a:pPr lvl="1"/>
            <a:r>
              <a:rPr lang="en-US" dirty="0" smtClean="0"/>
              <a:t>Has become really wide spread</a:t>
            </a:r>
          </a:p>
          <a:p>
            <a:pPr lvl="1"/>
            <a:r>
              <a:rPr lang="en-US" dirty="0" smtClean="0"/>
              <a:t>Tools, better integration</a:t>
            </a:r>
          </a:p>
          <a:p>
            <a:r>
              <a:rPr lang="en-US" dirty="0" smtClean="0"/>
              <a:t>Platforms &amp; form factors discussion</a:t>
            </a:r>
          </a:p>
          <a:p>
            <a:r>
              <a:rPr lang="en-US" dirty="0" smtClean="0"/>
              <a:t>Update of the hardware support pages on EPICS site</a:t>
            </a:r>
          </a:p>
          <a:p>
            <a:pPr lvl="1"/>
            <a:r>
              <a:rPr lang="en-US" dirty="0" smtClean="0"/>
              <a:t>Han is interested in updating them (subject to availability of time)</a:t>
            </a:r>
          </a:p>
          <a:p>
            <a:r>
              <a:rPr lang="en-US" dirty="0" smtClean="0"/>
              <a:t>My (Timo) conclusion</a:t>
            </a:r>
          </a:p>
          <a:p>
            <a:pPr lvl="1"/>
            <a:r>
              <a:rPr lang="en-US" dirty="0" smtClean="0"/>
              <a:t>Interesting topic but I should have developed the topic a bit further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9735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coming to Lund!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has been very useful for us at ESS!</a:t>
            </a:r>
          </a:p>
          <a:p>
            <a:r>
              <a:rPr lang="en-US" dirty="0" smtClean="0"/>
              <a:t>I hope for you, too</a:t>
            </a:r>
          </a:p>
          <a:p>
            <a:r>
              <a:rPr lang="en-US" dirty="0" smtClean="0"/>
              <a:t>Weather favored us!</a:t>
            </a:r>
          </a:p>
          <a:p>
            <a:r>
              <a:rPr lang="en-US" dirty="0" smtClean="0"/>
              <a:t>Many thanks for Anna </a:t>
            </a:r>
            <a:r>
              <a:rPr lang="en-US" dirty="0" err="1" smtClean="0"/>
              <a:t>Gillberg</a:t>
            </a:r>
            <a:r>
              <a:rPr lang="en-US" dirty="0" smtClean="0"/>
              <a:t> and the secretariat for doing a great job running this workshop!</a:t>
            </a:r>
          </a:p>
          <a:p>
            <a:r>
              <a:rPr lang="en-US" dirty="0" smtClean="0"/>
              <a:t>Bus tour starts from behind the ESS Reception</a:t>
            </a:r>
          </a:p>
          <a:p>
            <a:pPr lvl="1"/>
            <a:r>
              <a:rPr lang="en-US" dirty="0" smtClean="0"/>
              <a:t>Follow the staff there</a:t>
            </a:r>
          </a:p>
          <a:p>
            <a:r>
              <a:rPr lang="en-US" b="1" dirty="0" smtClean="0"/>
              <a:t>Group photo </a:t>
            </a:r>
            <a:r>
              <a:rPr lang="en-US" dirty="0" smtClean="0"/>
              <a:t>will be taken at the same place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9004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over…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</a:t>
            </a:r>
            <a:r>
              <a:rPr lang="en-US" smtClean="0"/>
              <a:t>here </a:t>
            </a:r>
            <a:r>
              <a:rPr lang="en-US" dirty="0" smtClean="0"/>
              <a:t>do we meet next?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9468833"/>
      </p:ext>
    </p:extLst>
  </p:cSld>
  <p:clrMapOvr>
    <a:masterClrMapping/>
  </p:clrMapOvr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4240</TotalTime>
  <Words>467</Words>
  <Application>Microsoft Macintosh PowerPoint</Application>
  <PresentationFormat>On-screen Show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ESS Core Powerpoint</vt:lpstr>
      <vt:lpstr>EPICS deployment at ESS</vt:lpstr>
      <vt:lpstr>Meeting summary</vt:lpstr>
      <vt:lpstr>EPICS Development and roadmap</vt:lpstr>
      <vt:lpstr>EtherCAT</vt:lpstr>
      <vt:lpstr>Timing interactive session summary Babak Kalantari (PSI), EPICS meeting, June 2016, ESS, Lund  </vt:lpstr>
      <vt:lpstr>Motion control</vt:lpstr>
      <vt:lpstr>Hardware support</vt:lpstr>
      <vt:lpstr>Thank you for coming to Lund!</vt:lpstr>
      <vt:lpstr>Hand over…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Timo Korhonen</cp:lastModifiedBy>
  <cp:revision>41</cp:revision>
  <dcterms:created xsi:type="dcterms:W3CDTF">2013-10-29T16:05:10Z</dcterms:created>
  <dcterms:modified xsi:type="dcterms:W3CDTF">2016-05-27T07:07:32Z</dcterms:modified>
</cp:coreProperties>
</file>