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90" r:id="rId4"/>
    <p:sldId id="274" r:id="rId5"/>
    <p:sldId id="278" r:id="rId6"/>
    <p:sldId id="279" r:id="rId7"/>
    <p:sldId id="277" r:id="rId8"/>
    <p:sldId id="281" r:id="rId9"/>
    <p:sldId id="282" r:id="rId10"/>
    <p:sldId id="289" r:id="rId11"/>
    <p:sldId id="275" r:id="rId12"/>
    <p:sldId id="287" r:id="rId13"/>
    <p:sldId id="276" r:id="rId14"/>
    <p:sldId id="266" r:id="rId15"/>
    <p:sldId id="292" r:id="rId16"/>
    <p:sldId id="268" r:id="rId17"/>
    <p:sldId id="267" r:id="rId18"/>
    <p:sldId id="291" r:id="rId19"/>
    <p:sldId id="269" r:id="rId20"/>
    <p:sldId id="257" r:id="rId21"/>
    <p:sldId id="258" r:id="rId22"/>
    <p:sldId id="259" r:id="rId23"/>
    <p:sldId id="260" r:id="rId24"/>
    <p:sldId id="261" r:id="rId25"/>
    <p:sldId id="264" r:id="rId26"/>
    <p:sldId id="272" r:id="rId27"/>
    <p:sldId id="271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86656" autoAdjust="0"/>
  </p:normalViewPr>
  <p:slideViewPr>
    <p:cSldViewPr snapToGrid="0">
      <p:cViewPr>
        <p:scale>
          <a:sx n="75" d="100"/>
          <a:sy n="75" d="100"/>
        </p:scale>
        <p:origin x="-424" y="-5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6760-B81A-3040-A564-603A12891020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C99F-EB2A-7640-9BD8-29818CCE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014A1-0972-4079-943C-69DDFC368BF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9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High level applications (HLA) deals with thousands of magnets, instruments and more channels. </a:t>
            </a:r>
          </a:p>
          <a:p>
            <a:pPr lvl="2"/>
            <a:r>
              <a:rPr lang="en-US" dirty="0" smtClean="0"/>
              <a:t>Organized/structured channel information is necessary. </a:t>
            </a:r>
          </a:p>
          <a:p>
            <a:pPr lvl="2"/>
            <a:r>
              <a:rPr lang="en-US" dirty="0" smtClean="0"/>
              <a:t>Channels linked to accelerator lattice and diagnostics are even better. </a:t>
            </a:r>
          </a:p>
          <a:p>
            <a:pPr lvl="2"/>
            <a:r>
              <a:rPr lang="en-US" dirty="0" smtClean="0"/>
              <a:t>Searching instead of remembering is easier for HLA users.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C99F-EB2A-7640-9BD8-29818CCEB0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channelviewer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BB0CE-DF41-9645-864D-D8C0D008C6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Orchestrator and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BB0CE-DF41-9645-864D-D8C0D008C6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7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6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4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3125-B8CC-462E-9FBB-318CCA532A95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19F7-5E9A-470A-87CF-D09F3E3B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ChannelFinder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Kunal Shroff</a:t>
            </a:r>
          </a:p>
          <a:p>
            <a:r>
              <a:rPr lang="en-US" dirty="0" smtClean="0"/>
              <a:t>Ralph Lange</a:t>
            </a:r>
          </a:p>
          <a:p>
            <a:r>
              <a:rPr lang="en-US" dirty="0" smtClean="0"/>
              <a:t>Michael Skinner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ChannelFinder</a:t>
            </a:r>
            <a:r>
              <a:rPr lang="en-US" dirty="0" smtClean="0"/>
              <a:t> &amp; BOY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Dedicated </a:t>
            </a:r>
            <a:r>
              <a:rPr lang="en-US" dirty="0" err="1"/>
              <a:t>ChannelFinder</a:t>
            </a:r>
            <a:r>
              <a:rPr lang="en-US" dirty="0"/>
              <a:t> </a:t>
            </a:r>
            <a:r>
              <a:rPr lang="en-US" dirty="0" smtClean="0"/>
              <a:t>widgets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Channel Viewer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Channel Tree by Property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Waterfall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Channel Line Plot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1" y="2277061"/>
            <a:ext cx="1739900" cy="35814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565" r="-309"/>
          <a:stretch/>
        </p:blipFill>
        <p:spPr>
          <a:xfrm>
            <a:off x="6637867" y="754495"/>
            <a:ext cx="4826001" cy="51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cfQuery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40" r="19208" b="5607"/>
          <a:stretch/>
        </p:blipFill>
        <p:spPr>
          <a:xfrm>
            <a:off x="4047066" y="815976"/>
            <a:ext cx="7399867" cy="54154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=</a:t>
            </a:r>
            <a:r>
              <a:rPr lang="en-US" i="1" dirty="0" err="1"/>
              <a:t>cfQuery</a:t>
            </a:r>
            <a:r>
              <a:rPr lang="en-US" i="1" dirty="0"/>
              <a:t>(</a:t>
            </a:r>
            <a:r>
              <a:rPr lang="en-US" i="1" dirty="0" err="1"/>
              <a:t>Vstring</a:t>
            </a:r>
            <a:r>
              <a:rPr lang="en-US" i="1" dirty="0"/>
              <a:t> query) : </a:t>
            </a:r>
            <a:r>
              <a:rPr lang="en-US" i="1" dirty="0" err="1"/>
              <a:t>VTable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2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ChannelFinder</a:t>
            </a:r>
            <a:r>
              <a:rPr lang="en-US" dirty="0" smtClean="0"/>
              <a:t> &amp; BOY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497" b="15497"/>
          <a:stretch/>
        </p:blipFill>
        <p:spPr>
          <a:xfrm>
            <a:off x="4285721" y="564091"/>
            <a:ext cx="7228945" cy="5708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139545" cy="38115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cfQuery</a:t>
            </a:r>
            <a:r>
              <a:rPr lang="en-US" dirty="0" smtClean="0"/>
              <a:t> function can be used to query </a:t>
            </a:r>
            <a:r>
              <a:rPr lang="en-US" dirty="0" err="1" smtClean="0"/>
              <a:t>channelfinder</a:t>
            </a:r>
            <a:r>
              <a:rPr lang="en-US" dirty="0" smtClean="0"/>
              <a:t> and use the output in any </a:t>
            </a:r>
            <a:r>
              <a:rPr lang="en-US" dirty="0" err="1" smtClean="0"/>
              <a:t>cs</a:t>
            </a:r>
            <a:r>
              <a:rPr lang="en-US" dirty="0" smtClean="0"/>
              <a:t>-studio widget.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7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Auto-complete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7" b="-2917"/>
          <a:stretch>
            <a:fillRect/>
          </a:stretch>
        </p:blipFill>
        <p:spPr>
          <a:xfrm>
            <a:off x="5520267" y="851959"/>
            <a:ext cx="5854573" cy="515937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Autocomplete hints for PV Names can be populated from </a:t>
            </a:r>
            <a:r>
              <a:rPr lang="en-US" dirty="0" err="1" smtClean="0"/>
              <a:t>channelfinder</a:t>
            </a:r>
            <a:r>
              <a:rPr lang="en-US" dirty="0" smtClean="0"/>
              <a:t> query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2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</a:t>
            </a:r>
            <a:r>
              <a:rPr lang="en-US" dirty="0" err="1" smtClean="0"/>
              <a:t>ChannelFinder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3200" y="41148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5689600" y="4419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588000" y="4724400"/>
            <a:ext cx="71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636000" y="0"/>
            <a:ext cx="3556000" cy="541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8636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0400" y="2514600"/>
            <a:ext cx="36576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pvManager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0400" y="3352800"/>
            <a:ext cx="19304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Graphene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2496" y="304800"/>
            <a:ext cx="806704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848" y="1066800"/>
            <a:ext cx="26121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 client (JCA/CAJ)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3200" y="152400"/>
            <a:ext cx="3048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16000" y="4267200"/>
            <a:ext cx="4876801" cy="228600"/>
          </a:xfrm>
          <a:prstGeom prst="rect">
            <a:avLst/>
          </a:prstGeom>
          <a:gradFill>
            <a:gsLst>
              <a:gs pos="0">
                <a:schemeClr val="accent5"/>
              </a:gs>
              <a:gs pos="8000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ChannelFinder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6400" y="4267200"/>
            <a:ext cx="501904" cy="22885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CSS Core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042401" y="3124200"/>
            <a:ext cx="2743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ChannelFinder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16000" y="4572000"/>
            <a:ext cx="4876801" cy="228600"/>
          </a:xfrm>
          <a:prstGeom prst="rect">
            <a:avLst/>
          </a:prstGeom>
          <a:gradFill>
            <a:gsLst>
              <a:gs pos="0">
                <a:schemeClr val="accent5"/>
              </a:gs>
              <a:gs pos="8000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Olog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18" name="AutoShape 4"/>
          <p:cNvSpPr>
            <a:spLocks noChangeAspect="1" noChangeArrowheads="1" noTextEdit="1"/>
          </p:cNvSpPr>
          <p:nvPr/>
        </p:nvSpPr>
        <p:spPr bwMode="auto">
          <a:xfrm>
            <a:off x="9950451" y="5011739"/>
            <a:ext cx="193886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042400" y="3886200"/>
            <a:ext cx="2743203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Olog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042401" y="1600200"/>
            <a:ext cx="27432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022096" y="4892538"/>
            <a:ext cx="2450776" cy="273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022096" y="5946118"/>
            <a:ext cx="2438400" cy="6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DataBrowser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22096" y="5257800"/>
            <a:ext cx="2438400" cy="6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9200" y="6336268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320800" y="304800"/>
            <a:ext cx="806704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240280" y="304800"/>
            <a:ext cx="806704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374896" y="304800"/>
            <a:ext cx="806704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397248" y="1066800"/>
            <a:ext cx="2612136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pvA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165600" y="152400"/>
            <a:ext cx="3048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83200" y="304800"/>
            <a:ext cx="806704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202680" y="304800"/>
            <a:ext cx="806704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352800" y="15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604000" y="2819400"/>
            <a:ext cx="53848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0887567" y="2438400"/>
            <a:ext cx="1101233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 err="1" smtClean="0"/>
              <a:t>AccelUtils</a:t>
            </a:r>
            <a:endParaRPr lang="en-US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7315200" y="15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26400" y="0"/>
            <a:ext cx="609600" cy="175260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Publish/subscribe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39200" y="838200"/>
            <a:ext cx="31496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636000" y="0"/>
            <a:ext cx="3556000" cy="38100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Command/response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277600" y="42822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9042401" y="990600"/>
            <a:ext cx="2743201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Masar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9042400" y="4648200"/>
            <a:ext cx="273304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775200" y="2057402"/>
            <a:ext cx="8128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pvA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743200" y="2057400"/>
            <a:ext cx="8128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759200" y="2057401"/>
            <a:ext cx="8128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144001" y="2819402"/>
            <a:ext cx="265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Web based REST services</a:t>
            </a:r>
            <a:endParaRPr lang="en-US" sz="1400" i="1" dirty="0"/>
          </a:p>
        </p:txBody>
      </p:sp>
      <p:sp>
        <p:nvSpPr>
          <p:cNvPr id="45" name="Rectangle 44"/>
          <p:cNvSpPr/>
          <p:nvPr/>
        </p:nvSpPr>
        <p:spPr>
          <a:xfrm>
            <a:off x="7112000" y="3886200"/>
            <a:ext cx="1117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112000" y="4648200"/>
            <a:ext cx="1117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908800" y="5867400"/>
            <a:ext cx="2235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Logbook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908800" y="6248400"/>
            <a:ext cx="2235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400801" y="5486401"/>
            <a:ext cx="2860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Web UI and other clients</a:t>
            </a:r>
            <a:endParaRPr lang="en-US" sz="1400" i="1" dirty="0"/>
          </a:p>
        </p:txBody>
      </p:sp>
      <p:cxnSp>
        <p:nvCxnSpPr>
          <p:cNvPr id="87" name="Straight Connector 86"/>
          <p:cNvCxnSpPr>
            <a:endCxn id="75" idx="3"/>
          </p:cNvCxnSpPr>
          <p:nvPr/>
        </p:nvCxnSpPr>
        <p:spPr>
          <a:xfrm flipH="1">
            <a:off x="9144000" y="601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6" idx="3"/>
          </p:cNvCxnSpPr>
          <p:nvPr/>
        </p:nvCxnSpPr>
        <p:spPr>
          <a:xfrm flipH="1">
            <a:off x="9144000" y="6400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45" idx="1"/>
          </p:cNvCxnSpPr>
          <p:nvPr/>
        </p:nvCxnSpPr>
        <p:spPr>
          <a:xfrm>
            <a:off x="6299200" y="4191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49" idx="1"/>
          </p:cNvCxnSpPr>
          <p:nvPr/>
        </p:nvCxnSpPr>
        <p:spPr>
          <a:xfrm>
            <a:off x="6299200" y="4953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43" idx="3"/>
          </p:cNvCxnSpPr>
          <p:nvPr/>
        </p:nvCxnSpPr>
        <p:spPr>
          <a:xfrm>
            <a:off x="8229600" y="3429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45" idx="3"/>
          </p:cNvCxnSpPr>
          <p:nvPr/>
        </p:nvCxnSpPr>
        <p:spPr>
          <a:xfrm>
            <a:off x="8229600" y="4191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49" idx="3"/>
            <a:endCxn id="68" idx="1"/>
          </p:cNvCxnSpPr>
          <p:nvPr/>
        </p:nvCxnSpPr>
        <p:spPr>
          <a:xfrm>
            <a:off x="8229600" y="4953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0" idx="0"/>
          </p:cNvCxnSpPr>
          <p:nvPr/>
        </p:nvCxnSpPr>
        <p:spPr>
          <a:xfrm flipV="1">
            <a:off x="5181600" y="1447800"/>
            <a:ext cx="0" cy="609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2235200" y="1447802"/>
            <a:ext cx="0" cy="761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930400" y="2057400"/>
            <a:ext cx="609600" cy="381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203200" y="1905000"/>
            <a:ext cx="5689600" cy="2057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892800" y="1828801"/>
            <a:ext cx="264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Core Client Technologies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203200" y="2057400"/>
            <a:ext cx="172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Data Sources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0" y="2514600"/>
            <a:ext cx="1930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Aggregation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03200" y="3352800"/>
            <a:ext cx="172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Visualization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930400" y="2971800"/>
            <a:ext cx="24384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vTypes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203200" y="2971800"/>
            <a:ext cx="172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Data Definition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5283200" y="2895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endCxn id="159" idx="3"/>
          </p:cNvCxnSpPr>
          <p:nvPr/>
        </p:nvCxnSpPr>
        <p:spPr>
          <a:xfrm flipH="1">
            <a:off x="4368800" y="3124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endCxn id="5" idx="3"/>
          </p:cNvCxnSpPr>
          <p:nvPr/>
        </p:nvCxnSpPr>
        <p:spPr>
          <a:xfrm flipH="1">
            <a:off x="3860800" y="3581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753600" y="5867400"/>
            <a:ext cx="203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</a:t>
            </a:r>
            <a:r>
              <a:rPr lang="en-US" dirty="0" smtClean="0"/>
              <a:t>-update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9144001" y="5486401"/>
            <a:ext cx="265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Scripts and utilities</a:t>
            </a:r>
            <a:endParaRPr lang="en-US" sz="1400" i="1" dirty="0"/>
          </a:p>
        </p:txBody>
      </p:sp>
      <p:sp>
        <p:nvSpPr>
          <p:cNvPr id="43" name="Rectangle 42"/>
          <p:cNvSpPr/>
          <p:nvPr/>
        </p:nvSpPr>
        <p:spPr>
          <a:xfrm>
            <a:off x="7112000" y="3124200"/>
            <a:ext cx="1117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807201" y="2819401"/>
            <a:ext cx="1539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Java/Python</a:t>
            </a:r>
            <a:endParaRPr lang="en-US" sz="1400" i="1" dirty="0"/>
          </a:p>
        </p:txBody>
      </p:sp>
      <p:sp>
        <p:nvSpPr>
          <p:cNvPr id="62" name="Rectangle 61"/>
          <p:cNvSpPr/>
          <p:nvPr/>
        </p:nvSpPr>
        <p:spPr>
          <a:xfrm>
            <a:off x="9753600" y="6248400"/>
            <a:ext cx="203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6299200" y="34290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299200" y="5486400"/>
            <a:ext cx="314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448800" y="54864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73" idx="1"/>
          </p:cNvCxnSpPr>
          <p:nvPr/>
        </p:nvCxnSpPr>
        <p:spPr>
          <a:xfrm>
            <a:off x="9448800" y="601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62" idx="1"/>
          </p:cNvCxnSpPr>
          <p:nvPr/>
        </p:nvCxnSpPr>
        <p:spPr>
          <a:xfrm>
            <a:off x="9448800" y="6400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43" idx="1"/>
          </p:cNvCxnSpPr>
          <p:nvPr/>
        </p:nvCxnSpPr>
        <p:spPr>
          <a:xfrm>
            <a:off x="6299200" y="3429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0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Recsync</a:t>
            </a:r>
            <a:r>
              <a:rPr lang="en-US" dirty="0" smtClean="0"/>
              <a:t> : </a:t>
            </a:r>
            <a:r>
              <a:rPr lang="en-US" dirty="0" err="1" smtClean="0"/>
              <a:t>cfStore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add new channels</a:t>
            </a:r>
          </a:p>
          <a:p>
            <a:pPr lvl="1"/>
            <a:r>
              <a:rPr lang="en-US" dirty="0"/>
              <a:t>Without having to learn the client </a:t>
            </a:r>
            <a:r>
              <a:rPr lang="en-US" dirty="0" err="1"/>
              <a:t>api's</a:t>
            </a:r>
            <a:endParaRPr lang="en-US" dirty="0"/>
          </a:p>
          <a:p>
            <a:r>
              <a:rPr lang="en-US" dirty="0"/>
              <a:t>How to manage existing channels</a:t>
            </a:r>
          </a:p>
          <a:p>
            <a:pPr lvl="1"/>
            <a:r>
              <a:rPr lang="en-US" dirty="0"/>
              <a:t>Orphaned channels</a:t>
            </a:r>
          </a:p>
          <a:p>
            <a:pPr lvl="1"/>
            <a:r>
              <a:rPr lang="en-US" dirty="0"/>
              <a:t>Moved channels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2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Recsync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cfStore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record synchronizer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client (</a:t>
            </a:r>
            <a:r>
              <a:rPr lang="en-US" dirty="0" err="1"/>
              <a:t>RecCaster</a:t>
            </a:r>
            <a:r>
              <a:rPr lang="en-US" dirty="0"/>
              <a:t>) which </a:t>
            </a:r>
            <a:r>
              <a:rPr lang="en-US" dirty="0" err="1"/>
              <a:t>runing</a:t>
            </a:r>
            <a:r>
              <a:rPr lang="en-US" dirty="0"/>
              <a:t> as part of an EPICS </a:t>
            </a:r>
            <a:r>
              <a:rPr lang="en-US" dirty="0" smtClean="0"/>
              <a:t>IOC (</a:t>
            </a:r>
            <a:r>
              <a:rPr lang="en-US" dirty="0"/>
              <a:t>EPICS support </a:t>
            </a:r>
            <a:r>
              <a:rPr lang="en-US" dirty="0" smtClean="0"/>
              <a:t>module)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server (</a:t>
            </a:r>
            <a:r>
              <a:rPr lang="en-US" dirty="0" err="1"/>
              <a:t>RecCeiver</a:t>
            </a:r>
            <a:r>
              <a:rPr lang="en-US" dirty="0"/>
              <a:t>) which is a stand alone daemon. </a:t>
            </a:r>
            <a:endParaRPr lang="en-US" dirty="0"/>
          </a:p>
          <a:p>
            <a:r>
              <a:rPr lang="en-US" dirty="0" smtClean="0"/>
              <a:t>Together </a:t>
            </a:r>
            <a:r>
              <a:rPr lang="en-US" dirty="0"/>
              <a:t>they work to ensure the the server(s) have a complete list of all records currently provided by the client IOCs</a:t>
            </a:r>
            <a:r>
              <a:rPr lang="en-US" dirty="0" smtClean="0"/>
              <a:t>.</a:t>
            </a:r>
          </a:p>
          <a:p>
            <a:r>
              <a:rPr lang="en-US" dirty="0" err="1"/>
              <a:t>Recsync</a:t>
            </a:r>
            <a:r>
              <a:rPr lang="en-US" dirty="0"/>
              <a:t>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EPICS Base Version</a:t>
            </a:r>
          </a:p>
          <a:p>
            <a:pPr lvl="1"/>
            <a:r>
              <a:rPr lang="en-US" dirty="0"/>
              <a:t>A white listed set of </a:t>
            </a:r>
            <a:r>
              <a:rPr lang="en-US" dirty="0" smtClean="0"/>
              <a:t>environment </a:t>
            </a:r>
            <a:r>
              <a:rPr lang="en-US" dirty="0"/>
              <a:t>variables</a:t>
            </a:r>
          </a:p>
          <a:p>
            <a:pPr lvl="1"/>
            <a:r>
              <a:rPr lang="en-US" dirty="0"/>
              <a:t>The name and type of all records</a:t>
            </a:r>
          </a:p>
          <a:p>
            <a:pPr lvl="1"/>
            <a:r>
              <a:rPr lang="en-US" dirty="0"/>
              <a:t>Any info() tags associated with these </a:t>
            </a:r>
            <a:r>
              <a:rPr lang="en-US" dirty="0" smtClean="0"/>
              <a:t>records</a:t>
            </a:r>
          </a:p>
          <a:p>
            <a:pPr lvl="1"/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mdavidsaver</a:t>
            </a:r>
            <a:r>
              <a:rPr lang="en-US" dirty="0"/>
              <a:t>/</a:t>
            </a:r>
            <a:r>
              <a:rPr lang="en-US" dirty="0" err="1"/>
              <a:t>recsync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3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Recsync</a:t>
            </a:r>
            <a:r>
              <a:rPr lang="en-US" dirty="0"/>
              <a:t> : </a:t>
            </a:r>
            <a:r>
              <a:rPr lang="en-US" dirty="0" err="1"/>
              <a:t>cfStore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properties currently managed with </a:t>
            </a:r>
            <a:r>
              <a:rPr lang="en-US" dirty="0" err="1"/>
              <a:t>cfStore</a:t>
            </a:r>
            <a:endParaRPr lang="en-US" dirty="0"/>
          </a:p>
          <a:p>
            <a:pPr lvl="1"/>
            <a:r>
              <a:rPr lang="en-US" dirty="0" err="1"/>
              <a:t>hostName</a:t>
            </a:r>
            <a:endParaRPr lang="en-US" dirty="0"/>
          </a:p>
          <a:p>
            <a:pPr lvl="1"/>
            <a:r>
              <a:rPr lang="en-US" dirty="0" err="1"/>
              <a:t>iocName</a:t>
            </a:r>
            <a:endParaRPr lang="en-US" dirty="0"/>
          </a:p>
          <a:p>
            <a:pPr lvl="1"/>
            <a:r>
              <a:rPr lang="en-US" dirty="0" err="1"/>
              <a:t>pvStatus</a:t>
            </a:r>
            <a:r>
              <a:rPr lang="en-US" dirty="0"/>
              <a:t> : </a:t>
            </a:r>
            <a:r>
              <a:rPr lang="en-US" i="1" dirty="0"/>
              <a:t>Active or </a:t>
            </a:r>
            <a:r>
              <a:rPr lang="en-US" i="1" dirty="0" err="1"/>
              <a:t>InActive</a:t>
            </a:r>
            <a:endParaRPr lang="en-US" i="1" dirty="0"/>
          </a:p>
          <a:p>
            <a:pPr lvl="1"/>
            <a:r>
              <a:rPr lang="en-US" dirty="0"/>
              <a:t>time : The last time the above properties where updated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3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</a:t>
            </a:r>
            <a:r>
              <a:rPr lang="en-US" dirty="0" smtClean="0"/>
              <a:t>-properties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Python script part of the </a:t>
            </a:r>
            <a:r>
              <a:rPr lang="en-US" b="1" dirty="0" err="1" smtClean="0"/>
              <a:t>CFPropertyManager</a:t>
            </a:r>
            <a:r>
              <a:rPr lang="en-US" b="1" dirty="0" smtClean="0"/>
              <a:t> </a:t>
            </a:r>
            <a:r>
              <a:rPr lang="en-US" dirty="0" smtClean="0"/>
              <a:t>which populates CF properties using the sites naming convention.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&gt;&gt; </a:t>
            </a:r>
            <a:r>
              <a:rPr lang="en-US" dirty="0" err="1" smtClean="0"/>
              <a:t>CFPropertyManager</a:t>
            </a:r>
            <a:r>
              <a:rPr lang="en-US" dirty="0" smtClean="0"/>
              <a:t> </a:t>
            </a:r>
            <a:r>
              <a:rPr lang="en-US" dirty="0" err="1" smtClean="0"/>
              <a:t>hostName.iocName.dbl</a:t>
            </a:r>
            <a:r>
              <a:rPr lang="en-US" dirty="0" smtClean="0"/>
              <a:t> </a:t>
            </a:r>
            <a:r>
              <a:rPr lang="en-US" dirty="0" err="1" smtClean="0"/>
              <a:t>property.cfg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hostName.iocName.dbl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The output of the </a:t>
            </a:r>
            <a:r>
              <a:rPr lang="en-US" dirty="0" err="1" smtClean="0"/>
              <a:t>dbl</a:t>
            </a:r>
            <a:r>
              <a:rPr lang="en-US" dirty="0" smtClean="0"/>
              <a:t> command</a:t>
            </a:r>
          </a:p>
          <a:p>
            <a:pPr marL="0" indent="0">
              <a:buNone/>
            </a:pPr>
            <a:r>
              <a:rPr lang="en-US" dirty="0" err="1" smtClean="0"/>
              <a:t>property.cfg</a:t>
            </a:r>
            <a:endParaRPr lang="en-US" dirty="0" smtClean="0"/>
          </a:p>
          <a:p>
            <a:pPr lvl="1"/>
            <a:r>
              <a:rPr lang="en-US" dirty="0"/>
              <a:t>A configuration file which defines a list of property name and their corresponding regular expression</a:t>
            </a:r>
          </a:p>
          <a:p>
            <a:pPr marL="457200" lvl="1" indent="0">
              <a:buNone/>
            </a:pPr>
            <a:r>
              <a:rPr lang="de-DE" dirty="0" smtClean="0"/>
              <a:t>e.g. </a:t>
            </a:r>
          </a:p>
          <a:p>
            <a:pPr marL="457200" lvl="1" indent="0">
              <a:buNone/>
            </a:pPr>
            <a:r>
              <a:rPr lang="de-DE" dirty="0" smtClean="0"/>
              <a:t>	</a:t>
            </a:r>
            <a:r>
              <a:rPr lang="de-DE" dirty="0" err="1" smtClean="0"/>
              <a:t>devName</a:t>
            </a:r>
            <a:r>
              <a:rPr lang="de-DE" dirty="0"/>
              <a:t>=[{][^:}][^:}]*		</a:t>
            </a:r>
          </a:p>
          <a:p>
            <a:pPr marL="457200" lvl="1" indent="0">
              <a:buNone/>
            </a:pPr>
            <a:r>
              <a:rPr lang="de-DE" dirty="0" smtClean="0"/>
              <a:t>	</a:t>
            </a:r>
            <a:r>
              <a:rPr lang="de-DE" dirty="0" err="1" smtClean="0"/>
              <a:t>devType</a:t>
            </a:r>
            <a:r>
              <a:rPr lang="de-DE" dirty="0"/>
              <a:t>=[:][^{]*?[:}](?!.*[{])	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Thanks to Michael Skinner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 and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flat name space restricts seriously:</a:t>
            </a:r>
          </a:p>
          <a:p>
            <a:pPr lvl="1" eaLnBrk="1" hangingPunct="1"/>
            <a:r>
              <a:rPr lang="en-US" dirty="0" smtClean="0"/>
              <a:t>Clients need to know all channel names beforehand</a:t>
            </a:r>
          </a:p>
          <a:p>
            <a:pPr lvl="1" eaLnBrk="1" hangingPunct="1"/>
            <a:r>
              <a:rPr lang="en-US" dirty="0" smtClean="0"/>
              <a:t>Portable generic clients must be simple</a:t>
            </a:r>
          </a:p>
          <a:p>
            <a:pPr lvl="1" eaLnBrk="1" hangingPunct="1"/>
            <a:r>
              <a:rPr lang="en-US" dirty="0" smtClean="0"/>
              <a:t>Apps need full configuration or framework supplied service</a:t>
            </a:r>
          </a:p>
          <a:p>
            <a:pPr eaLnBrk="1" hangingPunct="1"/>
            <a:r>
              <a:rPr lang="en-US" dirty="0" smtClean="0"/>
              <a:t>Develop a Directory Service</a:t>
            </a:r>
          </a:p>
          <a:p>
            <a:pPr lvl="1" eaLnBrk="1" hangingPunct="1"/>
            <a:r>
              <a:rPr lang="en-US" dirty="0" smtClean="0"/>
              <a:t>Generic</a:t>
            </a:r>
          </a:p>
          <a:p>
            <a:pPr lvl="2"/>
            <a:r>
              <a:rPr lang="en-US" dirty="0" smtClean="0"/>
              <a:t>No dependency on installation and local conventions</a:t>
            </a:r>
          </a:p>
          <a:p>
            <a:pPr lvl="1" eaLnBrk="1" hangingPunct="1"/>
            <a:r>
              <a:rPr lang="en-US" dirty="0" smtClean="0"/>
              <a:t>Simple and fast (enough)</a:t>
            </a:r>
          </a:p>
          <a:p>
            <a:pPr lvl="2"/>
            <a:r>
              <a:rPr lang="en-US" dirty="0" smtClean="0"/>
              <a:t>Use standards wherever possible</a:t>
            </a:r>
          </a:p>
          <a:p>
            <a:pPr lvl="1" eaLnBrk="1" hangingPunct="1"/>
            <a:r>
              <a:rPr lang="en-US" dirty="0" smtClean="0"/>
              <a:t>Provides "query-by-functionality"</a:t>
            </a:r>
          </a:p>
        </p:txBody>
      </p:sp>
    </p:spTree>
    <p:extLst>
      <p:ext uri="{BB962C8B-B14F-4D97-AF65-F5344CB8AC3E}">
        <p14:creationId xmlns:p14="http://schemas.microsoft.com/office/powerpoint/2010/main" val="92853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ChannelFinder</a:t>
            </a:r>
            <a:r>
              <a:rPr lang="en-US" dirty="0"/>
              <a:t> </a:t>
            </a:r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smtClean="0"/>
              <a:t>Performance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database contains 150k channels, with 7 properties each</a:t>
            </a:r>
          </a:p>
          <a:p>
            <a:r>
              <a:rPr lang="en-US" dirty="0" smtClean="0"/>
              <a:t>Performance of getting channels with properties by property wildcard match:</a:t>
            </a:r>
            <a:br>
              <a:rPr lang="en-US" dirty="0" smtClean="0"/>
            </a:br>
            <a:r>
              <a:rPr lang="en-US" sz="2000" dirty="0" smtClean="0"/>
              <a:t>			</a:t>
            </a:r>
            <a:r>
              <a:rPr lang="en-US" sz="2000" dirty="0"/>
              <a:t>	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r>
              <a:rPr lang="en-US" sz="2000" dirty="0" smtClean="0"/>
              <a:t>call		subsequent calls</a:t>
            </a:r>
          </a:p>
          <a:p>
            <a:pPr lvl="1">
              <a:buNone/>
            </a:pPr>
            <a:r>
              <a:rPr lang="en-US" dirty="0" smtClean="0"/>
              <a:t>	 1 </a:t>
            </a:r>
            <a:r>
              <a:rPr lang="en-US" dirty="0" err="1" smtClean="0"/>
              <a:t>ch</a:t>
            </a:r>
            <a:r>
              <a:rPr lang="en-US" dirty="0" smtClean="0"/>
              <a:t> (500B data)	</a:t>
            </a:r>
            <a:r>
              <a:rPr lang="en-US" dirty="0" smtClean="0"/>
              <a:t>0.47s </a:t>
            </a:r>
            <a:r>
              <a:rPr lang="en-US" dirty="0" smtClean="0"/>
              <a:t>		0.009s</a:t>
            </a:r>
          </a:p>
          <a:p>
            <a:pPr lvl="1">
              <a:buNone/>
            </a:pPr>
            <a:r>
              <a:rPr lang="en-US" dirty="0" smtClean="0"/>
              <a:t>	2k </a:t>
            </a:r>
            <a:r>
              <a:rPr lang="en-US" dirty="0" err="1" smtClean="0"/>
              <a:t>ch</a:t>
            </a:r>
            <a:r>
              <a:rPr lang="en-US" dirty="0" smtClean="0"/>
              <a:t> (700kB data)	0.6s		0.13s</a:t>
            </a:r>
          </a:p>
          <a:p>
            <a:pPr lvl="1">
              <a:buNone/>
            </a:pPr>
            <a:r>
              <a:rPr lang="en-US" dirty="0" smtClean="0"/>
              <a:t>	4k </a:t>
            </a:r>
            <a:r>
              <a:rPr lang="en-US" dirty="0" err="1" smtClean="0"/>
              <a:t>ch</a:t>
            </a:r>
            <a:r>
              <a:rPr lang="en-US" dirty="0" smtClean="0"/>
              <a:t> (1.5MB data)	1.4s		0.9s</a:t>
            </a:r>
          </a:p>
          <a:p>
            <a:pPr lvl="1">
              <a:buNone/>
            </a:pPr>
            <a:r>
              <a:rPr lang="en-US" dirty="0" smtClean="0"/>
              <a:t>	(regular desktop machine, no optimization whatsoever)</a:t>
            </a:r>
          </a:p>
        </p:txBody>
      </p:sp>
    </p:spTree>
    <p:extLst>
      <p:ext uri="{BB962C8B-B14F-4D97-AF65-F5344CB8AC3E}">
        <p14:creationId xmlns:p14="http://schemas.microsoft.com/office/powerpoint/2010/main" val="61839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ChannelFinder</a:t>
            </a:r>
            <a:r>
              <a:rPr lang="en-US" dirty="0" smtClean="0"/>
              <a:t> in productions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channels = 150K</a:t>
            </a:r>
          </a:p>
          <a:p>
            <a:r>
              <a:rPr lang="en-US" dirty="0" smtClean="0"/>
              <a:t>Number of properties &gt; 15</a:t>
            </a:r>
          </a:p>
          <a:p>
            <a:r>
              <a:rPr lang="en-US" dirty="0" smtClean="0"/>
              <a:t>Number of tags &gt;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8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Primary</a:t>
            </a:r>
          </a:p>
          <a:p>
            <a:r>
              <a:rPr lang="en-US" dirty="0" smtClean="0"/>
              <a:t>Improve performance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Secondary</a:t>
            </a:r>
          </a:p>
          <a:p>
            <a:r>
              <a:rPr lang="en-US" dirty="0" smtClean="0"/>
              <a:t>Pagination</a:t>
            </a:r>
          </a:p>
          <a:p>
            <a:r>
              <a:rPr lang="en-US" dirty="0" smtClean="0"/>
              <a:t>More search </a:t>
            </a:r>
            <a:r>
              <a:rPr lang="en-US" dirty="0" smtClean="0"/>
              <a:t>options</a:t>
            </a:r>
          </a:p>
          <a:p>
            <a:r>
              <a:rPr lang="en-US" dirty="0" smtClean="0"/>
              <a:t>Streaming support</a:t>
            </a:r>
            <a:endParaRPr lang="en-US" dirty="0"/>
          </a:p>
          <a:p>
            <a:pPr lvl="1"/>
            <a:r>
              <a:rPr lang="en-US" dirty="0"/>
              <a:t>Query Channels </a:t>
            </a:r>
          </a:p>
          <a:p>
            <a:pPr lvl="1"/>
            <a:r>
              <a:rPr lang="en-US" dirty="0"/>
              <a:t>List tags</a:t>
            </a:r>
          </a:p>
          <a:p>
            <a:pPr lvl="1"/>
            <a:r>
              <a:rPr lang="en-US" dirty="0"/>
              <a:t>List properties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8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150k channels</a:t>
            </a:r>
          </a:p>
          <a:p>
            <a:pPr lvl="1"/>
            <a:r>
              <a:rPr lang="en-US" dirty="0" smtClean="0"/>
              <a:t>40 properties</a:t>
            </a:r>
          </a:p>
          <a:p>
            <a:pPr lvl="1"/>
            <a:r>
              <a:rPr lang="en-US" dirty="0" smtClean="0"/>
              <a:t>60 tags</a:t>
            </a:r>
            <a:endParaRPr lang="en-US" dirty="0"/>
          </a:p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Search using wildcards for channel names and property values</a:t>
            </a:r>
          </a:p>
          <a:p>
            <a:r>
              <a:rPr lang="en-US" dirty="0" smtClean="0"/>
              <a:t>Result Size</a:t>
            </a:r>
          </a:p>
          <a:p>
            <a:pPr lvl="1"/>
            <a:r>
              <a:rPr lang="en-US" dirty="0" smtClean="0"/>
              <a:t>Each channe</a:t>
            </a:r>
            <a:r>
              <a:rPr lang="en-US" dirty="0"/>
              <a:t>l is </a:t>
            </a:r>
            <a:r>
              <a:rPr lang="en-US" dirty="0" smtClean="0"/>
              <a:t>1127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Numbers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CF v1:</a:t>
            </a:r>
            <a:br>
              <a:rPr lang="en-US" dirty="0"/>
            </a:br>
            <a:r>
              <a:rPr lang="en-US" dirty="0" err="1"/>
              <a:t>Mysql</a:t>
            </a:r>
            <a:r>
              <a:rPr lang="en-US" dirty="0"/>
              <a:t> performance results</a:t>
            </a: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2375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CF v3:</a:t>
            </a:r>
            <a:br>
              <a:rPr lang="en-US" dirty="0"/>
            </a:br>
            <a:r>
              <a:rPr lang="en-US" dirty="0" smtClean="0"/>
              <a:t>Elastic performance results</a:t>
            </a:r>
            <a:endParaRPr lang="en-US" dirty="0"/>
          </a:p>
        </p:txBody>
      </p:sp>
      <p:pic>
        <p:nvPicPr>
          <p:cNvPr id="12" name="Content Placeholder 3" descr="Channelfinder 3000 Performance for random set of channels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" b="2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562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datastructure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"channel":[   {"@name":</a:t>
            </a:r>
            <a:r>
              <a:rPr lang="en-US" dirty="0" smtClean="0"/>
              <a:t>"</a:t>
            </a:r>
            <a:r>
              <a:rPr lang="en-US" dirty="0"/>
              <a:t>XF:31IDA-OP{Tbl-Ax:X1}</a:t>
            </a:r>
            <a:r>
              <a:rPr lang="en-US" dirty="0" err="1" smtClean="0"/>
              <a:t>Mtr</a:t>
            </a:r>
            <a:r>
              <a:rPr lang="en-US" dirty="0" smtClean="0"/>
              <a:t>”,     </a:t>
            </a: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@</a:t>
            </a:r>
            <a:r>
              <a:rPr lang="en-US" dirty="0" err="1"/>
              <a:t>owner"</a:t>
            </a:r>
            <a:r>
              <a:rPr lang="en-US" dirty="0" err="1" smtClean="0"/>
              <a:t>:”train</a:t>
            </a:r>
            <a:r>
              <a:rPr lang="en-US" dirty="0" smtClean="0"/>
              <a:t>”,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properties":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    "property"	[ </a:t>
            </a:r>
            <a:r>
              <a:rPr lang="en-US" dirty="0"/>
              <a:t>{"@name":</a:t>
            </a:r>
            <a:r>
              <a:rPr lang="en-US" dirty="0" smtClean="0"/>
              <a:t>"</a:t>
            </a:r>
            <a:r>
              <a:rPr lang="en-US" dirty="0"/>
              <a:t>handle</a:t>
            </a:r>
            <a:r>
              <a:rPr lang="en-US" dirty="0" smtClean="0"/>
              <a:t>"</a:t>
            </a:r>
            <a:r>
              <a:rPr lang="en-US" dirty="0"/>
              <a:t>,"@value":</a:t>
            </a:r>
            <a:r>
              <a:rPr lang="en-US" dirty="0" smtClean="0"/>
              <a:t>"</a:t>
            </a:r>
            <a:r>
              <a:rPr lang="en-US" dirty="0" err="1" smtClean="0"/>
              <a:t>Setpoint</a:t>
            </a:r>
            <a:r>
              <a:rPr lang="en-US" dirty="0" smtClean="0"/>
              <a:t>"</a:t>
            </a:r>
            <a:r>
              <a:rPr lang="en-US" dirty="0"/>
              <a:t>,"@</a:t>
            </a:r>
            <a:r>
              <a:rPr lang="en-US" dirty="0" err="1"/>
              <a:t>owner":</a:t>
            </a:r>
            <a:r>
              <a:rPr lang="en-US" dirty="0" err="1" smtClean="0"/>
              <a:t>"</a:t>
            </a:r>
            <a:r>
              <a:rPr lang="en-US" dirty="0" err="1"/>
              <a:t>train</a:t>
            </a:r>
            <a:r>
              <a:rPr lang="en-US" dirty="0" smtClean="0"/>
              <a:t>"</a:t>
            </a:r>
            <a:r>
              <a:rPr lang="en-US" dirty="0"/>
              <a:t>}</a:t>
            </a:r>
            <a:r>
              <a:rPr lang="en-US" dirty="0" smtClean="0"/>
              <a:t>,  </a:t>
            </a:r>
            <a:r>
              <a:rPr lang="en-US" dirty="0"/>
              <a:t>{"@name":</a:t>
            </a:r>
            <a:r>
              <a:rPr lang="en-US" dirty="0" smtClean="0"/>
              <a:t>"</a:t>
            </a:r>
            <a:r>
              <a:rPr lang="en-US" dirty="0"/>
              <a:t>axis</a:t>
            </a:r>
            <a:r>
              <a:rPr lang="en-US" dirty="0" smtClean="0"/>
              <a:t>"</a:t>
            </a:r>
            <a:r>
              <a:rPr lang="en-US" dirty="0"/>
              <a:t>,"@value":"01","@owner":"irmis"}</a:t>
            </a:r>
            <a:r>
              <a:rPr lang="en-US" dirty="0" smtClean="0"/>
              <a:t>,    </a:t>
            </a:r>
            <a:r>
              <a:rPr lang="en-US" dirty="0"/>
              <a:t>{"@</a:t>
            </a:r>
            <a:r>
              <a:rPr lang="en-US" dirty="0" err="1"/>
              <a:t>name":</a:t>
            </a:r>
            <a:r>
              <a:rPr lang="en-US" dirty="0" err="1" smtClean="0"/>
              <a:t>"</a:t>
            </a:r>
            <a:r>
              <a:rPr lang="en-US" dirty="0" err="1"/>
              <a:t>hostname</a:t>
            </a:r>
            <a:r>
              <a:rPr lang="en-US" dirty="0" err="1" smtClean="0"/>
              <a:t>"</a:t>
            </a:r>
            <a:r>
              <a:rPr lang="en-US" dirty="0" err="1"/>
              <a:t>,"@value"</a:t>
            </a:r>
            <a:r>
              <a:rPr lang="en-US" dirty="0" err="1" smtClean="0"/>
              <a:t>:”train.org.epics"</a:t>
            </a:r>
            <a:r>
              <a:rPr lang="en-US" dirty="0" err="1"/>
              <a:t>,"@owner":</a:t>
            </a:r>
            <a:r>
              <a:rPr lang="en-US" dirty="0" err="1" smtClean="0"/>
              <a:t>"train</a:t>
            </a:r>
            <a:r>
              <a:rPr lang="en-US" dirty="0" smtClean="0"/>
              <a:t>”}, {</a:t>
            </a:r>
            <a:r>
              <a:rPr lang="en-US" dirty="0"/>
              <a:t>"@name":</a:t>
            </a:r>
            <a:r>
              <a:rPr lang="en-US" dirty="0" smtClean="0"/>
              <a:t>"</a:t>
            </a:r>
            <a:r>
              <a:rPr lang="en-US" dirty="0" err="1"/>
              <a:t>iocName</a:t>
            </a:r>
            <a:r>
              <a:rPr lang="en-US" dirty="0" smtClean="0"/>
              <a:t>"</a:t>
            </a:r>
            <a:r>
              <a:rPr lang="en-US" dirty="0"/>
              <a:t>,"@value"</a:t>
            </a:r>
            <a:r>
              <a:rPr lang="en-US" dirty="0" smtClean="0"/>
              <a:t>:”</a:t>
            </a:r>
            <a:r>
              <a:rPr lang="en-US" dirty="0" err="1" smtClean="0"/>
              <a:t>motorsim</a:t>
            </a:r>
            <a:r>
              <a:rPr lang="en-US" dirty="0" smtClean="0"/>
              <a:t>"</a:t>
            </a:r>
            <a:r>
              <a:rPr lang="en-US" dirty="0"/>
              <a:t>,"@</a:t>
            </a:r>
            <a:r>
              <a:rPr lang="en-US" dirty="0" err="1"/>
              <a:t>owner":</a:t>
            </a:r>
            <a:r>
              <a:rPr lang="en-US" dirty="0" err="1" smtClean="0"/>
              <a:t>"train</a:t>
            </a:r>
            <a:r>
              <a:rPr lang="en-US" dirty="0" smtClean="0"/>
              <a:t>”, {</a:t>
            </a:r>
            <a:r>
              <a:rPr lang="en-US" dirty="0"/>
              <a:t>"@name":</a:t>
            </a:r>
            <a:r>
              <a:rPr lang="en-US" dirty="0" smtClean="0"/>
              <a:t>"</a:t>
            </a:r>
            <a:r>
              <a:rPr lang="en-US" dirty="0"/>
              <a:t>time</a:t>
            </a:r>
            <a:r>
              <a:rPr lang="en-US" dirty="0" smtClean="0"/>
              <a:t>"</a:t>
            </a:r>
            <a:r>
              <a:rPr lang="en-US" dirty="0"/>
              <a:t>,"@value":</a:t>
            </a:r>
            <a:r>
              <a:rPr lang="en-US" dirty="0" smtClean="0"/>
              <a:t>"</a:t>
            </a:r>
            <a:r>
              <a:rPr lang="en-US" dirty="0"/>
              <a:t>2016-03-</a:t>
            </a:r>
            <a:r>
              <a:rPr lang="en-US" dirty="0" smtClean="0"/>
              <a:t>21…"</a:t>
            </a:r>
            <a:r>
              <a:rPr lang="en-US" dirty="0"/>
              <a:t>,"@</a:t>
            </a:r>
            <a:r>
              <a:rPr lang="en-US" dirty="0" err="1"/>
              <a:t>owner":</a:t>
            </a:r>
            <a:r>
              <a:rPr lang="en-US" dirty="0" err="1" smtClean="0"/>
              <a:t>"</a:t>
            </a:r>
            <a:r>
              <a:rPr lang="en-US" dirty="0" err="1"/>
              <a:t>train</a:t>
            </a:r>
            <a:r>
              <a:rPr lang="en-US" dirty="0" smtClean="0"/>
              <a:t>"</a:t>
            </a:r>
            <a:r>
              <a:rPr lang="en-US" dirty="0"/>
              <a:t>}]},</a:t>
            </a:r>
            <a:r>
              <a:rPr lang="en-US" dirty="0" smtClean="0"/>
              <a:t> </a:t>
            </a: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tags":{"tag":[       {"@name":</a:t>
            </a:r>
            <a:r>
              <a:rPr lang="en-US" dirty="0" smtClean="0"/>
              <a:t>"</a:t>
            </a:r>
            <a:r>
              <a:rPr lang="en-US" dirty="0"/>
              <a:t>sys.XF:31</a:t>
            </a:r>
            <a:r>
              <a:rPr lang="en-US" dirty="0" smtClean="0"/>
              <a:t>"</a:t>
            </a:r>
            <a:r>
              <a:rPr lang="en-US" dirty="0"/>
              <a:t>,"@owner":"operator"},       {"@</a:t>
            </a:r>
            <a:r>
              <a:rPr lang="en-US" dirty="0" err="1"/>
              <a:t>name":</a:t>
            </a:r>
            <a:r>
              <a:rPr lang="en-US" dirty="0" err="1" smtClean="0"/>
              <a:t>"</a:t>
            </a:r>
            <a:r>
              <a:rPr lang="en-US" dirty="0" err="1"/>
              <a:t>motor</a:t>
            </a:r>
            <a:r>
              <a:rPr lang="en-US" dirty="0" err="1" smtClean="0"/>
              <a:t>"</a:t>
            </a:r>
            <a:r>
              <a:rPr lang="en-US" dirty="0" err="1"/>
              <a:t>,"@owner":</a:t>
            </a:r>
            <a:r>
              <a:rPr lang="en-US" dirty="0" err="1" smtClean="0"/>
              <a:t>"</a:t>
            </a:r>
            <a:r>
              <a:rPr lang="en-US" dirty="0" err="1"/>
              <a:t>train</a:t>
            </a:r>
            <a:r>
              <a:rPr lang="en-US" dirty="0" smtClean="0"/>
              <a:t>"</a:t>
            </a:r>
            <a:r>
              <a:rPr lang="en-US" dirty="0"/>
              <a:t>}]}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name"</a:t>
            </a:r>
            <a:r>
              <a:rPr lang="en-US" dirty="0" smtClean="0"/>
              <a:t>:"XF:31IDA-OP{Tbl-Ax:X1}</a:t>
            </a:r>
            <a:r>
              <a:rPr lang="en-US" dirty="0" err="1" smtClean="0"/>
              <a:t>Mtr</a:t>
            </a:r>
            <a:r>
              <a:rPr lang="en-US" dirty="0" smtClean="0"/>
              <a:t>"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 err="1"/>
              <a:t>owner":"train</a:t>
            </a:r>
            <a:r>
              <a:rPr lang="en-US" dirty="0" smtClean="0"/>
              <a:t>",</a:t>
            </a: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properties</a:t>
            </a:r>
            <a:r>
              <a:rPr lang="en-US" dirty="0" smtClean="0"/>
              <a:t>":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["</a:t>
            </a:r>
            <a:r>
              <a:rPr lang="en-US" dirty="0"/>
              <a:t>handle</a:t>
            </a:r>
            <a:r>
              <a:rPr lang="en-US" dirty="0" smtClean="0"/>
              <a:t>":"</a:t>
            </a:r>
            <a:r>
              <a:rPr lang="en-US" dirty="0" err="1" smtClean="0"/>
              <a:t>Setpoint</a:t>
            </a:r>
            <a:r>
              <a:rPr lang="en-US" dirty="0" smtClean="0"/>
              <a:t>",</a:t>
            </a:r>
          </a:p>
          <a:p>
            <a:pPr marL="0" indent="0">
              <a:buNone/>
            </a:pPr>
            <a:r>
              <a:rPr lang="en-US" dirty="0" smtClean="0"/>
              <a:t>	 "axis":"1",</a:t>
            </a:r>
          </a:p>
          <a:p>
            <a:pPr marL="0" indent="0">
              <a:buNone/>
            </a:pPr>
            <a:r>
              <a:rPr lang="en-US" dirty="0" smtClean="0"/>
              <a:t> 	 "hostname":"</a:t>
            </a:r>
            <a:r>
              <a:rPr lang="en-US" dirty="0" err="1"/>
              <a:t>training.org.epics</a:t>
            </a:r>
            <a:r>
              <a:rPr lang="en-US" dirty="0" smtClean="0"/>
              <a:t>",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"</a:t>
            </a:r>
            <a:r>
              <a:rPr lang="en-US" dirty="0" err="1"/>
              <a:t>iocName</a:t>
            </a:r>
            <a:r>
              <a:rPr lang="en-US" dirty="0" smtClean="0"/>
              <a:t>":"</a:t>
            </a:r>
            <a:r>
              <a:rPr lang="en-US" dirty="0" err="1" smtClean="0"/>
              <a:t>motorsim</a:t>
            </a:r>
            <a:r>
              <a:rPr lang="en-US" dirty="0"/>
              <a:t>"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"time":"2016-03-</a:t>
            </a:r>
            <a:r>
              <a:rPr lang="en-US" dirty="0" smtClean="0"/>
              <a:t>21…"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/>
              <a:t>"</a:t>
            </a:r>
            <a:r>
              <a:rPr lang="en-US" dirty="0" smtClean="0"/>
              <a:t>tags":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["motor",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"sys.XF:31"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the Querying API support to exploit all the features to the elastic Query DSL</a:t>
            </a:r>
          </a:p>
          <a:p>
            <a:r>
              <a:rPr lang="en-US" dirty="0" smtClean="0"/>
              <a:t>Further optimize Server – Client data transfer</a:t>
            </a:r>
          </a:p>
          <a:p>
            <a:pPr lvl="1"/>
            <a:r>
              <a:rPr lang="en-US" dirty="0" smtClean="0"/>
              <a:t>BSON?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21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Fork us on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channelfinder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8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Finder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directory server</a:t>
            </a:r>
          </a:p>
          <a:p>
            <a:pPr lvl="1"/>
            <a:r>
              <a:rPr lang="en-US" dirty="0" smtClean="0"/>
              <a:t>The directory data consists of </a:t>
            </a:r>
            <a:r>
              <a:rPr lang="en-US" b="1" i="1" dirty="0" smtClean="0"/>
              <a:t>Channels</a:t>
            </a:r>
            <a:r>
              <a:rPr lang="en-US" dirty="0" smtClean="0"/>
              <a:t>, with an </a:t>
            </a:r>
            <a:r>
              <a:rPr lang="en-US" dirty="0"/>
              <a:t>arbitrary set of </a:t>
            </a:r>
            <a:r>
              <a:rPr lang="en-US" b="1" i="1" dirty="0" smtClean="0"/>
              <a:t>Properties</a:t>
            </a:r>
            <a:r>
              <a:rPr lang="en-US" dirty="0" smtClean="0"/>
              <a:t>(name</a:t>
            </a:r>
            <a:r>
              <a:rPr lang="en-US" dirty="0"/>
              <a:t>-value pairs), and an arbitrary set of </a:t>
            </a:r>
            <a:r>
              <a:rPr lang="en-US" b="1" i="1" dirty="0" smtClean="0"/>
              <a:t>Tags</a:t>
            </a:r>
            <a:r>
              <a:rPr lang="en-US" dirty="0" smtClean="0"/>
              <a:t>(</a:t>
            </a:r>
            <a:r>
              <a:rPr lang="en-US" dirty="0"/>
              <a:t>names)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Queried based on the channel name, property value and tags</a:t>
            </a:r>
          </a:p>
          <a:p>
            <a:pPr marL="457200" lvl="1" indent="0">
              <a:buNone/>
            </a:pPr>
            <a:r>
              <a:rPr lang="en-US" dirty="0" smtClean="0"/>
              <a:t>e.g.</a:t>
            </a:r>
          </a:p>
          <a:p>
            <a:pPr marL="457200" lvl="1" indent="0">
              <a:buNone/>
            </a:pPr>
            <a:r>
              <a:rPr lang="en-US" dirty="0"/>
              <a:t>XF:31</a:t>
            </a:r>
            <a:r>
              <a:rPr lang="en-US" i="1" dirty="0"/>
              <a:t>*</a:t>
            </a:r>
            <a:r>
              <a:rPr lang="en-US" dirty="0"/>
              <a:t>IDA</a:t>
            </a:r>
            <a:r>
              <a:rPr lang="en-US" dirty="0" smtClean="0"/>
              <a:t>*</a:t>
            </a:r>
            <a:r>
              <a:rPr lang="en-US" i="1" dirty="0" smtClean="0"/>
              <a:t>&amp;</a:t>
            </a:r>
            <a:r>
              <a:rPr lang="en-US" dirty="0"/>
              <a:t>axis</a:t>
            </a:r>
            <a:r>
              <a:rPr lang="en-US" i="1" dirty="0"/>
              <a:t>=4</a:t>
            </a:r>
            <a:r>
              <a:rPr lang="en-US" i="1" dirty="0" smtClean="0"/>
              <a:t>*&amp;</a:t>
            </a:r>
            <a:r>
              <a:rPr lang="en-US" i="1" dirty="0"/>
              <a:t>tag=</a:t>
            </a:r>
            <a:r>
              <a:rPr lang="en-US" i="1" dirty="0" err="1" smtClean="0"/>
              <a:t>aphla.sys.SR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/>
              <a:t>pvs</a:t>
            </a:r>
            <a:r>
              <a:rPr lang="en-US" dirty="0"/>
              <a:t> from the insertion device 31 belonging to axis </a:t>
            </a:r>
            <a:r>
              <a:rPr lang="en-US" dirty="0" smtClean="0"/>
              <a:t>4 with </a:t>
            </a:r>
            <a:r>
              <a:rPr lang="en-US" dirty="0"/>
              <a:t>tag sys.XF:31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0400" y="5012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>
            <a:off x="5689600" y="4419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588000" y="4724400"/>
            <a:ext cx="71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636000" y="0"/>
            <a:ext cx="3556000" cy="541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8636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0400" y="2514600"/>
            <a:ext cx="36576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pvManager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0400" y="3352800"/>
            <a:ext cx="19304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Graphene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2496" y="304800"/>
            <a:ext cx="806704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848" y="1066800"/>
            <a:ext cx="26121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 client (JCA/CAJ)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3200" y="152400"/>
            <a:ext cx="3048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41148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400" y="4267200"/>
            <a:ext cx="501904" cy="22885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CSS Core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6000" y="4267200"/>
            <a:ext cx="4876801" cy="228600"/>
          </a:xfrm>
          <a:prstGeom prst="rect">
            <a:avLst/>
          </a:prstGeom>
          <a:gradFill>
            <a:gsLst>
              <a:gs pos="0">
                <a:schemeClr val="accent5"/>
              </a:gs>
              <a:gs pos="8000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ChannelFinder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16000" y="4572000"/>
            <a:ext cx="4876801" cy="228600"/>
          </a:xfrm>
          <a:prstGeom prst="rect">
            <a:avLst/>
          </a:prstGeom>
          <a:gradFill>
            <a:gsLst>
              <a:gs pos="0">
                <a:schemeClr val="accent5"/>
              </a:gs>
              <a:gs pos="8000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Olog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18" name="AutoShape 4"/>
          <p:cNvSpPr>
            <a:spLocks noChangeAspect="1" noChangeArrowheads="1" noTextEdit="1"/>
          </p:cNvSpPr>
          <p:nvPr/>
        </p:nvSpPr>
        <p:spPr bwMode="auto">
          <a:xfrm>
            <a:off x="9950451" y="5011739"/>
            <a:ext cx="193886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42401" y="3124200"/>
            <a:ext cx="2743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ChannelFinder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042400" y="3886200"/>
            <a:ext cx="2743203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Olog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042401" y="1600200"/>
            <a:ext cx="27432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022096" y="4892538"/>
            <a:ext cx="2450776" cy="273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022096" y="5946118"/>
            <a:ext cx="2438400" cy="6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DataBrowser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22096" y="5257800"/>
            <a:ext cx="2438400" cy="6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9200" y="6336268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320800" y="304800"/>
            <a:ext cx="806704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240280" y="304800"/>
            <a:ext cx="806704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374896" y="304800"/>
            <a:ext cx="806704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397248" y="1066800"/>
            <a:ext cx="2612136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pvA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165600" y="152400"/>
            <a:ext cx="30480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83200" y="304800"/>
            <a:ext cx="806704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202680" y="304800"/>
            <a:ext cx="806704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352800" y="15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604000" y="2819400"/>
            <a:ext cx="53848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0887567" y="2438400"/>
            <a:ext cx="1101233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 err="1" smtClean="0"/>
              <a:t>AccelUtils</a:t>
            </a:r>
            <a:endParaRPr lang="en-US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7315200" y="15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26400" y="0"/>
            <a:ext cx="609600" cy="175260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Publish/subscribe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39200" y="838200"/>
            <a:ext cx="31496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636000" y="0"/>
            <a:ext cx="3556000" cy="38100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Command/response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277600" y="42822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9042401" y="990600"/>
            <a:ext cx="2743201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Masar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9042400" y="4648200"/>
            <a:ext cx="273304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775200" y="2057402"/>
            <a:ext cx="8128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pvA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743200" y="2057400"/>
            <a:ext cx="8128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759200" y="2057401"/>
            <a:ext cx="8128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12000" y="3124200"/>
            <a:ext cx="1117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144001" y="2819402"/>
            <a:ext cx="265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Web based REST services</a:t>
            </a:r>
            <a:endParaRPr lang="en-US" sz="1400" i="1" dirty="0"/>
          </a:p>
        </p:txBody>
      </p:sp>
      <p:sp>
        <p:nvSpPr>
          <p:cNvPr id="45" name="Rectangle 44"/>
          <p:cNvSpPr/>
          <p:nvPr/>
        </p:nvSpPr>
        <p:spPr>
          <a:xfrm>
            <a:off x="7112000" y="3886200"/>
            <a:ext cx="1117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112000" y="4648200"/>
            <a:ext cx="1117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807201" y="2819401"/>
            <a:ext cx="1539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Java/Python</a:t>
            </a:r>
            <a:endParaRPr lang="en-US" sz="1400" i="1" dirty="0"/>
          </a:p>
        </p:txBody>
      </p:sp>
      <p:sp>
        <p:nvSpPr>
          <p:cNvPr id="62" name="Rectangle 61"/>
          <p:cNvSpPr/>
          <p:nvPr/>
        </p:nvSpPr>
        <p:spPr>
          <a:xfrm>
            <a:off x="9753600" y="6248400"/>
            <a:ext cx="203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9753600" y="5867400"/>
            <a:ext cx="203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</a:t>
            </a:r>
            <a:r>
              <a:rPr lang="en-US" dirty="0" err="1" smtClean="0"/>
              <a:t>Store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9144001" y="5486401"/>
            <a:ext cx="265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Scripts and utilities</a:t>
            </a:r>
            <a:endParaRPr lang="en-US" sz="1400" i="1" dirty="0"/>
          </a:p>
        </p:txBody>
      </p:sp>
      <p:sp>
        <p:nvSpPr>
          <p:cNvPr id="75" name="Rectangle 74"/>
          <p:cNvSpPr/>
          <p:nvPr/>
        </p:nvSpPr>
        <p:spPr>
          <a:xfrm>
            <a:off x="6908800" y="5867400"/>
            <a:ext cx="2235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Logbook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908800" y="6248400"/>
            <a:ext cx="2235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400801" y="5486401"/>
            <a:ext cx="2860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Web UI and other clients</a:t>
            </a:r>
            <a:endParaRPr lang="en-US" sz="1400" i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6299200" y="34290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299200" y="5486400"/>
            <a:ext cx="314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448800" y="54864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73" idx="1"/>
          </p:cNvCxnSpPr>
          <p:nvPr/>
        </p:nvCxnSpPr>
        <p:spPr>
          <a:xfrm>
            <a:off x="9448800" y="601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5" idx="3"/>
          </p:cNvCxnSpPr>
          <p:nvPr/>
        </p:nvCxnSpPr>
        <p:spPr>
          <a:xfrm flipH="1">
            <a:off x="9144000" y="601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62" idx="1"/>
          </p:cNvCxnSpPr>
          <p:nvPr/>
        </p:nvCxnSpPr>
        <p:spPr>
          <a:xfrm>
            <a:off x="9448800" y="6400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6" idx="3"/>
          </p:cNvCxnSpPr>
          <p:nvPr/>
        </p:nvCxnSpPr>
        <p:spPr>
          <a:xfrm flipH="1">
            <a:off x="9144000" y="6400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43" idx="1"/>
          </p:cNvCxnSpPr>
          <p:nvPr/>
        </p:nvCxnSpPr>
        <p:spPr>
          <a:xfrm>
            <a:off x="6299200" y="3429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45" idx="1"/>
          </p:cNvCxnSpPr>
          <p:nvPr/>
        </p:nvCxnSpPr>
        <p:spPr>
          <a:xfrm>
            <a:off x="6299200" y="4191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49" idx="1"/>
          </p:cNvCxnSpPr>
          <p:nvPr/>
        </p:nvCxnSpPr>
        <p:spPr>
          <a:xfrm>
            <a:off x="6299200" y="4953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43" idx="3"/>
          </p:cNvCxnSpPr>
          <p:nvPr/>
        </p:nvCxnSpPr>
        <p:spPr>
          <a:xfrm>
            <a:off x="8229600" y="3429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45" idx="3"/>
          </p:cNvCxnSpPr>
          <p:nvPr/>
        </p:nvCxnSpPr>
        <p:spPr>
          <a:xfrm>
            <a:off x="8229600" y="4191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49" idx="3"/>
            <a:endCxn id="68" idx="1"/>
          </p:cNvCxnSpPr>
          <p:nvPr/>
        </p:nvCxnSpPr>
        <p:spPr>
          <a:xfrm>
            <a:off x="8229600" y="4953000"/>
            <a:ext cx="81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0" idx="0"/>
          </p:cNvCxnSpPr>
          <p:nvPr/>
        </p:nvCxnSpPr>
        <p:spPr>
          <a:xfrm flipV="1">
            <a:off x="5181600" y="1447800"/>
            <a:ext cx="0" cy="609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2235200" y="1447802"/>
            <a:ext cx="0" cy="761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930400" y="2057400"/>
            <a:ext cx="609600" cy="381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203200" y="1905000"/>
            <a:ext cx="5689600" cy="2057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892800" y="1828801"/>
            <a:ext cx="264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Core Client Technologies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203200" y="2057400"/>
            <a:ext cx="172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Data Sources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0" y="2514600"/>
            <a:ext cx="1930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Aggregation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03200" y="3352800"/>
            <a:ext cx="172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Visualization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930400" y="2971800"/>
            <a:ext cx="24384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vTypes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203200" y="2971800"/>
            <a:ext cx="172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Data Definition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5283200" y="2895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endCxn id="159" idx="3"/>
          </p:cNvCxnSpPr>
          <p:nvPr/>
        </p:nvCxnSpPr>
        <p:spPr>
          <a:xfrm flipH="1">
            <a:off x="4368800" y="3124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endCxn id="5" idx="3"/>
          </p:cNvCxnSpPr>
          <p:nvPr/>
        </p:nvCxnSpPr>
        <p:spPr>
          <a:xfrm flipH="1">
            <a:off x="3860800" y="3581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 119"/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9436963 w 9499107"/>
              <a:gd name="connsiteY0" fmla="*/ 2787588 h 6977849"/>
              <a:gd name="connsiteX1" fmla="*/ 4873841 w 9499107"/>
              <a:gd name="connsiteY1" fmla="*/ 2769833 h 6977849"/>
              <a:gd name="connsiteX2" fmla="*/ 4856085 w 9499107"/>
              <a:gd name="connsiteY2" fmla="*/ 4208016 h 6977849"/>
              <a:gd name="connsiteX3" fmla="*/ 958788 w 9499107"/>
              <a:gd name="connsiteY3" fmla="*/ 4216893 h 6977849"/>
              <a:gd name="connsiteX4" fmla="*/ 967666 w 9499107"/>
              <a:gd name="connsiteY4" fmla="*/ 4572000 h 6977849"/>
              <a:gd name="connsiteX5" fmla="*/ 4856085 w 9499107"/>
              <a:gd name="connsiteY5" fmla="*/ 4572000 h 6977849"/>
              <a:gd name="connsiteX6" fmla="*/ 4864963 w 9499107"/>
              <a:gd name="connsiteY6" fmla="*/ 5823751 h 6977849"/>
              <a:gd name="connsiteX7" fmla="*/ 7261934 w 9499107"/>
              <a:gd name="connsiteY7" fmla="*/ 5832629 h 6977849"/>
              <a:gd name="connsiteX8" fmla="*/ 7261934 w 9499107"/>
              <a:gd name="connsiteY8" fmla="*/ 6684885 h 6977849"/>
              <a:gd name="connsiteX9" fmla="*/ 9161755 w 9499107"/>
              <a:gd name="connsiteY9" fmla="*/ 6676008 h 6977849"/>
              <a:gd name="connsiteX10" fmla="*/ 9144000 w 9499107"/>
              <a:gd name="connsiteY10" fmla="*/ 5459767 h 6977849"/>
              <a:gd name="connsiteX11" fmla="*/ 5051394 w 9499107"/>
              <a:gd name="connsiteY11" fmla="*/ 5397623 h 6977849"/>
              <a:gd name="connsiteX12" fmla="*/ 5051394 w 9499107"/>
              <a:gd name="connsiteY12" fmla="*/ 3826276 h 6977849"/>
              <a:gd name="connsiteX13" fmla="*/ 5326602 w 9499107"/>
              <a:gd name="connsiteY13" fmla="*/ 3870664 h 6977849"/>
              <a:gd name="connsiteX14" fmla="*/ 9428085 w 9499107"/>
              <a:gd name="connsiteY14" fmla="*/ 3852909 h 6977849"/>
              <a:gd name="connsiteX15" fmla="*/ 9481351 w 9499107"/>
              <a:gd name="connsiteY15" fmla="*/ 6977849 h 6977849"/>
              <a:gd name="connsiteX16" fmla="*/ 0 w 9499107"/>
              <a:gd name="connsiteY16" fmla="*/ 6968971 h 6977849"/>
              <a:gd name="connsiteX17" fmla="*/ 266330 w 9499107"/>
              <a:gd name="connsiteY17" fmla="*/ 106532 h 6977849"/>
              <a:gd name="connsiteX18" fmla="*/ 195309 w 9499107"/>
              <a:gd name="connsiteY18" fmla="*/ 0 h 6977849"/>
              <a:gd name="connsiteX19" fmla="*/ 9499107 w 9499107"/>
              <a:gd name="connsiteY19" fmla="*/ 35511 h 6977849"/>
              <a:gd name="connsiteX20" fmla="*/ 9436963 w 9499107"/>
              <a:gd name="connsiteY20" fmla="*/ 2787588 h 6977849"/>
              <a:gd name="connsiteX0" fmla="*/ 9436963 w 9499107"/>
              <a:gd name="connsiteY0" fmla="*/ 2787588 h 6977849"/>
              <a:gd name="connsiteX1" fmla="*/ 4873841 w 9499107"/>
              <a:gd name="connsiteY1" fmla="*/ 2769833 h 6977849"/>
              <a:gd name="connsiteX2" fmla="*/ 4856085 w 9499107"/>
              <a:gd name="connsiteY2" fmla="*/ 4208016 h 6977849"/>
              <a:gd name="connsiteX3" fmla="*/ 958788 w 9499107"/>
              <a:gd name="connsiteY3" fmla="*/ 4216893 h 6977849"/>
              <a:gd name="connsiteX4" fmla="*/ 967666 w 9499107"/>
              <a:gd name="connsiteY4" fmla="*/ 4572000 h 6977849"/>
              <a:gd name="connsiteX5" fmla="*/ 4856085 w 9499107"/>
              <a:gd name="connsiteY5" fmla="*/ 4572000 h 6977849"/>
              <a:gd name="connsiteX6" fmla="*/ 4864963 w 9499107"/>
              <a:gd name="connsiteY6" fmla="*/ 5823751 h 6977849"/>
              <a:gd name="connsiteX7" fmla="*/ 7261934 w 9499107"/>
              <a:gd name="connsiteY7" fmla="*/ 5832629 h 6977849"/>
              <a:gd name="connsiteX8" fmla="*/ 7261934 w 9499107"/>
              <a:gd name="connsiteY8" fmla="*/ 6684885 h 6977849"/>
              <a:gd name="connsiteX9" fmla="*/ 9161755 w 9499107"/>
              <a:gd name="connsiteY9" fmla="*/ 6676008 h 6977849"/>
              <a:gd name="connsiteX10" fmla="*/ 9144000 w 9499107"/>
              <a:gd name="connsiteY10" fmla="*/ 5459767 h 6977849"/>
              <a:gd name="connsiteX11" fmla="*/ 5051394 w 9499107"/>
              <a:gd name="connsiteY11" fmla="*/ 5397623 h 6977849"/>
              <a:gd name="connsiteX12" fmla="*/ 5051394 w 9499107"/>
              <a:gd name="connsiteY12" fmla="*/ 3826276 h 6977849"/>
              <a:gd name="connsiteX13" fmla="*/ 5326602 w 9499107"/>
              <a:gd name="connsiteY13" fmla="*/ 3870664 h 6977849"/>
              <a:gd name="connsiteX14" fmla="*/ 9428085 w 9499107"/>
              <a:gd name="connsiteY14" fmla="*/ 3852909 h 6977849"/>
              <a:gd name="connsiteX15" fmla="*/ 9481351 w 9499107"/>
              <a:gd name="connsiteY15" fmla="*/ 6977849 h 6977849"/>
              <a:gd name="connsiteX16" fmla="*/ 0 w 9499107"/>
              <a:gd name="connsiteY16" fmla="*/ 6968971 h 6977849"/>
              <a:gd name="connsiteX17" fmla="*/ 239697 w 9499107"/>
              <a:gd name="connsiteY17" fmla="*/ 205666 h 6977849"/>
              <a:gd name="connsiteX18" fmla="*/ 195309 w 9499107"/>
              <a:gd name="connsiteY18" fmla="*/ 0 h 6977849"/>
              <a:gd name="connsiteX19" fmla="*/ 9499107 w 9499107"/>
              <a:gd name="connsiteY19" fmla="*/ 35511 h 6977849"/>
              <a:gd name="connsiteX20" fmla="*/ 9436963 w 9499107"/>
              <a:gd name="connsiteY20" fmla="*/ 2787588 h 6977849"/>
              <a:gd name="connsiteX0" fmla="*/ 9436963 w 9499107"/>
              <a:gd name="connsiteY0" fmla="*/ 2886722 h 7076983"/>
              <a:gd name="connsiteX1" fmla="*/ 4873841 w 9499107"/>
              <a:gd name="connsiteY1" fmla="*/ 2868967 h 7076983"/>
              <a:gd name="connsiteX2" fmla="*/ 4856085 w 9499107"/>
              <a:gd name="connsiteY2" fmla="*/ 4307150 h 7076983"/>
              <a:gd name="connsiteX3" fmla="*/ 958788 w 9499107"/>
              <a:gd name="connsiteY3" fmla="*/ 4316027 h 7076983"/>
              <a:gd name="connsiteX4" fmla="*/ 967666 w 9499107"/>
              <a:gd name="connsiteY4" fmla="*/ 4671134 h 7076983"/>
              <a:gd name="connsiteX5" fmla="*/ 4856085 w 9499107"/>
              <a:gd name="connsiteY5" fmla="*/ 4671134 h 7076983"/>
              <a:gd name="connsiteX6" fmla="*/ 4864963 w 9499107"/>
              <a:gd name="connsiteY6" fmla="*/ 5922885 h 7076983"/>
              <a:gd name="connsiteX7" fmla="*/ 7261934 w 9499107"/>
              <a:gd name="connsiteY7" fmla="*/ 5931763 h 7076983"/>
              <a:gd name="connsiteX8" fmla="*/ 7261934 w 9499107"/>
              <a:gd name="connsiteY8" fmla="*/ 6784019 h 7076983"/>
              <a:gd name="connsiteX9" fmla="*/ 9161755 w 9499107"/>
              <a:gd name="connsiteY9" fmla="*/ 6775142 h 7076983"/>
              <a:gd name="connsiteX10" fmla="*/ 9144000 w 9499107"/>
              <a:gd name="connsiteY10" fmla="*/ 5558901 h 7076983"/>
              <a:gd name="connsiteX11" fmla="*/ 5051394 w 9499107"/>
              <a:gd name="connsiteY11" fmla="*/ 5496757 h 7076983"/>
              <a:gd name="connsiteX12" fmla="*/ 5051394 w 9499107"/>
              <a:gd name="connsiteY12" fmla="*/ 3925410 h 7076983"/>
              <a:gd name="connsiteX13" fmla="*/ 5326602 w 9499107"/>
              <a:gd name="connsiteY13" fmla="*/ 3969798 h 7076983"/>
              <a:gd name="connsiteX14" fmla="*/ 9428085 w 9499107"/>
              <a:gd name="connsiteY14" fmla="*/ 3952043 h 7076983"/>
              <a:gd name="connsiteX15" fmla="*/ 9481351 w 9499107"/>
              <a:gd name="connsiteY15" fmla="*/ 7076983 h 7076983"/>
              <a:gd name="connsiteX16" fmla="*/ 0 w 9499107"/>
              <a:gd name="connsiteY16" fmla="*/ 7068105 h 7076983"/>
              <a:gd name="connsiteX17" fmla="*/ 239697 w 9499107"/>
              <a:gd name="connsiteY17" fmla="*/ 304800 h 7076983"/>
              <a:gd name="connsiteX18" fmla="*/ 239697 w 9499107"/>
              <a:gd name="connsiteY18" fmla="*/ 0 h 7076983"/>
              <a:gd name="connsiteX19" fmla="*/ 9499107 w 9499107"/>
              <a:gd name="connsiteY19" fmla="*/ 134645 h 7076983"/>
              <a:gd name="connsiteX20" fmla="*/ 9436963 w 9499107"/>
              <a:gd name="connsiteY20" fmla="*/ 2886722 h 7076983"/>
              <a:gd name="connsiteX0" fmla="*/ 9436963 w 9499107"/>
              <a:gd name="connsiteY0" fmla="*/ 2752077 h 6942338"/>
              <a:gd name="connsiteX1" fmla="*/ 4873841 w 9499107"/>
              <a:gd name="connsiteY1" fmla="*/ 2734322 h 6942338"/>
              <a:gd name="connsiteX2" fmla="*/ 4856085 w 9499107"/>
              <a:gd name="connsiteY2" fmla="*/ 4172505 h 6942338"/>
              <a:gd name="connsiteX3" fmla="*/ 958788 w 9499107"/>
              <a:gd name="connsiteY3" fmla="*/ 4181382 h 6942338"/>
              <a:gd name="connsiteX4" fmla="*/ 967666 w 9499107"/>
              <a:gd name="connsiteY4" fmla="*/ 4536489 h 6942338"/>
              <a:gd name="connsiteX5" fmla="*/ 4856085 w 9499107"/>
              <a:gd name="connsiteY5" fmla="*/ 4536489 h 6942338"/>
              <a:gd name="connsiteX6" fmla="*/ 4864963 w 9499107"/>
              <a:gd name="connsiteY6" fmla="*/ 5788240 h 6942338"/>
              <a:gd name="connsiteX7" fmla="*/ 7261934 w 9499107"/>
              <a:gd name="connsiteY7" fmla="*/ 5797118 h 6942338"/>
              <a:gd name="connsiteX8" fmla="*/ 7261934 w 9499107"/>
              <a:gd name="connsiteY8" fmla="*/ 6649374 h 6942338"/>
              <a:gd name="connsiteX9" fmla="*/ 9161755 w 9499107"/>
              <a:gd name="connsiteY9" fmla="*/ 6640497 h 6942338"/>
              <a:gd name="connsiteX10" fmla="*/ 9144000 w 9499107"/>
              <a:gd name="connsiteY10" fmla="*/ 5424256 h 6942338"/>
              <a:gd name="connsiteX11" fmla="*/ 5051394 w 9499107"/>
              <a:gd name="connsiteY11" fmla="*/ 5362112 h 6942338"/>
              <a:gd name="connsiteX12" fmla="*/ 5051394 w 9499107"/>
              <a:gd name="connsiteY12" fmla="*/ 3790765 h 6942338"/>
              <a:gd name="connsiteX13" fmla="*/ 5326602 w 9499107"/>
              <a:gd name="connsiteY13" fmla="*/ 3835153 h 6942338"/>
              <a:gd name="connsiteX14" fmla="*/ 9428085 w 9499107"/>
              <a:gd name="connsiteY14" fmla="*/ 3817398 h 6942338"/>
              <a:gd name="connsiteX15" fmla="*/ 9481351 w 9499107"/>
              <a:gd name="connsiteY15" fmla="*/ 6942338 h 6942338"/>
              <a:gd name="connsiteX16" fmla="*/ 0 w 9499107"/>
              <a:gd name="connsiteY16" fmla="*/ 6933460 h 6942338"/>
              <a:gd name="connsiteX17" fmla="*/ 239697 w 9499107"/>
              <a:gd name="connsiteY17" fmla="*/ 170155 h 6942338"/>
              <a:gd name="connsiteX18" fmla="*/ 239697 w 9499107"/>
              <a:gd name="connsiteY18" fmla="*/ 17755 h 6942338"/>
              <a:gd name="connsiteX19" fmla="*/ 9499107 w 9499107"/>
              <a:gd name="connsiteY19" fmla="*/ 0 h 6942338"/>
              <a:gd name="connsiteX20" fmla="*/ 9436963 w 9499107"/>
              <a:gd name="connsiteY20" fmla="*/ 2752077 h 6942338"/>
              <a:gd name="connsiteX0" fmla="*/ 9197266 w 9259410"/>
              <a:gd name="connsiteY0" fmla="*/ 2752077 h 6942338"/>
              <a:gd name="connsiteX1" fmla="*/ 4634144 w 9259410"/>
              <a:gd name="connsiteY1" fmla="*/ 2734322 h 6942338"/>
              <a:gd name="connsiteX2" fmla="*/ 4616388 w 9259410"/>
              <a:gd name="connsiteY2" fmla="*/ 4172505 h 6942338"/>
              <a:gd name="connsiteX3" fmla="*/ 719091 w 9259410"/>
              <a:gd name="connsiteY3" fmla="*/ 4181382 h 6942338"/>
              <a:gd name="connsiteX4" fmla="*/ 727969 w 9259410"/>
              <a:gd name="connsiteY4" fmla="*/ 4536489 h 6942338"/>
              <a:gd name="connsiteX5" fmla="*/ 4616388 w 9259410"/>
              <a:gd name="connsiteY5" fmla="*/ 4536489 h 6942338"/>
              <a:gd name="connsiteX6" fmla="*/ 4625266 w 9259410"/>
              <a:gd name="connsiteY6" fmla="*/ 5788240 h 6942338"/>
              <a:gd name="connsiteX7" fmla="*/ 7022237 w 9259410"/>
              <a:gd name="connsiteY7" fmla="*/ 5797118 h 6942338"/>
              <a:gd name="connsiteX8" fmla="*/ 7022237 w 9259410"/>
              <a:gd name="connsiteY8" fmla="*/ 6649374 h 6942338"/>
              <a:gd name="connsiteX9" fmla="*/ 8922058 w 9259410"/>
              <a:gd name="connsiteY9" fmla="*/ 6640497 h 6942338"/>
              <a:gd name="connsiteX10" fmla="*/ 8904303 w 9259410"/>
              <a:gd name="connsiteY10" fmla="*/ 5424256 h 6942338"/>
              <a:gd name="connsiteX11" fmla="*/ 4811697 w 9259410"/>
              <a:gd name="connsiteY11" fmla="*/ 5362112 h 6942338"/>
              <a:gd name="connsiteX12" fmla="*/ 4811697 w 9259410"/>
              <a:gd name="connsiteY12" fmla="*/ 3790765 h 6942338"/>
              <a:gd name="connsiteX13" fmla="*/ 5086905 w 9259410"/>
              <a:gd name="connsiteY13" fmla="*/ 3835153 h 6942338"/>
              <a:gd name="connsiteX14" fmla="*/ 9188388 w 9259410"/>
              <a:gd name="connsiteY14" fmla="*/ 3817398 h 6942338"/>
              <a:gd name="connsiteX15" fmla="*/ 9241654 w 9259410"/>
              <a:gd name="connsiteY15" fmla="*/ 6942338 h 6942338"/>
              <a:gd name="connsiteX16" fmla="*/ 0 w 9259410"/>
              <a:gd name="connsiteY16" fmla="*/ 6875754 h 6942338"/>
              <a:gd name="connsiteX17" fmla="*/ 0 w 9259410"/>
              <a:gd name="connsiteY17" fmla="*/ 170155 h 6942338"/>
              <a:gd name="connsiteX18" fmla="*/ 0 w 9259410"/>
              <a:gd name="connsiteY18" fmla="*/ 17755 h 6942338"/>
              <a:gd name="connsiteX19" fmla="*/ 9259410 w 9259410"/>
              <a:gd name="connsiteY19" fmla="*/ 0 h 6942338"/>
              <a:gd name="connsiteX20" fmla="*/ 9197266 w 9259410"/>
              <a:gd name="connsiteY20" fmla="*/ 2752077 h 6942338"/>
              <a:gd name="connsiteX0" fmla="*/ 9197266 w 9241654"/>
              <a:gd name="connsiteY0" fmla="*/ 2734323 h 6924584"/>
              <a:gd name="connsiteX1" fmla="*/ 4634144 w 9241654"/>
              <a:gd name="connsiteY1" fmla="*/ 2716568 h 6924584"/>
              <a:gd name="connsiteX2" fmla="*/ 4616388 w 9241654"/>
              <a:gd name="connsiteY2" fmla="*/ 4154751 h 6924584"/>
              <a:gd name="connsiteX3" fmla="*/ 719091 w 9241654"/>
              <a:gd name="connsiteY3" fmla="*/ 4163628 h 6924584"/>
              <a:gd name="connsiteX4" fmla="*/ 727969 w 9241654"/>
              <a:gd name="connsiteY4" fmla="*/ 4518735 h 6924584"/>
              <a:gd name="connsiteX5" fmla="*/ 4616388 w 9241654"/>
              <a:gd name="connsiteY5" fmla="*/ 4518735 h 6924584"/>
              <a:gd name="connsiteX6" fmla="*/ 4625266 w 9241654"/>
              <a:gd name="connsiteY6" fmla="*/ 5770486 h 6924584"/>
              <a:gd name="connsiteX7" fmla="*/ 7022237 w 9241654"/>
              <a:gd name="connsiteY7" fmla="*/ 5779364 h 6924584"/>
              <a:gd name="connsiteX8" fmla="*/ 7022237 w 9241654"/>
              <a:gd name="connsiteY8" fmla="*/ 6631620 h 6924584"/>
              <a:gd name="connsiteX9" fmla="*/ 8922058 w 9241654"/>
              <a:gd name="connsiteY9" fmla="*/ 6622743 h 6924584"/>
              <a:gd name="connsiteX10" fmla="*/ 8904303 w 9241654"/>
              <a:gd name="connsiteY10" fmla="*/ 5406502 h 6924584"/>
              <a:gd name="connsiteX11" fmla="*/ 4811697 w 9241654"/>
              <a:gd name="connsiteY11" fmla="*/ 5344358 h 6924584"/>
              <a:gd name="connsiteX12" fmla="*/ 4811697 w 9241654"/>
              <a:gd name="connsiteY12" fmla="*/ 3773011 h 6924584"/>
              <a:gd name="connsiteX13" fmla="*/ 5086905 w 9241654"/>
              <a:gd name="connsiteY13" fmla="*/ 3817399 h 6924584"/>
              <a:gd name="connsiteX14" fmla="*/ 9188388 w 9241654"/>
              <a:gd name="connsiteY14" fmla="*/ 3799644 h 6924584"/>
              <a:gd name="connsiteX15" fmla="*/ 9241654 w 9241654"/>
              <a:gd name="connsiteY15" fmla="*/ 6924584 h 6924584"/>
              <a:gd name="connsiteX16" fmla="*/ 0 w 9241654"/>
              <a:gd name="connsiteY16" fmla="*/ 6858000 h 6924584"/>
              <a:gd name="connsiteX17" fmla="*/ 0 w 9241654"/>
              <a:gd name="connsiteY17" fmla="*/ 152401 h 6924584"/>
              <a:gd name="connsiteX18" fmla="*/ 0 w 9241654"/>
              <a:gd name="connsiteY18" fmla="*/ 1 h 6924584"/>
              <a:gd name="connsiteX19" fmla="*/ 9143999 w 9241654"/>
              <a:gd name="connsiteY19" fmla="*/ 0 h 6924584"/>
              <a:gd name="connsiteX20" fmla="*/ 9197266 w 9241654"/>
              <a:gd name="connsiteY20" fmla="*/ 2734323 h 6924584"/>
              <a:gd name="connsiteX0" fmla="*/ 9143999 w 9241654"/>
              <a:gd name="connsiteY0" fmla="*/ 2743200 h 6924584"/>
              <a:gd name="connsiteX1" fmla="*/ 4634144 w 9241654"/>
              <a:gd name="connsiteY1" fmla="*/ 2716568 h 6924584"/>
              <a:gd name="connsiteX2" fmla="*/ 4616388 w 9241654"/>
              <a:gd name="connsiteY2" fmla="*/ 4154751 h 6924584"/>
              <a:gd name="connsiteX3" fmla="*/ 719091 w 9241654"/>
              <a:gd name="connsiteY3" fmla="*/ 4163628 h 6924584"/>
              <a:gd name="connsiteX4" fmla="*/ 727969 w 9241654"/>
              <a:gd name="connsiteY4" fmla="*/ 4518735 h 6924584"/>
              <a:gd name="connsiteX5" fmla="*/ 4616388 w 9241654"/>
              <a:gd name="connsiteY5" fmla="*/ 4518735 h 6924584"/>
              <a:gd name="connsiteX6" fmla="*/ 4625266 w 9241654"/>
              <a:gd name="connsiteY6" fmla="*/ 5770486 h 6924584"/>
              <a:gd name="connsiteX7" fmla="*/ 7022237 w 9241654"/>
              <a:gd name="connsiteY7" fmla="*/ 5779364 h 6924584"/>
              <a:gd name="connsiteX8" fmla="*/ 7022237 w 9241654"/>
              <a:gd name="connsiteY8" fmla="*/ 6631620 h 6924584"/>
              <a:gd name="connsiteX9" fmla="*/ 8922058 w 9241654"/>
              <a:gd name="connsiteY9" fmla="*/ 6622743 h 6924584"/>
              <a:gd name="connsiteX10" fmla="*/ 8904303 w 9241654"/>
              <a:gd name="connsiteY10" fmla="*/ 5406502 h 6924584"/>
              <a:gd name="connsiteX11" fmla="*/ 4811697 w 9241654"/>
              <a:gd name="connsiteY11" fmla="*/ 5344358 h 6924584"/>
              <a:gd name="connsiteX12" fmla="*/ 4811697 w 9241654"/>
              <a:gd name="connsiteY12" fmla="*/ 3773011 h 6924584"/>
              <a:gd name="connsiteX13" fmla="*/ 5086905 w 9241654"/>
              <a:gd name="connsiteY13" fmla="*/ 3817399 h 6924584"/>
              <a:gd name="connsiteX14" fmla="*/ 9188388 w 9241654"/>
              <a:gd name="connsiteY14" fmla="*/ 3799644 h 6924584"/>
              <a:gd name="connsiteX15" fmla="*/ 9241654 w 9241654"/>
              <a:gd name="connsiteY15" fmla="*/ 6924584 h 6924584"/>
              <a:gd name="connsiteX16" fmla="*/ 0 w 9241654"/>
              <a:gd name="connsiteY16" fmla="*/ 6858000 h 6924584"/>
              <a:gd name="connsiteX17" fmla="*/ 0 w 9241654"/>
              <a:gd name="connsiteY17" fmla="*/ 152401 h 6924584"/>
              <a:gd name="connsiteX18" fmla="*/ 0 w 9241654"/>
              <a:gd name="connsiteY18" fmla="*/ 1 h 6924584"/>
              <a:gd name="connsiteX19" fmla="*/ 9143999 w 9241654"/>
              <a:gd name="connsiteY19" fmla="*/ 0 h 6924584"/>
              <a:gd name="connsiteX20" fmla="*/ 9143999 w 9241654"/>
              <a:gd name="connsiteY20" fmla="*/ 2743200 h 6924584"/>
              <a:gd name="connsiteX0" fmla="*/ 9143999 w 9241654"/>
              <a:gd name="connsiteY0" fmla="*/ 2743200 h 6924584"/>
              <a:gd name="connsiteX1" fmla="*/ 4634144 w 9241654"/>
              <a:gd name="connsiteY1" fmla="*/ 2716568 h 6924584"/>
              <a:gd name="connsiteX2" fmla="*/ 4616388 w 9241654"/>
              <a:gd name="connsiteY2" fmla="*/ 4154751 h 6924584"/>
              <a:gd name="connsiteX3" fmla="*/ 719091 w 9241654"/>
              <a:gd name="connsiteY3" fmla="*/ 4163628 h 6924584"/>
              <a:gd name="connsiteX4" fmla="*/ 727969 w 9241654"/>
              <a:gd name="connsiteY4" fmla="*/ 4518735 h 6924584"/>
              <a:gd name="connsiteX5" fmla="*/ 4616388 w 9241654"/>
              <a:gd name="connsiteY5" fmla="*/ 4518735 h 6924584"/>
              <a:gd name="connsiteX6" fmla="*/ 4625266 w 9241654"/>
              <a:gd name="connsiteY6" fmla="*/ 5770486 h 6924584"/>
              <a:gd name="connsiteX7" fmla="*/ 7022237 w 9241654"/>
              <a:gd name="connsiteY7" fmla="*/ 5779364 h 6924584"/>
              <a:gd name="connsiteX8" fmla="*/ 7022237 w 9241654"/>
              <a:gd name="connsiteY8" fmla="*/ 6631620 h 6924584"/>
              <a:gd name="connsiteX9" fmla="*/ 8922058 w 9241654"/>
              <a:gd name="connsiteY9" fmla="*/ 6622743 h 6924584"/>
              <a:gd name="connsiteX10" fmla="*/ 8904303 w 9241654"/>
              <a:gd name="connsiteY10" fmla="*/ 5406502 h 6924584"/>
              <a:gd name="connsiteX11" fmla="*/ 4811697 w 9241654"/>
              <a:gd name="connsiteY11" fmla="*/ 5344358 h 6924584"/>
              <a:gd name="connsiteX12" fmla="*/ 4811697 w 9241654"/>
              <a:gd name="connsiteY12" fmla="*/ 3773011 h 6924584"/>
              <a:gd name="connsiteX13" fmla="*/ 5086905 w 9241654"/>
              <a:gd name="connsiteY13" fmla="*/ 3817399 h 6924584"/>
              <a:gd name="connsiteX14" fmla="*/ 9143999 w 9241654"/>
              <a:gd name="connsiteY14" fmla="*/ 3810000 h 6924584"/>
              <a:gd name="connsiteX15" fmla="*/ 9241654 w 9241654"/>
              <a:gd name="connsiteY15" fmla="*/ 6924584 h 6924584"/>
              <a:gd name="connsiteX16" fmla="*/ 0 w 9241654"/>
              <a:gd name="connsiteY16" fmla="*/ 6858000 h 6924584"/>
              <a:gd name="connsiteX17" fmla="*/ 0 w 9241654"/>
              <a:gd name="connsiteY17" fmla="*/ 152401 h 6924584"/>
              <a:gd name="connsiteX18" fmla="*/ 0 w 9241654"/>
              <a:gd name="connsiteY18" fmla="*/ 1 h 6924584"/>
              <a:gd name="connsiteX19" fmla="*/ 9143999 w 9241654"/>
              <a:gd name="connsiteY19" fmla="*/ 0 h 6924584"/>
              <a:gd name="connsiteX20" fmla="*/ 9143999 w 9241654"/>
              <a:gd name="connsiteY20" fmla="*/ 2743200 h 6924584"/>
              <a:gd name="connsiteX0" fmla="*/ 9143999 w 9143999"/>
              <a:gd name="connsiteY0" fmla="*/ 2743200 h 6858000"/>
              <a:gd name="connsiteX1" fmla="*/ 4634144 w 9143999"/>
              <a:gd name="connsiteY1" fmla="*/ 2716568 h 6858000"/>
              <a:gd name="connsiteX2" fmla="*/ 4616388 w 9143999"/>
              <a:gd name="connsiteY2" fmla="*/ 4154751 h 6858000"/>
              <a:gd name="connsiteX3" fmla="*/ 719091 w 9143999"/>
              <a:gd name="connsiteY3" fmla="*/ 4163628 h 6858000"/>
              <a:gd name="connsiteX4" fmla="*/ 727969 w 9143999"/>
              <a:gd name="connsiteY4" fmla="*/ 4518735 h 6858000"/>
              <a:gd name="connsiteX5" fmla="*/ 4616388 w 9143999"/>
              <a:gd name="connsiteY5" fmla="*/ 4518735 h 6858000"/>
              <a:gd name="connsiteX6" fmla="*/ 4625266 w 9143999"/>
              <a:gd name="connsiteY6" fmla="*/ 5770486 h 6858000"/>
              <a:gd name="connsiteX7" fmla="*/ 7022237 w 9143999"/>
              <a:gd name="connsiteY7" fmla="*/ 5779364 h 6858000"/>
              <a:gd name="connsiteX8" fmla="*/ 7022237 w 9143999"/>
              <a:gd name="connsiteY8" fmla="*/ 6631620 h 6858000"/>
              <a:gd name="connsiteX9" fmla="*/ 8922058 w 9143999"/>
              <a:gd name="connsiteY9" fmla="*/ 6622743 h 6858000"/>
              <a:gd name="connsiteX10" fmla="*/ 8904303 w 9143999"/>
              <a:gd name="connsiteY10" fmla="*/ 5406502 h 6858000"/>
              <a:gd name="connsiteX11" fmla="*/ 4811697 w 9143999"/>
              <a:gd name="connsiteY11" fmla="*/ 5344358 h 6858000"/>
              <a:gd name="connsiteX12" fmla="*/ 4811697 w 9143999"/>
              <a:gd name="connsiteY12" fmla="*/ 3773011 h 6858000"/>
              <a:gd name="connsiteX13" fmla="*/ 5086905 w 9143999"/>
              <a:gd name="connsiteY13" fmla="*/ 3817399 h 6858000"/>
              <a:gd name="connsiteX14" fmla="*/ 9143999 w 9143999"/>
              <a:gd name="connsiteY14" fmla="*/ 3810000 h 6858000"/>
              <a:gd name="connsiteX15" fmla="*/ 9143999 w 9143999"/>
              <a:gd name="connsiteY15" fmla="*/ 6858000 h 6858000"/>
              <a:gd name="connsiteX16" fmla="*/ 0 w 9143999"/>
              <a:gd name="connsiteY16" fmla="*/ 6858000 h 6858000"/>
              <a:gd name="connsiteX17" fmla="*/ 0 w 9143999"/>
              <a:gd name="connsiteY17" fmla="*/ 152401 h 6858000"/>
              <a:gd name="connsiteX18" fmla="*/ 0 w 9143999"/>
              <a:gd name="connsiteY18" fmla="*/ 1 h 6858000"/>
              <a:gd name="connsiteX19" fmla="*/ 9143999 w 9143999"/>
              <a:gd name="connsiteY19" fmla="*/ 0 h 6858000"/>
              <a:gd name="connsiteX20" fmla="*/ 9143999 w 9143999"/>
              <a:gd name="connsiteY20" fmla="*/ 2743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3999" h="6858000">
                <a:moveTo>
                  <a:pt x="9143999" y="2743200"/>
                </a:moveTo>
                <a:lnTo>
                  <a:pt x="4634144" y="2716568"/>
                </a:lnTo>
                <a:lnTo>
                  <a:pt x="4616388" y="4154751"/>
                </a:lnTo>
                <a:lnTo>
                  <a:pt x="719091" y="4163628"/>
                </a:lnTo>
                <a:lnTo>
                  <a:pt x="727969" y="4518735"/>
                </a:lnTo>
                <a:lnTo>
                  <a:pt x="4616388" y="4518735"/>
                </a:lnTo>
                <a:cubicBezTo>
                  <a:pt x="4619347" y="4935985"/>
                  <a:pt x="4622307" y="5353236"/>
                  <a:pt x="4625266" y="5770486"/>
                </a:cubicBezTo>
                <a:lnTo>
                  <a:pt x="7022237" y="5779364"/>
                </a:lnTo>
                <a:lnTo>
                  <a:pt x="7022237" y="6631620"/>
                </a:lnTo>
                <a:lnTo>
                  <a:pt x="8922058" y="6622743"/>
                </a:lnTo>
                <a:lnTo>
                  <a:pt x="8904303" y="5406502"/>
                </a:lnTo>
                <a:lnTo>
                  <a:pt x="4811697" y="5344358"/>
                </a:lnTo>
                <a:lnTo>
                  <a:pt x="4811697" y="3773011"/>
                </a:lnTo>
                <a:lnTo>
                  <a:pt x="5086905" y="3817399"/>
                </a:lnTo>
                <a:lnTo>
                  <a:pt x="9143999" y="3810000"/>
                </a:lnTo>
                <a:lnTo>
                  <a:pt x="9143999" y="6858000"/>
                </a:lnTo>
                <a:lnTo>
                  <a:pt x="0" y="6858000"/>
                </a:lnTo>
                <a:lnTo>
                  <a:pt x="0" y="152401"/>
                </a:lnTo>
                <a:lnTo>
                  <a:pt x="0" y="1"/>
                </a:lnTo>
                <a:lnTo>
                  <a:pt x="9143999" y="0"/>
                </a:lnTo>
                <a:lnTo>
                  <a:pt x="9143999" y="27432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device </a:t>
            </a:r>
            <a:r>
              <a:rPr lang="en-US" dirty="0"/>
              <a:t>FM1G4C02A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47543"/>
              </p:ext>
            </p:extLst>
          </p:nvPr>
        </p:nvGraphicFramePr>
        <p:xfrm>
          <a:off x="508000" y="1001632"/>
          <a:ext cx="11277600" cy="5673488"/>
        </p:xfrm>
        <a:graphic>
          <a:graphicData uri="http://schemas.openxmlformats.org/drawingml/2006/table">
            <a:tbl>
              <a:tblPr firstCol="1">
                <a:tableStyleId>{BC89EF96-8CEA-46FF-86C4-4CE0E7609802}</a:tableStyleId>
              </a:tblPr>
              <a:tblGrid>
                <a:gridCol w="2255520"/>
                <a:gridCol w="2255520"/>
                <a:gridCol w="2255520"/>
                <a:gridCol w="2255520"/>
                <a:gridCol w="2255520"/>
              </a:tblGrid>
              <a:tr h="4461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Channel 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SR:C02-MG:G04A{HFCor:FM1}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smtClean="0"/>
                        <a:t>SR:C02-MG:G04A{VFCor:FM1}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0448"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-I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-SP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-I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-SP</a:t>
                      </a:r>
                      <a:endParaRPr lang="en-US" sz="1600" dirty="0" smtClean="0"/>
                    </a:p>
                  </a:txBody>
                  <a:tcPr marL="121920" marR="121920"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handle</a:t>
                      </a:r>
                      <a:endParaRPr 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READBACK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SETPOINT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READBACK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SETPOINT</a:t>
                      </a:r>
                      <a:endParaRPr lang="en-US" sz="1600" dirty="0"/>
                    </a:p>
                  </a:txBody>
                  <a:tcPr marL="121920" marR="121920"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elemName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FXM1G4C02A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FYM1G4C02A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elemType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HFCOR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VFCOR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elemField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devName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FM1G4C02A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sEnd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65.5222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cell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C02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girder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G4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symmetry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length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263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264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tags</a:t>
                      </a:r>
                      <a:endParaRPr 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eget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eput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eget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eput</a:t>
                      </a:r>
                      <a:endParaRPr lang="en-US" sz="1600" dirty="0"/>
                    </a:p>
                  </a:txBody>
                  <a:tcPr marL="121920" marR="121920"/>
                </a:tc>
              </a:tr>
              <a:tr h="32629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sys.SR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8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device </a:t>
            </a:r>
            <a:r>
              <a:rPr lang="en-US" dirty="0"/>
              <a:t>FM1G4C02A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29727"/>
              </p:ext>
            </p:extLst>
          </p:nvPr>
        </p:nvGraphicFramePr>
        <p:xfrm>
          <a:off x="508000" y="1001632"/>
          <a:ext cx="11277600" cy="3143648"/>
        </p:xfrm>
        <a:graphic>
          <a:graphicData uri="http://schemas.openxmlformats.org/drawingml/2006/table">
            <a:tbl>
              <a:tblPr firstCol="1">
                <a:tableStyleId>{BC89EF96-8CEA-46FF-86C4-4CE0E7609802}</a:tableStyleId>
              </a:tblPr>
              <a:tblGrid>
                <a:gridCol w="2255520"/>
                <a:gridCol w="2255520"/>
                <a:gridCol w="2255520"/>
                <a:gridCol w="2255520"/>
                <a:gridCol w="2255520"/>
              </a:tblGrid>
              <a:tr h="4461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Channel 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SR:C02-MG:G04A{HFCor:FM1}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smtClean="0"/>
                        <a:t>SR:C02-MG:G04A{VFCor:FM1}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0448"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-I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-SP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-I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err="1" smtClean="0"/>
                        <a:t>Fld</a:t>
                      </a:r>
                      <a:r>
                        <a:rPr lang="en-US" sz="1600" u="none" strike="noStrike" kern="1200" baseline="0" dirty="0" smtClean="0"/>
                        <a:t>-SP</a:t>
                      </a:r>
                      <a:endParaRPr lang="en-US" sz="1600" dirty="0" smtClean="0"/>
                    </a:p>
                  </a:txBody>
                  <a:tcPr marL="121920" marR="121920"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hostName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ps-psioc-c02.cs.nsls2.local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iocName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ps-C02A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updateTime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2015-03-13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active</a:t>
                      </a:r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True</a:t>
                      </a:r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6291">
                <a:tc>
                  <a:txBody>
                    <a:bodyPr/>
                    <a:lstStyle/>
                    <a:p>
                      <a:pPr algn="r"/>
                      <a:endParaRPr lang="en-US" sz="1600" dirty="0" smtClean="0"/>
                    </a:p>
                    <a:p>
                      <a:pPr algn="r"/>
                      <a:r>
                        <a:rPr lang="en-US" sz="1600" dirty="0" smtClean="0"/>
                        <a:t>Tags</a:t>
                      </a:r>
                    </a:p>
                    <a:p>
                      <a:pPr algn="r"/>
                      <a:endParaRPr lang="en-US" sz="1600" dirty="0"/>
                    </a:p>
                  </a:txBody>
                  <a:tcPr marL="121920" marR="121920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archive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6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from high level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Example*</a:t>
            </a:r>
          </a:p>
          <a:p>
            <a:pPr marL="457200" lvl="1" indent="0">
              <a:buNone/>
            </a:pPr>
            <a:r>
              <a:rPr lang="en-US" dirty="0"/>
              <a:t>c</a:t>
            </a:r>
            <a:r>
              <a:rPr lang="en-US" dirty="0" smtClean="0"/>
              <a:t>orrector = Corrector(</a:t>
            </a:r>
            <a:r>
              <a:rPr lang="en-US" dirty="0" err="1" smtClean="0"/>
              <a:t>deviceName</a:t>
            </a:r>
            <a:r>
              <a:rPr lang="en-US" dirty="0" smtClean="0"/>
              <a:t>=`FM1G4C02A`)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xPos</a:t>
            </a:r>
            <a:r>
              <a:rPr lang="en-US" dirty="0" smtClean="0"/>
              <a:t>, </a:t>
            </a:r>
            <a:r>
              <a:rPr lang="en-US" dirty="0" err="1" smtClean="0"/>
              <a:t>yPos</a:t>
            </a:r>
            <a:r>
              <a:rPr lang="en-US" dirty="0" smtClean="0"/>
              <a:t> = </a:t>
            </a:r>
            <a:r>
              <a:rPr lang="en-US" dirty="0" err="1" smtClean="0"/>
              <a:t>corrector.getPositions</a:t>
            </a:r>
            <a:r>
              <a:rPr lang="en-US" dirty="0" smtClean="0"/>
              <a:t>()</a:t>
            </a:r>
          </a:p>
          <a:p>
            <a:pPr marL="457200" lvl="1" indent="0">
              <a:buNone/>
            </a:pPr>
            <a:r>
              <a:rPr lang="en-US" sz="1800" i="1" dirty="0" smtClean="0"/>
              <a:t>```</a:t>
            </a:r>
            <a:r>
              <a:rPr lang="en-US" sz="1800" i="1" dirty="0" err="1" smtClean="0"/>
              <a:t>caget</a:t>
            </a:r>
            <a:r>
              <a:rPr lang="en-US" sz="1800" i="1" dirty="0" smtClean="0"/>
              <a:t>(‘SR:C02-MG:G04A{HFCor:FM1}</a:t>
            </a:r>
            <a:r>
              <a:rPr lang="en-US" sz="1800" i="1" dirty="0"/>
              <a:t> </a:t>
            </a:r>
            <a:r>
              <a:rPr lang="en-US" sz="1800" i="1" dirty="0" err="1" smtClean="0"/>
              <a:t>Fld</a:t>
            </a:r>
            <a:r>
              <a:rPr lang="en-US" sz="1800" i="1" dirty="0" smtClean="0"/>
              <a:t>-I’) and </a:t>
            </a:r>
            <a:r>
              <a:rPr lang="en-US" sz="1800" i="1" dirty="0" err="1" smtClean="0"/>
              <a:t>caget</a:t>
            </a:r>
            <a:r>
              <a:rPr lang="en-US" sz="1800" i="1" dirty="0" smtClean="0"/>
              <a:t>(‘SR:C02-MG:G04A{VFCor:FM1</a:t>
            </a:r>
            <a:r>
              <a:rPr lang="en-US" sz="1800" i="1" dirty="0"/>
              <a:t>} </a:t>
            </a:r>
            <a:r>
              <a:rPr lang="en-US" sz="1800" i="1" dirty="0" err="1" smtClean="0"/>
              <a:t>Fld</a:t>
            </a:r>
            <a:r>
              <a:rPr lang="en-US" sz="1800" i="1" dirty="0" smtClean="0"/>
              <a:t>-I’)```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dirty="0" err="1" smtClean="0"/>
              <a:t>corrector.setPositions</a:t>
            </a:r>
            <a:r>
              <a:rPr lang="en-US" dirty="0" smtClean="0"/>
              <a:t>(</a:t>
            </a:r>
            <a:r>
              <a:rPr lang="en-US" dirty="0" err="1" smtClean="0"/>
              <a:t>xPos</a:t>
            </a:r>
            <a:r>
              <a:rPr lang="en-US" dirty="0" smtClean="0"/>
              <a:t>=1.23, </a:t>
            </a:r>
            <a:r>
              <a:rPr lang="en-US" dirty="0" err="1" smtClean="0"/>
              <a:t>yPos</a:t>
            </a:r>
            <a:r>
              <a:rPr lang="en-US" dirty="0" smtClean="0"/>
              <a:t>=3.21)</a:t>
            </a:r>
          </a:p>
          <a:p>
            <a:pPr marL="457200" lvl="1" indent="0">
              <a:buNone/>
            </a:pPr>
            <a:r>
              <a:rPr lang="en-US" sz="1900" i="1" dirty="0" smtClean="0"/>
              <a:t>```caput(‘SR:C02-MG:G04A{HFCor:FM1</a:t>
            </a:r>
            <a:r>
              <a:rPr lang="en-US" sz="1900" i="1" dirty="0"/>
              <a:t>} </a:t>
            </a:r>
            <a:r>
              <a:rPr lang="en-US" sz="1900" i="1" dirty="0" err="1" smtClean="0"/>
              <a:t>Fld</a:t>
            </a:r>
            <a:r>
              <a:rPr lang="en-US" sz="1900" i="1" dirty="0" smtClean="0"/>
              <a:t>-I’, 1.23) </a:t>
            </a:r>
            <a:r>
              <a:rPr lang="en-US" sz="1900" i="1" dirty="0"/>
              <a:t>and </a:t>
            </a:r>
            <a:r>
              <a:rPr lang="en-US" sz="1900" i="1" dirty="0" smtClean="0"/>
              <a:t>caput(‘SR:C02-MG:G04A{VFCor:FM1</a:t>
            </a:r>
            <a:r>
              <a:rPr lang="en-US" sz="1900" i="1" dirty="0"/>
              <a:t>} </a:t>
            </a:r>
            <a:r>
              <a:rPr lang="en-US" sz="1900" i="1" dirty="0" err="1" smtClean="0"/>
              <a:t>Fld</a:t>
            </a:r>
            <a:r>
              <a:rPr lang="en-US" sz="1900" i="1" dirty="0" smtClean="0"/>
              <a:t>-I’, 3.21)```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106573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ChannelViewer</a:t>
            </a:r>
            <a:endParaRPr lang="en-US" dirty="0"/>
          </a:p>
        </p:txBody>
      </p:sp>
      <p:pic>
        <p:nvPicPr>
          <p:cNvPr id="4" name="Content Placeholder 3" descr="channelViewerIntegration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823"/>
          <a:stretch>
            <a:fillRect/>
          </a:stretch>
        </p:blipFill>
        <p:spPr>
          <a:xfrm>
            <a:off x="838200" y="1402291"/>
            <a:ext cx="10515600" cy="4351338"/>
          </a:xfrm>
        </p:spPr>
      </p:pic>
      <p:sp>
        <p:nvSpPr>
          <p:cNvPr id="3" name="Rectangle 2"/>
          <p:cNvSpPr/>
          <p:nvPr/>
        </p:nvSpPr>
        <p:spPr>
          <a:xfrm>
            <a:off x="812800" y="5769170"/>
            <a:ext cx="10498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Query can be </a:t>
            </a:r>
            <a:r>
              <a:rPr lang="en-US" sz="1400" dirty="0" err="1"/>
              <a:t>construted</a:t>
            </a:r>
            <a:r>
              <a:rPr lang="en-US" sz="1400" dirty="0"/>
              <a:t> for the Name, Property value, Tags associated with channels</a:t>
            </a:r>
          </a:p>
          <a:p>
            <a:r>
              <a:rPr lang="en-US" sz="1400" dirty="0"/>
              <a:t>Wildcard character like "*", "?" can be used in the queries</a:t>
            </a:r>
          </a:p>
          <a:p>
            <a:r>
              <a:rPr lang="en-US" sz="1400" dirty="0"/>
              <a:t>prop=val1||val2 is equivalent to prop=val1 OR prop=val2</a:t>
            </a:r>
          </a:p>
          <a:p>
            <a:r>
              <a:rPr lang="en-US" sz="1400" dirty="0"/>
              <a:t>prop=val1 tag=</a:t>
            </a:r>
            <a:r>
              <a:rPr lang="en-US" sz="1400" dirty="0" err="1"/>
              <a:t>myTag</a:t>
            </a:r>
            <a:r>
              <a:rPr lang="en-US" sz="1400" dirty="0"/>
              <a:t> is equivalent to prop=val1 AND tag=</a:t>
            </a:r>
            <a:r>
              <a:rPr lang="en-US" sz="1400" dirty="0" err="1"/>
              <a:t>myTag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567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Properties/tag support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413" y="785020"/>
            <a:ext cx="5977087" cy="36552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Add a tag/property to a channel or a group of channels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Remove a tag/property from a channel or a group of </a:t>
            </a:r>
            <a:r>
              <a:rPr lang="en-US" dirty="0" smtClean="0"/>
              <a:t>channels</a:t>
            </a:r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1" y="3524477"/>
            <a:ext cx="2980266" cy="2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1150</Words>
  <Application>Microsoft Macintosh PowerPoint</Application>
  <PresentationFormat>Custom</PresentationFormat>
  <Paragraphs>321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ChannelFinder</vt:lpstr>
      <vt:lpstr>Motivation and Objectives</vt:lpstr>
      <vt:lpstr>Channel Finder service</vt:lpstr>
      <vt:lpstr>PowerPoint Presentation</vt:lpstr>
      <vt:lpstr>device FM1G4C02A</vt:lpstr>
      <vt:lpstr>device FM1G4C02A</vt:lpstr>
      <vt:lpstr>Usage from high level physics</vt:lpstr>
      <vt:lpstr>ChannelViewer</vt:lpstr>
      <vt:lpstr>Properties/tag support</vt:lpstr>
      <vt:lpstr>ChannelFinder &amp; BOY</vt:lpstr>
      <vt:lpstr>cfQuery function</vt:lpstr>
      <vt:lpstr>ChannelFinder &amp; BOY</vt:lpstr>
      <vt:lpstr>Auto-complete</vt:lpstr>
      <vt:lpstr>Populating ChannelFinder</vt:lpstr>
      <vt:lpstr>PowerPoint Presentation</vt:lpstr>
      <vt:lpstr>Recsync : cfStore</vt:lpstr>
      <vt:lpstr>Recsync : cfStore </vt:lpstr>
      <vt:lpstr>Recsync : cfStore </vt:lpstr>
      <vt:lpstr>cf-properties</vt:lpstr>
      <vt:lpstr>ChannelFinder v3</vt:lpstr>
      <vt:lpstr>First Performance Estimates</vt:lpstr>
      <vt:lpstr>ChannelFinder in productions</vt:lpstr>
      <vt:lpstr>Motivation</vt:lpstr>
      <vt:lpstr>Performance Environment</vt:lpstr>
      <vt:lpstr>Performance Numbers</vt:lpstr>
      <vt:lpstr>New datastructure</vt:lpstr>
      <vt:lpstr>Future steps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Kunal Shroff</dc:creator>
  <cp:lastModifiedBy>Kunal Shroff</cp:lastModifiedBy>
  <cp:revision>39</cp:revision>
  <dcterms:created xsi:type="dcterms:W3CDTF">2016-05-23T07:02:46Z</dcterms:created>
  <dcterms:modified xsi:type="dcterms:W3CDTF">2016-05-27T05:11:12Z</dcterms:modified>
</cp:coreProperties>
</file>