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57" r:id="rId4"/>
    <p:sldId id="260" r:id="rId5"/>
    <p:sldId id="261" r:id="rId6"/>
    <p:sldId id="262" r:id="rId7"/>
    <p:sldId id="263" r:id="rId8"/>
    <p:sldId id="268" r:id="rId9"/>
    <p:sldId id="264" r:id="rId10"/>
    <p:sldId id="259" r:id="rId11"/>
    <p:sldId id="266" r:id="rId12"/>
    <p:sldId id="270" r:id="rId13"/>
    <p:sldId id="267" r:id="rId14"/>
    <p:sldId id="265"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29" autoAdjust="0"/>
    <p:restoredTop sz="82330" autoAdjust="0"/>
  </p:normalViewPr>
  <p:slideViewPr>
    <p:cSldViewPr snapToGrid="0">
      <p:cViewPr varScale="1">
        <p:scale>
          <a:sx n="77" d="100"/>
          <a:sy n="77" d="100"/>
        </p:scale>
        <p:origin x="96" y="2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9A5AF1-2BFF-4C23-A87A-A3F7083DF2AC}" type="datetimeFigureOut">
              <a:rPr lang="en-US" smtClean="0"/>
              <a:t>5/25/2016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CD32AB-30EC-44CA-A5F2-28918B5B3AC0}" type="slidenum">
              <a:rPr lang="en-US" smtClean="0"/>
              <a:t>‹#›</a:t>
            </a:fld>
            <a:endParaRPr lang="en-US"/>
          </a:p>
        </p:txBody>
      </p:sp>
    </p:spTree>
    <p:extLst>
      <p:ext uri="{BB962C8B-B14F-4D97-AF65-F5344CB8AC3E}">
        <p14:creationId xmlns:p14="http://schemas.microsoft.com/office/powerpoint/2010/main" val="3719639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camel.apache.org/uris.html" TargetMode="External"/><Relationship Id="rId13" Type="http://schemas.openxmlformats.org/officeDocument/2006/relationships/hyperlink" Target="http://camel.apache.org/jbi.html" TargetMode="External"/><Relationship Id="rId18" Type="http://schemas.openxmlformats.org/officeDocument/2006/relationships/hyperlink" Target="http://camel.apache.org/what-are-the-dependencies.html" TargetMode="External"/><Relationship Id="rId3" Type="http://schemas.openxmlformats.org/officeDocument/2006/relationships/hyperlink" Target="http://camel.apache.org/dsl.html" TargetMode="External"/><Relationship Id="rId7" Type="http://schemas.openxmlformats.org/officeDocument/2006/relationships/hyperlink" Target="http://camel.apache.org/scala-dsl.html" TargetMode="External"/><Relationship Id="rId12" Type="http://schemas.openxmlformats.org/officeDocument/2006/relationships/hyperlink" Target="http://camel.apache.org/jms.html" TargetMode="External"/><Relationship Id="rId17" Type="http://schemas.openxmlformats.org/officeDocument/2006/relationships/hyperlink" Target="http://camel.apache.org/data-format.html" TargetMode="External"/><Relationship Id="rId2" Type="http://schemas.openxmlformats.org/officeDocument/2006/relationships/slide" Target="../slides/slide12.xml"/><Relationship Id="rId16" Type="http://schemas.openxmlformats.org/officeDocument/2006/relationships/hyperlink" Target="http://camel.apache.org/components.html" TargetMode="External"/><Relationship Id="rId1" Type="http://schemas.openxmlformats.org/officeDocument/2006/relationships/notesMaster" Target="../notesMasters/notesMaster1.xml"/><Relationship Id="rId6" Type="http://schemas.openxmlformats.org/officeDocument/2006/relationships/hyperlink" Target="http://camel.apache.org/xml-configuration.html" TargetMode="External"/><Relationship Id="rId11" Type="http://schemas.openxmlformats.org/officeDocument/2006/relationships/hyperlink" Target="http://camel.apache.org/activemq.html" TargetMode="External"/><Relationship Id="rId5" Type="http://schemas.openxmlformats.org/officeDocument/2006/relationships/hyperlink" Target="http://camel.apache.org/using-osgi-blueprint-with-camel.html" TargetMode="External"/><Relationship Id="rId15" Type="http://schemas.openxmlformats.org/officeDocument/2006/relationships/hyperlink" Target="http://camel.apache.org/cxf.html" TargetMode="External"/><Relationship Id="rId10" Type="http://schemas.openxmlformats.org/officeDocument/2006/relationships/hyperlink" Target="http://camel.apache.org/http.html" TargetMode="External"/><Relationship Id="rId19" Type="http://schemas.openxmlformats.org/officeDocument/2006/relationships/hyperlink" Target="http://camel.apache.org/exchange.html" TargetMode="External"/><Relationship Id="rId4" Type="http://schemas.openxmlformats.org/officeDocument/2006/relationships/hyperlink" Target="http://camel.apache.org/spring.html" TargetMode="External"/><Relationship Id="rId9" Type="http://schemas.openxmlformats.org/officeDocument/2006/relationships/hyperlink" Target="http://camel.apache.org/transport.html" TargetMode="External"/><Relationship Id="rId14" Type="http://schemas.openxmlformats.org/officeDocument/2006/relationships/hyperlink" Target="http://camel.apache.org/mina.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CD32AB-30EC-44CA-A5F2-28918B5B3AC0}" type="slidenum">
              <a:rPr lang="en-US" smtClean="0"/>
              <a:t>3</a:t>
            </a:fld>
            <a:endParaRPr lang="en-US"/>
          </a:p>
        </p:txBody>
      </p:sp>
    </p:spTree>
    <p:extLst>
      <p:ext uri="{BB962C8B-B14F-4D97-AF65-F5344CB8AC3E}">
        <p14:creationId xmlns:p14="http://schemas.microsoft.com/office/powerpoint/2010/main" val="714619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Cs-studio clients</a:t>
            </a:r>
            <a:endParaRPr lang="en-US" dirty="0"/>
          </a:p>
        </p:txBody>
      </p:sp>
      <p:sp>
        <p:nvSpPr>
          <p:cNvPr id="4" name="Slide Number Placeholder 3"/>
          <p:cNvSpPr>
            <a:spLocks noGrp="1"/>
          </p:cNvSpPr>
          <p:nvPr>
            <p:ph type="sldNum" sz="quarter" idx="10"/>
          </p:nvPr>
        </p:nvSpPr>
        <p:spPr/>
        <p:txBody>
          <a:bodyPr/>
          <a:lstStyle/>
          <a:p>
            <a:fld id="{BDCD32AB-30EC-44CA-A5F2-28918B5B3AC0}" type="slidenum">
              <a:rPr lang="en-US" smtClean="0"/>
              <a:t>13</a:t>
            </a:fld>
            <a:endParaRPr lang="en-US"/>
          </a:p>
        </p:txBody>
      </p:sp>
    </p:spTree>
    <p:extLst>
      <p:ext uri="{BB962C8B-B14F-4D97-AF65-F5344CB8AC3E}">
        <p14:creationId xmlns:p14="http://schemas.microsoft.com/office/powerpoint/2010/main" val="3280849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CD32AB-30EC-44CA-A5F2-28918B5B3AC0}" type="slidenum">
              <a:rPr lang="en-US" smtClean="0"/>
              <a:t>14</a:t>
            </a:fld>
            <a:endParaRPr lang="en-US"/>
          </a:p>
        </p:txBody>
      </p:sp>
    </p:spTree>
    <p:extLst>
      <p:ext uri="{BB962C8B-B14F-4D97-AF65-F5344CB8AC3E}">
        <p14:creationId xmlns:p14="http://schemas.microsoft.com/office/powerpoint/2010/main" val="1890292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CD32AB-30EC-44CA-A5F2-28918B5B3AC0}" type="slidenum">
              <a:rPr lang="en-US" smtClean="0"/>
              <a:t>4</a:t>
            </a:fld>
            <a:endParaRPr lang="en-US"/>
          </a:p>
        </p:txBody>
      </p:sp>
    </p:spTree>
    <p:extLst>
      <p:ext uri="{BB962C8B-B14F-4D97-AF65-F5344CB8AC3E}">
        <p14:creationId xmlns:p14="http://schemas.microsoft.com/office/powerpoint/2010/main" val="3095139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active alarm has several properties:</a:t>
            </a:r>
          </a:p>
          <a:p>
            <a:r>
              <a:rPr lang="en-US" dirty="0" smtClean="0"/>
              <a:t>•PV: name of the PV, Area, System.</a:t>
            </a:r>
          </a:p>
          <a:p>
            <a:r>
              <a:rPr lang="en-US" dirty="0" smtClean="0"/>
              <a:t>•</a:t>
            </a:r>
            <a:r>
              <a:rPr lang="en-US" dirty="0" err="1" smtClean="0"/>
              <a:t>AlarmSeverity:The</a:t>
            </a:r>
            <a:r>
              <a:rPr lang="en-US" dirty="0" smtClean="0"/>
              <a:t> severity of the PV remembered by alarm server. When the PV is configured to "latch", the alarm server remembers the highest alarm severity of the PV until it is manually acknowledged. Current severity of the PV might differ from alarm severity when the underlying alarm PV already recovered but the alarm server was configured to "latch" the alarm until operator acknowledgement.</a:t>
            </a:r>
          </a:p>
          <a:p>
            <a:r>
              <a:rPr lang="en-US" dirty="0" smtClean="0"/>
              <a:t>•</a:t>
            </a:r>
            <a:r>
              <a:rPr lang="en-US" dirty="0" err="1" smtClean="0"/>
              <a:t>CurrentSeverity</a:t>
            </a:r>
            <a:r>
              <a:rPr lang="en-US" dirty="0" smtClean="0"/>
              <a:t>: The current severity of the PV, like OK, MINOR, MAJOR or Invalid.</a:t>
            </a:r>
          </a:p>
          <a:p>
            <a:r>
              <a:rPr lang="en-US" dirty="0" smtClean="0"/>
              <a:t>•</a:t>
            </a:r>
            <a:r>
              <a:rPr lang="en-US" dirty="0" err="1" smtClean="0"/>
              <a:t>CurrentStatus</a:t>
            </a:r>
            <a:r>
              <a:rPr lang="en-US" dirty="0" smtClean="0"/>
              <a:t>: alarm status message like HIGH_ALARM or STATE_ALARM.</a:t>
            </a:r>
          </a:p>
          <a:p>
            <a:r>
              <a:rPr lang="en-US" dirty="0" smtClean="0"/>
              <a:t>•Active: true if severity indicates an active alarm, false for acknowledged or OK state.</a:t>
            </a:r>
          </a:p>
          <a:p>
            <a:r>
              <a:rPr lang="en-US" dirty="0" smtClean="0"/>
              <a:t>•</a:t>
            </a:r>
            <a:r>
              <a:rPr lang="en-US" dirty="0" err="1" smtClean="0"/>
              <a:t>AlarmState</a:t>
            </a:r>
            <a:r>
              <a:rPr lang="en-US" dirty="0" smtClean="0"/>
              <a:t>: Highest or latched alarm message. It would give more information and more human-readable than the raw PV name. It is also used for annunciation.</a:t>
            </a:r>
          </a:p>
          <a:p>
            <a:r>
              <a:rPr lang="en-US" dirty="0" smtClean="0"/>
              <a:t>•Value: </a:t>
            </a:r>
          </a:p>
          <a:p>
            <a:r>
              <a:rPr lang="en-US" dirty="0" smtClean="0"/>
              <a:t> For a alarm PV it has the Value that triggered last status/severity update.</a:t>
            </a:r>
          </a:p>
          <a:p>
            <a:r>
              <a:rPr lang="en-US" dirty="0" smtClean="0"/>
              <a:t> For a channel connected to a area/system.</a:t>
            </a:r>
          </a:p>
          <a:p>
            <a:endParaRPr lang="en-US" dirty="0" smtClean="0"/>
          </a:p>
          <a:p>
            <a:r>
              <a:rPr lang="en-US" dirty="0" smtClean="0"/>
              <a:t>•Enable: true if the alarm/system/</a:t>
            </a:r>
            <a:r>
              <a:rPr lang="en-US" dirty="0" err="1" smtClean="0"/>
              <a:t>pv</a:t>
            </a:r>
            <a:r>
              <a:rPr lang="en-US" dirty="0" smtClean="0"/>
              <a:t> is enabled.</a:t>
            </a:r>
          </a:p>
          <a:p>
            <a:r>
              <a:rPr lang="en-US" dirty="0" smtClean="0"/>
              <a:t>•Type: node if the channel is connected to an area or system, leaf if the channel is connected to a </a:t>
            </a:r>
            <a:r>
              <a:rPr lang="en-US" dirty="0" err="1" smtClean="0"/>
              <a:t>pv</a:t>
            </a:r>
            <a:r>
              <a:rPr lang="en-US" dirty="0" smtClean="0"/>
              <a:t>.</a:t>
            </a:r>
          </a:p>
          <a:p>
            <a:r>
              <a:rPr lang="en-US" dirty="0" smtClean="0"/>
              <a:t>•Time: The time when the alarm happened.</a:t>
            </a:r>
          </a:p>
          <a:p>
            <a:endParaRPr lang="en-US" dirty="0"/>
          </a:p>
        </p:txBody>
      </p:sp>
      <p:sp>
        <p:nvSpPr>
          <p:cNvPr id="4" name="Slide Number Placeholder 3"/>
          <p:cNvSpPr>
            <a:spLocks noGrp="1"/>
          </p:cNvSpPr>
          <p:nvPr>
            <p:ph type="sldNum" sz="quarter" idx="10"/>
          </p:nvPr>
        </p:nvSpPr>
        <p:spPr/>
        <p:txBody>
          <a:bodyPr/>
          <a:lstStyle/>
          <a:p>
            <a:fld id="{BDCD32AB-30EC-44CA-A5F2-28918B5B3AC0}" type="slidenum">
              <a:rPr lang="en-US" smtClean="0"/>
              <a:t>5</a:t>
            </a:fld>
            <a:endParaRPr lang="en-US"/>
          </a:p>
        </p:txBody>
      </p:sp>
    </p:spTree>
    <p:extLst>
      <p:ext uri="{BB962C8B-B14F-4D97-AF65-F5344CB8AC3E}">
        <p14:creationId xmlns:p14="http://schemas.microsoft.com/office/powerpoint/2010/main" val="3095003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of the table it is also possible to create a channel directly to some of the fields of the table</a:t>
            </a:r>
          </a:p>
          <a:p>
            <a:r>
              <a:rPr lang="en-US" dirty="0" smtClean="0"/>
              <a:t>      beast://alarm_trigger_pvName.Enable</a:t>
            </a:r>
          </a:p>
          <a:p>
            <a:r>
              <a:rPr lang="en-US" dirty="0" smtClean="0"/>
              <a:t>        </a:t>
            </a:r>
          </a:p>
          <a:p>
            <a:r>
              <a:rPr lang="en-US" dirty="0" smtClean="0"/>
              <a:t>•Returns a </a:t>
            </a:r>
            <a:r>
              <a:rPr lang="en-US" dirty="0" err="1" smtClean="0"/>
              <a:t>boolean</a:t>
            </a:r>
            <a:r>
              <a:rPr lang="en-US" dirty="0" smtClean="0"/>
              <a:t> value representing if the Alarm is enabled or disabled.</a:t>
            </a:r>
          </a:p>
          <a:p>
            <a:r>
              <a:rPr lang="en-US" dirty="0" smtClean="0"/>
              <a:t>      beast://complete_path_to_area.Acknowledge</a:t>
            </a:r>
          </a:p>
          <a:p>
            <a:r>
              <a:rPr lang="en-US" dirty="0" smtClean="0"/>
              <a:t>        </a:t>
            </a:r>
          </a:p>
          <a:p>
            <a:r>
              <a:rPr lang="en-US" dirty="0" smtClean="0"/>
              <a:t>•Returns a </a:t>
            </a:r>
            <a:r>
              <a:rPr lang="en-US" dirty="0" err="1" smtClean="0"/>
              <a:t>boolean</a:t>
            </a:r>
            <a:r>
              <a:rPr lang="en-US" dirty="0" smtClean="0"/>
              <a:t> value representing is the Alarm has been acknowledged.</a:t>
            </a:r>
          </a:p>
          <a:p>
            <a:r>
              <a:rPr lang="en-US" dirty="0" smtClean="0"/>
              <a:t>•true if severity indicates an acknowledged alarm (</a:t>
            </a:r>
            <a:r>
              <a:rPr lang="en-US" dirty="0" err="1" smtClean="0"/>
              <a:t>AlarmSeverity</a:t>
            </a:r>
            <a:r>
              <a:rPr lang="en-US" dirty="0" smtClean="0"/>
              <a:t> is *-</a:t>
            </a:r>
            <a:r>
              <a:rPr lang="en-US" dirty="0" err="1" smtClean="0"/>
              <a:t>ack'ed</a:t>
            </a:r>
            <a:r>
              <a:rPr lang="en-US" dirty="0" smtClean="0"/>
              <a:t>).</a:t>
            </a:r>
          </a:p>
          <a:p>
            <a:r>
              <a:rPr lang="en-US" dirty="0" smtClean="0"/>
              <a:t>•false for unacknowledged or OK state.</a:t>
            </a:r>
          </a:p>
          <a:p>
            <a:r>
              <a:rPr lang="en-US" dirty="0" smtClean="0"/>
              <a:t>      beast://complete_path_to_system.AlarmSeverity</a:t>
            </a:r>
          </a:p>
          <a:p>
            <a:r>
              <a:rPr lang="en-US" dirty="0" smtClean="0"/>
              <a:t>        </a:t>
            </a:r>
          </a:p>
          <a:p>
            <a:r>
              <a:rPr lang="en-US" dirty="0" smtClean="0"/>
              <a:t>• The severity of the PV remembered by alarm server. When the PV is configured to "latch", the alarm server remembers the highest alarm severity of the PV until it is manually acknowledged. Current severity of the PV might differ from alarm severity when the underlying alarm PV already recovered but the alarm server was configured to "latch" the alarm until operator acknowledgement. </a:t>
            </a:r>
          </a:p>
          <a:p>
            <a:r>
              <a:rPr lang="en-US" dirty="0" smtClean="0"/>
              <a:t>      beast://complete_path_to_system.Active</a:t>
            </a:r>
          </a:p>
          <a:p>
            <a:r>
              <a:rPr lang="en-US" dirty="0" smtClean="0"/>
              <a:t>        </a:t>
            </a:r>
          </a:p>
          <a:p>
            <a:r>
              <a:rPr lang="en-US" dirty="0" smtClean="0"/>
              <a:t>•Creates a Channel which represents if the alarm is active.</a:t>
            </a:r>
          </a:p>
          <a:p>
            <a:r>
              <a:rPr lang="en-US" dirty="0" smtClean="0"/>
              <a:t>•true if severity indicates an active alarm,</a:t>
            </a:r>
          </a:p>
          <a:p>
            <a:r>
              <a:rPr lang="en-US" dirty="0" smtClean="0"/>
              <a:t>•false for acknowledged or OK state.</a:t>
            </a:r>
          </a:p>
          <a:p>
            <a:endParaRPr lang="en-US" dirty="0"/>
          </a:p>
        </p:txBody>
      </p:sp>
      <p:sp>
        <p:nvSpPr>
          <p:cNvPr id="4" name="Slide Number Placeholder 3"/>
          <p:cNvSpPr>
            <a:spLocks noGrp="1"/>
          </p:cNvSpPr>
          <p:nvPr>
            <p:ph type="sldNum" sz="quarter" idx="10"/>
          </p:nvPr>
        </p:nvSpPr>
        <p:spPr/>
        <p:txBody>
          <a:bodyPr/>
          <a:lstStyle/>
          <a:p>
            <a:fld id="{BDCD32AB-30EC-44CA-A5F2-28918B5B3AC0}" type="slidenum">
              <a:rPr lang="en-US" smtClean="0"/>
              <a:t>6</a:t>
            </a:fld>
            <a:endParaRPr lang="en-US"/>
          </a:p>
        </p:txBody>
      </p:sp>
    </p:spTree>
    <p:extLst>
      <p:ext uri="{BB962C8B-B14F-4D97-AF65-F5344CB8AC3E}">
        <p14:creationId xmlns:p14="http://schemas.microsoft.com/office/powerpoint/2010/main" val="4272248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Writing</a:t>
            </a:r>
          </a:p>
          <a:p>
            <a:r>
              <a:rPr lang="en-US" dirty="0" smtClean="0"/>
              <a:t>Writing to alarm </a:t>
            </a:r>
            <a:r>
              <a:rPr lang="en-US" dirty="0" err="1" smtClean="0"/>
              <a:t>pv's</a:t>
            </a:r>
            <a:r>
              <a:rPr lang="en-US" dirty="0" smtClean="0"/>
              <a:t> can be done by using one of the following key phrases.</a:t>
            </a:r>
          </a:p>
          <a:p>
            <a:endParaRPr lang="en-US" dirty="0"/>
          </a:p>
        </p:txBody>
      </p:sp>
      <p:sp>
        <p:nvSpPr>
          <p:cNvPr id="4" name="Slide Number Placeholder 3"/>
          <p:cNvSpPr>
            <a:spLocks noGrp="1"/>
          </p:cNvSpPr>
          <p:nvPr>
            <p:ph type="sldNum" sz="quarter" idx="10"/>
          </p:nvPr>
        </p:nvSpPr>
        <p:spPr/>
        <p:txBody>
          <a:bodyPr/>
          <a:lstStyle/>
          <a:p>
            <a:fld id="{BDCD32AB-30EC-44CA-A5F2-28918B5B3AC0}" type="slidenum">
              <a:rPr lang="en-US" smtClean="0"/>
              <a:t>7</a:t>
            </a:fld>
            <a:endParaRPr lang="en-US"/>
          </a:p>
        </p:txBody>
      </p:sp>
    </p:spTree>
    <p:extLst>
      <p:ext uri="{BB962C8B-B14F-4D97-AF65-F5344CB8AC3E}">
        <p14:creationId xmlns:p14="http://schemas.microsoft.com/office/powerpoint/2010/main" val="4128291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CD32AB-30EC-44CA-A5F2-28918B5B3AC0}" type="slidenum">
              <a:rPr lang="en-US" smtClean="0"/>
              <a:t>8</a:t>
            </a:fld>
            <a:endParaRPr lang="en-US"/>
          </a:p>
        </p:txBody>
      </p:sp>
    </p:spTree>
    <p:extLst>
      <p:ext uri="{BB962C8B-B14F-4D97-AF65-F5344CB8AC3E}">
        <p14:creationId xmlns:p14="http://schemas.microsoft.com/office/powerpoint/2010/main" val="3650500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beast </a:t>
            </a:r>
            <a:r>
              <a:rPr lang="en-US" dirty="0" err="1" smtClean="0"/>
              <a:t>datasource</a:t>
            </a:r>
            <a:r>
              <a:rPr lang="en-US" dirty="0" smtClean="0"/>
              <a:t> can be used to embed beast alarm information into </a:t>
            </a:r>
            <a:r>
              <a:rPr lang="en-US" dirty="0" err="1" smtClean="0"/>
              <a:t>opi</a:t>
            </a:r>
            <a:r>
              <a:rPr lang="en-US" dirty="0" smtClean="0"/>
              <a:t> screens. The return value from the beast </a:t>
            </a:r>
            <a:r>
              <a:rPr lang="en-US" dirty="0" err="1" smtClean="0"/>
              <a:t>datasource</a:t>
            </a:r>
            <a:r>
              <a:rPr lang="en-US" dirty="0" smtClean="0"/>
              <a:t> can be easily displayed by using the </a:t>
            </a:r>
            <a:r>
              <a:rPr lang="en-US" dirty="0" err="1" smtClean="0"/>
              <a:t>VTable</a:t>
            </a:r>
            <a:r>
              <a:rPr lang="en-US" dirty="0" smtClean="0"/>
              <a:t> widget.</a:t>
            </a:r>
            <a:br>
              <a:rPr lang="en-US" dirty="0" smtClean="0"/>
            </a:br>
            <a:r>
              <a:rPr lang="en-US" dirty="0" smtClean="0"/>
              <a:t>The example screen below was created with the beast </a:t>
            </a:r>
            <a:r>
              <a:rPr lang="en-US" dirty="0" err="1" smtClean="0"/>
              <a:t>datasource</a:t>
            </a:r>
            <a:r>
              <a:rPr lang="en-US" dirty="0" smtClean="0"/>
              <a:t> and the </a:t>
            </a:r>
            <a:r>
              <a:rPr lang="en-US" dirty="0" err="1" smtClean="0"/>
              <a:t>VTable</a:t>
            </a:r>
            <a:r>
              <a:rPr lang="en-US" dirty="0" smtClean="0"/>
              <a:t> widget.</a:t>
            </a:r>
            <a:endParaRPr lang="en-US" dirty="0"/>
          </a:p>
        </p:txBody>
      </p:sp>
      <p:sp>
        <p:nvSpPr>
          <p:cNvPr id="4" name="Slide Number Placeholder 3"/>
          <p:cNvSpPr>
            <a:spLocks noGrp="1"/>
          </p:cNvSpPr>
          <p:nvPr>
            <p:ph type="sldNum" sz="quarter" idx="10"/>
          </p:nvPr>
        </p:nvSpPr>
        <p:spPr/>
        <p:txBody>
          <a:bodyPr/>
          <a:lstStyle/>
          <a:p>
            <a:fld id="{BDCD32AB-30EC-44CA-A5F2-28918B5B3AC0}" type="slidenum">
              <a:rPr lang="en-US" smtClean="0"/>
              <a:t>9</a:t>
            </a:fld>
            <a:endParaRPr lang="en-US"/>
          </a:p>
        </p:txBody>
      </p:sp>
    </p:spTree>
    <p:extLst>
      <p:ext uri="{BB962C8B-B14F-4D97-AF65-F5344CB8AC3E}">
        <p14:creationId xmlns:p14="http://schemas.microsoft.com/office/powerpoint/2010/main" val="2036685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CD32AB-30EC-44CA-A5F2-28918B5B3AC0}" type="slidenum">
              <a:rPr lang="en-US" smtClean="0"/>
              <a:t>11</a:t>
            </a:fld>
            <a:endParaRPr lang="en-US"/>
          </a:p>
        </p:txBody>
      </p:sp>
    </p:spTree>
    <p:extLst>
      <p:ext uri="{BB962C8B-B14F-4D97-AF65-F5344CB8AC3E}">
        <p14:creationId xmlns:p14="http://schemas.microsoft.com/office/powerpoint/2010/main" val="202869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Architecture</a:t>
            </a:r>
          </a:p>
          <a:p>
            <a:r>
              <a:rPr lang="en-US" sz="1200" b="0" i="0" kern="1200" dirty="0" err="1" smtClean="0">
                <a:solidFill>
                  <a:schemeClr val="tx1"/>
                </a:solidFill>
                <a:effectLst/>
                <a:latin typeface="+mn-lt"/>
                <a:ea typeface="+mn-ea"/>
                <a:cs typeface="+mn-cs"/>
              </a:rPr>
              <a:t>Elasticsearch</a:t>
            </a:r>
            <a:r>
              <a:rPr lang="en-US" sz="1200" b="0" i="0" kern="1200" dirty="0" smtClean="0">
                <a:solidFill>
                  <a:schemeClr val="tx1"/>
                </a:solidFill>
                <a:effectLst/>
                <a:latin typeface="+mn-lt"/>
                <a:ea typeface="+mn-ea"/>
                <a:cs typeface="+mn-cs"/>
              </a:rPr>
              <a:t> is a distributed, open source search and analytics engine, designed for horizontal scalability, reliability, and easy management. It combines the speed of search with the power of analytics via a sophisticated, developer-friendly query language covering structured, unstructured, and time-series data.</a:t>
            </a:r>
          </a:p>
          <a:p>
            <a:endParaRPr lang="en-US" sz="1200" b="0" i="0" kern="1200" dirty="0" smtClean="0">
              <a:solidFill>
                <a:schemeClr val="tx1"/>
              </a:solidFill>
              <a:effectLst/>
              <a:latin typeface="+mn-lt"/>
              <a:ea typeface="+mn-ea"/>
              <a:cs typeface="+mn-cs"/>
            </a:endParaRPr>
          </a:p>
          <a:p>
            <a:r>
              <a:rPr lang="en-US" sz="1200" b="0" i="0" kern="1200" dirty="0" err="1" smtClean="0">
                <a:solidFill>
                  <a:schemeClr val="tx1"/>
                </a:solidFill>
                <a:effectLst/>
                <a:latin typeface="+mn-lt"/>
                <a:ea typeface="+mn-ea"/>
                <a:cs typeface="+mn-cs"/>
              </a:rPr>
              <a:t>Kibana</a:t>
            </a:r>
            <a:r>
              <a:rPr lang="en-US" sz="1200" b="0" i="0" kern="1200" dirty="0" smtClean="0">
                <a:solidFill>
                  <a:schemeClr val="tx1"/>
                </a:solidFill>
                <a:effectLst/>
                <a:latin typeface="+mn-lt"/>
                <a:ea typeface="+mn-ea"/>
                <a:cs typeface="+mn-cs"/>
              </a:rPr>
              <a:t> is an open source data visualization platform that allows you to interact with your data through stunning, powerful graphics. From histograms to </a:t>
            </a:r>
            <a:r>
              <a:rPr lang="en-US" sz="1200" b="0" i="0" kern="1200" dirty="0" err="1" smtClean="0">
                <a:solidFill>
                  <a:schemeClr val="tx1"/>
                </a:solidFill>
                <a:effectLst/>
                <a:latin typeface="+mn-lt"/>
                <a:ea typeface="+mn-ea"/>
                <a:cs typeface="+mn-cs"/>
              </a:rPr>
              <a:t>geomaps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Kibana</a:t>
            </a:r>
            <a:r>
              <a:rPr lang="en-US" sz="1200" b="0" i="0" kern="1200" dirty="0" smtClean="0">
                <a:solidFill>
                  <a:schemeClr val="tx1"/>
                </a:solidFill>
                <a:effectLst/>
                <a:latin typeface="+mn-lt"/>
                <a:ea typeface="+mn-ea"/>
                <a:cs typeface="+mn-cs"/>
              </a:rPr>
              <a:t> brings your data to life with visuals that can be combined into custom dashboards </a:t>
            </a:r>
            <a:r>
              <a:rPr lang="en-US" sz="1200" b="0" i="0" kern="1200" dirty="0" err="1" smtClean="0">
                <a:solidFill>
                  <a:schemeClr val="tx1"/>
                </a:solidFill>
                <a:effectLst/>
                <a:latin typeface="+mn-lt"/>
                <a:ea typeface="+mn-ea"/>
                <a:cs typeface="+mn-cs"/>
              </a:rPr>
              <a:t>th</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Camel empowers you to define routing and mediation rules in a variety of domain-specific languages, including a Java-based </a:t>
            </a:r>
            <a:r>
              <a:rPr lang="en-US" sz="1200" b="0" i="0" u="none" strike="noStrike" kern="1200" dirty="0" smtClean="0">
                <a:solidFill>
                  <a:schemeClr val="tx1"/>
                </a:solidFill>
                <a:effectLst/>
                <a:latin typeface="+mn-lt"/>
                <a:ea typeface="+mn-ea"/>
                <a:cs typeface="+mn-cs"/>
                <a:hlinkClick r:id="rId3"/>
              </a:rPr>
              <a:t>Fluent API</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4"/>
              </a:rPr>
              <a:t>Spring</a:t>
            </a:r>
            <a:r>
              <a:rPr lang="en-US" sz="1200" b="0" i="0" kern="1200" dirty="0" smtClean="0">
                <a:solidFill>
                  <a:schemeClr val="tx1"/>
                </a:solidFill>
                <a:effectLst/>
                <a:latin typeface="+mn-lt"/>
                <a:ea typeface="+mn-ea"/>
                <a:cs typeface="+mn-cs"/>
              </a:rPr>
              <a:t> or </a:t>
            </a:r>
            <a:r>
              <a:rPr lang="en-US" sz="1200" b="0" i="0" u="none" strike="noStrike" kern="1200" dirty="0" smtClean="0">
                <a:solidFill>
                  <a:schemeClr val="tx1"/>
                </a:solidFill>
                <a:effectLst/>
                <a:latin typeface="+mn-lt"/>
                <a:ea typeface="+mn-ea"/>
                <a:cs typeface="+mn-cs"/>
                <a:hlinkClick r:id="rId5"/>
              </a:rPr>
              <a:t>Blueprint</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6"/>
              </a:rPr>
              <a:t>XML Configuration</a:t>
            </a:r>
            <a:r>
              <a:rPr lang="en-US" sz="1200" b="0" i="0" kern="1200" dirty="0" smtClean="0">
                <a:solidFill>
                  <a:schemeClr val="tx1"/>
                </a:solidFill>
                <a:effectLst/>
                <a:latin typeface="+mn-lt"/>
                <a:ea typeface="+mn-ea"/>
                <a:cs typeface="+mn-cs"/>
              </a:rPr>
              <a:t> files, and a </a:t>
            </a:r>
            <a:r>
              <a:rPr lang="en-US" sz="1200" b="0" i="0" u="none" strike="noStrike" kern="1200" dirty="0" smtClean="0">
                <a:solidFill>
                  <a:schemeClr val="tx1"/>
                </a:solidFill>
                <a:effectLst/>
                <a:latin typeface="+mn-lt"/>
                <a:ea typeface="+mn-ea"/>
                <a:cs typeface="+mn-cs"/>
                <a:hlinkClick r:id="rId7"/>
              </a:rPr>
              <a:t>Scala DSL</a:t>
            </a:r>
            <a:r>
              <a:rPr lang="en-US" sz="1200" b="0" i="0" kern="1200" dirty="0" smtClean="0">
                <a:solidFill>
                  <a:schemeClr val="tx1"/>
                </a:solidFill>
                <a:effectLst/>
                <a:latin typeface="+mn-lt"/>
                <a:ea typeface="+mn-ea"/>
                <a:cs typeface="+mn-cs"/>
              </a:rPr>
              <a:t>. This means you get smart completion of routing rules in your IDE, whether in a Java, Scala or XML editor.</a:t>
            </a:r>
          </a:p>
          <a:p>
            <a:r>
              <a:rPr lang="en-US" sz="1200" b="0" i="0" kern="1200" dirty="0" smtClean="0">
                <a:solidFill>
                  <a:schemeClr val="tx1"/>
                </a:solidFill>
                <a:effectLst/>
                <a:latin typeface="+mn-lt"/>
                <a:ea typeface="+mn-ea"/>
                <a:cs typeface="+mn-cs"/>
              </a:rPr>
              <a:t>Apache Camel uses </a:t>
            </a:r>
            <a:r>
              <a:rPr lang="en-US" sz="1200" b="0" i="0" u="none" strike="noStrike" kern="1200" dirty="0" smtClean="0">
                <a:solidFill>
                  <a:schemeClr val="tx1"/>
                </a:solidFill>
                <a:effectLst/>
                <a:latin typeface="+mn-lt"/>
                <a:ea typeface="+mn-ea"/>
                <a:cs typeface="+mn-cs"/>
                <a:hlinkClick r:id="rId8"/>
              </a:rPr>
              <a:t>URIs</a:t>
            </a:r>
            <a:r>
              <a:rPr lang="en-US" sz="1200" b="0" i="0" kern="1200" dirty="0" smtClean="0">
                <a:solidFill>
                  <a:schemeClr val="tx1"/>
                </a:solidFill>
                <a:effectLst/>
                <a:latin typeface="+mn-lt"/>
                <a:ea typeface="+mn-ea"/>
                <a:cs typeface="+mn-cs"/>
              </a:rPr>
              <a:t> to work directly with any kind of </a:t>
            </a:r>
            <a:r>
              <a:rPr lang="en-US" sz="1200" b="0" i="0" u="none" strike="noStrike" kern="1200" dirty="0" smtClean="0">
                <a:solidFill>
                  <a:schemeClr val="tx1"/>
                </a:solidFill>
                <a:effectLst/>
                <a:latin typeface="+mn-lt"/>
                <a:ea typeface="+mn-ea"/>
                <a:cs typeface="+mn-cs"/>
                <a:hlinkClick r:id="rId9"/>
              </a:rPr>
              <a:t>Transport</a:t>
            </a:r>
            <a:r>
              <a:rPr lang="en-US" sz="1200" b="0" i="0" kern="1200" dirty="0" smtClean="0">
                <a:solidFill>
                  <a:schemeClr val="tx1"/>
                </a:solidFill>
                <a:effectLst/>
                <a:latin typeface="+mn-lt"/>
                <a:ea typeface="+mn-ea"/>
                <a:cs typeface="+mn-cs"/>
              </a:rPr>
              <a:t> or messaging model such as </a:t>
            </a:r>
            <a:r>
              <a:rPr lang="en-US" sz="1200" b="0" i="0" u="none" strike="noStrike" kern="1200" dirty="0" smtClean="0">
                <a:solidFill>
                  <a:schemeClr val="tx1"/>
                </a:solidFill>
                <a:effectLst/>
                <a:latin typeface="+mn-lt"/>
                <a:ea typeface="+mn-ea"/>
                <a:cs typeface="+mn-cs"/>
                <a:hlinkClick r:id="rId10"/>
              </a:rPr>
              <a:t>HTTP</a:t>
            </a:r>
            <a:r>
              <a:rPr lang="en-US" sz="1200" b="0" i="0" kern="1200" dirty="0" smtClean="0">
                <a:solidFill>
                  <a:schemeClr val="tx1"/>
                </a:solidFill>
                <a:effectLst/>
                <a:latin typeface="+mn-lt"/>
                <a:ea typeface="+mn-ea"/>
                <a:cs typeface="+mn-cs"/>
              </a:rPr>
              <a:t>, </a:t>
            </a:r>
            <a:r>
              <a:rPr lang="en-US" sz="1200" b="0" i="0" u="none" strike="noStrike" kern="1200" dirty="0" err="1" smtClean="0">
                <a:solidFill>
                  <a:schemeClr val="tx1"/>
                </a:solidFill>
                <a:effectLst/>
                <a:latin typeface="+mn-lt"/>
                <a:ea typeface="+mn-ea"/>
                <a:cs typeface="+mn-cs"/>
                <a:hlinkClick r:id="rId11"/>
              </a:rPr>
              <a:t>ActiveMQ</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12"/>
              </a:rPr>
              <a:t>JMS</a:t>
            </a:r>
            <a:r>
              <a:rPr lang="en-US" sz="1200" b="0" i="0"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hlinkClick r:id="rId13"/>
              </a:rPr>
              <a:t>JBI</a:t>
            </a:r>
            <a:r>
              <a:rPr lang="en-US" sz="1200" b="0" i="0" kern="1200" dirty="0" smtClean="0">
                <a:solidFill>
                  <a:schemeClr val="tx1"/>
                </a:solidFill>
                <a:effectLst/>
                <a:latin typeface="+mn-lt"/>
                <a:ea typeface="+mn-ea"/>
                <a:cs typeface="+mn-cs"/>
              </a:rPr>
              <a:t>, SCA, </a:t>
            </a:r>
            <a:r>
              <a:rPr lang="en-US" sz="1200" b="0" i="0" u="none" strike="noStrike" kern="1200" dirty="0" smtClean="0">
                <a:solidFill>
                  <a:schemeClr val="tx1"/>
                </a:solidFill>
                <a:effectLst/>
                <a:latin typeface="+mn-lt"/>
                <a:ea typeface="+mn-ea"/>
                <a:cs typeface="+mn-cs"/>
                <a:hlinkClick r:id="rId14"/>
              </a:rPr>
              <a:t>MINA</a:t>
            </a:r>
            <a:r>
              <a:rPr lang="en-US" sz="1200" b="0" i="0" kern="1200" dirty="0" smtClean="0">
                <a:solidFill>
                  <a:schemeClr val="tx1"/>
                </a:solidFill>
                <a:effectLst/>
                <a:latin typeface="+mn-lt"/>
                <a:ea typeface="+mn-ea"/>
                <a:cs typeface="+mn-cs"/>
              </a:rPr>
              <a:t> or </a:t>
            </a:r>
            <a:r>
              <a:rPr lang="en-US" sz="1200" b="0" i="0" u="none" strike="noStrike" kern="1200" dirty="0" smtClean="0">
                <a:solidFill>
                  <a:schemeClr val="tx1"/>
                </a:solidFill>
                <a:effectLst/>
                <a:latin typeface="+mn-lt"/>
                <a:ea typeface="+mn-ea"/>
                <a:cs typeface="+mn-cs"/>
                <a:hlinkClick r:id="rId15"/>
              </a:rPr>
              <a:t>CXF</a:t>
            </a:r>
            <a:r>
              <a:rPr lang="en-US" sz="1200" b="0" i="0" kern="1200" dirty="0" smtClean="0">
                <a:solidFill>
                  <a:schemeClr val="tx1"/>
                </a:solidFill>
                <a:effectLst/>
                <a:latin typeface="+mn-lt"/>
                <a:ea typeface="+mn-ea"/>
                <a:cs typeface="+mn-cs"/>
              </a:rPr>
              <a:t>, as well as pluggable </a:t>
            </a:r>
            <a:r>
              <a:rPr lang="en-US" sz="1200" b="0" i="0" u="none" strike="noStrike" kern="1200" dirty="0" smtClean="0">
                <a:solidFill>
                  <a:schemeClr val="tx1"/>
                </a:solidFill>
                <a:effectLst/>
                <a:latin typeface="+mn-lt"/>
                <a:ea typeface="+mn-ea"/>
                <a:cs typeface="+mn-cs"/>
                <a:hlinkClick r:id="rId16"/>
              </a:rPr>
              <a:t>Components</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and</a:t>
            </a:r>
            <a:r>
              <a:rPr lang="en-US" sz="1200" b="0" i="0" u="none" strike="noStrike" kern="1200" dirty="0" err="1" smtClean="0">
                <a:solidFill>
                  <a:schemeClr val="tx1"/>
                </a:solidFill>
                <a:effectLst/>
                <a:latin typeface="+mn-lt"/>
                <a:ea typeface="+mn-ea"/>
                <a:cs typeface="+mn-cs"/>
                <a:hlinkClick r:id="rId17"/>
              </a:rPr>
              <a:t>Data</a:t>
            </a:r>
            <a:r>
              <a:rPr lang="en-US" sz="1200" b="0" i="0" u="none" strike="noStrike" kern="1200" dirty="0" smtClean="0">
                <a:solidFill>
                  <a:schemeClr val="tx1"/>
                </a:solidFill>
                <a:effectLst/>
                <a:latin typeface="+mn-lt"/>
                <a:ea typeface="+mn-ea"/>
                <a:cs typeface="+mn-cs"/>
                <a:hlinkClick r:id="rId17"/>
              </a:rPr>
              <a:t> Format</a:t>
            </a:r>
            <a:r>
              <a:rPr lang="en-US" sz="1200" b="0" i="0" kern="1200" dirty="0" smtClean="0">
                <a:solidFill>
                  <a:schemeClr val="tx1"/>
                </a:solidFill>
                <a:effectLst/>
                <a:latin typeface="+mn-lt"/>
                <a:ea typeface="+mn-ea"/>
                <a:cs typeface="+mn-cs"/>
              </a:rPr>
              <a:t> options. Apache Camel is a small library with minimal </a:t>
            </a:r>
            <a:r>
              <a:rPr lang="en-US" sz="1200" b="0" i="0" u="none" strike="noStrike" kern="1200" dirty="0" smtClean="0">
                <a:solidFill>
                  <a:schemeClr val="tx1"/>
                </a:solidFill>
                <a:effectLst/>
                <a:latin typeface="+mn-lt"/>
                <a:ea typeface="+mn-ea"/>
                <a:cs typeface="+mn-cs"/>
                <a:hlinkClick r:id="rId18"/>
              </a:rPr>
              <a:t>dependencies</a:t>
            </a:r>
            <a:r>
              <a:rPr lang="en-US" sz="1200" b="0" i="0" kern="1200" dirty="0" smtClean="0">
                <a:solidFill>
                  <a:schemeClr val="tx1"/>
                </a:solidFill>
                <a:effectLst/>
                <a:latin typeface="+mn-lt"/>
                <a:ea typeface="+mn-ea"/>
                <a:cs typeface="+mn-cs"/>
              </a:rPr>
              <a:t> for easy embedding in any Java application. Apache Camel lets you work with the same </a:t>
            </a:r>
            <a:r>
              <a:rPr lang="en-US" sz="1200" b="0" i="0" u="none" strike="noStrike" kern="1200" dirty="0" smtClean="0">
                <a:solidFill>
                  <a:schemeClr val="tx1"/>
                </a:solidFill>
                <a:effectLst/>
                <a:latin typeface="+mn-lt"/>
                <a:ea typeface="+mn-ea"/>
                <a:cs typeface="+mn-cs"/>
                <a:hlinkClick r:id="rId19"/>
              </a:rPr>
              <a:t>API</a:t>
            </a:r>
            <a:r>
              <a:rPr lang="en-US" sz="1200" b="0" i="0" kern="1200" dirty="0" smtClean="0">
                <a:solidFill>
                  <a:schemeClr val="tx1"/>
                </a:solidFill>
                <a:effectLst/>
                <a:latin typeface="+mn-lt"/>
                <a:ea typeface="+mn-ea"/>
                <a:cs typeface="+mn-cs"/>
              </a:rPr>
              <a:t> regardless which kind of </a:t>
            </a:r>
            <a:r>
              <a:rPr lang="en-US" sz="1200" b="0" i="0" u="none" strike="noStrike" kern="1200" dirty="0" smtClean="0">
                <a:solidFill>
                  <a:schemeClr val="tx1"/>
                </a:solidFill>
                <a:effectLst/>
                <a:latin typeface="+mn-lt"/>
                <a:ea typeface="+mn-ea"/>
                <a:cs typeface="+mn-cs"/>
                <a:hlinkClick r:id="rId9"/>
              </a:rPr>
              <a:t>Transport</a:t>
            </a:r>
            <a:r>
              <a:rPr lang="en-US" sz="1200" b="0" i="0" kern="1200" dirty="0" smtClean="0">
                <a:solidFill>
                  <a:schemeClr val="tx1"/>
                </a:solidFill>
                <a:effectLst/>
                <a:latin typeface="+mn-lt"/>
                <a:ea typeface="+mn-ea"/>
                <a:cs typeface="+mn-cs"/>
              </a:rPr>
              <a:t> is used - so learn the API once and you can interact with all the </a:t>
            </a:r>
            <a:r>
              <a:rPr lang="en-US" sz="1200" b="0" i="0" u="none" strike="noStrike" kern="1200" dirty="0" smtClean="0">
                <a:solidFill>
                  <a:schemeClr val="tx1"/>
                </a:solidFill>
                <a:effectLst/>
                <a:latin typeface="+mn-lt"/>
                <a:ea typeface="+mn-ea"/>
                <a:cs typeface="+mn-cs"/>
                <a:hlinkClick r:id="rId16"/>
              </a:rPr>
              <a:t>Components</a:t>
            </a:r>
            <a:r>
              <a:rPr lang="en-US" sz="1200" b="0" i="0" kern="1200" dirty="0" smtClean="0">
                <a:solidFill>
                  <a:schemeClr val="tx1"/>
                </a:solidFill>
                <a:effectLst/>
                <a:latin typeface="+mn-lt"/>
                <a:ea typeface="+mn-ea"/>
                <a:cs typeface="+mn-cs"/>
              </a:rPr>
              <a:t> provided out-of-box</a:t>
            </a:r>
          </a:p>
          <a:p>
            <a:r>
              <a:rPr lang="en-US" sz="1200" b="0" i="0" kern="1200" dirty="0" smtClean="0">
                <a:solidFill>
                  <a:schemeClr val="tx1"/>
                </a:solidFill>
                <a:effectLst/>
                <a:latin typeface="+mn-lt"/>
                <a:ea typeface="+mn-ea"/>
                <a:cs typeface="+mn-cs"/>
              </a:rPr>
              <a:t>at help you share insights from your data far and wide.</a:t>
            </a:r>
          </a:p>
          <a:p>
            <a:endParaRPr lang="en-US" sz="1200" b="0" i="0" kern="1200" dirty="0" smtClean="0">
              <a:solidFill>
                <a:schemeClr val="tx1"/>
              </a:solidFill>
              <a:effectLst/>
              <a:latin typeface="+mn-lt"/>
              <a:ea typeface="+mn-ea"/>
              <a:cs typeface="+mn-cs"/>
            </a:endParaRPr>
          </a:p>
          <a:p>
            <a:r>
              <a:rPr lang="en-US" dirty="0" smtClean="0"/>
              <a:t>Current size 2.7 million messages</a:t>
            </a:r>
          </a:p>
          <a:p>
            <a:pPr lvl="1"/>
            <a:r>
              <a:rPr lang="en-US" dirty="0" smtClean="0"/>
              <a:t>Querying for messages based on a time range</a:t>
            </a:r>
          </a:p>
          <a:p>
            <a:pPr lvl="1"/>
            <a:endParaRPr lang="en-US" dirty="0" smtClean="0"/>
          </a:p>
          <a:p>
            <a:pPr lvl="1"/>
            <a:r>
              <a:rPr lang="en-US"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DCD32AB-30EC-44CA-A5F2-28918B5B3AC0}" type="slidenum">
              <a:rPr lang="en-US" smtClean="0"/>
              <a:t>12</a:t>
            </a:fld>
            <a:endParaRPr lang="en-US"/>
          </a:p>
        </p:txBody>
      </p:sp>
    </p:spTree>
    <p:extLst>
      <p:ext uri="{BB962C8B-B14F-4D97-AF65-F5344CB8AC3E}">
        <p14:creationId xmlns:p14="http://schemas.microsoft.com/office/powerpoint/2010/main" val="815201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453125-B8CC-462E-9FBB-318CCA532A95}"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D19F7-5E9A-470A-87CF-D09F3E3B52CB}" type="slidenum">
              <a:rPr lang="en-US" smtClean="0"/>
              <a:t>‹#›</a:t>
            </a:fld>
            <a:endParaRPr lang="en-US"/>
          </a:p>
        </p:txBody>
      </p:sp>
    </p:spTree>
    <p:extLst>
      <p:ext uri="{BB962C8B-B14F-4D97-AF65-F5344CB8AC3E}">
        <p14:creationId xmlns:p14="http://schemas.microsoft.com/office/powerpoint/2010/main" val="852173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453125-B8CC-462E-9FBB-318CCA532A95}"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D19F7-5E9A-470A-87CF-D09F3E3B52CB}" type="slidenum">
              <a:rPr lang="en-US" smtClean="0"/>
              <a:t>‹#›</a:t>
            </a:fld>
            <a:endParaRPr lang="en-US"/>
          </a:p>
        </p:txBody>
      </p:sp>
    </p:spTree>
    <p:extLst>
      <p:ext uri="{BB962C8B-B14F-4D97-AF65-F5344CB8AC3E}">
        <p14:creationId xmlns:p14="http://schemas.microsoft.com/office/powerpoint/2010/main" val="2353065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453125-B8CC-462E-9FBB-318CCA532A95}"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D19F7-5E9A-470A-87CF-D09F3E3B52CB}" type="slidenum">
              <a:rPr lang="en-US" smtClean="0"/>
              <a:t>‹#›</a:t>
            </a:fld>
            <a:endParaRPr lang="en-US"/>
          </a:p>
        </p:txBody>
      </p:sp>
    </p:spTree>
    <p:extLst>
      <p:ext uri="{BB962C8B-B14F-4D97-AF65-F5344CB8AC3E}">
        <p14:creationId xmlns:p14="http://schemas.microsoft.com/office/powerpoint/2010/main" val="3382845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453125-B8CC-462E-9FBB-318CCA532A95}"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D19F7-5E9A-470A-87CF-D09F3E3B52CB}" type="slidenum">
              <a:rPr lang="en-US" smtClean="0"/>
              <a:t>‹#›</a:t>
            </a:fld>
            <a:endParaRPr lang="en-US"/>
          </a:p>
        </p:txBody>
      </p:sp>
    </p:spTree>
    <p:extLst>
      <p:ext uri="{BB962C8B-B14F-4D97-AF65-F5344CB8AC3E}">
        <p14:creationId xmlns:p14="http://schemas.microsoft.com/office/powerpoint/2010/main" val="3576962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453125-B8CC-462E-9FBB-318CCA532A95}" type="datetimeFigureOut">
              <a:rPr lang="en-US" smtClean="0"/>
              <a:t>5/25/2016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D19F7-5E9A-470A-87CF-D09F3E3B52CB}" type="slidenum">
              <a:rPr lang="en-US" smtClean="0"/>
              <a:t>‹#›</a:t>
            </a:fld>
            <a:endParaRPr lang="en-US"/>
          </a:p>
        </p:txBody>
      </p:sp>
    </p:spTree>
    <p:extLst>
      <p:ext uri="{BB962C8B-B14F-4D97-AF65-F5344CB8AC3E}">
        <p14:creationId xmlns:p14="http://schemas.microsoft.com/office/powerpoint/2010/main" val="254779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453125-B8CC-462E-9FBB-318CCA532A95}"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D19F7-5E9A-470A-87CF-D09F3E3B52CB}" type="slidenum">
              <a:rPr lang="en-US" smtClean="0"/>
              <a:t>‹#›</a:t>
            </a:fld>
            <a:endParaRPr lang="en-US"/>
          </a:p>
        </p:txBody>
      </p:sp>
    </p:spTree>
    <p:extLst>
      <p:ext uri="{BB962C8B-B14F-4D97-AF65-F5344CB8AC3E}">
        <p14:creationId xmlns:p14="http://schemas.microsoft.com/office/powerpoint/2010/main" val="2806955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453125-B8CC-462E-9FBB-318CCA532A95}" type="datetimeFigureOut">
              <a:rPr lang="en-US" smtClean="0"/>
              <a:t>5/25/2016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AD19F7-5E9A-470A-87CF-D09F3E3B52CB}" type="slidenum">
              <a:rPr lang="en-US" smtClean="0"/>
              <a:t>‹#›</a:t>
            </a:fld>
            <a:endParaRPr lang="en-US"/>
          </a:p>
        </p:txBody>
      </p:sp>
    </p:spTree>
    <p:extLst>
      <p:ext uri="{BB962C8B-B14F-4D97-AF65-F5344CB8AC3E}">
        <p14:creationId xmlns:p14="http://schemas.microsoft.com/office/powerpoint/2010/main" val="3051511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453125-B8CC-462E-9FBB-318CCA532A95}" type="datetimeFigureOut">
              <a:rPr lang="en-US" smtClean="0"/>
              <a:t>5/25/2016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AD19F7-5E9A-470A-87CF-D09F3E3B52CB}" type="slidenum">
              <a:rPr lang="en-US" smtClean="0"/>
              <a:t>‹#›</a:t>
            </a:fld>
            <a:endParaRPr lang="en-US"/>
          </a:p>
        </p:txBody>
      </p:sp>
    </p:spTree>
    <p:extLst>
      <p:ext uri="{BB962C8B-B14F-4D97-AF65-F5344CB8AC3E}">
        <p14:creationId xmlns:p14="http://schemas.microsoft.com/office/powerpoint/2010/main" val="3824273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453125-B8CC-462E-9FBB-318CCA532A95}" type="datetimeFigureOut">
              <a:rPr lang="en-US" smtClean="0"/>
              <a:t>5/25/2016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AD19F7-5E9A-470A-87CF-D09F3E3B52CB}" type="slidenum">
              <a:rPr lang="en-US" smtClean="0"/>
              <a:t>‹#›</a:t>
            </a:fld>
            <a:endParaRPr lang="en-US"/>
          </a:p>
        </p:txBody>
      </p:sp>
    </p:spTree>
    <p:extLst>
      <p:ext uri="{BB962C8B-B14F-4D97-AF65-F5344CB8AC3E}">
        <p14:creationId xmlns:p14="http://schemas.microsoft.com/office/powerpoint/2010/main" val="1911306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453125-B8CC-462E-9FBB-318CCA532A95}"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D19F7-5E9A-470A-87CF-D09F3E3B52CB}" type="slidenum">
              <a:rPr lang="en-US" smtClean="0"/>
              <a:t>‹#›</a:t>
            </a:fld>
            <a:endParaRPr lang="en-US"/>
          </a:p>
        </p:txBody>
      </p:sp>
    </p:spTree>
    <p:extLst>
      <p:ext uri="{BB962C8B-B14F-4D97-AF65-F5344CB8AC3E}">
        <p14:creationId xmlns:p14="http://schemas.microsoft.com/office/powerpoint/2010/main" val="1971847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453125-B8CC-462E-9FBB-318CCA532A95}" type="datetimeFigureOut">
              <a:rPr lang="en-US" smtClean="0"/>
              <a:t>5/25/2016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AD19F7-5E9A-470A-87CF-D09F3E3B52CB}" type="slidenum">
              <a:rPr lang="en-US" smtClean="0"/>
              <a:t>‹#›</a:t>
            </a:fld>
            <a:endParaRPr lang="en-US"/>
          </a:p>
        </p:txBody>
      </p:sp>
    </p:spTree>
    <p:extLst>
      <p:ext uri="{BB962C8B-B14F-4D97-AF65-F5344CB8AC3E}">
        <p14:creationId xmlns:p14="http://schemas.microsoft.com/office/powerpoint/2010/main" val="1439162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453125-B8CC-462E-9FBB-318CCA532A95}" type="datetimeFigureOut">
              <a:rPr lang="en-US" smtClean="0"/>
              <a:t>5/25/2016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AD19F7-5E9A-470A-87CF-D09F3E3B52CB}" type="slidenum">
              <a:rPr lang="en-US" smtClean="0"/>
              <a:t>‹#›</a:t>
            </a:fld>
            <a:endParaRPr lang="en-US"/>
          </a:p>
        </p:txBody>
      </p:sp>
    </p:spTree>
    <p:extLst>
      <p:ext uri="{BB962C8B-B14F-4D97-AF65-F5344CB8AC3E}">
        <p14:creationId xmlns:p14="http://schemas.microsoft.com/office/powerpoint/2010/main" val="1971013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Alarm </a:t>
            </a:r>
            <a:r>
              <a:rPr lang="en-US" dirty="0" smtClean="0"/>
              <a:t>information in CS-Studio</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5174764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Alarm Message History </a:t>
            </a:r>
            <a:endParaRPr lang="en-US" dirty="0"/>
          </a:p>
        </p:txBody>
      </p:sp>
      <p:sp>
        <p:nvSpPr>
          <p:cNvPr id="5" name="Text Placeholder 4"/>
          <p:cNvSpPr>
            <a:spLocks noGrp="1"/>
          </p:cNvSpPr>
          <p:nvPr>
            <p:ph type="body" idx="1"/>
          </p:nvPr>
        </p:nvSpPr>
        <p:spPr/>
        <p:txBody>
          <a:bodyPr/>
          <a:lstStyle/>
          <a:p>
            <a:r>
              <a:rPr lang="en-US" dirty="0" smtClean="0"/>
              <a:t>ITER, NSLS2, FRIB, RAON</a:t>
            </a:r>
            <a:endParaRPr lang="en-US" dirty="0"/>
          </a:p>
        </p:txBody>
      </p:sp>
    </p:spTree>
    <p:extLst>
      <p:ext uri="{BB962C8B-B14F-4D97-AF65-F5344CB8AC3E}">
        <p14:creationId xmlns:p14="http://schemas.microsoft.com/office/powerpoint/2010/main" val="34540116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normAutofit/>
          </a:bodyPr>
          <a:lstStyle/>
          <a:p>
            <a:r>
              <a:rPr lang="en-US" dirty="0" smtClean="0"/>
              <a:t>To better </a:t>
            </a:r>
            <a:r>
              <a:rPr lang="en-US" dirty="0"/>
              <a:t>understand </a:t>
            </a:r>
            <a:r>
              <a:rPr lang="en-US" dirty="0" smtClean="0"/>
              <a:t>sequence of events following an alarm (when </a:t>
            </a:r>
            <a:r>
              <a:rPr lang="en-US" dirty="0"/>
              <a:t>the alarm arrived, when it was acknowledged….was it unacknowledged...)</a:t>
            </a:r>
          </a:p>
          <a:p>
            <a:r>
              <a:rPr lang="en-US" dirty="0" smtClean="0"/>
              <a:t>To be able to produce alarm </a:t>
            </a:r>
            <a:r>
              <a:rPr lang="en-US" dirty="0"/>
              <a:t>statistics, </a:t>
            </a:r>
            <a:r>
              <a:rPr lang="en-US" dirty="0" smtClean="0"/>
              <a:t>to find nuisance alarms </a:t>
            </a:r>
          </a:p>
          <a:p>
            <a:r>
              <a:rPr lang="en-US" dirty="0" smtClean="0"/>
              <a:t>To find alarm patterns and relations between alarm</a:t>
            </a:r>
            <a:endParaRPr lang="en-US" dirty="0"/>
          </a:p>
          <a:p>
            <a:endParaRPr lang="en-US" dirty="0" smtClean="0"/>
          </a:p>
          <a:p>
            <a:pPr marL="0" indent="0">
              <a:buNone/>
            </a:pPr>
            <a:r>
              <a:rPr lang="en-US" dirty="0" smtClean="0"/>
              <a:t>Solution</a:t>
            </a:r>
          </a:p>
          <a:p>
            <a:r>
              <a:rPr lang="en-US" dirty="0"/>
              <a:t>We record the alarm history for NSLS2 by logging the </a:t>
            </a:r>
            <a:r>
              <a:rPr lang="en-US" dirty="0" err="1"/>
              <a:t>jms</a:t>
            </a:r>
            <a:r>
              <a:rPr lang="en-US" dirty="0"/>
              <a:t> messages from the BEAST alarm </a:t>
            </a:r>
            <a:r>
              <a:rPr lang="en-US" dirty="0" smtClean="0"/>
              <a:t>server into elastic.</a:t>
            </a:r>
            <a:endParaRPr lang="en-US" dirty="0"/>
          </a:p>
        </p:txBody>
      </p:sp>
    </p:spTree>
    <p:extLst>
      <p:ext uri="{BB962C8B-B14F-4D97-AF65-F5344CB8AC3E}">
        <p14:creationId xmlns:p14="http://schemas.microsoft.com/office/powerpoint/2010/main" val="14025502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Architecture</a:t>
            </a:r>
            <a:endParaRPr lang="en-US" dirty="0"/>
          </a:p>
        </p:txBody>
      </p:sp>
      <p:sp>
        <p:nvSpPr>
          <p:cNvPr id="4" name="Rounded Rectangle 3"/>
          <p:cNvSpPr/>
          <p:nvPr/>
        </p:nvSpPr>
        <p:spPr>
          <a:xfrm>
            <a:off x="1322070" y="2145792"/>
            <a:ext cx="1780032" cy="13167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BEAST</a:t>
            </a:r>
            <a:endParaRPr lang="en-US" dirty="0">
              <a:solidFill>
                <a:schemeClr val="tx1"/>
              </a:solidFill>
            </a:endParaRPr>
          </a:p>
        </p:txBody>
      </p:sp>
      <p:sp>
        <p:nvSpPr>
          <p:cNvPr id="5" name="Rounded Rectangle 4"/>
          <p:cNvSpPr/>
          <p:nvPr/>
        </p:nvSpPr>
        <p:spPr>
          <a:xfrm>
            <a:off x="3461766" y="2145792"/>
            <a:ext cx="1780032" cy="131673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4434078" y="1825625"/>
            <a:ext cx="1780032" cy="131673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CS-Studio</a:t>
            </a:r>
          </a:p>
          <a:p>
            <a:pPr algn="ctr"/>
            <a:r>
              <a:rPr lang="en-US" dirty="0" smtClean="0">
                <a:ln w="0"/>
                <a:solidFill>
                  <a:schemeClr val="tx1"/>
                </a:solidFill>
                <a:effectLst>
                  <a:outerShdw blurRad="38100" dist="19050" dir="2700000" algn="tl" rotWithShape="0">
                    <a:schemeClr val="dk1">
                      <a:alpha val="40000"/>
                    </a:schemeClr>
                  </a:outerShdw>
                </a:effectLst>
              </a:rPr>
              <a:t>Alarm Tree</a:t>
            </a:r>
          </a:p>
          <a:p>
            <a:pPr algn="ctr"/>
            <a:r>
              <a:rPr lang="en-US" dirty="0" smtClean="0">
                <a:ln w="0"/>
                <a:solidFill>
                  <a:schemeClr val="tx1"/>
                </a:solidFill>
                <a:effectLst>
                  <a:outerShdw blurRad="38100" dist="19050" dir="2700000" algn="tl" rotWithShape="0">
                    <a:schemeClr val="dk1">
                      <a:alpha val="40000"/>
                    </a:schemeClr>
                  </a:outerShdw>
                </a:effectLst>
              </a:rPr>
              <a:t>Alarm Table</a:t>
            </a:r>
          </a:p>
          <a:p>
            <a:pPr algn="ctr"/>
            <a:r>
              <a:rPr lang="en-US" dirty="0" smtClean="0">
                <a:ln w="0"/>
                <a:solidFill>
                  <a:schemeClr val="tx1"/>
                </a:solidFill>
                <a:effectLst>
                  <a:outerShdw blurRad="38100" dist="19050" dir="2700000" algn="tl" rotWithShape="0">
                    <a:schemeClr val="dk1">
                      <a:alpha val="40000"/>
                    </a:schemeClr>
                  </a:outerShdw>
                </a:effectLst>
              </a:rPr>
              <a:t>Beast Channels</a:t>
            </a:r>
            <a:endParaRPr lang="en-US" dirty="0">
              <a:ln w="0"/>
              <a:solidFill>
                <a:schemeClr val="tx1"/>
              </a:solidFill>
              <a:effectLst>
                <a:outerShdw blurRad="38100" dist="19050" dir="2700000" algn="tl" rotWithShape="0">
                  <a:schemeClr val="dk1">
                    <a:alpha val="40000"/>
                  </a:schemeClr>
                </a:outerShdw>
              </a:effectLst>
            </a:endParaRPr>
          </a:p>
        </p:txBody>
      </p:sp>
      <p:sp>
        <p:nvSpPr>
          <p:cNvPr id="7" name="Rounded Rectangle 6"/>
          <p:cNvSpPr/>
          <p:nvPr/>
        </p:nvSpPr>
        <p:spPr>
          <a:xfrm>
            <a:off x="7770115" y="2255091"/>
            <a:ext cx="1780032" cy="131673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n w="0"/>
                <a:solidFill>
                  <a:schemeClr val="tx1"/>
                </a:solidFill>
                <a:effectLst>
                  <a:outerShdw blurRad="38100" dist="19050" dir="2700000" algn="tl" rotWithShape="0">
                    <a:schemeClr val="dk1">
                      <a:alpha val="40000"/>
                    </a:schemeClr>
                  </a:outerShdw>
                </a:effectLst>
              </a:rPr>
              <a:t>Kibana</a:t>
            </a:r>
            <a:endParaRPr lang="en-US" dirty="0" smtClean="0"/>
          </a:p>
          <a:p>
            <a:pPr algn="ctr"/>
            <a:r>
              <a:rPr lang="en-US" dirty="0" smtClean="0">
                <a:ln w="0"/>
                <a:solidFill>
                  <a:schemeClr val="tx1"/>
                </a:solidFill>
                <a:effectLst>
                  <a:outerShdw blurRad="38100" dist="19050" dir="2700000" algn="tl" rotWithShape="0">
                    <a:schemeClr val="dk1">
                      <a:alpha val="40000"/>
                    </a:schemeClr>
                  </a:outerShdw>
                </a:effectLst>
              </a:rPr>
              <a:t>(Web Client)</a:t>
            </a:r>
            <a:endParaRPr lang="en-US" dirty="0">
              <a:ln w="0"/>
              <a:solidFill>
                <a:schemeClr val="tx1"/>
              </a:solidFill>
              <a:effectLst>
                <a:outerShdw blurRad="38100" dist="19050" dir="2700000" algn="tl" rotWithShape="0">
                  <a:schemeClr val="dk1">
                    <a:alpha val="40000"/>
                  </a:schemeClr>
                </a:outerShdw>
              </a:effectLst>
            </a:endParaRPr>
          </a:p>
        </p:txBody>
      </p:sp>
      <p:sp>
        <p:nvSpPr>
          <p:cNvPr id="8" name="Rounded Rectangle 7"/>
          <p:cNvSpPr/>
          <p:nvPr/>
        </p:nvSpPr>
        <p:spPr>
          <a:xfrm>
            <a:off x="9147048" y="1825625"/>
            <a:ext cx="1780032" cy="1316736"/>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CS-Studio</a:t>
            </a:r>
            <a:endParaRPr lang="en-US" dirty="0"/>
          </a:p>
        </p:txBody>
      </p:sp>
      <p:cxnSp>
        <p:nvCxnSpPr>
          <p:cNvPr id="10" name="Straight Connector 9"/>
          <p:cNvCxnSpPr/>
          <p:nvPr/>
        </p:nvCxnSpPr>
        <p:spPr>
          <a:xfrm>
            <a:off x="838200" y="4001294"/>
            <a:ext cx="105156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3445712" y="4540060"/>
            <a:ext cx="1780032" cy="131673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Apache Camel</a:t>
            </a:r>
            <a:endParaRPr lang="en-US" dirty="0">
              <a:solidFill>
                <a:schemeClr val="tx1"/>
              </a:solidFill>
            </a:endParaRPr>
          </a:p>
        </p:txBody>
      </p:sp>
      <p:cxnSp>
        <p:nvCxnSpPr>
          <p:cNvPr id="13" name="Straight Connector 12"/>
          <p:cNvCxnSpPr/>
          <p:nvPr/>
        </p:nvCxnSpPr>
        <p:spPr>
          <a:xfrm>
            <a:off x="10037064" y="3142361"/>
            <a:ext cx="0" cy="8589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7" idx="2"/>
          </p:cNvCxnSpPr>
          <p:nvPr/>
        </p:nvCxnSpPr>
        <p:spPr>
          <a:xfrm>
            <a:off x="8660131" y="3571827"/>
            <a:ext cx="6910" cy="4294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24094" y="3142361"/>
            <a:ext cx="0" cy="8589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335728" y="3462528"/>
            <a:ext cx="0" cy="5387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335728" y="4001294"/>
            <a:ext cx="0" cy="5387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169487" y="3462528"/>
            <a:ext cx="0" cy="5387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911486" y="4001294"/>
            <a:ext cx="0" cy="5387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12" idx="3"/>
          </p:cNvCxnSpPr>
          <p:nvPr/>
        </p:nvCxnSpPr>
        <p:spPr>
          <a:xfrm>
            <a:off x="5225744" y="5198428"/>
            <a:ext cx="78064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Flowchart: Magnetic Disk 29"/>
          <p:cNvSpPr/>
          <p:nvPr/>
        </p:nvSpPr>
        <p:spPr>
          <a:xfrm>
            <a:off x="6006387" y="4547200"/>
            <a:ext cx="1780032" cy="1309596"/>
          </a:xfrm>
          <a:prstGeom prst="flowChartMagneticDisk">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elastic</a:t>
            </a:r>
            <a:endParaRPr lang="en-US" dirty="0">
              <a:solidFill>
                <a:schemeClr val="tx1"/>
              </a:solidFill>
            </a:endParaRPr>
          </a:p>
        </p:txBody>
      </p:sp>
      <p:cxnSp>
        <p:nvCxnSpPr>
          <p:cNvPr id="35" name="Straight Arrow Connector 34"/>
          <p:cNvCxnSpPr/>
          <p:nvPr/>
        </p:nvCxnSpPr>
        <p:spPr>
          <a:xfrm flipV="1">
            <a:off x="2408760" y="3782695"/>
            <a:ext cx="1683509" cy="370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534998" y="3465376"/>
            <a:ext cx="1765805" cy="369332"/>
          </a:xfrm>
          <a:prstGeom prst="rect">
            <a:avLst/>
          </a:prstGeom>
          <a:noFill/>
        </p:spPr>
        <p:txBody>
          <a:bodyPr wrap="square" rtlCol="0">
            <a:spAutoFit/>
          </a:bodyPr>
          <a:lstStyle/>
          <a:p>
            <a:r>
              <a:rPr lang="en-US" dirty="0" err="1" smtClean="0"/>
              <a:t>jms</a:t>
            </a:r>
            <a:r>
              <a:rPr lang="en-US" dirty="0" smtClean="0"/>
              <a:t> messages</a:t>
            </a:r>
            <a:endParaRPr lang="en-US" dirty="0"/>
          </a:p>
        </p:txBody>
      </p:sp>
      <p:pic>
        <p:nvPicPr>
          <p:cNvPr id="1026" name="Picture 2" descr="Image titl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133" y="4537549"/>
            <a:ext cx="2862917" cy="131924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p:cNvPicPr>
            <a:picLocks noChangeAspect="1"/>
          </p:cNvPicPr>
          <p:nvPr/>
        </p:nvPicPr>
        <p:blipFill>
          <a:blip r:embed="rId4"/>
          <a:stretch>
            <a:fillRect/>
          </a:stretch>
        </p:blipFill>
        <p:spPr>
          <a:xfrm>
            <a:off x="6392886" y="1427967"/>
            <a:ext cx="2275138" cy="701937"/>
          </a:xfrm>
          <a:prstGeom prst="rect">
            <a:avLst/>
          </a:prstGeom>
        </p:spPr>
      </p:pic>
      <p:pic>
        <p:nvPicPr>
          <p:cNvPr id="40" name="Picture 39"/>
          <p:cNvPicPr>
            <a:picLocks noChangeAspect="1"/>
          </p:cNvPicPr>
          <p:nvPr/>
        </p:nvPicPr>
        <p:blipFill>
          <a:blip r:embed="rId5"/>
          <a:stretch>
            <a:fillRect/>
          </a:stretch>
        </p:blipFill>
        <p:spPr>
          <a:xfrm>
            <a:off x="10037064" y="1047765"/>
            <a:ext cx="1991188" cy="665094"/>
          </a:xfrm>
          <a:prstGeom prst="rect">
            <a:avLst/>
          </a:prstGeom>
        </p:spPr>
      </p:pic>
    </p:spTree>
    <p:extLst>
      <p:ext uri="{BB962C8B-B14F-4D97-AF65-F5344CB8AC3E}">
        <p14:creationId xmlns:p14="http://schemas.microsoft.com/office/powerpoint/2010/main" val="4164929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CS-Studio Integration</a:t>
            </a:r>
            <a:endParaRPr lang="en-US" dirty="0"/>
          </a:p>
        </p:txBody>
      </p:sp>
      <p:sp>
        <p:nvSpPr>
          <p:cNvPr id="5" name="Content Placeholder 4"/>
          <p:cNvSpPr>
            <a:spLocks noGrp="1"/>
          </p:cNvSpPr>
          <p:nvPr>
            <p:ph sz="half" idx="1"/>
          </p:nvPr>
        </p:nvSpPr>
        <p:spPr>
          <a:xfrm>
            <a:off x="838200" y="1825625"/>
            <a:ext cx="4386996" cy="4351338"/>
          </a:xfrm>
        </p:spPr>
        <p:txBody>
          <a:bodyPr/>
          <a:lstStyle/>
          <a:p>
            <a:r>
              <a:rPr lang="en-US" dirty="0" smtClean="0"/>
              <a:t>Show Alarm History context menu command</a:t>
            </a:r>
          </a:p>
          <a:p>
            <a:pPr marL="457200" lvl="1" indent="0">
              <a:buNone/>
            </a:pPr>
            <a:r>
              <a:rPr lang="en-US" dirty="0" smtClean="0"/>
              <a:t>Query based on </a:t>
            </a:r>
            <a:r>
              <a:rPr lang="en-US" dirty="0" err="1" smtClean="0"/>
              <a:t>PVName</a:t>
            </a:r>
            <a:r>
              <a:rPr lang="en-US" dirty="0"/>
              <a:t> </a:t>
            </a:r>
            <a:r>
              <a:rPr lang="en-US" dirty="0" smtClean="0"/>
              <a:t>&amp; Time</a:t>
            </a:r>
          </a:p>
          <a:p>
            <a:r>
              <a:rPr lang="en-US" dirty="0" smtClean="0"/>
              <a:t>Display a chronological list of all associated alarm messages</a:t>
            </a:r>
          </a:p>
        </p:txBody>
      </p:sp>
      <p:sp>
        <p:nvSpPr>
          <p:cNvPr id="6" name="Content Placeholder 5"/>
          <p:cNvSpPr>
            <a:spLocks noGrp="1"/>
          </p:cNvSpPr>
          <p:nvPr>
            <p:ph sz="half" idx="2"/>
          </p:nvPr>
        </p:nvSpPr>
        <p:spPr>
          <a:xfrm>
            <a:off x="6847692" y="5164814"/>
            <a:ext cx="4259240" cy="528637"/>
          </a:xfrm>
        </p:spPr>
        <p:txBody>
          <a:bodyPr>
            <a:normAutofit/>
          </a:bodyPr>
          <a:lstStyle/>
          <a:p>
            <a:pPr marL="0" indent="0">
              <a:buNone/>
            </a:pPr>
            <a:r>
              <a:rPr lang="en-US" sz="2400" dirty="0" smtClean="0"/>
              <a:t>Prototype Alarm History Viewer</a:t>
            </a:r>
            <a:endParaRPr lang="en-US" sz="2400" dirty="0"/>
          </a:p>
        </p:txBody>
      </p:sp>
      <p:pic>
        <p:nvPicPr>
          <p:cNvPr id="7" name="Picture 6"/>
          <p:cNvPicPr>
            <a:picLocks noChangeAspect="1"/>
          </p:cNvPicPr>
          <p:nvPr/>
        </p:nvPicPr>
        <p:blipFill>
          <a:blip r:embed="rId3"/>
          <a:stretch>
            <a:fillRect/>
          </a:stretch>
        </p:blipFill>
        <p:spPr>
          <a:xfrm>
            <a:off x="6600825" y="2309136"/>
            <a:ext cx="4752975" cy="1057275"/>
          </a:xfrm>
          <a:prstGeom prst="rect">
            <a:avLst/>
          </a:prstGeom>
        </p:spPr>
      </p:pic>
      <p:pic>
        <p:nvPicPr>
          <p:cNvPr id="8" name="Picture 7"/>
          <p:cNvPicPr>
            <a:picLocks noChangeAspect="1"/>
          </p:cNvPicPr>
          <p:nvPr/>
        </p:nvPicPr>
        <p:blipFill>
          <a:blip r:embed="rId4"/>
          <a:stretch>
            <a:fillRect/>
          </a:stretch>
        </p:blipFill>
        <p:spPr>
          <a:xfrm>
            <a:off x="5225196" y="2837773"/>
            <a:ext cx="6966804" cy="2327041"/>
          </a:xfrm>
          <a:prstGeom prst="rect">
            <a:avLst/>
          </a:prstGeom>
        </p:spPr>
      </p:pic>
    </p:spTree>
    <p:extLst>
      <p:ext uri="{BB962C8B-B14F-4D97-AF65-F5344CB8AC3E}">
        <p14:creationId xmlns:p14="http://schemas.microsoft.com/office/powerpoint/2010/main" val="116504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Webclient</a:t>
            </a:r>
            <a:r>
              <a:rPr lang="en-US" dirty="0" smtClean="0"/>
              <a:t> (</a:t>
            </a:r>
            <a:r>
              <a:rPr lang="en-US" dirty="0" err="1" smtClean="0"/>
              <a:t>Kibana</a:t>
            </a:r>
            <a:r>
              <a:rPr lang="en-US" dirty="0" smtClean="0"/>
              <a:t>)</a:t>
            </a:r>
            <a:endParaRPr lang="en-US" dirty="0"/>
          </a:p>
        </p:txBody>
      </p:sp>
      <p:sp>
        <p:nvSpPr>
          <p:cNvPr id="7" name="Content Placeholder 6"/>
          <p:cNvSpPr>
            <a:spLocks noGrp="1"/>
          </p:cNvSpPr>
          <p:nvPr>
            <p:ph sz="half" idx="1"/>
          </p:nvPr>
        </p:nvSpPr>
        <p:spPr>
          <a:xfrm>
            <a:off x="838199" y="1825624"/>
            <a:ext cx="4058517" cy="4630593"/>
          </a:xfrm>
        </p:spPr>
        <p:txBody>
          <a:bodyPr>
            <a:normAutofit/>
          </a:bodyPr>
          <a:lstStyle/>
          <a:p>
            <a:r>
              <a:rPr lang="en-US" dirty="0" smtClean="0"/>
              <a:t>Rich set of Visualization tools</a:t>
            </a:r>
          </a:p>
          <a:p>
            <a:pPr marL="457200" lvl="1" indent="0">
              <a:buNone/>
            </a:pPr>
            <a:r>
              <a:rPr lang="en-US" dirty="0" smtClean="0"/>
              <a:t>Trends</a:t>
            </a:r>
          </a:p>
          <a:p>
            <a:pPr marL="457200" lvl="1" indent="0">
              <a:buNone/>
            </a:pPr>
            <a:r>
              <a:rPr lang="en-US" dirty="0" smtClean="0"/>
              <a:t>Statistics</a:t>
            </a:r>
            <a:endParaRPr lang="en-US" dirty="0"/>
          </a:p>
          <a:p>
            <a:pPr marL="457200" lvl="1" indent="0">
              <a:buNone/>
            </a:pPr>
            <a:r>
              <a:rPr lang="en-US" dirty="0"/>
              <a:t>Table</a:t>
            </a:r>
          </a:p>
          <a:p>
            <a:r>
              <a:rPr lang="en-US" dirty="0" smtClean="0"/>
              <a:t>Configurable Dashboard</a:t>
            </a:r>
          </a:p>
          <a:p>
            <a:r>
              <a:rPr lang="en-US" dirty="0"/>
              <a:t>Filtering and Querying</a:t>
            </a:r>
          </a:p>
          <a:p>
            <a:endParaRPr lang="en-US" dirty="0"/>
          </a:p>
          <a:p>
            <a:endParaRPr lang="en-US" dirty="0"/>
          </a:p>
        </p:txBody>
      </p:sp>
      <p:pic>
        <p:nvPicPr>
          <p:cNvPr id="9" name="Content Placeholder 8"/>
          <p:cNvPicPr>
            <a:picLocks noGrp="1" noChangeAspect="1"/>
          </p:cNvPicPr>
          <p:nvPr>
            <p:ph sz="half" idx="2"/>
          </p:nvPr>
        </p:nvPicPr>
        <p:blipFill>
          <a:blip r:embed="rId3"/>
          <a:stretch>
            <a:fillRect/>
          </a:stretch>
        </p:blipFill>
        <p:spPr>
          <a:xfrm>
            <a:off x="4896718" y="4159097"/>
            <a:ext cx="7038975" cy="2419648"/>
          </a:xfrm>
          <a:prstGeom prst="rect">
            <a:avLst/>
          </a:prstGeom>
        </p:spPr>
      </p:pic>
      <p:pic>
        <p:nvPicPr>
          <p:cNvPr id="10" name="Picture 9"/>
          <p:cNvPicPr>
            <a:picLocks noChangeAspect="1"/>
          </p:cNvPicPr>
          <p:nvPr/>
        </p:nvPicPr>
        <p:blipFill>
          <a:blip r:embed="rId4"/>
          <a:stretch>
            <a:fillRect/>
          </a:stretch>
        </p:blipFill>
        <p:spPr>
          <a:xfrm>
            <a:off x="4896717" y="1825625"/>
            <a:ext cx="7038975" cy="2171700"/>
          </a:xfrm>
          <a:prstGeom prst="rect">
            <a:avLst/>
          </a:prstGeom>
        </p:spPr>
      </p:pic>
    </p:spTree>
    <p:extLst>
      <p:ext uri="{BB962C8B-B14F-4D97-AF65-F5344CB8AC3E}">
        <p14:creationId xmlns:p14="http://schemas.microsoft.com/office/powerpoint/2010/main" val="8189114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Roadmap</a:t>
            </a:r>
            <a:endParaRPr lang="en-US" dirty="0"/>
          </a:p>
        </p:txBody>
      </p:sp>
      <p:sp>
        <p:nvSpPr>
          <p:cNvPr id="6" name="Content Placeholder 5"/>
          <p:cNvSpPr>
            <a:spLocks noGrp="1"/>
          </p:cNvSpPr>
          <p:nvPr>
            <p:ph idx="1"/>
          </p:nvPr>
        </p:nvSpPr>
        <p:spPr/>
        <p:txBody>
          <a:bodyPr/>
          <a:lstStyle/>
          <a:p>
            <a:r>
              <a:rPr lang="en-US" dirty="0" smtClean="0"/>
              <a:t>Expand the beast </a:t>
            </a:r>
            <a:r>
              <a:rPr lang="en-US" dirty="0" err="1" smtClean="0"/>
              <a:t>datasource</a:t>
            </a:r>
            <a:r>
              <a:rPr lang="en-US" dirty="0" smtClean="0"/>
              <a:t> to support multiple configurations</a:t>
            </a:r>
          </a:p>
          <a:p>
            <a:r>
              <a:rPr lang="en-US" dirty="0" smtClean="0"/>
              <a:t>Improve the Alarm History </a:t>
            </a:r>
            <a:r>
              <a:rPr lang="en-US" dirty="0"/>
              <a:t>V</a:t>
            </a:r>
            <a:r>
              <a:rPr lang="en-US" dirty="0" smtClean="0"/>
              <a:t>iew </a:t>
            </a:r>
          </a:p>
          <a:p>
            <a:r>
              <a:rPr lang="en-US" dirty="0" smtClean="0"/>
              <a:t>More routes for other useful pieces of information</a:t>
            </a:r>
            <a:endParaRPr lang="en-US" dirty="0"/>
          </a:p>
        </p:txBody>
      </p:sp>
    </p:spTree>
    <p:extLst>
      <p:ext uri="{BB962C8B-B14F-4D97-AF65-F5344CB8AC3E}">
        <p14:creationId xmlns:p14="http://schemas.microsoft.com/office/powerpoint/2010/main" val="39474190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Comments?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949854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Alarm </a:t>
            </a:r>
            <a:r>
              <a:rPr lang="en-US" dirty="0" err="1" smtClean="0"/>
              <a:t>Datasource</a:t>
            </a:r>
            <a:endParaRPr lang="en-US" dirty="0"/>
          </a:p>
        </p:txBody>
      </p:sp>
      <p:sp>
        <p:nvSpPr>
          <p:cNvPr id="5" name="Text Placeholder 4"/>
          <p:cNvSpPr>
            <a:spLocks noGrp="1"/>
          </p:cNvSpPr>
          <p:nvPr>
            <p:ph type="body" idx="1"/>
          </p:nvPr>
        </p:nvSpPr>
        <p:spPr/>
        <p:txBody>
          <a:bodyPr/>
          <a:lstStyle/>
          <a:p>
            <a:r>
              <a:rPr lang="en-US" dirty="0" smtClean="0"/>
              <a:t>ITER, FRIB, NSLS2</a:t>
            </a:r>
            <a:endParaRPr lang="en-US" dirty="0"/>
          </a:p>
        </p:txBody>
      </p:sp>
    </p:spTree>
    <p:extLst>
      <p:ext uri="{BB962C8B-B14F-4D97-AF65-F5344CB8AC3E}">
        <p14:creationId xmlns:p14="http://schemas.microsoft.com/office/powerpoint/2010/main" val="1548651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BEAST Toolkit</a:t>
            </a:r>
            <a:endParaRPr lang="en-US" dirty="0"/>
          </a:p>
        </p:txBody>
      </p:sp>
      <p:sp>
        <p:nvSpPr>
          <p:cNvPr id="4" name="Content Placeholder 3"/>
          <p:cNvSpPr>
            <a:spLocks noGrp="1"/>
          </p:cNvSpPr>
          <p:nvPr>
            <p:ph sz="half" idx="1"/>
          </p:nvPr>
        </p:nvSpPr>
        <p:spPr/>
        <p:txBody>
          <a:bodyPr>
            <a:normAutofit fontScale="92500" lnSpcReduction="10000"/>
          </a:bodyPr>
          <a:lstStyle/>
          <a:p>
            <a:r>
              <a:rPr lang="en-US" dirty="0"/>
              <a:t>Alarm </a:t>
            </a:r>
            <a:r>
              <a:rPr lang="en-US" dirty="0" smtClean="0"/>
              <a:t>Server &amp; configuration database</a:t>
            </a:r>
            <a:endParaRPr lang="en-US" dirty="0"/>
          </a:p>
          <a:p>
            <a:pPr lvl="1"/>
            <a:r>
              <a:rPr lang="en-US" dirty="0"/>
              <a:t>Handles Alarm </a:t>
            </a:r>
            <a:r>
              <a:rPr lang="en-US" dirty="0" smtClean="0"/>
              <a:t>logic and state</a:t>
            </a:r>
            <a:endParaRPr lang="en-US" dirty="0"/>
          </a:p>
          <a:p>
            <a:pPr lvl="1"/>
            <a:r>
              <a:rPr lang="en-US" dirty="0"/>
              <a:t>Stores alarm </a:t>
            </a:r>
            <a:r>
              <a:rPr lang="en-US" dirty="0" smtClean="0"/>
              <a:t>configuration</a:t>
            </a:r>
            <a:endParaRPr lang="en-US" dirty="0"/>
          </a:p>
          <a:p>
            <a:r>
              <a:rPr lang="en-US" dirty="0"/>
              <a:t>Alarm Clients</a:t>
            </a:r>
          </a:p>
          <a:p>
            <a:pPr lvl="1"/>
            <a:r>
              <a:rPr lang="en-US" dirty="0"/>
              <a:t>GUI’s </a:t>
            </a:r>
            <a:r>
              <a:rPr lang="en-US" dirty="0" smtClean="0"/>
              <a:t>display alarms, organized by the configure hierarchy or status</a:t>
            </a:r>
          </a:p>
          <a:p>
            <a:pPr lvl="1"/>
            <a:r>
              <a:rPr lang="en-US" dirty="0" smtClean="0"/>
              <a:t>GUI’s </a:t>
            </a:r>
            <a:r>
              <a:rPr lang="en-US" dirty="0"/>
              <a:t>provide tools to handle alarms (enable, acknowledge, open related display, show guidance)</a:t>
            </a:r>
          </a:p>
          <a:p>
            <a:pPr lvl="1"/>
            <a:r>
              <a:rPr lang="en-US" dirty="0" smtClean="0"/>
              <a:t>Annunciator</a:t>
            </a:r>
          </a:p>
          <a:p>
            <a:pPr lvl="1"/>
            <a:r>
              <a:rPr lang="en-US" dirty="0" smtClean="0"/>
              <a:t>Alarm Message logger</a:t>
            </a:r>
            <a:endParaRPr lang="en-US" dirty="0"/>
          </a:p>
        </p:txBody>
      </p:sp>
      <p:pic>
        <p:nvPicPr>
          <p:cNvPr id="6" name="Content Placeholder 4"/>
          <p:cNvPicPr>
            <a:picLocks noChangeAspect="1"/>
          </p:cNvPicPr>
          <p:nvPr/>
        </p:nvPicPr>
        <p:blipFill>
          <a:blip r:embed="rId3"/>
          <a:stretch>
            <a:fillRect/>
          </a:stretch>
        </p:blipFill>
        <p:spPr>
          <a:xfrm>
            <a:off x="6096000" y="531935"/>
            <a:ext cx="5176928" cy="4640629"/>
          </a:xfrm>
          <a:prstGeom prst="rect">
            <a:avLst/>
          </a:prstGeom>
        </p:spPr>
      </p:pic>
      <p:pic>
        <p:nvPicPr>
          <p:cNvPr id="7" name="Content Placeholder 8"/>
          <p:cNvPicPr>
            <a:picLocks noGrp="1" noChangeAspect="1"/>
          </p:cNvPicPr>
          <p:nvPr>
            <p:ph sz="half" idx="2"/>
          </p:nvPr>
        </p:nvPicPr>
        <p:blipFill>
          <a:blip r:embed="rId4"/>
          <a:stretch>
            <a:fillRect/>
          </a:stretch>
        </p:blipFill>
        <p:spPr>
          <a:xfrm>
            <a:off x="9682377" y="1544272"/>
            <a:ext cx="2104257" cy="4351338"/>
          </a:xfrm>
          <a:prstGeom prst="rect">
            <a:avLst/>
          </a:prstGeom>
        </p:spPr>
      </p:pic>
    </p:spTree>
    <p:extLst>
      <p:ext uri="{BB962C8B-B14F-4D97-AF65-F5344CB8AC3E}">
        <p14:creationId xmlns:p14="http://schemas.microsoft.com/office/powerpoint/2010/main" val="725059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Beast </a:t>
            </a:r>
            <a:r>
              <a:rPr lang="en-US" dirty="0" err="1" smtClean="0"/>
              <a:t>Datasource</a:t>
            </a:r>
            <a:endParaRPr lang="en-US" dirty="0"/>
          </a:p>
        </p:txBody>
      </p:sp>
      <p:sp>
        <p:nvSpPr>
          <p:cNvPr id="3" name="Content Placeholder 2"/>
          <p:cNvSpPr>
            <a:spLocks noGrp="1"/>
          </p:cNvSpPr>
          <p:nvPr>
            <p:ph sz="half" idx="1"/>
          </p:nvPr>
        </p:nvSpPr>
        <p:spPr>
          <a:xfrm>
            <a:off x="719329" y="1825625"/>
            <a:ext cx="6864096" cy="4351338"/>
          </a:xfrm>
        </p:spPr>
        <p:txBody>
          <a:bodyPr>
            <a:normAutofit/>
          </a:bodyPr>
          <a:lstStyle/>
          <a:p>
            <a:r>
              <a:rPr lang="en-US" dirty="0" smtClean="0"/>
              <a:t>Making Beast information accessible as channels</a:t>
            </a:r>
          </a:p>
          <a:p>
            <a:r>
              <a:rPr lang="en-US" dirty="0" smtClean="0"/>
              <a:t>You can create a beast channel for any Alarm Trigger PVs or for any Area, System, Subsystem.</a:t>
            </a:r>
          </a:p>
          <a:p>
            <a:pPr lvl="1"/>
            <a:r>
              <a:rPr lang="en-US" dirty="0" smtClean="0"/>
              <a:t>beast://alarm_trigger_pvName</a:t>
            </a:r>
            <a:br>
              <a:rPr lang="en-US" dirty="0" smtClean="0"/>
            </a:br>
            <a:r>
              <a:rPr lang="en-US" sz="2000" i="1" dirty="0" smtClean="0"/>
              <a:t>e.g. beast://LN{EGUN}I:Trip-Sts</a:t>
            </a:r>
            <a:endParaRPr lang="en-US" dirty="0" smtClean="0"/>
          </a:p>
          <a:p>
            <a:pPr lvl="1"/>
            <a:r>
              <a:rPr lang="en-US" sz="2400" dirty="0" smtClean="0"/>
              <a:t>beast://complete_path_to_area</a:t>
            </a:r>
            <a:br>
              <a:rPr lang="en-US" sz="2400" dirty="0" smtClean="0"/>
            </a:br>
            <a:r>
              <a:rPr lang="en-US" sz="2000" i="1" dirty="0"/>
              <a:t>e.g. beast</a:t>
            </a:r>
            <a:r>
              <a:rPr lang="en-US" sz="2000" i="1" dirty="0" smtClean="0"/>
              <a:t>://NSLS2_OPR/Linac</a:t>
            </a:r>
            <a:endParaRPr lang="en-US" sz="2400" i="1" dirty="0" smtClean="0"/>
          </a:p>
          <a:p>
            <a:pPr lvl="1"/>
            <a:r>
              <a:rPr lang="en-US" sz="2400" dirty="0" smtClean="0"/>
              <a:t>beast://complete_path_to_system/sub_system</a:t>
            </a:r>
            <a:br>
              <a:rPr lang="en-US" sz="2400" dirty="0" smtClean="0"/>
            </a:br>
            <a:r>
              <a:rPr lang="en-US" sz="2000" i="1" dirty="0"/>
              <a:t>e.g. </a:t>
            </a:r>
            <a:r>
              <a:rPr lang="en-US" sz="2000" i="1" dirty="0" smtClean="0"/>
              <a:t>beast</a:t>
            </a:r>
            <a:r>
              <a:rPr lang="en-US" sz="2000" i="1" dirty="0"/>
              <a:t>://</a:t>
            </a:r>
            <a:r>
              <a:rPr lang="en-US" sz="2000" i="1" dirty="0" smtClean="0"/>
              <a:t>NSLS2_OPR/Linac/RF</a:t>
            </a:r>
          </a:p>
          <a:p>
            <a:endParaRPr lang="en-US" dirty="0"/>
          </a:p>
        </p:txBody>
      </p:sp>
      <p:pic>
        <p:nvPicPr>
          <p:cNvPr id="5" name="Content Placeholder 4"/>
          <p:cNvPicPr>
            <a:picLocks noGrp="1" noChangeAspect="1"/>
          </p:cNvPicPr>
          <p:nvPr>
            <p:ph sz="half" idx="2"/>
          </p:nvPr>
        </p:nvPicPr>
        <p:blipFill>
          <a:blip r:embed="rId3"/>
          <a:stretch>
            <a:fillRect/>
          </a:stretch>
        </p:blipFill>
        <p:spPr>
          <a:xfrm>
            <a:off x="7473696" y="1825625"/>
            <a:ext cx="4371022" cy="4038600"/>
          </a:xfrm>
          <a:prstGeom prst="rect">
            <a:avLst/>
          </a:prstGeom>
        </p:spPr>
      </p:pic>
    </p:spTree>
    <p:extLst>
      <p:ext uri="{BB962C8B-B14F-4D97-AF65-F5344CB8AC3E}">
        <p14:creationId xmlns:p14="http://schemas.microsoft.com/office/powerpoint/2010/main" val="3276911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Beast Channels - Introduction</a:t>
            </a:r>
            <a:endParaRPr lang="en-US" dirty="0"/>
          </a:p>
        </p:txBody>
      </p:sp>
      <p:sp>
        <p:nvSpPr>
          <p:cNvPr id="8" name="Text Placeholder 7"/>
          <p:cNvSpPr>
            <a:spLocks noGrp="1"/>
          </p:cNvSpPr>
          <p:nvPr>
            <p:ph type="body" idx="1"/>
          </p:nvPr>
        </p:nvSpPr>
        <p:spPr>
          <a:xfrm>
            <a:off x="839787" y="5857259"/>
            <a:ext cx="5157787" cy="823912"/>
          </a:xfrm>
        </p:spPr>
        <p:txBody>
          <a:bodyPr/>
          <a:lstStyle/>
          <a:p>
            <a:r>
              <a:rPr lang="en-US" dirty="0" smtClean="0"/>
              <a:t>Beast channel representing a system</a:t>
            </a:r>
            <a:endParaRPr lang="en-US" dirty="0"/>
          </a:p>
        </p:txBody>
      </p:sp>
      <p:sp>
        <p:nvSpPr>
          <p:cNvPr id="10" name="Text Placeholder 9"/>
          <p:cNvSpPr>
            <a:spLocks noGrp="1"/>
          </p:cNvSpPr>
          <p:nvPr>
            <p:ph type="body" sz="quarter" idx="3"/>
          </p:nvPr>
        </p:nvSpPr>
        <p:spPr>
          <a:xfrm>
            <a:off x="6571260" y="5857259"/>
            <a:ext cx="4983658" cy="823912"/>
          </a:xfrm>
        </p:spPr>
        <p:txBody>
          <a:bodyPr/>
          <a:lstStyle/>
          <a:p>
            <a:r>
              <a:rPr lang="en-US" dirty="0" smtClean="0"/>
              <a:t>Beast channel to a single alarm </a:t>
            </a:r>
            <a:endParaRPr lang="en-US" dirty="0"/>
          </a:p>
        </p:txBody>
      </p:sp>
      <p:pic>
        <p:nvPicPr>
          <p:cNvPr id="12" name="Content Placeholder 11"/>
          <p:cNvPicPr>
            <a:picLocks noGrp="1" noChangeAspect="1"/>
          </p:cNvPicPr>
          <p:nvPr>
            <p:ph sz="quarter" idx="4"/>
          </p:nvPr>
        </p:nvPicPr>
        <p:blipFill>
          <a:blip r:embed="rId3"/>
          <a:stretch>
            <a:fillRect/>
          </a:stretch>
        </p:blipFill>
        <p:spPr>
          <a:xfrm>
            <a:off x="839788" y="1690688"/>
            <a:ext cx="4784128" cy="4565425"/>
          </a:xfrm>
          <a:prstGeom prst="rect">
            <a:avLst/>
          </a:prstGeom>
        </p:spPr>
      </p:pic>
      <p:pic>
        <p:nvPicPr>
          <p:cNvPr id="13" name="Picture 12"/>
          <p:cNvPicPr>
            <a:picLocks noChangeAspect="1"/>
          </p:cNvPicPr>
          <p:nvPr/>
        </p:nvPicPr>
        <p:blipFill>
          <a:blip r:embed="rId4"/>
          <a:stretch>
            <a:fillRect/>
          </a:stretch>
        </p:blipFill>
        <p:spPr>
          <a:xfrm>
            <a:off x="6571260" y="1690688"/>
            <a:ext cx="4784128" cy="4565425"/>
          </a:xfrm>
          <a:prstGeom prst="rect">
            <a:avLst/>
          </a:prstGeom>
        </p:spPr>
      </p:pic>
    </p:spTree>
    <p:extLst>
      <p:ext uri="{BB962C8B-B14F-4D97-AF65-F5344CB8AC3E}">
        <p14:creationId xmlns:p14="http://schemas.microsoft.com/office/powerpoint/2010/main" val="2196042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Beast Channels – special channels </a:t>
            </a:r>
            <a:endParaRPr lang="en-US" dirty="0"/>
          </a:p>
        </p:txBody>
      </p:sp>
      <p:sp>
        <p:nvSpPr>
          <p:cNvPr id="8" name="Content Placeholder 7"/>
          <p:cNvSpPr>
            <a:spLocks noGrp="1"/>
          </p:cNvSpPr>
          <p:nvPr>
            <p:ph idx="1"/>
          </p:nvPr>
        </p:nvSpPr>
        <p:spPr/>
        <p:txBody>
          <a:bodyPr>
            <a:normAutofit lnSpcReduction="10000"/>
          </a:bodyPr>
          <a:lstStyle/>
          <a:p>
            <a:r>
              <a:rPr lang="en-US" dirty="0"/>
              <a:t>In addition of the table it is also possible to create a channel directly to some of </a:t>
            </a:r>
            <a:r>
              <a:rPr lang="en-US" dirty="0" smtClean="0"/>
              <a:t>the fields </a:t>
            </a:r>
            <a:r>
              <a:rPr lang="en-US" dirty="0"/>
              <a:t>of the table</a:t>
            </a:r>
          </a:p>
          <a:p>
            <a:pPr marL="457200" lvl="1" indent="0">
              <a:buNone/>
            </a:pPr>
            <a:r>
              <a:rPr lang="en-US" dirty="0" smtClean="0"/>
              <a:t>E.g.</a:t>
            </a:r>
          </a:p>
          <a:p>
            <a:pPr lvl="1"/>
            <a:r>
              <a:rPr lang="en-US" dirty="0" smtClean="0"/>
              <a:t>beast://channel_Name.Enable</a:t>
            </a:r>
          </a:p>
          <a:p>
            <a:pPr marL="914400" lvl="2" indent="0">
              <a:buNone/>
            </a:pPr>
            <a:r>
              <a:rPr lang="en-US" dirty="0" smtClean="0"/>
              <a:t>Returns a Boolean value describing if this alarm channel is enabled/disabled</a:t>
            </a:r>
          </a:p>
          <a:p>
            <a:pPr lvl="1"/>
            <a:r>
              <a:rPr lang="en-US" dirty="0" smtClean="0"/>
              <a:t>beast://</a:t>
            </a:r>
            <a:r>
              <a:rPr lang="en-US" dirty="0"/>
              <a:t>channel_Name</a:t>
            </a:r>
            <a:r>
              <a:rPr lang="en-US" dirty="0" smtClean="0"/>
              <a:t>.Acknowledge</a:t>
            </a:r>
          </a:p>
          <a:p>
            <a:pPr marL="914400" lvl="2" indent="0">
              <a:buNone/>
            </a:pPr>
            <a:r>
              <a:rPr lang="en-US" dirty="0"/>
              <a:t>Returns a Boolean value describing if this alarm channel </a:t>
            </a:r>
            <a:r>
              <a:rPr lang="en-US" dirty="0" smtClean="0"/>
              <a:t>has been acknowledged</a:t>
            </a:r>
          </a:p>
          <a:p>
            <a:pPr lvl="1"/>
            <a:r>
              <a:rPr lang="en-US" dirty="0" smtClean="0"/>
              <a:t>beast://</a:t>
            </a:r>
            <a:r>
              <a:rPr lang="en-US" dirty="0"/>
              <a:t>channel_Name</a:t>
            </a:r>
            <a:r>
              <a:rPr lang="en-US" dirty="0" smtClean="0"/>
              <a:t>.AlarmSeverity</a:t>
            </a:r>
          </a:p>
          <a:p>
            <a:pPr marL="914400" lvl="2" indent="0">
              <a:buNone/>
            </a:pPr>
            <a:r>
              <a:rPr lang="en-US" dirty="0" smtClean="0"/>
              <a:t>Returns a String representation of the alarm severity (taking into account alarm configuration logic like “latching”)</a:t>
            </a:r>
            <a:endParaRPr lang="en-US" dirty="0"/>
          </a:p>
          <a:p>
            <a:pPr lvl="1"/>
            <a:r>
              <a:rPr lang="en-US" dirty="0" smtClean="0"/>
              <a:t>beast://</a:t>
            </a:r>
            <a:r>
              <a:rPr lang="en-US" dirty="0"/>
              <a:t>channel_Name</a:t>
            </a:r>
            <a:r>
              <a:rPr lang="en-US" dirty="0" smtClean="0"/>
              <a:t>.Active</a:t>
            </a:r>
          </a:p>
          <a:p>
            <a:pPr marL="914400" lvl="2" indent="0">
              <a:buNone/>
            </a:pPr>
            <a:r>
              <a:rPr lang="en-US" dirty="0" smtClean="0"/>
              <a:t>Returns a Boolean value representing the beast alarm state of this channel</a:t>
            </a:r>
            <a:endParaRPr lang="en-US" dirty="0"/>
          </a:p>
        </p:txBody>
      </p:sp>
    </p:spTree>
    <p:extLst>
      <p:ext uri="{BB962C8B-B14F-4D97-AF65-F5344CB8AC3E}">
        <p14:creationId xmlns:p14="http://schemas.microsoft.com/office/powerpoint/2010/main" val="129635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to Beast channels</a:t>
            </a:r>
            <a:endParaRPr lang="en-US" dirty="0"/>
          </a:p>
        </p:txBody>
      </p:sp>
      <p:sp>
        <p:nvSpPr>
          <p:cNvPr id="3" name="Content Placeholder 2"/>
          <p:cNvSpPr>
            <a:spLocks noGrp="1"/>
          </p:cNvSpPr>
          <p:nvPr>
            <p:ph sz="half" idx="1"/>
          </p:nvPr>
        </p:nvSpPr>
        <p:spPr>
          <a:xfrm>
            <a:off x="838199" y="1825625"/>
            <a:ext cx="6076168" cy="4351338"/>
          </a:xfrm>
        </p:spPr>
        <p:txBody>
          <a:bodyPr/>
          <a:lstStyle/>
          <a:p>
            <a:r>
              <a:rPr lang="en-US" dirty="0" smtClean="0"/>
              <a:t>In addition to reading </a:t>
            </a:r>
          </a:p>
          <a:p>
            <a:pPr lvl="1"/>
            <a:r>
              <a:rPr lang="en-US" dirty="0" err="1" smtClean="0"/>
              <a:t>ack</a:t>
            </a:r>
            <a:r>
              <a:rPr lang="en-US" dirty="0" smtClean="0"/>
              <a:t>: acknowledge this alarm </a:t>
            </a:r>
            <a:r>
              <a:rPr lang="en-US" dirty="0" err="1" smtClean="0"/>
              <a:t>pv</a:t>
            </a:r>
            <a:r>
              <a:rPr lang="en-US" dirty="0" smtClean="0"/>
              <a:t> or node.</a:t>
            </a:r>
          </a:p>
          <a:p>
            <a:pPr lvl="1"/>
            <a:r>
              <a:rPr lang="en-US" dirty="0" err="1" smtClean="0"/>
              <a:t>unack</a:t>
            </a:r>
            <a:r>
              <a:rPr lang="en-US" dirty="0" smtClean="0"/>
              <a:t>: </a:t>
            </a:r>
            <a:r>
              <a:rPr lang="en-US" dirty="0" err="1" smtClean="0"/>
              <a:t>unacknowledge</a:t>
            </a:r>
            <a:r>
              <a:rPr lang="en-US" dirty="0" smtClean="0"/>
              <a:t> this alarm </a:t>
            </a:r>
            <a:r>
              <a:rPr lang="en-US" dirty="0" err="1" smtClean="0"/>
              <a:t>pv</a:t>
            </a:r>
            <a:r>
              <a:rPr lang="en-US" dirty="0" smtClean="0"/>
              <a:t> or node.</a:t>
            </a:r>
          </a:p>
          <a:p>
            <a:pPr lvl="1"/>
            <a:r>
              <a:rPr lang="en-US" dirty="0" smtClean="0"/>
              <a:t>enable: enable this alarm </a:t>
            </a:r>
            <a:r>
              <a:rPr lang="en-US" dirty="0" err="1" smtClean="0"/>
              <a:t>pv</a:t>
            </a:r>
            <a:r>
              <a:rPr lang="en-US" dirty="0" smtClean="0"/>
              <a:t> or node.</a:t>
            </a:r>
          </a:p>
          <a:p>
            <a:pPr lvl="1"/>
            <a:r>
              <a:rPr lang="en-US" dirty="0" smtClean="0"/>
              <a:t>disable: disenable this alarm </a:t>
            </a:r>
            <a:r>
              <a:rPr lang="en-US" dirty="0" err="1" smtClean="0"/>
              <a:t>pv</a:t>
            </a:r>
            <a:r>
              <a:rPr lang="en-US" dirty="0" smtClean="0"/>
              <a:t> or node.</a:t>
            </a:r>
          </a:p>
          <a:p>
            <a:endParaRPr lang="en-US" dirty="0"/>
          </a:p>
        </p:txBody>
      </p:sp>
      <p:pic>
        <p:nvPicPr>
          <p:cNvPr id="10" name="Content Placeholder 9"/>
          <p:cNvPicPr>
            <a:picLocks noGrp="1" noChangeAspect="1"/>
          </p:cNvPicPr>
          <p:nvPr>
            <p:ph sz="half" idx="2"/>
          </p:nvPr>
        </p:nvPicPr>
        <p:blipFill>
          <a:blip r:embed="rId3"/>
          <a:stretch>
            <a:fillRect/>
          </a:stretch>
        </p:blipFill>
        <p:spPr>
          <a:xfrm>
            <a:off x="6717508" y="1825625"/>
            <a:ext cx="4636292" cy="4351338"/>
          </a:xfrm>
          <a:prstGeom prst="rect">
            <a:avLst/>
          </a:prstGeom>
        </p:spPr>
      </p:pic>
    </p:spTree>
    <p:extLst>
      <p:ext uri="{BB962C8B-B14F-4D97-AF65-F5344CB8AC3E}">
        <p14:creationId xmlns:p14="http://schemas.microsoft.com/office/powerpoint/2010/main" val="23241661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740271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39788" y="457200"/>
            <a:ext cx="5145376" cy="1600200"/>
          </a:xfrm>
        </p:spPr>
        <p:txBody>
          <a:bodyPr/>
          <a:lstStyle/>
          <a:p>
            <a:r>
              <a:rPr lang="en-US" dirty="0" smtClean="0"/>
              <a:t>Other examples:</a:t>
            </a:r>
            <a:endParaRPr lang="en-US" dirty="0"/>
          </a:p>
        </p:txBody>
      </p:sp>
      <p:pic>
        <p:nvPicPr>
          <p:cNvPr id="12" name="Content Placeholder 11"/>
          <p:cNvPicPr>
            <a:picLocks noGrp="1" noChangeAspect="1"/>
          </p:cNvPicPr>
          <p:nvPr>
            <p:ph idx="1"/>
          </p:nvPr>
        </p:nvPicPr>
        <p:blipFill>
          <a:blip r:embed="rId3"/>
          <a:stretch>
            <a:fillRect/>
          </a:stretch>
        </p:blipFill>
        <p:spPr>
          <a:xfrm>
            <a:off x="7388353" y="457200"/>
            <a:ext cx="4120896" cy="551797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788" y="3860576"/>
            <a:ext cx="7938905" cy="1797838"/>
          </a:xfrm>
          <a:prstGeom prst="rect">
            <a:avLst/>
          </a:prstGeom>
        </p:spPr>
      </p:pic>
      <p:sp>
        <p:nvSpPr>
          <p:cNvPr id="4" name="TextBox 3"/>
          <p:cNvSpPr txBox="1"/>
          <p:nvPr/>
        </p:nvSpPr>
        <p:spPr>
          <a:xfrm>
            <a:off x="839788" y="5850177"/>
            <a:ext cx="4503293" cy="369332"/>
          </a:xfrm>
          <a:prstGeom prst="rect">
            <a:avLst/>
          </a:prstGeom>
          <a:noFill/>
        </p:spPr>
        <p:txBody>
          <a:bodyPr wrap="square" rtlCol="0">
            <a:spAutoFit/>
          </a:bodyPr>
          <a:lstStyle/>
          <a:p>
            <a:r>
              <a:rPr lang="en-US" dirty="0" smtClean="0"/>
              <a:t>NSLS2: System alarm master screen</a:t>
            </a:r>
            <a:endParaRPr lang="en-US" dirty="0"/>
          </a:p>
        </p:txBody>
      </p:sp>
      <p:sp>
        <p:nvSpPr>
          <p:cNvPr id="13" name="TextBox 12"/>
          <p:cNvSpPr txBox="1"/>
          <p:nvPr/>
        </p:nvSpPr>
        <p:spPr>
          <a:xfrm>
            <a:off x="7388353" y="6034843"/>
            <a:ext cx="3356431" cy="369332"/>
          </a:xfrm>
          <a:prstGeom prst="rect">
            <a:avLst/>
          </a:prstGeom>
          <a:noFill/>
        </p:spPr>
        <p:txBody>
          <a:bodyPr wrap="square" rtlCol="0">
            <a:spAutoFit/>
          </a:bodyPr>
          <a:lstStyle/>
          <a:p>
            <a:r>
              <a:rPr lang="en-US" dirty="0" smtClean="0"/>
              <a:t>FRIB: gas cell alarms</a:t>
            </a:r>
            <a:endParaRPr lang="en-US" dirty="0"/>
          </a:p>
        </p:txBody>
      </p:sp>
    </p:spTree>
    <p:extLst>
      <p:ext uri="{BB962C8B-B14F-4D97-AF65-F5344CB8AC3E}">
        <p14:creationId xmlns:p14="http://schemas.microsoft.com/office/powerpoint/2010/main" val="18395160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3332</TotalTime>
  <Words>1030</Words>
  <Application>Microsoft Office PowerPoint</Application>
  <PresentationFormat>Widescreen</PresentationFormat>
  <Paragraphs>138</Paragraphs>
  <Slides>16</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Alarm information in CS-Studio</vt:lpstr>
      <vt:lpstr>Alarm Datasource</vt:lpstr>
      <vt:lpstr>BEAST Toolkit</vt:lpstr>
      <vt:lpstr>Beast Datasource</vt:lpstr>
      <vt:lpstr>Beast Channels - Introduction</vt:lpstr>
      <vt:lpstr>Beast Channels – special channels </vt:lpstr>
      <vt:lpstr>Writing to Beast channels</vt:lpstr>
      <vt:lpstr>PowerPoint Presentation</vt:lpstr>
      <vt:lpstr>Other examples:</vt:lpstr>
      <vt:lpstr>Alarm Message History </vt:lpstr>
      <vt:lpstr>Motivation</vt:lpstr>
      <vt:lpstr>Architecture</vt:lpstr>
      <vt:lpstr>CS-Studio Integration</vt:lpstr>
      <vt:lpstr>Webclient (Kibana)</vt:lpstr>
      <vt:lpstr>Roadmap</vt:lpstr>
      <vt:lpstr>Questions? Comments?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Kunal Shroff</dc:creator>
  <cp:lastModifiedBy>Kunal Shroff</cp:lastModifiedBy>
  <cp:revision>48</cp:revision>
  <dcterms:created xsi:type="dcterms:W3CDTF">2016-05-23T07:02:46Z</dcterms:created>
  <dcterms:modified xsi:type="dcterms:W3CDTF">2016-05-25T16:26:05Z</dcterms:modified>
</cp:coreProperties>
</file>