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964" r:id="rId1"/>
  </p:sldMasterIdLst>
  <p:notesMasterIdLst>
    <p:notesMasterId r:id="rId16"/>
  </p:notesMasterIdLst>
  <p:handoutMasterIdLst>
    <p:handoutMasterId r:id="rId17"/>
  </p:handoutMasterIdLst>
  <p:sldIdLst>
    <p:sldId id="328" r:id="rId2"/>
    <p:sldId id="290" r:id="rId3"/>
    <p:sldId id="330" r:id="rId4"/>
    <p:sldId id="344" r:id="rId5"/>
    <p:sldId id="334" r:id="rId6"/>
    <p:sldId id="341" r:id="rId7"/>
    <p:sldId id="347" r:id="rId8"/>
    <p:sldId id="331" r:id="rId9"/>
    <p:sldId id="342" r:id="rId10"/>
    <p:sldId id="349" r:id="rId11"/>
    <p:sldId id="348" r:id="rId12"/>
    <p:sldId id="309" r:id="rId13"/>
    <p:sldId id="343" r:id="rId14"/>
    <p:sldId id="346" r:id="rId15"/>
  </p:sldIdLst>
  <p:sldSz cx="9144000" cy="6858000" type="screen4x3"/>
  <p:notesSz cx="6794500" cy="9931400"/>
  <p:defaultTextStyle>
    <a:defPPr>
      <a:defRPr lang="de-CH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AE7857C0-2D20-4703-8FB6-39B300EF5577}">
          <p14:sldIdLst>
            <p14:sldId id="328"/>
            <p14:sldId id="290"/>
            <p14:sldId id="330"/>
            <p14:sldId id="344"/>
            <p14:sldId id="334"/>
            <p14:sldId id="341"/>
            <p14:sldId id="347"/>
            <p14:sldId id="331"/>
            <p14:sldId id="342"/>
            <p14:sldId id="349"/>
            <p14:sldId id="348"/>
            <p14:sldId id="309"/>
            <p14:sldId id="343"/>
            <p14:sldId id="34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010000"/>
    <a:srgbClr val="FFFFFF"/>
    <a:srgbClr val="000000"/>
    <a:srgbClr val="FDCA00"/>
    <a:srgbClr val="EF5B00"/>
    <a:srgbClr val="C50006"/>
    <a:srgbClr val="7C204E"/>
    <a:srgbClr val="003B6E"/>
    <a:srgbClr val="197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937" autoAdjust="0"/>
  </p:normalViewPr>
  <p:slideViewPr>
    <p:cSldViewPr snapToObjects="1">
      <p:cViewPr varScale="1">
        <p:scale>
          <a:sx n="74" d="100"/>
          <a:sy n="74" d="100"/>
        </p:scale>
        <p:origin x="-1266" y="-90"/>
      </p:cViewPr>
      <p:guideLst>
        <p:guide orient="horz" pos="890"/>
        <p:guide orient="horz" pos="845"/>
        <p:guide orient="horz" pos="3793"/>
        <p:guide orient="horz" pos="1117"/>
        <p:guide orient="horz" pos="187"/>
        <p:guide orient="horz" pos="504"/>
        <p:guide orient="horz" pos="4156"/>
        <p:guide orient="horz"/>
        <p:guide pos="657"/>
        <p:guide pos="5534"/>
        <p:guide pos="521"/>
        <p:guide pos="453"/>
        <p:guide pos="1315"/>
        <p:guide pos="3039"/>
        <p:guide pos="3152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115" d="100"/>
          <a:sy n="115" d="100"/>
        </p:scale>
        <p:origin x="-4932" y="-10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 dirty="0">
              <a:latin typeface="+mn-lt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200" baseline="30000">
                <a:latin typeface="Times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en-GB">
              <a:latin typeface="+mn-lt"/>
            </a:endParaRPr>
          </a:p>
        </p:txBody>
      </p:sp>
      <p:sp>
        <p:nvSpPr>
          <p:cNvPr id="118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200" baseline="30000">
                <a:latin typeface="Times" charset="0"/>
              </a:defRPr>
            </a:lvl1pPr>
          </a:lstStyle>
          <a:p>
            <a:pPr>
              <a:defRPr/>
            </a:pPr>
            <a:fld id="{630A188E-C926-984B-863C-48B251A81B15}" type="slidenum">
              <a:rPr lang="en-GB">
                <a:latin typeface="+mn-lt"/>
              </a:rPr>
              <a:pPr>
                <a:defRPr/>
              </a:pPr>
              <a:t>‹#›</a:t>
            </a:fld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59942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4" y="0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t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31" y="4718072"/>
            <a:ext cx="4981238" cy="4467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</a:t>
            </a:r>
            <a:r>
              <a:rPr lang="de-DE" noProof="0" dirty="0" smtClean="0"/>
              <a:t>Ebene</a:t>
            </a:r>
          </a:p>
          <a:p>
            <a:pPr lvl="5"/>
            <a:r>
              <a:rPr lang="de-DE" noProof="0" dirty="0" smtClean="0"/>
              <a:t>Sechste Ebene</a:t>
            </a:r>
          </a:p>
          <a:p>
            <a:pPr lvl="6"/>
            <a:r>
              <a:rPr lang="de-DE" noProof="0" dirty="0" smtClean="0"/>
              <a:t>Siebte Ebene</a:t>
            </a:r>
          </a:p>
          <a:p>
            <a:pPr lvl="7"/>
            <a:r>
              <a:rPr lang="de-DE" noProof="0" dirty="0" smtClean="0"/>
              <a:t>Achte Ebene</a:t>
            </a:r>
          </a:p>
          <a:p>
            <a:pPr lvl="8"/>
            <a:r>
              <a:rPr lang="de-DE" noProof="0" dirty="0" smtClean="0"/>
              <a:t>Neunte Ebene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defTabSz="955672">
              <a:spcBef>
                <a:spcPct val="0"/>
              </a:spcBef>
              <a:defRPr sz="1000" baseline="0">
                <a:latin typeface="+mn-lt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4" y="9434393"/>
            <a:ext cx="2944807" cy="49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1" tIns="47782" rIns="95561" bIns="47782" numCol="1" anchor="b" anchorCtr="0" compatLnSpc="1">
            <a:prstTxWarp prst="textNoShape">
              <a:avLst/>
            </a:prstTxWarp>
          </a:bodyPr>
          <a:lstStyle>
            <a:lvl1pPr algn="r" defTabSz="955672">
              <a:spcBef>
                <a:spcPct val="0"/>
              </a:spcBef>
              <a:defRPr sz="1000" baseline="0">
                <a:latin typeface="+mn-lt"/>
              </a:defRPr>
            </a:lvl1pPr>
          </a:lstStyle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1473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90488" indent="-90488" algn="l" rtl="0" eaLnBrk="0" fontAlgn="base" hangingPunct="0">
      <a:spcBef>
        <a:spcPts val="0"/>
      </a:spcBef>
      <a:spcAft>
        <a:spcPct val="0"/>
      </a:spcAft>
      <a:buFont typeface="Arial" panose="020B0604020202020204" pitchFamily="34" charset="0"/>
      <a:buChar char="•"/>
      <a:defRPr sz="1000" kern="1200" baseline="0">
        <a:solidFill>
          <a:schemeClr val="tx1"/>
        </a:solidFill>
        <a:latin typeface="+mn-lt"/>
        <a:ea typeface="ヒラギノ角ゴ Pro W3" pitchFamily="-108" charset="-128"/>
        <a:cs typeface="ヒラギノ角ゴ Pro W3" pitchFamily="-108" charset="-128"/>
      </a:defRPr>
    </a:lvl1pPr>
    <a:lvl2pPr marL="180975" indent="-9207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2pPr>
    <a:lvl3pPr marL="266700" indent="-85725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357188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447675" indent="-90488" algn="l" rtl="0" eaLnBrk="0" fontAlgn="base" hangingPunct="0">
      <a:spcBef>
        <a:spcPts val="0"/>
      </a:spcBef>
      <a:spcAft>
        <a:spcPct val="0"/>
      </a:spcAft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ヒラギノ角ゴ Pro W3" pitchFamily="-112" charset="-128"/>
        <a:cs typeface="ＭＳ Ｐゴシック" charset="0"/>
      </a:defRPr>
    </a:lvl5pPr>
    <a:lvl6pPr marL="538163" indent="-90488" algn="l" defTabSz="457200" rtl="0" eaLnBrk="1" latinLnBrk="0" hangingPunct="1">
      <a:buFont typeface="Symbol" panose="05050102010706020507" pitchFamily="18" charset="2"/>
      <a:buChar char="-"/>
      <a:defRPr sz="1000" kern="1200" baseline="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628650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719138" indent="-90488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806450" indent="-88900" algn="l" defTabSz="457200" rtl="0" eaLnBrk="1" latinLnBrk="0" hangingPunct="1">
      <a:buFont typeface="Symbol" panose="05050102010706020507" pitchFamily="18" charset="2"/>
      <a:buChar char="-"/>
      <a:defRPr sz="10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CH" sz="1200" u="non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89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13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513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de-DE" smtClean="0"/>
              <a:t>Slow low cost MPS with PLC, has to wait also for inputs from many different system that can be slow too, e.g., vacuum, etc. </a:t>
            </a:r>
            <a:endParaRPr lang="de-CH" altLang="de-DE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17A3AB-FDDC-45E6-B645-8AAE70D7FC86}" type="slidenum">
              <a:rPr lang="de-CH" altLang="de-D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de-CH" altLang="de-DE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696245-F065-0B47-B74E-D5003861FD61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498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579" y="1773238"/>
            <a:ext cx="7507089" cy="2011316"/>
          </a:xfrm>
          <a:prstGeom prst="rect">
            <a:avLst/>
          </a:prstGeom>
        </p:spPr>
      </p:pic>
      <p:pic>
        <p:nvPicPr>
          <p:cNvPr id="5" name="Bild 24" descr="PSI-Logo_narrow_30k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0263" y="414338"/>
            <a:ext cx="12192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 bwMode="auto">
          <a:xfrm>
            <a:off x="0" y="1773238"/>
            <a:ext cx="719138" cy="200342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7" name="Rechteck 15"/>
          <p:cNvSpPr>
            <a:spLocks noChangeArrowheads="1"/>
          </p:cNvSpPr>
          <p:nvPr/>
        </p:nvSpPr>
        <p:spPr bwMode="auto">
          <a:xfrm>
            <a:off x="8423275" y="969963"/>
            <a:ext cx="720725" cy="719137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607999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068001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0" name="Rechteck 1"/>
          <p:cNvSpPr>
            <a:spLocks noChangeArrowheads="1"/>
          </p:cNvSpPr>
          <p:nvPr userDrawn="1"/>
        </p:nvSpPr>
        <p:spPr bwMode="auto">
          <a:xfrm>
            <a:off x="5003800" y="1772816"/>
            <a:ext cx="3329868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200" b="1" i="0" kern="0" spc="30" dirty="0" smtClean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  <a:endParaRPr lang="de-CH" sz="1200" b="1" i="0" kern="0" spc="30" dirty="0">
              <a:solidFill>
                <a:srgbClr val="50515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6680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28575" y="6638925"/>
            <a:ext cx="2962275" cy="238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Babak Kalantari (PSI), MRF </a:t>
            </a:r>
            <a:r>
              <a:rPr lang="de-DE" altLang="de-DE" err="1"/>
              <a:t>workshop</a:t>
            </a:r>
            <a:r>
              <a:rPr lang="de-DE" altLang="de-DE"/>
              <a:t>, Eli </a:t>
            </a:r>
            <a:r>
              <a:rPr lang="de-DE" altLang="de-DE" err="1"/>
              <a:t>Beamlines</a:t>
            </a:r>
            <a:r>
              <a:rPr lang="de-DE" altLang="de-DE"/>
              <a:t>, </a:t>
            </a:r>
            <a:r>
              <a:rPr lang="de-DE" altLang="de-DE" err="1"/>
              <a:t>Prague</a:t>
            </a:r>
            <a:r>
              <a:rPr lang="de-DE" altLang="de-DE"/>
              <a:t>, 05.05.2014</a:t>
            </a:r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FF066EE1-BDC9-40FF-A19A-629CA5BBFCC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6940126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5" name="Foliennummernplatzhalter 13"/>
          <p:cNvSpPr txBox="1">
            <a:spLocks/>
          </p:cNvSpPr>
          <p:nvPr userDrawn="1"/>
        </p:nvSpPr>
        <p:spPr>
          <a:xfrm>
            <a:off x="107504" y="6669446"/>
            <a:ext cx="2160240" cy="14410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defRPr/>
            </a:pPr>
            <a:r>
              <a:rPr lang="de-DE" dirty="0" smtClean="0"/>
              <a:t>Babak </a:t>
            </a:r>
            <a:r>
              <a:rPr lang="de-DE" dirty="0" err="1" smtClean="0"/>
              <a:t>Kalantari</a:t>
            </a:r>
            <a:r>
              <a:rPr lang="de-DE" dirty="0" smtClean="0"/>
              <a:t>, Paul</a:t>
            </a:r>
            <a:r>
              <a:rPr lang="de-DE" baseline="0" dirty="0" smtClean="0"/>
              <a:t> Scherrer Institute (PSI)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16818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lvl="3"/>
            <a:r>
              <a:rPr lang="de-CH" dirty="0" smtClean="0"/>
              <a:t>Vierte Ebene</a:t>
            </a:r>
          </a:p>
          <a:p>
            <a:pPr lvl="4"/>
            <a:r>
              <a:rPr lang="de-CH" dirty="0" smtClean="0"/>
              <a:t>Fünfte Ebene</a:t>
            </a:r>
          </a:p>
          <a:p>
            <a:pPr lvl="5"/>
            <a:r>
              <a:rPr lang="de-CH" dirty="0" smtClean="0"/>
              <a:t>Sechste Ebene</a:t>
            </a:r>
          </a:p>
          <a:p>
            <a:pPr lvl="6"/>
            <a:r>
              <a:rPr lang="de-CH" dirty="0" smtClean="0"/>
              <a:t>Siebte Ebene</a:t>
            </a:r>
          </a:p>
          <a:p>
            <a:pPr lvl="7"/>
            <a:r>
              <a:rPr lang="de-CH" dirty="0" smtClean="0"/>
              <a:t>Achte Ebene</a:t>
            </a:r>
          </a:p>
          <a:p>
            <a:pPr lvl="8"/>
            <a:r>
              <a:rPr lang="de-CH" dirty="0" smtClean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83910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3103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963531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525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38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qu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945" y="1019811"/>
            <a:ext cx="8316468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5946" y="5013176"/>
            <a:ext cx="8316468" cy="1584475"/>
          </a:xfrm>
          <a:solidFill>
            <a:schemeClr val="bg1">
              <a:alpha val="75000"/>
            </a:schemeClr>
          </a:solidFill>
        </p:spPr>
        <p:txBody>
          <a:bodyPr lIns="1260000" tIns="36000" rIns="36000" bIns="36000" anchor="ctr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 spc="0" baseline="0"/>
            </a:lvl1pPr>
            <a:lvl2pPr>
              <a:lnSpc>
                <a:spcPct val="110000"/>
              </a:lnSpc>
              <a:spcAft>
                <a:spcPts val="0"/>
              </a:spcAft>
              <a:defRPr sz="1800" spc="0" baseline="0"/>
            </a:lvl2pPr>
            <a:lvl3pPr>
              <a:lnSpc>
                <a:spcPct val="110000"/>
              </a:lnSpc>
              <a:spcAft>
                <a:spcPts val="0"/>
              </a:spcAft>
              <a:defRPr sz="1800" spc="0" baseline="0"/>
            </a:lvl3pPr>
            <a:lvl4pPr>
              <a:lnSpc>
                <a:spcPct val="110000"/>
              </a:lnSpc>
              <a:spcAft>
                <a:spcPts val="0"/>
              </a:spcAft>
              <a:defRPr sz="1800" spc="0" baseline="0"/>
            </a:lvl4pPr>
            <a:lvl5pPr>
              <a:lnSpc>
                <a:spcPct val="110000"/>
              </a:lnSpc>
              <a:spcAft>
                <a:spcPts val="0"/>
              </a:spcAft>
              <a:defRPr sz="1800" spc="0" baseline="0"/>
            </a:lvl5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pic>
        <p:nvPicPr>
          <p:cNvPr id="11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eck 12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238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87" y="1019811"/>
            <a:ext cx="8315325" cy="557784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GB" noProof="0" dirty="0" err="1" smtClean="0"/>
              <a:t>Textmasterformat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0" y="1019811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68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Folientitel</a:t>
            </a:r>
            <a:r>
              <a:rPr lang="en-GB" noProof="0" dirty="0" smtClean="0"/>
              <a:t> </a:t>
            </a:r>
            <a:r>
              <a:rPr lang="en-GB" noProof="0" dirty="0" err="1" smtClean="0"/>
              <a:t>eingeben</a:t>
            </a:r>
            <a:endParaRPr lang="en-GB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0" y="1412875"/>
            <a:ext cx="720725" cy="727901"/>
          </a:xfrm>
          <a:prstGeom prst="rect">
            <a:avLst/>
          </a:prstGeom>
          <a:solidFill>
            <a:srgbClr val="B9B9B9"/>
          </a:solidFill>
          <a:ln>
            <a:noFill/>
          </a:ln>
          <a:extLst/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5"/>
            <a:r>
              <a:rPr lang="en-GB" noProof="0" dirty="0" err="1" smtClean="0"/>
              <a:t>Sechste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6"/>
            <a:r>
              <a:rPr lang="en-GB" noProof="0" dirty="0" err="1" smtClean="0"/>
              <a:t>Siebte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7"/>
            <a:r>
              <a:rPr lang="en-GB" noProof="0" dirty="0" err="1" smtClean="0"/>
              <a:t>Achte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8"/>
            <a:r>
              <a:rPr lang="en-GB" noProof="0" dirty="0" err="1" smtClean="0"/>
              <a:t>Neunte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285750"/>
            <a:ext cx="10160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4" r:id="rId2"/>
    <p:sldLayoutId id="2147483976" r:id="rId3"/>
    <p:sldLayoutId id="2147483973" r:id="rId4"/>
    <p:sldLayoutId id="2147483977" r:id="rId5"/>
    <p:sldLayoutId id="2147483979" r:id="rId6"/>
    <p:sldLayoutId id="2147483978" r:id="rId7"/>
    <p:sldLayoutId id="2147483975" r:id="rId8"/>
    <p:sldLayoutId id="2147483980" r:id="rId9"/>
    <p:sldLayoutId id="2147483981" r:id="rId10"/>
  </p:sldLayoutIdLst>
  <p:transition spd="med"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github.com/paulscherrerinstitut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14387" y="4776365"/>
            <a:ext cx="7969249" cy="1028899"/>
          </a:xfrm>
        </p:spPr>
        <p:txBody>
          <a:bodyPr/>
          <a:lstStyle/>
          <a:p>
            <a:r>
              <a:rPr lang="en-GB" dirty="0" err="1" smtClean="0"/>
              <a:t>SwissFEL</a:t>
            </a:r>
            <a:r>
              <a:rPr lang="en-GB" dirty="0" smtClean="0"/>
              <a:t> Timing System</a:t>
            </a:r>
            <a:br>
              <a:rPr lang="en-GB" dirty="0" smtClean="0"/>
            </a:br>
            <a:r>
              <a:rPr lang="en-GB" dirty="0" smtClean="0"/>
              <a:t>status &amp; plans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GB" dirty="0" smtClean="0"/>
              <a:t>Babak Kalantari  ::  Large Research Facilities /Controls ::  Paul </a:t>
            </a:r>
            <a:r>
              <a:rPr lang="en-GB" dirty="0" err="1" smtClean="0"/>
              <a:t>Scherrer</a:t>
            </a:r>
            <a:r>
              <a:rPr lang="en-GB" dirty="0" smtClean="0"/>
              <a:t> </a:t>
            </a:r>
            <a:r>
              <a:rPr lang="en-GB" dirty="0" err="1" smtClean="0"/>
              <a:t>Institut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814387" y="5877272"/>
            <a:ext cx="6853957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1800" b="1" dirty="0" smtClean="0">
                <a:solidFill>
                  <a:srgbClr val="969696"/>
                </a:solidFill>
                <a:latin typeface="+mn-lt"/>
              </a:rPr>
              <a:t>EPICS meeting: 25.05.2016</a:t>
            </a:r>
            <a:endParaRPr lang="en-GB" sz="1800" b="1" kern="1000" spc="30" dirty="0" smtClean="0">
              <a:solidFill>
                <a:srgbClr val="969696"/>
              </a:solidFill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6457488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look and feel (master app)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10</a:t>
            </a:fld>
            <a:endParaRPr lang="de-DE" dirty="0"/>
          </a:p>
        </p:txBody>
      </p:sp>
      <p:pic>
        <p:nvPicPr>
          <p:cNvPr id="1028" name="Picture 4" descr="U:\others\SF-Snapshots\sf-master-op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68760"/>
            <a:ext cx="4916040" cy="437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:\others\SF-Snapshots\sf-synoptic-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057322" cy="566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U:\others\SF-Snapshots\sf-synoptic-in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76" y="800100"/>
            <a:ext cx="6264696" cy="514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:\others\SF-Snapshots\sf-master-operator-b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703" y="1241569"/>
            <a:ext cx="4946585" cy="44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U:\others\SF-Snapshots\sf-master-expe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318" y="745281"/>
            <a:ext cx="4687554" cy="570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42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3" y="980728"/>
            <a:ext cx="7272809" cy="48965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1000" spc="30" dirty="0" smtClean="0">
                <a:latin typeface="+mn-lt"/>
                <a:cs typeface="Franklin Gothic Book"/>
              </a:rPr>
              <a:t>Further implementation of the timing network (</a:t>
            </a:r>
            <a:r>
              <a:rPr lang="en-US" sz="2000" b="1" kern="1000" spc="30" dirty="0" smtClean="0">
                <a:latin typeface="+mn-lt"/>
                <a:cs typeface="Franklin Gothic Book"/>
              </a:rPr>
              <a:t>200 – 750 meter</a:t>
            </a:r>
            <a:r>
              <a:rPr lang="en-US" sz="2000" kern="1000" spc="30" dirty="0" smtClean="0">
                <a:latin typeface="+mn-lt"/>
                <a:cs typeface="Franklin Gothic Book"/>
              </a:rPr>
              <a:t>) 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kern="1000" spc="30" dirty="0">
                <a:latin typeface="+mn-lt"/>
                <a:cs typeface="Franklin Gothic Book"/>
              </a:rPr>
              <a:t>C</a:t>
            </a:r>
            <a:r>
              <a:rPr lang="en-US" sz="1800" kern="1000" spc="30" dirty="0" smtClean="0">
                <a:latin typeface="+mn-lt"/>
                <a:cs typeface="Franklin Gothic Book"/>
              </a:rPr>
              <a:t>abling, EVM/EVR installations on Linac1-3, UH</a:t>
            </a:r>
            <a:r>
              <a:rPr lang="en-US" sz="1800" kern="1000" spc="30" dirty="0">
                <a:latin typeface="+mn-lt"/>
                <a:cs typeface="Franklin Gothic Book"/>
              </a:rPr>
              <a:t> </a:t>
            </a:r>
            <a:r>
              <a:rPr lang="en-US" sz="1800" kern="1000" spc="30" dirty="0" smtClean="0">
                <a:latin typeface="+mn-lt"/>
                <a:cs typeface="Franklin Gothic Book"/>
              </a:rPr>
              <a:t>and EH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kern="1000" spc="30" dirty="0" smtClean="0">
              <a:latin typeface="+mn-lt"/>
              <a:cs typeface="Franklin Gothic Book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1000" spc="30" dirty="0">
                <a:latin typeface="+mn-lt"/>
                <a:cs typeface="Franklin Gothic Book"/>
              </a:rPr>
              <a:t>F</a:t>
            </a:r>
            <a:r>
              <a:rPr lang="en-US" sz="2000" kern="1000" spc="30" dirty="0" smtClean="0">
                <a:latin typeface="+mn-lt"/>
                <a:cs typeface="Franklin Gothic Book"/>
              </a:rPr>
              <a:t>ocus </a:t>
            </a:r>
            <a:r>
              <a:rPr lang="en-US" sz="2000" kern="1000" spc="30" dirty="0" smtClean="0">
                <a:latin typeface="+mn-lt"/>
                <a:cs typeface="Franklin Gothic Book"/>
              </a:rPr>
              <a:t>will move to </a:t>
            </a:r>
            <a:r>
              <a:rPr lang="en-US" sz="2000" b="1" kern="1000" spc="30" dirty="0" smtClean="0">
                <a:latin typeface="+mn-lt"/>
                <a:cs typeface="Franklin Gothic Book"/>
              </a:rPr>
              <a:t>timing based apps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kern="1000" spc="30" dirty="0" smtClean="0">
                <a:latin typeface="+mn-lt"/>
                <a:cs typeface="Franklin Gothic Book"/>
              </a:rPr>
              <a:t>New machine </a:t>
            </a:r>
            <a:r>
              <a:rPr lang="en-US" sz="1800" kern="1000" spc="30" dirty="0">
                <a:latin typeface="+mn-lt"/>
                <a:cs typeface="Franklin Gothic Book"/>
              </a:rPr>
              <a:t>timing </a:t>
            </a:r>
            <a:r>
              <a:rPr lang="en-US" sz="1800" kern="1000" spc="30" dirty="0" smtClean="0">
                <a:latin typeface="+mn-lt"/>
                <a:cs typeface="Franklin Gothic Book"/>
              </a:rPr>
              <a:t>modes, more involved rep rate controls 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kern="1000" spc="30" dirty="0" smtClean="0">
                <a:latin typeface="+mn-lt"/>
                <a:cs typeface="Franklin Gothic Book"/>
              </a:rPr>
              <a:t>Synchronous DAQ commissioning 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kern="1000" spc="30" dirty="0" smtClean="0">
                <a:latin typeface="+mn-lt"/>
                <a:cs typeface="Franklin Gothic Book"/>
              </a:rPr>
              <a:t>Sync. Machine scans: synchronous write/read across multiple IOCs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>
                <a:latin typeface="+mn-lt"/>
                <a:cs typeface="Franklin Gothic Book"/>
              </a:rPr>
              <a:t>	</a:t>
            </a:r>
            <a:r>
              <a:rPr lang="en-US" kern="1000" spc="30" dirty="0" smtClean="0">
                <a:latin typeface="+mn-lt"/>
                <a:cs typeface="Franklin Gothic Book"/>
              </a:rPr>
              <a:t>(e.g., fast </a:t>
            </a:r>
            <a:r>
              <a:rPr lang="en-US" kern="1000" spc="30" dirty="0" err="1" smtClean="0">
                <a:latin typeface="+mn-lt"/>
                <a:cs typeface="Franklin Gothic Book"/>
              </a:rPr>
              <a:t>emmitance</a:t>
            </a:r>
            <a:r>
              <a:rPr lang="en-US" kern="1000" spc="30" dirty="0" smtClean="0">
                <a:latin typeface="+mn-lt"/>
                <a:cs typeface="Franklin Gothic Book"/>
              </a:rPr>
              <a:t> measurements) 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kern="1000" spc="30" dirty="0" smtClean="0">
              <a:latin typeface="+mn-lt"/>
              <a:cs typeface="Franklin Gothic Book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1000" spc="30" dirty="0">
                <a:latin typeface="+mn-lt"/>
                <a:cs typeface="Franklin Gothic Book"/>
              </a:rPr>
              <a:t>Generate </a:t>
            </a:r>
            <a:r>
              <a:rPr lang="en-US" sz="2000" b="1" kern="1000" spc="30" dirty="0">
                <a:latin typeface="+mn-lt"/>
                <a:cs typeface="Franklin Gothic Book"/>
              </a:rPr>
              <a:t>trigger-acquisition</a:t>
            </a:r>
            <a:r>
              <a:rPr lang="en-US" sz="2000" kern="1000" spc="30" dirty="0">
                <a:latin typeface="+mn-lt"/>
                <a:cs typeface="Franklin Gothic Book"/>
              </a:rPr>
              <a:t> patterns (e.g. pump-probe </a:t>
            </a:r>
            <a:r>
              <a:rPr lang="en-US" sz="2000" kern="1000" spc="30" dirty="0" smtClean="0">
                <a:latin typeface="+mn-lt"/>
                <a:cs typeface="Franklin Gothic Book"/>
              </a:rPr>
              <a:t>exp.)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kern="1000" spc="30" dirty="0">
                <a:latin typeface="+mn-lt"/>
                <a:cs typeface="Franklin Gothic Book"/>
              </a:rPr>
              <a:t>l</a:t>
            </a:r>
            <a:r>
              <a:rPr lang="en-US" sz="1800" kern="1000" spc="30" dirty="0" smtClean="0">
                <a:latin typeface="+mn-lt"/>
                <a:cs typeface="Franklin Gothic Book"/>
              </a:rPr>
              <a:t>oad/generate complex trigger patterns for multiple components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kern="1000" spc="30" dirty="0">
                <a:latin typeface="+mn-lt"/>
                <a:cs typeface="Franklin Gothic Book"/>
              </a:rPr>
              <a:t>a</a:t>
            </a:r>
            <a:r>
              <a:rPr lang="en-US" sz="1800" kern="1000" spc="30" dirty="0" smtClean="0">
                <a:latin typeface="+mn-lt"/>
                <a:cs typeface="Franklin Gothic Book"/>
              </a:rPr>
              <a:t>pply complex DAQ logic synchronously for generated data 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1800" kern="1000" spc="30" dirty="0">
              <a:latin typeface="+mn-lt"/>
              <a:cs typeface="Franklin Gothic Book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kern="1000" spc="30" dirty="0" smtClean="0">
                <a:latin typeface="+mn-lt"/>
                <a:cs typeface="Franklin Gothic Book"/>
              </a:rPr>
              <a:t>More sophisticated </a:t>
            </a:r>
            <a:r>
              <a:rPr lang="en-US" sz="2000" b="1" kern="1000" spc="30" dirty="0" smtClean="0">
                <a:latin typeface="+mn-lt"/>
                <a:cs typeface="Franklin Gothic Book"/>
              </a:rPr>
              <a:t>MPS</a:t>
            </a:r>
            <a:r>
              <a:rPr lang="en-US" sz="2000" kern="1000" spc="30" dirty="0" smtClean="0">
                <a:latin typeface="+mn-lt"/>
                <a:cs typeface="Franklin Gothic Book"/>
              </a:rPr>
              <a:t> assistance in </a:t>
            </a:r>
            <a:r>
              <a:rPr lang="en-US" sz="2000" b="1" kern="1000" spc="30" dirty="0" smtClean="0">
                <a:latin typeface="+mn-lt"/>
                <a:cs typeface="Franklin Gothic Book"/>
              </a:rPr>
              <a:t>multi-bunch</a:t>
            </a:r>
            <a:r>
              <a:rPr lang="en-US" sz="2000" kern="1000" spc="30" dirty="0" smtClean="0">
                <a:latin typeface="+mn-lt"/>
                <a:cs typeface="Franklin Gothic Book"/>
              </a:rPr>
              <a:t> operation 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kern="1000" spc="30" dirty="0" smtClean="0">
                <a:latin typeface="+mn-lt"/>
                <a:cs typeface="Franklin Gothic Book"/>
              </a:rPr>
              <a:t>Tweak beam rate of selected beamline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kern="1000" spc="30" dirty="0" smtClean="0">
                <a:latin typeface="+mn-lt"/>
                <a:cs typeface="Franklin Gothic Book"/>
              </a:rPr>
              <a:t>Apply delay switching mechanism to </a:t>
            </a:r>
            <a:r>
              <a:rPr lang="en-US" sz="1800" kern="1000" spc="30" dirty="0" err="1" smtClean="0">
                <a:latin typeface="+mn-lt"/>
                <a:cs typeface="Franklin Gothic Book"/>
              </a:rPr>
              <a:t>pockels</a:t>
            </a:r>
            <a:r>
              <a:rPr lang="en-US" sz="1800" kern="1000" spc="30" dirty="0" smtClean="0">
                <a:latin typeface="+mn-lt"/>
                <a:cs typeface="Franklin Gothic Book"/>
              </a:rPr>
              <a:t> </a:t>
            </a:r>
            <a:r>
              <a:rPr lang="en-US" sz="1800" kern="1000" spc="30" dirty="0">
                <a:latin typeface="+mn-lt"/>
                <a:cs typeface="Franklin Gothic Book"/>
              </a:rPr>
              <a:t>c</a:t>
            </a:r>
            <a:r>
              <a:rPr lang="en-US" sz="1800" kern="1000" spc="30" dirty="0" smtClean="0">
                <a:latin typeface="+mn-lt"/>
                <a:cs typeface="Franklin Gothic Book"/>
              </a:rPr>
              <a:t>ell of selected bunch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kern="1000" spc="30" dirty="0">
              <a:latin typeface="+mn-lt"/>
              <a:cs typeface="Franklin Gothic Book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kern="1000" spc="30" dirty="0" smtClean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kern="1000" spc="30" dirty="0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226146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12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 schaffen Wissen – heute für morgen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b="1" dirty="0" err="1" smtClean="0"/>
              <a:t>My</a:t>
            </a:r>
            <a:r>
              <a:rPr lang="de-CH" b="1" dirty="0" smtClean="0"/>
              <a:t> </a:t>
            </a:r>
            <a:r>
              <a:rPr lang="de-CH" b="1" dirty="0" err="1" smtClean="0"/>
              <a:t>thanks</a:t>
            </a:r>
            <a:r>
              <a:rPr lang="de-CH" b="1" dirty="0" smtClean="0"/>
              <a:t> </a:t>
            </a:r>
            <a:r>
              <a:rPr lang="de-CH" b="1" dirty="0" err="1" smtClean="0"/>
              <a:t>go</a:t>
            </a:r>
            <a:r>
              <a:rPr lang="de-CH" b="1" dirty="0" smtClean="0"/>
              <a:t> </a:t>
            </a:r>
            <a:r>
              <a:rPr lang="de-CH" b="1" dirty="0" err="1" smtClean="0"/>
              <a:t>to</a:t>
            </a:r>
            <a:endParaRPr lang="de-CH" b="1" dirty="0" smtClean="0"/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Controls </a:t>
            </a:r>
            <a:r>
              <a:rPr lang="de-CH" dirty="0" err="1" smtClean="0"/>
              <a:t>members</a:t>
            </a:r>
            <a:endParaRPr lang="de-CH" dirty="0" smtClean="0"/>
          </a:p>
          <a:p>
            <a:r>
              <a:rPr lang="de-CH" dirty="0" smtClean="0"/>
              <a:t>Other expert </a:t>
            </a:r>
            <a:r>
              <a:rPr lang="de-CH" dirty="0" err="1" smtClean="0"/>
              <a:t>groups</a:t>
            </a:r>
            <a:endParaRPr lang="de-CH" dirty="0" smtClean="0"/>
          </a:p>
          <a:p>
            <a:r>
              <a:rPr lang="de-CH" dirty="0" err="1" smtClean="0"/>
              <a:t>Cosylab</a:t>
            </a:r>
            <a:r>
              <a:rPr lang="de-CH" dirty="0" smtClean="0"/>
              <a:t> </a:t>
            </a:r>
            <a:r>
              <a:rPr lang="de-CH" dirty="0" err="1" smtClean="0"/>
              <a:t>team</a:t>
            </a:r>
            <a:r>
              <a:rPr lang="de-CH" dirty="0" smtClean="0"/>
              <a:t> at PSI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8829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27584" y="1197321"/>
            <a:ext cx="8051546" cy="4679951"/>
          </a:xfrm>
        </p:spPr>
        <p:txBody>
          <a:bodyPr/>
          <a:lstStyle/>
          <a:p>
            <a:r>
              <a:rPr lang="en-US" dirty="0" smtClean="0"/>
              <a:t>Machine synchronous scans (e.g. fast </a:t>
            </a:r>
            <a:r>
              <a:rPr lang="en-US" dirty="0" err="1" smtClean="0"/>
              <a:t>emmitance</a:t>
            </a:r>
            <a:r>
              <a:rPr lang="en-US" dirty="0" smtClean="0"/>
              <a:t> measurement)</a:t>
            </a:r>
          </a:p>
          <a:p>
            <a:pPr lvl="1"/>
            <a:r>
              <a:rPr lang="en-US" sz="1600" dirty="0"/>
              <a:t>P</a:t>
            </a:r>
            <a:r>
              <a:rPr lang="en-US" sz="1600" dirty="0" smtClean="0"/>
              <a:t>arameters must be set </a:t>
            </a:r>
            <a:r>
              <a:rPr lang="en-US" sz="1600" dirty="0"/>
              <a:t>synchronously across </a:t>
            </a:r>
            <a:r>
              <a:rPr lang="en-US" sz="1600" dirty="0" smtClean="0"/>
              <a:t>multiple systems (sync. </a:t>
            </a:r>
            <a:r>
              <a:rPr lang="en-US" sz="1600" dirty="0"/>
              <a:t>W</a:t>
            </a:r>
            <a:r>
              <a:rPr lang="en-US" sz="1600" dirty="0" smtClean="0"/>
              <a:t>rite)</a:t>
            </a:r>
          </a:p>
          <a:p>
            <a:pPr lvl="1"/>
            <a:r>
              <a:rPr lang="en-US" sz="1600" dirty="0" smtClean="0"/>
              <a:t>Read relevant beam characteristic synchronously  (sync. read; </a:t>
            </a:r>
            <a:r>
              <a:rPr lang="en-US" sz="1600" b="1" dirty="0" err="1" smtClean="0"/>
              <a:t>BSread</a:t>
            </a:r>
            <a:r>
              <a:rPr lang="en-US" sz="1600" dirty="0" smtClean="0"/>
              <a:t>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Generate trigger-acquisition patterns (e.g. pump-probe exp.)</a:t>
            </a:r>
          </a:p>
          <a:p>
            <a:pPr lvl="1"/>
            <a:r>
              <a:rPr lang="en-US" sz="1600" dirty="0" smtClean="0"/>
              <a:t>Upload well defined  </a:t>
            </a:r>
            <a:r>
              <a:rPr lang="en-US" sz="1600" dirty="0"/>
              <a:t>t</a:t>
            </a:r>
            <a:r>
              <a:rPr lang="en-US" sz="1600" dirty="0" smtClean="0"/>
              <a:t>rigger pattern and acquisition logic to  the timing system  </a:t>
            </a:r>
          </a:p>
          <a:p>
            <a:pPr lvl="1"/>
            <a:r>
              <a:rPr lang="en-US" sz="1600" dirty="0"/>
              <a:t>Upon user’s </a:t>
            </a:r>
            <a:r>
              <a:rPr lang="en-US" sz="1600" dirty="0" smtClean="0"/>
              <a:t>demand, timing system generates the requested trigger pattern and</a:t>
            </a:r>
            <a:r>
              <a:rPr lang="en-US" sz="1600" dirty="0"/>
              <a:t> </a:t>
            </a:r>
            <a:r>
              <a:rPr lang="en-US" sz="1600" dirty="0" smtClean="0"/>
              <a:t> the required logic for </a:t>
            </a:r>
            <a:r>
              <a:rPr lang="en-US" sz="1600" dirty="0" err="1" smtClean="0"/>
              <a:t>BSread</a:t>
            </a:r>
            <a:r>
              <a:rPr lang="en-US" sz="1600" dirty="0" smtClean="0"/>
              <a:t> (when to store/drop data)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fancy stuff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13</a:t>
            </a:fld>
            <a:endParaRPr lang="de-DE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49" y="3509218"/>
            <a:ext cx="448228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39119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827584" y="1197321"/>
            <a:ext cx="8051546" cy="4679951"/>
          </a:xfrm>
        </p:spPr>
        <p:txBody>
          <a:bodyPr/>
          <a:lstStyle/>
          <a:p>
            <a:r>
              <a:rPr lang="en-US" dirty="0" smtClean="0"/>
              <a:t>MPS-Timing new </a:t>
            </a:r>
            <a:r>
              <a:rPr lang="en-US" b="1" dirty="0" smtClean="0"/>
              <a:t>L0/L1</a:t>
            </a:r>
            <a:r>
              <a:rPr lang="en-US" dirty="0" smtClean="0"/>
              <a:t> alarms</a:t>
            </a:r>
          </a:p>
          <a:p>
            <a:r>
              <a:rPr lang="en-US" dirty="0" smtClean="0"/>
              <a:t>Example: Insert screen monitor in Athos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dirty="0" smtClean="0"/>
              <a:t>MPS raises </a:t>
            </a:r>
            <a:r>
              <a:rPr lang="en-US" dirty="0" smtClean="0">
                <a:solidFill>
                  <a:srgbClr val="FF0000"/>
                </a:solidFill>
              </a:rPr>
              <a:t>L0-Athos alarm</a:t>
            </a:r>
            <a:r>
              <a:rPr lang="en-US" dirty="0" smtClean="0"/>
              <a:t> to the timing system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dirty="0" err="1" smtClean="0"/>
              <a:t>Pockels</a:t>
            </a:r>
            <a:r>
              <a:rPr lang="en-US" dirty="0" smtClean="0"/>
              <a:t> Cell trigger of Athos bunch goes </a:t>
            </a:r>
            <a:r>
              <a:rPr lang="en-US" dirty="0" smtClean="0">
                <a:solidFill>
                  <a:srgbClr val="FF0000"/>
                </a:solidFill>
              </a:rPr>
              <a:t>off-beam</a:t>
            </a:r>
            <a:r>
              <a:rPr lang="en-US" dirty="0" smtClean="0"/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fancy stuff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14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5037"/>
            <a:ext cx="8937098" cy="1798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286" y="2924944"/>
            <a:ext cx="1016218" cy="26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409281"/>
            <a:ext cx="5448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97152"/>
            <a:ext cx="16954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08104" y="5805264"/>
            <a:ext cx="1728192" cy="3600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800" b="1" kern="1000" spc="30" dirty="0" smtClean="0">
                <a:solidFill>
                  <a:srgbClr val="FF0000"/>
                </a:solidFill>
                <a:latin typeface="+mn-lt"/>
                <a:cs typeface="Franklin Gothic Book"/>
              </a:rPr>
              <a:t>L0-Athos alarm</a:t>
            </a:r>
          </a:p>
        </p:txBody>
      </p:sp>
    </p:spTree>
    <p:extLst>
      <p:ext uri="{BB962C8B-B14F-4D97-AF65-F5344CB8AC3E}">
        <p14:creationId xmlns:p14="http://schemas.microsoft.com/office/powerpoint/2010/main" val="2715300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06227" y="1485353"/>
            <a:ext cx="7742237" cy="4679951"/>
          </a:xfrm>
        </p:spPr>
        <p:txBody>
          <a:bodyPr/>
          <a:lstStyle/>
          <a:p>
            <a:r>
              <a:rPr lang="de-DE" sz="2400" dirty="0" err="1" smtClean="0"/>
              <a:t>SwissFEL</a:t>
            </a:r>
            <a:r>
              <a:rPr lang="de-DE" sz="2400" dirty="0" smtClean="0"/>
              <a:t> </a:t>
            </a:r>
            <a:r>
              <a:rPr lang="de-DE" sz="2400" dirty="0" err="1" smtClean="0"/>
              <a:t>timing</a:t>
            </a:r>
            <a:r>
              <a:rPr lang="de-DE" sz="2400" dirty="0" smtClean="0"/>
              <a:t> </a:t>
            </a:r>
            <a:r>
              <a:rPr lang="de-DE" sz="2400" dirty="0" err="1" smtClean="0"/>
              <a:t>system</a:t>
            </a:r>
            <a:r>
              <a:rPr lang="de-DE" sz="2400" dirty="0" smtClean="0"/>
              <a:t> </a:t>
            </a:r>
            <a:r>
              <a:rPr lang="de-DE" sz="2400" dirty="0" err="1" smtClean="0"/>
              <a:t>tasks</a:t>
            </a:r>
            <a:endParaRPr lang="de-DE" sz="2400" dirty="0" smtClean="0"/>
          </a:p>
          <a:p>
            <a:r>
              <a:rPr lang="de-DE" sz="2400" dirty="0" smtClean="0"/>
              <a:t>Timing </a:t>
            </a:r>
            <a:r>
              <a:rPr lang="de-DE" sz="2400" dirty="0" err="1" smtClean="0"/>
              <a:t>network</a:t>
            </a:r>
            <a:r>
              <a:rPr lang="de-DE" sz="2400" dirty="0" smtClean="0"/>
              <a:t> </a:t>
            </a:r>
            <a:r>
              <a:rPr lang="de-DE" sz="2400" dirty="0" err="1" smtClean="0"/>
              <a:t>architecture</a:t>
            </a:r>
            <a:endParaRPr lang="de-DE" sz="2400" dirty="0" smtClean="0"/>
          </a:p>
          <a:p>
            <a:r>
              <a:rPr lang="de-DE" sz="2400" dirty="0" smtClean="0"/>
              <a:t>Event </a:t>
            </a:r>
            <a:r>
              <a:rPr lang="de-DE" sz="2400" dirty="0" err="1" smtClean="0"/>
              <a:t>system</a:t>
            </a:r>
            <a:r>
              <a:rPr lang="de-DE" sz="2400" dirty="0" smtClean="0"/>
              <a:t>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generation</a:t>
            </a:r>
            <a:r>
              <a:rPr lang="de-DE" sz="2400" dirty="0" smtClean="0"/>
              <a:t> (300-series)</a:t>
            </a:r>
          </a:p>
          <a:p>
            <a:r>
              <a:rPr lang="de-DE" sz="2400" dirty="0" err="1" smtClean="0"/>
              <a:t>Current</a:t>
            </a:r>
            <a:r>
              <a:rPr lang="de-DE" sz="2400" dirty="0" smtClean="0"/>
              <a:t> </a:t>
            </a:r>
            <a:r>
              <a:rPr lang="de-DE" sz="2400" dirty="0" err="1" smtClean="0"/>
              <a:t>status</a:t>
            </a:r>
            <a:r>
              <a:rPr lang="de-DE" sz="2400" dirty="0" smtClean="0"/>
              <a:t>, </a:t>
            </a:r>
            <a:r>
              <a:rPr lang="de-DE" sz="2400" dirty="0" err="1" smtClean="0"/>
              <a:t>hardware</a:t>
            </a:r>
            <a:endParaRPr lang="de-DE" sz="2400" dirty="0" smtClean="0"/>
          </a:p>
          <a:p>
            <a:r>
              <a:rPr lang="de-DE" sz="2400" dirty="0" err="1" smtClean="0"/>
              <a:t>Current</a:t>
            </a:r>
            <a:r>
              <a:rPr lang="de-DE" sz="2400" dirty="0" smtClean="0"/>
              <a:t> </a:t>
            </a:r>
            <a:r>
              <a:rPr lang="de-DE" sz="2400" dirty="0" err="1" smtClean="0"/>
              <a:t>status</a:t>
            </a:r>
            <a:r>
              <a:rPr lang="de-DE" sz="2400" dirty="0" smtClean="0"/>
              <a:t>, </a:t>
            </a:r>
            <a:r>
              <a:rPr lang="de-DE" sz="2400" dirty="0" err="1" smtClean="0"/>
              <a:t>software</a:t>
            </a:r>
            <a:endParaRPr lang="de-DE" sz="2400" dirty="0"/>
          </a:p>
          <a:p>
            <a:r>
              <a:rPr lang="de-DE" sz="2400" dirty="0" smtClean="0"/>
              <a:t>Delay </a:t>
            </a:r>
            <a:r>
              <a:rPr lang="de-DE" sz="2400" dirty="0" err="1" smtClean="0"/>
              <a:t>switching</a:t>
            </a:r>
            <a:r>
              <a:rPr lang="de-DE" sz="2400" dirty="0"/>
              <a:t> </a:t>
            </a:r>
            <a:r>
              <a:rPr lang="de-DE" sz="2400" dirty="0" err="1" smtClean="0"/>
              <a:t>technique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MPS </a:t>
            </a:r>
            <a:r>
              <a:rPr lang="de-DE" sz="2400" dirty="0" err="1" smtClean="0"/>
              <a:t>assistance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Rep rate </a:t>
            </a:r>
            <a:r>
              <a:rPr lang="de-DE" sz="2400" dirty="0" err="1" smtClean="0"/>
              <a:t>controls</a:t>
            </a:r>
            <a:r>
              <a:rPr lang="de-DE" sz="2400" dirty="0" smtClean="0"/>
              <a:t> </a:t>
            </a:r>
          </a:p>
          <a:p>
            <a:r>
              <a:rPr lang="de-DE" sz="2400" dirty="0" smtClean="0"/>
              <a:t>Future </a:t>
            </a:r>
            <a:r>
              <a:rPr lang="de-DE" sz="2400" dirty="0" err="1" smtClean="0"/>
              <a:t>plans</a:t>
            </a:r>
            <a:endParaRPr lang="de-DE" sz="2400" dirty="0" smtClean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>
          <a:xfrm>
            <a:off x="1006227" y="1341438"/>
            <a:ext cx="7742237" cy="467995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P</a:t>
            </a:r>
            <a:r>
              <a:rPr lang="en-US" sz="2000" dirty="0" smtClean="0"/>
              <a:t>rovide </a:t>
            </a:r>
            <a:r>
              <a:rPr lang="en-US" sz="2000" dirty="0"/>
              <a:t>precise </a:t>
            </a:r>
            <a:r>
              <a:rPr lang="en-US" sz="2000" dirty="0" smtClean="0"/>
              <a:t>triggering across the facility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D</a:t>
            </a:r>
            <a:r>
              <a:rPr lang="en-US" sz="2000" dirty="0" smtClean="0"/>
              <a:t>istribute </a:t>
            </a:r>
            <a:r>
              <a:rPr lang="en-US" sz="2000" dirty="0"/>
              <a:t>operation-critical </a:t>
            </a:r>
            <a:r>
              <a:rPr lang="en-US" sz="2000" dirty="0" smtClean="0"/>
              <a:t>machine parameters  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</a:t>
            </a:r>
            <a:r>
              <a:rPr lang="en-US" sz="2000" dirty="0" smtClean="0"/>
              <a:t>ssist machine/beam synchronized DAQ </a:t>
            </a:r>
            <a:r>
              <a:rPr lang="en-US" sz="2000" dirty="0"/>
              <a:t>and </a:t>
            </a:r>
            <a:r>
              <a:rPr lang="en-US" sz="2000" dirty="0" smtClean="0"/>
              <a:t>controls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Assist </a:t>
            </a:r>
            <a:r>
              <a:rPr lang="de-DE" sz="2000" dirty="0" err="1" smtClean="0"/>
              <a:t>Machine</a:t>
            </a:r>
            <a:r>
              <a:rPr lang="de-DE" sz="2000" dirty="0" smtClean="0"/>
              <a:t> </a:t>
            </a:r>
            <a:r>
              <a:rPr lang="de-DE" sz="2000" dirty="0" err="1" smtClean="0"/>
              <a:t>Protection</a:t>
            </a:r>
            <a:r>
              <a:rPr lang="de-DE" sz="2000" dirty="0" smtClean="0"/>
              <a:t> System</a:t>
            </a:r>
            <a:r>
              <a:rPr lang="de-DE" sz="2000" dirty="0"/>
              <a:t> </a:t>
            </a:r>
            <a:r>
              <a:rPr lang="de-DE" sz="2000" dirty="0" smtClean="0"/>
              <a:t>(MPS)</a:t>
            </a:r>
          </a:p>
          <a:p>
            <a:pPr marL="342900" indent="-342900">
              <a:buFont typeface="+mj-lt"/>
              <a:buAutoNum type="arabicPeriod"/>
            </a:pPr>
            <a:r>
              <a:rPr lang="de-DE" sz="2000" dirty="0" smtClean="0"/>
              <a:t>Handle </a:t>
            </a:r>
            <a:r>
              <a:rPr lang="de-DE" sz="2000" dirty="0" err="1" smtClean="0"/>
              <a:t>latency</a:t>
            </a:r>
            <a:r>
              <a:rPr lang="de-DE" sz="2000" dirty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drift</a:t>
            </a:r>
            <a:r>
              <a:rPr lang="de-DE" sz="2000" dirty="0" smtClean="0"/>
              <a:t> </a:t>
            </a:r>
            <a:r>
              <a:rPr lang="de-DE" sz="2000" dirty="0" err="1" smtClean="0"/>
              <a:t>issues</a:t>
            </a:r>
            <a:r>
              <a:rPr lang="de-DE" sz="2000" dirty="0" smtClean="0"/>
              <a:t> (</a:t>
            </a:r>
            <a:r>
              <a:rPr lang="de-DE" sz="2000" dirty="0" err="1" smtClean="0"/>
              <a:t>delay</a:t>
            </a:r>
            <a:r>
              <a:rPr lang="de-DE" sz="2000" dirty="0" smtClean="0"/>
              <a:t> </a:t>
            </a:r>
            <a:r>
              <a:rPr lang="de-DE" sz="2000" dirty="0" err="1" smtClean="0"/>
              <a:t>compensation</a:t>
            </a:r>
            <a:r>
              <a:rPr lang="de-DE" sz="2000" dirty="0"/>
              <a:t>)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SwissFEL</a:t>
            </a:r>
            <a:r>
              <a:rPr lang="en-US" dirty="0" smtClean="0"/>
              <a:t> Timing system tasks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3</a:t>
            </a:fld>
            <a:endParaRPr lang="de-DE" dirty="0"/>
          </a:p>
        </p:txBody>
      </p:sp>
      <p:grpSp>
        <p:nvGrpSpPr>
          <p:cNvPr id="5" name="Group 4"/>
          <p:cNvGrpSpPr/>
          <p:nvPr/>
        </p:nvGrpSpPr>
        <p:grpSpPr>
          <a:xfrm>
            <a:off x="473075" y="4247282"/>
            <a:ext cx="8172450" cy="2278062"/>
            <a:chOff x="473075" y="1196752"/>
            <a:chExt cx="8172450" cy="2278062"/>
          </a:xfrm>
        </p:grpSpPr>
        <p:sp>
          <p:nvSpPr>
            <p:cNvPr id="7" name="Rounded Rectangle 6"/>
            <p:cNvSpPr/>
            <p:nvPr/>
          </p:nvSpPr>
          <p:spPr>
            <a:xfrm>
              <a:off x="473075" y="1196752"/>
              <a:ext cx="8172450" cy="2278062"/>
            </a:xfrm>
            <a:prstGeom prst="roundRect">
              <a:avLst/>
            </a:prstGeom>
            <a:solidFill>
              <a:srgbClr val="FFFF99">
                <a:alpha val="50000"/>
              </a:srgb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de-CH" sz="1600" b="1" dirty="0" smtClean="0">
                  <a:solidFill>
                    <a:srgbClr val="002060"/>
                  </a:solidFill>
                </a:rPr>
                <a:t>1st  </a:t>
              </a:r>
              <a:r>
                <a:rPr lang="de-CH" sz="1600" b="1" dirty="0" err="1" smtClean="0">
                  <a:solidFill>
                    <a:srgbClr val="002060"/>
                  </a:solidFill>
                </a:rPr>
                <a:t>phase</a:t>
              </a:r>
              <a:endParaRPr lang="de-CH" sz="16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06950" y="1199927"/>
              <a:ext cx="2989263" cy="1044575"/>
            </a:xfrm>
            <a:prstGeom prst="roundRect">
              <a:avLst/>
            </a:prstGeom>
            <a:solidFill>
              <a:srgbClr val="FFFF99">
                <a:alpha val="50000"/>
              </a:srgb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de-CH" sz="1600" b="1" dirty="0" smtClean="0">
                  <a:solidFill>
                    <a:srgbClr val="002060"/>
                  </a:solidFill>
                </a:rPr>
                <a:t>2</a:t>
              </a:r>
              <a:r>
                <a:rPr lang="de-CH" sz="1600" b="1" baseline="30000" dirty="0" smtClean="0">
                  <a:solidFill>
                    <a:srgbClr val="002060"/>
                  </a:solidFill>
                </a:rPr>
                <a:t>nd</a:t>
              </a:r>
              <a:r>
                <a:rPr lang="de-CH" sz="1600" b="1" dirty="0" smtClean="0">
                  <a:solidFill>
                    <a:srgbClr val="002060"/>
                  </a:solidFill>
                </a:rPr>
                <a:t>  </a:t>
              </a:r>
              <a:r>
                <a:rPr lang="de-CH" sz="1600" b="1" dirty="0" err="1" smtClean="0">
                  <a:solidFill>
                    <a:srgbClr val="002060"/>
                  </a:solidFill>
                </a:rPr>
                <a:t>phase</a:t>
              </a:r>
              <a:endParaRPr lang="de-CH" sz="16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9" name="Notched Right Arrow 8"/>
            <p:cNvSpPr/>
            <p:nvPr/>
          </p:nvSpPr>
          <p:spPr>
            <a:xfrm>
              <a:off x="6788150" y="2387377"/>
              <a:ext cx="1079500" cy="73025"/>
            </a:xfrm>
            <a:prstGeom prst="notchedRightArrow">
              <a:avLst>
                <a:gd name="adj1" fmla="val 100000"/>
                <a:gd name="adj2" fmla="val 50000"/>
              </a:avLst>
            </a:prstGeom>
            <a:solidFill>
              <a:srgbClr val="7030A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600" dirty="0" err="1" smtClean="0">
                <a:solidFill>
                  <a:srgbClr val="002060"/>
                </a:solidFill>
              </a:endParaRPr>
            </a:p>
          </p:txBody>
        </p:sp>
        <p:sp>
          <p:nvSpPr>
            <p:cNvPr id="10" name="Notched Right Arrow 9"/>
            <p:cNvSpPr/>
            <p:nvPr/>
          </p:nvSpPr>
          <p:spPr>
            <a:xfrm>
              <a:off x="6283325" y="1884139"/>
              <a:ext cx="1079500" cy="71438"/>
            </a:xfrm>
            <a:prstGeom prst="notchedRightArrow">
              <a:avLst>
                <a:gd name="adj1" fmla="val 100000"/>
                <a:gd name="adj2" fmla="val 50000"/>
              </a:avLst>
            </a:prstGeom>
            <a:solidFill>
              <a:srgbClr val="FF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600" dirty="0" err="1" smtClean="0">
                <a:solidFill>
                  <a:srgbClr val="002060"/>
                </a:solidFill>
              </a:endParaRPr>
            </a:p>
          </p:txBody>
        </p:sp>
        <p:sp>
          <p:nvSpPr>
            <p:cNvPr id="11" name="Parallelogram 10"/>
            <p:cNvSpPr/>
            <p:nvPr/>
          </p:nvSpPr>
          <p:spPr>
            <a:xfrm flipH="1">
              <a:off x="4770438" y="2315939"/>
              <a:ext cx="107950" cy="215900"/>
            </a:xfrm>
            <a:prstGeom prst="parallelogram">
              <a:avLst>
                <a:gd name="adj" fmla="val 64683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806950" y="2423889"/>
              <a:ext cx="215900" cy="0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987925" y="2315939"/>
              <a:ext cx="71438" cy="215900"/>
            </a:xfrm>
            <a:prstGeom prst="ellipse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22850" y="2315939"/>
              <a:ext cx="900113" cy="21590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de-CH" sz="1400" dirty="0" err="1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Linac</a:t>
              </a:r>
              <a:r>
                <a:rPr lang="de-CH" sz="140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3</a:t>
              </a:r>
              <a:endParaRPr lang="de-CH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238750" y="1811114"/>
              <a:ext cx="73025" cy="215900"/>
            </a:xfrm>
            <a:prstGeom prst="ellipse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275263" y="1811114"/>
              <a:ext cx="144462" cy="21590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383213" y="1811114"/>
              <a:ext cx="71437" cy="215900"/>
            </a:xfrm>
            <a:prstGeom prst="ellipse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5419725" y="1919064"/>
              <a:ext cx="792163" cy="0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5888038" y="2315939"/>
              <a:ext cx="71437" cy="215900"/>
            </a:xfrm>
            <a:prstGeom prst="ellipse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5922963" y="2423889"/>
              <a:ext cx="252412" cy="0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6030913" y="2352452"/>
              <a:ext cx="720725" cy="142875"/>
            </a:xfrm>
            <a:prstGeom prst="rect">
              <a:avLst/>
            </a:prstGeom>
            <a:solidFill>
              <a:srgbClr val="7030A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Parallelogram 22"/>
            <p:cNvSpPr/>
            <p:nvPr/>
          </p:nvSpPr>
          <p:spPr>
            <a:xfrm flipH="1">
              <a:off x="2179638" y="2315939"/>
              <a:ext cx="107950" cy="215900"/>
            </a:xfrm>
            <a:prstGeom prst="parallelogram">
              <a:avLst>
                <a:gd name="adj" fmla="val 64683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214563" y="2423889"/>
              <a:ext cx="215900" cy="0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322513" y="2315939"/>
              <a:ext cx="73025" cy="215900"/>
            </a:xfrm>
            <a:prstGeom prst="ellipse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359025" y="2315939"/>
              <a:ext cx="611188" cy="21590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de-CH" sz="1400" dirty="0" err="1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Linac</a:t>
              </a:r>
              <a:r>
                <a:rPr lang="de-CH" sz="140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1</a:t>
              </a:r>
              <a:endParaRPr lang="de-CH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7" name="Parallelogram 26"/>
            <p:cNvSpPr/>
            <p:nvPr/>
          </p:nvSpPr>
          <p:spPr>
            <a:xfrm flipH="1" flipV="1">
              <a:off x="1782763" y="2279427"/>
              <a:ext cx="107950" cy="215900"/>
            </a:xfrm>
            <a:prstGeom prst="parallelogram">
              <a:avLst>
                <a:gd name="adj" fmla="val 64683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" name="Parallelogram 27"/>
            <p:cNvSpPr/>
            <p:nvPr/>
          </p:nvSpPr>
          <p:spPr>
            <a:xfrm flipH="1" flipV="1">
              <a:off x="1998663" y="2279427"/>
              <a:ext cx="107950" cy="215900"/>
            </a:xfrm>
            <a:prstGeom prst="parallelogram">
              <a:avLst>
                <a:gd name="adj" fmla="val 64683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" name="Parallelogram 28"/>
            <p:cNvSpPr/>
            <p:nvPr/>
          </p:nvSpPr>
          <p:spPr>
            <a:xfrm flipH="1">
              <a:off x="1603375" y="2315939"/>
              <a:ext cx="107950" cy="215900"/>
            </a:xfrm>
            <a:prstGeom prst="parallelogram">
              <a:avLst>
                <a:gd name="adj" fmla="val 64683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1638300" y="2315939"/>
              <a:ext cx="117475" cy="71438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Isosceles Triangle 30"/>
            <p:cNvSpPr/>
            <p:nvPr/>
          </p:nvSpPr>
          <p:spPr>
            <a:xfrm flipV="1">
              <a:off x="1711325" y="2279427"/>
              <a:ext cx="142875" cy="215900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854200" y="2315939"/>
              <a:ext cx="107950" cy="0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Isosceles Triangle 32"/>
            <p:cNvSpPr/>
            <p:nvPr/>
          </p:nvSpPr>
          <p:spPr>
            <a:xfrm flipV="1">
              <a:off x="1927225" y="2279427"/>
              <a:ext cx="142875" cy="215900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070100" y="2315939"/>
              <a:ext cx="144463" cy="107950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Isosceles Triangle 34"/>
            <p:cNvSpPr/>
            <p:nvPr/>
          </p:nvSpPr>
          <p:spPr>
            <a:xfrm>
              <a:off x="2106613" y="2315939"/>
              <a:ext cx="144462" cy="215900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03263" y="2315939"/>
              <a:ext cx="71437" cy="215900"/>
            </a:xfrm>
            <a:prstGeom prst="ellipse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38188" y="2315939"/>
              <a:ext cx="649287" cy="21590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de-CH" sz="1400" dirty="0" err="1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Injector</a:t>
              </a:r>
              <a:endParaRPr lang="de-CH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1350963" y="2315939"/>
              <a:ext cx="71437" cy="215900"/>
            </a:xfrm>
            <a:prstGeom prst="ellipse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39" name="Straight Connector 38"/>
            <p:cNvCxnSpPr>
              <a:stCxn id="36" idx="0"/>
            </p:cNvCxnSpPr>
            <p:nvPr/>
          </p:nvCxnSpPr>
          <p:spPr>
            <a:xfrm>
              <a:off x="738188" y="2315939"/>
              <a:ext cx="649287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4"/>
              <a:endCxn id="38" idx="4"/>
            </p:cNvCxnSpPr>
            <p:nvPr/>
          </p:nvCxnSpPr>
          <p:spPr>
            <a:xfrm>
              <a:off x="738188" y="2531839"/>
              <a:ext cx="649287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387475" y="2423889"/>
              <a:ext cx="215900" cy="0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Isosceles Triangle 41"/>
            <p:cNvSpPr/>
            <p:nvPr/>
          </p:nvSpPr>
          <p:spPr>
            <a:xfrm>
              <a:off x="1530350" y="2315939"/>
              <a:ext cx="144463" cy="215900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3" name="Straight Connector 42"/>
            <p:cNvCxnSpPr>
              <a:endCxn id="16" idx="2"/>
            </p:cNvCxnSpPr>
            <p:nvPr/>
          </p:nvCxnSpPr>
          <p:spPr>
            <a:xfrm flipV="1">
              <a:off x="4806950" y="1919064"/>
              <a:ext cx="431800" cy="468313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endCxn id="46" idx="0"/>
            </p:cNvCxnSpPr>
            <p:nvPr/>
          </p:nvCxnSpPr>
          <p:spPr>
            <a:xfrm>
              <a:off x="2359025" y="2315939"/>
              <a:ext cx="611188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endCxn id="46" idx="4"/>
            </p:cNvCxnSpPr>
            <p:nvPr/>
          </p:nvCxnSpPr>
          <p:spPr>
            <a:xfrm flipV="1">
              <a:off x="2359025" y="2531839"/>
              <a:ext cx="611188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2935288" y="2315939"/>
              <a:ext cx="71437" cy="215900"/>
            </a:xfrm>
            <a:prstGeom prst="ellipse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7" name="Parallelogram 46"/>
            <p:cNvSpPr/>
            <p:nvPr/>
          </p:nvSpPr>
          <p:spPr>
            <a:xfrm flipH="1">
              <a:off x="3762375" y="2315939"/>
              <a:ext cx="107950" cy="215900"/>
            </a:xfrm>
            <a:prstGeom prst="parallelogram">
              <a:avLst>
                <a:gd name="adj" fmla="val 64683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3798888" y="2423889"/>
              <a:ext cx="215900" cy="0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906838" y="2315939"/>
              <a:ext cx="71437" cy="215900"/>
            </a:xfrm>
            <a:prstGeom prst="ellipse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943350" y="2315939"/>
              <a:ext cx="611188" cy="215900"/>
            </a:xfrm>
            <a:prstGeom prst="rect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de-CH" sz="1400" dirty="0" err="1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Linac</a:t>
              </a:r>
              <a:r>
                <a:rPr lang="de-CH" sz="1400" dirty="0" smtClean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 2</a:t>
              </a:r>
              <a:endParaRPr lang="de-CH" sz="14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1" name="Parallelogram 50"/>
            <p:cNvSpPr/>
            <p:nvPr/>
          </p:nvSpPr>
          <p:spPr>
            <a:xfrm flipH="1" flipV="1">
              <a:off x="3367088" y="2279427"/>
              <a:ext cx="107950" cy="215900"/>
            </a:xfrm>
            <a:prstGeom prst="parallelogram">
              <a:avLst>
                <a:gd name="adj" fmla="val 64683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Parallelogram 51"/>
            <p:cNvSpPr/>
            <p:nvPr/>
          </p:nvSpPr>
          <p:spPr>
            <a:xfrm flipH="1" flipV="1">
              <a:off x="3582988" y="2279427"/>
              <a:ext cx="107950" cy="215900"/>
            </a:xfrm>
            <a:prstGeom prst="parallelogram">
              <a:avLst>
                <a:gd name="adj" fmla="val 64683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3" name="Parallelogram 52"/>
            <p:cNvSpPr/>
            <p:nvPr/>
          </p:nvSpPr>
          <p:spPr>
            <a:xfrm flipH="1">
              <a:off x="3187700" y="2315939"/>
              <a:ext cx="107950" cy="215900"/>
            </a:xfrm>
            <a:prstGeom prst="parallelogram">
              <a:avLst>
                <a:gd name="adj" fmla="val 64683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flipV="1">
              <a:off x="3222625" y="2315939"/>
              <a:ext cx="115888" cy="71438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Isosceles Triangle 54"/>
            <p:cNvSpPr/>
            <p:nvPr/>
          </p:nvSpPr>
          <p:spPr>
            <a:xfrm flipV="1">
              <a:off x="3295650" y="2279427"/>
              <a:ext cx="142875" cy="215900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3438525" y="2315939"/>
              <a:ext cx="107950" cy="0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Isosceles Triangle 56"/>
            <p:cNvSpPr/>
            <p:nvPr/>
          </p:nvSpPr>
          <p:spPr>
            <a:xfrm flipV="1">
              <a:off x="3511550" y="2279427"/>
              <a:ext cx="142875" cy="215900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3654425" y="2315939"/>
              <a:ext cx="144463" cy="107950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Isosceles Triangle 58"/>
            <p:cNvSpPr/>
            <p:nvPr/>
          </p:nvSpPr>
          <p:spPr>
            <a:xfrm>
              <a:off x="3690938" y="2315939"/>
              <a:ext cx="144462" cy="215900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2970213" y="2423889"/>
              <a:ext cx="217487" cy="0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/>
            <p:cNvSpPr/>
            <p:nvPr/>
          </p:nvSpPr>
          <p:spPr>
            <a:xfrm>
              <a:off x="3114675" y="2315939"/>
              <a:ext cx="144463" cy="215900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2" name="Straight Connector 61"/>
            <p:cNvCxnSpPr>
              <a:endCxn id="64" idx="0"/>
            </p:cNvCxnSpPr>
            <p:nvPr/>
          </p:nvCxnSpPr>
          <p:spPr>
            <a:xfrm>
              <a:off x="3943350" y="2315939"/>
              <a:ext cx="611188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64" idx="4"/>
            </p:cNvCxnSpPr>
            <p:nvPr/>
          </p:nvCxnSpPr>
          <p:spPr>
            <a:xfrm flipV="1">
              <a:off x="3943350" y="2531839"/>
              <a:ext cx="611188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4519613" y="2315939"/>
              <a:ext cx="71437" cy="215900"/>
            </a:xfrm>
            <a:prstGeom prst="ellipse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4554538" y="2423889"/>
              <a:ext cx="215900" cy="0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Isosceles Triangle 65"/>
            <p:cNvSpPr/>
            <p:nvPr/>
          </p:nvSpPr>
          <p:spPr>
            <a:xfrm>
              <a:off x="4699000" y="2315939"/>
              <a:ext cx="144463" cy="215900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527675" y="1847627"/>
              <a:ext cx="719138" cy="144462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>
            <a:xfrm flipV="1">
              <a:off x="5527675" y="1884139"/>
              <a:ext cx="719138" cy="82550"/>
            </a:xfrm>
            <a:custGeom>
              <a:avLst/>
              <a:gdLst>
                <a:gd name="connsiteX0" fmla="*/ 0 w 714375"/>
                <a:gd name="connsiteY0" fmla="*/ 80962 h 166687"/>
                <a:gd name="connsiteX1" fmla="*/ 33338 w 714375"/>
                <a:gd name="connsiteY1" fmla="*/ 154781 h 166687"/>
                <a:gd name="connsiteX2" fmla="*/ 107157 w 714375"/>
                <a:gd name="connsiteY2" fmla="*/ 9524 h 166687"/>
                <a:gd name="connsiteX3" fmla="*/ 178594 w 714375"/>
                <a:gd name="connsiteY3" fmla="*/ 152399 h 166687"/>
                <a:gd name="connsiteX4" fmla="*/ 252413 w 714375"/>
                <a:gd name="connsiteY4" fmla="*/ 11906 h 166687"/>
                <a:gd name="connsiteX5" fmla="*/ 326232 w 714375"/>
                <a:gd name="connsiteY5" fmla="*/ 154781 h 166687"/>
                <a:gd name="connsiteX6" fmla="*/ 395288 w 714375"/>
                <a:gd name="connsiteY6" fmla="*/ 11906 h 166687"/>
                <a:gd name="connsiteX7" fmla="*/ 464344 w 714375"/>
                <a:gd name="connsiteY7" fmla="*/ 154781 h 166687"/>
                <a:gd name="connsiteX8" fmla="*/ 538163 w 714375"/>
                <a:gd name="connsiteY8" fmla="*/ 9524 h 166687"/>
                <a:gd name="connsiteX9" fmla="*/ 609600 w 714375"/>
                <a:gd name="connsiteY9" fmla="*/ 154781 h 166687"/>
                <a:gd name="connsiteX10" fmla="*/ 681038 w 714375"/>
                <a:gd name="connsiteY10" fmla="*/ 11906 h 166687"/>
                <a:gd name="connsiteX11" fmla="*/ 714375 w 714375"/>
                <a:gd name="connsiteY11" fmla="*/ 83343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4375" h="166687">
                  <a:moveTo>
                    <a:pt x="0" y="80962"/>
                  </a:moveTo>
                  <a:cubicBezTo>
                    <a:pt x="7739" y="123824"/>
                    <a:pt x="15479" y="166687"/>
                    <a:pt x="33338" y="154781"/>
                  </a:cubicBezTo>
                  <a:cubicBezTo>
                    <a:pt x="51197" y="142875"/>
                    <a:pt x="82948" y="9921"/>
                    <a:pt x="107157" y="9524"/>
                  </a:cubicBezTo>
                  <a:cubicBezTo>
                    <a:pt x="131366" y="9127"/>
                    <a:pt x="154385" y="152002"/>
                    <a:pt x="178594" y="152399"/>
                  </a:cubicBezTo>
                  <a:cubicBezTo>
                    <a:pt x="202803" y="152796"/>
                    <a:pt x="227807" y="11509"/>
                    <a:pt x="252413" y="11906"/>
                  </a:cubicBezTo>
                  <a:cubicBezTo>
                    <a:pt x="277019" y="12303"/>
                    <a:pt x="302420" y="154781"/>
                    <a:pt x="326232" y="154781"/>
                  </a:cubicBezTo>
                  <a:cubicBezTo>
                    <a:pt x="350044" y="154781"/>
                    <a:pt x="372269" y="11906"/>
                    <a:pt x="395288" y="11906"/>
                  </a:cubicBezTo>
                  <a:cubicBezTo>
                    <a:pt x="418307" y="11906"/>
                    <a:pt x="440532" y="155178"/>
                    <a:pt x="464344" y="154781"/>
                  </a:cubicBezTo>
                  <a:cubicBezTo>
                    <a:pt x="488157" y="154384"/>
                    <a:pt x="513954" y="9524"/>
                    <a:pt x="538163" y="9524"/>
                  </a:cubicBezTo>
                  <a:cubicBezTo>
                    <a:pt x="562372" y="9524"/>
                    <a:pt x="585788" y="154384"/>
                    <a:pt x="609600" y="154781"/>
                  </a:cubicBezTo>
                  <a:cubicBezTo>
                    <a:pt x="633413" y="155178"/>
                    <a:pt x="663576" y="23812"/>
                    <a:pt x="681038" y="11906"/>
                  </a:cubicBezTo>
                  <a:cubicBezTo>
                    <a:pt x="698501" y="0"/>
                    <a:pt x="706438" y="41671"/>
                    <a:pt x="714375" y="83343"/>
                  </a:cubicBezTo>
                </a:path>
              </a:pathLst>
            </a:custGeom>
            <a:solidFill>
              <a:srgbClr val="FF0000"/>
            </a:solidFill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5527675" y="1811114"/>
              <a:ext cx="757238" cy="180975"/>
            </a:xfrm>
            <a:custGeom>
              <a:avLst/>
              <a:gdLst>
                <a:gd name="connsiteX0" fmla="*/ 0 w 728662"/>
                <a:gd name="connsiteY0" fmla="*/ 38100 h 38100"/>
                <a:gd name="connsiteX1" fmla="*/ 64294 w 728662"/>
                <a:gd name="connsiteY1" fmla="*/ 0 h 38100"/>
                <a:gd name="connsiteX2" fmla="*/ 728662 w 728662"/>
                <a:gd name="connsiteY2" fmla="*/ 0 h 38100"/>
                <a:gd name="connsiteX3" fmla="*/ 714375 w 728662"/>
                <a:gd name="connsiteY3" fmla="*/ 38100 h 38100"/>
                <a:gd name="connsiteX4" fmla="*/ 0 w 728662"/>
                <a:gd name="connsiteY4" fmla="*/ 38100 h 38100"/>
                <a:gd name="connsiteX0" fmla="*/ 0 w 788367"/>
                <a:gd name="connsiteY0" fmla="*/ 38100 h 38100"/>
                <a:gd name="connsiteX1" fmla="*/ 64294 w 788367"/>
                <a:gd name="connsiteY1" fmla="*/ 0 h 38100"/>
                <a:gd name="connsiteX2" fmla="*/ 788367 w 788367"/>
                <a:gd name="connsiteY2" fmla="*/ 1637 h 38100"/>
                <a:gd name="connsiteX3" fmla="*/ 714375 w 788367"/>
                <a:gd name="connsiteY3" fmla="*/ 38100 h 38100"/>
                <a:gd name="connsiteX4" fmla="*/ 0 w 788367"/>
                <a:gd name="connsiteY4" fmla="*/ 38100 h 38100"/>
                <a:gd name="connsiteX0" fmla="*/ 0 w 788367"/>
                <a:gd name="connsiteY0" fmla="*/ 38100 h 38100"/>
                <a:gd name="connsiteX1" fmla="*/ 64294 w 788367"/>
                <a:gd name="connsiteY1" fmla="*/ 0 h 38100"/>
                <a:gd name="connsiteX2" fmla="*/ 788367 w 788367"/>
                <a:gd name="connsiteY2" fmla="*/ 1637 h 38100"/>
                <a:gd name="connsiteX3" fmla="*/ 716359 w 788367"/>
                <a:gd name="connsiteY3" fmla="*/ 37641 h 38100"/>
                <a:gd name="connsiteX4" fmla="*/ 0 w 788367"/>
                <a:gd name="connsiteY4" fmla="*/ 38100 h 38100"/>
                <a:gd name="connsiteX0" fmla="*/ 0 w 788367"/>
                <a:gd name="connsiteY0" fmla="*/ 38100 h 38100"/>
                <a:gd name="connsiteX1" fmla="*/ 64294 w 788367"/>
                <a:gd name="connsiteY1" fmla="*/ 0 h 38100"/>
                <a:gd name="connsiteX2" fmla="*/ 788367 w 788367"/>
                <a:gd name="connsiteY2" fmla="*/ 1637 h 38100"/>
                <a:gd name="connsiteX3" fmla="*/ 716359 w 788367"/>
                <a:gd name="connsiteY3" fmla="*/ 37641 h 38100"/>
                <a:gd name="connsiteX4" fmla="*/ 711994 w 788367"/>
                <a:gd name="connsiteY4" fmla="*/ 33337 h 38100"/>
                <a:gd name="connsiteX5" fmla="*/ 0 w 788367"/>
                <a:gd name="connsiteY5" fmla="*/ 38100 h 38100"/>
                <a:gd name="connsiteX0" fmla="*/ 0 w 788367"/>
                <a:gd name="connsiteY0" fmla="*/ 38100 h 38100"/>
                <a:gd name="connsiteX1" fmla="*/ 64294 w 788367"/>
                <a:gd name="connsiteY1" fmla="*/ 0 h 38100"/>
                <a:gd name="connsiteX2" fmla="*/ 788367 w 788367"/>
                <a:gd name="connsiteY2" fmla="*/ 1637 h 38100"/>
                <a:gd name="connsiteX3" fmla="*/ 716359 w 788367"/>
                <a:gd name="connsiteY3" fmla="*/ 37641 h 38100"/>
                <a:gd name="connsiteX4" fmla="*/ 716359 w 788367"/>
                <a:gd name="connsiteY4" fmla="*/ 37641 h 38100"/>
                <a:gd name="connsiteX5" fmla="*/ 0 w 788367"/>
                <a:gd name="connsiteY5" fmla="*/ 38100 h 38100"/>
                <a:gd name="connsiteX0" fmla="*/ 0 w 788367"/>
                <a:gd name="connsiteY0" fmla="*/ 38100 h 181657"/>
                <a:gd name="connsiteX1" fmla="*/ 64294 w 788367"/>
                <a:gd name="connsiteY1" fmla="*/ 0 h 181657"/>
                <a:gd name="connsiteX2" fmla="*/ 788367 w 788367"/>
                <a:gd name="connsiteY2" fmla="*/ 1637 h 181657"/>
                <a:gd name="connsiteX3" fmla="*/ 716359 w 788367"/>
                <a:gd name="connsiteY3" fmla="*/ 37641 h 181657"/>
                <a:gd name="connsiteX4" fmla="*/ 716359 w 788367"/>
                <a:gd name="connsiteY4" fmla="*/ 181657 h 181657"/>
                <a:gd name="connsiteX5" fmla="*/ 0 w 788367"/>
                <a:gd name="connsiteY5" fmla="*/ 38100 h 181657"/>
                <a:gd name="connsiteX0" fmla="*/ 0 w 788367"/>
                <a:gd name="connsiteY0" fmla="*/ 38100 h 181657"/>
                <a:gd name="connsiteX1" fmla="*/ 64294 w 788367"/>
                <a:gd name="connsiteY1" fmla="*/ 0 h 181657"/>
                <a:gd name="connsiteX2" fmla="*/ 788367 w 788367"/>
                <a:gd name="connsiteY2" fmla="*/ 1637 h 181657"/>
                <a:gd name="connsiteX3" fmla="*/ 716359 w 788367"/>
                <a:gd name="connsiteY3" fmla="*/ 37641 h 181657"/>
                <a:gd name="connsiteX4" fmla="*/ 716359 w 788367"/>
                <a:gd name="connsiteY4" fmla="*/ 181657 h 181657"/>
                <a:gd name="connsiteX5" fmla="*/ 576262 w 788367"/>
                <a:gd name="connsiteY5" fmla="*/ 152400 h 181657"/>
                <a:gd name="connsiteX6" fmla="*/ 0 w 788367"/>
                <a:gd name="connsiteY6" fmla="*/ 38100 h 181657"/>
                <a:gd name="connsiteX0" fmla="*/ 0 w 788367"/>
                <a:gd name="connsiteY0" fmla="*/ 38100 h 181657"/>
                <a:gd name="connsiteX1" fmla="*/ 64294 w 788367"/>
                <a:gd name="connsiteY1" fmla="*/ 0 h 181657"/>
                <a:gd name="connsiteX2" fmla="*/ 788367 w 788367"/>
                <a:gd name="connsiteY2" fmla="*/ 1637 h 181657"/>
                <a:gd name="connsiteX3" fmla="*/ 716359 w 788367"/>
                <a:gd name="connsiteY3" fmla="*/ 37641 h 181657"/>
                <a:gd name="connsiteX4" fmla="*/ 716359 w 788367"/>
                <a:gd name="connsiteY4" fmla="*/ 181657 h 181657"/>
                <a:gd name="connsiteX5" fmla="*/ 644351 w 788367"/>
                <a:gd name="connsiteY5" fmla="*/ 37641 h 181657"/>
                <a:gd name="connsiteX6" fmla="*/ 0 w 788367"/>
                <a:gd name="connsiteY6" fmla="*/ 38100 h 181657"/>
                <a:gd name="connsiteX0" fmla="*/ 0 w 788367"/>
                <a:gd name="connsiteY0" fmla="*/ 38100 h 181657"/>
                <a:gd name="connsiteX1" fmla="*/ 64294 w 788367"/>
                <a:gd name="connsiteY1" fmla="*/ 0 h 181657"/>
                <a:gd name="connsiteX2" fmla="*/ 788367 w 788367"/>
                <a:gd name="connsiteY2" fmla="*/ 1637 h 181657"/>
                <a:gd name="connsiteX3" fmla="*/ 788367 w 788367"/>
                <a:gd name="connsiteY3" fmla="*/ 109649 h 181657"/>
                <a:gd name="connsiteX4" fmla="*/ 716359 w 788367"/>
                <a:gd name="connsiteY4" fmla="*/ 181657 h 181657"/>
                <a:gd name="connsiteX5" fmla="*/ 644351 w 788367"/>
                <a:gd name="connsiteY5" fmla="*/ 37641 h 181657"/>
                <a:gd name="connsiteX6" fmla="*/ 0 w 788367"/>
                <a:gd name="connsiteY6" fmla="*/ 38100 h 181657"/>
                <a:gd name="connsiteX0" fmla="*/ 0 w 788367"/>
                <a:gd name="connsiteY0" fmla="*/ 38100 h 181657"/>
                <a:gd name="connsiteX1" fmla="*/ 64294 w 788367"/>
                <a:gd name="connsiteY1" fmla="*/ 0 h 181657"/>
                <a:gd name="connsiteX2" fmla="*/ 788367 w 788367"/>
                <a:gd name="connsiteY2" fmla="*/ 1637 h 181657"/>
                <a:gd name="connsiteX3" fmla="*/ 788367 w 788367"/>
                <a:gd name="connsiteY3" fmla="*/ 109649 h 181657"/>
                <a:gd name="connsiteX4" fmla="*/ 716359 w 788367"/>
                <a:gd name="connsiteY4" fmla="*/ 181657 h 181657"/>
                <a:gd name="connsiteX5" fmla="*/ 716359 w 788367"/>
                <a:gd name="connsiteY5" fmla="*/ 37641 h 181657"/>
                <a:gd name="connsiteX6" fmla="*/ 0 w 788367"/>
                <a:gd name="connsiteY6" fmla="*/ 38100 h 181657"/>
                <a:gd name="connsiteX0" fmla="*/ 0 w 788367"/>
                <a:gd name="connsiteY0" fmla="*/ 36463 h 180020"/>
                <a:gd name="connsiteX1" fmla="*/ 104291 w 788367"/>
                <a:gd name="connsiteY1" fmla="*/ 0 h 180020"/>
                <a:gd name="connsiteX2" fmla="*/ 788367 w 788367"/>
                <a:gd name="connsiteY2" fmla="*/ 0 h 180020"/>
                <a:gd name="connsiteX3" fmla="*/ 788367 w 788367"/>
                <a:gd name="connsiteY3" fmla="*/ 108012 h 180020"/>
                <a:gd name="connsiteX4" fmla="*/ 716359 w 788367"/>
                <a:gd name="connsiteY4" fmla="*/ 180020 h 180020"/>
                <a:gd name="connsiteX5" fmla="*/ 716359 w 788367"/>
                <a:gd name="connsiteY5" fmla="*/ 36004 h 180020"/>
                <a:gd name="connsiteX6" fmla="*/ 0 w 788367"/>
                <a:gd name="connsiteY6" fmla="*/ 36463 h 180020"/>
                <a:gd name="connsiteX0" fmla="*/ 0 w 788367"/>
                <a:gd name="connsiteY0" fmla="*/ 36463 h 180020"/>
                <a:gd name="connsiteX1" fmla="*/ 104291 w 788367"/>
                <a:gd name="connsiteY1" fmla="*/ 0 h 180020"/>
                <a:gd name="connsiteX2" fmla="*/ 788367 w 788367"/>
                <a:gd name="connsiteY2" fmla="*/ 0 h 180020"/>
                <a:gd name="connsiteX3" fmla="*/ 788367 w 788367"/>
                <a:gd name="connsiteY3" fmla="*/ 144015 h 180020"/>
                <a:gd name="connsiteX4" fmla="*/ 716359 w 788367"/>
                <a:gd name="connsiteY4" fmla="*/ 180020 h 180020"/>
                <a:gd name="connsiteX5" fmla="*/ 716359 w 788367"/>
                <a:gd name="connsiteY5" fmla="*/ 36004 h 180020"/>
                <a:gd name="connsiteX6" fmla="*/ 0 w 788367"/>
                <a:gd name="connsiteY6" fmla="*/ 36463 h 180020"/>
                <a:gd name="connsiteX0" fmla="*/ 0 w 792088"/>
                <a:gd name="connsiteY0" fmla="*/ 36463 h 180020"/>
                <a:gd name="connsiteX1" fmla="*/ 104291 w 792088"/>
                <a:gd name="connsiteY1" fmla="*/ 0 h 180020"/>
                <a:gd name="connsiteX2" fmla="*/ 788367 w 792088"/>
                <a:gd name="connsiteY2" fmla="*/ 0 h 180020"/>
                <a:gd name="connsiteX3" fmla="*/ 792088 w 792088"/>
                <a:gd name="connsiteY3" fmla="*/ 144016 h 180020"/>
                <a:gd name="connsiteX4" fmla="*/ 716359 w 792088"/>
                <a:gd name="connsiteY4" fmla="*/ 180020 h 180020"/>
                <a:gd name="connsiteX5" fmla="*/ 716359 w 792088"/>
                <a:gd name="connsiteY5" fmla="*/ 36004 h 180020"/>
                <a:gd name="connsiteX6" fmla="*/ 0 w 792088"/>
                <a:gd name="connsiteY6" fmla="*/ 36463 h 180020"/>
                <a:gd name="connsiteX0" fmla="*/ 0 w 789607"/>
                <a:gd name="connsiteY0" fmla="*/ 36463 h 180020"/>
                <a:gd name="connsiteX1" fmla="*/ 104291 w 789607"/>
                <a:gd name="connsiteY1" fmla="*/ 0 h 180020"/>
                <a:gd name="connsiteX2" fmla="*/ 788367 w 789607"/>
                <a:gd name="connsiteY2" fmla="*/ 0 h 180020"/>
                <a:gd name="connsiteX3" fmla="*/ 756083 w 789607"/>
                <a:gd name="connsiteY3" fmla="*/ 144016 h 180020"/>
                <a:gd name="connsiteX4" fmla="*/ 716359 w 789607"/>
                <a:gd name="connsiteY4" fmla="*/ 180020 h 180020"/>
                <a:gd name="connsiteX5" fmla="*/ 716359 w 789607"/>
                <a:gd name="connsiteY5" fmla="*/ 36004 h 180020"/>
                <a:gd name="connsiteX6" fmla="*/ 0 w 789607"/>
                <a:gd name="connsiteY6" fmla="*/ 36463 h 180020"/>
                <a:gd name="connsiteX0" fmla="*/ 0 w 757324"/>
                <a:gd name="connsiteY0" fmla="*/ 36463 h 180020"/>
                <a:gd name="connsiteX1" fmla="*/ 104291 w 757324"/>
                <a:gd name="connsiteY1" fmla="*/ 0 h 180020"/>
                <a:gd name="connsiteX2" fmla="*/ 756084 w 757324"/>
                <a:gd name="connsiteY2" fmla="*/ 0 h 180020"/>
                <a:gd name="connsiteX3" fmla="*/ 756083 w 757324"/>
                <a:gd name="connsiteY3" fmla="*/ 144016 h 180020"/>
                <a:gd name="connsiteX4" fmla="*/ 716359 w 757324"/>
                <a:gd name="connsiteY4" fmla="*/ 180020 h 180020"/>
                <a:gd name="connsiteX5" fmla="*/ 716359 w 757324"/>
                <a:gd name="connsiteY5" fmla="*/ 36004 h 180020"/>
                <a:gd name="connsiteX6" fmla="*/ 0 w 757324"/>
                <a:gd name="connsiteY6" fmla="*/ 36463 h 180020"/>
                <a:gd name="connsiteX0" fmla="*/ 0 w 757324"/>
                <a:gd name="connsiteY0" fmla="*/ 36463 h 180020"/>
                <a:gd name="connsiteX1" fmla="*/ 108012 w 757324"/>
                <a:gd name="connsiteY1" fmla="*/ 0 h 180020"/>
                <a:gd name="connsiteX2" fmla="*/ 756084 w 757324"/>
                <a:gd name="connsiteY2" fmla="*/ 0 h 180020"/>
                <a:gd name="connsiteX3" fmla="*/ 756083 w 757324"/>
                <a:gd name="connsiteY3" fmla="*/ 144016 h 180020"/>
                <a:gd name="connsiteX4" fmla="*/ 716359 w 757324"/>
                <a:gd name="connsiteY4" fmla="*/ 180020 h 180020"/>
                <a:gd name="connsiteX5" fmla="*/ 716359 w 757324"/>
                <a:gd name="connsiteY5" fmla="*/ 36004 h 180020"/>
                <a:gd name="connsiteX6" fmla="*/ 0 w 757324"/>
                <a:gd name="connsiteY6" fmla="*/ 36463 h 180020"/>
                <a:gd name="connsiteX0" fmla="*/ 0 w 757324"/>
                <a:gd name="connsiteY0" fmla="*/ 36463 h 180020"/>
                <a:gd name="connsiteX1" fmla="*/ 108012 w 757324"/>
                <a:gd name="connsiteY1" fmla="*/ 0 h 180020"/>
                <a:gd name="connsiteX2" fmla="*/ 756084 w 757324"/>
                <a:gd name="connsiteY2" fmla="*/ 0 h 180020"/>
                <a:gd name="connsiteX3" fmla="*/ 756083 w 757324"/>
                <a:gd name="connsiteY3" fmla="*/ 144016 h 180020"/>
                <a:gd name="connsiteX4" fmla="*/ 716359 w 757324"/>
                <a:gd name="connsiteY4" fmla="*/ 180020 h 180020"/>
                <a:gd name="connsiteX5" fmla="*/ 716359 w 757324"/>
                <a:gd name="connsiteY5" fmla="*/ 36004 h 180020"/>
                <a:gd name="connsiteX6" fmla="*/ 0 w 757324"/>
                <a:gd name="connsiteY6" fmla="*/ 36463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7324" h="180020">
                  <a:moveTo>
                    <a:pt x="0" y="36463"/>
                  </a:moveTo>
                  <a:lnTo>
                    <a:pt x="108012" y="0"/>
                  </a:lnTo>
                  <a:lnTo>
                    <a:pt x="756084" y="0"/>
                  </a:lnTo>
                  <a:cubicBezTo>
                    <a:pt x="757324" y="48005"/>
                    <a:pt x="754843" y="96011"/>
                    <a:pt x="756083" y="144016"/>
                  </a:cubicBezTo>
                  <a:lnTo>
                    <a:pt x="716359" y="180020"/>
                  </a:lnTo>
                  <a:lnTo>
                    <a:pt x="716359" y="36004"/>
                  </a:lnTo>
                  <a:lnTo>
                    <a:pt x="0" y="36463"/>
                  </a:lnTo>
                  <a:close/>
                </a:path>
              </a:pathLst>
            </a:custGeom>
            <a:solidFill>
              <a:srgbClr val="FF00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600" dirty="0" err="1" smtClean="0">
                <a:solidFill>
                  <a:srgbClr val="002060"/>
                </a:solidFill>
              </a:endParaRPr>
            </a:p>
          </p:txBody>
        </p:sp>
        <p:cxnSp>
          <p:nvCxnSpPr>
            <p:cNvPr id="70" name="Straight Connector 69"/>
            <p:cNvCxnSpPr>
              <a:stCxn id="69" idx="5"/>
              <a:endCxn id="69" idx="2"/>
            </p:cNvCxnSpPr>
            <p:nvPr/>
          </p:nvCxnSpPr>
          <p:spPr>
            <a:xfrm flipV="1">
              <a:off x="6243638" y="1811114"/>
              <a:ext cx="39687" cy="36513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Freeform 70"/>
            <p:cNvSpPr/>
            <p:nvPr/>
          </p:nvSpPr>
          <p:spPr>
            <a:xfrm>
              <a:off x="6030913" y="2315939"/>
              <a:ext cx="757237" cy="179388"/>
            </a:xfrm>
            <a:custGeom>
              <a:avLst/>
              <a:gdLst>
                <a:gd name="connsiteX0" fmla="*/ 0 w 728662"/>
                <a:gd name="connsiteY0" fmla="*/ 38100 h 38100"/>
                <a:gd name="connsiteX1" fmla="*/ 64294 w 728662"/>
                <a:gd name="connsiteY1" fmla="*/ 0 h 38100"/>
                <a:gd name="connsiteX2" fmla="*/ 728662 w 728662"/>
                <a:gd name="connsiteY2" fmla="*/ 0 h 38100"/>
                <a:gd name="connsiteX3" fmla="*/ 714375 w 728662"/>
                <a:gd name="connsiteY3" fmla="*/ 38100 h 38100"/>
                <a:gd name="connsiteX4" fmla="*/ 0 w 728662"/>
                <a:gd name="connsiteY4" fmla="*/ 38100 h 38100"/>
                <a:gd name="connsiteX0" fmla="*/ 0 w 788367"/>
                <a:gd name="connsiteY0" fmla="*/ 38100 h 38100"/>
                <a:gd name="connsiteX1" fmla="*/ 64294 w 788367"/>
                <a:gd name="connsiteY1" fmla="*/ 0 h 38100"/>
                <a:gd name="connsiteX2" fmla="*/ 788367 w 788367"/>
                <a:gd name="connsiteY2" fmla="*/ 1637 h 38100"/>
                <a:gd name="connsiteX3" fmla="*/ 714375 w 788367"/>
                <a:gd name="connsiteY3" fmla="*/ 38100 h 38100"/>
                <a:gd name="connsiteX4" fmla="*/ 0 w 788367"/>
                <a:gd name="connsiteY4" fmla="*/ 38100 h 38100"/>
                <a:gd name="connsiteX0" fmla="*/ 0 w 788367"/>
                <a:gd name="connsiteY0" fmla="*/ 38100 h 38100"/>
                <a:gd name="connsiteX1" fmla="*/ 64294 w 788367"/>
                <a:gd name="connsiteY1" fmla="*/ 0 h 38100"/>
                <a:gd name="connsiteX2" fmla="*/ 788367 w 788367"/>
                <a:gd name="connsiteY2" fmla="*/ 1637 h 38100"/>
                <a:gd name="connsiteX3" fmla="*/ 716359 w 788367"/>
                <a:gd name="connsiteY3" fmla="*/ 37641 h 38100"/>
                <a:gd name="connsiteX4" fmla="*/ 0 w 788367"/>
                <a:gd name="connsiteY4" fmla="*/ 38100 h 38100"/>
                <a:gd name="connsiteX0" fmla="*/ 0 w 788367"/>
                <a:gd name="connsiteY0" fmla="*/ 38100 h 38100"/>
                <a:gd name="connsiteX1" fmla="*/ 64294 w 788367"/>
                <a:gd name="connsiteY1" fmla="*/ 0 h 38100"/>
                <a:gd name="connsiteX2" fmla="*/ 788367 w 788367"/>
                <a:gd name="connsiteY2" fmla="*/ 1637 h 38100"/>
                <a:gd name="connsiteX3" fmla="*/ 716359 w 788367"/>
                <a:gd name="connsiteY3" fmla="*/ 37641 h 38100"/>
                <a:gd name="connsiteX4" fmla="*/ 711994 w 788367"/>
                <a:gd name="connsiteY4" fmla="*/ 33337 h 38100"/>
                <a:gd name="connsiteX5" fmla="*/ 0 w 788367"/>
                <a:gd name="connsiteY5" fmla="*/ 38100 h 38100"/>
                <a:gd name="connsiteX0" fmla="*/ 0 w 788367"/>
                <a:gd name="connsiteY0" fmla="*/ 38100 h 38100"/>
                <a:gd name="connsiteX1" fmla="*/ 64294 w 788367"/>
                <a:gd name="connsiteY1" fmla="*/ 0 h 38100"/>
                <a:gd name="connsiteX2" fmla="*/ 788367 w 788367"/>
                <a:gd name="connsiteY2" fmla="*/ 1637 h 38100"/>
                <a:gd name="connsiteX3" fmla="*/ 716359 w 788367"/>
                <a:gd name="connsiteY3" fmla="*/ 37641 h 38100"/>
                <a:gd name="connsiteX4" fmla="*/ 716359 w 788367"/>
                <a:gd name="connsiteY4" fmla="*/ 37641 h 38100"/>
                <a:gd name="connsiteX5" fmla="*/ 0 w 788367"/>
                <a:gd name="connsiteY5" fmla="*/ 38100 h 38100"/>
                <a:gd name="connsiteX0" fmla="*/ 0 w 788367"/>
                <a:gd name="connsiteY0" fmla="*/ 38100 h 181657"/>
                <a:gd name="connsiteX1" fmla="*/ 64294 w 788367"/>
                <a:gd name="connsiteY1" fmla="*/ 0 h 181657"/>
                <a:gd name="connsiteX2" fmla="*/ 788367 w 788367"/>
                <a:gd name="connsiteY2" fmla="*/ 1637 h 181657"/>
                <a:gd name="connsiteX3" fmla="*/ 716359 w 788367"/>
                <a:gd name="connsiteY3" fmla="*/ 37641 h 181657"/>
                <a:gd name="connsiteX4" fmla="*/ 716359 w 788367"/>
                <a:gd name="connsiteY4" fmla="*/ 181657 h 181657"/>
                <a:gd name="connsiteX5" fmla="*/ 0 w 788367"/>
                <a:gd name="connsiteY5" fmla="*/ 38100 h 181657"/>
                <a:gd name="connsiteX0" fmla="*/ 0 w 788367"/>
                <a:gd name="connsiteY0" fmla="*/ 38100 h 181657"/>
                <a:gd name="connsiteX1" fmla="*/ 64294 w 788367"/>
                <a:gd name="connsiteY1" fmla="*/ 0 h 181657"/>
                <a:gd name="connsiteX2" fmla="*/ 788367 w 788367"/>
                <a:gd name="connsiteY2" fmla="*/ 1637 h 181657"/>
                <a:gd name="connsiteX3" fmla="*/ 716359 w 788367"/>
                <a:gd name="connsiteY3" fmla="*/ 37641 h 181657"/>
                <a:gd name="connsiteX4" fmla="*/ 716359 w 788367"/>
                <a:gd name="connsiteY4" fmla="*/ 181657 h 181657"/>
                <a:gd name="connsiteX5" fmla="*/ 576262 w 788367"/>
                <a:gd name="connsiteY5" fmla="*/ 152400 h 181657"/>
                <a:gd name="connsiteX6" fmla="*/ 0 w 788367"/>
                <a:gd name="connsiteY6" fmla="*/ 38100 h 181657"/>
                <a:gd name="connsiteX0" fmla="*/ 0 w 788367"/>
                <a:gd name="connsiteY0" fmla="*/ 38100 h 181657"/>
                <a:gd name="connsiteX1" fmla="*/ 64294 w 788367"/>
                <a:gd name="connsiteY1" fmla="*/ 0 h 181657"/>
                <a:gd name="connsiteX2" fmla="*/ 788367 w 788367"/>
                <a:gd name="connsiteY2" fmla="*/ 1637 h 181657"/>
                <a:gd name="connsiteX3" fmla="*/ 716359 w 788367"/>
                <a:gd name="connsiteY3" fmla="*/ 37641 h 181657"/>
                <a:gd name="connsiteX4" fmla="*/ 716359 w 788367"/>
                <a:gd name="connsiteY4" fmla="*/ 181657 h 181657"/>
                <a:gd name="connsiteX5" fmla="*/ 644351 w 788367"/>
                <a:gd name="connsiteY5" fmla="*/ 37641 h 181657"/>
                <a:gd name="connsiteX6" fmla="*/ 0 w 788367"/>
                <a:gd name="connsiteY6" fmla="*/ 38100 h 181657"/>
                <a:gd name="connsiteX0" fmla="*/ 0 w 788367"/>
                <a:gd name="connsiteY0" fmla="*/ 38100 h 181657"/>
                <a:gd name="connsiteX1" fmla="*/ 64294 w 788367"/>
                <a:gd name="connsiteY1" fmla="*/ 0 h 181657"/>
                <a:gd name="connsiteX2" fmla="*/ 788367 w 788367"/>
                <a:gd name="connsiteY2" fmla="*/ 1637 h 181657"/>
                <a:gd name="connsiteX3" fmla="*/ 788367 w 788367"/>
                <a:gd name="connsiteY3" fmla="*/ 109649 h 181657"/>
                <a:gd name="connsiteX4" fmla="*/ 716359 w 788367"/>
                <a:gd name="connsiteY4" fmla="*/ 181657 h 181657"/>
                <a:gd name="connsiteX5" fmla="*/ 644351 w 788367"/>
                <a:gd name="connsiteY5" fmla="*/ 37641 h 181657"/>
                <a:gd name="connsiteX6" fmla="*/ 0 w 788367"/>
                <a:gd name="connsiteY6" fmla="*/ 38100 h 181657"/>
                <a:gd name="connsiteX0" fmla="*/ 0 w 788367"/>
                <a:gd name="connsiteY0" fmla="*/ 38100 h 181657"/>
                <a:gd name="connsiteX1" fmla="*/ 64294 w 788367"/>
                <a:gd name="connsiteY1" fmla="*/ 0 h 181657"/>
                <a:gd name="connsiteX2" fmla="*/ 788367 w 788367"/>
                <a:gd name="connsiteY2" fmla="*/ 1637 h 181657"/>
                <a:gd name="connsiteX3" fmla="*/ 788367 w 788367"/>
                <a:gd name="connsiteY3" fmla="*/ 109649 h 181657"/>
                <a:gd name="connsiteX4" fmla="*/ 716359 w 788367"/>
                <a:gd name="connsiteY4" fmla="*/ 181657 h 181657"/>
                <a:gd name="connsiteX5" fmla="*/ 716359 w 788367"/>
                <a:gd name="connsiteY5" fmla="*/ 37641 h 181657"/>
                <a:gd name="connsiteX6" fmla="*/ 0 w 788367"/>
                <a:gd name="connsiteY6" fmla="*/ 38100 h 181657"/>
                <a:gd name="connsiteX0" fmla="*/ 0 w 788367"/>
                <a:gd name="connsiteY0" fmla="*/ 36463 h 180020"/>
                <a:gd name="connsiteX1" fmla="*/ 104291 w 788367"/>
                <a:gd name="connsiteY1" fmla="*/ 0 h 180020"/>
                <a:gd name="connsiteX2" fmla="*/ 788367 w 788367"/>
                <a:gd name="connsiteY2" fmla="*/ 0 h 180020"/>
                <a:gd name="connsiteX3" fmla="*/ 788367 w 788367"/>
                <a:gd name="connsiteY3" fmla="*/ 108012 h 180020"/>
                <a:gd name="connsiteX4" fmla="*/ 716359 w 788367"/>
                <a:gd name="connsiteY4" fmla="*/ 180020 h 180020"/>
                <a:gd name="connsiteX5" fmla="*/ 716359 w 788367"/>
                <a:gd name="connsiteY5" fmla="*/ 36004 h 180020"/>
                <a:gd name="connsiteX6" fmla="*/ 0 w 788367"/>
                <a:gd name="connsiteY6" fmla="*/ 36463 h 180020"/>
                <a:gd name="connsiteX0" fmla="*/ 0 w 788367"/>
                <a:gd name="connsiteY0" fmla="*/ 36463 h 180020"/>
                <a:gd name="connsiteX1" fmla="*/ 104291 w 788367"/>
                <a:gd name="connsiteY1" fmla="*/ 0 h 180020"/>
                <a:gd name="connsiteX2" fmla="*/ 788367 w 788367"/>
                <a:gd name="connsiteY2" fmla="*/ 0 h 180020"/>
                <a:gd name="connsiteX3" fmla="*/ 788367 w 788367"/>
                <a:gd name="connsiteY3" fmla="*/ 144015 h 180020"/>
                <a:gd name="connsiteX4" fmla="*/ 716359 w 788367"/>
                <a:gd name="connsiteY4" fmla="*/ 180020 h 180020"/>
                <a:gd name="connsiteX5" fmla="*/ 716359 w 788367"/>
                <a:gd name="connsiteY5" fmla="*/ 36004 h 180020"/>
                <a:gd name="connsiteX6" fmla="*/ 0 w 788367"/>
                <a:gd name="connsiteY6" fmla="*/ 36463 h 180020"/>
                <a:gd name="connsiteX0" fmla="*/ 0 w 792088"/>
                <a:gd name="connsiteY0" fmla="*/ 36463 h 180020"/>
                <a:gd name="connsiteX1" fmla="*/ 104291 w 792088"/>
                <a:gd name="connsiteY1" fmla="*/ 0 h 180020"/>
                <a:gd name="connsiteX2" fmla="*/ 788367 w 792088"/>
                <a:gd name="connsiteY2" fmla="*/ 0 h 180020"/>
                <a:gd name="connsiteX3" fmla="*/ 792088 w 792088"/>
                <a:gd name="connsiteY3" fmla="*/ 144016 h 180020"/>
                <a:gd name="connsiteX4" fmla="*/ 716359 w 792088"/>
                <a:gd name="connsiteY4" fmla="*/ 180020 h 180020"/>
                <a:gd name="connsiteX5" fmla="*/ 716359 w 792088"/>
                <a:gd name="connsiteY5" fmla="*/ 36004 h 180020"/>
                <a:gd name="connsiteX6" fmla="*/ 0 w 792088"/>
                <a:gd name="connsiteY6" fmla="*/ 36463 h 180020"/>
                <a:gd name="connsiteX0" fmla="*/ 0 w 789607"/>
                <a:gd name="connsiteY0" fmla="*/ 36463 h 180020"/>
                <a:gd name="connsiteX1" fmla="*/ 104291 w 789607"/>
                <a:gd name="connsiteY1" fmla="*/ 0 h 180020"/>
                <a:gd name="connsiteX2" fmla="*/ 788367 w 789607"/>
                <a:gd name="connsiteY2" fmla="*/ 0 h 180020"/>
                <a:gd name="connsiteX3" fmla="*/ 756083 w 789607"/>
                <a:gd name="connsiteY3" fmla="*/ 144016 h 180020"/>
                <a:gd name="connsiteX4" fmla="*/ 716359 w 789607"/>
                <a:gd name="connsiteY4" fmla="*/ 180020 h 180020"/>
                <a:gd name="connsiteX5" fmla="*/ 716359 w 789607"/>
                <a:gd name="connsiteY5" fmla="*/ 36004 h 180020"/>
                <a:gd name="connsiteX6" fmla="*/ 0 w 789607"/>
                <a:gd name="connsiteY6" fmla="*/ 36463 h 180020"/>
                <a:gd name="connsiteX0" fmla="*/ 0 w 757324"/>
                <a:gd name="connsiteY0" fmla="*/ 36463 h 180020"/>
                <a:gd name="connsiteX1" fmla="*/ 104291 w 757324"/>
                <a:gd name="connsiteY1" fmla="*/ 0 h 180020"/>
                <a:gd name="connsiteX2" fmla="*/ 756084 w 757324"/>
                <a:gd name="connsiteY2" fmla="*/ 0 h 180020"/>
                <a:gd name="connsiteX3" fmla="*/ 756083 w 757324"/>
                <a:gd name="connsiteY3" fmla="*/ 144016 h 180020"/>
                <a:gd name="connsiteX4" fmla="*/ 716359 w 757324"/>
                <a:gd name="connsiteY4" fmla="*/ 180020 h 180020"/>
                <a:gd name="connsiteX5" fmla="*/ 716359 w 757324"/>
                <a:gd name="connsiteY5" fmla="*/ 36004 h 180020"/>
                <a:gd name="connsiteX6" fmla="*/ 0 w 757324"/>
                <a:gd name="connsiteY6" fmla="*/ 36463 h 180020"/>
                <a:gd name="connsiteX0" fmla="*/ 0 w 757324"/>
                <a:gd name="connsiteY0" fmla="*/ 36463 h 180020"/>
                <a:gd name="connsiteX1" fmla="*/ 108012 w 757324"/>
                <a:gd name="connsiteY1" fmla="*/ 0 h 180020"/>
                <a:gd name="connsiteX2" fmla="*/ 756084 w 757324"/>
                <a:gd name="connsiteY2" fmla="*/ 0 h 180020"/>
                <a:gd name="connsiteX3" fmla="*/ 756083 w 757324"/>
                <a:gd name="connsiteY3" fmla="*/ 144016 h 180020"/>
                <a:gd name="connsiteX4" fmla="*/ 716359 w 757324"/>
                <a:gd name="connsiteY4" fmla="*/ 180020 h 180020"/>
                <a:gd name="connsiteX5" fmla="*/ 716359 w 757324"/>
                <a:gd name="connsiteY5" fmla="*/ 36004 h 180020"/>
                <a:gd name="connsiteX6" fmla="*/ 0 w 757324"/>
                <a:gd name="connsiteY6" fmla="*/ 36463 h 180020"/>
                <a:gd name="connsiteX0" fmla="*/ 0 w 757324"/>
                <a:gd name="connsiteY0" fmla="*/ 36463 h 180020"/>
                <a:gd name="connsiteX1" fmla="*/ 108012 w 757324"/>
                <a:gd name="connsiteY1" fmla="*/ 0 h 180020"/>
                <a:gd name="connsiteX2" fmla="*/ 756084 w 757324"/>
                <a:gd name="connsiteY2" fmla="*/ 0 h 180020"/>
                <a:gd name="connsiteX3" fmla="*/ 756083 w 757324"/>
                <a:gd name="connsiteY3" fmla="*/ 144016 h 180020"/>
                <a:gd name="connsiteX4" fmla="*/ 716359 w 757324"/>
                <a:gd name="connsiteY4" fmla="*/ 180020 h 180020"/>
                <a:gd name="connsiteX5" fmla="*/ 716359 w 757324"/>
                <a:gd name="connsiteY5" fmla="*/ 36004 h 180020"/>
                <a:gd name="connsiteX6" fmla="*/ 0 w 757324"/>
                <a:gd name="connsiteY6" fmla="*/ 36463 h 180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7324" h="180020">
                  <a:moveTo>
                    <a:pt x="0" y="36463"/>
                  </a:moveTo>
                  <a:lnTo>
                    <a:pt x="108012" y="0"/>
                  </a:lnTo>
                  <a:lnTo>
                    <a:pt x="756084" y="0"/>
                  </a:lnTo>
                  <a:cubicBezTo>
                    <a:pt x="757324" y="48005"/>
                    <a:pt x="754843" y="96011"/>
                    <a:pt x="756083" y="144016"/>
                  </a:cubicBezTo>
                  <a:lnTo>
                    <a:pt x="716359" y="180020"/>
                  </a:lnTo>
                  <a:lnTo>
                    <a:pt x="716359" y="36004"/>
                  </a:lnTo>
                  <a:lnTo>
                    <a:pt x="0" y="36463"/>
                  </a:lnTo>
                  <a:close/>
                </a:path>
              </a:pathLst>
            </a:custGeom>
            <a:solidFill>
              <a:srgbClr val="7030A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600" dirty="0" err="1" smtClean="0">
                <a:solidFill>
                  <a:srgbClr val="002060"/>
                </a:solidFill>
              </a:endParaRPr>
            </a:p>
          </p:txBody>
        </p:sp>
        <p:cxnSp>
          <p:nvCxnSpPr>
            <p:cNvPr id="72" name="Straight Connector 71"/>
            <p:cNvCxnSpPr>
              <a:stCxn id="71" idx="5"/>
              <a:endCxn id="71" idx="2"/>
            </p:cNvCxnSpPr>
            <p:nvPr/>
          </p:nvCxnSpPr>
          <p:spPr>
            <a:xfrm flipV="1">
              <a:off x="6746875" y="2315939"/>
              <a:ext cx="41275" cy="36513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6" idx="0"/>
              <a:endCxn id="18" idx="0"/>
            </p:cNvCxnSpPr>
            <p:nvPr/>
          </p:nvCxnSpPr>
          <p:spPr>
            <a:xfrm>
              <a:off x="5275263" y="1811114"/>
              <a:ext cx="14446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16" idx="4"/>
              <a:endCxn id="18" idx="4"/>
            </p:cNvCxnSpPr>
            <p:nvPr/>
          </p:nvCxnSpPr>
          <p:spPr>
            <a:xfrm>
              <a:off x="5275263" y="2027014"/>
              <a:ext cx="144462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Freeform 74"/>
            <p:cNvSpPr>
              <a:spLocks noChangeAspect="1"/>
            </p:cNvSpPr>
            <p:nvPr/>
          </p:nvSpPr>
          <p:spPr>
            <a:xfrm>
              <a:off x="6391275" y="2387377"/>
              <a:ext cx="360363" cy="84137"/>
            </a:xfrm>
            <a:custGeom>
              <a:avLst/>
              <a:gdLst>
                <a:gd name="connsiteX0" fmla="*/ 0 w 714375"/>
                <a:gd name="connsiteY0" fmla="*/ 80962 h 166687"/>
                <a:gd name="connsiteX1" fmla="*/ 33338 w 714375"/>
                <a:gd name="connsiteY1" fmla="*/ 154781 h 166687"/>
                <a:gd name="connsiteX2" fmla="*/ 107157 w 714375"/>
                <a:gd name="connsiteY2" fmla="*/ 9524 h 166687"/>
                <a:gd name="connsiteX3" fmla="*/ 178594 w 714375"/>
                <a:gd name="connsiteY3" fmla="*/ 152399 h 166687"/>
                <a:gd name="connsiteX4" fmla="*/ 252413 w 714375"/>
                <a:gd name="connsiteY4" fmla="*/ 11906 h 166687"/>
                <a:gd name="connsiteX5" fmla="*/ 326232 w 714375"/>
                <a:gd name="connsiteY5" fmla="*/ 154781 h 166687"/>
                <a:gd name="connsiteX6" fmla="*/ 395288 w 714375"/>
                <a:gd name="connsiteY6" fmla="*/ 11906 h 166687"/>
                <a:gd name="connsiteX7" fmla="*/ 464344 w 714375"/>
                <a:gd name="connsiteY7" fmla="*/ 154781 h 166687"/>
                <a:gd name="connsiteX8" fmla="*/ 538163 w 714375"/>
                <a:gd name="connsiteY8" fmla="*/ 9524 h 166687"/>
                <a:gd name="connsiteX9" fmla="*/ 609600 w 714375"/>
                <a:gd name="connsiteY9" fmla="*/ 154781 h 166687"/>
                <a:gd name="connsiteX10" fmla="*/ 681038 w 714375"/>
                <a:gd name="connsiteY10" fmla="*/ 11906 h 166687"/>
                <a:gd name="connsiteX11" fmla="*/ 714375 w 714375"/>
                <a:gd name="connsiteY11" fmla="*/ 83343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4375" h="166687">
                  <a:moveTo>
                    <a:pt x="0" y="80962"/>
                  </a:moveTo>
                  <a:cubicBezTo>
                    <a:pt x="7739" y="123824"/>
                    <a:pt x="15479" y="166687"/>
                    <a:pt x="33338" y="154781"/>
                  </a:cubicBezTo>
                  <a:cubicBezTo>
                    <a:pt x="51197" y="142875"/>
                    <a:pt x="82948" y="9921"/>
                    <a:pt x="107157" y="9524"/>
                  </a:cubicBezTo>
                  <a:cubicBezTo>
                    <a:pt x="131366" y="9127"/>
                    <a:pt x="154385" y="152002"/>
                    <a:pt x="178594" y="152399"/>
                  </a:cubicBezTo>
                  <a:cubicBezTo>
                    <a:pt x="202803" y="152796"/>
                    <a:pt x="227807" y="11509"/>
                    <a:pt x="252413" y="11906"/>
                  </a:cubicBezTo>
                  <a:cubicBezTo>
                    <a:pt x="277019" y="12303"/>
                    <a:pt x="302420" y="154781"/>
                    <a:pt x="326232" y="154781"/>
                  </a:cubicBezTo>
                  <a:cubicBezTo>
                    <a:pt x="350044" y="154781"/>
                    <a:pt x="372269" y="11906"/>
                    <a:pt x="395288" y="11906"/>
                  </a:cubicBezTo>
                  <a:cubicBezTo>
                    <a:pt x="418307" y="11906"/>
                    <a:pt x="440532" y="155178"/>
                    <a:pt x="464344" y="154781"/>
                  </a:cubicBezTo>
                  <a:cubicBezTo>
                    <a:pt x="488157" y="154384"/>
                    <a:pt x="513954" y="9524"/>
                    <a:pt x="538163" y="9524"/>
                  </a:cubicBezTo>
                  <a:cubicBezTo>
                    <a:pt x="562372" y="9524"/>
                    <a:pt x="585788" y="154384"/>
                    <a:pt x="609600" y="154781"/>
                  </a:cubicBezTo>
                  <a:cubicBezTo>
                    <a:pt x="633413" y="155178"/>
                    <a:pt x="663576" y="23812"/>
                    <a:pt x="681038" y="11906"/>
                  </a:cubicBezTo>
                  <a:cubicBezTo>
                    <a:pt x="698501" y="0"/>
                    <a:pt x="706438" y="41671"/>
                    <a:pt x="714375" y="83343"/>
                  </a:cubicBezTo>
                </a:path>
              </a:pathLst>
            </a:custGeom>
            <a:solidFill>
              <a:srgbClr val="7030A0"/>
            </a:solidFill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Freeform 75"/>
            <p:cNvSpPr>
              <a:spLocks noChangeAspect="1"/>
            </p:cNvSpPr>
            <p:nvPr/>
          </p:nvSpPr>
          <p:spPr>
            <a:xfrm>
              <a:off x="6030913" y="2387377"/>
              <a:ext cx="360362" cy="84137"/>
            </a:xfrm>
            <a:custGeom>
              <a:avLst/>
              <a:gdLst>
                <a:gd name="connsiteX0" fmla="*/ 0 w 714375"/>
                <a:gd name="connsiteY0" fmla="*/ 80962 h 166687"/>
                <a:gd name="connsiteX1" fmla="*/ 33338 w 714375"/>
                <a:gd name="connsiteY1" fmla="*/ 154781 h 166687"/>
                <a:gd name="connsiteX2" fmla="*/ 107157 w 714375"/>
                <a:gd name="connsiteY2" fmla="*/ 9524 h 166687"/>
                <a:gd name="connsiteX3" fmla="*/ 178594 w 714375"/>
                <a:gd name="connsiteY3" fmla="*/ 152399 h 166687"/>
                <a:gd name="connsiteX4" fmla="*/ 252413 w 714375"/>
                <a:gd name="connsiteY4" fmla="*/ 11906 h 166687"/>
                <a:gd name="connsiteX5" fmla="*/ 326232 w 714375"/>
                <a:gd name="connsiteY5" fmla="*/ 154781 h 166687"/>
                <a:gd name="connsiteX6" fmla="*/ 395288 w 714375"/>
                <a:gd name="connsiteY6" fmla="*/ 11906 h 166687"/>
                <a:gd name="connsiteX7" fmla="*/ 464344 w 714375"/>
                <a:gd name="connsiteY7" fmla="*/ 154781 h 166687"/>
                <a:gd name="connsiteX8" fmla="*/ 538163 w 714375"/>
                <a:gd name="connsiteY8" fmla="*/ 9524 h 166687"/>
                <a:gd name="connsiteX9" fmla="*/ 609600 w 714375"/>
                <a:gd name="connsiteY9" fmla="*/ 154781 h 166687"/>
                <a:gd name="connsiteX10" fmla="*/ 681038 w 714375"/>
                <a:gd name="connsiteY10" fmla="*/ 11906 h 166687"/>
                <a:gd name="connsiteX11" fmla="*/ 714375 w 714375"/>
                <a:gd name="connsiteY11" fmla="*/ 83343 h 16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4375" h="166687">
                  <a:moveTo>
                    <a:pt x="0" y="80962"/>
                  </a:moveTo>
                  <a:cubicBezTo>
                    <a:pt x="7739" y="123824"/>
                    <a:pt x="15479" y="166687"/>
                    <a:pt x="33338" y="154781"/>
                  </a:cubicBezTo>
                  <a:cubicBezTo>
                    <a:pt x="51197" y="142875"/>
                    <a:pt x="82948" y="9921"/>
                    <a:pt x="107157" y="9524"/>
                  </a:cubicBezTo>
                  <a:cubicBezTo>
                    <a:pt x="131366" y="9127"/>
                    <a:pt x="154385" y="152002"/>
                    <a:pt x="178594" y="152399"/>
                  </a:cubicBezTo>
                  <a:cubicBezTo>
                    <a:pt x="202803" y="152796"/>
                    <a:pt x="227807" y="11509"/>
                    <a:pt x="252413" y="11906"/>
                  </a:cubicBezTo>
                  <a:cubicBezTo>
                    <a:pt x="277019" y="12303"/>
                    <a:pt x="302420" y="154781"/>
                    <a:pt x="326232" y="154781"/>
                  </a:cubicBezTo>
                  <a:cubicBezTo>
                    <a:pt x="350044" y="154781"/>
                    <a:pt x="372269" y="11906"/>
                    <a:pt x="395288" y="11906"/>
                  </a:cubicBezTo>
                  <a:cubicBezTo>
                    <a:pt x="418307" y="11906"/>
                    <a:pt x="440532" y="155178"/>
                    <a:pt x="464344" y="154781"/>
                  </a:cubicBezTo>
                  <a:cubicBezTo>
                    <a:pt x="488157" y="154384"/>
                    <a:pt x="513954" y="9524"/>
                    <a:pt x="538163" y="9524"/>
                  </a:cubicBezTo>
                  <a:cubicBezTo>
                    <a:pt x="562372" y="9524"/>
                    <a:pt x="585788" y="154384"/>
                    <a:pt x="609600" y="154781"/>
                  </a:cubicBezTo>
                  <a:cubicBezTo>
                    <a:pt x="633413" y="155178"/>
                    <a:pt x="663576" y="23812"/>
                    <a:pt x="681038" y="11906"/>
                  </a:cubicBezTo>
                  <a:cubicBezTo>
                    <a:pt x="698501" y="0"/>
                    <a:pt x="706438" y="41671"/>
                    <a:pt x="714375" y="83343"/>
                  </a:cubicBezTo>
                </a:path>
              </a:pathLst>
            </a:custGeom>
            <a:solidFill>
              <a:srgbClr val="7030A0"/>
            </a:solidFill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7" name="Parallelogram 76"/>
            <p:cNvSpPr/>
            <p:nvPr/>
          </p:nvSpPr>
          <p:spPr>
            <a:xfrm flipH="1">
              <a:off x="6391275" y="1811114"/>
              <a:ext cx="107950" cy="215900"/>
            </a:xfrm>
            <a:prstGeom prst="parallelogram">
              <a:avLst>
                <a:gd name="adj" fmla="val 64683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8" name="Straight Connector 77"/>
            <p:cNvCxnSpPr/>
            <p:nvPr/>
          </p:nvCxnSpPr>
          <p:spPr>
            <a:xfrm flipV="1">
              <a:off x="6427788" y="1811114"/>
              <a:ext cx="115887" cy="73025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6246813" y="1919064"/>
              <a:ext cx="180975" cy="0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Isosceles Triangle 79"/>
            <p:cNvSpPr/>
            <p:nvPr/>
          </p:nvSpPr>
          <p:spPr>
            <a:xfrm>
              <a:off x="6319838" y="1811114"/>
              <a:ext cx="142875" cy="215900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9929207">
              <a:off x="6496050" y="1739677"/>
              <a:ext cx="180975" cy="112712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600" dirty="0" err="1" smtClean="0">
                <a:solidFill>
                  <a:srgbClr val="002060"/>
                </a:solidFill>
              </a:endParaRPr>
            </a:p>
          </p:txBody>
        </p:sp>
        <p:sp>
          <p:nvSpPr>
            <p:cNvPr id="82" name="Parallelogram 81"/>
            <p:cNvSpPr/>
            <p:nvPr/>
          </p:nvSpPr>
          <p:spPr>
            <a:xfrm flipH="1">
              <a:off x="6915150" y="2315939"/>
              <a:ext cx="107950" cy="215900"/>
            </a:xfrm>
            <a:prstGeom prst="parallelogram">
              <a:avLst>
                <a:gd name="adj" fmla="val 64683"/>
              </a:avLst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 flipV="1">
              <a:off x="6950075" y="2315939"/>
              <a:ext cx="115888" cy="71438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6751638" y="2423889"/>
              <a:ext cx="179387" cy="0"/>
            </a:xfrm>
            <a:prstGeom prst="line">
              <a:avLst/>
            </a:prstGeom>
            <a:ln w="12700" cmpd="sng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Isosceles Triangle 84"/>
            <p:cNvSpPr/>
            <p:nvPr/>
          </p:nvSpPr>
          <p:spPr>
            <a:xfrm>
              <a:off x="6842125" y="2315939"/>
              <a:ext cx="144463" cy="215900"/>
            </a:xfrm>
            <a:prstGeom prst="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4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 rot="19929207">
              <a:off x="7019925" y="2242914"/>
              <a:ext cx="179388" cy="112713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600" dirty="0" err="1" smtClean="0">
                <a:solidFill>
                  <a:srgbClr val="002060"/>
                </a:solidFill>
              </a:endParaRPr>
            </a:p>
          </p:txBody>
        </p:sp>
        <p:cxnSp>
          <p:nvCxnSpPr>
            <p:cNvPr id="87" name="Straight Connector 86"/>
            <p:cNvCxnSpPr>
              <a:endCxn id="20" idx="0"/>
            </p:cNvCxnSpPr>
            <p:nvPr/>
          </p:nvCxnSpPr>
          <p:spPr>
            <a:xfrm>
              <a:off x="5022850" y="2315939"/>
              <a:ext cx="900113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13" idx="4"/>
              <a:endCxn id="20" idx="4"/>
            </p:cNvCxnSpPr>
            <p:nvPr/>
          </p:nvCxnSpPr>
          <p:spPr>
            <a:xfrm>
              <a:off x="5022850" y="2531839"/>
              <a:ext cx="900113" cy="0"/>
            </a:xfrm>
            <a:prstGeom prst="line">
              <a:avLst/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ction Button: Movie 88">
              <a:hlinkClick r:id="" action="ppaction://noaction" highlightClick="1"/>
            </p:cNvPr>
            <p:cNvSpPr/>
            <p:nvPr/>
          </p:nvSpPr>
          <p:spPr>
            <a:xfrm flipH="1">
              <a:off x="7867650" y="2244502"/>
              <a:ext cx="360363" cy="358775"/>
            </a:xfrm>
            <a:prstGeom prst="actionButtonMovie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600" dirty="0" err="1" smtClean="0">
                <a:solidFill>
                  <a:srgbClr val="002060"/>
                </a:solidFill>
              </a:endParaRPr>
            </a:p>
          </p:txBody>
        </p:sp>
        <p:sp>
          <p:nvSpPr>
            <p:cNvPr id="90" name="Action Button: Movie 89">
              <a:hlinkClick r:id="" action="ppaction://noaction" highlightClick="1"/>
            </p:cNvPr>
            <p:cNvSpPr/>
            <p:nvPr/>
          </p:nvSpPr>
          <p:spPr>
            <a:xfrm flipH="1">
              <a:off x="7362825" y="1739677"/>
              <a:ext cx="360363" cy="360362"/>
            </a:xfrm>
            <a:prstGeom prst="actionButtonMovie">
              <a:avLst/>
            </a:prstGeom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36000" rIns="36000" bIns="360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CH" sz="1600" dirty="0" err="1" smtClean="0">
                <a:solidFill>
                  <a:srgbClr val="002060"/>
                </a:solidFill>
              </a:endParaRPr>
            </a:p>
          </p:txBody>
        </p:sp>
        <p:sp>
          <p:nvSpPr>
            <p:cNvPr id="91" name="TextBox 85"/>
            <p:cNvSpPr txBox="1">
              <a:spLocks noChangeArrowheads="1"/>
            </p:cNvSpPr>
            <p:nvPr/>
          </p:nvSpPr>
          <p:spPr bwMode="auto">
            <a:xfrm>
              <a:off x="6067425" y="1415827"/>
              <a:ext cx="1317625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185738" indent="-185738" eaLnBrk="0" hangingPunct="0">
                <a:lnSpc>
                  <a:spcPct val="110000"/>
                </a:lnSpc>
                <a:buClr>
                  <a:schemeClr val="accent2"/>
                </a:buClr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1pPr>
              <a:lvl2pPr marL="182563" indent="-180975" eaLnBrk="0" hangingPunct="0">
                <a:lnSpc>
                  <a:spcPct val="110000"/>
                </a:lnSpc>
                <a:buClr>
                  <a:schemeClr val="tx1"/>
                </a:buClr>
                <a:buSzPct val="80000"/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2pPr>
              <a:lvl3pPr marL="357188" indent="-173038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3pPr>
              <a:lvl4pPr marL="539750" indent="-180975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4pPr>
              <a:lvl5pPr marL="2425700" indent="-179388" eaLnBrk="0" hangingPunct="0">
                <a:lnSpc>
                  <a:spcPct val="110000"/>
                </a:lnSpc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5pPr>
              <a:lvl6pPr marL="28829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6pPr>
              <a:lvl7pPr marL="33401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7pPr>
              <a:lvl8pPr marL="37973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8pPr>
              <a:lvl9pPr marL="42545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</a:pPr>
              <a:r>
                <a:rPr lang="de-CH" altLang="de-DE" sz="1600" b="1">
                  <a:solidFill>
                    <a:srgbClr val="FF0000"/>
                  </a:solidFill>
                  <a:latin typeface="Calibri" pitchFamily="34" charset="0"/>
                </a:rPr>
                <a:t>Athos 0.7-7nm</a:t>
              </a:r>
            </a:p>
          </p:txBody>
        </p:sp>
        <p:sp>
          <p:nvSpPr>
            <p:cNvPr id="92" name="TextBox 86"/>
            <p:cNvSpPr txBox="1">
              <a:spLocks noChangeArrowheads="1"/>
            </p:cNvSpPr>
            <p:nvPr/>
          </p:nvSpPr>
          <p:spPr bwMode="auto">
            <a:xfrm>
              <a:off x="6391275" y="2603277"/>
              <a:ext cx="1624013" cy="319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185738" indent="-185738" eaLnBrk="0" hangingPunct="0">
                <a:lnSpc>
                  <a:spcPct val="110000"/>
                </a:lnSpc>
                <a:buClr>
                  <a:schemeClr val="accent2"/>
                </a:buClr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1pPr>
              <a:lvl2pPr marL="182563" indent="-180975" eaLnBrk="0" hangingPunct="0">
                <a:lnSpc>
                  <a:spcPct val="110000"/>
                </a:lnSpc>
                <a:buClr>
                  <a:schemeClr val="tx1"/>
                </a:buClr>
                <a:buSzPct val="80000"/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2pPr>
              <a:lvl3pPr marL="357188" indent="-173038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3pPr>
              <a:lvl4pPr marL="539750" indent="-180975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4pPr>
              <a:lvl5pPr marL="2425700" indent="-179388" eaLnBrk="0" hangingPunct="0">
                <a:lnSpc>
                  <a:spcPct val="110000"/>
                </a:lnSpc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5pPr>
              <a:lvl6pPr marL="28829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6pPr>
              <a:lvl7pPr marL="33401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7pPr>
              <a:lvl8pPr marL="37973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8pPr>
              <a:lvl9pPr marL="42545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</a:pPr>
              <a:r>
                <a:rPr lang="de-CH" altLang="de-DE" sz="1600" b="1">
                  <a:solidFill>
                    <a:srgbClr val="7030A0"/>
                  </a:solidFill>
                  <a:latin typeface="Calibri" pitchFamily="34" charset="0"/>
                </a:rPr>
                <a:t>Aramis 0.1-0.7 nm</a:t>
              </a:r>
            </a:p>
          </p:txBody>
        </p:sp>
        <p:sp>
          <p:nvSpPr>
            <p:cNvPr id="93" name="TextBox 87"/>
            <p:cNvSpPr txBox="1">
              <a:spLocks noChangeArrowheads="1"/>
            </p:cNvSpPr>
            <p:nvPr/>
          </p:nvSpPr>
          <p:spPr bwMode="auto">
            <a:xfrm>
              <a:off x="1395413" y="2538189"/>
              <a:ext cx="1063625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000" tIns="36000" rIns="36000" bIns="36000">
              <a:spAutoFit/>
            </a:bodyPr>
            <a:lstStyle>
              <a:lvl1pPr marL="185738" indent="-185738" eaLnBrk="0" hangingPunct="0">
                <a:lnSpc>
                  <a:spcPct val="110000"/>
                </a:lnSpc>
                <a:buClr>
                  <a:schemeClr val="accent2"/>
                </a:buClr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1pPr>
              <a:lvl2pPr marL="182563" indent="-180975" eaLnBrk="0" hangingPunct="0">
                <a:lnSpc>
                  <a:spcPct val="110000"/>
                </a:lnSpc>
                <a:buClr>
                  <a:schemeClr val="tx1"/>
                </a:buClr>
                <a:buSzPct val="80000"/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2pPr>
              <a:lvl3pPr marL="357188" indent="-173038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3pPr>
              <a:lvl4pPr marL="539750" indent="-180975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4pPr>
              <a:lvl5pPr marL="2425700" indent="-179388" eaLnBrk="0" hangingPunct="0">
                <a:lnSpc>
                  <a:spcPct val="110000"/>
                </a:lnSpc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5pPr>
              <a:lvl6pPr marL="28829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6pPr>
              <a:lvl7pPr marL="33401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7pPr>
              <a:lvl8pPr marL="37973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8pPr>
              <a:lvl9pPr marL="42545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</a:pPr>
              <a:r>
                <a:rPr lang="de-CH" altLang="de-DE" sz="1400" dirty="0">
                  <a:solidFill>
                    <a:srgbClr val="002060"/>
                  </a:solidFill>
                  <a:latin typeface="Calibri" pitchFamily="34" charset="0"/>
                </a:rPr>
                <a:t>BC1 0.38 </a:t>
              </a:r>
              <a:r>
                <a:rPr lang="de-CH" altLang="de-DE" sz="1400" dirty="0" err="1">
                  <a:solidFill>
                    <a:srgbClr val="002060"/>
                  </a:solidFill>
                  <a:latin typeface="Calibri" pitchFamily="34" charset="0"/>
                </a:rPr>
                <a:t>GeV</a:t>
              </a:r>
              <a:endParaRPr lang="de-CH" altLang="de-DE" sz="1400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94" name="TextBox 88"/>
            <p:cNvSpPr txBox="1">
              <a:spLocks noChangeArrowheads="1"/>
            </p:cNvSpPr>
            <p:nvPr/>
          </p:nvSpPr>
          <p:spPr bwMode="auto">
            <a:xfrm>
              <a:off x="2981325" y="2550889"/>
              <a:ext cx="9699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185738" indent="-185738" eaLnBrk="0" hangingPunct="0">
                <a:lnSpc>
                  <a:spcPct val="110000"/>
                </a:lnSpc>
                <a:buClr>
                  <a:schemeClr val="accent2"/>
                </a:buClr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1pPr>
              <a:lvl2pPr marL="182563" indent="-180975" eaLnBrk="0" hangingPunct="0">
                <a:lnSpc>
                  <a:spcPct val="110000"/>
                </a:lnSpc>
                <a:buClr>
                  <a:schemeClr val="tx1"/>
                </a:buClr>
                <a:buSzPct val="80000"/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2pPr>
              <a:lvl3pPr marL="357188" indent="-173038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3pPr>
              <a:lvl4pPr marL="539750" indent="-180975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4pPr>
              <a:lvl5pPr marL="2425700" indent="-179388" eaLnBrk="0" hangingPunct="0">
                <a:lnSpc>
                  <a:spcPct val="110000"/>
                </a:lnSpc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5pPr>
              <a:lvl6pPr marL="28829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6pPr>
              <a:lvl7pPr marL="33401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7pPr>
              <a:lvl8pPr marL="37973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8pPr>
              <a:lvl9pPr marL="42545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</a:pPr>
              <a:r>
                <a:rPr lang="de-CH" altLang="de-DE" sz="1400">
                  <a:solidFill>
                    <a:srgbClr val="002060"/>
                  </a:solidFill>
                  <a:latin typeface="Calibri" pitchFamily="34" charset="0"/>
                </a:rPr>
                <a:t>BC2 2.1 GeV</a:t>
              </a:r>
            </a:p>
          </p:txBody>
        </p:sp>
        <p:sp>
          <p:nvSpPr>
            <p:cNvPr id="95" name="TextBox 89"/>
            <p:cNvSpPr txBox="1">
              <a:spLocks noChangeArrowheads="1"/>
            </p:cNvSpPr>
            <p:nvPr/>
          </p:nvSpPr>
          <p:spPr bwMode="auto">
            <a:xfrm>
              <a:off x="4375150" y="2546127"/>
              <a:ext cx="646113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185738" indent="-185738" eaLnBrk="0" hangingPunct="0">
                <a:lnSpc>
                  <a:spcPct val="110000"/>
                </a:lnSpc>
                <a:buClr>
                  <a:schemeClr val="accent2"/>
                </a:buClr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1pPr>
              <a:lvl2pPr marL="182563" indent="-180975" eaLnBrk="0" hangingPunct="0">
                <a:lnSpc>
                  <a:spcPct val="110000"/>
                </a:lnSpc>
                <a:buClr>
                  <a:schemeClr val="tx1"/>
                </a:buClr>
                <a:buSzPct val="80000"/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2pPr>
              <a:lvl3pPr marL="357188" indent="-173038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3pPr>
              <a:lvl4pPr marL="539750" indent="-180975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4pPr>
              <a:lvl5pPr marL="2425700" indent="-179388" eaLnBrk="0" hangingPunct="0">
                <a:lnSpc>
                  <a:spcPct val="110000"/>
                </a:lnSpc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5pPr>
              <a:lvl6pPr marL="28829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6pPr>
              <a:lvl7pPr marL="33401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7pPr>
              <a:lvl8pPr marL="37973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8pPr>
              <a:lvl9pPr marL="42545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</a:pPr>
              <a:r>
                <a:rPr lang="de-CH" altLang="de-DE" sz="1400">
                  <a:solidFill>
                    <a:srgbClr val="002060"/>
                  </a:solidFill>
                  <a:latin typeface="Calibri" pitchFamily="34" charset="0"/>
                </a:rPr>
                <a:t>3.0 GeV</a:t>
              </a:r>
            </a:p>
          </p:txBody>
        </p:sp>
        <p:sp>
          <p:nvSpPr>
            <p:cNvPr id="96" name="TextBox 90"/>
            <p:cNvSpPr txBox="1">
              <a:spLocks noChangeArrowheads="1"/>
            </p:cNvSpPr>
            <p:nvPr/>
          </p:nvSpPr>
          <p:spPr bwMode="auto">
            <a:xfrm>
              <a:off x="5419725" y="2531839"/>
              <a:ext cx="928688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185738" indent="-185738" eaLnBrk="0" hangingPunct="0">
                <a:lnSpc>
                  <a:spcPct val="110000"/>
                </a:lnSpc>
                <a:buClr>
                  <a:schemeClr val="accent2"/>
                </a:buClr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1pPr>
              <a:lvl2pPr marL="182563" indent="-180975" eaLnBrk="0" hangingPunct="0">
                <a:lnSpc>
                  <a:spcPct val="110000"/>
                </a:lnSpc>
                <a:buClr>
                  <a:schemeClr val="tx1"/>
                </a:buClr>
                <a:buSzPct val="80000"/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2pPr>
              <a:lvl3pPr marL="357188" indent="-173038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3pPr>
              <a:lvl4pPr marL="539750" indent="-180975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4pPr>
              <a:lvl5pPr marL="2425700" indent="-179388" eaLnBrk="0" hangingPunct="0">
                <a:lnSpc>
                  <a:spcPct val="110000"/>
                </a:lnSpc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5pPr>
              <a:lvl6pPr marL="28829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6pPr>
              <a:lvl7pPr marL="33401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7pPr>
              <a:lvl8pPr marL="37973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8pPr>
              <a:lvl9pPr marL="42545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</a:pPr>
              <a:r>
                <a:rPr lang="de-CH" altLang="de-DE" sz="1400">
                  <a:solidFill>
                    <a:srgbClr val="002060"/>
                  </a:solidFill>
                  <a:latin typeface="Calibri" pitchFamily="34" charset="0"/>
                </a:rPr>
                <a:t>3.0-5.8 GeV</a:t>
              </a:r>
            </a:p>
          </p:txBody>
        </p:sp>
        <p:sp>
          <p:nvSpPr>
            <p:cNvPr id="97" name="TextBox 91"/>
            <p:cNvSpPr txBox="1">
              <a:spLocks noChangeArrowheads="1"/>
            </p:cNvSpPr>
            <p:nvPr/>
          </p:nvSpPr>
          <p:spPr bwMode="auto">
            <a:xfrm>
              <a:off x="7796213" y="1631727"/>
              <a:ext cx="723900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185738" indent="-185738" eaLnBrk="0" hangingPunct="0">
                <a:lnSpc>
                  <a:spcPct val="110000"/>
                </a:lnSpc>
                <a:buClr>
                  <a:schemeClr val="accent2"/>
                </a:buClr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1pPr>
              <a:lvl2pPr marL="182563" indent="-180975" eaLnBrk="0" hangingPunct="0">
                <a:lnSpc>
                  <a:spcPct val="110000"/>
                </a:lnSpc>
                <a:buClr>
                  <a:schemeClr val="tx1"/>
                </a:buClr>
                <a:buSzPct val="80000"/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2pPr>
              <a:lvl3pPr marL="357188" indent="-173038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3pPr>
              <a:lvl4pPr marL="539750" indent="-180975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4pPr>
              <a:lvl5pPr marL="2425700" indent="-179388" eaLnBrk="0" hangingPunct="0">
                <a:lnSpc>
                  <a:spcPct val="110000"/>
                </a:lnSpc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5pPr>
              <a:lvl6pPr marL="28829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6pPr>
              <a:lvl7pPr marL="33401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7pPr>
              <a:lvl8pPr marL="37973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8pPr>
              <a:lvl9pPr marL="42545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</a:pPr>
              <a:r>
                <a:rPr lang="de-CH" altLang="de-DE" sz="1600">
                  <a:solidFill>
                    <a:srgbClr val="002060"/>
                  </a:solidFill>
                  <a:latin typeface="Calibri" pitchFamily="34" charset="0"/>
                </a:rPr>
                <a:t>user </a:t>
              </a:r>
            </a:p>
            <a:p>
              <a:pPr eaLnBrk="1" hangingPunct="1">
                <a:lnSpc>
                  <a:spcPct val="100000"/>
                </a:lnSpc>
                <a:buClrTx/>
              </a:pPr>
              <a:r>
                <a:rPr lang="de-CH" altLang="de-DE" sz="1600">
                  <a:solidFill>
                    <a:srgbClr val="002060"/>
                  </a:solidFill>
                  <a:latin typeface="Calibri" pitchFamily="34" charset="0"/>
                </a:rPr>
                <a:t>stations</a:t>
              </a:r>
            </a:p>
          </p:txBody>
        </p:sp>
        <p:sp>
          <p:nvSpPr>
            <p:cNvPr id="98" name="TextBox 93"/>
            <p:cNvSpPr txBox="1">
              <a:spLocks noChangeArrowheads="1"/>
            </p:cNvSpPr>
            <p:nvPr/>
          </p:nvSpPr>
          <p:spPr bwMode="auto">
            <a:xfrm>
              <a:off x="5238750" y="1992089"/>
              <a:ext cx="928688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6000" tIns="36000" rIns="36000" bIns="36000">
              <a:spAutoFit/>
            </a:bodyPr>
            <a:lstStyle>
              <a:lvl1pPr marL="185738" indent="-185738" eaLnBrk="0" hangingPunct="0">
                <a:lnSpc>
                  <a:spcPct val="110000"/>
                </a:lnSpc>
                <a:buClr>
                  <a:schemeClr val="accent2"/>
                </a:buClr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1pPr>
              <a:lvl2pPr marL="182563" indent="-180975" eaLnBrk="0" hangingPunct="0">
                <a:lnSpc>
                  <a:spcPct val="110000"/>
                </a:lnSpc>
                <a:buClr>
                  <a:schemeClr val="tx1"/>
                </a:buClr>
                <a:buSzPct val="80000"/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2pPr>
              <a:lvl3pPr marL="357188" indent="-173038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3pPr>
              <a:lvl4pPr marL="539750" indent="-180975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4pPr>
              <a:lvl5pPr marL="2425700" indent="-179388" eaLnBrk="0" hangingPunct="0">
                <a:lnSpc>
                  <a:spcPct val="110000"/>
                </a:lnSpc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5pPr>
              <a:lvl6pPr marL="28829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6pPr>
              <a:lvl7pPr marL="33401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7pPr>
              <a:lvl8pPr marL="37973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8pPr>
              <a:lvl9pPr marL="42545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</a:pPr>
              <a:r>
                <a:rPr lang="de-CH" altLang="de-DE" sz="1400">
                  <a:solidFill>
                    <a:srgbClr val="002060"/>
                  </a:solidFill>
                  <a:latin typeface="Calibri" pitchFamily="34" charset="0"/>
                </a:rPr>
                <a:t>2.6-3.4 GeV</a:t>
              </a:r>
            </a:p>
          </p:txBody>
        </p:sp>
        <p:sp>
          <p:nvSpPr>
            <p:cNvPr id="99" name="TextBox 98"/>
            <p:cNvSpPr txBox="1">
              <a:spLocks noChangeArrowheads="1"/>
            </p:cNvSpPr>
            <p:nvPr/>
          </p:nvSpPr>
          <p:spPr bwMode="auto">
            <a:xfrm>
              <a:off x="2244725" y="1603152"/>
              <a:ext cx="17526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accent2"/>
                </a:buClr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1pPr>
              <a:lvl2pPr marL="182563" indent="-180975" eaLnBrk="0" hangingPunct="0">
                <a:lnSpc>
                  <a:spcPct val="110000"/>
                </a:lnSpc>
                <a:buClr>
                  <a:schemeClr val="tx1"/>
                </a:buClr>
                <a:buSzPct val="80000"/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2pPr>
              <a:lvl3pPr marL="357188" indent="-173038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3pPr>
              <a:lvl4pPr marL="539750" indent="-180975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4pPr>
              <a:lvl5pPr marL="2425700" indent="-179388" eaLnBrk="0" hangingPunct="0">
                <a:lnSpc>
                  <a:spcPct val="110000"/>
                </a:lnSpc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5pPr>
              <a:lvl6pPr marL="28829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6pPr>
              <a:lvl7pPr marL="33401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7pPr>
              <a:lvl8pPr marL="37973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8pPr>
              <a:lvl9pPr marL="42545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</a:pPr>
              <a:r>
                <a:rPr lang="de-CH" altLang="de-DE" sz="1600">
                  <a:solidFill>
                    <a:srgbClr val="002060"/>
                  </a:solidFill>
                  <a:latin typeface="Calibri" pitchFamily="34" charset="0"/>
                </a:rPr>
                <a:t>Linear accelerators</a:t>
              </a:r>
            </a:p>
            <a:p>
              <a:pPr eaLnBrk="1" hangingPunct="1">
                <a:lnSpc>
                  <a:spcPct val="100000"/>
                </a:lnSpc>
                <a:buClrTx/>
              </a:pPr>
              <a:r>
                <a:rPr lang="de-CH" altLang="de-DE" sz="1600">
                  <a:solidFill>
                    <a:srgbClr val="002060"/>
                  </a:solidFill>
                  <a:latin typeface="Calibri" pitchFamily="34" charset="0"/>
                </a:rPr>
                <a:t>C-Band technology</a:t>
              </a:r>
            </a:p>
          </p:txBody>
        </p:sp>
        <p:sp>
          <p:nvSpPr>
            <p:cNvPr id="100" name="TextBox 99"/>
            <p:cNvSpPr txBox="1">
              <a:spLocks noChangeArrowheads="1"/>
            </p:cNvSpPr>
            <p:nvPr/>
          </p:nvSpPr>
          <p:spPr bwMode="auto">
            <a:xfrm>
              <a:off x="484188" y="1731739"/>
              <a:ext cx="13589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110000"/>
                </a:lnSpc>
                <a:buClr>
                  <a:schemeClr val="accent2"/>
                </a:buClr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1pPr>
              <a:lvl2pPr marL="182563" indent="-180975" eaLnBrk="0" hangingPunct="0">
                <a:lnSpc>
                  <a:spcPct val="110000"/>
                </a:lnSpc>
                <a:buClr>
                  <a:schemeClr val="tx1"/>
                </a:buClr>
                <a:buSzPct val="80000"/>
                <a:buFont typeface="Arial" charset="0"/>
                <a:buChar char="•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2pPr>
              <a:lvl3pPr marL="357188" indent="-173038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3pPr>
              <a:lvl4pPr marL="539750" indent="-180975" eaLnBrk="0" hangingPunct="0">
                <a:lnSpc>
                  <a:spcPct val="110000"/>
                </a:lnSpc>
                <a:buFont typeface="Arial Narrow" pitchFamily="34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4pPr>
              <a:lvl5pPr marL="2425700" indent="-179388" eaLnBrk="0" hangingPunct="0">
                <a:lnSpc>
                  <a:spcPct val="110000"/>
                </a:lnSpc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5pPr>
              <a:lvl6pPr marL="28829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6pPr>
              <a:lvl7pPr marL="33401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7pPr>
              <a:lvl8pPr marL="37973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8pPr>
              <a:lvl9pPr marL="4254500" indent="-179388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Font typeface="Lucida Grande" charset="0"/>
                <a:buChar char="–"/>
                <a:defRPr sz="1700">
                  <a:solidFill>
                    <a:schemeClr val="tx1"/>
                  </a:solidFill>
                  <a:latin typeface="Arial Narrow" pitchFamily="34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buClrTx/>
              </a:pPr>
              <a:r>
                <a:rPr lang="de-CH" altLang="de-DE" sz="1600" dirty="0" err="1" smtClean="0">
                  <a:solidFill>
                    <a:srgbClr val="002060"/>
                  </a:solidFill>
                  <a:latin typeface="Calibri" pitchFamily="34" charset="0"/>
                </a:rPr>
                <a:t>Photocathode</a:t>
              </a:r>
              <a:endParaRPr lang="de-CH" altLang="de-DE" sz="1600" dirty="0">
                <a:solidFill>
                  <a:srgbClr val="002060"/>
                </a:solidFill>
                <a:latin typeface="Calibri" pitchFamily="34" charset="0"/>
              </a:endParaRPr>
            </a:p>
            <a:p>
              <a:pPr eaLnBrk="1" hangingPunct="1">
                <a:lnSpc>
                  <a:spcPct val="100000"/>
                </a:lnSpc>
                <a:buClrTx/>
              </a:pPr>
              <a:r>
                <a:rPr lang="de-CH" altLang="de-DE" sz="1600" dirty="0">
                  <a:solidFill>
                    <a:srgbClr val="002060"/>
                  </a:solidFill>
                  <a:latin typeface="Calibri" pitchFamily="34" charset="0"/>
                </a:rPr>
                <a:t>RF </a:t>
              </a:r>
              <a:r>
                <a:rPr lang="de-CH" altLang="de-DE" sz="1600" dirty="0" err="1">
                  <a:solidFill>
                    <a:srgbClr val="002060"/>
                  </a:solidFill>
                  <a:latin typeface="Calibri" pitchFamily="34" charset="0"/>
                </a:rPr>
                <a:t>gun</a:t>
              </a:r>
              <a:endParaRPr lang="de-CH" altLang="de-DE" sz="1600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cxnSp>
        <p:nvCxnSpPr>
          <p:cNvPr id="101" name="Straight Arrow Connector 100"/>
          <p:cNvCxnSpPr/>
          <p:nvPr/>
        </p:nvCxnSpPr>
        <p:spPr>
          <a:xfrm>
            <a:off x="484188" y="6516796"/>
            <a:ext cx="8161337" cy="0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8295"/>
          <p:cNvSpPr txBox="1">
            <a:spLocks noChangeArrowheads="1"/>
          </p:cNvSpPr>
          <p:nvPr/>
        </p:nvSpPr>
        <p:spPr bwMode="auto">
          <a:xfrm>
            <a:off x="4229348" y="6515497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eaLnBrk="1" hangingPunct="1">
              <a:lnSpc>
                <a:spcPct val="100000"/>
              </a:lnSpc>
              <a:buClrTx/>
            </a:pPr>
            <a:r>
              <a:rPr lang="en-US" altLang="de-DE" sz="1800" b="1" dirty="0">
                <a:solidFill>
                  <a:srgbClr val="0000FF"/>
                </a:solidFill>
                <a:latin typeface="Arial" charset="0"/>
              </a:rPr>
              <a:t>740m</a:t>
            </a:r>
            <a:endParaRPr lang="de-CH" altLang="de-DE" sz="1800" b="1" dirty="0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717032"/>
            <a:ext cx="7437437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098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network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4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36" y="908720"/>
            <a:ext cx="8159452" cy="551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37010"/>
            <a:ext cx="6333963" cy="50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kalantari\Pictures\2016-05-22\0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5"/>
            <a:ext cx="3942439" cy="525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liennummernplatzhalter 13"/>
          <p:cNvSpPr txBox="1">
            <a:spLocks/>
          </p:cNvSpPr>
          <p:nvPr/>
        </p:nvSpPr>
        <p:spPr>
          <a:xfrm>
            <a:off x="107504" y="6669360"/>
            <a:ext cx="2160240" cy="14410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defRPr/>
            </a:pPr>
            <a:r>
              <a:rPr lang="de-DE" dirty="0" smtClean="0"/>
              <a:t>Babak </a:t>
            </a:r>
            <a:r>
              <a:rPr lang="de-DE" dirty="0" err="1" smtClean="0"/>
              <a:t>Kalantari</a:t>
            </a:r>
            <a:r>
              <a:rPr lang="de-DE" dirty="0" smtClean="0"/>
              <a:t>, Paul</a:t>
            </a:r>
            <a:r>
              <a:rPr lang="de-DE" baseline="0" dirty="0" smtClean="0"/>
              <a:t> Scherrer Institute (PSI)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71600" y="2132856"/>
            <a:ext cx="720080" cy="432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816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VME-300 event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5</a:t>
            </a:fld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7977" y="3530945"/>
            <a:ext cx="3287690" cy="255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52313" y="3480665"/>
            <a:ext cx="3428462" cy="2660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5576" y="908720"/>
            <a:ext cx="453650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VME-EVM-300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EVG + </a:t>
            </a:r>
            <a:r>
              <a:rPr lang="en-US" dirty="0" err="1" smtClean="0">
                <a:latin typeface="+mn-lt"/>
              </a:rPr>
              <a:t>Fanout</a:t>
            </a:r>
            <a:r>
              <a:rPr lang="en-US" dirty="0" smtClean="0">
                <a:latin typeface="+mn-lt"/>
              </a:rPr>
              <a:t>/Concentrator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Event clock </a:t>
            </a:r>
            <a:r>
              <a:rPr lang="en-US" b="1" dirty="0" smtClean="0">
                <a:latin typeface="+mn-lt"/>
              </a:rPr>
              <a:t>142.8 MHz</a:t>
            </a:r>
            <a:endParaRPr lang="en-US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Masked </a:t>
            </a:r>
            <a:r>
              <a:rPr lang="en-US" dirty="0">
                <a:latin typeface="+mn-lt"/>
              </a:rPr>
              <a:t>events in </a:t>
            </a:r>
            <a:r>
              <a:rPr lang="en-US" dirty="0" smtClean="0">
                <a:latin typeface="+mn-lt"/>
              </a:rPr>
              <a:t>Sequencer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Segmented </a:t>
            </a:r>
            <a:r>
              <a:rPr lang="en-US" dirty="0">
                <a:latin typeface="+mn-lt"/>
              </a:rPr>
              <a:t>Data </a:t>
            </a:r>
            <a:r>
              <a:rPr lang="en-US" dirty="0" smtClean="0">
                <a:latin typeface="+mn-lt"/>
              </a:rPr>
              <a:t>Buffer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Delay compensation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220072" y="836712"/>
            <a:ext cx="381642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VME-EVR-300</a:t>
            </a:r>
            <a:endParaRPr lang="en-US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Delay 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GTX driven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Universal </a:t>
            </a:r>
            <a:r>
              <a:rPr lang="en-US" dirty="0">
                <a:latin typeface="+mn-lt"/>
              </a:rPr>
              <a:t>I/O Slots 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n-lt"/>
              </a:rPr>
              <a:t>Pulser</a:t>
            </a:r>
            <a:r>
              <a:rPr lang="en-US" dirty="0" smtClean="0">
                <a:latin typeface="+mn-lt"/>
              </a:rPr>
              <a:t> gating (switching)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dual </a:t>
            </a:r>
            <a:r>
              <a:rPr lang="en-US" dirty="0" err="1" smtClean="0">
                <a:latin typeface="+mn-lt"/>
              </a:rPr>
              <a:t>pulsers</a:t>
            </a:r>
            <a:r>
              <a:rPr lang="en-US" dirty="0" smtClean="0">
                <a:latin typeface="+mn-lt"/>
              </a:rPr>
              <a:t>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Segmented data buffer</a:t>
            </a:r>
          </a:p>
        </p:txBody>
      </p:sp>
      <p:pic>
        <p:nvPicPr>
          <p:cNvPr id="1027" name="Picture 3" descr="C:\Users\kalantari\Pictures\2016-05-22\0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32667" y="3404438"/>
            <a:ext cx="2420001" cy="3045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20072" y="836712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n-lt"/>
              </a:rPr>
              <a:t>PCIe-EVR-300DC</a:t>
            </a:r>
            <a:endParaRPr lang="en-US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Delay compensation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n-lt"/>
              </a:rPr>
              <a:t>Pulser</a:t>
            </a:r>
            <a:r>
              <a:rPr lang="en-US" dirty="0" smtClean="0">
                <a:latin typeface="+mn-lt"/>
              </a:rPr>
              <a:t> gating (switching)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dual </a:t>
            </a:r>
            <a:r>
              <a:rPr lang="en-US" dirty="0" err="1" smtClean="0">
                <a:latin typeface="+mn-lt"/>
              </a:rPr>
              <a:t>pulsers</a:t>
            </a:r>
            <a:r>
              <a:rPr lang="en-US" dirty="0" smtClean="0">
                <a:latin typeface="+mn-lt"/>
              </a:rPr>
              <a:t>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Segmented data buffer</a:t>
            </a:r>
          </a:p>
        </p:txBody>
      </p:sp>
      <p:sp>
        <p:nvSpPr>
          <p:cNvPr id="10" name="Foliennummernplatzhalter 13"/>
          <p:cNvSpPr txBox="1">
            <a:spLocks/>
          </p:cNvSpPr>
          <p:nvPr/>
        </p:nvSpPr>
        <p:spPr>
          <a:xfrm>
            <a:off x="107504" y="6669360"/>
            <a:ext cx="2160240" cy="14410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defRPr/>
            </a:pPr>
            <a:r>
              <a:rPr lang="de-DE" dirty="0" smtClean="0"/>
              <a:t>Babak </a:t>
            </a:r>
            <a:r>
              <a:rPr lang="de-DE" dirty="0" err="1" smtClean="0"/>
              <a:t>Kalantari</a:t>
            </a:r>
            <a:r>
              <a:rPr lang="de-DE" dirty="0" smtClean="0"/>
              <a:t>, Paul</a:t>
            </a:r>
            <a:r>
              <a:rPr lang="de-DE" baseline="0" dirty="0" smtClean="0"/>
              <a:t> Scherrer Institute (PSI)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4225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EVR from factors at </a:t>
            </a:r>
            <a:r>
              <a:rPr lang="en-US" dirty="0" err="1" smtClean="0"/>
              <a:t>SwissFEL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6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5076056" y="4471952"/>
            <a:ext cx="37780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Camera servers (Windows), Motion systems  (embedded Linux  on PPMAC of Delta Tau ) </a:t>
            </a:r>
            <a:endParaRPr lang="en-US" sz="20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3645024"/>
            <a:ext cx="3024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LLRF, Laser, Diagnostics, magnets, experiments, …</a:t>
            </a:r>
            <a:endParaRPr lang="en-US" sz="2000" dirty="0">
              <a:latin typeface="+mn-lt"/>
            </a:endParaRPr>
          </a:p>
        </p:txBody>
      </p:sp>
      <p:sp>
        <p:nvSpPr>
          <p:cNvPr id="9" name="computr4"/>
          <p:cNvSpPr>
            <a:spLocks noEditPoints="1" noChangeArrowheads="1"/>
          </p:cNvSpPr>
          <p:nvPr/>
        </p:nvSpPr>
        <p:spPr bwMode="auto">
          <a:xfrm>
            <a:off x="5695925" y="2452117"/>
            <a:ext cx="676275" cy="1480939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3509 w 21600"/>
              <a:gd name="T9" fmla="*/ 2414 h 21600"/>
              <a:gd name="T10" fmla="*/ 18090 w 21600"/>
              <a:gd name="T11" fmla="*/ 1102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00" y="21600"/>
                </a:moveTo>
                <a:lnTo>
                  <a:pt x="19872" y="21600"/>
                </a:lnTo>
                <a:lnTo>
                  <a:pt x="19872" y="19623"/>
                </a:lnTo>
                <a:lnTo>
                  <a:pt x="21600" y="19623"/>
                </a:lnTo>
                <a:lnTo>
                  <a:pt x="21600" y="11104"/>
                </a:lnTo>
                <a:lnTo>
                  <a:pt x="21600" y="1217"/>
                </a:lnTo>
                <a:lnTo>
                  <a:pt x="21600" y="913"/>
                </a:lnTo>
                <a:lnTo>
                  <a:pt x="21384" y="761"/>
                </a:lnTo>
                <a:lnTo>
                  <a:pt x="21168" y="456"/>
                </a:lnTo>
                <a:lnTo>
                  <a:pt x="20952" y="304"/>
                </a:lnTo>
                <a:lnTo>
                  <a:pt x="20736" y="152"/>
                </a:lnTo>
                <a:lnTo>
                  <a:pt x="20520" y="0"/>
                </a:lnTo>
                <a:lnTo>
                  <a:pt x="19872" y="0"/>
                </a:lnTo>
                <a:lnTo>
                  <a:pt x="19440" y="0"/>
                </a:lnTo>
                <a:lnTo>
                  <a:pt x="10800" y="0"/>
                </a:lnTo>
                <a:lnTo>
                  <a:pt x="1944" y="0"/>
                </a:lnTo>
                <a:lnTo>
                  <a:pt x="1512" y="0"/>
                </a:lnTo>
                <a:lnTo>
                  <a:pt x="1080" y="0"/>
                </a:lnTo>
                <a:lnTo>
                  <a:pt x="648" y="152"/>
                </a:lnTo>
                <a:lnTo>
                  <a:pt x="432" y="304"/>
                </a:lnTo>
                <a:lnTo>
                  <a:pt x="216" y="456"/>
                </a:lnTo>
                <a:lnTo>
                  <a:pt x="0" y="761"/>
                </a:lnTo>
                <a:lnTo>
                  <a:pt x="0" y="913"/>
                </a:lnTo>
                <a:lnTo>
                  <a:pt x="0" y="1217"/>
                </a:lnTo>
                <a:lnTo>
                  <a:pt x="0" y="11104"/>
                </a:lnTo>
                <a:lnTo>
                  <a:pt x="0" y="19623"/>
                </a:lnTo>
                <a:lnTo>
                  <a:pt x="1728" y="19623"/>
                </a:lnTo>
                <a:lnTo>
                  <a:pt x="1728" y="21600"/>
                </a:lnTo>
                <a:lnTo>
                  <a:pt x="10800" y="21600"/>
                </a:lnTo>
                <a:close/>
              </a:path>
              <a:path w="21600" h="21600" extrusionOk="0">
                <a:moveTo>
                  <a:pt x="17496" y="11256"/>
                </a:moveTo>
                <a:lnTo>
                  <a:pt x="17712" y="11256"/>
                </a:lnTo>
                <a:lnTo>
                  <a:pt x="17928" y="11256"/>
                </a:lnTo>
                <a:lnTo>
                  <a:pt x="17928" y="11104"/>
                </a:lnTo>
                <a:lnTo>
                  <a:pt x="18144" y="11104"/>
                </a:lnTo>
                <a:lnTo>
                  <a:pt x="18144" y="10952"/>
                </a:lnTo>
                <a:lnTo>
                  <a:pt x="18144" y="10800"/>
                </a:lnTo>
                <a:lnTo>
                  <a:pt x="18144" y="2586"/>
                </a:lnTo>
                <a:lnTo>
                  <a:pt x="18144" y="2434"/>
                </a:lnTo>
                <a:lnTo>
                  <a:pt x="18144" y="2282"/>
                </a:lnTo>
                <a:lnTo>
                  <a:pt x="17928" y="2130"/>
                </a:lnTo>
                <a:lnTo>
                  <a:pt x="17712" y="1977"/>
                </a:lnTo>
                <a:lnTo>
                  <a:pt x="17496" y="1977"/>
                </a:lnTo>
                <a:lnTo>
                  <a:pt x="3888" y="1977"/>
                </a:lnTo>
                <a:lnTo>
                  <a:pt x="3672" y="1977"/>
                </a:lnTo>
                <a:lnTo>
                  <a:pt x="3456" y="1977"/>
                </a:lnTo>
                <a:lnTo>
                  <a:pt x="3456" y="2130"/>
                </a:lnTo>
                <a:lnTo>
                  <a:pt x="3240" y="2130"/>
                </a:lnTo>
                <a:lnTo>
                  <a:pt x="3240" y="2282"/>
                </a:lnTo>
                <a:lnTo>
                  <a:pt x="3024" y="2282"/>
                </a:lnTo>
                <a:lnTo>
                  <a:pt x="3024" y="2434"/>
                </a:lnTo>
                <a:lnTo>
                  <a:pt x="3024" y="2586"/>
                </a:lnTo>
                <a:lnTo>
                  <a:pt x="3024" y="10800"/>
                </a:lnTo>
                <a:lnTo>
                  <a:pt x="3024" y="10952"/>
                </a:lnTo>
                <a:lnTo>
                  <a:pt x="3240" y="11104"/>
                </a:lnTo>
                <a:lnTo>
                  <a:pt x="3456" y="11256"/>
                </a:lnTo>
                <a:lnTo>
                  <a:pt x="3672" y="11256"/>
                </a:lnTo>
                <a:lnTo>
                  <a:pt x="3888" y="11256"/>
                </a:lnTo>
                <a:lnTo>
                  <a:pt x="17496" y="11256"/>
                </a:lnTo>
                <a:moveTo>
                  <a:pt x="2808" y="19623"/>
                </a:moveTo>
                <a:lnTo>
                  <a:pt x="2808" y="19927"/>
                </a:lnTo>
                <a:lnTo>
                  <a:pt x="2808" y="21144"/>
                </a:lnTo>
                <a:lnTo>
                  <a:pt x="2808" y="21600"/>
                </a:lnTo>
                <a:lnTo>
                  <a:pt x="2808" y="19623"/>
                </a:lnTo>
                <a:moveTo>
                  <a:pt x="4104" y="19623"/>
                </a:moveTo>
                <a:lnTo>
                  <a:pt x="4104" y="19927"/>
                </a:lnTo>
                <a:lnTo>
                  <a:pt x="4104" y="21144"/>
                </a:lnTo>
                <a:lnTo>
                  <a:pt x="4104" y="21600"/>
                </a:lnTo>
                <a:lnTo>
                  <a:pt x="4104" y="19623"/>
                </a:lnTo>
                <a:moveTo>
                  <a:pt x="5184" y="19623"/>
                </a:moveTo>
                <a:lnTo>
                  <a:pt x="5184" y="19927"/>
                </a:lnTo>
                <a:lnTo>
                  <a:pt x="5184" y="21144"/>
                </a:lnTo>
                <a:lnTo>
                  <a:pt x="5184" y="21600"/>
                </a:lnTo>
                <a:lnTo>
                  <a:pt x="5184" y="19623"/>
                </a:lnTo>
                <a:moveTo>
                  <a:pt x="6480" y="19623"/>
                </a:moveTo>
                <a:lnTo>
                  <a:pt x="6480" y="19927"/>
                </a:lnTo>
                <a:lnTo>
                  <a:pt x="6480" y="21144"/>
                </a:lnTo>
                <a:lnTo>
                  <a:pt x="6480" y="21600"/>
                </a:lnTo>
                <a:lnTo>
                  <a:pt x="6480" y="19623"/>
                </a:lnTo>
                <a:moveTo>
                  <a:pt x="7560" y="19623"/>
                </a:moveTo>
                <a:lnTo>
                  <a:pt x="7560" y="19927"/>
                </a:lnTo>
                <a:lnTo>
                  <a:pt x="7560" y="21144"/>
                </a:lnTo>
                <a:lnTo>
                  <a:pt x="7560" y="21600"/>
                </a:lnTo>
                <a:lnTo>
                  <a:pt x="7560" y="19623"/>
                </a:lnTo>
                <a:moveTo>
                  <a:pt x="8856" y="19623"/>
                </a:moveTo>
                <a:lnTo>
                  <a:pt x="8856" y="19927"/>
                </a:lnTo>
                <a:lnTo>
                  <a:pt x="8856" y="21144"/>
                </a:lnTo>
                <a:lnTo>
                  <a:pt x="8856" y="21600"/>
                </a:lnTo>
                <a:lnTo>
                  <a:pt x="8856" y="19623"/>
                </a:lnTo>
                <a:moveTo>
                  <a:pt x="10152" y="19623"/>
                </a:moveTo>
                <a:lnTo>
                  <a:pt x="10152" y="19927"/>
                </a:lnTo>
                <a:lnTo>
                  <a:pt x="10152" y="21144"/>
                </a:lnTo>
                <a:lnTo>
                  <a:pt x="10152" y="21600"/>
                </a:lnTo>
                <a:lnTo>
                  <a:pt x="10152" y="19623"/>
                </a:lnTo>
                <a:moveTo>
                  <a:pt x="11232" y="19623"/>
                </a:moveTo>
                <a:lnTo>
                  <a:pt x="11232" y="19927"/>
                </a:lnTo>
                <a:lnTo>
                  <a:pt x="11232" y="21144"/>
                </a:lnTo>
                <a:lnTo>
                  <a:pt x="11232" y="21600"/>
                </a:lnTo>
                <a:lnTo>
                  <a:pt x="11232" y="19623"/>
                </a:lnTo>
                <a:moveTo>
                  <a:pt x="12528" y="19623"/>
                </a:moveTo>
                <a:lnTo>
                  <a:pt x="12528" y="19927"/>
                </a:lnTo>
                <a:lnTo>
                  <a:pt x="12528" y="21144"/>
                </a:lnTo>
                <a:lnTo>
                  <a:pt x="12528" y="21600"/>
                </a:lnTo>
                <a:lnTo>
                  <a:pt x="12528" y="19623"/>
                </a:lnTo>
                <a:moveTo>
                  <a:pt x="13608" y="19623"/>
                </a:moveTo>
                <a:lnTo>
                  <a:pt x="13608" y="19927"/>
                </a:lnTo>
                <a:lnTo>
                  <a:pt x="13608" y="21144"/>
                </a:lnTo>
                <a:lnTo>
                  <a:pt x="13608" y="21600"/>
                </a:lnTo>
                <a:lnTo>
                  <a:pt x="13608" y="19623"/>
                </a:lnTo>
                <a:moveTo>
                  <a:pt x="14904" y="19623"/>
                </a:moveTo>
                <a:lnTo>
                  <a:pt x="14904" y="19927"/>
                </a:lnTo>
                <a:lnTo>
                  <a:pt x="14904" y="21144"/>
                </a:lnTo>
                <a:lnTo>
                  <a:pt x="14904" y="21600"/>
                </a:lnTo>
                <a:lnTo>
                  <a:pt x="14904" y="19623"/>
                </a:lnTo>
                <a:moveTo>
                  <a:pt x="16200" y="19623"/>
                </a:moveTo>
                <a:lnTo>
                  <a:pt x="16200" y="19927"/>
                </a:lnTo>
                <a:lnTo>
                  <a:pt x="16200" y="21144"/>
                </a:lnTo>
                <a:lnTo>
                  <a:pt x="16200" y="21600"/>
                </a:lnTo>
                <a:lnTo>
                  <a:pt x="16200" y="19623"/>
                </a:lnTo>
                <a:moveTo>
                  <a:pt x="17280" y="19623"/>
                </a:moveTo>
                <a:lnTo>
                  <a:pt x="17280" y="19927"/>
                </a:lnTo>
                <a:lnTo>
                  <a:pt x="17280" y="21144"/>
                </a:lnTo>
                <a:lnTo>
                  <a:pt x="17280" y="21600"/>
                </a:lnTo>
                <a:lnTo>
                  <a:pt x="17280" y="19623"/>
                </a:lnTo>
                <a:moveTo>
                  <a:pt x="18576" y="19623"/>
                </a:moveTo>
                <a:lnTo>
                  <a:pt x="18576" y="19927"/>
                </a:lnTo>
                <a:lnTo>
                  <a:pt x="18576" y="21144"/>
                </a:lnTo>
                <a:lnTo>
                  <a:pt x="18576" y="21600"/>
                </a:lnTo>
                <a:lnTo>
                  <a:pt x="18576" y="19623"/>
                </a:lnTo>
                <a:moveTo>
                  <a:pt x="19872" y="19623"/>
                </a:moveTo>
                <a:lnTo>
                  <a:pt x="16848" y="19623"/>
                </a:lnTo>
                <a:lnTo>
                  <a:pt x="5400" y="19623"/>
                </a:lnTo>
                <a:lnTo>
                  <a:pt x="1728" y="19623"/>
                </a:lnTo>
                <a:lnTo>
                  <a:pt x="19872" y="19623"/>
                </a:lnTo>
                <a:moveTo>
                  <a:pt x="12096" y="14146"/>
                </a:moveTo>
                <a:lnTo>
                  <a:pt x="12096" y="13386"/>
                </a:lnTo>
                <a:lnTo>
                  <a:pt x="19224" y="13386"/>
                </a:lnTo>
                <a:lnTo>
                  <a:pt x="19224" y="14146"/>
                </a:lnTo>
                <a:lnTo>
                  <a:pt x="12096" y="14146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" descr="http://www.heason.com/wp-content/uploads/2012/06/Brick-LV-Controller-I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823" y="2468445"/>
            <a:ext cx="2601681" cy="1248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MDrive23 Plus Microste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35789"/>
            <a:ext cx="1124303" cy="140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 bwMode="auto">
          <a:xfrm>
            <a:off x="7884368" y="3418148"/>
            <a:ext cx="0" cy="51490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97" name="TextBox 4096"/>
          <p:cNvSpPr txBox="1"/>
          <p:nvPr/>
        </p:nvSpPr>
        <p:spPr>
          <a:xfrm>
            <a:off x="1043608" y="1124744"/>
            <a:ext cx="6984776" cy="323428"/>
          </a:xfrm>
          <a:prstGeom prst="rect">
            <a:avLst/>
          </a:prstGeom>
          <a:solidFill>
            <a:srgbClr val="92D050"/>
          </a:solidFill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kern="1000" spc="30" dirty="0" smtClean="0">
                <a:latin typeface="+mn-lt"/>
                <a:cs typeface="Franklin Gothic Book"/>
              </a:rPr>
              <a:t>Timing network (event/data stream)</a:t>
            </a: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6660232" y="1448172"/>
            <a:ext cx="0" cy="4686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821" y="4005064"/>
            <a:ext cx="119010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 bwMode="auto">
          <a:xfrm>
            <a:off x="5301851" y="3138646"/>
            <a:ext cx="435375" cy="232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>
            <a:off x="5301851" y="3140968"/>
            <a:ext cx="0" cy="1080120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1475656" y="1412776"/>
            <a:ext cx="0" cy="172819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95536" y="3140968"/>
            <a:ext cx="2232248" cy="5543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b="1" dirty="0" smtClean="0">
                <a:latin typeface="+mn-lt"/>
              </a:rPr>
              <a:t>VME</a:t>
            </a:r>
            <a:r>
              <a:rPr lang="en-US" sz="1800" dirty="0" smtClean="0">
                <a:latin typeface="+mn-lt"/>
              </a:rPr>
              <a:t>-EVR-300DC</a:t>
            </a: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68144" y="1916832"/>
            <a:ext cx="1713398" cy="4103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b="1" dirty="0" smtClean="0">
                <a:latin typeface="+mn-lt"/>
              </a:rPr>
              <a:t>PCIe</a:t>
            </a:r>
            <a:r>
              <a:rPr lang="en-US" sz="1800" dirty="0" smtClean="0">
                <a:latin typeface="+mn-lt"/>
              </a:rPr>
              <a:t>-EVR-300DC</a:t>
            </a: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3347864" y="1412776"/>
            <a:ext cx="0" cy="381642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411760" y="5250904"/>
            <a:ext cx="1713398" cy="4103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en-US" sz="1800" b="1" dirty="0" smtClean="0">
                <a:latin typeface="+mn-lt"/>
              </a:rPr>
              <a:t>embedded</a:t>
            </a:r>
            <a:r>
              <a:rPr lang="en-US" sz="1800" dirty="0" smtClean="0">
                <a:latin typeface="+mn-lt"/>
              </a:rPr>
              <a:t>-EVR</a:t>
            </a: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47664" y="5673442"/>
            <a:ext cx="35357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+mn-lt"/>
              </a:rPr>
              <a:t>FPGA event/data decoder: BPMs, FE photonics, detectors</a:t>
            </a:r>
            <a:endParaRPr lang="en-US" sz="2000" dirty="0">
              <a:latin typeface="+mn-lt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954469"/>
              </p:ext>
            </p:extLst>
          </p:nvPr>
        </p:nvGraphicFramePr>
        <p:xfrm>
          <a:off x="770370" y="3980016"/>
          <a:ext cx="7690062" cy="23293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80857"/>
                <a:gridCol w="1457064"/>
                <a:gridCol w="1457064"/>
                <a:gridCol w="1295168"/>
                <a:gridCol w="1699909"/>
              </a:tblGrid>
              <a:tr h="779564">
                <a:tc>
                  <a:txBody>
                    <a:bodyPr/>
                    <a:lstStyle/>
                    <a:p>
                      <a:r>
                        <a:rPr lang="en-US" dirty="0" smtClean="0"/>
                        <a:t>Timing 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VME-EVM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VME-EVR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PCIe</a:t>
                      </a:r>
                      <a:r>
                        <a:rPr lang="en-US" dirty="0" smtClean="0"/>
                        <a:t>-EVR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Embedded EVR</a:t>
                      </a:r>
                      <a:endParaRPr lang="en-US" dirty="0"/>
                    </a:p>
                  </a:txBody>
                  <a:tcPr/>
                </a:tc>
              </a:tr>
              <a:tr h="58858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number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</a:t>
                      </a:r>
                      <a:endParaRPr lang="en-US" b="1" dirty="0"/>
                    </a:p>
                  </a:txBody>
                  <a:tcPr/>
                </a:tc>
              </a:tr>
              <a:tr h="451652">
                <a:tc>
                  <a:txBody>
                    <a:bodyPr/>
                    <a:lstStyle/>
                    <a:p>
                      <a:r>
                        <a:rPr lang="en-US" dirty="0" smtClean="0"/>
                        <a:t>Installed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509500">
                <a:tc>
                  <a:txBody>
                    <a:bodyPr/>
                    <a:lstStyle/>
                    <a:p>
                      <a:r>
                        <a:rPr lang="en-US" dirty="0" smtClean="0"/>
                        <a:t>In 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Foliennummernplatzhalter 13"/>
          <p:cNvSpPr txBox="1">
            <a:spLocks/>
          </p:cNvSpPr>
          <p:nvPr/>
        </p:nvSpPr>
        <p:spPr>
          <a:xfrm>
            <a:off x="107504" y="6669360"/>
            <a:ext cx="2160240" cy="14410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defRPr/>
            </a:pPr>
            <a:r>
              <a:rPr lang="de-DE" dirty="0" smtClean="0"/>
              <a:t>Babak </a:t>
            </a:r>
            <a:r>
              <a:rPr lang="de-DE" dirty="0" err="1" smtClean="0"/>
              <a:t>Kalantari</a:t>
            </a:r>
            <a:r>
              <a:rPr lang="de-DE" dirty="0" smtClean="0"/>
              <a:t>, Paul</a:t>
            </a:r>
            <a:r>
              <a:rPr lang="de-DE" baseline="0" dirty="0" smtClean="0"/>
              <a:t> Scherrer Institute (PSI)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5456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status- software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244408" y="6669360"/>
            <a:ext cx="575742" cy="196850"/>
          </a:xfrm>
        </p:spPr>
        <p:txBody>
          <a:bodyPr/>
          <a:lstStyle/>
          <a:p>
            <a:pPr algn="r">
              <a:defRPr/>
            </a:pPr>
            <a:r>
              <a:rPr lang="de-DE" dirty="0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7</a:t>
            </a:fld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827583" y="980728"/>
            <a:ext cx="7272809" cy="489654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 smtClean="0">
                <a:latin typeface="+mn-lt"/>
                <a:cs typeface="Franklin Gothic Book"/>
              </a:rPr>
              <a:t>EPICS driver: </a:t>
            </a:r>
            <a:r>
              <a:rPr lang="en-US" sz="1800" b="1" kern="1000" spc="30" dirty="0" smtClean="0">
                <a:latin typeface="+mn-lt"/>
                <a:cs typeface="Franklin Gothic Book"/>
              </a:rPr>
              <a:t>mrfioc2</a:t>
            </a:r>
            <a:r>
              <a:rPr lang="en-US" sz="1800" kern="1000" spc="30" dirty="0" smtClean="0">
                <a:latin typeface="+mn-lt"/>
                <a:cs typeface="Franklin Gothic Book"/>
              </a:rPr>
              <a:t>, we added support for 300-series 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0" spc="30" dirty="0" smtClean="0">
                <a:latin typeface="+mn-lt"/>
                <a:cs typeface="Franklin Gothic Book"/>
                <a:hlinkClick r:id="rId2"/>
              </a:rPr>
              <a:t>https</a:t>
            </a:r>
            <a:r>
              <a:rPr lang="en-US" kern="1000" spc="30" dirty="0">
                <a:latin typeface="+mn-lt"/>
                <a:cs typeface="Franklin Gothic Book"/>
                <a:hlinkClick r:id="rId2"/>
              </a:rPr>
              <a:t>://</a:t>
            </a:r>
            <a:r>
              <a:rPr lang="en-US" kern="1000" spc="30" dirty="0" smtClean="0">
                <a:latin typeface="+mn-lt"/>
                <a:cs typeface="Franklin Gothic Book"/>
                <a:hlinkClick r:id="rId2"/>
              </a:rPr>
              <a:t>github.com/paulscherrerinstitute</a:t>
            </a:r>
            <a:r>
              <a:rPr lang="en-US" kern="1000" spc="30" dirty="0" smtClean="0">
                <a:latin typeface="+mn-lt"/>
                <a:cs typeface="Franklin Gothic Book"/>
              </a:rPr>
              <a:t> 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0" spc="30" dirty="0" smtClean="0">
                <a:latin typeface="+mn-lt"/>
                <a:cs typeface="Franklin Gothic Book"/>
              </a:rPr>
              <a:t>Linux (PowerPC, x86) , Windows (x86), </a:t>
            </a:r>
            <a:r>
              <a:rPr lang="en-US" kern="1000" spc="30" dirty="0" err="1" smtClean="0">
                <a:latin typeface="+mn-lt"/>
                <a:cs typeface="Franklin Gothic Book"/>
              </a:rPr>
              <a:t>vxWorks</a:t>
            </a:r>
            <a:r>
              <a:rPr lang="en-US" kern="1000" spc="30" dirty="0" smtClean="0">
                <a:latin typeface="+mn-lt"/>
                <a:cs typeface="Franklin Gothic Book"/>
              </a:rPr>
              <a:t> (not tested) 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0" spc="30" dirty="0" smtClean="0">
                <a:latin typeface="+mn-lt"/>
                <a:cs typeface="Franklin Gothic Book"/>
              </a:rPr>
              <a:t>Common templates in central pool, local substitutions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800" kern="1000" spc="30" dirty="0" smtClean="0">
              <a:latin typeface="+mn-lt"/>
              <a:cs typeface="Franklin Gothic Book"/>
            </a:endParaRPr>
          </a:p>
          <a:p>
            <a:pPr marL="285750" lvl="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 smtClean="0">
                <a:solidFill>
                  <a:srgbClr val="000000"/>
                </a:solidFill>
                <a:latin typeface="Calibri"/>
                <a:cs typeface="Franklin Gothic Book"/>
              </a:rPr>
              <a:t>EPICS driver for Data Buffer: </a:t>
            </a:r>
            <a:r>
              <a:rPr lang="en-US" sz="1800" b="1" kern="1000" spc="30" dirty="0" smtClean="0">
                <a:solidFill>
                  <a:srgbClr val="000000"/>
                </a:solidFill>
                <a:latin typeface="Calibri"/>
                <a:cs typeface="Franklin Gothic Book"/>
              </a:rPr>
              <a:t>mrfioc2_regDev</a:t>
            </a:r>
            <a:endParaRPr lang="en-US" sz="1800" kern="1000" spc="30" dirty="0">
              <a:solidFill>
                <a:srgbClr val="000000"/>
              </a:solidFill>
              <a:latin typeface="Calibri"/>
              <a:cs typeface="Franklin Gothic Book"/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0" spc="30" dirty="0" smtClean="0">
                <a:solidFill>
                  <a:srgbClr val="000000"/>
                </a:solidFill>
                <a:latin typeface="Calibri"/>
                <a:cs typeface="Franklin Gothic Book"/>
              </a:rPr>
              <a:t>implements driver layer for </a:t>
            </a:r>
            <a:r>
              <a:rPr lang="en-US" u="sng" kern="1000" spc="30" dirty="0" err="1" smtClean="0">
                <a:solidFill>
                  <a:srgbClr val="000000"/>
                </a:solidFill>
                <a:latin typeface="Calibri"/>
                <a:cs typeface="Franklin Gothic Book"/>
              </a:rPr>
              <a:t>regDev</a:t>
            </a:r>
            <a:r>
              <a:rPr lang="en-US" kern="1000" spc="30" dirty="0" smtClean="0">
                <a:solidFill>
                  <a:srgbClr val="000000"/>
                </a:solidFill>
                <a:latin typeface="Calibri"/>
                <a:cs typeface="Franklin Gothic Book"/>
              </a:rPr>
              <a:t> (see </a:t>
            </a:r>
            <a:r>
              <a:rPr lang="en-US" kern="1000" spc="30" dirty="0">
                <a:solidFill>
                  <a:srgbClr val="000000"/>
                </a:solidFill>
                <a:latin typeface="Calibri"/>
                <a:cs typeface="Franklin Gothic Book"/>
              </a:rPr>
              <a:t>Dirk’s talk tomorrow) 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0" spc="30" dirty="0">
                <a:solidFill>
                  <a:srgbClr val="000000"/>
                </a:solidFill>
                <a:latin typeface="Calibri"/>
                <a:cs typeface="Franklin Gothic Book"/>
              </a:rPr>
              <a:t>Sends/Receives any data type through standard </a:t>
            </a:r>
            <a:r>
              <a:rPr lang="en-US" kern="1000" spc="30" dirty="0" smtClean="0">
                <a:solidFill>
                  <a:srgbClr val="000000"/>
                </a:solidFill>
                <a:latin typeface="Calibri"/>
                <a:cs typeface="Franklin Gothic Book"/>
              </a:rPr>
              <a:t>record types </a:t>
            </a:r>
            <a:endParaRPr lang="en-US" kern="1000" spc="30" dirty="0">
              <a:solidFill>
                <a:srgbClr val="000000"/>
              </a:solidFill>
              <a:latin typeface="Calibri"/>
              <a:cs typeface="Franklin Gothic Book"/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0" spc="30" dirty="0">
                <a:solidFill>
                  <a:srgbClr val="000000"/>
                </a:solidFill>
                <a:latin typeface="Calibri"/>
                <a:cs typeface="Franklin Gothic Book"/>
              </a:rPr>
              <a:t>We distribute: pulse ID,  master EPICS timestamp, </a:t>
            </a:r>
            <a:r>
              <a:rPr lang="en-US" kern="1000" spc="30" dirty="0" smtClean="0">
                <a:solidFill>
                  <a:srgbClr val="000000"/>
                </a:solidFill>
                <a:latin typeface="Calibri"/>
                <a:cs typeface="Franklin Gothic Book"/>
              </a:rPr>
              <a:t>more parameters to come</a:t>
            </a:r>
            <a:endParaRPr lang="en-US" kern="1000" spc="30" dirty="0">
              <a:solidFill>
                <a:srgbClr val="000000"/>
              </a:solidFill>
              <a:latin typeface="Calibri"/>
              <a:cs typeface="Franklin Gothic Book"/>
            </a:endParaRP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800" kern="1000" spc="30" dirty="0" smtClean="0">
              <a:latin typeface="+mn-lt"/>
              <a:cs typeface="Franklin Gothic Book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 smtClean="0">
                <a:latin typeface="+mn-lt"/>
                <a:cs typeface="Franklin Gothic Book"/>
              </a:rPr>
              <a:t>GUI’s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>
                <a:latin typeface="+mn-lt"/>
                <a:cs typeface="Franklin Gothic Book"/>
              </a:rPr>
              <a:t>Standard </a:t>
            </a:r>
            <a:r>
              <a:rPr lang="en-US" sz="1800" kern="1000" spc="30" dirty="0" err="1">
                <a:latin typeface="+mn-lt"/>
                <a:cs typeface="Franklin Gothic Book"/>
              </a:rPr>
              <a:t>Qt</a:t>
            </a:r>
            <a:r>
              <a:rPr lang="en-US" sz="1800" kern="1000" spc="30" dirty="0">
                <a:latin typeface="+mn-lt"/>
                <a:cs typeface="Franklin Gothic Book"/>
              </a:rPr>
              <a:t> </a:t>
            </a:r>
            <a:r>
              <a:rPr lang="en-US" sz="1800" kern="1000" spc="30" dirty="0" smtClean="0">
                <a:latin typeface="+mn-lt"/>
                <a:cs typeface="Franklin Gothic Book"/>
              </a:rPr>
              <a:t>panels </a:t>
            </a:r>
            <a:r>
              <a:rPr lang="en-US" sz="1800" kern="1000" spc="30" dirty="0">
                <a:latin typeface="+mn-lt"/>
                <a:cs typeface="Franklin Gothic Book"/>
              </a:rPr>
              <a:t>for </a:t>
            </a:r>
            <a:r>
              <a:rPr lang="en-US" sz="1800" kern="1000" spc="30" dirty="0" smtClean="0">
                <a:latin typeface="+mn-lt"/>
                <a:cs typeface="Franklin Gothic Book"/>
              </a:rPr>
              <a:t>EVM </a:t>
            </a:r>
            <a:r>
              <a:rPr lang="en-US" sz="1800" kern="1000" spc="30" dirty="0">
                <a:latin typeface="+mn-lt"/>
                <a:cs typeface="Franklin Gothic Book"/>
              </a:rPr>
              <a:t>and EVR </a:t>
            </a:r>
            <a:r>
              <a:rPr lang="en-US" sz="1800" kern="1000" spc="30" dirty="0" smtClean="0">
                <a:latin typeface="+mn-lt"/>
                <a:cs typeface="Franklin Gothic Book"/>
              </a:rPr>
              <a:t>(bundled in driver package)  </a:t>
            </a:r>
            <a:endParaRPr lang="en-US" sz="1800" kern="1000" spc="30" dirty="0">
              <a:latin typeface="+mn-lt"/>
              <a:cs typeface="Franklin Gothic Book"/>
            </a:endParaRP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 smtClean="0">
                <a:latin typeface="+mn-lt"/>
                <a:cs typeface="Franklin Gothic Book"/>
              </a:rPr>
              <a:t>Provide access to every single feature of EVM and EVR 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sz="1800" kern="1000" spc="30" dirty="0" smtClean="0">
              <a:latin typeface="+mn-lt"/>
              <a:cs typeface="Franklin Gothic Book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kern="1000" spc="30" dirty="0" smtClean="0">
              <a:latin typeface="+mn-lt"/>
              <a:cs typeface="Franklin Gothic Book"/>
            </a:endParaRPr>
          </a:p>
        </p:txBody>
      </p:sp>
      <p:pic>
        <p:nvPicPr>
          <p:cNvPr id="2050" name="Picture 2" descr="U:\others\SF-Snapshots\sf-ev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8978"/>
            <a:ext cx="4638954" cy="481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others\SF-Snapshots\sf-ev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982" y="1268760"/>
            <a:ext cx="4744490" cy="497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:\others\SF-Snapshots\sf-evm-tab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744490" cy="497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2107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799331" y="980728"/>
            <a:ext cx="3794125" cy="3683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</a:pPr>
            <a:r>
              <a:rPr lang="en-US" altLang="de-DE" sz="1800" dirty="0">
                <a:latin typeface="Arial" charset="0"/>
              </a:rPr>
              <a:t>pulse with beam</a:t>
            </a:r>
            <a:endParaRPr lang="de-CH" altLang="de-DE" sz="1800" dirty="0">
              <a:latin typeface="Arial" charset="0"/>
            </a:endParaRPr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4587106" y="980728"/>
            <a:ext cx="3841750" cy="368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742950" indent="-285750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</a:pPr>
            <a:r>
              <a:rPr lang="en-US" altLang="de-DE" sz="1800" dirty="0">
                <a:latin typeface="Arial" charset="0"/>
              </a:rPr>
              <a:t>pulse without beam</a:t>
            </a:r>
            <a:endParaRPr lang="de-CH" altLang="de-DE" sz="1800" dirty="0">
              <a:latin typeface="Arial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525908" y="3733254"/>
            <a:ext cx="8510588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lnSpc>
                <a:spcPct val="110000"/>
              </a:lnSpc>
              <a:buClr>
                <a:schemeClr val="accent2"/>
              </a:buClr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1pPr>
            <a:lvl2pPr marL="37931725" indent="-37474525" eaLnBrk="0" hangingPunct="0">
              <a:lnSpc>
                <a:spcPct val="110000"/>
              </a:lnSpc>
              <a:buClr>
                <a:schemeClr val="tx1"/>
              </a:buClr>
              <a:buSzPct val="80000"/>
              <a:buFont typeface="Arial" charset="0"/>
              <a:buChar char="•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2pPr>
            <a:lvl3pPr marL="1143000" indent="-228600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3pPr>
            <a:lvl4pPr marL="1600200" indent="-228600" eaLnBrk="0" hangingPunct="0">
              <a:lnSpc>
                <a:spcPct val="110000"/>
              </a:lnSpc>
              <a:buFont typeface="Arial Narrow" pitchFamily="34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4pPr>
            <a:lvl5pPr marL="2057400" indent="-228600" eaLnBrk="0" hangingPunct="0">
              <a:lnSpc>
                <a:spcPct val="110000"/>
              </a:lnSpc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Lucida Grande" charset="0"/>
              <a:buChar char="–"/>
              <a:defRPr sz="1700">
                <a:solidFill>
                  <a:schemeClr val="tx1"/>
                </a:solidFill>
                <a:latin typeface="Arial Narrow" pitchFamily="34" charset="0"/>
                <a:ea typeface="ヒラギノ角ゴ Pro W3" charset="-128"/>
              </a:defRPr>
            </a:lvl9pPr>
          </a:lstStyle>
          <a:p>
            <a:pPr marL="285750" indent="-285750" font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600" b="1" dirty="0" smtClean="0">
                <a:latin typeface="+mn-lt"/>
              </a:rPr>
              <a:t>TL </a:t>
            </a:r>
            <a:r>
              <a:rPr lang="en-US" altLang="de-DE" sz="1600" b="1" dirty="0" smtClean="0">
                <a:solidFill>
                  <a:srgbClr val="00B050"/>
                </a:solidFill>
                <a:latin typeface="+mn-lt"/>
              </a:rPr>
              <a:t>green</a:t>
            </a:r>
            <a:r>
              <a:rPr lang="en-US" altLang="de-DE" sz="1600" b="1" dirty="0" smtClean="0">
                <a:latin typeface="+mn-lt"/>
              </a:rPr>
              <a:t> is the trigger with normal delay</a:t>
            </a:r>
            <a:r>
              <a:rPr lang="en-US" altLang="de-DE" sz="1600" b="1" dirty="0">
                <a:latin typeface="+mn-lt"/>
              </a:rPr>
              <a:t>:</a:t>
            </a:r>
            <a:r>
              <a:rPr lang="en-US" altLang="de-DE" sz="1600" b="1" dirty="0" smtClean="0">
                <a:latin typeface="+mn-lt"/>
              </a:rPr>
              <a:t> </a:t>
            </a:r>
            <a:r>
              <a:rPr lang="en-US" altLang="de-DE" sz="1600" b="1" u="sng" dirty="0" smtClean="0">
                <a:solidFill>
                  <a:srgbClr val="00B050"/>
                </a:solidFill>
                <a:latin typeface="+mn-lt"/>
              </a:rPr>
              <a:t>on-beam</a:t>
            </a:r>
            <a:r>
              <a:rPr lang="en-US" altLang="de-DE" sz="1600" b="1" dirty="0" smtClean="0">
                <a:latin typeface="+mn-lt"/>
              </a:rPr>
              <a:t> trigger (</a:t>
            </a:r>
            <a:r>
              <a:rPr lang="en-US" altLang="de-DE" sz="1600" b="1" dirty="0" smtClean="0">
                <a:solidFill>
                  <a:srgbClr val="00B050"/>
                </a:solidFill>
                <a:latin typeface="+mn-lt"/>
              </a:rPr>
              <a:t>Beam Ok</a:t>
            </a:r>
            <a:r>
              <a:rPr lang="en-US" altLang="de-DE" sz="1600" b="1" dirty="0" smtClean="0">
                <a:latin typeface="+mn-lt"/>
              </a:rPr>
              <a:t>)</a:t>
            </a:r>
          </a:p>
          <a:p>
            <a:pPr marL="285750" indent="-285750" font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600" b="1" dirty="0" smtClean="0">
                <a:latin typeface="+mn-lt"/>
              </a:rPr>
              <a:t>TL </a:t>
            </a:r>
            <a:r>
              <a:rPr lang="en-US" altLang="de-DE" sz="1600" b="1" dirty="0" smtClean="0">
                <a:solidFill>
                  <a:srgbClr val="FF0000"/>
                </a:solidFill>
                <a:latin typeface="+mn-lt"/>
              </a:rPr>
              <a:t>red </a:t>
            </a:r>
            <a:r>
              <a:rPr lang="en-US" altLang="de-DE" sz="1600" b="1" dirty="0" smtClean="0">
                <a:latin typeface="+mn-lt"/>
              </a:rPr>
              <a:t>is the trigger with shifted delay</a:t>
            </a:r>
            <a:r>
              <a:rPr lang="en-US" altLang="de-DE" sz="1600" b="1" dirty="0">
                <a:latin typeface="+mn-lt"/>
              </a:rPr>
              <a:t>:</a:t>
            </a:r>
            <a:r>
              <a:rPr lang="en-US" altLang="de-DE" sz="1600" b="1" dirty="0" smtClean="0">
                <a:latin typeface="+mn-lt"/>
              </a:rPr>
              <a:t> </a:t>
            </a:r>
            <a:r>
              <a:rPr lang="en-US" altLang="de-DE" sz="1600" b="1" u="sng" dirty="0" smtClean="0">
                <a:solidFill>
                  <a:srgbClr val="FF0000"/>
                </a:solidFill>
                <a:latin typeface="+mn-lt"/>
              </a:rPr>
              <a:t>off-beam</a:t>
            </a:r>
            <a:r>
              <a:rPr lang="en-US" altLang="de-DE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de-DE" sz="1600" b="1" dirty="0" smtClean="0">
                <a:latin typeface="+mn-lt"/>
              </a:rPr>
              <a:t>trigger (</a:t>
            </a:r>
            <a:r>
              <a:rPr lang="en-US" altLang="de-DE" sz="1600" b="1" dirty="0" smtClean="0">
                <a:solidFill>
                  <a:srgbClr val="FF0000"/>
                </a:solidFill>
                <a:latin typeface="+mn-lt"/>
              </a:rPr>
              <a:t>Beam Not ok</a:t>
            </a:r>
            <a:r>
              <a:rPr lang="en-US" altLang="de-DE" sz="1600" b="1" dirty="0" smtClean="0">
                <a:latin typeface="+mn-lt"/>
              </a:rPr>
              <a:t>)</a:t>
            </a:r>
          </a:p>
          <a:p>
            <a:pPr marL="285750" indent="-285750" font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en-US" altLang="de-DE" sz="1600" b="1" dirty="0" smtClean="0">
                <a:latin typeface="+mn-lt"/>
              </a:rPr>
              <a:t>shift of ~ 10 us to </a:t>
            </a:r>
            <a:r>
              <a:rPr lang="en-US" altLang="de-DE" sz="1600" b="1" u="sng" dirty="0" smtClean="0">
                <a:latin typeface="+mn-lt"/>
              </a:rPr>
              <a:t>RF</a:t>
            </a:r>
            <a:r>
              <a:rPr lang="en-US" altLang="de-DE" sz="1600" b="1" dirty="0" smtClean="0">
                <a:latin typeface="+mn-lt"/>
              </a:rPr>
              <a:t> triggers stops acceleration; continues triggering maintains </a:t>
            </a:r>
            <a:r>
              <a:rPr lang="en-US" altLang="de-DE" sz="1600" b="1" dirty="0" smtClean="0">
                <a:solidFill>
                  <a:srgbClr val="0000FF"/>
                </a:solidFill>
                <a:latin typeface="+mn-lt"/>
              </a:rPr>
              <a:t>stability </a:t>
            </a:r>
          </a:p>
          <a:p>
            <a:pPr marL="285750" indent="-285750" fontAlgn="ctr">
              <a:lnSpc>
                <a:spcPct val="10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de-DE" sz="1600" b="1" dirty="0" smtClean="0">
                <a:latin typeface="+mn-lt"/>
              </a:rPr>
              <a:t>Hardware implementation:  	</a:t>
            </a:r>
          </a:p>
          <a:p>
            <a:pPr lvl="2" indent="-342900" fontAlgn="ctr">
              <a:lnSpc>
                <a:spcPct val="100000"/>
              </a:lnSpc>
              <a:buFont typeface="+mj-lt"/>
              <a:buAutoNum type="arabicParenBoth"/>
              <a:defRPr/>
            </a:pPr>
            <a:r>
              <a:rPr lang="en-US" sz="1600" b="1" dirty="0" smtClean="0">
                <a:latin typeface="+mn-lt"/>
              </a:rPr>
              <a:t>A special event is fired upon alarm: </a:t>
            </a:r>
            <a:r>
              <a:rPr lang="en-US" sz="1600" b="1" u="sng" dirty="0" smtClean="0">
                <a:solidFill>
                  <a:srgbClr val="FF0000"/>
                </a:solidFill>
                <a:latin typeface="+mn-lt"/>
              </a:rPr>
              <a:t>RF off-beam </a:t>
            </a:r>
            <a:r>
              <a:rPr lang="en-US" sz="1600" b="1" dirty="0" smtClean="0">
                <a:latin typeface="+mn-lt"/>
              </a:rPr>
              <a:t>event (unmask sequence event)</a:t>
            </a:r>
          </a:p>
          <a:p>
            <a:pPr lvl="2" indent="-342900" fontAlgn="ctr">
              <a:lnSpc>
                <a:spcPct val="100000"/>
              </a:lnSpc>
              <a:buFont typeface="+mj-lt"/>
              <a:buAutoNum type="arabicParenBoth"/>
              <a:defRPr/>
            </a:pPr>
            <a:r>
              <a:rPr lang="en-US" sz="1600" b="1" u="sng" dirty="0" smtClean="0">
                <a:latin typeface="+mn-lt"/>
              </a:rPr>
              <a:t>Delay switch </a:t>
            </a:r>
            <a:r>
              <a:rPr lang="en-US" sz="1600" b="1" dirty="0" smtClean="0">
                <a:latin typeface="+mn-lt"/>
              </a:rPr>
              <a:t>occurs instantly for selected triggers (</a:t>
            </a:r>
            <a:r>
              <a:rPr lang="en-US" sz="1600" b="1" dirty="0" err="1" smtClean="0">
                <a:latin typeface="+mn-lt"/>
              </a:rPr>
              <a:t>pulser</a:t>
            </a:r>
            <a:r>
              <a:rPr lang="en-US" sz="1600" b="1" dirty="0" smtClean="0">
                <a:latin typeface="+mn-lt"/>
              </a:rPr>
              <a:t> gating)</a:t>
            </a:r>
            <a:endParaRPr lang="en-US" sz="1600" b="1" u="sng" dirty="0" smtClean="0">
              <a:latin typeface="+mn-lt"/>
            </a:endParaRPr>
          </a:p>
          <a:p>
            <a:pPr lvl="1" fontAlgn="ctr">
              <a:lnSpc>
                <a:spcPct val="140000"/>
              </a:lnSpc>
              <a:buFontTx/>
              <a:buAutoNum type="arabicPeriod"/>
              <a:defRPr/>
            </a:pPr>
            <a:endParaRPr lang="en-US" sz="1800" dirty="0" smtClean="0">
              <a:latin typeface="Calibri"/>
            </a:endParaRPr>
          </a:p>
          <a:p>
            <a:pPr lvl="1" fontAlgn="ctr">
              <a:lnSpc>
                <a:spcPct val="140000"/>
              </a:lnSpc>
              <a:buFontTx/>
              <a:buAutoNum type="arabicPeriod"/>
              <a:defRPr/>
            </a:pPr>
            <a:endParaRPr lang="en-US" altLang="de-DE" sz="1800" b="1" dirty="0" smtClean="0"/>
          </a:p>
          <a:p>
            <a:pPr fontAlgn="ctr">
              <a:lnSpc>
                <a:spcPct val="140000"/>
              </a:lnSpc>
              <a:buClr>
                <a:schemeClr val="tx1"/>
              </a:buClr>
              <a:buFontTx/>
              <a:buAutoNum type="arabicPeriod"/>
              <a:defRPr/>
            </a:pPr>
            <a:endParaRPr lang="en-US" altLang="de-DE" sz="1800" b="1" dirty="0" smtClean="0"/>
          </a:p>
          <a:p>
            <a:pPr fontAlgn="ctr">
              <a:lnSpc>
                <a:spcPct val="140000"/>
              </a:lnSpc>
              <a:buClr>
                <a:schemeClr val="tx1"/>
              </a:buClr>
              <a:buFontTx/>
              <a:buAutoNum type="arabicPeriod"/>
              <a:defRPr/>
            </a:pPr>
            <a:endParaRPr lang="en-US" altLang="de-DE" sz="1800" b="1" dirty="0" smtClean="0"/>
          </a:p>
        </p:txBody>
      </p:sp>
      <p:pic>
        <p:nvPicPr>
          <p:cNvPr id="1127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1728"/>
            <a:ext cx="8404225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5"/>
          <p:cNvSpPr txBox="1">
            <a:spLocks/>
          </p:cNvSpPr>
          <p:nvPr/>
        </p:nvSpPr>
        <p:spPr>
          <a:xfrm>
            <a:off x="2077200" y="188640"/>
            <a:ext cx="6708025" cy="5085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kern="1000" spc="0">
                <a:solidFill>
                  <a:srgbClr val="68686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500">
                <a:solidFill>
                  <a:srgbClr val="505150"/>
                </a:solidFill>
                <a:latin typeface="Georgia" charset="0"/>
                <a:ea typeface="ヒラギノ角ゴ Pro W3" pitchFamily="-108" charset="-128"/>
                <a:cs typeface="ヒラギノ角ゴ Pro W3" pitchFamily="-108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r>
              <a:rPr lang="de-DE" dirty="0"/>
              <a:t>D</a:t>
            </a:r>
            <a:r>
              <a:rPr lang="de-DE" dirty="0" smtClean="0"/>
              <a:t>elay </a:t>
            </a:r>
            <a:r>
              <a:rPr lang="de-DE" dirty="0" err="1" smtClean="0"/>
              <a:t>switching</a:t>
            </a:r>
            <a:r>
              <a:rPr lang="de-DE" dirty="0" smtClean="0"/>
              <a:t> </a:t>
            </a:r>
            <a:r>
              <a:rPr lang="de-DE" dirty="0" err="1" smtClean="0"/>
              <a:t>mechanism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MPS</a:t>
            </a:r>
            <a:endParaRPr lang="de-CH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6876256" y="1361728"/>
            <a:ext cx="0" cy="11311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8460432" y="6597352"/>
            <a:ext cx="504056" cy="28803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000" kern="1000" spc="30" dirty="0" smtClean="0">
                <a:latin typeface="+mn-lt"/>
                <a:cs typeface="Franklin Gothic Book"/>
              </a:rPr>
              <a:t>Page 8</a:t>
            </a:r>
          </a:p>
        </p:txBody>
      </p:sp>
      <p:sp>
        <p:nvSpPr>
          <p:cNvPr id="10" name="Foliennummernplatzhalter 13"/>
          <p:cNvSpPr txBox="1">
            <a:spLocks/>
          </p:cNvSpPr>
          <p:nvPr/>
        </p:nvSpPr>
        <p:spPr>
          <a:xfrm>
            <a:off x="107504" y="6669360"/>
            <a:ext cx="2160240" cy="14410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CH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900" kern="1200" smtClean="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2860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7432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2004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657600" algn="l" defTabSz="4572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algn="l">
              <a:defRPr/>
            </a:pPr>
            <a:r>
              <a:rPr lang="de-DE" dirty="0" smtClean="0"/>
              <a:t>Babak </a:t>
            </a:r>
            <a:r>
              <a:rPr lang="de-DE" dirty="0" err="1" smtClean="0"/>
              <a:t>Kalantari</a:t>
            </a:r>
            <a:r>
              <a:rPr lang="de-DE" dirty="0" smtClean="0"/>
              <a:t>, Paul</a:t>
            </a:r>
            <a:r>
              <a:rPr lang="de-DE" baseline="0" dirty="0" smtClean="0"/>
              <a:t> Scherrer Institute (PSI)</a:t>
            </a:r>
            <a:endParaRPr lang="de-DE" dirty="0"/>
          </a:p>
        </p:txBody>
      </p:sp>
      <p:sp>
        <p:nvSpPr>
          <p:cNvPr id="3" name="Rectangle 2"/>
          <p:cNvSpPr/>
          <p:nvPr/>
        </p:nvSpPr>
        <p:spPr bwMode="auto">
          <a:xfrm>
            <a:off x="4669656" y="1412776"/>
            <a:ext cx="3759200" cy="22047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615497"/>
              </p:ext>
            </p:extLst>
          </p:nvPr>
        </p:nvGraphicFramePr>
        <p:xfrm>
          <a:off x="4691697" y="3356992"/>
          <a:ext cx="4056767" cy="1209475"/>
        </p:xfrm>
        <a:graphic>
          <a:graphicData uri="http://schemas.openxmlformats.org/drawingml/2006/table">
            <a:tbl>
              <a:tblPr firstRow="1" firstCol="1" bandRow="1"/>
              <a:tblGrid>
                <a:gridCol w="1562446"/>
                <a:gridCol w="594219"/>
                <a:gridCol w="594918"/>
                <a:gridCol w="594219"/>
                <a:gridCol w="710965"/>
              </a:tblGrid>
              <a:tr h="241895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RF trigger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100 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50 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100 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100 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95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Gun Laser trigger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50 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100 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25 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100 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95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Mains </a:t>
                      </a:r>
                      <a:r>
                        <a:rPr lang="en-US" sz="1000" dirty="0" smtClean="0">
                          <a:effectLst/>
                          <a:latin typeface="Arial"/>
                          <a:ea typeface="Times New Roman"/>
                        </a:rPr>
                        <a:t>phase </a:t>
                      </a:r>
                      <a:endParaRPr lang="en-US" sz="10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Alternate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95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Desired beam 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50 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100 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10 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100 Hz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895"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Expected beam rate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50+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50-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</a:rPr>
                        <a:t>5+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 rate controls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 smtClean="0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9</a:t>
            </a:fld>
            <a:endParaRPr lang="de-DE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4365104"/>
            <a:ext cx="8885237" cy="238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3" y="980728"/>
            <a:ext cx="7200801" cy="2736305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 smtClean="0">
                <a:latin typeface="+mn-lt"/>
                <a:cs typeface="Franklin Gothic Book"/>
              </a:rPr>
              <a:t>Rep rate for every event can be set individually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>
                <a:latin typeface="+mn-lt"/>
                <a:cs typeface="Franklin Gothic Book"/>
              </a:rPr>
              <a:t>Major events affecting beam rate</a:t>
            </a:r>
            <a:r>
              <a:rPr lang="en-US" sz="1800" kern="1000" spc="30" dirty="0" smtClean="0">
                <a:latin typeface="+mn-lt"/>
                <a:cs typeface="Franklin Gothic Book"/>
              </a:rPr>
              <a:t>: 2x RF and 2x Laser events </a:t>
            </a:r>
            <a:endParaRPr lang="en-US" b="1" kern="1000" spc="30" dirty="0">
              <a:latin typeface="+mn-lt"/>
              <a:cs typeface="Franklin Gothic Book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 smtClean="0">
                <a:latin typeface="+mn-lt"/>
                <a:cs typeface="Franklin Gothic Book"/>
              </a:rPr>
              <a:t>Operator only tweaks </a:t>
            </a:r>
            <a:r>
              <a:rPr lang="en-US" sz="1800" kern="1000" spc="30" dirty="0">
                <a:latin typeface="+mn-lt"/>
                <a:cs typeface="Franklin Gothic Book"/>
              </a:rPr>
              <a:t>beam rate by </a:t>
            </a:r>
            <a:r>
              <a:rPr lang="en-US" sz="1800" kern="1000" spc="30" dirty="0" smtClean="0">
                <a:latin typeface="+mn-lt"/>
                <a:cs typeface="Franklin Gothic Book"/>
              </a:rPr>
              <a:t>controlling </a:t>
            </a:r>
            <a:r>
              <a:rPr lang="en-US" sz="1800" kern="1000" spc="30" dirty="0">
                <a:latin typeface="+mn-lt"/>
                <a:cs typeface="Franklin Gothic Book"/>
              </a:rPr>
              <a:t>delay </a:t>
            </a:r>
            <a:r>
              <a:rPr lang="en-US" sz="1800" kern="1000" spc="30" dirty="0" smtClean="0">
                <a:latin typeface="+mn-lt"/>
                <a:cs typeface="Franklin Gothic Book"/>
              </a:rPr>
              <a:t>switching rate</a:t>
            </a:r>
          </a:p>
          <a:p>
            <a:pPr marL="742950" lvl="1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kern="1000" spc="30" dirty="0">
                <a:latin typeface="+mn-lt"/>
                <a:cs typeface="Franklin Gothic Book"/>
              </a:rPr>
              <a:t>w</a:t>
            </a:r>
            <a:r>
              <a:rPr lang="en-US" kern="1000" spc="30" dirty="0" smtClean="0">
                <a:latin typeface="+mn-lt"/>
                <a:cs typeface="Franklin Gothic Book"/>
              </a:rPr>
              <a:t>hich is achieved by controlling the RF </a:t>
            </a:r>
            <a:r>
              <a:rPr lang="en-US" kern="1000" spc="30" dirty="0">
                <a:solidFill>
                  <a:srgbClr val="FF0000"/>
                </a:solidFill>
                <a:latin typeface="+mn-lt"/>
                <a:cs typeface="Franklin Gothic Book"/>
              </a:rPr>
              <a:t>off-beam</a:t>
            </a:r>
            <a:r>
              <a:rPr lang="en-US" kern="1000" spc="30" dirty="0">
                <a:latin typeface="+mn-lt"/>
                <a:cs typeface="Franklin Gothic Book"/>
              </a:rPr>
              <a:t> event rate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>
                <a:latin typeface="+mn-lt"/>
                <a:cs typeface="Franklin Gothic Book"/>
              </a:rPr>
              <a:t>Machine </a:t>
            </a:r>
            <a:r>
              <a:rPr lang="en-US" sz="1800" kern="1000" spc="30" dirty="0" smtClean="0">
                <a:latin typeface="+mn-lt"/>
                <a:cs typeface="Franklin Gothic Book"/>
              </a:rPr>
              <a:t>expert can </a:t>
            </a:r>
            <a:r>
              <a:rPr lang="en-US" sz="1800" kern="1000" spc="30" dirty="0">
                <a:latin typeface="+mn-lt"/>
                <a:cs typeface="Franklin Gothic Book"/>
              </a:rPr>
              <a:t>set RF or Laser event </a:t>
            </a:r>
            <a:r>
              <a:rPr lang="en-US" sz="1800" kern="1000" spc="30" dirty="0" smtClean="0">
                <a:latin typeface="+mn-lt"/>
                <a:cs typeface="Franklin Gothic Book"/>
              </a:rPr>
              <a:t>rates independent of beam rate</a:t>
            </a:r>
            <a:endParaRPr lang="en-US" sz="1800" kern="1000" spc="30" dirty="0">
              <a:latin typeface="+mn-lt"/>
              <a:cs typeface="Franklin Gothic Book"/>
            </a:endParaRP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 smtClean="0">
                <a:latin typeface="+mn-lt"/>
                <a:cs typeface="Franklin Gothic Book"/>
              </a:rPr>
              <a:t>Expected beam rate is co-incidence of RF, laser and off-beam rates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kern="1000" spc="30" dirty="0" smtClean="0">
                <a:latin typeface="+mn-lt"/>
                <a:cs typeface="Franklin Gothic Book"/>
              </a:rPr>
              <a:t>Mains cycle sync can be selected as well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52320" y="3356992"/>
            <a:ext cx="576064" cy="1224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kern="1000" spc="30" dirty="0" err="1" smtClean="0">
              <a:latin typeface="+mn-lt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0275349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PSI-Powerpoint-Master Calibri V2</Template>
  <TotalTime>0</TotalTime>
  <Words>843</Words>
  <Application>Microsoft Office PowerPoint</Application>
  <PresentationFormat>On-screen Show (4:3)</PresentationFormat>
  <Paragraphs>206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PSI-Powerpoint-Master Calibri V2</vt:lpstr>
      <vt:lpstr>SwissFEL Timing System status &amp; plans</vt:lpstr>
      <vt:lpstr>Outline of the talk</vt:lpstr>
      <vt:lpstr>SwissFEL Timing system tasks</vt:lpstr>
      <vt:lpstr>Timing network architecture</vt:lpstr>
      <vt:lpstr>VME-300 event system</vt:lpstr>
      <vt:lpstr>EVR from factors at SwissFEL </vt:lpstr>
      <vt:lpstr>Current status- software</vt:lpstr>
      <vt:lpstr>PowerPoint Presentation</vt:lpstr>
      <vt:lpstr>Rep rate controls</vt:lpstr>
      <vt:lpstr>Some look and feel (master app)</vt:lpstr>
      <vt:lpstr>Future plans…</vt:lpstr>
      <vt:lpstr>Wir schaffen Wissen – heute für morgen</vt:lpstr>
      <vt:lpstr>More fancy stuff</vt:lpstr>
      <vt:lpstr>More fancy stuff …</vt:lpstr>
    </vt:vector>
  </TitlesOfParts>
  <Company>Paul Scherrer Institut [PSI.CH]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Aktueller Power Point Vortrag  «Das PSI in Kürze»</dc:title>
  <dc:creator>Paul Scherrer Instiut</dc:creator>
  <cp:lastModifiedBy>Kalantari Babak</cp:lastModifiedBy>
  <cp:revision>691</cp:revision>
  <cp:lastPrinted>2015-07-23T13:50:07Z</cp:lastPrinted>
  <dcterms:created xsi:type="dcterms:W3CDTF">2015-06-09T12:31:54Z</dcterms:created>
  <dcterms:modified xsi:type="dcterms:W3CDTF">2016-05-24T21:51:24Z</dcterms:modified>
</cp:coreProperties>
</file>