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61" r:id="rId7"/>
    <p:sldId id="262" r:id="rId8"/>
    <p:sldId id="264" r:id="rId9"/>
    <p:sldId id="274" r:id="rId10"/>
    <p:sldId id="275" r:id="rId11"/>
    <p:sldId id="265" r:id="rId12"/>
    <p:sldId id="266" r:id="rId13"/>
    <p:sldId id="267" r:id="rId14"/>
    <p:sldId id="278" r:id="rId15"/>
    <p:sldId id="277" r:id="rId16"/>
    <p:sldId id="268" r:id="rId17"/>
    <p:sldId id="27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79" autoAdjust="0"/>
  </p:normalViewPr>
  <p:slideViewPr>
    <p:cSldViewPr snapToGrid="0">
      <p:cViewPr varScale="1">
        <p:scale>
          <a:sx n="67" d="100"/>
          <a:sy n="67" d="100"/>
        </p:scale>
        <p:origin x="-13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9B69-24B4-4576-8523-1C0DDE36FF3C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E760-0CC9-44B5-9C24-266DF59B145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803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4E760-0CC9-44B5-9C24-266DF59B145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932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07ACD-DBDC-419F-AFFC-82F3FD8370B5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531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102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438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135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194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1421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7502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0351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0912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4763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pPr/>
              <a:t>26/05/2016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706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29" y="6134716"/>
            <a:ext cx="2042160" cy="50165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41" b="52748"/>
          <a:stretch/>
        </p:blipFill>
        <p:spPr bwMode="auto">
          <a:xfrm>
            <a:off x="7270685" y="6269653"/>
            <a:ext cx="4667250" cy="38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99584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xshare.lightsource.ca/OpenSource/Softwa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Unit Testing in EPICS</a:t>
            </a:r>
            <a:endParaRPr lang="en-C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Juniper Willard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4985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95"/>
    </mc:Choice>
    <mc:Fallback>
      <p:transition spd="slow" advTm="53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Macaw Interactions</a:t>
            </a:r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114550"/>
            <a:ext cx="2438400" cy="3333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054" y="3627035"/>
            <a:ext cx="2831746" cy="2222222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571874" y="3438525"/>
            <a:ext cx="103822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Left-Right Arrow 35"/>
          <p:cNvSpPr/>
          <p:nvPr/>
        </p:nvSpPr>
        <p:spPr>
          <a:xfrm>
            <a:off x="7499527" y="4616326"/>
            <a:ext cx="1022527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1662299" y="2225998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File (Commands)</a:t>
            </a:r>
            <a:endParaRPr lang="en-CA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771873" y="1700983"/>
            <a:ext cx="202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TEPIC (Master)</a:t>
            </a:r>
            <a:endParaRPr lang="en-CA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682708" y="3171963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Read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7652326" y="4266044"/>
            <a:ext cx="71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Caget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7629949" y="495922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Caput</a:t>
            </a:r>
            <a:endParaRPr lang="en-CA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369" y="943351"/>
            <a:ext cx="1360022" cy="2040033"/>
          </a:xfrm>
          <a:prstGeom prst="rect">
            <a:avLst/>
          </a:prstGeom>
        </p:spPr>
      </p:pic>
      <p:sp>
        <p:nvSpPr>
          <p:cNvPr id="43" name="Left-Right Arrow 42"/>
          <p:cNvSpPr/>
          <p:nvPr/>
        </p:nvSpPr>
        <p:spPr>
          <a:xfrm>
            <a:off x="7542457" y="2318029"/>
            <a:ext cx="1598241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7510538" y="1958222"/>
            <a:ext cx="16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Control Channel</a:t>
            </a:r>
            <a:endParaRPr lang="en-CA" dirty="0"/>
          </a:p>
        </p:txBody>
      </p:sp>
      <p:sp>
        <p:nvSpPr>
          <p:cNvPr id="45" name="Up-Down Arrow 44"/>
          <p:cNvSpPr/>
          <p:nvPr/>
        </p:nvSpPr>
        <p:spPr>
          <a:xfrm>
            <a:off x="9485956" y="3069581"/>
            <a:ext cx="389696" cy="8608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/>
          <p:nvPr/>
        </p:nvSpPr>
        <p:spPr>
          <a:xfrm>
            <a:off x="9787972" y="3171963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Communication</a:t>
            </a:r>
          </a:p>
          <a:p>
            <a:r>
              <a:rPr lang="en-CA" dirty="0" smtClean="0"/>
              <a:t>Channel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8581488" y="655120"/>
            <a:ext cx="241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Macaw (Mocking)</a:t>
            </a:r>
            <a:endParaRPr lang="en-CA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907" y="2659288"/>
            <a:ext cx="1395984" cy="1609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35843" y="1479066"/>
            <a:ext cx="1851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Expected Message </a:t>
            </a:r>
            <a:r>
              <a:rPr lang="en-CA" sz="1600" dirty="0" smtClean="0"/>
              <a:t>/</a:t>
            </a:r>
          </a:p>
          <a:p>
            <a:r>
              <a:rPr lang="en-CA" sz="1600" dirty="0" smtClean="0"/>
              <a:t>Response Table</a:t>
            </a:r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581488" y="5509499"/>
            <a:ext cx="340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Does Unit fulfil contract?</a:t>
            </a:r>
            <a:endParaRPr lang="en-C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334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IOC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72685" y="5591844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GET? → Numeric Value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711" y="1892216"/>
            <a:ext cx="4696577" cy="3739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3669" y="4034590"/>
            <a:ext cx="109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Asyn</a:t>
            </a:r>
            <a:r>
              <a:rPr lang="en-CA" sz="1400" dirty="0" smtClean="0"/>
              <a:t> Stream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63669" y="4302860"/>
            <a:ext cx="89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Port 1234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="" val="7307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TEPIC  &amp; Macaw Execution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8582"/>
          </a:xfrm>
        </p:spPr>
        <p:txBody>
          <a:bodyPr/>
          <a:lstStyle/>
          <a:p>
            <a:r>
              <a:rPr lang="en-CA" dirty="0" smtClean="0"/>
              <a:t>Test Command File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9" y="2105891"/>
            <a:ext cx="5062248" cy="4083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/>
              <a:t>[		Setup</a:t>
            </a:r>
          </a:p>
          <a:p>
            <a:pPr>
              <a:buNone/>
            </a:pPr>
            <a:r>
              <a:rPr lang="en-CA" sz="2400" dirty="0" smtClean="0"/>
              <a:t>M	</a:t>
            </a:r>
            <a:r>
              <a:rPr lang="en-CA" sz="2400" dirty="0" err="1" smtClean="0"/>
              <a:t>ip</a:t>
            </a:r>
            <a:r>
              <a:rPr lang="en-CA" sz="2400" dirty="0" smtClean="0"/>
              <a:t>	1234	</a:t>
            </a:r>
            <a:r>
              <a:rPr lang="en-CA" sz="2400" dirty="0" err="1" smtClean="0"/>
              <a:t>ip</a:t>
            </a:r>
            <a:r>
              <a:rPr lang="en-CA" sz="2400" dirty="0" smtClean="0"/>
              <a:t>  5678</a:t>
            </a:r>
          </a:p>
          <a:p>
            <a:pPr>
              <a:buNone/>
            </a:pPr>
            <a:r>
              <a:rPr lang="en-CA" sz="2400" dirty="0" smtClean="0"/>
              <a:t>Ma	GET?</a:t>
            </a:r>
          </a:p>
          <a:p>
            <a:pPr>
              <a:buNone/>
            </a:pPr>
            <a:r>
              <a:rPr lang="en-CA" sz="2400" dirty="0" err="1" smtClean="0"/>
              <a:t>Mv</a:t>
            </a:r>
            <a:r>
              <a:rPr lang="en-CA" sz="2400" dirty="0" smtClean="0"/>
              <a:t>	10</a:t>
            </a:r>
          </a:p>
          <a:p>
            <a:pPr>
              <a:buNone/>
            </a:pPr>
            <a:r>
              <a:rPr lang="en-CA" sz="2400" dirty="0" smtClean="0"/>
              <a:t>]	</a:t>
            </a:r>
          </a:p>
          <a:p>
            <a:pPr>
              <a:buNone/>
            </a:pPr>
            <a:r>
              <a:rPr lang="en-CA" sz="2400" dirty="0" smtClean="0"/>
              <a:t>{		Test Calc</a:t>
            </a:r>
          </a:p>
          <a:p>
            <a:pPr>
              <a:buNone/>
            </a:pPr>
            <a:r>
              <a:rPr lang="en-CA" sz="2400" dirty="0" smtClean="0"/>
              <a:t>+		</a:t>
            </a:r>
            <a:r>
              <a:rPr lang="en-CA" sz="2400" dirty="0" err="1" smtClean="0"/>
              <a:t>calc:a</a:t>
            </a:r>
            <a:r>
              <a:rPr lang="en-CA" sz="2400" dirty="0" smtClean="0"/>
              <a:t>		2</a:t>
            </a:r>
          </a:p>
          <a:p>
            <a:pPr>
              <a:buNone/>
            </a:pPr>
            <a:r>
              <a:rPr lang="en-CA" sz="2400" dirty="0" smtClean="0"/>
              <a:t>?		</a:t>
            </a:r>
            <a:r>
              <a:rPr lang="en-CA" sz="2400" dirty="0" err="1" smtClean="0"/>
              <a:t>calc:sum</a:t>
            </a:r>
            <a:r>
              <a:rPr lang="en-CA" sz="2400" dirty="0" smtClean="0"/>
              <a:t> 	12</a:t>
            </a:r>
          </a:p>
          <a:p>
            <a:pPr>
              <a:buNone/>
            </a:pPr>
            <a:r>
              <a:rPr lang="en-CA" sz="2400" dirty="0" smtClean="0"/>
              <a:t>}</a:t>
            </a:r>
          </a:p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69310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26727" y="2133600"/>
            <a:ext cx="5328661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Start Test “Setup” (No Reset IOC)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Start Macaw on ports 1234 &amp; 5678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Add Expected Message “GET?” to Macaw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Set Response for “GET?” to be “10”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End Test “Setup”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Start Test “Test Calc” (Reset IOC)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Set </a:t>
            </a:r>
            <a:r>
              <a:rPr lang="en-CA" sz="2400" dirty="0" err="1" smtClean="0">
                <a:solidFill>
                  <a:schemeClr val="accent5"/>
                </a:solidFill>
              </a:rPr>
              <a:t>calc:a</a:t>
            </a:r>
            <a:r>
              <a:rPr lang="en-CA" sz="2400" dirty="0" smtClean="0">
                <a:solidFill>
                  <a:schemeClr val="accent5"/>
                </a:solidFill>
              </a:rPr>
              <a:t> to “2”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Test if </a:t>
            </a:r>
            <a:r>
              <a:rPr lang="en-CA" sz="2400" dirty="0" err="1" smtClean="0">
                <a:solidFill>
                  <a:schemeClr val="accent5"/>
                </a:solidFill>
              </a:rPr>
              <a:t>calc:sum</a:t>
            </a:r>
            <a:r>
              <a:rPr lang="en-CA" sz="2400" dirty="0" smtClean="0">
                <a:solidFill>
                  <a:schemeClr val="accent5"/>
                </a:solidFill>
              </a:rPr>
              <a:t> is “12”</a:t>
            </a:r>
          </a:p>
          <a:p>
            <a:pPr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End Test “Test Calc”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mph" presetSubtype="1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mph" presetSubtype="1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smtClean="0"/>
              <a:t>Considerations           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TEPIC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Parallel IOC Handling.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</a:rPr>
              <a:t>Functional Tests (parameters &amp; repetition</a:t>
            </a:r>
            <a:r>
              <a:rPr lang="de-DE" dirty="0" smtClean="0">
                <a:solidFill>
                  <a:srgbClr val="000000"/>
                </a:solidFill>
              </a:rPr>
              <a:t>).</a:t>
            </a:r>
            <a:endParaRPr lang="de-DE" dirty="0">
              <a:solidFill>
                <a:srgbClr val="000000"/>
              </a:solidFill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</a:rPr>
              <a:t>Loops and </a:t>
            </a:r>
            <a:r>
              <a:rPr lang="de-DE" dirty="0" smtClean="0">
                <a:solidFill>
                  <a:srgbClr val="000000"/>
                </a:solidFill>
              </a:rPr>
              <a:t>Conditionals.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Macaw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Additional communication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protocols (now limited to TCP).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Macros for data conversion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(likely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useful for binary protocols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Additional Code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Custom C/C++ Code.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SNL Programs.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33600" y="301902"/>
            <a:ext cx="8229600" cy="8382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defTabSz="457200">
              <a:defRPr/>
            </a:pPr>
            <a:r>
              <a:rPr lang="en-CA" sz="3000" b="1" dirty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Operating Funding Partners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1894" y="2816404"/>
            <a:ext cx="2677446" cy="2822396"/>
            <a:chOff x="3485870" y="2057400"/>
            <a:chExt cx="3045187" cy="3363696"/>
          </a:xfrm>
        </p:grpSpPr>
        <p:pic>
          <p:nvPicPr>
            <p:cNvPr id="7" name="Operating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903" y="3243367"/>
              <a:ext cx="1450549" cy="565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perating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870" y="2057400"/>
              <a:ext cx="1562655" cy="99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 type="none" w="med" len="lg"/>
                  <a:tailEnd/>
                </a14:hiddenLine>
              </a:ext>
            </a:extLst>
          </p:spPr>
        </p:pic>
        <p:pic>
          <p:nvPicPr>
            <p:cNvPr id="9" name="Operating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64257" y="3134270"/>
              <a:ext cx="1066800" cy="1209955"/>
            </a:xfrm>
            <a:prstGeom prst="rect">
              <a:avLst/>
            </a:prstGeom>
          </p:spPr>
        </p:pic>
        <p:pic>
          <p:nvPicPr>
            <p:cNvPr id="10" name="Operating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27569" y="4602930"/>
              <a:ext cx="2441911" cy="81816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324748"/>
            <a:ext cx="1554732" cy="97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914" y="3651261"/>
            <a:ext cx="1113980" cy="645579"/>
          </a:xfrm>
          <a:prstGeom prst="rect">
            <a:avLst/>
          </a:prstGeom>
        </p:spPr>
      </p:pic>
      <p:pic>
        <p:nvPicPr>
          <p:cNvPr id="1026" name="Picture 2" descr="http://www.bigactivities.com/coloring/plants/trees/images/maple_leaf.pn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" b="15868"/>
          <a:stretch/>
        </p:blipFill>
        <p:spPr bwMode="auto">
          <a:xfrm>
            <a:off x="2765221" y="884080"/>
            <a:ext cx="6147293" cy="55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718" y="4457476"/>
            <a:ext cx="1494930" cy="4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57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Obtaining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TEPIC and Macaw will be released shortly on the Canadian Light Source Open Source Website: </a:t>
            </a:r>
            <a:r>
              <a:rPr lang="en-CA" dirty="0" smtClean="0">
                <a:hlinkClick r:id="rId3"/>
              </a:rPr>
              <a:t>http://exshare.lightsource.ca/OpenSource/Software</a:t>
            </a:r>
            <a:endParaRPr lang="en-CA" dirty="0" smtClean="0"/>
          </a:p>
          <a:p>
            <a:pPr lvl="1"/>
            <a:r>
              <a:rPr lang="en-CA" dirty="0" smtClean="0"/>
              <a:t>Navigate to EPICS / TEPIC </a:t>
            </a:r>
            <a:r>
              <a:rPr lang="en-CA" dirty="0" smtClean="0"/>
              <a:t>Suite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r>
              <a:rPr lang="en-CA" dirty="0" smtClean="0"/>
              <a:t>Juniper </a:t>
            </a:r>
            <a:r>
              <a:rPr lang="en-CA" dirty="0" smtClean="0"/>
              <a:t>Willard</a:t>
            </a:r>
            <a:r>
              <a:rPr lang="en-CA" dirty="0"/>
              <a:t> </a:t>
            </a:r>
            <a:r>
              <a:rPr lang="en-CA" dirty="0" smtClean="0"/>
              <a:t>of the Canadian Light Source</a:t>
            </a:r>
          </a:p>
          <a:p>
            <a:pPr lvl="2"/>
            <a:r>
              <a:rPr lang="en-CA" dirty="0" smtClean="0"/>
              <a:t>Juniper.Willard@lightsource.ca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370" y="4443411"/>
            <a:ext cx="1825625" cy="1825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83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Unit 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Developer Code is </a:t>
            </a:r>
            <a:r>
              <a:rPr lang="de-DE" dirty="0"/>
              <a:t>a collection of small logical </a:t>
            </a:r>
            <a:r>
              <a:rPr lang="de-DE" dirty="0" smtClean="0"/>
              <a:t>Units 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Perhaps similar to a function.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/>
              <a:t>Each unit </a:t>
            </a:r>
            <a:r>
              <a:rPr lang="de-DE" dirty="0" smtClean="0"/>
              <a:t>is a </a:t>
            </a:r>
            <a:r>
              <a:rPr lang="de-DE" dirty="0"/>
              <a:t>contract</a:t>
            </a:r>
            <a:r>
              <a:rPr lang="de-DE" dirty="0" smtClean="0"/>
              <a:t>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Defined by specifications.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Create test code to test each unit of Developer Code.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Unit </a:t>
            </a:r>
            <a:r>
              <a:rPr lang="de-DE" dirty="0"/>
              <a:t>T</a:t>
            </a:r>
            <a:r>
              <a:rPr lang="de-DE" dirty="0" smtClean="0"/>
              <a:t>ests </a:t>
            </a:r>
            <a:r>
              <a:rPr lang="de-DE" dirty="0"/>
              <a:t>exercise each U</a:t>
            </a:r>
            <a:r>
              <a:rPr lang="de-DE" dirty="0" smtClean="0"/>
              <a:t>nit (isolated) versus the contract.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Often multiple tests for for each Unit.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Tests should run automatically at Make/Build.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Should also run tests for each feature of development.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0791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670"/>
    </mc:Choice>
    <mc:Fallback>
      <p:transition spd="slow" advTm="1006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Unit Testing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45000"/>
              <a:buFont typeface="StarSymbol"/>
              <a:buChar char="●"/>
            </a:pPr>
            <a:r>
              <a:rPr lang="de-DE" dirty="0" smtClean="0"/>
              <a:t>Errors caught early in development.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Unit </a:t>
            </a:r>
            <a:r>
              <a:rPr lang="de-DE" dirty="0"/>
              <a:t>tests provide living </a:t>
            </a:r>
            <a:r>
              <a:rPr lang="de-DE" dirty="0" smtClean="0"/>
              <a:t>documentation.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Provides </a:t>
            </a:r>
            <a:r>
              <a:rPr lang="de-DE" dirty="0"/>
              <a:t>evidence of errors introduced </a:t>
            </a:r>
            <a:r>
              <a:rPr lang="de-DE" dirty="0" smtClean="0"/>
              <a:t>later.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Returning to code.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Legacy code.</a:t>
            </a:r>
          </a:p>
          <a:p>
            <a:pPr>
              <a:buSzPct val="45000"/>
              <a:buFont typeface="StarSymbol"/>
              <a:buChar char="●"/>
            </a:pPr>
            <a:r>
              <a:rPr lang="de-DE" smtClean="0"/>
              <a:t>Process </a:t>
            </a:r>
            <a:r>
              <a:rPr lang="de-DE" smtClean="0"/>
              <a:t>appears </a:t>
            </a:r>
            <a:r>
              <a:rPr lang="de-DE" dirty="0" smtClean="0"/>
              <a:t>redundant. 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Benefits are statistical significant [1].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CA" dirty="0" smtClean="0"/>
              <a:t>Academia lags industry [2].</a:t>
            </a:r>
            <a:endParaRPr lang="de-DE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36878"/>
            <a:ext cx="8797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[1] H. </a:t>
            </a:r>
            <a:r>
              <a:rPr lang="en-CA" sz="1400" dirty="0" err="1"/>
              <a:t>Munir</a:t>
            </a:r>
            <a:r>
              <a:rPr lang="en-CA" sz="1400" dirty="0"/>
              <a:t> et al., “Considering rigour and relevance when evaluating test driven development: A systematic review</a:t>
            </a:r>
            <a:r>
              <a:rPr lang="en-CA" sz="1400" dirty="0" smtClean="0"/>
              <a:t>”, </a:t>
            </a:r>
          </a:p>
          <a:p>
            <a:r>
              <a:rPr lang="en-CA" sz="1400" i="1" dirty="0"/>
              <a:t> </a:t>
            </a:r>
            <a:r>
              <a:rPr lang="en-CA" sz="1400" i="1" dirty="0" smtClean="0"/>
              <a:t>     Information </a:t>
            </a:r>
            <a:r>
              <a:rPr lang="en-CA" sz="1400" i="1" dirty="0"/>
              <a:t>and Software Technology</a:t>
            </a:r>
            <a:r>
              <a:rPr lang="en-CA" sz="1400" dirty="0"/>
              <a:t>, </a:t>
            </a:r>
            <a:r>
              <a:rPr lang="en-CA" sz="1400" b="1" dirty="0"/>
              <a:t>56</a:t>
            </a:r>
            <a:r>
              <a:rPr lang="en-CA" sz="1400" dirty="0"/>
              <a:t> 4, pp 375-94 (2014).</a:t>
            </a:r>
          </a:p>
          <a:p>
            <a:r>
              <a:rPr lang="en-CA" sz="1400" dirty="0"/>
              <a:t>[2] </a:t>
            </a:r>
            <a:r>
              <a:rPr lang="en-CA" sz="1400" dirty="0" err="1"/>
              <a:t>arXiv</a:t>
            </a:r>
            <a:r>
              <a:rPr lang="en-CA" sz="1400" dirty="0"/>
              <a:t> preprint arXiv:1506.05272v1 [cs.SE] 17 Jun 2015.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="" val="301815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226"/>
    </mc:Choice>
    <mc:Fallback>
      <p:transition spd="slow" advTm="702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Introducing TEPIC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Nothing </a:t>
            </a:r>
            <a:r>
              <a:rPr lang="de-DE" dirty="0"/>
              <a:t>appeared to </a:t>
            </a:r>
            <a:r>
              <a:rPr lang="de-DE" dirty="0" smtClean="0"/>
              <a:t>exist.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/>
              <a:t>C</a:t>
            </a:r>
            <a:r>
              <a:rPr lang="de-DE" dirty="0" smtClean="0"/>
              <a:t>reation </a:t>
            </a:r>
            <a:r>
              <a:rPr lang="de-DE" dirty="0"/>
              <a:t>of </a:t>
            </a:r>
            <a:r>
              <a:rPr lang="de-DE" dirty="0" smtClean="0"/>
              <a:t>Testing </a:t>
            </a:r>
            <a:r>
              <a:rPr lang="de-DE" dirty="0"/>
              <a:t>EPICS Programs with I/O Control </a:t>
            </a:r>
            <a:r>
              <a:rPr lang="de-DE" dirty="0" smtClean="0"/>
              <a:t>(TEPIC).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/>
              <a:t>Considered compiled program.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Written as BASH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Script.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Uses standard utilities (Expect, Awk, Netcat, &amp; Socat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pPr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TEPIC tests internal operation of an IOC.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Typos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Logical errors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Faulty assumptions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950" y="4015234"/>
            <a:ext cx="1581150" cy="21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79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57"/>
    </mc:Choice>
    <mc:Fallback>
      <p:transition spd="slow" advTm="47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TEPIC Interactions</a:t>
            </a: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114550"/>
            <a:ext cx="2438400" cy="3333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27" y="2430184"/>
            <a:ext cx="2831746" cy="222222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571874" y="3438525"/>
            <a:ext cx="103822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Left-Right Arrow 17"/>
          <p:cNvSpPr/>
          <p:nvPr/>
        </p:nvSpPr>
        <p:spPr>
          <a:xfrm>
            <a:off x="7581900" y="3419475"/>
            <a:ext cx="1022527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666068" y="2294473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File (Commands)</a:t>
            </a:r>
            <a:endParaRPr lang="en-C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43449" y="1687443"/>
            <a:ext cx="202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TEPIC (Master)</a:t>
            </a:r>
            <a:endParaRPr lang="en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82708" y="3171963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Read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7734699" y="3069193"/>
            <a:ext cx="71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Caget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7712322" y="376237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Caput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768" y="2736403"/>
            <a:ext cx="1395984" cy="1609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41625" y="425185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procServ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66068" y="4428082"/>
            <a:ext cx="307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Commands grouped into Tests.</a:t>
            </a:r>
          </a:p>
          <a:p>
            <a:r>
              <a:rPr lang="en-CA" dirty="0" smtClean="0"/>
              <a:t>Tests may reset IOC.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82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IOC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115" y="2098257"/>
            <a:ext cx="5139770" cy="29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7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TEPIC  Execution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Test Command File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{	Test Calc</a:t>
            </a:r>
          </a:p>
          <a:p>
            <a:pPr>
              <a:buNone/>
            </a:pPr>
            <a:r>
              <a:rPr lang="en-CA" dirty="0" smtClean="0"/>
              <a:t>+	</a:t>
            </a:r>
            <a:r>
              <a:rPr lang="en-CA" dirty="0" err="1" smtClean="0"/>
              <a:t>calc:a</a:t>
            </a:r>
            <a:r>
              <a:rPr lang="en-CA" dirty="0" smtClean="0"/>
              <a:t>	2</a:t>
            </a:r>
          </a:p>
          <a:p>
            <a:pPr>
              <a:buNone/>
            </a:pPr>
            <a:r>
              <a:rPr lang="en-CA" dirty="0" smtClean="0"/>
              <a:t>+	</a:t>
            </a:r>
            <a:r>
              <a:rPr lang="en-CA" dirty="0" err="1" smtClean="0"/>
              <a:t>calc:b</a:t>
            </a:r>
            <a:r>
              <a:rPr lang="en-CA" dirty="0" smtClean="0"/>
              <a:t>	3</a:t>
            </a:r>
          </a:p>
          <a:p>
            <a:pPr>
              <a:buNone/>
            </a:pPr>
            <a:r>
              <a:rPr lang="en-CA" dirty="0" smtClean="0"/>
              <a:t>?	</a:t>
            </a:r>
            <a:r>
              <a:rPr lang="en-CA" dirty="0" err="1" smtClean="0"/>
              <a:t>calc:sum</a:t>
            </a:r>
            <a:r>
              <a:rPr lang="en-CA" dirty="0" smtClean="0"/>
              <a:t> 	5</a:t>
            </a:r>
          </a:p>
          <a:p>
            <a:pPr>
              <a:buNone/>
            </a:pPr>
            <a:r>
              <a:rPr lang="en-CA" dirty="0" smtClean="0"/>
              <a:t>}</a:t>
            </a:r>
          </a:p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Start Test “Test Calc” (Reset IOC)</a:t>
            </a:r>
          </a:p>
          <a:p>
            <a:pPr>
              <a:buNone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Set </a:t>
            </a:r>
            <a:r>
              <a:rPr lang="en-CA" dirty="0" err="1" smtClean="0">
                <a:solidFill>
                  <a:schemeClr val="accent5">
                    <a:lumMod val="75000"/>
                  </a:schemeClr>
                </a:solidFill>
              </a:rPr>
              <a:t>calc:a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 to 2</a:t>
            </a:r>
          </a:p>
          <a:p>
            <a:pPr>
              <a:buNone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Set </a:t>
            </a:r>
            <a:r>
              <a:rPr lang="en-CA" dirty="0" err="1" smtClean="0">
                <a:solidFill>
                  <a:schemeClr val="accent5">
                    <a:lumMod val="75000"/>
                  </a:schemeClr>
                </a:solidFill>
              </a:rPr>
              <a:t>calc:b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 to 3</a:t>
            </a:r>
          </a:p>
          <a:p>
            <a:pPr>
              <a:buNone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Test if </a:t>
            </a:r>
            <a:r>
              <a:rPr lang="en-CA" dirty="0" err="1" smtClean="0">
                <a:solidFill>
                  <a:schemeClr val="accent5">
                    <a:lumMod val="75000"/>
                  </a:schemeClr>
                </a:solidFill>
              </a:rPr>
              <a:t>calc:sum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 is 5</a:t>
            </a:r>
          </a:p>
          <a:p>
            <a:pPr>
              <a:buNone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End Test “Test Calc”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External Stimuli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External </a:t>
            </a:r>
            <a:r>
              <a:rPr lang="de-DE" dirty="0"/>
              <a:t>stimuli</a:t>
            </a:r>
            <a:r>
              <a:rPr lang="de-DE" dirty="0" smtClean="0"/>
              <a:t>?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</a:rPr>
              <a:t>Few IOCs exist in isolation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Mocking </a:t>
            </a:r>
            <a:r>
              <a:rPr lang="de-DE" dirty="0"/>
              <a:t>offers advantages to testing against actual equipment</a:t>
            </a:r>
            <a:r>
              <a:rPr lang="de-DE" dirty="0" smtClean="0"/>
              <a:t>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Test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prior to arrival of equipment.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Rapidly produce differing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results.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Produce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results from undesired circumstances.</a:t>
            </a:r>
          </a:p>
          <a:p>
            <a:pPr lvl="1">
              <a:buSzPct val="45000"/>
              <a:buFont typeface="StarSymbol"/>
              <a:buChar char="●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Introducing Macaw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Written </a:t>
            </a:r>
            <a:r>
              <a:rPr lang="de-DE" dirty="0"/>
              <a:t>in Perl</a:t>
            </a:r>
            <a:r>
              <a:rPr lang="de-DE" dirty="0" smtClean="0"/>
              <a:t>.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</a:rPr>
              <a:t>Mocks communications.</a:t>
            </a:r>
          </a:p>
          <a:p>
            <a:pPr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</a:rPr>
              <a:t>Doesn‘t require TEPIC to run.</a:t>
            </a:r>
          </a:p>
          <a:p>
            <a:pPr>
              <a:buSzPct val="45000"/>
              <a:buFont typeface="StarSymbol"/>
              <a:buChar char="●"/>
            </a:pPr>
            <a:r>
              <a:rPr lang="de-DE" dirty="0" smtClean="0">
                <a:solidFill>
                  <a:srgbClr val="000000"/>
                </a:solidFill>
              </a:rPr>
              <a:t>Can mock for programs other than IOCs.</a:t>
            </a:r>
            <a:endParaRPr lang="de-DE" dirty="0"/>
          </a:p>
          <a:p>
            <a:pPr lvl="0">
              <a:buSzPct val="45000"/>
              <a:buFont typeface="StarSymbol"/>
              <a:buChar char="●"/>
            </a:pPr>
            <a:r>
              <a:rPr lang="de-DE" dirty="0" smtClean="0"/>
              <a:t>Server </a:t>
            </a:r>
            <a:r>
              <a:rPr lang="de-DE" dirty="0"/>
              <a:t>which has two channels</a:t>
            </a:r>
            <a:r>
              <a:rPr lang="de-DE" dirty="0" smtClean="0"/>
              <a:t>:</a:t>
            </a: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Control: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Commands from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TEPIC (plain ASCII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for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configuration.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Communication: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Messages/Responses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with IOC under test.</a:t>
            </a:r>
          </a:p>
          <a:p>
            <a:pPr marL="0" indent="0" hangingPunct="0">
              <a:spcBef>
                <a:spcPts val="0"/>
              </a:spcBef>
              <a:spcAft>
                <a:spcPts val="1417"/>
              </a:spcAft>
              <a:buSzPct val="75000"/>
              <a:buNone/>
            </a:pPr>
            <a:endParaRPr lang="de-DE" dirty="0" smtClean="0">
              <a:solidFill>
                <a:srgbClr val="000000"/>
              </a:solidFill>
              <a:latin typeface="Century Schoolbook L" pitchFamily="18"/>
            </a:endParaRPr>
          </a:p>
          <a:p>
            <a:pPr marL="0" indent="0" hangingPunct="0">
              <a:spcBef>
                <a:spcPts val="0"/>
              </a:spcBef>
              <a:spcAft>
                <a:spcPts val="1417"/>
              </a:spcAft>
              <a:buSzPct val="75000"/>
              <a:buNone/>
            </a:pPr>
            <a:endParaRPr lang="de-DE" dirty="0">
              <a:solidFill>
                <a:srgbClr val="000000"/>
              </a:solidFill>
              <a:latin typeface="Century Schoolbook L" pitchFamily="18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900" y="2690813"/>
            <a:ext cx="23241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1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6.8|1.5|2.3|5.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4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5|11.8|4|3.6|4.7|10.5|14.7|4.8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ayout--Cream" id="{BB907BEF-9AB4-4A52-8D45-2CD894EB52E0}" vid="{182B5FAE-B82C-43F7-9174-473CC4BBDE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DA6D8-1370-4B76-A501-7126FB885D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6CA4FE-8640-40EE-AE90-8C2FC7B9C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46C16-92CC-4109-AE81-64342BE5C18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Layout--Cream</Template>
  <TotalTime>3021</TotalTime>
  <Words>589</Words>
  <Application>Microsoft Office PowerPoint</Application>
  <PresentationFormat>Custom</PresentationFormat>
  <Paragraphs>129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Testing in EPICS</vt:lpstr>
      <vt:lpstr>Unit Testing</vt:lpstr>
      <vt:lpstr>Unit Testing (cont.)</vt:lpstr>
      <vt:lpstr>Introducing TEPIC</vt:lpstr>
      <vt:lpstr>TEPIC Interactions</vt:lpstr>
      <vt:lpstr>Example IOC</vt:lpstr>
      <vt:lpstr>TEPIC  Execution</vt:lpstr>
      <vt:lpstr>External Stimuli</vt:lpstr>
      <vt:lpstr>Introducing Macaw</vt:lpstr>
      <vt:lpstr>Macaw Interactions</vt:lpstr>
      <vt:lpstr>Example IOC</vt:lpstr>
      <vt:lpstr>TEPIC  &amp; Macaw Execution</vt:lpstr>
      <vt:lpstr>Future Considerations            </vt:lpstr>
      <vt:lpstr>Slide 14</vt:lpstr>
      <vt:lpstr>Obtaining</vt:lpstr>
    </vt:vector>
  </TitlesOfParts>
  <Company>Canadian Light Source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Testing in EPICS</dc:title>
  <dc:creator>Juniper Willard</dc:creator>
  <cp:lastModifiedBy>Juniper</cp:lastModifiedBy>
  <cp:revision>97</cp:revision>
  <dcterms:created xsi:type="dcterms:W3CDTF">2016-05-16T16:10:29Z</dcterms:created>
  <dcterms:modified xsi:type="dcterms:W3CDTF">2016-05-26T19:12:58Z</dcterms:modified>
</cp:coreProperties>
</file>