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0" r:id="rId3"/>
    <p:sldId id="281" r:id="rId4"/>
    <p:sldId id="280" r:id="rId5"/>
    <p:sldId id="270" r:id="rId6"/>
    <p:sldId id="279" r:id="rId7"/>
    <p:sldId id="284" r:id="rId8"/>
    <p:sldId id="271" r:id="rId9"/>
    <p:sldId id="269" r:id="rId10"/>
    <p:sldId id="285" r:id="rId11"/>
    <p:sldId id="273" r:id="rId12"/>
    <p:sldId id="267" r:id="rId13"/>
    <p:sldId id="268" r:id="rId14"/>
    <p:sldId id="283" r:id="rId15"/>
    <p:sldId id="282" r:id="rId16"/>
    <p:sldId id="275" r:id="rId17"/>
    <p:sldId id="266" r:id="rId18"/>
    <p:sldId id="261" r:id="rId19"/>
  </p:sldIdLst>
  <p:sldSz cx="9144000" cy="6858000" type="screen4x3"/>
  <p:notesSz cx="68119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94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4" autoAdjust="0"/>
    <p:restoredTop sz="94660"/>
  </p:normalViewPr>
  <p:slideViewPr>
    <p:cSldViewPr>
      <p:cViewPr varScale="1">
        <p:scale>
          <a:sx n="75" d="100"/>
          <a:sy n="75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5"/>
            <a:ext cx="4995440" cy="447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45F3C-3CEB-4A25-85B6-CDCC4A5FEFE4}" type="slidenum">
              <a:rPr lang="en-GB"/>
              <a:pPr/>
              <a:t>1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10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11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12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13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14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15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16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17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18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2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3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4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5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6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7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8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9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39552" y="5960313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err="1" smtClean="0">
                <a:latin typeface="+mn-lt"/>
              </a:rPr>
              <a:t>Disclaimer</a:t>
            </a:r>
            <a:r>
              <a:rPr lang="fr-FR" sz="1100" i="1" dirty="0" smtClean="0">
                <a:latin typeface="+mn-lt"/>
              </a:rPr>
              <a:t>: The </a:t>
            </a:r>
            <a:r>
              <a:rPr lang="fr-FR" sz="1100" i="1" dirty="0" err="1" smtClean="0">
                <a:latin typeface="+mn-lt"/>
              </a:rPr>
              <a:t>views</a:t>
            </a:r>
            <a:r>
              <a:rPr lang="fr-FR" sz="1100" i="1" dirty="0" smtClean="0">
                <a:latin typeface="+mn-lt"/>
              </a:rPr>
              <a:t> and opinions </a:t>
            </a:r>
            <a:r>
              <a:rPr lang="fr-FR" sz="1100" i="1" dirty="0" err="1" smtClean="0">
                <a:latin typeface="+mn-lt"/>
              </a:rPr>
              <a:t>expressed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herein</a:t>
            </a:r>
            <a:r>
              <a:rPr lang="fr-FR" sz="1100" i="1" dirty="0" smtClean="0">
                <a:latin typeface="+mn-lt"/>
              </a:rPr>
              <a:t> do not </a:t>
            </a:r>
            <a:r>
              <a:rPr lang="fr-FR" sz="1100" i="1" dirty="0" err="1" smtClean="0">
                <a:latin typeface="+mn-lt"/>
              </a:rPr>
              <a:t>necessarily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reflect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those</a:t>
            </a:r>
            <a:r>
              <a:rPr lang="fr-FR" sz="1100" i="1" dirty="0" smtClean="0">
                <a:latin typeface="+mn-lt"/>
              </a:rPr>
              <a:t> of the ITER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8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1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8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1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6096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752600"/>
            <a:ext cx="8001000" cy="419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8" name="Picture 14" descr="PowerPoint_Graphi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590800" y="6375370"/>
            <a:ext cx="4573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dirty="0" smtClean="0">
                <a:solidFill>
                  <a:schemeClr val="tx1"/>
                </a:solidFill>
                <a:latin typeface="+mj-lt"/>
              </a:rPr>
              <a:t>EPICS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 Collaboration Meeting, Lund, Sweden, 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  25-27 May 2016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2016, ITER Organization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	</a:t>
            </a:r>
            <a:endParaRPr lang="en-GB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637395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Page </a:t>
            </a:r>
            <a:fld id="{47BA91C2-74BF-4480-8BF1-C44F20807924}" type="slidenum">
              <a:rPr lang="en-GB" sz="800" smtClean="0"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800" dirty="0">
              <a:latin typeface="+mj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2" y="6372383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latin typeface="+mj-lt"/>
              </a:rPr>
              <a:t>IDM</a:t>
            </a:r>
            <a:r>
              <a:rPr lang="en-US" sz="800" baseline="0" dirty="0" smtClean="0">
                <a:latin typeface="+mj-lt"/>
              </a:rPr>
              <a:t> UID: XXXXXX</a:t>
            </a:r>
            <a:endParaRPr lang="en-GB" sz="8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just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just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just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just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just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spec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ITER XML Framework for EPICS Configuration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D.Stepanov</a:t>
            </a:r>
            <a:r>
              <a:rPr lang="en-US" dirty="0" smtClean="0"/>
              <a:t>, </a:t>
            </a:r>
            <a:r>
              <a:rPr lang="en-US" dirty="0" err="1" smtClean="0"/>
              <a:t>L.Abadie</a:t>
            </a:r>
            <a:endParaRPr lang="en-US" dirty="0"/>
          </a:p>
          <a:p>
            <a:r>
              <a:rPr lang="en-US" dirty="0" smtClean="0"/>
              <a:t>ITER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Record Types Documented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7" y="548258"/>
            <a:ext cx="8680395" cy="568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7024" y="57074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  <a:latin typeface="+mn-lt"/>
              </a:rPr>
              <a:t>With XSL it is easy to get HTML documentation out of structured XML:</a:t>
            </a:r>
          </a:p>
        </p:txBody>
      </p:sp>
    </p:spTree>
    <p:extLst>
      <p:ext uri="{BB962C8B-B14F-4D97-AF65-F5344CB8AC3E}">
        <p14:creationId xmlns:p14="http://schemas.microsoft.com/office/powerpoint/2010/main" val="18249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Device Support </a:t>
            </a:r>
            <a:r>
              <a:rPr lang="en-US" dirty="0"/>
              <a:t>D</a:t>
            </a:r>
            <a:r>
              <a:rPr lang="en-US" dirty="0" smtClean="0"/>
              <a:t>efinition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712968" cy="4680520"/>
          </a:xfrm>
        </p:spPr>
        <p:txBody>
          <a:bodyPr/>
          <a:lstStyle/>
          <a:p>
            <a:pPr marL="0" indent="0" algn="l">
              <a:buNone/>
            </a:pPr>
            <a:r>
              <a:rPr lang="fr-FR" sz="16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fr-FR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deviceSupport</a:t>
            </a:r>
            <a:r>
              <a:rPr lang="fr-FR" sz="1600" dirty="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fr-FR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name</a:t>
            </a:r>
            <a:r>
              <a:rPr lang="fr-FR" sz="16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</a:rPr>
              <a:t>ni6259</a:t>
            </a:r>
            <a:r>
              <a:rPr lang="fr-FR" sz="16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fr-FR" sz="1600" dirty="0">
                <a:solidFill>
                  <a:srgbClr val="FF0000"/>
                </a:solidFill>
                <a:highlight>
                  <a:srgbClr val="FFFFFF"/>
                </a:highlight>
              </a:rPr>
              <a:t> description</a:t>
            </a:r>
            <a:r>
              <a:rPr lang="fr-FR" sz="16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</a:rPr>
              <a:t>EPICS </a:t>
            </a:r>
            <a:r>
              <a:rPr lang="fr-FR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device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</a:rPr>
              <a:t> support for NI PXI-6259 </a:t>
            </a:r>
            <a:r>
              <a:rPr lang="fr-FR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cards</a:t>
            </a:r>
            <a:r>
              <a:rPr lang="fr-FR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fr-FR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supportedHardware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NI PXI-6259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supportedHardware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</a:rPr>
              <a:t>prefix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C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</a:rPr>
              <a:t>prefix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systemPath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/opt/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codac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/epics/modules/pxi6259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systemPath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DBDName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pxi6259.dbd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DBDName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libraryName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pxi6259-epics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libraryName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LinuxDevPrefix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/dev/pxi6259.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</a:rPr>
              <a:t>LinuxDevPrefix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</a:rPr>
              <a:t>setting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recordType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ai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fieldName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DTYP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userConfigurable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true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</a:rPr>
              <a:t>value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ni6259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</a:rPr>
              <a:t>value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</a:rPr>
              <a:t>setting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</a:rPr>
              <a:t>setting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recordType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ai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fieldName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INP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userConfigurable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true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GB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</a:rPr>
              <a:t>value</a:t>
            </a:r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</a:rPr>
              <a:t>#C$(MODULEIDX) S$(CHIDX)</a:t>
            </a:r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</a:rPr>
              <a:t>value</a:t>
            </a:r>
            <a:r>
              <a:rPr lang="en-GB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GB" sz="16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</a:rPr>
              <a:t>setting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</a:p>
          <a:p>
            <a:pPr marL="0" indent="0" algn="l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…</a:t>
            </a:r>
          </a:p>
          <a:p>
            <a:pPr marL="0" indent="0" algn="l">
              <a:buNone/>
            </a:pPr>
            <a:r>
              <a:rPr lang="fr-FR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fr-FR" sz="1600" dirty="0" err="1" smtClean="0">
                <a:solidFill>
                  <a:srgbClr val="800000"/>
                </a:solidFill>
                <a:highlight>
                  <a:srgbClr val="FFFFFF"/>
                </a:highlight>
              </a:rPr>
              <a:t>deviceSupport</a:t>
            </a:r>
            <a:r>
              <a:rPr lang="fr-FR" sz="16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fr-FR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54868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Used mostly to aid project generation tools like SDD to produce right </a:t>
            </a:r>
            <a:r>
              <a:rPr lang="en-US" dirty="0" err="1" smtClean="0">
                <a:latin typeface="+mn-lt"/>
              </a:rPr>
              <a:t>makefiles</a:t>
            </a:r>
            <a:r>
              <a:rPr lang="en-US" dirty="0" smtClean="0">
                <a:latin typeface="+mn-lt"/>
              </a:rPr>
              <a:t>, dependencies and some predefined settings</a:t>
            </a:r>
          </a:p>
        </p:txBody>
      </p:sp>
    </p:spTree>
    <p:extLst>
      <p:ext uri="{BB962C8B-B14F-4D97-AF65-F5344CB8AC3E}">
        <p14:creationId xmlns:p14="http://schemas.microsoft.com/office/powerpoint/2010/main" val="2584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Hardware </a:t>
            </a:r>
            <a:r>
              <a:rPr lang="en-US" dirty="0"/>
              <a:t>D</a:t>
            </a:r>
            <a:r>
              <a:rPr lang="en-US" dirty="0" smtClean="0"/>
              <a:t>efinition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42557"/>
            <a:ext cx="6120680" cy="5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56176" y="542557"/>
            <a:ext cx="28803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 Static structured information from equipment manufacturer data sheets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 Can be used to configure software which might need this information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 All I/O boards from ITER I&amp;C catalogue have such unified descriptor</a:t>
            </a:r>
          </a:p>
        </p:txBody>
      </p:sp>
    </p:spTree>
    <p:extLst>
      <p:ext uri="{BB962C8B-B14F-4D97-AF65-F5344CB8AC3E}">
        <p14:creationId xmlns:p14="http://schemas.microsoft.com/office/powerpoint/2010/main" val="6476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IOC Definition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68" y="548680"/>
            <a:ext cx="5911850" cy="561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Extending EPICS Definitions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0" y="548680"/>
            <a:ext cx="5060083" cy="390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8063" y="897101"/>
            <a:ext cx="389696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xs:element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name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EPICSField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xs:annotation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xs:documentation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Extended EPICS field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xs:documentation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xs:annotation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xs:complexType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xs:complexContent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  &lt;</a:t>
            </a:r>
            <a:r>
              <a:rPr lang="en-US" sz="1000" b="1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xs:extension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base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US" sz="1000" b="1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epics:field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endParaRPr lang="en-US" sz="1000" b="1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    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xs:sequence</a:t>
            </a:r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</a:p>
          <a:p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     </a:t>
            </a:r>
            <a:r>
              <a:rPr lang="fr-FR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fr-FR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xs:element</a:t>
            </a:r>
            <a:r>
              <a:rPr lang="fr-FR" sz="10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fr-FR" sz="1000" dirty="0" err="1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ref</a:t>
            </a:r>
            <a:r>
              <a:rPr lang="fr-FR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fr-FR" sz="1000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macroGroup</a:t>
            </a:r>
            <a:r>
              <a:rPr lang="fr-FR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</a:t>
            </a:r>
            <a:r>
              <a:rPr lang="fr-FR" sz="10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fr-FR" sz="1000" dirty="0" err="1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minOccurs</a:t>
            </a:r>
            <a:r>
              <a:rPr lang="fr-FR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fr-FR" sz="10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0</a:t>
            </a:r>
            <a:r>
              <a:rPr lang="fr-FR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"/&gt;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     </a:t>
            </a:r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xs:sequence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    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xs:attribute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name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expressionValue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type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xs:string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      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xs:annotation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GB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        &lt;</a:t>
            </a:r>
            <a:r>
              <a:rPr lang="en-GB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xs:documentation</a:t>
            </a:r>
            <a:r>
              <a:rPr lang="en-GB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GB" sz="10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Specific rule to be applied to the field</a:t>
            </a:r>
            <a:r>
              <a:rPr lang="en-GB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GB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xs:documentation</a:t>
            </a:r>
            <a:r>
              <a:rPr lang="en-GB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GB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       </a:t>
            </a:r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xs:annotation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     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xs:attribute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      </a:t>
            </a:r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xs:attributeGroup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ref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n:historyAttributes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"/&gt;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   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xs:extension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  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xs:complexContent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  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xs:complexType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xs:element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000" dirty="0" smtClean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472514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Standard &lt;</a:t>
            </a:r>
            <a:r>
              <a:rPr lang="en-US" sz="1800" dirty="0" err="1" smtClean="0">
                <a:latin typeface="+mn-lt"/>
              </a:rPr>
              <a:t>xsd:extension</a:t>
            </a:r>
            <a:r>
              <a:rPr lang="en-US" sz="1800" dirty="0" smtClean="0">
                <a:latin typeface="+mn-lt"/>
              </a:rPr>
              <a:t>&gt; mechanism is used to add additional ITER-specific markup on top of vanilla EPICS records and fields</a:t>
            </a:r>
          </a:p>
        </p:txBody>
      </p:sp>
    </p:spTree>
    <p:extLst>
      <p:ext uri="{BB962C8B-B14F-4D97-AF65-F5344CB8AC3E}">
        <p14:creationId xmlns:p14="http://schemas.microsoft.com/office/powerpoint/2010/main" val="41695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352928" cy="476672"/>
          </a:xfrm>
        </p:spPr>
        <p:txBody>
          <a:bodyPr/>
          <a:lstStyle/>
          <a:p>
            <a:r>
              <a:rPr lang="en-US" dirty="0" smtClean="0"/>
              <a:t>Variable Definition with EPICS Properties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4196680"/>
          </a:xfrm>
        </p:spPr>
        <p:txBody>
          <a:bodyPr/>
          <a:lstStyle/>
          <a:p>
            <a:pPr marL="0" indent="0">
              <a:buNone/>
            </a:pP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050" dirty="0">
                <a:solidFill>
                  <a:srgbClr val="800000"/>
                </a:solidFill>
                <a:highlight>
                  <a:srgbClr val="FFFFFF"/>
                </a:highlight>
              </a:rPr>
              <a:t>variable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TEST-S7-COMM:AI16-JT-CRC</a:t>
            </a: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“ </a:t>
            </a:r>
            <a:r>
              <a:rPr lang="en-US" sz="1050" dirty="0" smtClean="0">
                <a:solidFill>
                  <a:srgbClr val="FF0000"/>
                </a:solidFill>
                <a:highlight>
                  <a:srgbClr val="FFFFFF"/>
                </a:highlight>
              </a:rPr>
              <a:t>description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signed short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word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“ </a:t>
            </a:r>
            <a:r>
              <a:rPr lang="en-GB" sz="1050" dirty="0" err="1" smtClean="0">
                <a:solidFill>
                  <a:srgbClr val="FF0000"/>
                </a:solidFill>
                <a:highlight>
                  <a:srgbClr val="FFFFFF"/>
                </a:highlight>
              </a:rPr>
              <a:t>createdAt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2015-02-06T15:29:45.898Z</a:t>
            </a: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“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050" dirty="0">
                <a:solidFill>
                  <a:srgbClr val="800000"/>
                </a:solidFill>
                <a:highlight>
                  <a:srgbClr val="FFFFFF"/>
                </a:highlight>
              </a:rPr>
              <a:t>direction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state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050" dirty="0">
                <a:solidFill>
                  <a:srgbClr val="800000"/>
                </a:solidFill>
                <a:highlight>
                  <a:srgbClr val="FFFFFF"/>
                </a:highlight>
              </a:rPr>
              <a:t>direction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050" dirty="0">
                <a:solidFill>
                  <a:srgbClr val="800000"/>
                </a:solidFill>
                <a:highlight>
                  <a:srgbClr val="FFFFFF"/>
                </a:highlight>
              </a:rPr>
              <a:t>kind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continuous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050" dirty="0">
                <a:solidFill>
                  <a:srgbClr val="800000"/>
                </a:solidFill>
                <a:highlight>
                  <a:srgbClr val="FFFFFF"/>
                </a:highlight>
              </a:rPr>
              <a:t>kind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implementsFunction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TEST-S7-COMM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implementsFunction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raisesAlarm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true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raisesAlarm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&lt;!--</a:t>
            </a:r>
            <a:r>
              <a:rPr lang="en-US" sz="1050" dirty="0" smtClean="0">
                <a:solidFill>
                  <a:srgbClr val="80808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>
                <a:solidFill>
                  <a:srgbClr val="808080"/>
                </a:solidFill>
                <a:highlight>
                  <a:srgbClr val="FFFFFF"/>
                </a:highlight>
              </a:rPr>
              <a:t>...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--&gt;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EPICSAttributes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EPICSRecord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TEST-S7-COMM:AI16-JT-CRC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type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 err="1">
                <a:solidFill>
                  <a:srgbClr val="000000"/>
                </a:solidFill>
                <a:highlight>
                  <a:srgbClr val="FFFFFF"/>
                </a:highlight>
              </a:rPr>
              <a:t>ai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-GB" sz="1050" dirty="0" err="1">
                <a:solidFill>
                  <a:srgbClr val="FF0000"/>
                </a:solidFill>
                <a:highlight>
                  <a:srgbClr val="FFFFFF"/>
                </a:highlight>
              </a:rPr>
              <a:t>createdAt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2015-02-06T15:29:45.898Z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EPICSField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HHSV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MAJOR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EPICSField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HIGH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32766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EPICSField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HIHI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32767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EPICSField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HSV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MINOR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EPICSField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HYST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1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EPICSField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LLSV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MAJOR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EPICSField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LOLO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-32768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EPICSField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LOW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-32767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EPICSField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LSV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05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MINOR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&lt;/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EPICSRecord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EPICSAttributes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BEASTAttributes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beast:pv</a:t>
            </a:r>
            <a:r>
              <a:rPr lang="en-US" sz="105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TEST-S7-COMM:AI16-JT-CRC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beast:description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GB" sz="1050" dirty="0">
                <a:solidFill>
                  <a:srgbClr val="000000"/>
                </a:solidFill>
                <a:highlight>
                  <a:srgbClr val="FFFFFF"/>
                </a:highlight>
              </a:rPr>
              <a:t>signed short word alarm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GB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beast:description</a:t>
            </a:r>
            <a:r>
              <a:rPr lang="en-GB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GB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beast:enabled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true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beast:enabled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beast:latching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true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beast:latching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beast:annunciating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false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beast:annunciating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&lt;/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beast:pv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050" dirty="0" err="1">
                <a:solidFill>
                  <a:srgbClr val="800000"/>
                </a:solidFill>
                <a:highlight>
                  <a:srgbClr val="FFFFFF"/>
                </a:highlight>
              </a:rPr>
              <a:t>BEASTAttributes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050" dirty="0">
                <a:solidFill>
                  <a:srgbClr val="800000"/>
                </a:solidFill>
                <a:highlight>
                  <a:srgbClr val="FFFFFF"/>
                </a:highlight>
              </a:rPr>
              <a:t>variable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050" dirty="0"/>
          </a:p>
        </p:txBody>
      </p:sp>
      <p:grpSp>
        <p:nvGrpSpPr>
          <p:cNvPr id="24" name="Group 23"/>
          <p:cNvGrpSpPr/>
          <p:nvPr/>
        </p:nvGrpSpPr>
        <p:grpSpPr>
          <a:xfrm>
            <a:off x="3347864" y="975211"/>
            <a:ext cx="5184576" cy="276999"/>
            <a:chOff x="3347864" y="975211"/>
            <a:chExt cx="5184576" cy="276999"/>
          </a:xfrm>
        </p:grpSpPr>
        <p:sp>
          <p:nvSpPr>
            <p:cNvPr id="5" name="TextBox 4"/>
            <p:cNvSpPr txBox="1"/>
            <p:nvPr/>
          </p:nvSpPr>
          <p:spPr>
            <a:xfrm>
              <a:off x="6156176" y="975211"/>
              <a:ext cx="2376264" cy="276999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Generic / ITER properties</a:t>
              </a:r>
            </a:p>
          </p:txBody>
        </p:sp>
        <p:cxnSp>
          <p:nvCxnSpPr>
            <p:cNvPr id="6" name="Straight Arrow Connector 5"/>
            <p:cNvCxnSpPr>
              <a:stCxn id="5" idx="1"/>
            </p:cNvCxnSpPr>
            <p:nvPr/>
          </p:nvCxnSpPr>
          <p:spPr bwMode="auto">
            <a:xfrm flipH="1" flipV="1">
              <a:off x="3347864" y="1113710"/>
              <a:ext cx="2808312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/>
          <p:cNvGrpSpPr/>
          <p:nvPr/>
        </p:nvGrpSpPr>
        <p:grpSpPr>
          <a:xfrm>
            <a:off x="3347864" y="3068960"/>
            <a:ext cx="5184576" cy="276999"/>
            <a:chOff x="3347864" y="3068960"/>
            <a:chExt cx="5184576" cy="276999"/>
          </a:xfrm>
        </p:grpSpPr>
        <p:sp>
          <p:nvSpPr>
            <p:cNvPr id="8" name="TextBox 7"/>
            <p:cNvSpPr txBox="1"/>
            <p:nvPr/>
          </p:nvSpPr>
          <p:spPr>
            <a:xfrm>
              <a:off x="6156176" y="3068960"/>
              <a:ext cx="2376264" cy="276999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EPICS properties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3347864" y="3207459"/>
              <a:ext cx="2808312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Group 25"/>
          <p:cNvGrpSpPr/>
          <p:nvPr/>
        </p:nvGrpSpPr>
        <p:grpSpPr>
          <a:xfrm>
            <a:off x="2915816" y="4869160"/>
            <a:ext cx="5616624" cy="276999"/>
            <a:chOff x="2915816" y="4869160"/>
            <a:chExt cx="5616624" cy="276999"/>
          </a:xfrm>
        </p:grpSpPr>
        <p:sp>
          <p:nvSpPr>
            <p:cNvPr id="11" name="TextBox 10"/>
            <p:cNvSpPr txBox="1"/>
            <p:nvPr/>
          </p:nvSpPr>
          <p:spPr>
            <a:xfrm>
              <a:off x="6156176" y="4869160"/>
              <a:ext cx="2376264" cy="276999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CS-Studio BEAST properties</a:t>
              </a:r>
            </a:p>
          </p:txBody>
        </p:sp>
        <p:cxnSp>
          <p:nvCxnSpPr>
            <p:cNvPr id="12" name="Straight Arrow Connector 11"/>
            <p:cNvCxnSpPr>
              <a:stCxn id="11" idx="1"/>
            </p:cNvCxnSpPr>
            <p:nvPr/>
          </p:nvCxnSpPr>
          <p:spPr bwMode="auto">
            <a:xfrm flipH="1">
              <a:off x="2915816" y="5007660"/>
              <a:ext cx="3240360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514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Modifications between CODAC versions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41966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Having EPICS data exported in XML makes some migration changes easier. XSLT can be applied to do automated corrections.</a:t>
            </a:r>
          </a:p>
          <a:p>
            <a:pPr marL="0" indent="0">
              <a:buNone/>
            </a:pPr>
            <a:r>
              <a:rPr lang="en-US" dirty="0" smtClean="0"/>
              <a:t>Ex:</a:t>
            </a:r>
            <a:endParaRPr lang="en-US" dirty="0"/>
          </a:p>
          <a:p>
            <a:pPr marL="0" indent="0" algn="l">
              <a:buNone/>
            </a:pPr>
            <a:r>
              <a:rPr lang="en-GB" sz="20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&lt;!--</a:t>
            </a:r>
            <a:r>
              <a:rPr lang="en-GB" sz="2000" dirty="0" smtClean="0">
                <a:solidFill>
                  <a:srgbClr val="808080"/>
                </a:solidFill>
                <a:highlight>
                  <a:srgbClr val="FFFFFF"/>
                </a:highlight>
              </a:rPr>
              <a:t> </a:t>
            </a:r>
            <a:r>
              <a:rPr lang="en-GB" sz="2000" dirty="0">
                <a:solidFill>
                  <a:srgbClr val="808080"/>
                </a:solidFill>
                <a:highlight>
                  <a:srgbClr val="FFFFFF"/>
                </a:highlight>
              </a:rPr>
              <a:t>+++ Discard invalid SMOO fields, as 3.1 DB won't allow them to load (bug 3001) +++ </a:t>
            </a:r>
            <a:r>
              <a:rPr lang="en-GB" sz="2000" dirty="0">
                <a:solidFill>
                  <a:srgbClr val="0000FF"/>
                </a:solidFill>
                <a:highlight>
                  <a:srgbClr val="FFFFFF"/>
                </a:highlight>
              </a:rPr>
              <a:t>--&gt;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GB" sz="20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2000" dirty="0" err="1">
                <a:solidFill>
                  <a:srgbClr val="800000"/>
                </a:solidFill>
                <a:highlight>
                  <a:srgbClr val="FFFFFF"/>
                </a:highlight>
              </a:rPr>
              <a:t>xsl:template</a:t>
            </a:r>
            <a:r>
              <a:rPr lang="en-GB" sz="2000" dirty="0">
                <a:solidFill>
                  <a:srgbClr val="FF0000"/>
                </a:solidFill>
                <a:highlight>
                  <a:srgbClr val="FFFFFF"/>
                </a:highlight>
              </a:rPr>
              <a:t> match</a:t>
            </a:r>
            <a:r>
              <a:rPr lang="en-GB" sz="20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psic:EPICSRecord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</a:rPr>
              <a:t>[@type = '</a:t>
            </a:r>
            <a:r>
              <a:rPr lang="en-GB" sz="20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ai</a:t>
            </a:r>
            <a:r>
              <a:rPr lang="en-GB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']/</a:t>
            </a:r>
          </a:p>
          <a:p>
            <a:pPr marL="0" indent="0" algn="l">
              <a:buNone/>
            </a:pP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GB" sz="2000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psic:EPICSField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</a:rPr>
              <a:t>[@name = '</a:t>
            </a:r>
            <a:r>
              <a:rPr lang="en-GB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SMOO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</a:rPr>
              <a:t>' and (@value &amp;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lt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</a:rPr>
              <a:t>; </a:t>
            </a:r>
            <a:r>
              <a:rPr lang="en-GB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0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</a:rPr>
              <a:t> or @value &amp;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gt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</a:rPr>
              <a:t>; </a:t>
            </a:r>
            <a:r>
              <a:rPr lang="en-GB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1</a:t>
            </a:r>
            <a:r>
              <a:rPr lang="en-GB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)]</a:t>
            </a:r>
            <a:r>
              <a:rPr lang="en-GB" sz="20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101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Advanced Applications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4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Validation </a:t>
            </a:r>
            <a:r>
              <a:rPr lang="en-US" dirty="0" smtClean="0"/>
              <a:t>of I&amp;C standards for deliverables from suppliers:</a:t>
            </a:r>
          </a:p>
          <a:p>
            <a:pPr marL="457200" indent="-457200">
              <a:buAutoNum type="arabicParenR"/>
            </a:pPr>
            <a:r>
              <a:rPr lang="en-US" dirty="0" smtClean="0"/>
              <a:t>I&amp;C configuration data is systematically converted to XML with known grammar</a:t>
            </a:r>
          </a:p>
          <a:p>
            <a:pPr marL="457200" indent="-457200">
              <a:buAutoNum type="arabicParenR"/>
            </a:pPr>
            <a:r>
              <a:rPr lang="en-US" dirty="0" smtClean="0"/>
              <a:t>Many I&amp;C rules expressed in narrative “standards” documents can be re-written using formal statements</a:t>
            </a:r>
          </a:p>
          <a:p>
            <a:pPr marL="0" indent="0">
              <a:buNone/>
            </a:pPr>
            <a:r>
              <a:rPr lang="en-US" dirty="0" smtClean="0"/>
              <a:t>	Ex: various naming conventions, composition of controllers, protocols used, …</a:t>
            </a:r>
          </a:p>
          <a:p>
            <a:pPr marL="0" indent="0">
              <a:buNone/>
            </a:pPr>
            <a:r>
              <a:rPr lang="en-US" dirty="0" smtClean="0"/>
              <a:t>3) Rule checking engine is applied to configuration data. </a:t>
            </a:r>
            <a:r>
              <a:rPr lang="en-US" dirty="0" err="1" smtClean="0"/>
              <a:t>Schematron</a:t>
            </a:r>
            <a:r>
              <a:rPr lang="en-US" dirty="0" smtClean="0"/>
              <a:t> was tested in prototypes and found </a:t>
            </a:r>
            <a:r>
              <a:rPr lang="en-US" dirty="0" smtClean="0"/>
              <a:t>promising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Cross-checking data from different domains</a:t>
            </a:r>
          </a:p>
          <a:p>
            <a:pPr marL="0" indent="0">
              <a:buNone/>
            </a:pPr>
            <a:r>
              <a:rPr lang="en-US" dirty="0" smtClean="0"/>
              <a:t>	Ex: check that </a:t>
            </a:r>
            <a:r>
              <a:rPr lang="en-US" dirty="0" smtClean="0"/>
              <a:t>a PV </a:t>
            </a:r>
            <a:r>
              <a:rPr lang="en-US" dirty="0" smtClean="0"/>
              <a:t>used in CS-Studio BOY screen has the corresponding EPICS definition</a:t>
            </a:r>
          </a:p>
        </p:txBody>
      </p:sp>
    </p:spTree>
    <p:extLst>
      <p:ext uri="{BB962C8B-B14F-4D97-AF65-F5344CB8AC3E}">
        <p14:creationId xmlns:p14="http://schemas.microsoft.com/office/powerpoint/2010/main" val="344108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472608"/>
          </a:xfrm>
        </p:spPr>
        <p:txBody>
          <a:bodyPr/>
          <a:lstStyle/>
          <a:p>
            <a:r>
              <a:rPr lang="en-US" dirty="0" smtClean="0"/>
              <a:t>ITER has developed XML / XSD definitions for EPICS configuration data</a:t>
            </a:r>
          </a:p>
          <a:p>
            <a:r>
              <a:rPr lang="en-US" dirty="0" smtClean="0"/>
              <a:t>Definitions are pretty much stable and have been used since six years now (from CODAC Core v1)</a:t>
            </a:r>
          </a:p>
          <a:p>
            <a:r>
              <a:rPr lang="en-US" dirty="0" smtClean="0"/>
              <a:t>No plans to integrate them directly with EPICS, but …</a:t>
            </a:r>
          </a:p>
          <a:p>
            <a:r>
              <a:rPr lang="en-US" dirty="0" smtClean="0"/>
              <a:t>Should XML use with EPICS be needed in some projects, this could be a basis to start with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lvl="0" indent="0" algn="ctr">
              <a:buNone/>
            </a:pPr>
            <a:r>
              <a:rPr lang="en-US" sz="3600" b="1" dirty="0">
                <a:solidFill>
                  <a:srgbClr val="7030A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Thank you!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3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0405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entire I&amp;C configuration data represented using a common approach (XML-based format), in order to: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dirty="0" smtClean="0"/>
              <a:t>Do detailed modeling before selecting the actual implementation / tool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dirty="0" smtClean="0"/>
              <a:t>Exchange similar / related / overlapping data between I&amp;C applications using the same format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dirty="0" smtClean="0"/>
              <a:t>Enable consistency checks across different data domains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dirty="0" smtClean="0"/>
              <a:t>Be less dependent of particular implementations (but not redo them)</a:t>
            </a:r>
          </a:p>
          <a:p>
            <a:pPr algn="l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ITER is using a custom framework called SDD to enforce standardization in its I&amp;C configuration.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42" y="313890"/>
            <a:ext cx="6554115" cy="623022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 flipV="1">
            <a:off x="3059832" y="5517232"/>
            <a:ext cx="0" cy="6480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SDD Data Flows (before integration)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3059832" y="2924944"/>
            <a:ext cx="0" cy="23042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644008" y="4509120"/>
            <a:ext cx="0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4644008" y="2924944"/>
            <a:ext cx="0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4644867" y="1484784"/>
            <a:ext cx="0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rot="16200000">
            <a:off x="7884368" y="3095742"/>
            <a:ext cx="0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 rot="16200000">
            <a:off x="7884368" y="3645024"/>
            <a:ext cx="0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7452320" y="3455782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+mn-lt"/>
              </a:rPr>
              <a:t>Config</a:t>
            </a:r>
            <a:r>
              <a:rPr lang="en-US" sz="1200" i="1" dirty="0" smtClean="0">
                <a:latin typeface="+mn-lt"/>
              </a:rPr>
              <a:t>. data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52320" y="4007582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Runtime data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55976" y="908720"/>
            <a:ext cx="504056" cy="27699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+mn-lt"/>
              </a:rPr>
              <a:t>SQL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5976" y="2420888"/>
            <a:ext cx="504056" cy="27699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+mn-lt"/>
              </a:rPr>
              <a:t>SQL</a:t>
            </a:r>
          </a:p>
        </p:txBody>
      </p:sp>
      <p:sp>
        <p:nvSpPr>
          <p:cNvPr id="31" name="Cloud Callout 30"/>
          <p:cNvSpPr/>
          <p:nvPr/>
        </p:nvSpPr>
        <p:spPr bwMode="auto">
          <a:xfrm>
            <a:off x="4716016" y="1451318"/>
            <a:ext cx="1944216" cy="360040"/>
          </a:xfrm>
          <a:prstGeom prst="cloudCallout">
            <a:avLst>
              <a:gd name="adj1" fmla="val -48295"/>
              <a:gd name="adj2" fmla="val 78754"/>
            </a:avLst>
          </a:prstGeom>
          <a:solidFill>
            <a:srgbClr val="FFFF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itchFamily="34" charset="0"/>
              </a:rPr>
              <a:t>XML (projects) </a:t>
            </a:r>
          </a:p>
        </p:txBody>
      </p:sp>
      <p:sp>
        <p:nvSpPr>
          <p:cNvPr id="36" name="Cloud Callout 35"/>
          <p:cNvSpPr/>
          <p:nvPr/>
        </p:nvSpPr>
        <p:spPr bwMode="auto">
          <a:xfrm>
            <a:off x="5071501" y="1844824"/>
            <a:ext cx="2092787" cy="360040"/>
          </a:xfrm>
          <a:prstGeom prst="cloudCallout">
            <a:avLst>
              <a:gd name="adj1" fmla="val -48295"/>
              <a:gd name="adj2" fmla="val 78754"/>
            </a:avLst>
          </a:prstGeom>
          <a:solidFill>
            <a:srgbClr val="FFFF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itchFamily="34" charset="0"/>
              </a:rPr>
              <a:t>XML (static data)</a:t>
            </a:r>
          </a:p>
        </p:txBody>
      </p:sp>
      <p:pic>
        <p:nvPicPr>
          <p:cNvPr id="3074" name="Picture 2" descr="http://www.aps.anl.gov/epics/icons/logo1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95614"/>
            <a:ext cx="481013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www.aps.anl.gov/epics/icons/logo1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59387"/>
            <a:ext cx="481013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www.aps.anl.gov/epics/icons/logo1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195870"/>
            <a:ext cx="481013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www.aps.anl.gov/epics/icons/logo1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501" y="5363538"/>
            <a:ext cx="481013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www.aps.anl.gov/epics/icons/logo1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363538"/>
            <a:ext cx="481013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00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How XML is Used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48245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ITER configuration data framework (SDD):</a:t>
            </a:r>
          </a:p>
          <a:p>
            <a:pPr marL="457200" indent="-457200">
              <a:buAutoNum type="arabicParenR"/>
            </a:pPr>
            <a:r>
              <a:rPr lang="en-US" dirty="0" smtClean="0"/>
              <a:t>Is initialized with static data definitions</a:t>
            </a:r>
          </a:p>
          <a:p>
            <a:pPr marL="469900" lvl="1" indent="0">
              <a:buNone/>
            </a:pPr>
            <a:r>
              <a:rPr lang="en-US" dirty="0" smtClean="0"/>
              <a:t>Each configuration module carries a set of XML files describing its properties:</a:t>
            </a:r>
          </a:p>
          <a:p>
            <a:pPr marL="1306512" lvl="2" indent="-457200">
              <a:buFont typeface="+mj-lt"/>
              <a:buAutoNum type="alphaLcPeriod"/>
            </a:pPr>
            <a:r>
              <a:rPr lang="en-US" dirty="0" smtClean="0"/>
              <a:t>Supported hardware description</a:t>
            </a:r>
          </a:p>
          <a:p>
            <a:pPr marL="1306512" lvl="2" indent="-457200">
              <a:buFont typeface="+mj-lt"/>
              <a:buAutoNum type="alphaLcPeriod"/>
            </a:pPr>
            <a:r>
              <a:rPr lang="en-US" dirty="0" smtClean="0"/>
              <a:t>EPICS device support description</a:t>
            </a:r>
          </a:p>
          <a:p>
            <a:pPr marL="1306512" lvl="2" indent="-457200">
              <a:buFont typeface="+mj-lt"/>
              <a:buAutoNum type="alphaLcPeriod"/>
            </a:pPr>
            <a:r>
              <a:rPr lang="en-US" dirty="0" smtClean="0"/>
              <a:t>EPICS templates description</a:t>
            </a:r>
          </a:p>
          <a:p>
            <a:pPr marL="469900" lvl="1" indent="0">
              <a:buNone/>
            </a:pPr>
            <a:r>
              <a:rPr lang="en-US" dirty="0" smtClean="0"/>
              <a:t>EPICS “base” is counted as a module too (having only DBDs)</a:t>
            </a:r>
          </a:p>
          <a:p>
            <a:pPr marL="457200" indent="-457200">
              <a:buAutoNum type="arabicParenR"/>
            </a:pPr>
            <a:r>
              <a:rPr lang="en-US" dirty="0" smtClean="0"/>
              <a:t>Allows defining control interfaces and generation of configuration files from SQL database into application-specific format</a:t>
            </a:r>
          </a:p>
          <a:p>
            <a:pPr marL="457200" indent="-457200">
              <a:buAutoNum type="arabicParenR"/>
            </a:pPr>
            <a:r>
              <a:rPr lang="en-US" dirty="0" smtClean="0"/>
              <a:t>When there is a need to export the entire project for exchange/ storage / version control, XML format is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1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ITER XML </a:t>
            </a:r>
            <a:r>
              <a:rPr lang="en-US" dirty="0"/>
              <a:t>M</a:t>
            </a:r>
            <a:r>
              <a:rPr lang="en-US" dirty="0" smtClean="0"/>
              <a:t>odeling Approach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6166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XML Data model is described using XSD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Top level schema describes ITER vision of the control system (architecture, data types, key objects, …) and defines a concept of an “I&amp;C project”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Application-specific schemas are plugged into the main schema using “</a:t>
            </a:r>
            <a:r>
              <a:rPr lang="en-US" dirty="0" err="1" smtClean="0"/>
              <a:t>xsd:import</a:t>
            </a:r>
            <a:r>
              <a:rPr lang="en-US" dirty="0"/>
              <a:t>” </a:t>
            </a:r>
            <a:r>
              <a:rPr lang="en-US" dirty="0" smtClean="0"/>
              <a:t>mechanism: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 the case XSD is available – used as is (cases: CS-Studio BEAST/BEAUTY, …)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 the case XSD is not available – it is prepared and maintained by ITER (this is the case for EPICS)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XSDs are used to: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Validate XML files, especially those provided externally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Generate Java API to process XMLs (via JAXB compiler)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Document </a:t>
            </a:r>
            <a:r>
              <a:rPr lang="en-US" dirty="0" smtClean="0"/>
              <a:t>the model </a:t>
            </a:r>
            <a:r>
              <a:rPr lang="en-US" dirty="0" smtClean="0"/>
              <a:t>(scope, content, relationships) – automatic tools exist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6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EPICS.xsd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789040"/>
            <a:ext cx="8712968" cy="2520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Describes principal EPICS objects (record types, records, fields, DBD files, IOCs, 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Built on the basis of EPICS record reference </a:t>
            </a:r>
            <a:r>
              <a:rPr lang="en-US" sz="2000" dirty="0" smtClean="0"/>
              <a:t>manual; not ITER specific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Not 100% complete (only points of interest for ITER have been covered, but can be extended if needed)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Is used as a basis for ITER extensions (ITER-specific markup of EPICS data)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517207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771" y="692696"/>
            <a:ext cx="3336371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8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EPICS DB file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040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XML mapping is straightforward: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7504" y="1340768"/>
            <a:ext cx="374441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7338" indent="-287338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36650" indent="-188913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51130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8595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3431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8003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2575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7147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l">
              <a:buFontTx/>
              <a:buNone/>
            </a:pPr>
            <a:r>
              <a:rPr lang="en-US" sz="1400" kern="0" dirty="0"/>
              <a:t>record (ai,"TEST-S7-COMM:AI16-JT-CRC")</a:t>
            </a:r>
          </a:p>
          <a:p>
            <a:pPr marL="0" indent="0" algn="l">
              <a:buFontTx/>
              <a:buNone/>
            </a:pPr>
            <a:r>
              <a:rPr lang="en-US" sz="1400" kern="0" dirty="0"/>
              <a:t>{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field(DESC</a:t>
            </a:r>
            <a:r>
              <a:rPr lang="en-US" sz="1400" kern="0" dirty="0"/>
              <a:t>, "signed short word")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field(DTYP</a:t>
            </a:r>
            <a:r>
              <a:rPr lang="en-US" sz="1400" kern="0" dirty="0"/>
              <a:t>, "asynInt32")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field(HHSV</a:t>
            </a:r>
            <a:r>
              <a:rPr lang="en-US" sz="1400" kern="0" dirty="0"/>
              <a:t>, "MAJOR")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field(HIGH</a:t>
            </a:r>
            <a:r>
              <a:rPr lang="en-US" sz="1400" kern="0" dirty="0"/>
              <a:t>, "32766")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field(HIHI</a:t>
            </a:r>
            <a:r>
              <a:rPr lang="en-US" sz="1400" kern="0" dirty="0"/>
              <a:t>, "32767")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field(HSV</a:t>
            </a:r>
            <a:r>
              <a:rPr lang="en-US" sz="1400" kern="0" dirty="0"/>
              <a:t>, "MINOR")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field(HYST</a:t>
            </a:r>
            <a:r>
              <a:rPr lang="en-US" sz="1400" kern="0" dirty="0"/>
              <a:t>, "1")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field(INP</a:t>
            </a:r>
            <a:r>
              <a:rPr lang="en-US" sz="1400" kern="0" dirty="0"/>
              <a:t>, "@</a:t>
            </a:r>
            <a:r>
              <a:rPr lang="en-US" sz="1400" kern="0" dirty="0" err="1"/>
              <a:t>asyn</a:t>
            </a:r>
            <a:r>
              <a:rPr lang="en-US" sz="1400" kern="0" dirty="0"/>
              <a:t>(P0_cfg 58)INT16")</a:t>
            </a:r>
          </a:p>
          <a:p>
            <a:pPr marL="0" indent="0" algn="l">
              <a:buFontTx/>
              <a:buNone/>
            </a:pPr>
            <a:r>
              <a:rPr lang="en-US" sz="1400" kern="0" dirty="0"/>
              <a:t> </a:t>
            </a:r>
            <a:r>
              <a:rPr lang="en-US" sz="1400" kern="0" dirty="0" smtClean="0"/>
              <a:t>   field(LLSV</a:t>
            </a:r>
            <a:r>
              <a:rPr lang="en-US" sz="1400" kern="0" dirty="0"/>
              <a:t>, "MAJOR")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field(LOLO</a:t>
            </a:r>
            <a:r>
              <a:rPr lang="en-US" sz="1400" kern="0" dirty="0"/>
              <a:t>, "-32768")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field(LOW</a:t>
            </a:r>
            <a:r>
              <a:rPr lang="en-US" sz="1400" kern="0" dirty="0"/>
              <a:t>, "-32767")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field(LSV</a:t>
            </a:r>
            <a:r>
              <a:rPr lang="en-US" sz="1400" kern="0" dirty="0"/>
              <a:t>, "MINOR")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field(PINI</a:t>
            </a:r>
            <a:r>
              <a:rPr lang="en-US" sz="1400" kern="0" dirty="0"/>
              <a:t>, "YES")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field(SCAN</a:t>
            </a:r>
            <a:r>
              <a:rPr lang="en-US" sz="1400" kern="0" dirty="0"/>
              <a:t>, "I/O </a:t>
            </a:r>
            <a:r>
              <a:rPr lang="en-US" sz="1400" kern="0" dirty="0" err="1"/>
              <a:t>Intr</a:t>
            </a:r>
            <a:r>
              <a:rPr lang="en-US" sz="1400" kern="0" dirty="0"/>
              <a:t>")</a:t>
            </a:r>
          </a:p>
          <a:p>
            <a:pPr marL="0" indent="0" algn="l">
              <a:buFontTx/>
              <a:buNone/>
            </a:pPr>
            <a:r>
              <a:rPr lang="en-US" sz="1400" kern="0" dirty="0" smtClean="0"/>
              <a:t>    field(TSE</a:t>
            </a:r>
            <a:r>
              <a:rPr lang="en-US" sz="1400" kern="0" dirty="0"/>
              <a:t>, "-2")</a:t>
            </a:r>
          </a:p>
          <a:p>
            <a:pPr marL="0" indent="0" algn="l">
              <a:buFontTx/>
              <a:buNone/>
            </a:pPr>
            <a:r>
              <a:rPr lang="en-US" sz="1400" kern="0" dirty="0"/>
              <a:t>}</a:t>
            </a:r>
            <a:endParaRPr lang="en-US" sz="1400" kern="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51920" y="1340768"/>
            <a:ext cx="529208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7338" indent="-287338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36650" indent="-188913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51130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8595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3431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8003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2575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7147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record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@type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ai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TEST-S7-COMM:AI16-JT-CRC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DESC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signed short word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DTYP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asynInt32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HHSV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MAJOR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HIGH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32766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HIHI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32767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HSV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MINOR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HYST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1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INP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@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asyn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(P0_cfg 58)INT16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LLSV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MAJOR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LOLO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-32768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LOW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-32767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LSV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MINOR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PINI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YES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SCAN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I/O 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Intr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</a:rPr>
              <a:t>field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@name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TSE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</a:t>
            </a:r>
            <a:r>
              <a:rPr lang="en-GB" sz="1400" dirty="0">
                <a:solidFill>
                  <a:srgbClr val="FF0000"/>
                </a:solidFill>
                <a:highlight>
                  <a:srgbClr val="FFFFFF"/>
                </a:highlight>
              </a:rPr>
              <a:t> @value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</a:rPr>
              <a:t>-2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</a:rPr>
              <a:t>record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400" kern="0" dirty="0" smtClean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851920" y="1052736"/>
            <a:ext cx="0" cy="52565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574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Simple Validation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040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constraints can be already defined on this level: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04048" y="1052736"/>
            <a:ext cx="374441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7338" indent="-287338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36650" indent="-188913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51130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8595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3431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8003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2575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7147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l">
              <a:buNone/>
            </a:pP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xs:attribute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type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xs:annotation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xs:documentation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Field data type (e.g., "DBF_STRING")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xs:documentation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&lt;/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xs:annotation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xs:simpleType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xs:restriction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base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name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DBF_STRING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DBF_CHAR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entury Gothic" pitchFamily="34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DBF_UCHAR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DBF_SHORT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DBF_USHORT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DBF_LONG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DBF_ULONG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DBF_FLOAT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DBF_DOUBLE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DBF_ENUM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DBF_MENU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DBF_DEVICE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DBF_INLINK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DBF_OUTLINK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DBF_FWDLINK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xs:enumeration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DBF_NOACCESS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&lt;/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xs:restriction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&lt;/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xs:simpleType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100" dirty="0" err="1">
                <a:solidFill>
                  <a:srgbClr val="800000"/>
                </a:solidFill>
                <a:highlight>
                  <a:srgbClr val="FFFFFF"/>
                </a:highlight>
              </a:rPr>
              <a:t>xs:attribute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100" kern="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067" y="1358062"/>
            <a:ext cx="4765957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7338" indent="-287338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36650" indent="-188913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51130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8595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3431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8003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2575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7147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xs:simpleType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xs:annotation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</a:t>
            </a:r>
            <a:r>
              <a:rPr lang="en-GB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xs:documentation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</a:rPr>
              <a:t>String type with the characters allowed in the EPICS values and various names, including record names (a-z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A-Z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</a:rPr>
              <a:t> 0-9 _ - : . [ ] &amp;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lt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</a:rPr>
              <a:t>; &amp;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gt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</a:rPr>
              <a:t>; ;)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GB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xs:documentation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&lt;/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xs:annotation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xs:restriction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 base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xs:string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</a:t>
            </a:r>
            <a:r>
              <a:rPr lang="pl-PL" sz="12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</a:t>
            </a:r>
            <a:r>
              <a:rPr lang="pl-PL" sz="1200" b="1" dirty="0">
                <a:solidFill>
                  <a:srgbClr val="800000"/>
                </a:solidFill>
                <a:highlight>
                  <a:srgbClr val="FFFFFF"/>
                </a:highlight>
              </a:rPr>
              <a:t>xs:pattern</a:t>
            </a:r>
            <a:r>
              <a:rPr lang="pl-PL" sz="1200" b="1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pl-PL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pl-PL" sz="1200" b="1" dirty="0">
                <a:solidFill>
                  <a:srgbClr val="000000"/>
                </a:solidFill>
                <a:highlight>
                  <a:srgbClr val="FFFFFF"/>
                </a:highlight>
              </a:rPr>
              <a:t>[a-zA-Z0-9_\-:\.\[\]&amp;lt;&amp;gt;;]+</a:t>
            </a:r>
            <a:r>
              <a:rPr lang="pl-PL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pl-PL" sz="12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&lt;/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xs:restriction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&lt;/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xs:simpleType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xs:simpleType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 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fieldName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xs:annotation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GB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xs:documentation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</a:rPr>
              <a:t>The field name is further constrained to take only alphanumeric characters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GB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xs:documentation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&lt;/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xs:annotation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xs:restriction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 base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  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xs:pattern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 value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="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[a-zA-Z0-9]+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"/&gt;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    &lt;/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xs:restriction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</a:rPr>
              <a:t>&lt;/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</a:rPr>
              <a:t>xs:simpleType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algn="l">
              <a:buNone/>
            </a:pPr>
            <a:endParaRPr lang="en-US" sz="1200" kern="0" dirty="0" smtClean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32040" y="1070030"/>
            <a:ext cx="0" cy="52565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946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7544" y="0"/>
            <a:ext cx="8001000" cy="476672"/>
          </a:xfrm>
        </p:spPr>
        <p:txBody>
          <a:bodyPr/>
          <a:lstStyle/>
          <a:p>
            <a:r>
              <a:rPr lang="en-US" dirty="0" smtClean="0"/>
              <a:t>EPICS DBDs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30" y="692696"/>
            <a:ext cx="790575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64" y="1785005"/>
            <a:ext cx="440432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recordType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ai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GB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</a:t>
            </a: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GB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field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common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true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name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NAME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type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DBF_STRING</a:t>
            </a: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special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SPC_NOMOD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special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Record 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 smtClean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prompt&gt;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size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61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size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field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GB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</a:t>
            </a: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GB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field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common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true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name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DESC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type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DBF_STRING</a:t>
            </a: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promptgroup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GUI_COMMON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promptgroup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Descriptor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size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41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size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field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GB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</a:t>
            </a: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GB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field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common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true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name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ASG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type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DBF_STRING</a:t>
            </a: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promptgroup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GUI_COMMON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promptgroup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special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SPC_AS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special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Access Security Group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size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29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size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field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GB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</a:t>
            </a: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GB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field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common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true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name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SCAN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type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DBF_MENU</a:t>
            </a: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promptgroup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GUI_SCAN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promptgroup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special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SPC_SCAN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special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menu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menuScan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US" sz="1200" dirty="0" smtClean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choice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menuScanPassive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Passive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choice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r>
              <a:rPr lang="en-GB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     </a:t>
            </a: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</a:t>
            </a:r>
            <a:r>
              <a:rPr lang="en-GB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choice</a:t>
            </a:r>
            <a:r>
              <a:rPr lang="en-GB" sz="1200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</a:rPr>
              <a:t> name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="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menuScanEvent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"&gt;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Event</a:t>
            </a:r>
            <a:r>
              <a:rPr lang="en-GB" sz="1200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&lt;/</a:t>
            </a:r>
            <a:r>
              <a:rPr lang="en-GB" sz="1200" dirty="0">
                <a:solidFill>
                  <a:srgbClr val="800000"/>
                </a:solidFill>
                <a:highlight>
                  <a:srgbClr val="FFFFFF"/>
                </a:highlight>
                <a:latin typeface="Arial"/>
              </a:rPr>
              <a:t>choice</a:t>
            </a:r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&gt;</a:t>
            </a:r>
          </a:p>
          <a:p>
            <a:r>
              <a:rPr lang="en-GB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</a:rPr>
              <a:t>………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7984" y="515719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One time conversion to XML is done once we upgrade the EPICS version in CODAC Core Syste</a:t>
            </a:r>
            <a:r>
              <a:rPr lang="en-US" sz="1800" dirty="0">
                <a:latin typeface="+mn-lt"/>
              </a:rPr>
              <a:t>m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860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ITER_Scientific_and_General_Presentation_2EPDGM_v1_7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ITER_Scientific_and_General_Presentation_2EPDGM_v1_7</Template>
  <TotalTime>636</TotalTime>
  <Words>1981</Words>
  <Application>Microsoft Office PowerPoint</Application>
  <PresentationFormat>On-screen Show (4:3)</PresentationFormat>
  <Paragraphs>271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ITER_Scientific_and_General_Presentation_2EPDGM_v1_7</vt:lpstr>
      <vt:lpstr>ITER XML Framework for EPICS Configuration</vt:lpstr>
      <vt:lpstr>Objective</vt:lpstr>
      <vt:lpstr>SDD Data Flows (before integration)</vt:lpstr>
      <vt:lpstr>How XML is Used</vt:lpstr>
      <vt:lpstr>ITER XML Modeling Approach</vt:lpstr>
      <vt:lpstr>EPICS.xsd</vt:lpstr>
      <vt:lpstr>EPICS DB file</vt:lpstr>
      <vt:lpstr>Simple Validation</vt:lpstr>
      <vt:lpstr>EPICS DBDs</vt:lpstr>
      <vt:lpstr>Record Types Documented</vt:lpstr>
      <vt:lpstr>Device Support Definition</vt:lpstr>
      <vt:lpstr>Hardware Definition</vt:lpstr>
      <vt:lpstr>IOC Definition</vt:lpstr>
      <vt:lpstr>Extending EPICS Definitions</vt:lpstr>
      <vt:lpstr>Variable Definition with EPICS Properties</vt:lpstr>
      <vt:lpstr>Modifications between CODAC versions</vt:lpstr>
      <vt:lpstr>Advanced Applications</vt:lpstr>
      <vt:lpstr>Conclusion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Loving Matthew</dc:creator>
  <cp:lastModifiedBy>Stepanov Denis</cp:lastModifiedBy>
  <cp:revision>48</cp:revision>
  <cp:lastPrinted>2011-01-24T11:19:46Z</cp:lastPrinted>
  <dcterms:created xsi:type="dcterms:W3CDTF">2016-02-10T13:41:42Z</dcterms:created>
  <dcterms:modified xsi:type="dcterms:W3CDTF">2016-05-25T21:14:20Z</dcterms:modified>
</cp:coreProperties>
</file>