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1.jpeg" ContentType="image/jpeg"/>
  <Override PartName="/ppt/media/image2.jpeg" ContentType="image/jpeg"/>
  <Override PartName="/ppt/media/image3.jpeg" ContentType="image/jpeg"/>
  <Override PartName="/ppt/media/image4.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5.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6.jpeg" ContentType="image/jpeg"/>
  <Override PartName="/ppt/notesSlides/notesSlide5.xml" ContentType="application/vnd.openxmlformats-officedocument.presentationml.notesSlide+xml"/>
  <Override PartName="/ppt/media/image7.jpeg" ContentType="image/jpeg"/>
  <Override PartName="/ppt/media/image8.jpe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9.jpeg" ContentType="image/jpeg"/>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10.jpeg" ContentType="image/jpeg"/>
  <Override PartName="/ppt/media/image11.jpeg" ContentType="image/jpeg"/>
  <Override PartName="/ppt/media/image12.jpeg" ContentType="image/jpeg"/>
  <Override PartName="/ppt/notesSlides/notesSlide17.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CACB"/>
          </a:solidFill>
        </a:fill>
      </a:tcStyle>
    </a:wholeTbl>
    <a:band2H>
      <a:tcTxStyle b="def" i="def"/>
      <a:tcStyle>
        <a:tcBdr/>
        <a:fill>
          <a:solidFill>
            <a:srgbClr val="F0E6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CFCF"/>
          </a:solidFill>
        </a:fill>
      </a:tcStyle>
    </a:wholeTbl>
    <a:band2H>
      <a:tcTxStyle b="def" i="def"/>
      <a:tcStyle>
        <a:tcBdr/>
        <a:fill>
          <a:solidFill>
            <a:srgbClr val="E8E8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E8CB"/>
          </a:solidFill>
        </a:fill>
      </a:tcStyle>
    </a:wholeTbl>
    <a:band2H>
      <a:tcTxStyle b="def" i="def"/>
      <a:tcStyle>
        <a:tcBdr/>
        <a:fill>
          <a:solidFill>
            <a:srgbClr val="EAF4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p:nvPr>
            <p:ph type="sldImg"/>
          </p:nvPr>
        </p:nvSpPr>
        <p:spPr>
          <a:xfrm>
            <a:off x="1143000" y="685800"/>
            <a:ext cx="4572000" cy="3429000"/>
          </a:xfrm>
          <a:prstGeom prst="rect">
            <a:avLst/>
          </a:prstGeom>
        </p:spPr>
        <p:txBody>
          <a:bodyPr/>
          <a:lstStyle/>
          <a:p>
            <a:pPr/>
          </a:p>
        </p:txBody>
      </p:sp>
      <p:sp>
        <p:nvSpPr>
          <p:cNvPr id="194" name="Shape 19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6.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7.xml.rels><?xml version="1.0" encoding="UTF-8" standalone="yes"?><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3" name="Shape 203"/>
          <p:cNvSpPr/>
          <p:nvPr>
            <p:ph type="sldImg"/>
          </p:nvPr>
        </p:nvSpPr>
        <p:spPr>
          <a:prstGeom prst="rect">
            <a:avLst/>
          </a:prstGeom>
        </p:spPr>
        <p:txBody>
          <a:bodyPr/>
          <a:lstStyle/>
          <a:p>
            <a:pPr/>
          </a:p>
        </p:txBody>
      </p:sp>
      <p:sp>
        <p:nvSpPr>
          <p:cNvPr id="204" name="Shape 204"/>
          <p:cNvSpPr/>
          <p:nvPr>
            <p:ph type="body" sz="quarter" idx="1"/>
          </p:nvPr>
        </p:nvSpPr>
        <p:spPr>
          <a:prstGeom prst="rect">
            <a:avLst/>
          </a:prstGeom>
        </p:spPr>
        <p:txBody>
          <a:bodyPr/>
          <a:lstStyle/>
          <a:p>
            <a:pPr/>
            <a:r>
              <a:t>First, I’ll give an overview of LCLS-II, how it fits into SLAC, and the improvements planned over LCLS 1.</a:t>
            </a:r>
          </a:p>
          <a:p>
            <a:pPr/>
            <a:r>
              <a:t>Then, I’ll discuss the control system for the new machine.  We plan on re-using as much of the proven LCLS 1 software as possible, but as you’ll see, LCLS-II’s requirements mean we still need many new designs.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9" name="Shape 339"/>
          <p:cNvSpPr/>
          <p:nvPr>
            <p:ph type="sldImg"/>
          </p:nvPr>
        </p:nvSpPr>
        <p:spPr>
          <a:prstGeom prst="rect">
            <a:avLst/>
          </a:prstGeom>
        </p:spPr>
        <p:txBody>
          <a:bodyPr/>
          <a:lstStyle/>
          <a:p>
            <a:pPr/>
          </a:p>
        </p:txBody>
      </p:sp>
      <p:sp>
        <p:nvSpPr>
          <p:cNvPr id="340" name="Shape 340"/>
          <p:cNvSpPr/>
          <p:nvPr>
            <p:ph type="body" sz="quarter" idx="1"/>
          </p:nvPr>
        </p:nvSpPr>
        <p:spPr>
          <a:prstGeom prst="rect">
            <a:avLst/>
          </a:prstGeom>
        </p:spPr>
        <p:txBody>
          <a:bodyPr/>
          <a:lstStyle/>
          <a:p>
            <a:pPr/>
            <a:r>
              <a:t>So the goal is to re-use as much as we can from LCLS - that reduces maintenance, training, documentation, and support.</a:t>
            </a:r>
          </a:p>
          <a:p>
            <a:pPr/>
          </a:p>
          <a:p>
            <a:pPr/>
            <a:r>
              <a:t>The “mature” LCLS-II systems can share the same EPICS code base as their LCLS-1 counterparts.</a:t>
            </a:r>
          </a:p>
          <a:p>
            <a:pPr/>
          </a:p>
          <a:p>
            <a:pPr/>
            <a:r>
              <a:t>Many high level applications, like operations software and physics apps will be re-used, with slight modifications.</a:t>
            </a:r>
          </a:p>
          <a:p>
            <a:pPr/>
          </a:p>
          <a:p>
            <a:pPr/>
            <a:r>
              <a:t>The Archive Appliance will be used for both machines.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5" name="Shape 345"/>
          <p:cNvSpPr/>
          <p:nvPr>
            <p:ph type="sldImg"/>
          </p:nvPr>
        </p:nvSpPr>
        <p:spPr>
          <a:prstGeom prst="rect">
            <a:avLst/>
          </a:prstGeom>
        </p:spPr>
        <p:txBody>
          <a:bodyPr/>
          <a:lstStyle/>
          <a:p>
            <a:pPr/>
          </a:p>
        </p:txBody>
      </p:sp>
      <p:sp>
        <p:nvSpPr>
          <p:cNvPr id="346" name="Shape 346"/>
          <p:cNvSpPr/>
          <p:nvPr>
            <p:ph type="body" sz="quarter" idx="1"/>
          </p:nvPr>
        </p:nvSpPr>
        <p:spPr>
          <a:prstGeom prst="rect">
            <a:avLst/>
          </a:prstGeom>
        </p:spPr>
        <p:txBody>
          <a:bodyPr/>
          <a:lstStyle/>
          <a:p>
            <a:pPr/>
            <a:r>
              <a:t>We do plan on some new software, even for the ‘mature’ subsystems.  We’ll have many new V4 services available - Murali Shankar will be talking about those on Friday.  There are plans to build a new model manager tool, and we are looking at alternatives to using EDM for displays.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1" name="Shape 351"/>
          <p:cNvSpPr/>
          <p:nvPr>
            <p:ph type="sldImg"/>
          </p:nvPr>
        </p:nvSpPr>
        <p:spPr>
          <a:prstGeom prst="rect">
            <a:avLst/>
          </a:prstGeom>
        </p:spPr>
        <p:txBody>
          <a:bodyPr/>
          <a:lstStyle/>
          <a:p>
            <a:pPr/>
          </a:p>
        </p:txBody>
      </p:sp>
      <p:sp>
        <p:nvSpPr>
          <p:cNvPr id="352" name="Shape 352"/>
          <p:cNvSpPr/>
          <p:nvPr>
            <p:ph type="body" sz="quarter" idx="1"/>
          </p:nvPr>
        </p:nvSpPr>
        <p:spPr>
          <a:prstGeom prst="rect">
            <a:avLst/>
          </a:prstGeom>
        </p:spPr>
        <p:txBody>
          <a:bodyPr/>
          <a:lstStyle/>
          <a:p>
            <a:pPr/>
            <a:r>
              <a:t>The new high performance subsystems all have a common challenge: pulse-by-pulse measurement and control at 1 MHz.</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9" name="Shape 359"/>
          <p:cNvSpPr/>
          <p:nvPr>
            <p:ph type="sldImg"/>
          </p:nvPr>
        </p:nvSpPr>
        <p:spPr>
          <a:prstGeom prst="rect">
            <a:avLst/>
          </a:prstGeom>
        </p:spPr>
        <p:txBody>
          <a:bodyPr/>
          <a:lstStyle/>
          <a:p>
            <a:pPr/>
          </a:p>
        </p:txBody>
      </p:sp>
      <p:sp>
        <p:nvSpPr>
          <p:cNvPr id="360" name="Shape 360"/>
          <p:cNvSpPr/>
          <p:nvPr>
            <p:ph type="body" sz="quarter" idx="1"/>
          </p:nvPr>
        </p:nvSpPr>
        <p:spPr>
          <a:prstGeom prst="rect">
            <a:avLst/>
          </a:prstGeom>
        </p:spPr>
        <p:txBody>
          <a:bodyPr/>
          <a:lstStyle/>
          <a:p>
            <a:pPr/>
            <a:r>
              <a:t>To get to 1 MHz, we need to go to FPGAs.  Rather than designing completely different systems, we’re building a common platform that provides ADCs, DACs, and the FPGA.  It is based on the ATCA standard.  Each high performance system uses a common ATCA carrier board which hosts two system-specific daughter boards.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6" name="Shape 366"/>
          <p:cNvSpPr/>
          <p:nvPr>
            <p:ph type="sldImg"/>
          </p:nvPr>
        </p:nvSpPr>
        <p:spPr>
          <a:prstGeom prst="rect">
            <a:avLst/>
          </a:prstGeom>
        </p:spPr>
        <p:txBody>
          <a:bodyPr/>
          <a:lstStyle/>
          <a:p>
            <a:pPr/>
          </a:p>
        </p:txBody>
      </p:sp>
      <p:sp>
        <p:nvSpPr>
          <p:cNvPr id="367" name="Shape 367"/>
          <p:cNvSpPr/>
          <p:nvPr>
            <p:ph type="body" sz="quarter" idx="1"/>
          </p:nvPr>
        </p:nvSpPr>
        <p:spPr>
          <a:prstGeom prst="rect">
            <a:avLst/>
          </a:prstGeom>
        </p:spPr>
        <p:txBody>
          <a:bodyPr/>
          <a:lstStyle/>
          <a:p>
            <a:pPr/>
            <a:r>
              <a:t>The firmware is built to be shared too - system-specific firmware is built on top of common platform firmware that handles support for ADCs and DACs, networking, interacting with the timing system, BSA, and MPS.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2" name="Shape 382"/>
          <p:cNvSpPr/>
          <p:nvPr>
            <p:ph type="sldImg"/>
          </p:nvPr>
        </p:nvSpPr>
        <p:spPr>
          <a:prstGeom prst="rect">
            <a:avLst/>
          </a:prstGeom>
        </p:spPr>
        <p:txBody>
          <a:bodyPr/>
          <a:lstStyle/>
          <a:p>
            <a:pPr/>
          </a:p>
        </p:txBody>
      </p:sp>
      <p:sp>
        <p:nvSpPr>
          <p:cNvPr id="383" name="Shape 383"/>
          <p:cNvSpPr/>
          <p:nvPr>
            <p:ph type="body" sz="quarter" idx="1"/>
          </p:nvPr>
        </p:nvSpPr>
        <p:spPr>
          <a:prstGeom prst="rect">
            <a:avLst/>
          </a:prstGeom>
        </p:spPr>
        <p:txBody>
          <a:bodyPr/>
          <a:lstStyle/>
          <a:p>
            <a:pPr/>
            <a:r>
              <a:t>We’re also developing a common platform software framework to interact with the system firmware.  The common platform software provides the lower-level interface to the hardware, and EPICS support can be built on top of the common platform software framework.</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1" name="Shape 391"/>
          <p:cNvSpPr/>
          <p:nvPr>
            <p:ph type="sldImg"/>
          </p:nvPr>
        </p:nvSpPr>
        <p:spPr>
          <a:prstGeom prst="rect">
            <a:avLst/>
          </a:prstGeom>
        </p:spPr>
        <p:txBody>
          <a:bodyPr/>
          <a:lstStyle/>
          <a:p>
            <a:pPr/>
          </a:p>
        </p:txBody>
      </p:sp>
      <p:sp>
        <p:nvSpPr>
          <p:cNvPr id="392" name="Shape 392"/>
          <p:cNvSpPr/>
          <p:nvPr>
            <p:ph type="body" sz="quarter" idx="1"/>
          </p:nvPr>
        </p:nvSpPr>
        <p:spPr>
          <a:prstGeom prst="rect">
            <a:avLst/>
          </a:prstGeom>
        </p:spPr>
        <p:txBody>
          <a:bodyPr/>
          <a:lstStyle/>
          <a:p>
            <a:pPr/>
            <a:r>
              <a:t>To conclude, LCLS-II is a big advancement over LCLS 1, but also means many challenges.  To be as efficient as possible, we’ll re-use LCLS software when we can, but some new systems are essential.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2" name="Shape 512"/>
          <p:cNvSpPr/>
          <p:nvPr>
            <p:ph type="sldImg"/>
          </p:nvPr>
        </p:nvSpPr>
        <p:spPr>
          <a:prstGeom prst="rect">
            <a:avLst/>
          </a:prstGeom>
        </p:spPr>
        <p:txBody>
          <a:bodyPr/>
          <a:lstStyle/>
          <a:p>
            <a:pPr/>
          </a:p>
        </p:txBody>
      </p:sp>
      <p:sp>
        <p:nvSpPr>
          <p:cNvPr id="513" name="Shape 513"/>
          <p:cNvSpPr/>
          <p:nvPr>
            <p:ph type="body" sz="quarter" idx="1"/>
          </p:nvPr>
        </p:nvSpPr>
        <p:spPr>
          <a:prstGeom prst="rect">
            <a:avLst/>
          </a:prstGeom>
        </p:spPr>
        <p:txBody>
          <a:bodyPr/>
          <a:lstStyle/>
          <a:p>
            <a:pPr lvl="1" marL="628650" indent="-171450">
              <a:spcBef>
                <a:spcPts val="400"/>
              </a:spcBef>
              <a:buSzPct val="100000"/>
              <a:buFont typeface="Arial"/>
              <a:buChar char="•"/>
              <a:defRPr>
                <a:latin typeface="Arial"/>
                <a:ea typeface="Arial"/>
                <a:cs typeface="Arial"/>
                <a:sym typeface="Arial"/>
              </a:defRPr>
            </a:pPr>
            <a:r>
              <a:t>EtherIP driver for AB PLC</a:t>
            </a:r>
          </a:p>
          <a:p>
            <a:pPr lvl="1" marL="628650" indent="-171450">
              <a:spcBef>
                <a:spcPts val="400"/>
              </a:spcBef>
              <a:buSzPct val="100000"/>
              <a:buFont typeface="Arial"/>
              <a:buChar char="•"/>
              <a:defRPr>
                <a:latin typeface="Arial"/>
                <a:ea typeface="Arial"/>
                <a:cs typeface="Arial"/>
                <a:sym typeface="Arial"/>
              </a:defRPr>
            </a:pPr>
            <a:r>
              <a:t>IOC software structure (softiocs) to remain the same or as close as LCLS as possible.</a:t>
            </a:r>
          </a:p>
          <a:p>
            <a:pPr lvl="1" marL="628650" indent="-171450">
              <a:spcBef>
                <a:spcPts val="400"/>
              </a:spcBef>
              <a:buSzPct val="100000"/>
              <a:buFont typeface="Arial"/>
              <a:buChar char="•"/>
              <a:defRPr>
                <a:latin typeface="Arial"/>
                <a:ea typeface="Arial"/>
                <a:cs typeface="Arial"/>
                <a:sym typeface="Arial"/>
              </a:defRPr>
            </a:pPr>
            <a:r>
              <a:t>Provide the operator displays, archiving the data as well as alarm configurations to inform operators of problems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Shape 212"/>
          <p:cNvSpPr/>
          <p:nvPr>
            <p:ph type="sldImg"/>
          </p:nvPr>
        </p:nvSpPr>
        <p:spPr>
          <a:prstGeom prst="rect">
            <a:avLst/>
          </a:prstGeom>
        </p:spPr>
        <p:txBody>
          <a:bodyPr/>
          <a:lstStyle/>
          <a:p>
            <a:pPr/>
          </a:p>
        </p:txBody>
      </p:sp>
      <p:sp>
        <p:nvSpPr>
          <p:cNvPr id="213" name="Shape 213"/>
          <p:cNvSpPr/>
          <p:nvPr>
            <p:ph type="body" sz="quarter" idx="1"/>
          </p:nvPr>
        </p:nvSpPr>
        <p:spPr>
          <a:prstGeom prst="rect">
            <a:avLst/>
          </a:prstGeom>
        </p:spPr>
        <p:txBody>
          <a:bodyPr/>
          <a:lstStyle/>
          <a:p>
            <a:pPr>
              <a:spcBef>
                <a:spcPts val="400"/>
              </a:spcBef>
              <a:defRPr>
                <a:latin typeface="Arial"/>
                <a:ea typeface="Arial"/>
                <a:cs typeface="Arial"/>
                <a:sym typeface="Arial"/>
              </a:defRPr>
            </a:pPr>
            <a:r>
              <a:t>First I’ll mention LCLS 1.  It has been delivering to users since 2009, it produces extremely bright, extremely short X-ray pulses, and it is in very high demand - only about a quarter of proposals can get time on LCLS.</a:t>
            </a:r>
          </a:p>
          <a:p>
            <a:pPr>
              <a:spcBef>
                <a:spcPts val="400"/>
              </a:spcBef>
              <a:defRPr>
                <a:latin typeface="Arial"/>
                <a:ea typeface="Arial"/>
                <a:cs typeface="Arial"/>
                <a:sym typeface="Arial"/>
              </a:defRPr>
            </a:pPr>
          </a:p>
          <a:p>
            <a:pPr>
              <a:spcBef>
                <a:spcPts val="400"/>
              </a:spcBef>
              <a:defRPr>
                <a:latin typeface="Arial"/>
                <a:ea typeface="Arial"/>
                <a:cs typeface="Arial"/>
                <a:sym typeface="Arial"/>
              </a:defRPr>
            </a:pPr>
            <a:r>
              <a:t>Breakthrough scientific results have prompted construction of similar facilities around the world.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8" name="Shape 278"/>
          <p:cNvSpPr/>
          <p:nvPr>
            <p:ph type="sldImg"/>
          </p:nvPr>
        </p:nvSpPr>
        <p:spPr>
          <a:prstGeom prst="rect">
            <a:avLst/>
          </a:prstGeom>
        </p:spPr>
        <p:txBody>
          <a:bodyPr/>
          <a:lstStyle/>
          <a:p>
            <a:pPr/>
          </a:p>
        </p:txBody>
      </p:sp>
      <p:sp>
        <p:nvSpPr>
          <p:cNvPr id="279" name="Shape 279"/>
          <p:cNvSpPr/>
          <p:nvPr>
            <p:ph type="body" sz="quarter" idx="1"/>
          </p:nvPr>
        </p:nvSpPr>
        <p:spPr>
          <a:prstGeom prst="rect">
            <a:avLst/>
          </a:prstGeom>
        </p:spPr>
        <p:txBody>
          <a:bodyPr/>
          <a:lstStyle/>
          <a:p>
            <a:pPr>
              <a:spcBef>
                <a:spcPts val="400"/>
              </a:spcBef>
              <a:defRPr>
                <a:latin typeface="Arial"/>
                <a:ea typeface="Arial"/>
                <a:cs typeface="Arial"/>
                <a:sym typeface="Arial"/>
              </a:defRPr>
            </a:pPr>
            <a:r>
              <a:t>Here are the plans for LCLS-II:  A brand new injector developed at Lawrence Berkeley provides electron bunches at 1 MHz.  Those bunches are then accelerated with a brand new superconducting linac (replacing the copper accelerating structure we’ve used since the sixties).</a:t>
            </a:r>
          </a:p>
          <a:p>
            <a:pPr>
              <a:spcBef>
                <a:spcPts val="400"/>
              </a:spcBef>
              <a:defRPr>
                <a:latin typeface="Arial"/>
                <a:ea typeface="Arial"/>
                <a:cs typeface="Arial"/>
                <a:sym typeface="Arial"/>
              </a:defRPr>
            </a:pPr>
            <a:r>
              <a:t>After acceleration, the LCLS-II beam will travel in a bypass line through the remaining 2/3rds of the accelerator tunnel.  It then merges with the LCLS-1 beam line, and can be kicked into one of two new variable gap undulator lines.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5" name="Shape 285"/>
          <p:cNvSpPr/>
          <p:nvPr>
            <p:ph type="sldImg"/>
          </p:nvPr>
        </p:nvSpPr>
        <p:spPr>
          <a:prstGeom prst="rect">
            <a:avLst/>
          </a:prstGeom>
        </p:spPr>
        <p:txBody>
          <a:bodyPr/>
          <a:lstStyle/>
          <a:p>
            <a:pPr/>
          </a:p>
        </p:txBody>
      </p:sp>
      <p:sp>
        <p:nvSpPr>
          <p:cNvPr id="286" name="Shape 286"/>
          <p:cNvSpPr/>
          <p:nvPr>
            <p:ph type="body" sz="quarter" idx="1"/>
          </p:nvPr>
        </p:nvSpPr>
        <p:spPr>
          <a:prstGeom prst="rect">
            <a:avLst/>
          </a:prstGeom>
        </p:spPr>
        <p:txBody>
          <a:bodyPr/>
          <a:lstStyle/>
          <a:p>
            <a:pPr/>
            <a:r>
              <a:t>Here’s a top-down view of the site, showing how LCLS-II fits in with the rest of the linear accelerator.  The undulator hall on the far right will be shared between both LCLS 1 and LCLS II.</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4" name="Shape 304"/>
          <p:cNvSpPr/>
          <p:nvPr>
            <p:ph type="sldImg"/>
          </p:nvPr>
        </p:nvSpPr>
        <p:spPr>
          <a:prstGeom prst="rect">
            <a:avLst/>
          </a:prstGeom>
        </p:spPr>
        <p:txBody>
          <a:bodyPr/>
          <a:lstStyle/>
          <a:p>
            <a:pPr/>
          </a:p>
        </p:txBody>
      </p:sp>
      <p:sp>
        <p:nvSpPr>
          <p:cNvPr id="305" name="Shape 305"/>
          <p:cNvSpPr/>
          <p:nvPr>
            <p:ph type="body" sz="quarter" idx="1"/>
          </p:nvPr>
        </p:nvSpPr>
        <p:spPr>
          <a:prstGeom prst="rect">
            <a:avLst/>
          </a:prstGeom>
        </p:spPr>
        <p:txBody>
          <a:bodyPr/>
          <a:lstStyle>
            <a:lvl1pPr>
              <a:spcBef>
                <a:spcPts val="400"/>
              </a:spcBef>
              <a:defRPr>
                <a:latin typeface="Arial"/>
                <a:ea typeface="Arial"/>
                <a:cs typeface="Arial"/>
                <a:sym typeface="Arial"/>
              </a:defRPr>
            </a:lvl1pPr>
          </a:lstStyle>
          <a:p>
            <a:pPr/>
            <a:r>
              <a:t>LCLS-II is a big collaboration - Fermilab is building half of the cryomodules, Jefferson Lab is taking care of the other half, as well as building and commissioning the cryoplant.  Lawrence Berkeley is building the electron gun, and working on the undulators.  Argonne National Lab is also working on the undulator system.  Cornell is doing R&amp;D and prototyping.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1" name="Shape 311"/>
          <p:cNvSpPr/>
          <p:nvPr>
            <p:ph type="sldImg"/>
          </p:nvPr>
        </p:nvSpPr>
        <p:spPr>
          <a:prstGeom prst="rect">
            <a:avLst/>
          </a:prstGeom>
        </p:spPr>
        <p:txBody>
          <a:bodyPr/>
          <a:lstStyle/>
          <a:p>
            <a:pPr/>
          </a:p>
        </p:txBody>
      </p:sp>
      <p:sp>
        <p:nvSpPr>
          <p:cNvPr id="312" name="Shape 312"/>
          <p:cNvSpPr/>
          <p:nvPr>
            <p:ph type="body" sz="quarter" idx="1"/>
          </p:nvPr>
        </p:nvSpPr>
        <p:spPr>
          <a:prstGeom prst="rect">
            <a:avLst/>
          </a:prstGeom>
        </p:spPr>
        <p:txBody>
          <a:bodyPr/>
          <a:lstStyle/>
          <a:p>
            <a:pPr/>
            <a:r>
              <a:t>LCLS-II’s most significant new feature is the high repetition rate - its about eight thousand times higher than LCLS 1.  This really pushes the requirements of the beam diagnostics and data acquisition systems.  The high rep rate also means the average beam power can be about two thousand times higher, which is a big challenge for the beam containment and machine protection systems.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7" name="Shape 317"/>
          <p:cNvSpPr/>
          <p:nvPr>
            <p:ph type="sldImg"/>
          </p:nvPr>
        </p:nvSpPr>
        <p:spPr>
          <a:prstGeom prst="rect">
            <a:avLst/>
          </a:prstGeom>
        </p:spPr>
        <p:txBody>
          <a:bodyPr/>
          <a:lstStyle/>
          <a:p>
            <a:pPr/>
          </a:p>
        </p:txBody>
      </p:sp>
      <p:sp>
        <p:nvSpPr>
          <p:cNvPr id="318" name="Shape 318"/>
          <p:cNvSpPr/>
          <p:nvPr>
            <p:ph type="body" sz="quarter" idx="1"/>
          </p:nvPr>
        </p:nvSpPr>
        <p:spPr>
          <a:prstGeom prst="rect">
            <a:avLst/>
          </a:prstGeom>
        </p:spPr>
        <p:txBody>
          <a:bodyPr/>
          <a:lstStyle/>
          <a:p>
            <a:pPr lvl="2">
              <a:spcBef>
                <a:spcPts val="400"/>
              </a:spcBef>
              <a:defRPr>
                <a:latin typeface="Arial"/>
                <a:ea typeface="Arial"/>
                <a:cs typeface="Arial"/>
                <a:sym typeface="Arial"/>
              </a:defRPr>
            </a:pPr>
            <a:r>
              <a:t>These are the control system pieces we need to run LCLS-II.</a:t>
            </a:r>
          </a:p>
          <a:p>
            <a:pPr lvl="2">
              <a:spcBef>
                <a:spcPts val="400"/>
              </a:spcBef>
              <a:defRPr>
                <a:latin typeface="Arial"/>
                <a:ea typeface="Arial"/>
                <a:cs typeface="Arial"/>
                <a:sym typeface="Arial"/>
              </a:defRPr>
            </a:pPr>
            <a:r>
              <a:t>The High Level Requirements are:</a:t>
            </a:r>
          </a:p>
          <a:p>
            <a:pPr lvl="2" marL="342900" indent="347662">
              <a:spcBef>
                <a:spcPts val="700"/>
              </a:spcBef>
              <a:defRPr>
                <a:latin typeface="Arial"/>
                <a:ea typeface="Arial"/>
                <a:cs typeface="Arial"/>
                <a:sym typeface="Arial"/>
              </a:defRPr>
            </a:pPr>
            <a:r>
              <a:t>* Extend the successful EPICS Controls from LCLS to LCLS-II</a:t>
            </a:r>
          </a:p>
          <a:p>
            <a:pPr lvl="2" marL="342900" indent="347662">
              <a:spcBef>
                <a:spcPts val="700"/>
              </a:spcBef>
              <a:defRPr>
                <a:latin typeface="Arial"/>
                <a:ea typeface="Arial"/>
                <a:cs typeface="Arial"/>
                <a:sym typeface="Arial"/>
              </a:defRPr>
            </a:pPr>
            <a:r>
              <a:t>* Preserve all the single-pulse control and single-pulse read-back features of a single-pass accelerator</a:t>
            </a:r>
          </a:p>
          <a:p>
            <a:pPr lvl="2" marL="342900" indent="347662">
              <a:spcBef>
                <a:spcPts val="400"/>
              </a:spcBef>
              <a:defRPr>
                <a:latin typeface="Arial"/>
                <a:ea typeface="Arial"/>
                <a:cs typeface="Arial"/>
                <a:sym typeface="Arial"/>
              </a:defRPr>
            </a:pPr>
            <a:r>
              <a:t>But do so for the CW LCLS-II with a repetition rate up to 1 MHz</a:t>
            </a:r>
          </a:p>
          <a:p>
            <a:pPr lvl="2" marL="342900" indent="347662">
              <a:spcBef>
                <a:spcPts val="400"/>
              </a:spcBef>
              <a:defRPr>
                <a:latin typeface="Arial"/>
                <a:ea typeface="Arial"/>
                <a:cs typeface="Arial"/>
                <a:sym typeface="Arial"/>
              </a:defRPr>
            </a:pPr>
            <a:r>
              <a:t>Maintain compatibility with the present 120 Hz LCLS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3" name="Shape 323"/>
          <p:cNvSpPr/>
          <p:nvPr>
            <p:ph type="sldImg"/>
          </p:nvPr>
        </p:nvSpPr>
        <p:spPr>
          <a:prstGeom prst="rect">
            <a:avLst/>
          </a:prstGeom>
        </p:spPr>
        <p:txBody>
          <a:bodyPr/>
          <a:lstStyle/>
          <a:p>
            <a:pPr/>
          </a:p>
        </p:txBody>
      </p:sp>
      <p:sp>
        <p:nvSpPr>
          <p:cNvPr id="324" name="Shape 324"/>
          <p:cNvSpPr/>
          <p:nvPr>
            <p:ph type="body" sz="quarter" idx="1"/>
          </p:nvPr>
        </p:nvSpPr>
        <p:spPr>
          <a:prstGeom prst="rect">
            <a:avLst/>
          </a:prstGeom>
        </p:spPr>
        <p:txBody>
          <a:bodyPr/>
          <a:lstStyle/>
          <a:p>
            <a:pPr lvl="2">
              <a:spcBef>
                <a:spcPts val="400"/>
              </a:spcBef>
              <a:defRPr>
                <a:latin typeface="Arial"/>
                <a:ea typeface="Arial"/>
                <a:cs typeface="Arial"/>
                <a:sym typeface="Arial"/>
              </a:defRPr>
            </a:pPr>
            <a:r>
              <a:t>These are the control system pieces we need to run LCLS-II.</a:t>
            </a:r>
          </a:p>
          <a:p>
            <a:pPr lvl="2">
              <a:spcBef>
                <a:spcPts val="400"/>
              </a:spcBef>
              <a:defRPr>
                <a:latin typeface="Arial"/>
                <a:ea typeface="Arial"/>
                <a:cs typeface="Arial"/>
                <a:sym typeface="Arial"/>
              </a:defRPr>
            </a:pPr>
            <a:r>
              <a:t>The High Level Requirements are:</a:t>
            </a:r>
          </a:p>
          <a:p>
            <a:pPr lvl="2" marL="342900" indent="347662">
              <a:spcBef>
                <a:spcPts val="700"/>
              </a:spcBef>
              <a:defRPr>
                <a:latin typeface="Arial"/>
                <a:ea typeface="Arial"/>
                <a:cs typeface="Arial"/>
                <a:sym typeface="Arial"/>
              </a:defRPr>
            </a:pPr>
            <a:r>
              <a:t>* Extend the successful EPICS Controls from LCLS to LCLS-II</a:t>
            </a:r>
          </a:p>
          <a:p>
            <a:pPr lvl="2" marL="342900" indent="347662">
              <a:spcBef>
                <a:spcPts val="700"/>
              </a:spcBef>
              <a:defRPr>
                <a:latin typeface="Arial"/>
                <a:ea typeface="Arial"/>
                <a:cs typeface="Arial"/>
                <a:sym typeface="Arial"/>
              </a:defRPr>
            </a:pPr>
            <a:r>
              <a:t>* Preserve all the single-pulse control and single-pulse read-back features of a single-pass accelerator</a:t>
            </a:r>
          </a:p>
          <a:p>
            <a:pPr lvl="2" marL="342900" indent="347662">
              <a:spcBef>
                <a:spcPts val="400"/>
              </a:spcBef>
              <a:defRPr>
                <a:latin typeface="Arial"/>
                <a:ea typeface="Arial"/>
                <a:cs typeface="Arial"/>
                <a:sym typeface="Arial"/>
              </a:defRPr>
            </a:pPr>
            <a:r>
              <a:t>But do so for the CW LCLS-II with a repetition rate up to 1 MHz</a:t>
            </a:r>
          </a:p>
          <a:p>
            <a:pPr lvl="2" marL="342900" indent="347662">
              <a:spcBef>
                <a:spcPts val="400"/>
              </a:spcBef>
              <a:defRPr>
                <a:latin typeface="Arial"/>
                <a:ea typeface="Arial"/>
                <a:cs typeface="Arial"/>
                <a:sym typeface="Arial"/>
              </a:defRPr>
            </a:pPr>
            <a:r>
              <a:t>Maintain compatibility with the present 120 Hz LCLS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2" name="Shape 332"/>
          <p:cNvSpPr/>
          <p:nvPr>
            <p:ph type="sldImg"/>
          </p:nvPr>
        </p:nvSpPr>
        <p:spPr>
          <a:prstGeom prst="rect">
            <a:avLst/>
          </a:prstGeom>
        </p:spPr>
        <p:txBody>
          <a:bodyPr/>
          <a:lstStyle/>
          <a:p>
            <a:pPr/>
          </a:p>
        </p:txBody>
      </p:sp>
      <p:sp>
        <p:nvSpPr>
          <p:cNvPr id="333" name="Shape 333"/>
          <p:cNvSpPr/>
          <p:nvPr>
            <p:ph type="body" sz="quarter" idx="1"/>
          </p:nvPr>
        </p:nvSpPr>
        <p:spPr>
          <a:prstGeom prst="rect">
            <a:avLst/>
          </a:prstGeom>
        </p:spPr>
        <p:txBody>
          <a:bodyPr/>
          <a:lstStyle/>
          <a:p>
            <a:pPr/>
            <a:r>
              <a:t>Despite the new machine parameters, we can still re-use a considerable amount of the work we put into LCLS 1.  Many of the systems don’t need to work at 1 MHz.</a:t>
            </a:r>
          </a:p>
          <a:p>
            <a:pPr/>
          </a:p>
          <a:p>
            <a:pPr/>
            <a:r>
              <a:t>The systems that *do* need new designs are timing, LLRF, beam diagnostics, machine protection, and parts of the beam containment system.</a:t>
            </a:r>
          </a:p>
          <a:p>
            <a:pPr/>
          </a:p>
          <a:p>
            <a:pPr/>
            <a:r>
              <a:t>In addition, SLAC doesn’t have much history with cryogenic systems, and we need designs for those.</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7.png"/><Relationship Id="rId4" Type="http://schemas.openxmlformats.org/officeDocument/2006/relationships/image" Target="../media/image2.jpeg"/><Relationship Id="rId5" Type="http://schemas.openxmlformats.org/officeDocument/2006/relationships/image" Target="../media/image8.png"/><Relationship Id="rId6" Type="http://schemas.openxmlformats.org/officeDocument/2006/relationships/image" Target="../media/image1.gif"/><Relationship Id="rId7" Type="http://schemas.openxmlformats.org/officeDocument/2006/relationships/image" Target="../media/image3.jpeg"/><Relationship Id="rId8" Type="http://schemas.openxmlformats.org/officeDocument/2006/relationships/image" Target="../media/image9.png"/><Relationship Id="rId9" Type="http://schemas.openxmlformats.org/officeDocument/2006/relationships/image" Target="../media/image4.jpeg"/><Relationship Id="rId10" Type="http://schemas.openxmlformats.org/officeDocument/2006/relationships/image" Target="../media/image2.gif"/></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p:spTree>
      <p:nvGrpSpPr>
        <p:cNvPr id="1" name=""/>
        <p:cNvGrpSpPr/>
        <p:nvPr/>
      </p:nvGrpSpPr>
      <p:grpSpPr>
        <a:xfrm>
          <a:off x="0" y="0"/>
          <a:ext cx="0" cy="0"/>
          <a:chOff x="0" y="0"/>
          <a:chExt cx="0" cy="0"/>
        </a:xfrm>
      </p:grpSpPr>
      <p:pic>
        <p:nvPicPr>
          <p:cNvPr id="13" name="image1.png"/>
          <p:cNvPicPr>
            <a:picLocks noChangeAspect="1"/>
          </p:cNvPicPr>
          <p:nvPr/>
        </p:nvPicPr>
        <p:blipFill>
          <a:blip r:embed="rId2">
            <a:extLst/>
          </a:blip>
          <a:stretch>
            <a:fillRect/>
          </a:stretch>
        </p:blipFill>
        <p:spPr>
          <a:xfrm>
            <a:off x="-1801" y="0"/>
            <a:ext cx="9158401" cy="6868801"/>
          </a:xfrm>
          <a:prstGeom prst="rect">
            <a:avLst/>
          </a:prstGeom>
          <a:ln w="12700">
            <a:miter lim="400000"/>
          </a:ln>
        </p:spPr>
      </p:pic>
      <p:pic>
        <p:nvPicPr>
          <p:cNvPr id="14" name="image2.png"/>
          <p:cNvPicPr>
            <a:picLocks noChangeAspect="1"/>
          </p:cNvPicPr>
          <p:nvPr/>
        </p:nvPicPr>
        <p:blipFill>
          <a:blip r:embed="rId3">
            <a:extLst/>
          </a:blip>
          <a:stretch>
            <a:fillRect/>
          </a:stretch>
        </p:blipFill>
        <p:spPr>
          <a:xfrm>
            <a:off x="6868434" y="6196867"/>
            <a:ext cx="2275567" cy="661134"/>
          </a:xfrm>
          <a:prstGeom prst="rect">
            <a:avLst/>
          </a:prstGeom>
          <a:ln w="12700">
            <a:miter lim="400000"/>
          </a:ln>
        </p:spPr>
      </p:pic>
      <p:pic>
        <p:nvPicPr>
          <p:cNvPr id="15" name="image3.png"/>
          <p:cNvPicPr>
            <a:picLocks noChangeAspect="1"/>
          </p:cNvPicPr>
          <p:nvPr/>
        </p:nvPicPr>
        <p:blipFill>
          <a:blip r:embed="rId4">
            <a:extLst/>
          </a:blip>
          <a:stretch>
            <a:fillRect/>
          </a:stretch>
        </p:blipFill>
        <p:spPr>
          <a:xfrm>
            <a:off x="0" y="6140194"/>
            <a:ext cx="1973584" cy="717806"/>
          </a:xfrm>
          <a:prstGeom prst="rect">
            <a:avLst/>
          </a:prstGeom>
          <a:ln w="12700">
            <a:miter lim="400000"/>
          </a:ln>
        </p:spPr>
      </p:pic>
      <p:sp>
        <p:nvSpPr>
          <p:cNvPr id="16" name="Shape 16"/>
          <p:cNvSpPr/>
          <p:nvPr>
            <p:ph type="title"/>
          </p:nvPr>
        </p:nvSpPr>
        <p:spPr>
          <a:xfrm>
            <a:off x="557212" y="536575"/>
            <a:ext cx="8008938" cy="2246314"/>
          </a:xfrm>
          <a:prstGeom prst="rect">
            <a:avLst/>
          </a:prstGeom>
        </p:spPr>
        <p:txBody>
          <a:bodyPr/>
          <a:lstStyle>
            <a:lvl1pPr>
              <a:defRPr sz="4300">
                <a:solidFill>
                  <a:srgbClr val="000000"/>
                </a:solidFill>
              </a:defRPr>
            </a:lvl1pPr>
          </a:lstStyle>
          <a:p>
            <a:pPr/>
            <a:r>
              <a:t>Title Text</a:t>
            </a:r>
          </a:p>
        </p:txBody>
      </p:sp>
      <p:sp>
        <p:nvSpPr>
          <p:cNvPr id="17" name="Shape 17"/>
          <p:cNvSpPr/>
          <p:nvPr>
            <p:ph type="body" sz="half" idx="1"/>
          </p:nvPr>
        </p:nvSpPr>
        <p:spPr>
          <a:xfrm>
            <a:off x="557212" y="3646170"/>
            <a:ext cx="7989888" cy="2187703"/>
          </a:xfrm>
          <a:prstGeom prst="rect">
            <a:avLst/>
          </a:prstGeom>
        </p:spPr>
        <p:txBody>
          <a:bodyPr/>
          <a:lstStyle>
            <a:lvl1pPr>
              <a:lnSpc>
                <a:spcPct val="110000"/>
              </a:lnSpc>
              <a:defRPr sz="1600"/>
            </a:lvl1pPr>
            <a:lvl2pPr marL="0" indent="457200">
              <a:lnSpc>
                <a:spcPct val="110000"/>
              </a:lnSpc>
              <a:buSzTx/>
              <a:buNone/>
              <a:defRPr sz="1600"/>
            </a:lvl2pPr>
            <a:lvl3pPr marL="0" indent="914400">
              <a:lnSpc>
                <a:spcPct val="110000"/>
              </a:lnSpc>
              <a:buSzTx/>
              <a:buNone/>
              <a:defRPr sz="1600"/>
            </a:lvl3pPr>
            <a:lvl4pPr marL="0" indent="1371600">
              <a:lnSpc>
                <a:spcPct val="110000"/>
              </a:lnSpc>
              <a:buSzTx/>
              <a:buNone/>
              <a:defRPr sz="1600"/>
            </a:lvl4pPr>
            <a:lvl5pPr marL="0" indent="1828800">
              <a:lnSpc>
                <a:spcPct val="110000"/>
              </a:lnSpc>
              <a:buSz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18" name="Shape 18"/>
          <p:cNvSpPr/>
          <p:nvPr>
            <p:ph type="body" sz="quarter" idx="13"/>
          </p:nvPr>
        </p:nvSpPr>
        <p:spPr>
          <a:xfrm>
            <a:off x="557213" y="2755010"/>
            <a:ext cx="8008936" cy="635890"/>
          </a:xfrm>
          <a:prstGeom prst="rect">
            <a:avLst/>
          </a:prstGeom>
        </p:spPr>
        <p:txBody>
          <a:bodyPr/>
          <a:lstStyle/>
          <a:p>
            <a:pPr>
              <a:lnSpc>
                <a:spcPct val="100000"/>
              </a:lnSpc>
              <a:defRPr sz="4200"/>
            </a:pPr>
          </a:p>
        </p:txBody>
      </p:sp>
      <p:sp>
        <p:nvSpPr>
          <p:cNvPr id="19" name="Shape 19"/>
          <p:cNvSpPr/>
          <p:nvPr>
            <p:ph type="sldNum" sz="quarter" idx="2"/>
          </p:nvPr>
        </p:nvSpPr>
        <p:spPr>
          <a:xfrm>
            <a:off x="65532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spTree>
      <p:nvGrpSpPr>
        <p:cNvPr id="1" name=""/>
        <p:cNvGrpSpPr/>
        <p:nvPr/>
      </p:nvGrpSpPr>
      <p:grpSpPr>
        <a:xfrm>
          <a:off x="0" y="0"/>
          <a:ext cx="0" cy="0"/>
          <a:chOff x="0" y="0"/>
          <a:chExt cx="0" cy="0"/>
        </a:xfrm>
      </p:grpSpPr>
      <p:pic>
        <p:nvPicPr>
          <p:cNvPr id="99" name="image10.png"/>
          <p:cNvPicPr>
            <a:picLocks noChangeAspect="1"/>
          </p:cNvPicPr>
          <p:nvPr/>
        </p:nvPicPr>
        <p:blipFill>
          <a:blip r:embed="rId2">
            <a:extLst/>
          </a:blip>
          <a:stretch>
            <a:fillRect/>
          </a:stretch>
        </p:blipFill>
        <p:spPr>
          <a:xfrm>
            <a:off x="0" y="0"/>
            <a:ext cx="9144000" cy="1252728"/>
          </a:xfrm>
          <a:prstGeom prst="rect">
            <a:avLst/>
          </a:prstGeom>
          <a:ln w="12700">
            <a:miter lim="400000"/>
          </a:ln>
        </p:spPr>
      </p:pic>
      <p:sp>
        <p:nvSpPr>
          <p:cNvPr id="100" name="Shape 100"/>
          <p:cNvSpPr/>
          <p:nvPr>
            <p:ph type="sldNum" sz="quarter" idx="2"/>
          </p:nvPr>
        </p:nvSpPr>
        <p:spPr>
          <a:prstGeom prst="rect">
            <a:avLst/>
          </a:prstGeom>
        </p:spPr>
        <p:txBody>
          <a:bodyPr/>
          <a:lstStyle/>
          <a:p>
            <a:pPr/>
            <a:fld id="{86CB4B4D-7CA3-9044-876B-883B54F8677D}" type="slidenum"/>
          </a:p>
        </p:txBody>
      </p:sp>
      <p:sp>
        <p:nvSpPr>
          <p:cNvPr id="101" name="Shape 101"/>
          <p:cNvSpPr/>
          <p:nvPr>
            <p:ph type="title"/>
          </p:nvPr>
        </p:nvSpPr>
        <p:spPr>
          <a:prstGeom prst="rect">
            <a:avLst/>
          </a:prstGeom>
        </p:spPr>
        <p:txBody>
          <a:bodyPr/>
          <a:lstStyle/>
          <a:p>
            <a:pPr/>
            <a:r>
              <a:t>Title Text</a:t>
            </a:r>
          </a:p>
        </p:txBody>
      </p:sp>
      <p:sp>
        <p:nvSpPr>
          <p:cNvPr id="102" name="Shape 102"/>
          <p:cNvSpPr/>
          <p:nvPr>
            <p:ph type="body" idx="1"/>
          </p:nvPr>
        </p:nvSpPr>
        <p:spPr>
          <a:prstGeom prst="rect">
            <a:avLst/>
          </a:prstGeom>
        </p:spPr>
        <p:txBody>
          <a:bodyPr/>
          <a:lstStyle>
            <a:lvl2pPr>
              <a:buSzPct val="100000"/>
            </a:lvl2pPr>
            <a:lvl3pPr>
              <a:buSzPct val="100000"/>
            </a:lvl3pPr>
            <a:lvl4pPr>
              <a:buSzPct val="100000"/>
            </a:lvl4pPr>
            <a:lvl5pPr marL="1264444" indent="-350044">
              <a:buSzPct val="100000"/>
            </a:lvl5pPr>
          </a:lstStyle>
          <a:p>
            <a:pPr/>
            <a:r>
              <a:t>Body Level One</a:t>
            </a:r>
          </a:p>
          <a:p>
            <a:pPr lvl="1"/>
            <a:r>
              <a:t>Body Level Two</a:t>
            </a:r>
          </a:p>
          <a:p>
            <a:pPr lvl="2"/>
            <a:r>
              <a:t>Body Level Three</a:t>
            </a:r>
          </a:p>
          <a:p>
            <a:pPr lvl="3"/>
            <a:r>
              <a:t>Body Level Four</a:t>
            </a:r>
          </a:p>
          <a:p>
            <a:pPr lvl="4"/>
            <a:r>
              <a:t>Body Level Five</a:t>
            </a:r>
          </a:p>
        </p:txBody>
      </p:sp>
      <p:sp>
        <p:nvSpPr>
          <p:cNvPr id="103" name="Shape 103"/>
          <p:cNvSpPr/>
          <p:nvPr/>
        </p:nvSpPr>
        <p:spPr>
          <a:xfrm>
            <a:off x="20" y="1074379"/>
            <a:ext cx="8542318" cy="1944"/>
          </a:xfrm>
          <a:prstGeom prst="line">
            <a:avLst/>
          </a:prstGeom>
          <a:ln w="22225">
            <a:solidFill>
              <a:schemeClr val="accent1"/>
            </a:solidFill>
            <a:tailEnd type="oval"/>
          </a:ln>
        </p:spPr>
        <p:txBody>
          <a:bodyPr lIns="45719" rIns="45719"/>
          <a:lstStyle/>
          <a:p>
            <a:pPr/>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spTree>
      <p:nvGrpSpPr>
        <p:cNvPr id="1" name=""/>
        <p:cNvGrpSpPr/>
        <p:nvPr/>
      </p:nvGrpSpPr>
      <p:grpSpPr>
        <a:xfrm>
          <a:off x="0" y="0"/>
          <a:ext cx="0" cy="0"/>
          <a:chOff x="0" y="0"/>
          <a:chExt cx="0" cy="0"/>
        </a:xfrm>
      </p:grpSpPr>
      <p:pic>
        <p:nvPicPr>
          <p:cNvPr id="110" name="image10.png"/>
          <p:cNvPicPr>
            <a:picLocks noChangeAspect="1"/>
          </p:cNvPicPr>
          <p:nvPr/>
        </p:nvPicPr>
        <p:blipFill>
          <a:blip r:embed="rId2">
            <a:extLst/>
          </a:blip>
          <a:stretch>
            <a:fillRect/>
          </a:stretch>
        </p:blipFill>
        <p:spPr>
          <a:xfrm>
            <a:off x="0" y="0"/>
            <a:ext cx="9144000" cy="1252728"/>
          </a:xfrm>
          <a:prstGeom prst="rect">
            <a:avLst/>
          </a:prstGeom>
          <a:ln w="12700">
            <a:miter lim="400000"/>
          </a:ln>
        </p:spPr>
      </p:pic>
      <p:sp>
        <p:nvSpPr>
          <p:cNvPr id="111" name="Shape 111"/>
          <p:cNvSpPr/>
          <p:nvPr>
            <p:ph type="sldNum" sz="quarter" idx="2"/>
          </p:nvPr>
        </p:nvSpPr>
        <p:spPr>
          <a:prstGeom prst="rect">
            <a:avLst/>
          </a:prstGeom>
        </p:spPr>
        <p:txBody>
          <a:bodyPr/>
          <a:lstStyle/>
          <a:p>
            <a:pPr/>
            <a:fld id="{86CB4B4D-7CA3-9044-876B-883B54F8677D}" type="slidenum"/>
          </a:p>
        </p:txBody>
      </p:sp>
      <p:sp>
        <p:nvSpPr>
          <p:cNvPr id="112" name="Shape 112"/>
          <p:cNvSpPr/>
          <p:nvPr>
            <p:ph type="title"/>
          </p:nvPr>
        </p:nvSpPr>
        <p:spPr>
          <a:prstGeom prst="rect">
            <a:avLst/>
          </a:prstGeom>
        </p:spPr>
        <p:txBody>
          <a:bodyPr/>
          <a:lstStyle/>
          <a:p>
            <a:pPr/>
            <a:r>
              <a:t>Title Text</a:t>
            </a:r>
          </a:p>
        </p:txBody>
      </p:sp>
      <p:sp>
        <p:nvSpPr>
          <p:cNvPr id="113" name="Shape 113"/>
          <p:cNvSpPr/>
          <p:nvPr>
            <p:ph type="body" idx="1"/>
          </p:nvPr>
        </p:nvSpPr>
        <p:spPr>
          <a:prstGeom prst="rect">
            <a:avLst/>
          </a:prstGeom>
        </p:spPr>
        <p:txBody>
          <a:bodyPr/>
          <a:lstStyle>
            <a:lvl2pPr>
              <a:buSzPct val="100000"/>
            </a:lvl2pPr>
            <a:lvl3pPr>
              <a:buSzPct val="100000"/>
            </a:lvl3pPr>
            <a:lvl4pPr>
              <a:buSzPct val="100000"/>
            </a:lvl4pPr>
            <a:lvl5pPr marL="1264444" indent="-350044">
              <a:buSzPct val="100000"/>
            </a:lvl5pPr>
          </a:lstStyle>
          <a:p>
            <a:pPr/>
            <a:r>
              <a:t>Body Level One</a:t>
            </a:r>
          </a:p>
          <a:p>
            <a:pPr lvl="1"/>
            <a:r>
              <a:t>Body Level Two</a:t>
            </a:r>
          </a:p>
          <a:p>
            <a:pPr lvl="2"/>
            <a:r>
              <a:t>Body Level Three</a:t>
            </a:r>
          </a:p>
          <a:p>
            <a:pPr lvl="3"/>
            <a:r>
              <a:t>Body Level Four</a:t>
            </a:r>
          </a:p>
          <a:p>
            <a:pPr lvl="4"/>
            <a:r>
              <a:t>Body Level Five</a:t>
            </a:r>
          </a:p>
        </p:txBody>
      </p:sp>
      <p:sp>
        <p:nvSpPr>
          <p:cNvPr id="114" name="Shape 114"/>
          <p:cNvSpPr/>
          <p:nvPr/>
        </p:nvSpPr>
        <p:spPr>
          <a:xfrm>
            <a:off x="20" y="1074379"/>
            <a:ext cx="8542318" cy="1944"/>
          </a:xfrm>
          <a:prstGeom prst="line">
            <a:avLst/>
          </a:prstGeom>
          <a:ln w="22225">
            <a:solidFill>
              <a:schemeClr val="accent1"/>
            </a:solidFill>
            <a:tailEnd type="oval"/>
          </a:ln>
        </p:spPr>
        <p:txBody>
          <a:bodyPr lIns="45719" rIns="45719"/>
          <a:lstStyle/>
          <a:p>
            <a:pPr/>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spTree>
      <p:nvGrpSpPr>
        <p:cNvPr id="1" name=""/>
        <p:cNvGrpSpPr/>
        <p:nvPr/>
      </p:nvGrpSpPr>
      <p:grpSpPr>
        <a:xfrm>
          <a:off x="0" y="0"/>
          <a:ext cx="0" cy="0"/>
          <a:chOff x="0" y="0"/>
          <a:chExt cx="0" cy="0"/>
        </a:xfrm>
      </p:grpSpPr>
      <p:pic>
        <p:nvPicPr>
          <p:cNvPr id="121" name="image10.png"/>
          <p:cNvPicPr>
            <a:picLocks noChangeAspect="1"/>
          </p:cNvPicPr>
          <p:nvPr/>
        </p:nvPicPr>
        <p:blipFill>
          <a:blip r:embed="rId2">
            <a:extLst/>
          </a:blip>
          <a:stretch>
            <a:fillRect/>
          </a:stretch>
        </p:blipFill>
        <p:spPr>
          <a:xfrm>
            <a:off x="0" y="0"/>
            <a:ext cx="9144000" cy="1252728"/>
          </a:xfrm>
          <a:prstGeom prst="rect">
            <a:avLst/>
          </a:prstGeom>
          <a:ln w="12700">
            <a:miter lim="400000"/>
          </a:ln>
        </p:spPr>
      </p:pic>
      <p:sp>
        <p:nvSpPr>
          <p:cNvPr id="122" name="Shape 122"/>
          <p:cNvSpPr/>
          <p:nvPr>
            <p:ph type="sldNum" sz="quarter" idx="2"/>
          </p:nvPr>
        </p:nvSpPr>
        <p:spPr>
          <a:prstGeom prst="rect">
            <a:avLst/>
          </a:prstGeom>
        </p:spPr>
        <p:txBody>
          <a:bodyPr/>
          <a:lstStyle/>
          <a:p>
            <a:pPr/>
            <a:fld id="{86CB4B4D-7CA3-9044-876B-883B54F8677D}" type="slidenum"/>
          </a:p>
        </p:txBody>
      </p:sp>
      <p:sp>
        <p:nvSpPr>
          <p:cNvPr id="123" name="Shape 123"/>
          <p:cNvSpPr/>
          <p:nvPr>
            <p:ph type="title"/>
          </p:nvPr>
        </p:nvSpPr>
        <p:spPr>
          <a:prstGeom prst="rect">
            <a:avLst/>
          </a:prstGeom>
        </p:spPr>
        <p:txBody>
          <a:bodyPr/>
          <a:lstStyle/>
          <a:p>
            <a:pPr/>
            <a:r>
              <a:t>Title Text</a:t>
            </a:r>
          </a:p>
        </p:txBody>
      </p:sp>
      <p:sp>
        <p:nvSpPr>
          <p:cNvPr id="124" name="Shape 124"/>
          <p:cNvSpPr/>
          <p:nvPr>
            <p:ph type="body" idx="1"/>
          </p:nvPr>
        </p:nvSpPr>
        <p:spPr>
          <a:prstGeom prst="rect">
            <a:avLst/>
          </a:prstGeom>
        </p:spPr>
        <p:txBody>
          <a:bodyPr/>
          <a:lstStyle>
            <a:lvl2pPr>
              <a:buSzPct val="100000"/>
            </a:lvl2pPr>
            <a:lvl3pPr>
              <a:buSzPct val="100000"/>
            </a:lvl3pPr>
            <a:lvl4pPr>
              <a:buSzPct val="100000"/>
            </a:lvl4pPr>
            <a:lvl5pPr marL="1264444" indent="-350044">
              <a:buSzPct val="100000"/>
            </a:lvl5pPr>
          </a:lstStyle>
          <a:p>
            <a:pPr/>
            <a:r>
              <a:t>Body Level One</a:t>
            </a:r>
          </a:p>
          <a:p>
            <a:pPr lvl="1"/>
            <a:r>
              <a:t>Body Level Two</a:t>
            </a:r>
          </a:p>
          <a:p>
            <a:pPr lvl="2"/>
            <a:r>
              <a:t>Body Level Three</a:t>
            </a:r>
          </a:p>
          <a:p>
            <a:pPr lvl="3"/>
            <a:r>
              <a:t>Body Level Four</a:t>
            </a:r>
          </a:p>
          <a:p>
            <a:pPr lvl="4"/>
            <a:r>
              <a:t>Body Level Five</a:t>
            </a:r>
          </a:p>
        </p:txBody>
      </p:sp>
      <p:sp>
        <p:nvSpPr>
          <p:cNvPr id="125" name="Shape 125"/>
          <p:cNvSpPr/>
          <p:nvPr/>
        </p:nvSpPr>
        <p:spPr>
          <a:xfrm>
            <a:off x="20" y="1074379"/>
            <a:ext cx="8542318" cy="1944"/>
          </a:xfrm>
          <a:prstGeom prst="line">
            <a:avLst/>
          </a:prstGeom>
          <a:ln w="22225">
            <a:solidFill>
              <a:schemeClr val="accent1"/>
            </a:solidFill>
            <a:tailEnd type="oval"/>
          </a:ln>
        </p:spPr>
        <p:txBody>
          <a:bodyPr lIns="45719" rIns="45719"/>
          <a:lstStyle/>
          <a:p>
            <a:pPr/>
          </a:p>
        </p:txBody>
      </p:sp>
      <p:sp>
        <p:nvSpPr>
          <p:cNvPr id="126" name="Shape 126"/>
          <p:cNvSpPr/>
          <p:nvPr/>
        </p:nvSpPr>
        <p:spPr>
          <a:xfrm>
            <a:off x="5284172" y="6400800"/>
            <a:ext cx="4126528" cy="2392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100"/>
            </a:lvl1pPr>
          </a:lstStyle>
          <a:p>
            <a:pPr/>
            <a:r>
              <a:t>EPICS Collaboration Meeting, May 18-22, 2015   </a:t>
            </a:r>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Content and Chart on right">
    <p:spTree>
      <p:nvGrpSpPr>
        <p:cNvPr id="1" name=""/>
        <p:cNvGrpSpPr/>
        <p:nvPr/>
      </p:nvGrpSpPr>
      <p:grpSpPr>
        <a:xfrm>
          <a:off x="0" y="0"/>
          <a:ext cx="0" cy="0"/>
          <a:chOff x="0" y="0"/>
          <a:chExt cx="0" cy="0"/>
        </a:xfrm>
      </p:grpSpPr>
      <p:pic>
        <p:nvPicPr>
          <p:cNvPr id="133" name="image10.png"/>
          <p:cNvPicPr>
            <a:picLocks noChangeAspect="1"/>
          </p:cNvPicPr>
          <p:nvPr/>
        </p:nvPicPr>
        <p:blipFill>
          <a:blip r:embed="rId2">
            <a:extLst/>
          </a:blip>
          <a:stretch>
            <a:fillRect/>
          </a:stretch>
        </p:blipFill>
        <p:spPr>
          <a:xfrm>
            <a:off x="0" y="0"/>
            <a:ext cx="9144000" cy="1252728"/>
          </a:xfrm>
          <a:prstGeom prst="rect">
            <a:avLst/>
          </a:prstGeom>
          <a:ln w="12700">
            <a:miter lim="400000"/>
          </a:ln>
        </p:spPr>
      </p:pic>
      <p:sp>
        <p:nvSpPr>
          <p:cNvPr id="134" name="Shape 134"/>
          <p:cNvSpPr/>
          <p:nvPr>
            <p:ph type="sldNum" sz="quarter" idx="2"/>
          </p:nvPr>
        </p:nvSpPr>
        <p:spPr>
          <a:prstGeom prst="rect">
            <a:avLst/>
          </a:prstGeom>
        </p:spPr>
        <p:txBody>
          <a:bodyPr/>
          <a:lstStyle/>
          <a:p>
            <a:pPr/>
            <a:fld id="{86CB4B4D-7CA3-9044-876B-883B54F8677D}" type="slidenum"/>
          </a:p>
        </p:txBody>
      </p:sp>
      <p:sp>
        <p:nvSpPr>
          <p:cNvPr id="135" name="Shape 135"/>
          <p:cNvSpPr/>
          <p:nvPr>
            <p:ph type="title"/>
          </p:nvPr>
        </p:nvSpPr>
        <p:spPr>
          <a:prstGeom prst="rect">
            <a:avLst/>
          </a:prstGeom>
        </p:spPr>
        <p:txBody>
          <a:bodyPr/>
          <a:lstStyle/>
          <a:p>
            <a:pPr/>
            <a:r>
              <a:t>Title Text</a:t>
            </a:r>
          </a:p>
        </p:txBody>
      </p:sp>
      <p:sp>
        <p:nvSpPr>
          <p:cNvPr id="136" name="Shape 136"/>
          <p:cNvSpPr/>
          <p:nvPr>
            <p:ph type="body" idx="1"/>
          </p:nvPr>
        </p:nvSpPr>
        <p:spPr>
          <a:xfrm>
            <a:off x="457200" y="1243583"/>
            <a:ext cx="5484813" cy="5065523"/>
          </a:xfrm>
          <a:prstGeom prst="rect">
            <a:avLst/>
          </a:prstGeom>
        </p:spPr>
        <p:txBody>
          <a:bodyPr/>
          <a:lstStyle>
            <a:lvl2pPr>
              <a:buSzPct val="100000"/>
            </a:lvl2pPr>
            <a:lvl3pPr>
              <a:buSzPct val="100000"/>
            </a:lvl3pPr>
            <a:lvl4pPr>
              <a:buSzPct val="100000"/>
            </a:lvl4pPr>
            <a:lvl5pPr marL="1264444" indent="-350044">
              <a:buSzPct val="100000"/>
            </a:lvl5pPr>
          </a:lstStyle>
          <a:p>
            <a:pPr/>
            <a:r>
              <a:t>Body Level One</a:t>
            </a:r>
          </a:p>
          <a:p>
            <a:pPr lvl="1"/>
            <a:r>
              <a:t>Body Level Two</a:t>
            </a:r>
          </a:p>
          <a:p>
            <a:pPr lvl="2"/>
            <a:r>
              <a:t>Body Level Three</a:t>
            </a:r>
          </a:p>
          <a:p>
            <a:pPr lvl="3"/>
            <a:r>
              <a:t>Body Level Four</a:t>
            </a:r>
          </a:p>
          <a:p>
            <a:pPr lvl="4"/>
            <a:r>
              <a:t>Body Level Five</a:t>
            </a:r>
          </a:p>
        </p:txBody>
      </p:sp>
      <p:sp>
        <p:nvSpPr>
          <p:cNvPr id="137" name="Shape 137"/>
          <p:cNvSpPr/>
          <p:nvPr/>
        </p:nvSpPr>
        <p:spPr>
          <a:xfrm>
            <a:off x="20" y="1074379"/>
            <a:ext cx="8542318" cy="1944"/>
          </a:xfrm>
          <a:prstGeom prst="line">
            <a:avLst/>
          </a:prstGeom>
          <a:ln w="22225">
            <a:solidFill>
              <a:schemeClr val="accent1"/>
            </a:solidFill>
            <a:tailEnd type="oval"/>
          </a:ln>
        </p:spPr>
        <p:txBody>
          <a:bodyPr lIns="45719" rIns="45719"/>
          <a:lstStyle/>
          <a:p>
            <a:pPr/>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1_Title and Content">
    <p:spTree>
      <p:nvGrpSpPr>
        <p:cNvPr id="1" name=""/>
        <p:cNvGrpSpPr/>
        <p:nvPr/>
      </p:nvGrpSpPr>
      <p:grpSpPr>
        <a:xfrm>
          <a:off x="0" y="0"/>
          <a:ext cx="0" cy="0"/>
          <a:chOff x="0" y="0"/>
          <a:chExt cx="0" cy="0"/>
        </a:xfrm>
      </p:grpSpPr>
      <p:pic>
        <p:nvPicPr>
          <p:cNvPr id="144" name="image10.png"/>
          <p:cNvPicPr>
            <a:picLocks noChangeAspect="1"/>
          </p:cNvPicPr>
          <p:nvPr/>
        </p:nvPicPr>
        <p:blipFill>
          <a:blip r:embed="rId2">
            <a:extLst/>
          </a:blip>
          <a:stretch>
            <a:fillRect/>
          </a:stretch>
        </p:blipFill>
        <p:spPr>
          <a:xfrm>
            <a:off x="0" y="0"/>
            <a:ext cx="9144000" cy="1252728"/>
          </a:xfrm>
          <a:prstGeom prst="rect">
            <a:avLst/>
          </a:prstGeom>
          <a:ln w="12700">
            <a:miter lim="400000"/>
          </a:ln>
        </p:spPr>
      </p:pic>
      <p:sp>
        <p:nvSpPr>
          <p:cNvPr id="145" name="Shape 145"/>
          <p:cNvSpPr/>
          <p:nvPr>
            <p:ph type="sldNum" sz="quarter" idx="2"/>
          </p:nvPr>
        </p:nvSpPr>
        <p:spPr>
          <a:prstGeom prst="rect">
            <a:avLst/>
          </a:prstGeom>
        </p:spPr>
        <p:txBody>
          <a:bodyPr/>
          <a:lstStyle/>
          <a:p>
            <a:pPr/>
            <a:fld id="{86CB4B4D-7CA3-9044-876B-883B54F8677D}" type="slidenum"/>
          </a:p>
        </p:txBody>
      </p:sp>
      <p:sp>
        <p:nvSpPr>
          <p:cNvPr id="146" name="Shape 146"/>
          <p:cNvSpPr/>
          <p:nvPr>
            <p:ph type="title"/>
          </p:nvPr>
        </p:nvSpPr>
        <p:spPr>
          <a:prstGeom prst="rect">
            <a:avLst/>
          </a:prstGeom>
        </p:spPr>
        <p:txBody>
          <a:bodyPr/>
          <a:lstStyle/>
          <a:p>
            <a:pPr/>
            <a:r>
              <a:t>Title Text</a:t>
            </a:r>
          </a:p>
        </p:txBody>
      </p:sp>
      <p:sp>
        <p:nvSpPr>
          <p:cNvPr id="147" name="Shape 147"/>
          <p:cNvSpPr/>
          <p:nvPr/>
        </p:nvSpPr>
        <p:spPr>
          <a:xfrm>
            <a:off x="20" y="1074379"/>
            <a:ext cx="8542318" cy="1944"/>
          </a:xfrm>
          <a:prstGeom prst="line">
            <a:avLst/>
          </a:prstGeom>
          <a:ln w="22225">
            <a:solidFill>
              <a:schemeClr val="accent1"/>
            </a:solidFill>
            <a:tailEnd type="oval"/>
          </a:ln>
        </p:spPr>
        <p:txBody>
          <a:bodyPr lIns="45719" rIns="45719"/>
          <a:lstStyle/>
          <a:p>
            <a:pPr/>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spTree>
      <p:nvGrpSpPr>
        <p:cNvPr id="1" name=""/>
        <p:cNvGrpSpPr/>
        <p:nvPr/>
      </p:nvGrpSpPr>
      <p:grpSpPr>
        <a:xfrm>
          <a:off x="0" y="0"/>
          <a:ext cx="0" cy="0"/>
          <a:chOff x="0" y="0"/>
          <a:chExt cx="0" cy="0"/>
        </a:xfrm>
      </p:grpSpPr>
      <p:pic>
        <p:nvPicPr>
          <p:cNvPr id="154" name="image10.png"/>
          <p:cNvPicPr>
            <a:picLocks noChangeAspect="1"/>
          </p:cNvPicPr>
          <p:nvPr/>
        </p:nvPicPr>
        <p:blipFill>
          <a:blip r:embed="rId2">
            <a:extLst/>
          </a:blip>
          <a:stretch>
            <a:fillRect/>
          </a:stretch>
        </p:blipFill>
        <p:spPr>
          <a:xfrm>
            <a:off x="0" y="0"/>
            <a:ext cx="9144000" cy="1252728"/>
          </a:xfrm>
          <a:prstGeom prst="rect">
            <a:avLst/>
          </a:prstGeom>
          <a:ln w="12700">
            <a:miter lim="400000"/>
          </a:ln>
        </p:spPr>
      </p:pic>
      <p:sp>
        <p:nvSpPr>
          <p:cNvPr id="155" name="Shape 155"/>
          <p:cNvSpPr/>
          <p:nvPr>
            <p:ph type="sldNum" sz="quarter" idx="2"/>
          </p:nvPr>
        </p:nvSpPr>
        <p:spPr>
          <a:prstGeom prst="rect">
            <a:avLst/>
          </a:prstGeom>
        </p:spPr>
        <p:txBody>
          <a:bodyPr/>
          <a:lstStyle/>
          <a:p>
            <a:pPr/>
            <a:fld id="{86CB4B4D-7CA3-9044-876B-883B54F8677D}" type="slidenum"/>
          </a:p>
        </p:txBody>
      </p:sp>
      <p:sp>
        <p:nvSpPr>
          <p:cNvPr id="156" name="Shape 156"/>
          <p:cNvSpPr/>
          <p:nvPr>
            <p:ph type="title"/>
          </p:nvPr>
        </p:nvSpPr>
        <p:spPr>
          <a:prstGeom prst="rect">
            <a:avLst/>
          </a:prstGeom>
        </p:spPr>
        <p:txBody>
          <a:bodyPr/>
          <a:lstStyle/>
          <a:p>
            <a:pPr/>
            <a:r>
              <a:t>Title Text</a:t>
            </a:r>
          </a:p>
        </p:txBody>
      </p:sp>
      <p:sp>
        <p:nvSpPr>
          <p:cNvPr id="157" name="Shape 157"/>
          <p:cNvSpPr/>
          <p:nvPr>
            <p:ph type="body" idx="1"/>
          </p:nvPr>
        </p:nvSpPr>
        <p:spPr>
          <a:prstGeom prst="rect">
            <a:avLst/>
          </a:prstGeom>
        </p:spPr>
        <p:txBody>
          <a:bodyPr/>
          <a:lstStyle>
            <a:lvl2pPr>
              <a:buSzPct val="100000"/>
            </a:lvl2pPr>
            <a:lvl3pPr>
              <a:buSzPct val="100000"/>
            </a:lvl3pPr>
            <a:lvl4pPr>
              <a:buSzPct val="100000"/>
            </a:lvl4pPr>
            <a:lvl5pPr marL="1264444" indent="-350044">
              <a:buSzPct val="100000"/>
            </a:lvl5pPr>
          </a:lstStyle>
          <a:p>
            <a:pPr/>
            <a:r>
              <a:t>Body Level One</a:t>
            </a:r>
          </a:p>
          <a:p>
            <a:pPr lvl="1"/>
            <a:r>
              <a:t>Body Level Two</a:t>
            </a:r>
          </a:p>
          <a:p>
            <a:pPr lvl="2"/>
            <a:r>
              <a:t>Body Level Three</a:t>
            </a:r>
          </a:p>
          <a:p>
            <a:pPr lvl="3"/>
            <a:r>
              <a:t>Body Level Four</a:t>
            </a:r>
          </a:p>
          <a:p>
            <a:pPr lvl="4"/>
            <a:r>
              <a:t>Body Level Five</a:t>
            </a:r>
          </a:p>
        </p:txBody>
      </p:sp>
      <p:sp>
        <p:nvSpPr>
          <p:cNvPr id="158" name="Shape 158"/>
          <p:cNvSpPr/>
          <p:nvPr/>
        </p:nvSpPr>
        <p:spPr>
          <a:xfrm>
            <a:off x="20" y="1074379"/>
            <a:ext cx="8542318" cy="1944"/>
          </a:xfrm>
          <a:prstGeom prst="line">
            <a:avLst/>
          </a:prstGeom>
          <a:ln w="22225">
            <a:solidFill>
              <a:schemeClr val="accent1"/>
            </a:solidFill>
            <a:tailEnd type="oval"/>
          </a:ln>
        </p:spPr>
        <p:txBody>
          <a:bodyPr lIns="45719" rIns="45719"/>
          <a:lstStyle/>
          <a:p>
            <a:pPr/>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showMasterPhAnim="1">
  <p:cSld name="1_Title and Content">
    <p:spTree>
      <p:nvGrpSpPr>
        <p:cNvPr id="1" name=""/>
        <p:cNvGrpSpPr/>
        <p:nvPr/>
      </p:nvGrpSpPr>
      <p:grpSpPr>
        <a:xfrm>
          <a:off x="0" y="0"/>
          <a:ext cx="0" cy="0"/>
          <a:chOff x="0" y="0"/>
          <a:chExt cx="0" cy="0"/>
        </a:xfrm>
      </p:grpSpPr>
      <p:pic>
        <p:nvPicPr>
          <p:cNvPr id="165" name="image4.png"/>
          <p:cNvPicPr>
            <a:picLocks noChangeAspect="1"/>
          </p:cNvPicPr>
          <p:nvPr/>
        </p:nvPicPr>
        <p:blipFill>
          <a:blip r:embed="rId2">
            <a:extLst/>
          </a:blip>
          <a:stretch>
            <a:fillRect/>
          </a:stretch>
        </p:blipFill>
        <p:spPr>
          <a:xfrm>
            <a:off x="0" y="0"/>
            <a:ext cx="9144000" cy="1252728"/>
          </a:xfrm>
          <a:prstGeom prst="rect">
            <a:avLst/>
          </a:prstGeom>
          <a:ln w="12700">
            <a:miter lim="400000"/>
          </a:ln>
        </p:spPr>
      </p:pic>
      <p:sp>
        <p:nvSpPr>
          <p:cNvPr id="166" name="Shape 166"/>
          <p:cNvSpPr/>
          <p:nvPr>
            <p:ph type="sldNum" sz="quarter" idx="2"/>
          </p:nvPr>
        </p:nvSpPr>
        <p:spPr>
          <a:prstGeom prst="rect">
            <a:avLst/>
          </a:prstGeom>
        </p:spPr>
        <p:txBody>
          <a:bodyPr/>
          <a:lstStyle/>
          <a:p>
            <a:pPr/>
            <a:fld id="{86CB4B4D-7CA3-9044-876B-883B54F8677D}" type="slidenum"/>
          </a:p>
        </p:txBody>
      </p:sp>
      <p:sp>
        <p:nvSpPr>
          <p:cNvPr id="167" name="Shape 167"/>
          <p:cNvSpPr/>
          <p:nvPr>
            <p:ph type="title"/>
          </p:nvPr>
        </p:nvSpPr>
        <p:spPr>
          <a:prstGeom prst="rect">
            <a:avLst/>
          </a:prstGeom>
        </p:spPr>
        <p:txBody>
          <a:bodyPr/>
          <a:lstStyle/>
          <a:p>
            <a:pPr/>
            <a:r>
              <a:t>Title Text</a:t>
            </a:r>
          </a:p>
        </p:txBody>
      </p:sp>
      <p:sp>
        <p:nvSpPr>
          <p:cNvPr id="168" name="Shape 168"/>
          <p:cNvSpPr/>
          <p:nvPr/>
        </p:nvSpPr>
        <p:spPr>
          <a:xfrm>
            <a:off x="20" y="1074379"/>
            <a:ext cx="8542318" cy="1944"/>
          </a:xfrm>
          <a:prstGeom prst="line">
            <a:avLst/>
          </a:prstGeom>
          <a:ln w="22225">
            <a:solidFill>
              <a:schemeClr val="accent1"/>
            </a:solidFill>
            <a:tailEnd type="oval"/>
          </a:ln>
        </p:spPr>
        <p:txBody>
          <a:bodyPr lIns="45719" rIns="45719"/>
          <a:lstStyle/>
          <a:p>
            <a:pPr/>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0" showMasterPhAnim="1">
  <p:cSld name="1_Simple Title 01">
    <p:spTree>
      <p:nvGrpSpPr>
        <p:cNvPr id="1" name=""/>
        <p:cNvGrpSpPr/>
        <p:nvPr/>
      </p:nvGrpSpPr>
      <p:grpSpPr>
        <a:xfrm>
          <a:off x="0" y="0"/>
          <a:ext cx="0" cy="0"/>
          <a:chOff x="0" y="0"/>
          <a:chExt cx="0" cy="0"/>
        </a:xfrm>
      </p:grpSpPr>
      <p:pic>
        <p:nvPicPr>
          <p:cNvPr id="175" name="image1.jpeg" descr="C:\Users\bronwynb\Desktop\Branding\divider_template_backg#5330.jpg"/>
          <p:cNvPicPr>
            <a:picLocks noChangeAspect="1"/>
          </p:cNvPicPr>
          <p:nvPr/>
        </p:nvPicPr>
        <p:blipFill>
          <a:blip r:embed="rId2">
            <a:extLst/>
          </a:blip>
          <a:stretch>
            <a:fillRect/>
          </a:stretch>
        </p:blipFill>
        <p:spPr>
          <a:xfrm>
            <a:off x="0" y="0"/>
            <a:ext cx="9144001" cy="6858000"/>
          </a:xfrm>
          <a:prstGeom prst="rect">
            <a:avLst/>
          </a:prstGeom>
          <a:ln w="12700">
            <a:miter lim="400000"/>
          </a:ln>
        </p:spPr>
      </p:pic>
      <p:pic>
        <p:nvPicPr>
          <p:cNvPr id="176" name="image2.png"/>
          <p:cNvPicPr>
            <a:picLocks noChangeAspect="1"/>
          </p:cNvPicPr>
          <p:nvPr/>
        </p:nvPicPr>
        <p:blipFill>
          <a:blip r:embed="rId3">
            <a:extLst/>
          </a:blip>
          <a:stretch>
            <a:fillRect/>
          </a:stretch>
        </p:blipFill>
        <p:spPr>
          <a:xfrm>
            <a:off x="-327128" y="6096000"/>
            <a:ext cx="2765529" cy="1005840"/>
          </a:xfrm>
          <a:prstGeom prst="rect">
            <a:avLst/>
          </a:prstGeom>
          <a:ln w="12700">
            <a:miter lim="400000"/>
          </a:ln>
        </p:spPr>
      </p:pic>
      <p:sp>
        <p:nvSpPr>
          <p:cNvPr id="177" name="Shape 177"/>
          <p:cNvSpPr/>
          <p:nvPr>
            <p:ph type="title"/>
          </p:nvPr>
        </p:nvSpPr>
        <p:spPr>
          <a:xfrm>
            <a:off x="557212" y="536575"/>
            <a:ext cx="8008938" cy="2246314"/>
          </a:xfrm>
          <a:prstGeom prst="rect">
            <a:avLst/>
          </a:prstGeom>
        </p:spPr>
        <p:txBody>
          <a:bodyPr/>
          <a:lstStyle>
            <a:lvl1pPr>
              <a:defRPr sz="4300">
                <a:solidFill>
                  <a:srgbClr val="000000"/>
                </a:solidFill>
              </a:defRPr>
            </a:lvl1pPr>
          </a:lstStyle>
          <a:p>
            <a:pPr/>
            <a:r>
              <a:t>Title Text</a:t>
            </a:r>
          </a:p>
        </p:txBody>
      </p:sp>
      <p:sp>
        <p:nvSpPr>
          <p:cNvPr id="178" name="Shape 178"/>
          <p:cNvSpPr/>
          <p:nvPr>
            <p:ph type="body" sz="half" idx="1"/>
          </p:nvPr>
        </p:nvSpPr>
        <p:spPr>
          <a:xfrm>
            <a:off x="557767" y="3210235"/>
            <a:ext cx="8033340" cy="2488816"/>
          </a:xfrm>
          <a:prstGeom prst="rect">
            <a:avLst/>
          </a:prstGeom>
        </p:spPr>
        <p:txBody>
          <a:bodyPr/>
          <a:lstStyle>
            <a:lvl1pPr>
              <a:lnSpc>
                <a:spcPct val="110000"/>
              </a:lnSpc>
              <a:defRPr sz="1600"/>
            </a:lvl1pPr>
            <a:lvl2pPr marL="0" indent="457200">
              <a:lnSpc>
                <a:spcPct val="110000"/>
              </a:lnSpc>
              <a:buSzTx/>
              <a:buNone/>
              <a:defRPr sz="1600"/>
            </a:lvl2pPr>
            <a:lvl3pPr marL="0" indent="914400">
              <a:lnSpc>
                <a:spcPct val="110000"/>
              </a:lnSpc>
              <a:buSzTx/>
              <a:buNone/>
              <a:defRPr sz="1600"/>
            </a:lvl3pPr>
            <a:lvl4pPr marL="0" indent="1371600">
              <a:lnSpc>
                <a:spcPct val="110000"/>
              </a:lnSpc>
              <a:buSzTx/>
              <a:buNone/>
              <a:defRPr sz="1600"/>
            </a:lvl4pPr>
            <a:lvl5pPr marL="0" indent="1828800">
              <a:lnSpc>
                <a:spcPct val="110000"/>
              </a:lnSpc>
              <a:buSz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179" name="Shape 179"/>
          <p:cNvSpPr/>
          <p:nvPr>
            <p:ph type="body" sz="quarter" idx="13"/>
          </p:nvPr>
        </p:nvSpPr>
        <p:spPr>
          <a:xfrm>
            <a:off x="557213" y="2755010"/>
            <a:ext cx="8008936" cy="413492"/>
          </a:xfrm>
          <a:prstGeom prst="rect">
            <a:avLst/>
          </a:prstGeom>
        </p:spPr>
        <p:txBody>
          <a:bodyPr/>
          <a:lstStyle/>
          <a:p>
            <a:pPr>
              <a:lnSpc>
                <a:spcPct val="100000"/>
              </a:lnSpc>
              <a:defRPr sz="2800"/>
            </a:pPr>
          </a:p>
        </p:txBody>
      </p:sp>
      <p:pic>
        <p:nvPicPr>
          <p:cNvPr id="180" name="image3.jpg" descr="C:\Users\boyce\Documents\lclsII_banner_v01_wd565.jpg"/>
          <p:cNvPicPr>
            <a:picLocks noChangeAspect="1"/>
          </p:cNvPicPr>
          <p:nvPr/>
        </p:nvPicPr>
        <p:blipFill>
          <a:blip r:embed="rId4">
            <a:extLst/>
          </a:blip>
          <a:stretch>
            <a:fillRect/>
          </a:stretch>
        </p:blipFill>
        <p:spPr>
          <a:xfrm>
            <a:off x="353862" y="323958"/>
            <a:ext cx="6137378" cy="1270927"/>
          </a:xfrm>
          <a:prstGeom prst="rect">
            <a:avLst/>
          </a:prstGeom>
          <a:ln w="12700">
            <a:miter lim="400000"/>
          </a:ln>
        </p:spPr>
      </p:pic>
      <p:pic>
        <p:nvPicPr>
          <p:cNvPr id="181" name="image4.png"/>
          <p:cNvPicPr>
            <a:picLocks noChangeAspect="1"/>
          </p:cNvPicPr>
          <p:nvPr/>
        </p:nvPicPr>
        <p:blipFill>
          <a:blip r:embed="rId5">
            <a:extLst/>
          </a:blip>
          <a:stretch>
            <a:fillRect/>
          </a:stretch>
        </p:blipFill>
        <p:spPr>
          <a:xfrm>
            <a:off x="4229100" y="3876675"/>
            <a:ext cx="2524389" cy="733425"/>
          </a:xfrm>
          <a:prstGeom prst="rect">
            <a:avLst/>
          </a:prstGeom>
          <a:ln w="12700">
            <a:miter lim="400000"/>
          </a:ln>
        </p:spPr>
      </p:pic>
      <p:pic>
        <p:nvPicPr>
          <p:cNvPr id="182" name="image5.gif" descr="C:\Documents and Settings\mcdunn\Desktop\LBNL_Full_Logo_Final.gif"/>
          <p:cNvPicPr>
            <a:picLocks noChangeAspect="1"/>
          </p:cNvPicPr>
          <p:nvPr/>
        </p:nvPicPr>
        <p:blipFill>
          <a:blip r:embed="rId6">
            <a:extLst/>
          </a:blip>
          <a:stretch>
            <a:fillRect/>
          </a:stretch>
        </p:blipFill>
        <p:spPr>
          <a:xfrm>
            <a:off x="6400800" y="3590925"/>
            <a:ext cx="907882" cy="776240"/>
          </a:xfrm>
          <a:prstGeom prst="rect">
            <a:avLst/>
          </a:prstGeom>
          <a:ln w="12700">
            <a:miter lim="400000"/>
          </a:ln>
        </p:spPr>
      </p:pic>
      <p:pic>
        <p:nvPicPr>
          <p:cNvPr id="183" name="image6.jpg" descr="http://inside.anl.gov/resources/standards/images/logos/ANL_H_Black.jpg"/>
          <p:cNvPicPr>
            <a:picLocks noChangeAspect="1"/>
          </p:cNvPicPr>
          <p:nvPr/>
        </p:nvPicPr>
        <p:blipFill>
          <a:blip r:embed="rId7">
            <a:extLst/>
          </a:blip>
          <a:stretch>
            <a:fillRect/>
          </a:stretch>
        </p:blipFill>
        <p:spPr>
          <a:xfrm>
            <a:off x="7491503" y="3680007"/>
            <a:ext cx="1223872" cy="569940"/>
          </a:xfrm>
          <a:prstGeom prst="rect">
            <a:avLst/>
          </a:prstGeom>
          <a:ln>
            <a:solidFill>
              <a:srgbClr val="FFFF00"/>
            </a:solidFill>
            <a:miter/>
          </a:ln>
        </p:spPr>
      </p:pic>
      <p:pic>
        <p:nvPicPr>
          <p:cNvPr id="184" name="image7.png" descr="C:\Users\tor\Downloads\FermiLogo.tiff"/>
          <p:cNvPicPr>
            <a:picLocks noChangeAspect="1"/>
          </p:cNvPicPr>
          <p:nvPr/>
        </p:nvPicPr>
        <p:blipFill>
          <a:blip r:embed="rId8">
            <a:extLst/>
          </a:blip>
          <a:stretch>
            <a:fillRect/>
          </a:stretch>
        </p:blipFill>
        <p:spPr>
          <a:xfrm>
            <a:off x="5189601" y="4531614"/>
            <a:ext cx="1792224" cy="323469"/>
          </a:xfrm>
          <a:prstGeom prst="rect">
            <a:avLst/>
          </a:prstGeom>
          <a:ln w="12700">
            <a:miter lim="400000"/>
          </a:ln>
        </p:spPr>
      </p:pic>
      <p:pic>
        <p:nvPicPr>
          <p:cNvPr id="185" name="image8.jpg" descr="JLab_logo_white1.jpg"/>
          <p:cNvPicPr>
            <a:picLocks noChangeAspect="1"/>
          </p:cNvPicPr>
          <p:nvPr/>
        </p:nvPicPr>
        <p:blipFill>
          <a:blip r:embed="rId9">
            <a:extLst/>
          </a:blip>
          <a:stretch>
            <a:fillRect/>
          </a:stretch>
        </p:blipFill>
        <p:spPr>
          <a:xfrm>
            <a:off x="7077075" y="4380905"/>
            <a:ext cx="1952625" cy="610195"/>
          </a:xfrm>
          <a:prstGeom prst="rect">
            <a:avLst/>
          </a:prstGeom>
          <a:ln w="12700">
            <a:miter lim="400000"/>
          </a:ln>
        </p:spPr>
      </p:pic>
      <p:pic>
        <p:nvPicPr>
          <p:cNvPr id="186" name="image9.gif" descr="cornell university 2.gif"/>
          <p:cNvPicPr>
            <a:picLocks noChangeAspect="1"/>
          </p:cNvPicPr>
          <p:nvPr/>
        </p:nvPicPr>
        <p:blipFill>
          <a:blip r:embed="rId10">
            <a:extLst/>
          </a:blip>
          <a:stretch>
            <a:fillRect/>
          </a:stretch>
        </p:blipFill>
        <p:spPr>
          <a:xfrm>
            <a:off x="4210050" y="4371975"/>
            <a:ext cx="775964" cy="754746"/>
          </a:xfrm>
          <a:prstGeom prst="rect">
            <a:avLst/>
          </a:prstGeom>
          <a:ln w="12700">
            <a:miter lim="400000"/>
          </a:ln>
        </p:spPr>
      </p:pic>
      <p:sp>
        <p:nvSpPr>
          <p:cNvPr id="187" name="Shape 187"/>
          <p:cNvSpPr/>
          <p:nvPr>
            <p:ph type="sldNum" sz="quarter" idx="2"/>
          </p:nvPr>
        </p:nvSpPr>
        <p:spPr>
          <a:xfrm>
            <a:off x="6553200" y="6172200"/>
            <a:ext cx="2133600" cy="368301"/>
          </a:xfrm>
          <a:prstGeom prst="rect">
            <a:avLst/>
          </a:prstGeom>
        </p:spPr>
        <p:txBody>
          <a:bodyPr/>
          <a:lstStyle>
            <a:lvl1pPr>
              <a:defRPr sz="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6" name="Shape 26"/>
          <p:cNvSpPr/>
          <p:nvPr>
            <p:ph type="sldNum" sz="quarter" idx="2"/>
          </p:nvPr>
        </p:nvSpPr>
        <p:spPr>
          <a:prstGeom prst="rect">
            <a:avLst/>
          </a:prstGeom>
        </p:spPr>
        <p:txBody>
          <a:bodyPr/>
          <a:lstStyle/>
          <a:p>
            <a:pPr/>
            <a:fld id="{86CB4B4D-7CA3-9044-876B-883B54F8677D}" type="slidenum"/>
          </a:p>
        </p:txBody>
      </p:sp>
      <p:sp>
        <p:nvSpPr>
          <p:cNvPr id="27" name="Shape 27"/>
          <p:cNvSpPr/>
          <p:nvPr>
            <p:ph type="title"/>
          </p:nvPr>
        </p:nvSpPr>
        <p:spPr>
          <a:prstGeom prst="rect">
            <a:avLst/>
          </a:prstGeom>
        </p:spPr>
        <p:txBody>
          <a:bodyPr/>
          <a:lstStyle/>
          <a:p>
            <a:pPr/>
            <a:r>
              <a:t>Title Text</a:t>
            </a:r>
          </a:p>
        </p:txBody>
      </p:sp>
      <p:sp>
        <p:nvSpPr>
          <p:cNvPr id="28" name="Shape 28"/>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35" name="Shape 35"/>
          <p:cNvSpPr/>
          <p:nvPr>
            <p:ph type="sldNum" sz="quarter" idx="2"/>
          </p:nvPr>
        </p:nvSpPr>
        <p:spPr>
          <a:prstGeom prst="rect">
            <a:avLst/>
          </a:prstGeom>
        </p:spPr>
        <p:txBody>
          <a:bodyPr/>
          <a:lstStyle/>
          <a:p>
            <a:pPr/>
            <a:fld id="{86CB4B4D-7CA3-9044-876B-883B54F8677D}" type="slidenum"/>
          </a:p>
        </p:txBody>
      </p:sp>
      <p:sp>
        <p:nvSpPr>
          <p:cNvPr id="36" name="Shape 36"/>
          <p:cNvSpPr/>
          <p:nvPr>
            <p:ph type="title"/>
          </p:nvPr>
        </p:nvSpPr>
        <p:spPr>
          <a:prstGeom prst="rect">
            <a:avLst/>
          </a:prstGeom>
        </p:spPr>
        <p:txBody>
          <a:bodyPr/>
          <a:lstStyle/>
          <a:p>
            <a:pPr/>
            <a:r>
              <a:t>Title Text</a:t>
            </a:r>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43" name="Shape 43"/>
          <p:cNvSpPr/>
          <p:nvPr>
            <p:ph type="sldNum" sz="quarter" idx="2"/>
          </p:nvPr>
        </p:nvSpPr>
        <p:spPr>
          <a:prstGeom prst="rect">
            <a:avLst/>
          </a:prstGeom>
        </p:spPr>
        <p:txBody>
          <a:bodyPr/>
          <a:lstStyle/>
          <a:p>
            <a:pPr/>
            <a:fld id="{86CB4B4D-7CA3-9044-876B-883B54F8677D}" type="slidenum"/>
          </a:p>
        </p:txBody>
      </p:sp>
      <p:sp>
        <p:nvSpPr>
          <p:cNvPr id="44" name="Shape 44"/>
          <p:cNvSpPr/>
          <p:nvPr>
            <p:ph type="title"/>
          </p:nvPr>
        </p:nvSpPr>
        <p:spPr>
          <a:prstGeom prst="rect">
            <a:avLst/>
          </a:prstGeom>
        </p:spPr>
        <p:txBody>
          <a:bodyPr/>
          <a:lstStyle/>
          <a:p>
            <a:pPr/>
            <a:r>
              <a:t>Title Text</a:t>
            </a:r>
          </a:p>
        </p:txBody>
      </p:sp>
      <p:sp>
        <p:nvSpPr>
          <p:cNvPr id="45" name="Shape 45"/>
          <p:cNvSpPr/>
          <p:nvPr>
            <p:ph type="body" sz="half" idx="1"/>
          </p:nvPr>
        </p:nvSpPr>
        <p:spPr>
          <a:xfrm>
            <a:off x="457200" y="1243583"/>
            <a:ext cx="3886200" cy="506552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2 line headline">
    <p:spTree>
      <p:nvGrpSpPr>
        <p:cNvPr id="1" name=""/>
        <p:cNvGrpSpPr/>
        <p:nvPr/>
      </p:nvGrpSpPr>
      <p:grpSpPr>
        <a:xfrm>
          <a:off x="0" y="0"/>
          <a:ext cx="0" cy="0"/>
          <a:chOff x="0" y="0"/>
          <a:chExt cx="0" cy="0"/>
        </a:xfrm>
      </p:grpSpPr>
      <p:sp>
        <p:nvSpPr>
          <p:cNvPr id="52" name="Shape 52"/>
          <p:cNvSpPr/>
          <p:nvPr>
            <p:ph type="sldNum" sz="quarter" idx="2"/>
          </p:nvPr>
        </p:nvSpPr>
        <p:spPr>
          <a:prstGeom prst="rect">
            <a:avLst/>
          </a:prstGeom>
        </p:spPr>
        <p:txBody>
          <a:bodyPr/>
          <a:lstStyle/>
          <a:p>
            <a:pPr/>
            <a:fld id="{86CB4B4D-7CA3-9044-876B-883B54F8677D}" type="slidenum"/>
          </a:p>
        </p:txBody>
      </p:sp>
      <p:sp>
        <p:nvSpPr>
          <p:cNvPr id="53" name="Shape 53"/>
          <p:cNvSpPr/>
          <p:nvPr>
            <p:ph type="title"/>
          </p:nvPr>
        </p:nvSpPr>
        <p:spPr>
          <a:prstGeom prst="rect">
            <a:avLst/>
          </a:prstGeom>
        </p:spPr>
        <p:txBody>
          <a:bodyPr/>
          <a:lstStyle/>
          <a:p>
            <a:pPr/>
            <a:r>
              <a:t>Title Text</a:t>
            </a:r>
          </a:p>
        </p:txBody>
      </p:sp>
      <p:sp>
        <p:nvSpPr>
          <p:cNvPr id="54" name="Shape 54"/>
          <p:cNvSpPr/>
          <p:nvPr>
            <p:ph type="pic" sz="quarter" idx="13"/>
          </p:nvPr>
        </p:nvSpPr>
        <p:spPr>
          <a:xfrm>
            <a:off x="3646487" y="1252727"/>
            <a:ext cx="2442341" cy="2481073"/>
          </a:xfrm>
          <a:prstGeom prst="rect">
            <a:avLst/>
          </a:prstGeom>
        </p:spPr>
        <p:txBody>
          <a:bodyPr lIns="91439" tIns="45719" rIns="91439" bIns="45719">
            <a:noAutofit/>
          </a:bodyPr>
          <a:lstStyle/>
          <a:p>
            <a:pPr/>
          </a:p>
        </p:txBody>
      </p:sp>
      <p:sp>
        <p:nvSpPr>
          <p:cNvPr id="55" name="Shape 55"/>
          <p:cNvSpPr/>
          <p:nvPr>
            <p:ph type="pic" sz="quarter" idx="14"/>
          </p:nvPr>
        </p:nvSpPr>
        <p:spPr>
          <a:xfrm>
            <a:off x="3646487" y="3886200"/>
            <a:ext cx="2442341" cy="2432050"/>
          </a:xfrm>
          <a:prstGeom prst="rect">
            <a:avLst/>
          </a:prstGeom>
        </p:spPr>
        <p:txBody>
          <a:bodyPr lIns="91439" tIns="45719" rIns="91439" bIns="45719">
            <a:noAutofit/>
          </a:bodyPr>
          <a:lstStyle/>
          <a:p>
            <a:pPr/>
          </a:p>
        </p:txBody>
      </p:sp>
      <p:sp>
        <p:nvSpPr>
          <p:cNvPr id="56" name="Shape 56"/>
          <p:cNvSpPr/>
          <p:nvPr>
            <p:ph type="pic" sz="quarter" idx="15"/>
          </p:nvPr>
        </p:nvSpPr>
        <p:spPr>
          <a:xfrm>
            <a:off x="6242953" y="1243583"/>
            <a:ext cx="2442341" cy="5065523"/>
          </a:xfrm>
          <a:prstGeom prst="rect">
            <a:avLst/>
          </a:prstGeom>
        </p:spPr>
        <p:txBody>
          <a:bodyPr lIns="91439" tIns="45719" rIns="91439" bIns="45719">
            <a:noAutofit/>
          </a:bodyPr>
          <a:lstStyle/>
          <a:p>
            <a:pPr/>
          </a:p>
        </p:txBody>
      </p:sp>
      <p:sp>
        <p:nvSpPr>
          <p:cNvPr id="57" name="Shape 57"/>
          <p:cNvSpPr/>
          <p:nvPr>
            <p:ph type="body" sz="half" idx="1"/>
          </p:nvPr>
        </p:nvSpPr>
        <p:spPr>
          <a:xfrm>
            <a:off x="457200" y="1243583"/>
            <a:ext cx="3013075" cy="506552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Content and Chart on right">
    <p:spTree>
      <p:nvGrpSpPr>
        <p:cNvPr id="1" name=""/>
        <p:cNvGrpSpPr/>
        <p:nvPr/>
      </p:nvGrpSpPr>
      <p:grpSpPr>
        <a:xfrm>
          <a:off x="0" y="0"/>
          <a:ext cx="0" cy="0"/>
          <a:chOff x="0" y="0"/>
          <a:chExt cx="0" cy="0"/>
        </a:xfrm>
      </p:grpSpPr>
      <p:sp>
        <p:nvSpPr>
          <p:cNvPr id="64" name="Shape 64"/>
          <p:cNvSpPr/>
          <p:nvPr>
            <p:ph type="sldNum" sz="quarter" idx="2"/>
          </p:nvPr>
        </p:nvSpPr>
        <p:spPr>
          <a:prstGeom prst="rect">
            <a:avLst/>
          </a:prstGeom>
        </p:spPr>
        <p:txBody>
          <a:bodyPr/>
          <a:lstStyle/>
          <a:p>
            <a:pPr/>
            <a:fld id="{86CB4B4D-7CA3-9044-876B-883B54F8677D}" type="slidenum"/>
          </a:p>
        </p:txBody>
      </p:sp>
      <p:sp>
        <p:nvSpPr>
          <p:cNvPr id="65" name="Shape 65"/>
          <p:cNvSpPr/>
          <p:nvPr>
            <p:ph type="title"/>
          </p:nvPr>
        </p:nvSpPr>
        <p:spPr>
          <a:prstGeom prst="rect">
            <a:avLst/>
          </a:prstGeom>
        </p:spPr>
        <p:txBody>
          <a:bodyPr/>
          <a:lstStyle/>
          <a:p>
            <a:pPr/>
            <a:r>
              <a:t>Title Text</a:t>
            </a:r>
          </a:p>
        </p:txBody>
      </p:sp>
      <p:sp>
        <p:nvSpPr>
          <p:cNvPr id="66" name="Shape 66"/>
          <p:cNvSpPr/>
          <p:nvPr>
            <p:ph type="body" idx="1"/>
          </p:nvPr>
        </p:nvSpPr>
        <p:spPr>
          <a:xfrm>
            <a:off x="457200" y="1243583"/>
            <a:ext cx="5484813" cy="506552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Divider">
    <p:spTree>
      <p:nvGrpSpPr>
        <p:cNvPr id="1" name=""/>
        <p:cNvGrpSpPr/>
        <p:nvPr/>
      </p:nvGrpSpPr>
      <p:grpSpPr>
        <a:xfrm>
          <a:off x="0" y="0"/>
          <a:ext cx="0" cy="0"/>
          <a:chOff x="0" y="0"/>
          <a:chExt cx="0" cy="0"/>
        </a:xfrm>
      </p:grpSpPr>
      <p:sp>
        <p:nvSpPr>
          <p:cNvPr id="73" name="Shape 73"/>
          <p:cNvSpPr/>
          <p:nvPr>
            <p:ph type="pic" idx="13"/>
          </p:nvPr>
        </p:nvSpPr>
        <p:spPr>
          <a:xfrm>
            <a:off x="0" y="0"/>
            <a:ext cx="9144000" cy="6858000"/>
          </a:xfrm>
          <a:prstGeom prst="rect">
            <a:avLst/>
          </a:prstGeom>
        </p:spPr>
        <p:txBody>
          <a:bodyPr lIns="91439" tIns="45719" rIns="91439" bIns="45719">
            <a:noAutofit/>
          </a:bodyPr>
          <a:lstStyle/>
          <a:p>
            <a:pPr/>
          </a:p>
        </p:txBody>
      </p:sp>
      <p:sp>
        <p:nvSpPr>
          <p:cNvPr id="74" name="Shape 74"/>
          <p:cNvSpPr/>
          <p:nvPr>
            <p:ph type="title"/>
          </p:nvPr>
        </p:nvSpPr>
        <p:spPr>
          <a:prstGeom prst="rect">
            <a:avLst/>
          </a:prstGeom>
        </p:spPr>
        <p:txBody>
          <a:bodyPr/>
          <a:lstStyle/>
          <a:p>
            <a:pPr/>
            <a:r>
              <a:t>Title Text</a:t>
            </a:r>
          </a:p>
        </p:txBody>
      </p:sp>
      <p:sp>
        <p:nvSpPr>
          <p:cNvPr id="75" name="Shape 75"/>
          <p:cNvSpPr/>
          <p:nvPr>
            <p:ph type="sldNum" sz="quarter" idx="2"/>
          </p:nvPr>
        </p:nvSpPr>
        <p:spPr>
          <a:xfrm>
            <a:off x="65532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82" name="Shape 82"/>
          <p:cNvSpPr/>
          <p:nvPr>
            <p:ph type="sldNum" sz="quarter" idx="2"/>
          </p:nvPr>
        </p:nvSpPr>
        <p:spPr>
          <a:prstGeom prst="rect">
            <a:avLst/>
          </a:prstGeom>
        </p:spPr>
        <p:txBody>
          <a:bodyPr/>
          <a:lstStyle/>
          <a:p>
            <a:pPr/>
            <a:fld id="{86CB4B4D-7CA3-9044-876B-883B54F8677D}" type="slidenum"/>
          </a:p>
        </p:txBody>
      </p:sp>
      <p:sp>
        <p:nvSpPr>
          <p:cNvPr id="83" name="Shape 83"/>
          <p:cNvSpPr/>
          <p:nvPr>
            <p:ph type="title"/>
          </p:nvPr>
        </p:nvSpPr>
        <p:spPr>
          <a:prstGeom prst="rect">
            <a:avLst/>
          </a:prstGeom>
        </p:spPr>
        <p:txBody>
          <a:bodyPr/>
          <a:lstStyle/>
          <a:p>
            <a:pPr/>
            <a:r>
              <a:t>Title Text</a:t>
            </a:r>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90" name="Shape 90"/>
          <p:cNvSpPr/>
          <p:nvPr>
            <p:ph type="sldNum" sz="quarter" idx="2"/>
          </p:nvPr>
        </p:nvSpPr>
        <p:spPr>
          <a:prstGeom prst="rect">
            <a:avLst/>
          </a:prstGeom>
        </p:spPr>
        <p:txBody>
          <a:bodyPr/>
          <a:lstStyle/>
          <a:p>
            <a:pPr/>
            <a:fld id="{86CB4B4D-7CA3-9044-876B-883B54F8677D}" type="slidenum"/>
          </a:p>
        </p:txBody>
      </p:sp>
      <p:sp>
        <p:nvSpPr>
          <p:cNvPr id="91" name="Shape 91"/>
          <p:cNvSpPr/>
          <p:nvPr>
            <p:ph type="title"/>
          </p:nvPr>
        </p:nvSpPr>
        <p:spPr>
          <a:prstGeom prst="rect">
            <a:avLst/>
          </a:prstGeom>
        </p:spPr>
        <p:txBody>
          <a:bodyPr/>
          <a:lstStyle/>
          <a:p>
            <a:pPr/>
            <a:r>
              <a:t>Title Text</a:t>
            </a:r>
          </a:p>
        </p:txBody>
      </p:sp>
      <p:sp>
        <p:nvSpPr>
          <p:cNvPr id="92" name="Shape 92"/>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 Id="rId19" Type="http://schemas.openxmlformats.org/officeDocument/2006/relationships/slideLayout" Target="../slideLayouts/slideLayout16.xml"/><Relationship Id="rId20"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image4.png"/>
          <p:cNvPicPr>
            <a:picLocks noChangeAspect="1"/>
          </p:cNvPicPr>
          <p:nvPr/>
        </p:nvPicPr>
        <p:blipFill>
          <a:blip r:embed="rId2">
            <a:extLst/>
          </a:blip>
          <a:stretch>
            <a:fillRect/>
          </a:stretch>
        </p:blipFill>
        <p:spPr>
          <a:xfrm>
            <a:off x="0" y="0"/>
            <a:ext cx="9144000" cy="1252728"/>
          </a:xfrm>
          <a:prstGeom prst="rect">
            <a:avLst/>
          </a:prstGeom>
          <a:ln w="12700">
            <a:miter lim="400000"/>
          </a:ln>
        </p:spPr>
      </p:pic>
      <p:pic>
        <p:nvPicPr>
          <p:cNvPr id="3" name="image5-small.png"/>
          <p:cNvPicPr>
            <a:picLocks noChangeAspect="1"/>
          </p:cNvPicPr>
          <p:nvPr/>
        </p:nvPicPr>
        <p:blipFill>
          <a:blip r:embed="rId3">
            <a:extLst/>
          </a:blip>
          <a:stretch>
            <a:fillRect/>
          </a:stretch>
        </p:blipFill>
        <p:spPr>
          <a:xfrm>
            <a:off x="21" y="934932"/>
            <a:ext cx="8685252" cy="202692"/>
          </a:xfrm>
          <a:prstGeom prst="rect">
            <a:avLst/>
          </a:prstGeom>
          <a:ln w="12700">
            <a:miter lim="400000"/>
          </a:ln>
        </p:spPr>
      </p:pic>
      <p:sp>
        <p:nvSpPr>
          <p:cNvPr id="4" name="Shape 4"/>
          <p:cNvSpPr/>
          <p:nvPr>
            <p:ph type="sldNum" sz="quarter" idx="2"/>
          </p:nvPr>
        </p:nvSpPr>
        <p:spPr>
          <a:xfrm>
            <a:off x="8566150" y="6468491"/>
            <a:ext cx="259529" cy="239271"/>
          </a:xfrm>
          <a:prstGeom prst="rect">
            <a:avLst/>
          </a:prstGeom>
          <a:ln w="12700">
            <a:miter lim="400000"/>
          </a:ln>
        </p:spPr>
        <p:txBody>
          <a:bodyPr wrap="none" lIns="45719" rIns="45719" anchor="ctr">
            <a:spAutoFit/>
          </a:bodyPr>
          <a:lstStyle>
            <a:lvl1pPr>
              <a:defRPr sz="1100"/>
            </a:lvl1pPr>
          </a:lstStyle>
          <a:p>
            <a:pPr/>
            <a:fld id="{86CB4B4D-7CA3-9044-876B-883B54F8677D}" type="slidenum"/>
          </a:p>
        </p:txBody>
      </p:sp>
      <p:sp>
        <p:nvSpPr>
          <p:cNvPr id="5" name="Shape 5"/>
          <p:cNvSpPr/>
          <p:nvPr>
            <p:ph type="title"/>
          </p:nvPr>
        </p:nvSpPr>
        <p:spPr>
          <a:xfrm>
            <a:off x="451821" y="129090"/>
            <a:ext cx="8103571" cy="753035"/>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a:r>
              <a:t>Title Text</a:t>
            </a:r>
          </a:p>
        </p:txBody>
      </p:sp>
      <p:sp>
        <p:nvSpPr>
          <p:cNvPr id="6" name="Shape 6"/>
          <p:cNvSpPr/>
          <p:nvPr>
            <p:ph type="body" idx="1"/>
          </p:nvPr>
        </p:nvSpPr>
        <p:spPr>
          <a:xfrm>
            <a:off x="457200" y="1243583"/>
            <a:ext cx="8108950" cy="506552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1" baseline="0" cap="none" i="0" spc="0" strike="noStrike" sz="2400" u="none">
          <a:ln>
            <a:noFill/>
          </a:ln>
          <a:solidFill>
            <a:schemeClr val="accent1"/>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b="1" baseline="0" cap="none" i="0" spc="0" strike="noStrike" sz="2400" u="none">
          <a:ln>
            <a:noFill/>
          </a:ln>
          <a:solidFill>
            <a:schemeClr val="accent1"/>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b="1" baseline="0" cap="none" i="0" spc="0" strike="noStrike" sz="2400" u="none">
          <a:ln>
            <a:noFill/>
          </a:ln>
          <a:solidFill>
            <a:schemeClr val="accent1"/>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b="1" baseline="0" cap="none" i="0" spc="0" strike="noStrike" sz="2400" u="none">
          <a:ln>
            <a:noFill/>
          </a:ln>
          <a:solidFill>
            <a:schemeClr val="accent1"/>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b="1" baseline="0" cap="none" i="0" spc="0" strike="noStrike" sz="2400" u="none">
          <a:ln>
            <a:noFill/>
          </a:ln>
          <a:solidFill>
            <a:schemeClr val="accent1"/>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b="1" baseline="0" cap="none" i="0" spc="0" strike="noStrike" sz="2400" u="none">
          <a:ln>
            <a:noFill/>
          </a:ln>
          <a:solidFill>
            <a:schemeClr val="accent1"/>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b="1" baseline="0" cap="none" i="0" spc="0" strike="noStrike" sz="2400" u="none">
          <a:ln>
            <a:noFill/>
          </a:ln>
          <a:solidFill>
            <a:schemeClr val="accent1"/>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b="1" baseline="0" cap="none" i="0" spc="0" strike="noStrike" sz="2400" u="none">
          <a:ln>
            <a:noFill/>
          </a:ln>
          <a:solidFill>
            <a:schemeClr val="accent1"/>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b="1" baseline="0" cap="none" i="0" spc="0" strike="noStrike" sz="2400" u="none">
          <a:ln>
            <a:noFill/>
          </a:ln>
          <a:solidFill>
            <a:schemeClr val="accent1"/>
          </a:solidFill>
          <a:uFillTx/>
          <a:latin typeface="Arial"/>
          <a:ea typeface="Arial"/>
          <a:cs typeface="Arial"/>
          <a:sym typeface="Arial"/>
        </a:defRPr>
      </a:lvl9pPr>
    </p:titleStyle>
    <p:bodyStyle>
      <a:lvl1pPr marL="0" marR="0" indent="0" algn="l" defTabSz="914400" rtl="0" latinLnBrk="0">
        <a:lnSpc>
          <a:spcPct val="120000"/>
        </a:lnSpc>
        <a:spcBef>
          <a:spcPts val="300"/>
        </a:spcBef>
        <a:spcAft>
          <a:spcPts val="0"/>
        </a:spcAft>
        <a:buClrTx/>
        <a:buSzTx/>
        <a:buFontTx/>
        <a:buNone/>
        <a:tabLst/>
        <a:defRPr b="0" baseline="0" cap="none" i="0" spc="0" strike="noStrike" sz="2400" u="none">
          <a:ln>
            <a:noFill/>
          </a:ln>
          <a:solidFill>
            <a:srgbClr val="000000"/>
          </a:solidFill>
          <a:uFillTx/>
          <a:latin typeface="Arial"/>
          <a:ea typeface="Arial"/>
          <a:cs typeface="Arial"/>
          <a:sym typeface="Arial"/>
        </a:defRPr>
      </a:lvl1pPr>
      <a:lvl2pPr marL="477548" marR="0" indent="-244186" algn="l" defTabSz="914400" rtl="0" latinLnBrk="0">
        <a:lnSpc>
          <a:spcPct val="120000"/>
        </a:lnSpc>
        <a:spcBef>
          <a:spcPts val="300"/>
        </a:spcBef>
        <a:spcAft>
          <a:spcPts val="0"/>
        </a:spcAft>
        <a:buClrTx/>
        <a:buSzPct val="120000"/>
        <a:buFontTx/>
        <a:buChar char="•"/>
        <a:tabLst/>
        <a:defRPr b="0" baseline="0" cap="none" i="0" spc="0" strike="noStrike" sz="2400" u="none">
          <a:ln>
            <a:noFill/>
          </a:ln>
          <a:solidFill>
            <a:srgbClr val="000000"/>
          </a:solidFill>
          <a:uFillTx/>
          <a:latin typeface="Arial"/>
          <a:ea typeface="Arial"/>
          <a:cs typeface="Arial"/>
          <a:sym typeface="Arial"/>
        </a:defRPr>
      </a:lvl2pPr>
      <a:lvl3pPr marL="737235" marR="0" indent="-280035" algn="l" defTabSz="914400" rtl="0" latinLnBrk="0">
        <a:lnSpc>
          <a:spcPct val="120000"/>
        </a:lnSpc>
        <a:spcBef>
          <a:spcPts val="300"/>
        </a:spcBef>
        <a:spcAft>
          <a:spcPts val="0"/>
        </a:spcAft>
        <a:buClrTx/>
        <a:buSzPct val="120000"/>
        <a:buFontTx/>
        <a:buChar char="-"/>
        <a:tabLst/>
        <a:defRPr b="0" baseline="0" cap="none" i="0" spc="0" strike="noStrike" sz="2400" u="none">
          <a:ln>
            <a:noFill/>
          </a:ln>
          <a:solidFill>
            <a:srgbClr val="000000"/>
          </a:solidFill>
          <a:uFillTx/>
          <a:latin typeface="Arial"/>
          <a:ea typeface="Arial"/>
          <a:cs typeface="Arial"/>
          <a:sym typeface="Arial"/>
        </a:defRPr>
      </a:lvl3pPr>
      <a:lvl4pPr marL="989012" marR="0" indent="-298450" algn="l" defTabSz="914400" rtl="0" latinLnBrk="0">
        <a:lnSpc>
          <a:spcPct val="120000"/>
        </a:lnSpc>
        <a:spcBef>
          <a:spcPts val="300"/>
        </a:spcBef>
        <a:spcAft>
          <a:spcPts val="0"/>
        </a:spcAft>
        <a:buClrTx/>
        <a:buSzPct val="120000"/>
        <a:buFontTx/>
        <a:buChar char="•"/>
        <a:tabLst/>
        <a:defRPr b="0" baseline="0" cap="none" i="0" spc="0" strike="noStrike" sz="2400" u="none">
          <a:ln>
            <a:noFill/>
          </a:ln>
          <a:solidFill>
            <a:srgbClr val="000000"/>
          </a:solidFill>
          <a:uFillTx/>
          <a:latin typeface="Arial"/>
          <a:ea typeface="Arial"/>
          <a:cs typeface="Arial"/>
          <a:sym typeface="Arial"/>
        </a:defRPr>
      </a:lvl4pPr>
      <a:lvl5pPr marL="1241999" marR="0" indent="-269999" algn="l" defTabSz="914400" rtl="0" latinLnBrk="0">
        <a:lnSpc>
          <a:spcPct val="120000"/>
        </a:lnSpc>
        <a:spcBef>
          <a:spcPts val="300"/>
        </a:spcBef>
        <a:spcAft>
          <a:spcPts val="0"/>
        </a:spcAft>
        <a:buClrTx/>
        <a:buSzPct val="120000"/>
        <a:buFontTx/>
        <a:buChar char="-"/>
        <a:tabLst/>
        <a:defRPr b="0" baseline="0" cap="none" i="0" spc="0" strike="noStrike" sz="2400" u="none">
          <a:ln>
            <a:noFill/>
          </a:ln>
          <a:solidFill>
            <a:srgbClr val="000000"/>
          </a:solidFill>
          <a:uFillTx/>
          <a:latin typeface="Arial"/>
          <a:ea typeface="Arial"/>
          <a:cs typeface="Arial"/>
          <a:sym typeface="Arial"/>
        </a:defRPr>
      </a:lvl5pPr>
      <a:lvl6pPr marL="2560320" marR="0" indent="-274320" algn="l" defTabSz="914400" rtl="0" latinLnBrk="0">
        <a:lnSpc>
          <a:spcPct val="120000"/>
        </a:lnSpc>
        <a:spcBef>
          <a:spcPts val="300"/>
        </a:spcBef>
        <a:spcAft>
          <a:spcPts val="0"/>
        </a:spcAft>
        <a:buClrTx/>
        <a:buSzPct val="100000"/>
        <a:buFontTx/>
        <a:buChar char="•"/>
        <a:tabLst/>
        <a:defRPr b="0" baseline="0" cap="none" i="0" spc="0" strike="noStrike" sz="2400" u="none">
          <a:ln>
            <a:noFill/>
          </a:ln>
          <a:solidFill>
            <a:srgbClr val="000000"/>
          </a:solidFill>
          <a:uFillTx/>
          <a:latin typeface="Arial"/>
          <a:ea typeface="Arial"/>
          <a:cs typeface="Arial"/>
          <a:sym typeface="Arial"/>
        </a:defRPr>
      </a:lvl6pPr>
      <a:lvl7pPr marL="3017520" marR="0" indent="-274320" algn="l" defTabSz="914400" rtl="0" latinLnBrk="0">
        <a:lnSpc>
          <a:spcPct val="120000"/>
        </a:lnSpc>
        <a:spcBef>
          <a:spcPts val="300"/>
        </a:spcBef>
        <a:spcAft>
          <a:spcPts val="0"/>
        </a:spcAft>
        <a:buClrTx/>
        <a:buSzPct val="100000"/>
        <a:buFontTx/>
        <a:buChar char="•"/>
        <a:tabLst/>
        <a:defRPr b="0" baseline="0" cap="none" i="0" spc="0" strike="noStrike" sz="2400" u="none">
          <a:ln>
            <a:noFill/>
          </a:ln>
          <a:solidFill>
            <a:srgbClr val="000000"/>
          </a:solidFill>
          <a:uFillTx/>
          <a:latin typeface="Arial"/>
          <a:ea typeface="Arial"/>
          <a:cs typeface="Arial"/>
          <a:sym typeface="Arial"/>
        </a:defRPr>
      </a:lvl7pPr>
      <a:lvl8pPr marL="3474720" marR="0" indent="-274320" algn="l" defTabSz="914400" rtl="0" latinLnBrk="0">
        <a:lnSpc>
          <a:spcPct val="120000"/>
        </a:lnSpc>
        <a:spcBef>
          <a:spcPts val="300"/>
        </a:spcBef>
        <a:spcAft>
          <a:spcPts val="0"/>
        </a:spcAft>
        <a:buClrTx/>
        <a:buSzPct val="100000"/>
        <a:buFontTx/>
        <a:buChar char="•"/>
        <a:tabLst/>
        <a:defRPr b="0" baseline="0" cap="none" i="0" spc="0" strike="noStrike" sz="2400" u="none">
          <a:ln>
            <a:noFill/>
          </a:ln>
          <a:solidFill>
            <a:srgbClr val="000000"/>
          </a:solidFill>
          <a:uFillTx/>
          <a:latin typeface="Arial"/>
          <a:ea typeface="Arial"/>
          <a:cs typeface="Arial"/>
          <a:sym typeface="Arial"/>
        </a:defRPr>
      </a:lvl8pPr>
      <a:lvl9pPr marL="3931920" marR="0" indent="-274320" algn="l" defTabSz="914400" rtl="0" latinLnBrk="0">
        <a:lnSpc>
          <a:spcPct val="120000"/>
        </a:lnSpc>
        <a:spcBef>
          <a:spcPts val="300"/>
        </a:spcBef>
        <a:spcAft>
          <a:spcPts val="0"/>
        </a:spcAft>
        <a:buClrTx/>
        <a:buSzPct val="100000"/>
        <a:buFontTx/>
        <a:buChar char="•"/>
        <a:tabLst/>
        <a:defRPr b="0" baseline="0" cap="none" i="0" spc="0" strike="noStrike" sz="2400" u="none">
          <a:ln>
            <a:noFill/>
          </a:ln>
          <a:solidFill>
            <a:srgbClr val="000000"/>
          </a:solidFill>
          <a:uFillTx/>
          <a:latin typeface="Arial"/>
          <a:ea typeface="Arial"/>
          <a:cs typeface="Arial"/>
          <a:sym typeface="Arial"/>
        </a:defRPr>
      </a:lvl9pPr>
    </p:bodyStyle>
    <p:otherStyle>
      <a:lvl1pPr marL="0" marR="0" indent="0" algn="l" defTabSz="914400" rtl="0" latinLnBrk="0">
        <a:lnSpc>
          <a:spcPct val="100000"/>
        </a:lnSpc>
        <a:spcBef>
          <a:spcPts val="0"/>
        </a:spcBef>
        <a:spcAft>
          <a:spcPts val="0"/>
        </a:spcAft>
        <a:buClrTx/>
        <a:buSzTx/>
        <a:buFontTx/>
        <a:buNone/>
        <a:tabLst/>
        <a:defRPr b="0" baseline="0" cap="none" i="0" spc="0" strike="noStrike" sz="1100" u="none">
          <a:ln>
            <a:noFill/>
          </a:ln>
          <a:solidFill>
            <a:schemeClr val="tx1"/>
          </a:solidFill>
          <a:uFillTx/>
          <a:latin typeface="+mn-lt"/>
          <a:ea typeface="+mn-ea"/>
          <a:cs typeface="+mn-cs"/>
          <a:sym typeface="Arial"/>
        </a:defRPr>
      </a:lvl1pPr>
      <a:lvl2pPr marL="0" marR="0" indent="457200" algn="l" defTabSz="914400" rtl="0" latinLnBrk="0">
        <a:lnSpc>
          <a:spcPct val="100000"/>
        </a:lnSpc>
        <a:spcBef>
          <a:spcPts val="0"/>
        </a:spcBef>
        <a:spcAft>
          <a:spcPts val="0"/>
        </a:spcAft>
        <a:buClrTx/>
        <a:buSzTx/>
        <a:buFontTx/>
        <a:buNone/>
        <a:tabLst/>
        <a:defRPr b="0" baseline="0" cap="none" i="0" spc="0" strike="noStrike" sz="1100" u="none">
          <a:ln>
            <a:noFill/>
          </a:ln>
          <a:solidFill>
            <a:schemeClr val="tx1"/>
          </a:solidFill>
          <a:uFillTx/>
          <a:latin typeface="+mn-lt"/>
          <a:ea typeface="+mn-ea"/>
          <a:cs typeface="+mn-cs"/>
          <a:sym typeface="Arial"/>
        </a:defRPr>
      </a:lvl2pPr>
      <a:lvl3pPr marL="0" marR="0" indent="914400" algn="l" defTabSz="914400" rtl="0" latinLnBrk="0">
        <a:lnSpc>
          <a:spcPct val="100000"/>
        </a:lnSpc>
        <a:spcBef>
          <a:spcPts val="0"/>
        </a:spcBef>
        <a:spcAft>
          <a:spcPts val="0"/>
        </a:spcAft>
        <a:buClrTx/>
        <a:buSzTx/>
        <a:buFontTx/>
        <a:buNone/>
        <a:tabLst/>
        <a:defRPr b="0" baseline="0" cap="none" i="0" spc="0" strike="noStrike" sz="1100" u="none">
          <a:ln>
            <a:noFill/>
          </a:ln>
          <a:solidFill>
            <a:schemeClr val="tx1"/>
          </a:solidFill>
          <a:uFillTx/>
          <a:latin typeface="+mn-lt"/>
          <a:ea typeface="+mn-ea"/>
          <a:cs typeface="+mn-cs"/>
          <a:sym typeface="Arial"/>
        </a:defRPr>
      </a:lvl3pPr>
      <a:lvl4pPr marL="0" marR="0" indent="1371600" algn="l" defTabSz="914400" rtl="0" latinLnBrk="0">
        <a:lnSpc>
          <a:spcPct val="100000"/>
        </a:lnSpc>
        <a:spcBef>
          <a:spcPts val="0"/>
        </a:spcBef>
        <a:spcAft>
          <a:spcPts val="0"/>
        </a:spcAft>
        <a:buClrTx/>
        <a:buSzTx/>
        <a:buFontTx/>
        <a:buNone/>
        <a:tabLst/>
        <a:defRPr b="0" baseline="0" cap="none" i="0" spc="0" strike="noStrike" sz="1100" u="none">
          <a:ln>
            <a:noFill/>
          </a:ln>
          <a:solidFill>
            <a:schemeClr val="tx1"/>
          </a:solidFill>
          <a:uFillTx/>
          <a:latin typeface="+mn-lt"/>
          <a:ea typeface="+mn-ea"/>
          <a:cs typeface="+mn-cs"/>
          <a:sym typeface="Arial"/>
        </a:defRPr>
      </a:lvl4pPr>
      <a:lvl5pPr marL="0" marR="0" indent="1828800" algn="l" defTabSz="914400" rtl="0" latinLnBrk="0">
        <a:lnSpc>
          <a:spcPct val="100000"/>
        </a:lnSpc>
        <a:spcBef>
          <a:spcPts val="0"/>
        </a:spcBef>
        <a:spcAft>
          <a:spcPts val="0"/>
        </a:spcAft>
        <a:buClrTx/>
        <a:buSzTx/>
        <a:buFontTx/>
        <a:buNone/>
        <a:tabLst/>
        <a:defRPr b="0" baseline="0" cap="none" i="0" spc="0" strike="noStrike" sz="1100" u="none">
          <a:ln>
            <a:noFill/>
          </a:ln>
          <a:solidFill>
            <a:schemeClr val="tx1"/>
          </a:solidFill>
          <a:uFillTx/>
          <a:latin typeface="+mn-lt"/>
          <a:ea typeface="+mn-ea"/>
          <a:cs typeface="+mn-cs"/>
          <a:sym typeface="Arial"/>
        </a:defRPr>
      </a:lvl5pPr>
      <a:lvl6pPr marL="0" marR="0" indent="2286000" algn="l" defTabSz="914400" rtl="0" latinLnBrk="0">
        <a:lnSpc>
          <a:spcPct val="100000"/>
        </a:lnSpc>
        <a:spcBef>
          <a:spcPts val="0"/>
        </a:spcBef>
        <a:spcAft>
          <a:spcPts val="0"/>
        </a:spcAft>
        <a:buClrTx/>
        <a:buSzTx/>
        <a:buFontTx/>
        <a:buNone/>
        <a:tabLst/>
        <a:defRPr b="0" baseline="0" cap="none" i="0" spc="0" strike="noStrike" sz="1100" u="none">
          <a:ln>
            <a:noFill/>
          </a:ln>
          <a:solidFill>
            <a:schemeClr val="tx1"/>
          </a:solidFill>
          <a:uFillTx/>
          <a:latin typeface="+mn-lt"/>
          <a:ea typeface="+mn-ea"/>
          <a:cs typeface="+mn-cs"/>
          <a:sym typeface="Arial"/>
        </a:defRPr>
      </a:lvl6pPr>
      <a:lvl7pPr marL="0" marR="0" indent="2743200" algn="l" defTabSz="914400" rtl="0" latinLnBrk="0">
        <a:lnSpc>
          <a:spcPct val="100000"/>
        </a:lnSpc>
        <a:spcBef>
          <a:spcPts val="0"/>
        </a:spcBef>
        <a:spcAft>
          <a:spcPts val="0"/>
        </a:spcAft>
        <a:buClrTx/>
        <a:buSzTx/>
        <a:buFontTx/>
        <a:buNone/>
        <a:tabLst/>
        <a:defRPr b="0" baseline="0" cap="none" i="0" spc="0" strike="noStrike" sz="1100" u="none">
          <a:ln>
            <a:noFill/>
          </a:ln>
          <a:solidFill>
            <a:schemeClr val="tx1"/>
          </a:solidFill>
          <a:uFillTx/>
          <a:latin typeface="+mn-lt"/>
          <a:ea typeface="+mn-ea"/>
          <a:cs typeface="+mn-cs"/>
          <a:sym typeface="Arial"/>
        </a:defRPr>
      </a:lvl7pPr>
      <a:lvl8pPr marL="0" marR="0" indent="3200400" algn="l" defTabSz="914400" rtl="0" latinLnBrk="0">
        <a:lnSpc>
          <a:spcPct val="100000"/>
        </a:lnSpc>
        <a:spcBef>
          <a:spcPts val="0"/>
        </a:spcBef>
        <a:spcAft>
          <a:spcPts val="0"/>
        </a:spcAft>
        <a:buClrTx/>
        <a:buSzTx/>
        <a:buFontTx/>
        <a:buNone/>
        <a:tabLst/>
        <a:defRPr b="0" baseline="0" cap="none" i="0" spc="0" strike="noStrike" sz="1100" u="none">
          <a:ln>
            <a:noFill/>
          </a:ln>
          <a:solidFill>
            <a:schemeClr val="tx1"/>
          </a:solidFill>
          <a:uFillTx/>
          <a:latin typeface="+mn-lt"/>
          <a:ea typeface="+mn-ea"/>
          <a:cs typeface="+mn-cs"/>
          <a:sym typeface="Arial"/>
        </a:defRPr>
      </a:lvl8pPr>
      <a:lvl9pPr marL="0" marR="0" indent="3657600" algn="l" defTabSz="914400" rtl="0" latinLnBrk="0">
        <a:lnSpc>
          <a:spcPct val="100000"/>
        </a:lnSpc>
        <a:spcBef>
          <a:spcPts val="0"/>
        </a:spcBef>
        <a:spcAft>
          <a:spcPts val="0"/>
        </a:spcAft>
        <a:buClrTx/>
        <a:buSzTx/>
        <a:buFontTx/>
        <a:buNone/>
        <a:tabLst/>
        <a:defRPr b="0" baseline="0" cap="none" i="0" spc="0" strike="noStrike" sz="1100" u="none">
          <a:ln>
            <a:noFill/>
          </a:ln>
          <a:solidFill>
            <a:schemeClr val="tx1"/>
          </a:solidFill>
          <a:uFillTx/>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9.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6.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7.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gif"/><Relationship Id="rId3" Type="http://schemas.openxmlformats.org/officeDocument/2006/relationships/image" Target="../media/image11.jpe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8.png"/><Relationship Id="rId3" Type="http://schemas.openxmlformats.org/officeDocument/2006/relationships/image" Target="../media/image12.jpe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9.png"/><Relationship Id="rId3" Type="http://schemas.openxmlformats.org/officeDocument/2006/relationships/image" Target="../media/image20.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3.gif"/><Relationship Id="rId4" Type="http://schemas.openxmlformats.org/officeDocument/2006/relationships/image" Target="../media/image7.jpe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8.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Shape 196"/>
          <p:cNvSpPr/>
          <p:nvPr>
            <p:ph type="title"/>
          </p:nvPr>
        </p:nvSpPr>
        <p:spPr>
          <a:xfrm>
            <a:off x="557213" y="536574"/>
            <a:ext cx="8008936" cy="2246315"/>
          </a:xfrm>
          <a:prstGeom prst="rect">
            <a:avLst/>
          </a:prstGeom>
        </p:spPr>
        <p:txBody>
          <a:bodyPr/>
          <a:lstStyle>
            <a:lvl1pPr>
              <a:defRPr sz="4200"/>
            </a:lvl1pPr>
          </a:lstStyle>
          <a:p>
            <a:pPr/>
            <a:r>
              <a:t>LCLS-II Control System Update</a:t>
            </a:r>
          </a:p>
        </p:txBody>
      </p:sp>
      <p:sp>
        <p:nvSpPr>
          <p:cNvPr id="197" name="Shape 197"/>
          <p:cNvSpPr/>
          <p:nvPr>
            <p:ph type="body" sz="half" idx="1"/>
          </p:nvPr>
        </p:nvSpPr>
        <p:spPr>
          <a:xfrm>
            <a:off x="557767" y="3210235"/>
            <a:ext cx="8033340" cy="2488816"/>
          </a:xfrm>
          <a:prstGeom prst="rect">
            <a:avLst/>
          </a:prstGeom>
        </p:spPr>
        <p:txBody>
          <a:bodyPr/>
          <a:lstStyle/>
          <a:p>
            <a:pPr/>
            <a:r>
              <a:t>Matt Gibbs, SLAC National Accelerator Laboratory</a:t>
            </a:r>
          </a:p>
        </p:txBody>
      </p:sp>
      <p:sp>
        <p:nvSpPr>
          <p:cNvPr id="198" name="Shape 198"/>
          <p:cNvSpPr/>
          <p:nvPr>
            <p:ph type="body" idx="13"/>
          </p:nvPr>
        </p:nvSpPr>
        <p:spPr>
          <a:prstGeom prst="rect">
            <a:avLst/>
          </a:prstGeom>
        </p:spPr>
        <p:txBody>
          <a:bodyPr/>
          <a:lstStyle/>
          <a:p>
            <a:pPr>
              <a:lnSpc>
                <a:spcPct val="100000"/>
              </a:lnSpc>
              <a:defRPr sz="2800"/>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6" name="Shape 326"/>
          <p:cNvSpPr/>
          <p:nvPr>
            <p:ph type="sldNum" sz="quarter" idx="2"/>
          </p:nvPr>
        </p:nvSpPr>
        <p:spPr>
          <a:xfrm>
            <a:off x="8566150" y="6468491"/>
            <a:ext cx="259529" cy="23927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27" name="Shape 327"/>
          <p:cNvSpPr/>
          <p:nvPr>
            <p:ph type="title"/>
          </p:nvPr>
        </p:nvSpPr>
        <p:spPr>
          <a:xfrm>
            <a:off x="451822" y="129090"/>
            <a:ext cx="8103569" cy="753035"/>
          </a:xfrm>
          <a:prstGeom prst="rect">
            <a:avLst/>
          </a:prstGeom>
        </p:spPr>
        <p:txBody>
          <a:bodyPr/>
          <a:lstStyle/>
          <a:p>
            <a:pPr/>
            <a:r>
              <a:t>What can we re-use?</a:t>
            </a:r>
          </a:p>
        </p:txBody>
      </p:sp>
      <p:sp>
        <p:nvSpPr>
          <p:cNvPr id="328" name="Shape 328"/>
          <p:cNvSpPr/>
          <p:nvPr>
            <p:ph type="body" sz="half" idx="1"/>
          </p:nvPr>
        </p:nvSpPr>
        <p:spPr>
          <a:xfrm>
            <a:off x="460373" y="2278012"/>
            <a:ext cx="3832228" cy="3883076"/>
          </a:xfrm>
          <a:prstGeom prst="rect">
            <a:avLst/>
          </a:prstGeom>
          <a:ln w="3175">
            <a:solidFill>
              <a:srgbClr val="000000"/>
            </a:solidFill>
            <a:round/>
          </a:ln>
        </p:spPr>
        <p:txBody>
          <a:bodyPr/>
          <a:lstStyle/>
          <a:p>
            <a:pPr marL="256673" indent="-180473">
              <a:buSzPct val="125000"/>
              <a:buChar char="•"/>
              <a:defRPr sz="1800"/>
            </a:pPr>
            <a:r>
              <a:t>Network Architecture</a:t>
            </a:r>
          </a:p>
          <a:p>
            <a:pPr marL="256673" indent="-180473">
              <a:buSzPct val="125000"/>
              <a:buChar char="•"/>
              <a:defRPr sz="1800"/>
            </a:pPr>
            <a:r>
              <a:t>Controls Computing Infrastructure</a:t>
            </a:r>
          </a:p>
          <a:p>
            <a:pPr marL="256673" indent="-180473">
              <a:buSzPct val="125000"/>
              <a:buChar char="•"/>
              <a:defRPr sz="1800"/>
            </a:pPr>
            <a:r>
              <a:t>Drive Laser Control</a:t>
            </a:r>
          </a:p>
          <a:p>
            <a:pPr marL="256673" indent="-180473">
              <a:buSzPct val="125000"/>
              <a:buChar char="•"/>
              <a:defRPr sz="1800"/>
            </a:pPr>
            <a:r>
              <a:t>Vacuum Controls</a:t>
            </a:r>
          </a:p>
          <a:p>
            <a:pPr marL="256673" indent="-180473">
              <a:buSzPct val="125000"/>
              <a:buChar char="•"/>
              <a:defRPr sz="1800"/>
            </a:pPr>
            <a:r>
              <a:t>Magnet Power Supply</a:t>
            </a:r>
          </a:p>
          <a:p>
            <a:pPr marL="256673" indent="-180473">
              <a:buSzPct val="125000"/>
              <a:buChar char="•"/>
              <a:defRPr sz="1800"/>
            </a:pPr>
            <a:r>
              <a:t>Personnel Protection</a:t>
            </a:r>
          </a:p>
          <a:p>
            <a:pPr marL="256673" indent="-180473">
              <a:buSzPct val="125000"/>
              <a:buChar char="•"/>
              <a:defRPr sz="1800"/>
            </a:pPr>
            <a:r>
              <a:t>Beam Containment</a:t>
            </a:r>
          </a:p>
          <a:p>
            <a:pPr marL="256673" indent="-180473">
              <a:buSzPct val="125000"/>
              <a:buChar char="•"/>
              <a:defRPr sz="1800"/>
            </a:pPr>
            <a:r>
              <a:t>General Motion Control</a:t>
            </a:r>
          </a:p>
          <a:p>
            <a:pPr marL="256673" indent="-180473">
              <a:buSzPct val="125000"/>
              <a:buChar char="•"/>
              <a:defRPr sz="1800"/>
            </a:pPr>
            <a:r>
              <a:t>Undulator Control </a:t>
            </a:r>
          </a:p>
          <a:p>
            <a:pPr marL="256673" indent="-180473">
              <a:buSzPct val="125000"/>
              <a:buChar char="•"/>
              <a:defRPr sz="1800"/>
            </a:pPr>
            <a:r>
              <a:t>Self-Seeding</a:t>
            </a:r>
          </a:p>
        </p:txBody>
      </p:sp>
      <p:sp>
        <p:nvSpPr>
          <p:cNvPr id="329" name="Shape 329"/>
          <p:cNvSpPr/>
          <p:nvPr/>
        </p:nvSpPr>
        <p:spPr>
          <a:xfrm>
            <a:off x="4700587" y="2278012"/>
            <a:ext cx="3816351" cy="3868788"/>
          </a:xfrm>
          <a:prstGeom prst="rect">
            <a:avLst/>
          </a:prstGeom>
          <a:ln w="3175">
            <a:solidFill>
              <a:srgbClr val="000000"/>
            </a:solidFill>
          </a:ln>
          <a:extLst>
            <a:ext uri="{C572A759-6A51-4108-AA02-DFA0A04FC94B}">
              <ma14:wrappingTextBoxFlag xmlns:ma14="http://schemas.microsoft.com/office/mac/drawingml/2011/main" val="1"/>
            </a:ext>
          </a:extLst>
        </p:spPr>
        <p:txBody>
          <a:bodyPr lIns="0" tIns="0" rIns="0" bIns="0">
            <a:normAutofit fontScale="100000" lnSpcReduction="0"/>
          </a:bodyPr>
          <a:lstStyle/>
          <a:p>
            <a:pPr marL="256673" indent="-180473">
              <a:lnSpc>
                <a:spcPct val="120000"/>
              </a:lnSpc>
              <a:buSzPct val="125000"/>
              <a:buChar char="•"/>
            </a:pPr>
            <a:r>
              <a:t>Timing &amp; Synchronization</a:t>
            </a:r>
            <a:endParaRPr>
              <a:solidFill>
                <a:schemeClr val="accent1"/>
              </a:solidFill>
            </a:endParaRPr>
          </a:p>
          <a:p>
            <a:pPr marL="256673" indent="-180473">
              <a:lnSpc>
                <a:spcPct val="120000"/>
              </a:lnSpc>
              <a:buSzPct val="125000"/>
              <a:buChar char="•"/>
            </a:pPr>
            <a:r>
              <a:t>Low Level RF</a:t>
            </a:r>
            <a:endParaRPr>
              <a:solidFill>
                <a:schemeClr val="accent1"/>
              </a:solidFill>
            </a:endParaRPr>
          </a:p>
          <a:p>
            <a:pPr marL="256673" indent="-180473">
              <a:lnSpc>
                <a:spcPct val="120000"/>
              </a:lnSpc>
              <a:buSzPct val="125000"/>
              <a:buChar char="•"/>
            </a:pPr>
            <a:r>
              <a:t>Diagnostic Systems</a:t>
            </a:r>
            <a:br/>
            <a:r>
              <a:t>(BPMs, Bunch Length Monitor, etc.)</a:t>
            </a:r>
          </a:p>
          <a:p>
            <a:pPr marL="256673" indent="-180473">
              <a:lnSpc>
                <a:spcPct val="120000"/>
              </a:lnSpc>
              <a:buSzPct val="125000"/>
              <a:buChar char="•"/>
            </a:pPr>
            <a:r>
              <a:t>Machine Protection</a:t>
            </a:r>
            <a:endParaRPr>
              <a:solidFill>
                <a:schemeClr val="accent1"/>
              </a:solidFill>
            </a:endParaRPr>
          </a:p>
          <a:p>
            <a:pPr marL="256673" indent="-180473">
              <a:lnSpc>
                <a:spcPct val="120000"/>
              </a:lnSpc>
              <a:buSzPct val="125000"/>
              <a:buChar char="•"/>
            </a:pPr>
            <a:r>
              <a:t>Beam Containment System Fast Shut-off</a:t>
            </a:r>
          </a:p>
          <a:p>
            <a:pPr marL="256673" indent="-180473">
              <a:lnSpc>
                <a:spcPct val="120000"/>
              </a:lnSpc>
              <a:buSzPct val="125000"/>
              <a:buChar char="•"/>
            </a:pPr>
            <a:r>
              <a:t>Cryo Module, Cryo dist, Cryoplant I/F Controls</a:t>
            </a:r>
          </a:p>
        </p:txBody>
      </p:sp>
      <p:sp>
        <p:nvSpPr>
          <p:cNvPr id="330" name="Shape 330"/>
          <p:cNvSpPr/>
          <p:nvPr/>
        </p:nvSpPr>
        <p:spPr>
          <a:xfrm>
            <a:off x="4699000" y="1511300"/>
            <a:ext cx="3819526" cy="6692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20000"/>
              </a:lnSpc>
              <a:spcBef>
                <a:spcPts val="300"/>
              </a:spcBef>
              <a:defRPr b="1"/>
            </a:lvl1pPr>
          </a:lstStyle>
          <a:p>
            <a:pPr/>
            <a:r>
              <a:t>High Performance Systems with substantial new requirements:</a:t>
            </a:r>
          </a:p>
        </p:txBody>
      </p:sp>
      <p:sp>
        <p:nvSpPr>
          <p:cNvPr id="331" name="Shape 331"/>
          <p:cNvSpPr/>
          <p:nvPr/>
        </p:nvSpPr>
        <p:spPr>
          <a:xfrm>
            <a:off x="483925" y="1511300"/>
            <a:ext cx="3819526" cy="6692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20000"/>
              </a:lnSpc>
              <a:spcBef>
                <a:spcPts val="300"/>
              </a:spcBef>
              <a:defRPr b="1"/>
            </a:lvl1pPr>
          </a:lstStyle>
          <a:p>
            <a:pPr/>
            <a:r>
              <a:t>Mature subsystems that can re-use LCLS-I designs:</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5" name="Shape 335"/>
          <p:cNvSpPr/>
          <p:nvPr/>
        </p:nvSpPr>
        <p:spPr>
          <a:xfrm>
            <a:off x="1905186" y="1181102"/>
            <a:ext cx="5196841" cy="519048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40100">
                <a:solidFill>
                  <a:srgbClr val="EBEBEB"/>
                </a:solidFill>
                <a:latin typeface="+mj-lt"/>
                <a:ea typeface="+mj-ea"/>
                <a:cs typeface="+mj-cs"/>
                <a:sym typeface="Helvetica"/>
              </a:defRPr>
            </a:lvl1pPr>
          </a:lstStyle>
          <a:p>
            <a:pPr/>
            <a:r>
              <a:t>♻</a:t>
            </a:r>
          </a:p>
        </p:txBody>
      </p:sp>
      <p:sp>
        <p:nvSpPr>
          <p:cNvPr id="336" name="Shape 336"/>
          <p:cNvSpPr/>
          <p:nvPr>
            <p:ph type="sldNum" sz="quarter" idx="2"/>
          </p:nvPr>
        </p:nvSpPr>
        <p:spPr>
          <a:xfrm>
            <a:off x="8566150" y="6468491"/>
            <a:ext cx="249161" cy="23927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37" name="Shape 337"/>
          <p:cNvSpPr/>
          <p:nvPr>
            <p:ph type="title"/>
          </p:nvPr>
        </p:nvSpPr>
        <p:spPr>
          <a:prstGeom prst="rect">
            <a:avLst/>
          </a:prstGeom>
        </p:spPr>
        <p:txBody>
          <a:bodyPr/>
          <a:lstStyle/>
          <a:p>
            <a:pPr/>
            <a:r>
              <a:t>Mature Subsystems Re-using LCLS-I Designs</a:t>
            </a:r>
          </a:p>
        </p:txBody>
      </p:sp>
      <p:sp>
        <p:nvSpPr>
          <p:cNvPr id="338" name="Shape 338"/>
          <p:cNvSpPr/>
          <p:nvPr>
            <p:ph type="body" idx="1"/>
          </p:nvPr>
        </p:nvSpPr>
        <p:spPr>
          <a:prstGeom prst="rect">
            <a:avLst/>
          </a:prstGeom>
        </p:spPr>
        <p:txBody>
          <a:bodyPr/>
          <a:lstStyle/>
          <a:p>
            <a:pPr marL="316831" indent="-240631">
              <a:buSzPct val="125000"/>
              <a:buChar char="•"/>
            </a:pPr>
            <a:r>
              <a:t>Re-using as much as possible from LCLS</a:t>
            </a:r>
          </a:p>
          <a:p>
            <a:pPr marL="316831" indent="-240631">
              <a:buSzPct val="125000"/>
              <a:buChar char="•"/>
            </a:pPr>
            <a:r>
              <a:t>Reduce maintenance, training, documentation, and support costs</a:t>
            </a:r>
          </a:p>
          <a:p>
            <a:pPr marL="316831" indent="-240631">
              <a:buSzPct val="125000"/>
              <a:buChar char="•"/>
            </a:pPr>
            <a:r>
              <a:t>Sharing EPICS subsystem code base and development environment</a:t>
            </a:r>
          </a:p>
          <a:p>
            <a:pPr marL="316831" indent="-240631">
              <a:buSzPct val="125000"/>
              <a:buChar char="•"/>
            </a:pPr>
            <a:r>
              <a:t>Ops software (machine config management, logbooks, etc) will be shared with LCLS-II, and many of the MATLAB physics high level apps will be re-used</a:t>
            </a:r>
          </a:p>
          <a:p>
            <a:pPr marL="316831" indent="-240631">
              <a:buSzPct val="125000"/>
              <a:buChar char="•"/>
            </a:pPr>
            <a:r>
              <a:t>Archive Appliance used for both machines (LCLS-II will probably have a separate instance)</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2" name="Shape 34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43" name="Shape 343"/>
          <p:cNvSpPr/>
          <p:nvPr>
            <p:ph type="title"/>
          </p:nvPr>
        </p:nvSpPr>
        <p:spPr>
          <a:prstGeom prst="rect">
            <a:avLst/>
          </a:prstGeom>
        </p:spPr>
        <p:txBody>
          <a:bodyPr/>
          <a:lstStyle/>
          <a:p>
            <a:pPr/>
            <a:r>
              <a:t>Mature Subsystems - New Software</a:t>
            </a:r>
          </a:p>
        </p:txBody>
      </p:sp>
      <p:sp>
        <p:nvSpPr>
          <p:cNvPr id="344" name="Shape 344"/>
          <p:cNvSpPr/>
          <p:nvPr>
            <p:ph type="body" idx="1"/>
          </p:nvPr>
        </p:nvSpPr>
        <p:spPr>
          <a:prstGeom prst="rect">
            <a:avLst/>
          </a:prstGeom>
        </p:spPr>
        <p:txBody>
          <a:bodyPr/>
          <a:lstStyle/>
          <a:p>
            <a:pPr marL="316831" indent="-240631">
              <a:buSzPct val="125000"/>
              <a:buChar char="•"/>
            </a:pPr>
            <a:r>
              <a:t>New EPICS v4 services for high level apps (Directory, Name, Model Manager, Archive Appliance, …) will make it easier to build new applications.</a:t>
            </a:r>
            <a:br/>
            <a:r>
              <a:rPr i="1"/>
              <a:t>See Murali Shankar’s talk on Friday for more info.</a:t>
            </a:r>
          </a:p>
          <a:p>
            <a:pPr marL="316831" indent="-240631">
              <a:buSzPct val="125000"/>
              <a:buChar char="•"/>
            </a:pPr>
            <a:r>
              <a:t>New Model Manager based on MATLAB and MAD</a:t>
            </a:r>
          </a:p>
          <a:p>
            <a:pPr marL="316831" indent="-240631">
              <a:buSzPct val="125000"/>
              <a:buChar char="•"/>
            </a:pPr>
            <a:r>
              <a:t>Evaluating EDM alternatives for GUIs</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8" name="Shape 34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49" name="Shape 349"/>
          <p:cNvSpPr/>
          <p:nvPr>
            <p:ph type="title"/>
          </p:nvPr>
        </p:nvSpPr>
        <p:spPr>
          <a:prstGeom prst="rect">
            <a:avLst/>
          </a:prstGeom>
        </p:spPr>
        <p:txBody>
          <a:bodyPr/>
          <a:lstStyle/>
          <a:p>
            <a:pPr/>
            <a:r>
              <a:t>New High Performance Subsystems</a:t>
            </a:r>
          </a:p>
        </p:txBody>
      </p:sp>
      <p:sp>
        <p:nvSpPr>
          <p:cNvPr id="350" name="Shape 350"/>
          <p:cNvSpPr/>
          <p:nvPr>
            <p:ph type="body" idx="1"/>
          </p:nvPr>
        </p:nvSpPr>
        <p:spPr>
          <a:prstGeom prst="rect">
            <a:avLst/>
          </a:prstGeom>
        </p:spPr>
        <p:txBody>
          <a:bodyPr/>
          <a:lstStyle/>
          <a:p>
            <a:pPr marL="316831" indent="-240631">
              <a:buSzPct val="125000"/>
              <a:buChar char="•"/>
            </a:pPr>
            <a:r>
              <a:t>New timing system, diagnostics (BPMs, Bunch Length Monitors, etc), and beam-based feedbacks needed for 1 MHz repetition rate</a:t>
            </a:r>
          </a:p>
          <a:p>
            <a:pPr marL="316831" indent="-240631">
              <a:buSzPct val="125000"/>
              <a:buChar char="•"/>
            </a:pPr>
            <a:r>
              <a:t>New machine protection system, enhanced beam containment system needed to handle 1 MW beam power</a:t>
            </a:r>
          </a:p>
          <a:p>
            <a:pPr marL="316831" indent="-240631">
              <a:buSzPct val="125000"/>
              <a:buChar char="•"/>
            </a:pPr>
            <a:r>
              <a:t>Brand New Subsystems</a:t>
            </a:r>
          </a:p>
          <a:p>
            <a:pPr lvl="1" marL="621631" indent="-240631">
              <a:buSzPct val="125000"/>
              <a:buChar char="-"/>
            </a:pPr>
            <a:r>
              <a:t>Superconducting RF, ODH, Cryo</a:t>
            </a:r>
          </a:p>
          <a:p>
            <a:pPr lvl="1" marL="621631" indent="-240631">
              <a:buSzPct val="125000"/>
              <a:buChar char="-"/>
            </a:pPr>
            <a:r>
              <a:t>Partner Labs involved</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4" name="Shape 35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55" name="Shape 355"/>
          <p:cNvSpPr/>
          <p:nvPr>
            <p:ph type="title"/>
          </p:nvPr>
        </p:nvSpPr>
        <p:spPr>
          <a:prstGeom prst="rect">
            <a:avLst/>
          </a:prstGeom>
        </p:spPr>
        <p:txBody>
          <a:bodyPr/>
          <a:lstStyle/>
          <a:p>
            <a:pPr/>
            <a:r>
              <a:t>HPS Common Platform Hardware</a:t>
            </a:r>
          </a:p>
        </p:txBody>
      </p:sp>
      <p:sp>
        <p:nvSpPr>
          <p:cNvPr id="356" name="Shape 356"/>
          <p:cNvSpPr/>
          <p:nvPr>
            <p:ph type="body" sz="half" idx="1"/>
          </p:nvPr>
        </p:nvSpPr>
        <p:spPr>
          <a:xfrm>
            <a:off x="457200" y="1243583"/>
            <a:ext cx="3385795" cy="5065523"/>
          </a:xfrm>
          <a:prstGeom prst="rect">
            <a:avLst/>
          </a:prstGeom>
        </p:spPr>
        <p:txBody>
          <a:bodyPr/>
          <a:lstStyle/>
          <a:p>
            <a:pPr marL="291485" indent="-221381" defTabSz="841247">
              <a:spcBef>
                <a:spcPts val="200"/>
              </a:spcBef>
              <a:buSzPct val="125000"/>
              <a:buChar char="•"/>
              <a:defRPr sz="2208"/>
            </a:pPr>
            <a:r>
              <a:t>The high performance systems are built on a common ADC + FPGA platform.</a:t>
            </a:r>
          </a:p>
          <a:p>
            <a:pPr marL="291485" indent="-221381" defTabSz="841247">
              <a:spcBef>
                <a:spcPts val="200"/>
              </a:spcBef>
              <a:buSzPct val="125000"/>
              <a:buChar char="•"/>
              <a:defRPr sz="2208"/>
            </a:pPr>
            <a:r>
              <a:t>ATCA based</a:t>
            </a:r>
          </a:p>
          <a:p>
            <a:pPr marL="291485" indent="-221381" defTabSz="841247">
              <a:spcBef>
                <a:spcPts val="200"/>
              </a:spcBef>
              <a:buSzPct val="125000"/>
              <a:buChar char="•"/>
              <a:defRPr sz="2208"/>
            </a:pPr>
            <a:r>
              <a:t>Carrier board hosts up to two application specific daughter boards</a:t>
            </a:r>
          </a:p>
          <a:p>
            <a:pPr marL="291485" indent="-221381" defTabSz="841247">
              <a:spcBef>
                <a:spcPts val="200"/>
              </a:spcBef>
              <a:buSzPct val="125000"/>
              <a:buChar char="•"/>
              <a:defRPr sz="2208"/>
            </a:pPr>
            <a:r>
              <a:t>Each application card can associate with an IOC running on a Linux host</a:t>
            </a:r>
          </a:p>
        </p:txBody>
      </p:sp>
      <p:pic>
        <p:nvPicPr>
          <p:cNvPr id="357" name="image20.png"/>
          <p:cNvPicPr>
            <a:picLocks noChangeAspect="1"/>
          </p:cNvPicPr>
          <p:nvPr/>
        </p:nvPicPr>
        <p:blipFill>
          <a:blip r:embed="rId3">
            <a:extLst/>
          </a:blip>
          <a:stretch>
            <a:fillRect/>
          </a:stretch>
        </p:blipFill>
        <p:spPr>
          <a:xfrm>
            <a:off x="4976418" y="1527176"/>
            <a:ext cx="3164029" cy="1800224"/>
          </a:xfrm>
          <a:prstGeom prst="rect">
            <a:avLst/>
          </a:prstGeom>
          <a:ln w="12700">
            <a:miter lim="400000"/>
          </a:ln>
        </p:spPr>
      </p:pic>
      <p:pic>
        <p:nvPicPr>
          <p:cNvPr id="358" name="image24.jpg"/>
          <p:cNvPicPr>
            <a:picLocks noChangeAspect="1"/>
          </p:cNvPicPr>
          <p:nvPr/>
        </p:nvPicPr>
        <p:blipFill>
          <a:blip r:embed="rId4">
            <a:extLst/>
          </a:blip>
          <a:stretch>
            <a:fillRect/>
          </a:stretch>
        </p:blipFill>
        <p:spPr>
          <a:xfrm>
            <a:off x="4136693" y="3408307"/>
            <a:ext cx="4843479" cy="2896037"/>
          </a:xfrm>
          <a:prstGeom prst="rect">
            <a:avLst/>
          </a:prstGeom>
          <a:ln>
            <a:solidFill>
              <a:srgbClr val="000000"/>
            </a:solidFill>
          </a:ln>
        </p:spPr>
      </p:pic>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2" name="Shape 36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63" name="Shape 363"/>
          <p:cNvSpPr/>
          <p:nvPr>
            <p:ph type="title"/>
          </p:nvPr>
        </p:nvSpPr>
        <p:spPr>
          <a:prstGeom prst="rect">
            <a:avLst/>
          </a:prstGeom>
        </p:spPr>
        <p:txBody>
          <a:bodyPr/>
          <a:lstStyle/>
          <a:p>
            <a:pPr/>
            <a:r>
              <a:t>HPS Common Platform Firmware</a:t>
            </a:r>
          </a:p>
        </p:txBody>
      </p:sp>
      <p:sp>
        <p:nvSpPr>
          <p:cNvPr id="364" name="Shape 364"/>
          <p:cNvSpPr/>
          <p:nvPr>
            <p:ph type="body" sz="half" idx="1"/>
          </p:nvPr>
        </p:nvSpPr>
        <p:spPr>
          <a:xfrm>
            <a:off x="457200" y="1243583"/>
            <a:ext cx="8229600" cy="1752011"/>
          </a:xfrm>
          <a:prstGeom prst="rect">
            <a:avLst/>
          </a:prstGeom>
        </p:spPr>
        <p:txBody>
          <a:bodyPr/>
          <a:lstStyle/>
          <a:p>
            <a:pPr marL="269306" indent="-204536" defTabSz="777240">
              <a:spcBef>
                <a:spcPts val="200"/>
              </a:spcBef>
              <a:buSzPct val="125000"/>
              <a:buChar char="•"/>
              <a:defRPr sz="2040"/>
            </a:pPr>
            <a:r>
              <a:t>Common platform firmware provides support for ADC/DACs, networking, timing receiver, BSA data collection, MPS messages, etc.</a:t>
            </a:r>
          </a:p>
          <a:p>
            <a:pPr marL="269306" indent="-204536" defTabSz="777240">
              <a:spcBef>
                <a:spcPts val="200"/>
              </a:spcBef>
              <a:buSzPct val="125000"/>
              <a:buChar char="•"/>
              <a:defRPr sz="2040"/>
            </a:pPr>
            <a:r>
              <a:t>Application firmware specific to each subsystem is built on top of the common firmware.</a:t>
            </a:r>
          </a:p>
        </p:txBody>
      </p:sp>
      <p:pic>
        <p:nvPicPr>
          <p:cNvPr id="365" name="image46.png"/>
          <p:cNvPicPr>
            <a:picLocks noChangeAspect="1"/>
          </p:cNvPicPr>
          <p:nvPr/>
        </p:nvPicPr>
        <p:blipFill>
          <a:blip r:embed="rId3">
            <a:extLst/>
          </a:blip>
          <a:stretch>
            <a:fillRect/>
          </a:stretch>
        </p:blipFill>
        <p:spPr>
          <a:xfrm>
            <a:off x="1849918" y="2995593"/>
            <a:ext cx="4985458" cy="3592534"/>
          </a:xfrm>
          <a:prstGeom prst="rect">
            <a:avLst/>
          </a:prstGeom>
          <a:ln w="12700">
            <a:miter lim="400000"/>
          </a:ln>
        </p:spPr>
      </p:pic>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9" name="Shape 36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70" name="Shape 370"/>
          <p:cNvSpPr/>
          <p:nvPr>
            <p:ph type="title"/>
          </p:nvPr>
        </p:nvSpPr>
        <p:spPr>
          <a:prstGeom prst="rect">
            <a:avLst/>
          </a:prstGeom>
        </p:spPr>
        <p:txBody>
          <a:bodyPr/>
          <a:lstStyle/>
          <a:p>
            <a:pPr/>
            <a:r>
              <a:t>HPS Common Platform Software</a:t>
            </a:r>
          </a:p>
        </p:txBody>
      </p:sp>
      <p:sp>
        <p:nvSpPr>
          <p:cNvPr id="371" name="Shape 371"/>
          <p:cNvSpPr/>
          <p:nvPr>
            <p:ph type="body" sz="half" idx="1"/>
          </p:nvPr>
        </p:nvSpPr>
        <p:spPr>
          <a:xfrm>
            <a:off x="457200" y="1243583"/>
            <a:ext cx="4114800" cy="5065523"/>
          </a:xfrm>
          <a:prstGeom prst="rect">
            <a:avLst/>
          </a:prstGeom>
        </p:spPr>
        <p:txBody>
          <a:bodyPr anchor="ctr"/>
          <a:lstStyle/>
          <a:p>
            <a:pPr marL="316831" indent="-240631">
              <a:buSzPct val="125000"/>
              <a:buChar char="•"/>
            </a:pPr>
            <a:r>
              <a:t>A Common Platform Software (CPSW) framework provides a common interface to the FPGA for all higher-level software.</a:t>
            </a:r>
          </a:p>
          <a:p>
            <a:pPr marL="316831" indent="-240631">
              <a:buSzPct val="125000"/>
              <a:buChar char="•"/>
            </a:pPr>
            <a:r>
              <a:t>CPSW is the glue between the common platform firmware and EPICS</a:t>
            </a:r>
          </a:p>
        </p:txBody>
      </p:sp>
      <p:sp>
        <p:nvSpPr>
          <p:cNvPr id="372" name="Shape 372"/>
          <p:cNvSpPr/>
          <p:nvPr/>
        </p:nvSpPr>
        <p:spPr>
          <a:xfrm>
            <a:off x="4883645" y="2216911"/>
            <a:ext cx="3086583" cy="546075"/>
          </a:xfrm>
          <a:prstGeom prst="rect">
            <a:avLst/>
          </a:prstGeom>
          <a:gradFill>
            <a:gsLst>
              <a:gs pos="0">
                <a:schemeClr val="accent4">
                  <a:lumOff val="42690"/>
                </a:schemeClr>
              </a:gs>
              <a:gs pos="35000">
                <a:srgbClr val="D3D3D4"/>
              </a:gs>
              <a:gs pos="100000">
                <a:schemeClr val="accent4">
                  <a:lumOff val="60394"/>
                </a:schemeClr>
              </a:gs>
            </a:gsLst>
            <a:lin ang="16200000"/>
          </a:gradFill>
          <a:ln>
            <a:solidFill>
              <a:srgbClr val="525253"/>
            </a:solidFill>
          </a:ln>
          <a:effectLst>
            <a:outerShdw sx="100000" sy="100000" kx="0" ky="0" algn="b" rotWithShape="0" blurRad="38100" dist="20000" dir="5400000">
              <a:srgbClr val="000000">
                <a:alpha val="38000"/>
              </a:srgbClr>
            </a:outerShdw>
          </a:effectLst>
          <a:extLst>
            <a:ext uri="{C572A759-6A51-4108-AA02-DFA0A04FC94B}">
              <ma14:wrappingTextBoxFlag xmlns:ma14="http://schemas.microsoft.com/office/mac/drawingml/2011/main" val="1"/>
            </a:ext>
          </a:extLst>
        </p:spPr>
        <p:txBody>
          <a:bodyPr lIns="45719" rIns="45719" anchor="ctr"/>
          <a:lstStyle>
            <a:lvl1pPr algn="ctr"/>
          </a:lstStyle>
          <a:p>
            <a:pPr/>
            <a:r>
              <a:t>EPICS Interface</a:t>
            </a:r>
          </a:p>
        </p:txBody>
      </p:sp>
      <p:sp>
        <p:nvSpPr>
          <p:cNvPr id="373" name="Shape 373"/>
          <p:cNvSpPr/>
          <p:nvPr/>
        </p:nvSpPr>
        <p:spPr>
          <a:xfrm>
            <a:off x="4883645" y="3044109"/>
            <a:ext cx="3086583" cy="546075"/>
          </a:xfrm>
          <a:prstGeom prst="rect">
            <a:avLst/>
          </a:prstGeom>
          <a:gradFill>
            <a:gsLst>
              <a:gs pos="0">
                <a:schemeClr val="accent4">
                  <a:lumOff val="42690"/>
                </a:schemeClr>
              </a:gs>
              <a:gs pos="35000">
                <a:srgbClr val="D3D3D4"/>
              </a:gs>
              <a:gs pos="100000">
                <a:schemeClr val="accent4">
                  <a:lumOff val="60394"/>
                </a:schemeClr>
              </a:gs>
            </a:gsLst>
            <a:lin ang="16200000"/>
          </a:gradFill>
          <a:ln>
            <a:solidFill>
              <a:srgbClr val="525253"/>
            </a:solidFill>
          </a:ln>
          <a:effectLst>
            <a:outerShdw sx="100000" sy="100000" kx="0" ky="0" algn="b" rotWithShape="0" blurRad="38100" dist="20000" dir="5400000">
              <a:srgbClr val="000000">
                <a:alpha val="38000"/>
              </a:srgbClr>
            </a:outerShdw>
          </a:effectLst>
          <a:extLst>
            <a:ext uri="{C572A759-6A51-4108-AA02-DFA0A04FC94B}">
              <ma14:wrappingTextBoxFlag xmlns:ma14="http://schemas.microsoft.com/office/mac/drawingml/2011/main" val="1"/>
            </a:ext>
          </a:extLst>
        </p:spPr>
        <p:txBody>
          <a:bodyPr lIns="45719" rIns="45719" anchor="ctr"/>
          <a:lstStyle>
            <a:lvl1pPr algn="ctr"/>
          </a:lstStyle>
          <a:p>
            <a:pPr/>
            <a:r>
              <a:t>Asyn</a:t>
            </a:r>
          </a:p>
        </p:txBody>
      </p:sp>
      <p:sp>
        <p:nvSpPr>
          <p:cNvPr id="374" name="Shape 374"/>
          <p:cNvSpPr/>
          <p:nvPr/>
        </p:nvSpPr>
        <p:spPr>
          <a:xfrm>
            <a:off x="4883645" y="3871307"/>
            <a:ext cx="3086583" cy="546075"/>
          </a:xfrm>
          <a:prstGeom prst="rect">
            <a:avLst/>
          </a:prstGeom>
          <a:gradFill>
            <a:gsLst>
              <a:gs pos="0">
                <a:schemeClr val="accent4">
                  <a:lumOff val="42690"/>
                </a:schemeClr>
              </a:gs>
              <a:gs pos="35000">
                <a:srgbClr val="D3D3D4"/>
              </a:gs>
              <a:gs pos="100000">
                <a:schemeClr val="accent4">
                  <a:lumOff val="60394"/>
                </a:schemeClr>
              </a:gs>
            </a:gsLst>
            <a:lin ang="16200000"/>
          </a:gradFill>
          <a:ln>
            <a:solidFill>
              <a:srgbClr val="525253"/>
            </a:solidFill>
          </a:ln>
          <a:effectLst>
            <a:outerShdw sx="100000" sy="100000" kx="0" ky="0" algn="b" rotWithShape="0" blurRad="38100" dist="20000" dir="5400000">
              <a:srgbClr val="000000">
                <a:alpha val="38000"/>
              </a:srgbClr>
            </a:outerShdw>
          </a:effectLst>
          <a:extLst>
            <a:ext uri="{C572A759-6A51-4108-AA02-DFA0A04FC94B}">
              <ma14:wrappingTextBoxFlag xmlns:ma14="http://schemas.microsoft.com/office/mac/drawingml/2011/main" val="1"/>
            </a:ext>
          </a:extLst>
        </p:spPr>
        <p:txBody>
          <a:bodyPr lIns="45719" rIns="45719" anchor="ctr"/>
          <a:lstStyle>
            <a:lvl1pPr algn="ctr"/>
          </a:lstStyle>
          <a:p>
            <a:pPr/>
            <a:r>
              <a:t>CPSW</a:t>
            </a:r>
          </a:p>
        </p:txBody>
      </p:sp>
      <p:sp>
        <p:nvSpPr>
          <p:cNvPr id="375" name="Shape 375"/>
          <p:cNvSpPr/>
          <p:nvPr/>
        </p:nvSpPr>
        <p:spPr>
          <a:xfrm>
            <a:off x="4883645" y="4789704"/>
            <a:ext cx="3086583" cy="546074"/>
          </a:xfrm>
          <a:prstGeom prst="rect">
            <a:avLst/>
          </a:prstGeom>
          <a:gradFill>
            <a:gsLst>
              <a:gs pos="0">
                <a:schemeClr val="accent4">
                  <a:lumOff val="42690"/>
                </a:schemeClr>
              </a:gs>
              <a:gs pos="35000">
                <a:srgbClr val="D3D3D4"/>
              </a:gs>
              <a:gs pos="100000">
                <a:schemeClr val="accent4">
                  <a:lumOff val="60394"/>
                </a:schemeClr>
              </a:gs>
            </a:gsLst>
            <a:lin ang="16200000"/>
          </a:gradFill>
          <a:ln>
            <a:solidFill>
              <a:srgbClr val="525253"/>
            </a:solidFill>
          </a:ln>
          <a:effectLst>
            <a:outerShdw sx="100000" sy="100000" kx="0" ky="0" algn="b" rotWithShape="0" blurRad="38100" dist="20000" dir="5400000">
              <a:srgbClr val="000000">
                <a:alpha val="38000"/>
              </a:srgbClr>
            </a:outerShdw>
          </a:effectLst>
          <a:extLst>
            <a:ext uri="{C572A759-6A51-4108-AA02-DFA0A04FC94B}">
              <ma14:wrappingTextBoxFlag xmlns:ma14="http://schemas.microsoft.com/office/mac/drawingml/2011/main" val="1"/>
            </a:ext>
          </a:extLst>
        </p:spPr>
        <p:txBody>
          <a:bodyPr lIns="45719" rIns="45719" anchor="ctr"/>
          <a:lstStyle>
            <a:lvl1pPr algn="ctr"/>
          </a:lstStyle>
          <a:p>
            <a:pPr/>
            <a:r>
              <a:t>Firmware</a:t>
            </a:r>
          </a:p>
        </p:txBody>
      </p:sp>
      <p:sp>
        <p:nvSpPr>
          <p:cNvPr id="376" name="Shape 376"/>
          <p:cNvSpPr/>
          <p:nvPr/>
        </p:nvSpPr>
        <p:spPr>
          <a:xfrm flipV="1">
            <a:off x="6426936" y="2767747"/>
            <a:ext cx="1" cy="271601"/>
          </a:xfrm>
          <a:prstGeom prst="line">
            <a:avLst/>
          </a:prstGeom>
          <a:ln w="25400">
            <a:solidFill>
              <a:schemeClr val="accent4"/>
            </a:solidFill>
            <a:headEnd type="triangle"/>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377" name="Shape 377"/>
          <p:cNvSpPr/>
          <p:nvPr/>
        </p:nvSpPr>
        <p:spPr>
          <a:xfrm flipV="1">
            <a:off x="6419503" y="3594945"/>
            <a:ext cx="1" cy="271601"/>
          </a:xfrm>
          <a:prstGeom prst="line">
            <a:avLst/>
          </a:prstGeom>
          <a:ln w="25400">
            <a:solidFill>
              <a:schemeClr val="accent4"/>
            </a:solidFill>
            <a:headEnd type="triangle"/>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378" name="Shape 378"/>
          <p:cNvSpPr/>
          <p:nvPr/>
        </p:nvSpPr>
        <p:spPr>
          <a:xfrm flipV="1">
            <a:off x="6419502" y="4422143"/>
            <a:ext cx="1" cy="362800"/>
          </a:xfrm>
          <a:prstGeom prst="line">
            <a:avLst/>
          </a:prstGeom>
          <a:ln w="25400">
            <a:solidFill>
              <a:schemeClr val="accent4"/>
            </a:solidFill>
            <a:headEnd type="triangle"/>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379" name="Shape 379"/>
          <p:cNvSpPr/>
          <p:nvPr/>
        </p:nvSpPr>
        <p:spPr>
          <a:xfrm>
            <a:off x="4878882" y="4590843"/>
            <a:ext cx="4250987" cy="1"/>
          </a:xfrm>
          <a:prstGeom prst="line">
            <a:avLst/>
          </a:prstGeom>
          <a:ln w="38100">
            <a:solidFill>
              <a:schemeClr val="accent4"/>
            </a:solidFill>
            <a:custDash>
              <a:ds d="200000" sp="200000"/>
            </a:custDash>
            <a:miter lim="400000"/>
          </a:ln>
          <a:effectLst>
            <a:outerShdw sx="100000" sy="100000" kx="0" ky="0" algn="b" rotWithShape="0" blurRad="38100" dist="20000" dir="5400000">
              <a:srgbClr val="000000">
                <a:alpha val="38000"/>
              </a:srgbClr>
            </a:outerShdw>
          </a:effectLst>
        </p:spPr>
        <p:txBody>
          <a:bodyPr lIns="45719" rIns="45719"/>
          <a:lstStyle/>
          <a:p>
            <a:pPr/>
          </a:p>
        </p:txBody>
      </p:sp>
      <p:sp>
        <p:nvSpPr>
          <p:cNvPr id="380" name="Shape 380"/>
          <p:cNvSpPr/>
          <p:nvPr/>
        </p:nvSpPr>
        <p:spPr>
          <a:xfrm>
            <a:off x="8048887" y="4071482"/>
            <a:ext cx="1006263"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Software</a:t>
            </a:r>
          </a:p>
        </p:txBody>
      </p:sp>
      <p:sp>
        <p:nvSpPr>
          <p:cNvPr id="381" name="Shape 381"/>
          <p:cNvSpPr/>
          <p:nvPr/>
        </p:nvSpPr>
        <p:spPr>
          <a:xfrm>
            <a:off x="8048887" y="4784942"/>
            <a:ext cx="1095113"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Hardware</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5" name="Shape 38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86" name="Shape 386"/>
          <p:cNvSpPr/>
          <p:nvPr>
            <p:ph type="title"/>
          </p:nvPr>
        </p:nvSpPr>
        <p:spPr>
          <a:prstGeom prst="rect">
            <a:avLst/>
          </a:prstGeom>
        </p:spPr>
        <p:txBody>
          <a:bodyPr/>
          <a:lstStyle/>
          <a:p>
            <a:pPr/>
            <a:r>
              <a:t>Summary</a:t>
            </a:r>
          </a:p>
        </p:txBody>
      </p:sp>
      <p:sp>
        <p:nvSpPr>
          <p:cNvPr id="387" name="Shape 387"/>
          <p:cNvSpPr/>
          <p:nvPr>
            <p:ph type="body" idx="1"/>
          </p:nvPr>
        </p:nvSpPr>
        <p:spPr>
          <a:xfrm>
            <a:off x="457200" y="1243583"/>
            <a:ext cx="8108950" cy="4236272"/>
          </a:xfrm>
          <a:prstGeom prst="rect">
            <a:avLst/>
          </a:prstGeom>
        </p:spPr>
        <p:txBody>
          <a:bodyPr/>
          <a:lstStyle/>
          <a:p>
            <a:pPr marL="310494" indent="-235818" defTabSz="896111">
              <a:spcBef>
                <a:spcPts val="200"/>
              </a:spcBef>
              <a:buSzPct val="125000"/>
              <a:buChar char="•"/>
              <a:defRPr sz="2352"/>
            </a:pPr>
            <a:r>
              <a:t>LCLS-II is a significant advancement over LCLS</a:t>
            </a:r>
          </a:p>
          <a:p>
            <a:pPr marL="310494" indent="-235818" defTabSz="896111">
              <a:spcBef>
                <a:spcPts val="200"/>
              </a:spcBef>
              <a:buSzPct val="125000"/>
              <a:buChar char="•"/>
              <a:defRPr sz="2352"/>
            </a:pPr>
            <a:r>
              <a:t>Where possible, we plan re-using our existing EPICS software from LCLS in LCLS-II</a:t>
            </a:r>
          </a:p>
          <a:p>
            <a:pPr marL="310494" indent="-235818" defTabSz="896111">
              <a:spcBef>
                <a:spcPts val="200"/>
              </a:spcBef>
              <a:buSzPct val="125000"/>
              <a:buChar char="•"/>
              <a:defRPr sz="2352"/>
            </a:pPr>
            <a:r>
              <a:t>Some new systems are required due to LCLS-II’s high repetition rate and beam power</a:t>
            </a:r>
          </a:p>
          <a:p>
            <a:pPr marL="310494" indent="-235818" defTabSz="896111">
              <a:spcBef>
                <a:spcPts val="200"/>
              </a:spcBef>
              <a:buSzPct val="125000"/>
              <a:buChar char="•"/>
              <a:defRPr sz="2352"/>
            </a:pPr>
            <a:r>
              <a:t>Adding new EPICS v4 infrastructure</a:t>
            </a:r>
          </a:p>
          <a:p>
            <a:pPr marL="310494" indent="-235818" defTabSz="896111">
              <a:spcBef>
                <a:spcPts val="200"/>
              </a:spcBef>
              <a:buSzPct val="125000"/>
              <a:buChar char="•"/>
              <a:defRPr sz="2352"/>
            </a:pPr>
            <a:r>
              <a:t>Development is progressing on the common platform for high performance systems</a:t>
            </a:r>
          </a:p>
          <a:p>
            <a:pPr marL="310494" indent="-235818" defTabSz="896111">
              <a:spcBef>
                <a:spcPts val="200"/>
              </a:spcBef>
              <a:buSzPct val="125000"/>
              <a:buChar char="•"/>
              <a:defRPr sz="2352"/>
            </a:pPr>
            <a:r>
              <a:t>Final Design Reviews for all controls subsystems will be complete by the end of 2016</a:t>
            </a:r>
          </a:p>
        </p:txBody>
      </p:sp>
      <p:grpSp>
        <p:nvGrpSpPr>
          <p:cNvPr id="390" name="Group 390"/>
          <p:cNvGrpSpPr/>
          <p:nvPr/>
        </p:nvGrpSpPr>
        <p:grpSpPr>
          <a:xfrm>
            <a:off x="3289167" y="5596297"/>
            <a:ext cx="2966188" cy="946365"/>
            <a:chOff x="0" y="0"/>
            <a:chExt cx="2966186" cy="946364"/>
          </a:xfrm>
        </p:grpSpPr>
        <p:sp>
          <p:nvSpPr>
            <p:cNvPr id="388" name="Shape 388"/>
            <p:cNvSpPr/>
            <p:nvPr/>
          </p:nvSpPr>
          <p:spPr>
            <a:xfrm>
              <a:off x="0" y="0"/>
              <a:ext cx="2966187" cy="946365"/>
            </a:xfrm>
            <a:prstGeom prst="rect">
              <a:avLst/>
            </a:prstGeom>
            <a:noFill/>
            <a:ln w="12700" cap="flat">
              <a:noFill/>
              <a:miter lim="400000"/>
            </a:ln>
            <a:effectLst/>
          </p:spPr>
          <p:txBody>
            <a:bodyPr wrap="square" lIns="45719" tIns="45719" rIns="45719" bIns="45719" numCol="1" anchor="ctr">
              <a:noAutofit/>
            </a:bodyPr>
            <a:lstStyle/>
            <a:p>
              <a:pPr/>
            </a:p>
          </p:txBody>
        </p:sp>
        <p:pic>
          <p:nvPicPr>
            <p:cNvPr id="389" name="image20.png"/>
            <p:cNvPicPr>
              <a:picLocks noChangeAspect="1"/>
            </p:cNvPicPr>
            <p:nvPr/>
          </p:nvPicPr>
          <p:blipFill>
            <a:blip r:embed="rId3">
              <a:extLst/>
            </a:blip>
            <a:srcRect l="0" t="0" r="0" b="0"/>
            <a:stretch>
              <a:fillRect/>
            </a:stretch>
          </p:blipFill>
          <p:spPr>
            <a:xfrm>
              <a:off x="0" y="0"/>
              <a:ext cx="2966187" cy="946365"/>
            </a:xfrm>
            <a:prstGeom prst="rect">
              <a:avLst/>
            </a:prstGeom>
            <a:ln w="12700" cap="flat">
              <a:noFill/>
              <a:miter lim="400000"/>
            </a:ln>
            <a:effectLst/>
          </p:spPr>
        </p:pic>
      </p:gr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4" name="Shape 39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95" name="Shape 395"/>
          <p:cNvSpPr/>
          <p:nvPr>
            <p:ph type="title"/>
          </p:nvPr>
        </p:nvSpPr>
        <p:spPr>
          <a:prstGeom prst="rect">
            <a:avLst/>
          </a:prstGeom>
        </p:spPr>
        <p:txBody>
          <a:bodyPr/>
          <a:lstStyle/>
          <a:p>
            <a:pPr/>
            <a:r>
              <a:t>Acknowledgements</a:t>
            </a:r>
          </a:p>
        </p:txBody>
      </p:sp>
      <p:sp>
        <p:nvSpPr>
          <p:cNvPr id="396" name="Shape 396"/>
          <p:cNvSpPr/>
          <p:nvPr>
            <p:ph type="body" sz="quarter" idx="1"/>
          </p:nvPr>
        </p:nvSpPr>
        <p:spPr>
          <a:xfrm>
            <a:off x="457200" y="1402969"/>
            <a:ext cx="2427116" cy="5065523"/>
          </a:xfrm>
          <a:prstGeom prst="rect">
            <a:avLst/>
          </a:prstGeom>
        </p:spPr>
        <p:txBody>
          <a:bodyPr/>
          <a:lstStyle/>
          <a:p>
            <a:pPr defTabSz="859536">
              <a:spcBef>
                <a:spcPts val="200"/>
              </a:spcBef>
              <a:defRPr sz="2256"/>
            </a:pPr>
            <a:r>
              <a:t>Slides provided by:</a:t>
            </a:r>
          </a:p>
          <a:p>
            <a:pPr marL="297821" indent="-226193" defTabSz="859536">
              <a:spcBef>
                <a:spcPts val="200"/>
              </a:spcBef>
              <a:buSzPct val="125000"/>
              <a:buChar char="•"/>
              <a:defRPr sz="2256"/>
            </a:pPr>
            <a:r>
              <a:t>Debbie Rogind</a:t>
            </a:r>
          </a:p>
          <a:p>
            <a:pPr marL="297821" indent="-226193" defTabSz="859536">
              <a:spcBef>
                <a:spcPts val="200"/>
              </a:spcBef>
              <a:buSzPct val="125000"/>
              <a:buChar char="•"/>
              <a:defRPr sz="2256"/>
            </a:pPr>
            <a:r>
              <a:t>John Galayda</a:t>
            </a:r>
          </a:p>
          <a:p>
            <a:pPr marL="297821" indent="-226193" defTabSz="859536">
              <a:spcBef>
                <a:spcPts val="200"/>
              </a:spcBef>
              <a:buSzPct val="125000"/>
              <a:buChar char="•"/>
              <a:defRPr sz="2256"/>
            </a:pPr>
            <a:r>
              <a:t>Larry Ruckman</a:t>
            </a:r>
          </a:p>
          <a:p>
            <a:pPr marL="297821" indent="-226193" defTabSz="859536">
              <a:spcBef>
                <a:spcPts val="200"/>
              </a:spcBef>
              <a:buSzPct val="125000"/>
              <a:buChar char="•"/>
              <a:defRPr sz="2256"/>
            </a:pPr>
            <a:r>
              <a:t>Mitch D’Ewart</a:t>
            </a:r>
          </a:p>
          <a:p>
            <a:pPr marL="297821" indent="-226193" defTabSz="859536">
              <a:spcBef>
                <a:spcPts val="200"/>
              </a:spcBef>
              <a:buSzPct val="125000"/>
              <a:buChar char="•"/>
              <a:defRPr sz="2256"/>
            </a:pPr>
            <a:r>
              <a:t>Paul Emma</a:t>
            </a:r>
          </a:p>
          <a:p>
            <a:pPr marL="297821" indent="-226193" defTabSz="859536">
              <a:spcBef>
                <a:spcPts val="200"/>
              </a:spcBef>
              <a:buSzPct val="125000"/>
              <a:buChar char="•"/>
              <a:defRPr sz="2256"/>
            </a:pPr>
            <a:r>
              <a:t>Matt Weaver</a:t>
            </a:r>
          </a:p>
          <a:p>
            <a:pPr marL="297821" indent="-226193" defTabSz="859536">
              <a:spcBef>
                <a:spcPts val="200"/>
              </a:spcBef>
              <a:buSzPct val="125000"/>
              <a:buChar char="•"/>
              <a:defRPr sz="2256"/>
            </a:pPr>
            <a:r>
              <a:t>Andrew Young</a:t>
            </a:r>
          </a:p>
          <a:p>
            <a:pPr marL="297821" indent="-226193" defTabSz="859536">
              <a:spcBef>
                <a:spcPts val="200"/>
              </a:spcBef>
              <a:buSzPct val="125000"/>
              <a:buChar char="•"/>
              <a:defRPr sz="2256"/>
            </a:pPr>
            <a:r>
              <a:t>Hamid Shoaee</a:t>
            </a:r>
          </a:p>
          <a:p>
            <a:pPr marL="297821" indent="-226193" defTabSz="859536">
              <a:spcBef>
                <a:spcPts val="200"/>
              </a:spcBef>
              <a:buSzPct val="125000"/>
              <a:buChar char="•"/>
              <a:defRPr sz="2256"/>
            </a:pPr>
            <a:r>
              <a:t>Shawn Alverson</a:t>
            </a:r>
          </a:p>
          <a:p>
            <a:pPr marL="297821" indent="-226193" defTabSz="859536">
              <a:spcBef>
                <a:spcPts val="200"/>
              </a:spcBef>
              <a:buSzPct val="125000"/>
              <a:buChar char="•"/>
              <a:defRPr sz="2256"/>
            </a:pPr>
            <a:r>
              <a:t>Shweta Saraf</a:t>
            </a:r>
          </a:p>
          <a:p>
            <a:pPr marL="297821" indent="-226193" defTabSz="859536">
              <a:spcBef>
                <a:spcPts val="200"/>
              </a:spcBef>
              <a:buSzPct val="125000"/>
              <a:buChar char="•"/>
              <a:defRPr sz="2256"/>
            </a:pPr>
            <a:r>
              <a:t>Jingchen Zhou</a:t>
            </a:r>
          </a:p>
        </p:txBody>
      </p:sp>
      <p:pic>
        <p:nvPicPr>
          <p:cNvPr id="397" name="image35.png"/>
          <p:cNvPicPr>
            <a:picLocks noChangeAspect="1"/>
          </p:cNvPicPr>
          <p:nvPr/>
        </p:nvPicPr>
        <p:blipFill>
          <a:blip r:embed="rId2">
            <a:extLst/>
          </a:blip>
          <a:stretch>
            <a:fillRect/>
          </a:stretch>
        </p:blipFill>
        <p:spPr>
          <a:xfrm>
            <a:off x="3334696" y="1758393"/>
            <a:ext cx="5345814" cy="4150920"/>
          </a:xfrm>
          <a:prstGeom prst="rect">
            <a:avLst/>
          </a:prstGeom>
          <a:ln>
            <a:solidFill>
              <a:srgbClr val="000000"/>
            </a:solidFill>
            <a:miter/>
          </a:ln>
        </p:spPr>
      </p:pic>
      <p:sp>
        <p:nvSpPr>
          <p:cNvPr id="398" name="Shape 398"/>
          <p:cNvSpPr/>
          <p:nvPr/>
        </p:nvSpPr>
        <p:spPr>
          <a:xfrm>
            <a:off x="3994462" y="1402969"/>
            <a:ext cx="4119375"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Thanks to everyone working on LCLS-II</a:t>
            </a:r>
          </a:p>
        </p:txBody>
      </p:sp>
      <p:sp>
        <p:nvSpPr>
          <p:cNvPr id="399" name="Shape 399"/>
          <p:cNvSpPr/>
          <p:nvPr/>
        </p:nvSpPr>
        <p:spPr>
          <a:xfrm>
            <a:off x="4342646" y="5914075"/>
            <a:ext cx="3408237"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And thank you for your attention!</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1" name="Shape 40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02" name="Shape 402"/>
          <p:cNvSpPr/>
          <p:nvPr>
            <p:ph type="title"/>
          </p:nvPr>
        </p:nvSpPr>
        <p:spPr>
          <a:prstGeom prst="rect">
            <a:avLst/>
          </a:prstGeom>
        </p:spPr>
        <p:txBody>
          <a:bodyPr/>
          <a:lstStyle/>
          <a:p>
            <a:pPr/>
            <a:r>
              <a:t>Backup Slides - Subsystem Details</a:t>
            </a:r>
          </a:p>
        </p:txBody>
      </p:sp>
      <p:sp>
        <p:nvSpPr>
          <p:cNvPr id="403" name="Shape 403"/>
          <p:cNvSpPr/>
          <p:nvPr>
            <p:ph type="body" idx="1"/>
          </p:nvPr>
        </p:nvSpPr>
        <p:spPr>
          <a:prstGeom prst="rect">
            <a:avLst/>
          </a:prstGeom>
        </p:spPr>
        <p:txBody>
          <a:bodyPr/>
          <a:lstStyle/>
          <a:p>
            <a:pP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Shape 200"/>
          <p:cNvSpPr/>
          <p:nvPr>
            <p:ph type="sldNum" sz="quarter" idx="2"/>
          </p:nvPr>
        </p:nvSpPr>
        <p:spPr>
          <a:xfrm>
            <a:off x="8566150" y="6468491"/>
            <a:ext cx="181835" cy="23927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01" name="Shape 201"/>
          <p:cNvSpPr/>
          <p:nvPr>
            <p:ph type="title"/>
          </p:nvPr>
        </p:nvSpPr>
        <p:spPr>
          <a:xfrm>
            <a:off x="451822" y="129090"/>
            <a:ext cx="8103569" cy="753035"/>
          </a:xfrm>
          <a:prstGeom prst="rect">
            <a:avLst/>
          </a:prstGeom>
        </p:spPr>
        <p:txBody>
          <a:bodyPr/>
          <a:lstStyle/>
          <a:p>
            <a:pPr/>
            <a:r>
              <a:t>Outline</a:t>
            </a:r>
          </a:p>
        </p:txBody>
      </p:sp>
      <p:sp>
        <p:nvSpPr>
          <p:cNvPr id="202" name="Shape 202"/>
          <p:cNvSpPr/>
          <p:nvPr>
            <p:ph type="body" idx="1"/>
          </p:nvPr>
        </p:nvSpPr>
        <p:spPr>
          <a:xfrm>
            <a:off x="457200" y="1243584"/>
            <a:ext cx="8108950" cy="5065522"/>
          </a:xfrm>
          <a:prstGeom prst="rect">
            <a:avLst/>
          </a:prstGeom>
        </p:spPr>
        <p:txBody>
          <a:bodyPr/>
          <a:lstStyle/>
          <a:p>
            <a:pPr marL="316831" indent="-240631">
              <a:buSzPct val="125000"/>
              <a:buChar char="•"/>
            </a:pPr>
            <a:r>
              <a:t>Introduction</a:t>
            </a:r>
          </a:p>
          <a:p>
            <a:pPr marL="316831" indent="-240631">
              <a:buSzPct val="125000"/>
              <a:buChar char="•"/>
            </a:pPr>
            <a:r>
              <a:t>LCLS-II Operating Parameters</a:t>
            </a:r>
          </a:p>
          <a:p>
            <a:pPr marL="316831" indent="-240631">
              <a:buSzPct val="125000"/>
              <a:buChar char="•"/>
            </a:pPr>
            <a:r>
              <a:t>Control System Plans</a:t>
            </a:r>
          </a:p>
          <a:p>
            <a:pPr lvl="1" marL="621631" indent="-240631">
              <a:buSzPct val="125000"/>
              <a:buChar char="-"/>
            </a:pPr>
            <a:r>
              <a:t>Mature Systems</a:t>
            </a:r>
          </a:p>
          <a:p>
            <a:pPr lvl="1" marL="621631" indent="-240631">
              <a:buSzPct val="125000"/>
              <a:buChar char="-"/>
            </a:pPr>
            <a:r>
              <a:t>New High Performance Systems</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5" name="Shape 405"/>
          <p:cNvSpPr/>
          <p:nvPr>
            <p:ph type="title"/>
          </p:nvPr>
        </p:nvSpPr>
        <p:spPr>
          <a:xfrm>
            <a:off x="451822" y="129090"/>
            <a:ext cx="8103569" cy="753035"/>
          </a:xfrm>
          <a:prstGeom prst="rect">
            <a:avLst/>
          </a:prstGeom>
        </p:spPr>
        <p:txBody>
          <a:bodyPr/>
          <a:lstStyle>
            <a:lvl1pPr>
              <a:defRPr sz="2800"/>
            </a:lvl1pPr>
          </a:lstStyle>
          <a:p>
            <a:pPr/>
            <a:r>
              <a:t>Two Refrigeration Systems in the Cryoplant</a:t>
            </a:r>
          </a:p>
        </p:txBody>
      </p:sp>
      <p:pic>
        <p:nvPicPr>
          <p:cNvPr id="406" name="image38.jpg"/>
          <p:cNvPicPr>
            <a:picLocks noChangeAspect="1"/>
          </p:cNvPicPr>
          <p:nvPr/>
        </p:nvPicPr>
        <p:blipFill>
          <a:blip r:embed="rId2">
            <a:extLst/>
          </a:blip>
          <a:stretch>
            <a:fillRect/>
          </a:stretch>
        </p:blipFill>
        <p:spPr>
          <a:xfrm>
            <a:off x="971550" y="1319314"/>
            <a:ext cx="6756400" cy="4093619"/>
          </a:xfrm>
          <a:prstGeom prst="rect">
            <a:avLst/>
          </a:prstGeom>
          <a:ln w="12700">
            <a:miter lim="400000"/>
          </a:ln>
        </p:spPr>
      </p:pic>
      <p:sp>
        <p:nvSpPr>
          <p:cNvPr id="407" name="Shape 407"/>
          <p:cNvSpPr/>
          <p:nvPr>
            <p:ph type="sldNum" sz="quarter" idx="2"/>
          </p:nvPr>
        </p:nvSpPr>
        <p:spPr>
          <a:xfrm>
            <a:off x="8794547" y="6468494"/>
            <a:ext cx="259530" cy="23927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08" name="Shape 408"/>
          <p:cNvSpPr/>
          <p:nvPr/>
        </p:nvSpPr>
        <p:spPr>
          <a:xfrm>
            <a:off x="161230" y="5555562"/>
            <a:ext cx="8453240" cy="525396"/>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lvl="1" marL="228600" indent="-223838">
              <a:lnSpc>
                <a:spcPct val="104000"/>
              </a:lnSpc>
              <a:buClr>
                <a:schemeClr val="accent1"/>
              </a:buClr>
              <a:buSzPct val="100000"/>
              <a:buFont typeface="Arial"/>
              <a:buChar char="•"/>
              <a:defRPr sz="1500"/>
            </a:pPr>
            <a:r>
              <a:t>A second cryoplant was adopted after the CD3b review to mitigate the risk of the required heat load of cryosystem  (2) 4.5K and (2) 2K cold boxes – copy of jlab design</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0" name="Shape 41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11" name="Shape 411"/>
          <p:cNvSpPr/>
          <p:nvPr>
            <p:ph type="title"/>
          </p:nvPr>
        </p:nvSpPr>
        <p:spPr>
          <a:prstGeom prst="rect">
            <a:avLst/>
          </a:prstGeom>
        </p:spPr>
        <p:txBody>
          <a:bodyPr/>
          <a:lstStyle/>
          <a:p>
            <a:pPr/>
            <a:r>
              <a:t>Machine Protection System</a:t>
            </a:r>
          </a:p>
        </p:txBody>
      </p:sp>
      <p:sp>
        <p:nvSpPr>
          <p:cNvPr id="412" name="Shape 412"/>
          <p:cNvSpPr/>
          <p:nvPr>
            <p:ph type="body" idx="1"/>
          </p:nvPr>
        </p:nvSpPr>
        <p:spPr>
          <a:prstGeom prst="rect">
            <a:avLst/>
          </a:prstGeom>
        </p:spPr>
        <p:txBody>
          <a:bodyPr/>
          <a:lstStyle/>
          <a:p>
            <a:pPr marL="316831" indent="-240631">
              <a:buSzPct val="125000"/>
              <a:buChar char="•"/>
            </a:pPr>
            <a:r>
              <a:t>Protects machine components from beam based damage by shutting off beam or reducing beam rate</a:t>
            </a:r>
          </a:p>
          <a:p>
            <a:pPr marL="316831" indent="-240631">
              <a:buSzPct val="125000"/>
              <a:buChar char="•"/>
            </a:pPr>
            <a:r>
              <a:t>Must be capable of shutting off beam within 100 us to protect collimators from a direct beam strike</a:t>
            </a:r>
          </a:p>
          <a:p>
            <a:pPr marL="316831" indent="-240631">
              <a:buSzPct val="125000"/>
              <a:buChar char="•"/>
            </a:pPr>
            <a:r>
              <a:t>Must support simultaneous delivery to multiple users</a:t>
            </a:r>
          </a:p>
          <a:p>
            <a:pPr marL="316831" indent="-240631">
              <a:buSzPct val="125000"/>
              <a:buChar char="•"/>
            </a:pPr>
            <a:r>
              <a:t>FPGA-based system</a:t>
            </a:r>
          </a:p>
          <a:p>
            <a:pPr marL="316831" indent="-240631">
              <a:buSzPct val="125000"/>
              <a:buChar char="•"/>
            </a:pPr>
            <a:r>
              <a:t>“Link Nodes” collect signals from beam line devices</a:t>
            </a:r>
          </a:p>
          <a:p>
            <a:pPr marL="316831" indent="-240631">
              <a:buSzPct val="125000"/>
              <a:buChar char="•"/>
            </a:pPr>
            <a:r>
              <a:t>“Central Node” FPGA processes inputs, mitigates beam</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4" name="Shape 414"/>
          <p:cNvSpPr/>
          <p:nvPr>
            <p:ph type="sldNum" sz="quarter" idx="2"/>
          </p:nvPr>
        </p:nvSpPr>
        <p:spPr>
          <a:xfrm>
            <a:off x="8566150" y="6468491"/>
            <a:ext cx="259529" cy="23927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15" name="Shape 415"/>
          <p:cNvSpPr/>
          <p:nvPr>
            <p:ph type="title"/>
          </p:nvPr>
        </p:nvSpPr>
        <p:spPr>
          <a:xfrm>
            <a:off x="451821" y="129090"/>
            <a:ext cx="8583322" cy="753035"/>
          </a:xfrm>
          <a:prstGeom prst="rect">
            <a:avLst/>
          </a:prstGeom>
        </p:spPr>
        <p:txBody>
          <a:bodyPr/>
          <a:lstStyle>
            <a:lvl1pPr defTabSz="841247">
              <a:defRPr sz="2576"/>
            </a:lvl1pPr>
          </a:lstStyle>
          <a:p>
            <a:pPr/>
            <a:r>
              <a:t>Stripline and Cold Button BPM: Common Platform Design</a:t>
            </a:r>
          </a:p>
        </p:txBody>
      </p:sp>
      <p:sp>
        <p:nvSpPr>
          <p:cNvPr id="416" name="Shape 416"/>
          <p:cNvSpPr/>
          <p:nvPr/>
        </p:nvSpPr>
        <p:spPr>
          <a:xfrm>
            <a:off x="1520575" y="1563749"/>
            <a:ext cx="6647699" cy="4722902"/>
          </a:xfrm>
          <a:prstGeom prst="rect">
            <a:avLst/>
          </a:prstGeom>
          <a:solidFill>
            <a:srgbClr val="FFFFFF"/>
          </a:solidFill>
          <a:ln w="19050">
            <a:solidFill>
              <a:schemeClr val="accent2"/>
            </a:solidFill>
          </a:ln>
        </p:spPr>
        <p:txBody>
          <a:bodyPr lIns="45719" rIns="45719"/>
          <a:lstStyle/>
          <a:p>
            <a:pPr/>
          </a:p>
        </p:txBody>
      </p:sp>
      <p:sp>
        <p:nvSpPr>
          <p:cNvPr id="417" name="Shape 417"/>
          <p:cNvSpPr/>
          <p:nvPr/>
        </p:nvSpPr>
        <p:spPr>
          <a:xfrm>
            <a:off x="1610919" y="1983275"/>
            <a:ext cx="3339599" cy="1836899"/>
          </a:xfrm>
          <a:prstGeom prst="rect">
            <a:avLst/>
          </a:prstGeom>
          <a:solidFill>
            <a:srgbClr val="D9D9D9"/>
          </a:solidFill>
          <a:ln w="19050">
            <a:solidFill>
              <a:schemeClr val="accent2"/>
            </a:solidFill>
          </a:ln>
        </p:spPr>
        <p:txBody>
          <a:bodyPr lIns="45719" rIns="45719" anchor="b"/>
          <a:lstStyle/>
          <a:p>
            <a:pPr algn="ctr"/>
          </a:p>
        </p:txBody>
      </p:sp>
      <p:grpSp>
        <p:nvGrpSpPr>
          <p:cNvPr id="420" name="Group 420"/>
          <p:cNvGrpSpPr/>
          <p:nvPr/>
        </p:nvGrpSpPr>
        <p:grpSpPr>
          <a:xfrm>
            <a:off x="3537875" y="2768317"/>
            <a:ext cx="934200" cy="711265"/>
            <a:chOff x="0" y="0"/>
            <a:chExt cx="934198" cy="711264"/>
          </a:xfrm>
        </p:grpSpPr>
        <p:sp>
          <p:nvSpPr>
            <p:cNvPr id="418" name="Shape 418"/>
            <p:cNvSpPr/>
            <p:nvPr/>
          </p:nvSpPr>
          <p:spPr>
            <a:xfrm>
              <a:off x="0" y="53382"/>
              <a:ext cx="934199" cy="604500"/>
            </a:xfrm>
            <a:prstGeom prst="rect">
              <a:avLst/>
            </a:prstGeom>
            <a:solidFill>
              <a:srgbClr val="00B0F0"/>
            </a:solidFill>
            <a:ln w="19050" cap="flat">
              <a:solidFill>
                <a:schemeClr val="accent2"/>
              </a:solidFill>
              <a:prstDash val="solid"/>
              <a:round/>
            </a:ln>
            <a:effectLst/>
          </p:spPr>
          <p:txBody>
            <a:bodyPr wrap="square" lIns="45719" tIns="45719" rIns="45719" bIns="45719" numCol="1" anchor="ctr">
              <a:noAutofit/>
            </a:bodyPr>
            <a:lstStyle/>
            <a:p>
              <a:pPr algn="ctr"/>
            </a:p>
          </p:txBody>
        </p:sp>
        <p:sp>
          <p:nvSpPr>
            <p:cNvPr id="419" name="Shape 419"/>
            <p:cNvSpPr/>
            <p:nvPr/>
          </p:nvSpPr>
          <p:spPr>
            <a:xfrm>
              <a:off x="0" y="-1"/>
              <a:ext cx="934199" cy="7112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p>
              <a:pPr algn="ctr">
                <a:defRPr sz="1200"/>
              </a:pPr>
              <a:r>
                <a:t>2 x</a:t>
              </a:r>
            </a:p>
            <a:p>
              <a:pPr algn="ctr">
                <a:defRPr sz="1200"/>
              </a:pPr>
              <a:r>
                <a:t>ADC</a:t>
              </a:r>
            </a:p>
            <a:p>
              <a:pPr algn="ctr">
                <a:defRPr sz="1200"/>
              </a:pPr>
              <a:r>
                <a:t>370Msps</a:t>
              </a:r>
            </a:p>
          </p:txBody>
        </p:sp>
      </p:grpSp>
      <p:sp>
        <p:nvSpPr>
          <p:cNvPr id="421" name="Shape 421"/>
          <p:cNvSpPr/>
          <p:nvPr/>
        </p:nvSpPr>
        <p:spPr>
          <a:xfrm>
            <a:off x="5468949" y="2083899"/>
            <a:ext cx="1297587" cy="3727499"/>
          </a:xfrm>
          <a:prstGeom prst="rect">
            <a:avLst/>
          </a:prstGeom>
          <a:solidFill>
            <a:srgbClr val="00B0F0"/>
          </a:solidFill>
          <a:ln w="19050">
            <a:solidFill>
              <a:schemeClr val="accent2"/>
            </a:solidFill>
          </a:ln>
        </p:spPr>
        <p:txBody>
          <a:bodyPr lIns="45719" rIns="45719" anchor="ctr"/>
          <a:lstStyle/>
          <a:p>
            <a:pPr algn="ctr"/>
          </a:p>
        </p:txBody>
      </p:sp>
      <p:grpSp>
        <p:nvGrpSpPr>
          <p:cNvPr id="424" name="Group 424"/>
          <p:cNvGrpSpPr/>
          <p:nvPr/>
        </p:nvGrpSpPr>
        <p:grpSpPr>
          <a:xfrm>
            <a:off x="7768288" y="3882974"/>
            <a:ext cx="442073" cy="2062199"/>
            <a:chOff x="0" y="0"/>
            <a:chExt cx="442071" cy="2062197"/>
          </a:xfrm>
        </p:grpSpPr>
        <p:sp>
          <p:nvSpPr>
            <p:cNvPr id="422" name="Shape 422"/>
            <p:cNvSpPr/>
            <p:nvPr/>
          </p:nvSpPr>
          <p:spPr>
            <a:xfrm rot="5400000">
              <a:off x="-810064" y="852148"/>
              <a:ext cx="2062199" cy="357901"/>
            </a:xfrm>
            <a:prstGeom prst="rect">
              <a:avLst/>
            </a:prstGeom>
            <a:solidFill>
              <a:schemeClr val="accent1"/>
            </a:solidFill>
            <a:ln w="19050" cap="flat">
              <a:solidFill>
                <a:schemeClr val="accent2"/>
              </a:solidFill>
              <a:prstDash val="solid"/>
              <a:round/>
            </a:ln>
            <a:effectLst/>
          </p:spPr>
          <p:txBody>
            <a:bodyPr wrap="square" lIns="45719" tIns="45719" rIns="45719" bIns="45719" numCol="1" anchor="ctr">
              <a:noAutofit/>
            </a:bodyPr>
            <a:lstStyle/>
            <a:p>
              <a:pPr algn="ctr"/>
            </a:p>
          </p:txBody>
        </p:sp>
        <p:sp>
          <p:nvSpPr>
            <p:cNvPr id="423" name="Shape 423"/>
            <p:cNvSpPr/>
            <p:nvPr/>
          </p:nvSpPr>
          <p:spPr>
            <a:xfrm rot="5400000">
              <a:off x="-810064" y="810063"/>
              <a:ext cx="2062199" cy="44207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lstStyle>
            <a:p>
              <a:pPr/>
              <a:r>
                <a:t>Zone 2</a:t>
              </a:r>
            </a:p>
          </p:txBody>
        </p:sp>
      </p:grpSp>
      <p:sp>
        <p:nvSpPr>
          <p:cNvPr id="425" name="Shape 425"/>
          <p:cNvSpPr/>
          <p:nvPr/>
        </p:nvSpPr>
        <p:spPr>
          <a:xfrm flipV="1">
            <a:off x="6766535" y="4384511"/>
            <a:ext cx="1044765" cy="3902"/>
          </a:xfrm>
          <a:prstGeom prst="line">
            <a:avLst/>
          </a:prstGeom>
          <a:ln w="19050">
            <a:solidFill>
              <a:schemeClr val="accent2"/>
            </a:solidFill>
            <a:headEnd type="stealth"/>
            <a:tailEnd type="stealth"/>
          </a:ln>
        </p:spPr>
        <p:txBody>
          <a:bodyPr lIns="45719" rIns="45719"/>
          <a:lstStyle/>
          <a:p>
            <a:pPr/>
          </a:p>
        </p:txBody>
      </p:sp>
      <p:sp>
        <p:nvSpPr>
          <p:cNvPr id="426" name="Shape 426"/>
          <p:cNvSpPr/>
          <p:nvPr/>
        </p:nvSpPr>
        <p:spPr>
          <a:xfrm flipH="1">
            <a:off x="6766535" y="4787648"/>
            <a:ext cx="1062139" cy="1"/>
          </a:xfrm>
          <a:prstGeom prst="line">
            <a:avLst/>
          </a:prstGeom>
          <a:ln w="19050">
            <a:solidFill>
              <a:schemeClr val="accent2"/>
            </a:solidFill>
            <a:headEnd type="stealth"/>
            <a:tailEnd type="stealth"/>
          </a:ln>
        </p:spPr>
        <p:txBody>
          <a:bodyPr lIns="45719" rIns="45719"/>
          <a:lstStyle/>
          <a:p>
            <a:pPr/>
          </a:p>
        </p:txBody>
      </p:sp>
      <p:sp>
        <p:nvSpPr>
          <p:cNvPr id="427" name="Shape 427"/>
          <p:cNvSpPr/>
          <p:nvPr/>
        </p:nvSpPr>
        <p:spPr>
          <a:xfrm>
            <a:off x="4472074" y="3123949"/>
            <a:ext cx="980701" cy="9000"/>
          </a:xfrm>
          <a:prstGeom prst="line">
            <a:avLst/>
          </a:prstGeom>
          <a:ln w="19050">
            <a:solidFill>
              <a:schemeClr val="accent2"/>
            </a:solidFill>
            <a:headEnd type="stealth"/>
            <a:tailEnd type="stealth"/>
          </a:ln>
        </p:spPr>
        <p:txBody>
          <a:bodyPr lIns="45719" rIns="45719"/>
          <a:lstStyle/>
          <a:p>
            <a:pPr/>
          </a:p>
        </p:txBody>
      </p:sp>
      <p:sp>
        <p:nvSpPr>
          <p:cNvPr id="428" name="Shape 428"/>
          <p:cNvSpPr/>
          <p:nvPr/>
        </p:nvSpPr>
        <p:spPr>
          <a:xfrm>
            <a:off x="6718344" y="4472697"/>
            <a:ext cx="1236900" cy="318397"/>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000"/>
            </a:lvl1pPr>
          </a:lstStyle>
          <a:p>
            <a:pPr/>
            <a:r>
              <a:t>10Gbps Eth/UDP</a:t>
            </a:r>
          </a:p>
        </p:txBody>
      </p:sp>
      <p:sp>
        <p:nvSpPr>
          <p:cNvPr id="429" name="Shape 429"/>
          <p:cNvSpPr/>
          <p:nvPr/>
        </p:nvSpPr>
        <p:spPr>
          <a:xfrm>
            <a:off x="6680242" y="4077613"/>
            <a:ext cx="1275001" cy="31839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000"/>
            </a:lvl1pPr>
          </a:lstStyle>
          <a:p>
            <a:pPr/>
            <a:r>
              <a:t>Crate Timing Input</a:t>
            </a:r>
          </a:p>
        </p:txBody>
      </p:sp>
      <p:grpSp>
        <p:nvGrpSpPr>
          <p:cNvPr id="432" name="Group 432"/>
          <p:cNvGrpSpPr/>
          <p:nvPr/>
        </p:nvGrpSpPr>
        <p:grpSpPr>
          <a:xfrm>
            <a:off x="1977425" y="2047399"/>
            <a:ext cx="934200" cy="1383302"/>
            <a:chOff x="0" y="0"/>
            <a:chExt cx="934198" cy="1383300"/>
          </a:xfrm>
        </p:grpSpPr>
        <p:sp>
          <p:nvSpPr>
            <p:cNvPr id="430" name="Shape 430"/>
            <p:cNvSpPr/>
            <p:nvPr/>
          </p:nvSpPr>
          <p:spPr>
            <a:xfrm>
              <a:off x="0" y="-1"/>
              <a:ext cx="934199" cy="1383302"/>
            </a:xfrm>
            <a:prstGeom prst="rect">
              <a:avLst/>
            </a:prstGeom>
            <a:solidFill>
              <a:srgbClr val="00B0F0"/>
            </a:solidFill>
            <a:ln w="19050" cap="flat">
              <a:solidFill>
                <a:schemeClr val="accent2"/>
              </a:solidFill>
              <a:prstDash val="solid"/>
              <a:round/>
            </a:ln>
            <a:effectLst/>
          </p:spPr>
          <p:txBody>
            <a:bodyPr wrap="square" lIns="45719" tIns="45719" rIns="45719" bIns="45719" numCol="1" anchor="ctr">
              <a:noAutofit/>
            </a:bodyPr>
            <a:lstStyle/>
            <a:p>
              <a:pPr algn="ctr">
                <a:defRPr sz="1200"/>
              </a:pPr>
            </a:p>
          </p:txBody>
        </p:sp>
        <p:sp>
          <p:nvSpPr>
            <p:cNvPr id="431" name="Shape 431"/>
            <p:cNvSpPr/>
            <p:nvPr/>
          </p:nvSpPr>
          <p:spPr>
            <a:xfrm>
              <a:off x="0" y="424917"/>
              <a:ext cx="934199" cy="5334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p>
              <a:pPr algn="ctr">
                <a:defRPr sz="1200"/>
              </a:pPr>
              <a:r>
                <a:t>BPM </a:t>
              </a:r>
            </a:p>
            <a:p>
              <a:pPr algn="ctr">
                <a:defRPr sz="1200"/>
              </a:pPr>
              <a:r>
                <a:t>Front-end</a:t>
              </a:r>
            </a:p>
          </p:txBody>
        </p:sp>
      </p:grpSp>
      <p:sp>
        <p:nvSpPr>
          <p:cNvPr id="433" name="Shape 433"/>
          <p:cNvSpPr/>
          <p:nvPr/>
        </p:nvSpPr>
        <p:spPr>
          <a:xfrm>
            <a:off x="2912075" y="3119149"/>
            <a:ext cx="625800" cy="4800"/>
          </a:xfrm>
          <a:prstGeom prst="line">
            <a:avLst/>
          </a:prstGeom>
          <a:ln w="19050">
            <a:solidFill>
              <a:schemeClr val="accent2"/>
            </a:solidFill>
            <a:tailEnd type="stealth"/>
          </a:ln>
        </p:spPr>
        <p:txBody>
          <a:bodyPr lIns="45719" rIns="45719"/>
          <a:lstStyle/>
          <a:p>
            <a:pPr/>
          </a:p>
        </p:txBody>
      </p:sp>
      <p:sp>
        <p:nvSpPr>
          <p:cNvPr id="434" name="Shape 434"/>
          <p:cNvSpPr/>
          <p:nvPr/>
        </p:nvSpPr>
        <p:spPr>
          <a:xfrm flipV="1">
            <a:off x="914439" y="3126200"/>
            <a:ext cx="1063235" cy="12525"/>
          </a:xfrm>
          <a:prstGeom prst="line">
            <a:avLst/>
          </a:prstGeom>
          <a:ln w="19050">
            <a:solidFill>
              <a:schemeClr val="accent2"/>
            </a:solidFill>
            <a:tailEnd type="stealth"/>
          </a:ln>
        </p:spPr>
        <p:txBody>
          <a:bodyPr lIns="45719" rIns="45719"/>
          <a:lstStyle/>
          <a:p>
            <a:pPr/>
          </a:p>
        </p:txBody>
      </p:sp>
      <p:sp>
        <p:nvSpPr>
          <p:cNvPr id="435" name="Shape 435"/>
          <p:cNvSpPr/>
          <p:nvPr/>
        </p:nvSpPr>
        <p:spPr>
          <a:xfrm>
            <a:off x="2444523" y="3697704"/>
            <a:ext cx="3021902" cy="5614"/>
          </a:xfrm>
          <a:prstGeom prst="line">
            <a:avLst/>
          </a:prstGeom>
          <a:ln w="19050">
            <a:solidFill>
              <a:schemeClr val="accent2"/>
            </a:solidFill>
          </a:ln>
        </p:spPr>
        <p:txBody>
          <a:bodyPr lIns="45719" rIns="45719"/>
          <a:lstStyle/>
          <a:p>
            <a:pPr/>
          </a:p>
        </p:txBody>
      </p:sp>
      <p:sp>
        <p:nvSpPr>
          <p:cNvPr id="436" name="Shape 436"/>
          <p:cNvSpPr/>
          <p:nvPr/>
        </p:nvSpPr>
        <p:spPr>
          <a:xfrm flipH="1">
            <a:off x="3026248" y="3057949"/>
            <a:ext cx="94501" cy="139200"/>
          </a:xfrm>
          <a:prstGeom prst="line">
            <a:avLst/>
          </a:prstGeom>
          <a:ln w="19050">
            <a:solidFill>
              <a:schemeClr val="accent2"/>
            </a:solidFill>
          </a:ln>
        </p:spPr>
        <p:txBody>
          <a:bodyPr lIns="45719" rIns="45719"/>
          <a:lstStyle/>
          <a:p>
            <a:pPr/>
          </a:p>
        </p:txBody>
      </p:sp>
      <p:sp>
        <p:nvSpPr>
          <p:cNvPr id="437" name="Shape 437"/>
          <p:cNvSpPr/>
          <p:nvPr/>
        </p:nvSpPr>
        <p:spPr>
          <a:xfrm>
            <a:off x="3105849" y="2884024"/>
            <a:ext cx="119400" cy="293828"/>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800"/>
            </a:lvl1pPr>
          </a:lstStyle>
          <a:p>
            <a:pPr/>
            <a:r>
              <a:t>4</a:t>
            </a:r>
          </a:p>
        </p:txBody>
      </p:sp>
      <p:sp>
        <p:nvSpPr>
          <p:cNvPr id="438" name="Shape 438"/>
          <p:cNvSpPr/>
          <p:nvPr/>
        </p:nvSpPr>
        <p:spPr>
          <a:xfrm flipV="1">
            <a:off x="914440" y="3256474"/>
            <a:ext cx="1063235" cy="4502"/>
          </a:xfrm>
          <a:prstGeom prst="line">
            <a:avLst/>
          </a:prstGeom>
          <a:ln w="19050">
            <a:solidFill>
              <a:schemeClr val="accent2"/>
            </a:solidFill>
            <a:tailEnd type="stealth"/>
          </a:ln>
        </p:spPr>
        <p:txBody>
          <a:bodyPr lIns="45719" rIns="45719"/>
          <a:lstStyle/>
          <a:p>
            <a:pPr/>
          </a:p>
        </p:txBody>
      </p:sp>
      <p:sp>
        <p:nvSpPr>
          <p:cNvPr id="439" name="Shape 439"/>
          <p:cNvSpPr/>
          <p:nvPr/>
        </p:nvSpPr>
        <p:spPr>
          <a:xfrm>
            <a:off x="823001" y="2865648"/>
            <a:ext cx="1154674" cy="1"/>
          </a:xfrm>
          <a:prstGeom prst="line">
            <a:avLst/>
          </a:prstGeom>
          <a:ln w="19050">
            <a:solidFill>
              <a:schemeClr val="accent2"/>
            </a:solidFill>
            <a:tailEnd type="stealth"/>
          </a:ln>
        </p:spPr>
        <p:txBody>
          <a:bodyPr lIns="45719" rIns="45719"/>
          <a:lstStyle/>
          <a:p>
            <a:pPr/>
          </a:p>
        </p:txBody>
      </p:sp>
      <p:sp>
        <p:nvSpPr>
          <p:cNvPr id="440" name="Shape 440"/>
          <p:cNvSpPr/>
          <p:nvPr/>
        </p:nvSpPr>
        <p:spPr>
          <a:xfrm>
            <a:off x="823001" y="2995923"/>
            <a:ext cx="1154674" cy="1"/>
          </a:xfrm>
          <a:prstGeom prst="line">
            <a:avLst/>
          </a:prstGeom>
          <a:ln w="19050">
            <a:solidFill>
              <a:schemeClr val="accent2"/>
            </a:solidFill>
            <a:tailEnd type="stealth"/>
          </a:ln>
        </p:spPr>
        <p:txBody>
          <a:bodyPr lIns="45719" rIns="45719"/>
          <a:lstStyle/>
          <a:p>
            <a:pPr/>
          </a:p>
        </p:txBody>
      </p:sp>
      <p:sp>
        <p:nvSpPr>
          <p:cNvPr id="441" name="Shape 441"/>
          <p:cNvSpPr/>
          <p:nvPr/>
        </p:nvSpPr>
        <p:spPr>
          <a:xfrm>
            <a:off x="104691" y="2806061"/>
            <a:ext cx="788228" cy="59779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sz="1000"/>
            </a:lvl1pPr>
          </a:lstStyle>
          <a:p>
            <a:pPr/>
            <a:r>
              <a:t>BPMs Vacuum Structure </a:t>
            </a:r>
          </a:p>
        </p:txBody>
      </p:sp>
      <p:sp>
        <p:nvSpPr>
          <p:cNvPr id="442" name="Shape 442"/>
          <p:cNvSpPr/>
          <p:nvPr/>
        </p:nvSpPr>
        <p:spPr>
          <a:xfrm>
            <a:off x="2460237" y="3402643"/>
            <a:ext cx="1366275" cy="318397"/>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sz="1000"/>
            </a:lvl1pPr>
          </a:lstStyle>
          <a:p>
            <a:pPr/>
            <a:r>
              <a:t>Calibration Trigger</a:t>
            </a:r>
          </a:p>
        </p:txBody>
      </p:sp>
      <p:sp>
        <p:nvSpPr>
          <p:cNvPr id="443" name="Shape 443"/>
          <p:cNvSpPr/>
          <p:nvPr/>
        </p:nvSpPr>
        <p:spPr>
          <a:xfrm>
            <a:off x="6492950" y="5800452"/>
            <a:ext cx="1275001" cy="45809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sz="1000"/>
            </a:pPr>
            <a:r>
              <a:t>MPS Output </a:t>
            </a:r>
          </a:p>
          <a:p>
            <a:pPr>
              <a:defRPr sz="1000"/>
            </a:pPr>
            <a:r>
              <a:t>To MPS Board</a:t>
            </a:r>
          </a:p>
        </p:txBody>
      </p:sp>
      <p:sp>
        <p:nvSpPr>
          <p:cNvPr id="444" name="Shape 444"/>
          <p:cNvSpPr/>
          <p:nvPr/>
        </p:nvSpPr>
        <p:spPr>
          <a:xfrm flipH="1" flipV="1">
            <a:off x="6766535" y="5661874"/>
            <a:ext cx="1053890" cy="4501"/>
          </a:xfrm>
          <a:prstGeom prst="line">
            <a:avLst/>
          </a:prstGeom>
          <a:ln w="19050">
            <a:solidFill>
              <a:schemeClr val="accent2"/>
            </a:solidFill>
            <a:headEnd type="stealth"/>
          </a:ln>
        </p:spPr>
        <p:txBody>
          <a:bodyPr lIns="45719" rIns="45719"/>
          <a:lstStyle/>
          <a:p>
            <a:pPr/>
          </a:p>
        </p:txBody>
      </p:sp>
      <p:sp>
        <p:nvSpPr>
          <p:cNvPr id="445" name="Shape 445"/>
          <p:cNvSpPr/>
          <p:nvPr/>
        </p:nvSpPr>
        <p:spPr>
          <a:xfrm>
            <a:off x="1622824" y="4086250"/>
            <a:ext cx="3339600" cy="1836899"/>
          </a:xfrm>
          <a:prstGeom prst="rect">
            <a:avLst/>
          </a:prstGeom>
          <a:solidFill>
            <a:srgbClr val="D9D9D9"/>
          </a:solidFill>
          <a:ln w="19050">
            <a:solidFill>
              <a:schemeClr val="accent2"/>
            </a:solidFill>
          </a:ln>
        </p:spPr>
        <p:txBody>
          <a:bodyPr lIns="45719" rIns="45719" anchor="b"/>
          <a:lstStyle/>
          <a:p>
            <a:pPr algn="ctr"/>
          </a:p>
        </p:txBody>
      </p:sp>
      <p:grpSp>
        <p:nvGrpSpPr>
          <p:cNvPr id="448" name="Group 448"/>
          <p:cNvGrpSpPr/>
          <p:nvPr/>
        </p:nvGrpSpPr>
        <p:grpSpPr>
          <a:xfrm>
            <a:off x="3560500" y="4871292"/>
            <a:ext cx="934200" cy="711265"/>
            <a:chOff x="0" y="0"/>
            <a:chExt cx="934198" cy="711264"/>
          </a:xfrm>
        </p:grpSpPr>
        <p:sp>
          <p:nvSpPr>
            <p:cNvPr id="446" name="Shape 446"/>
            <p:cNvSpPr/>
            <p:nvPr/>
          </p:nvSpPr>
          <p:spPr>
            <a:xfrm>
              <a:off x="0" y="53382"/>
              <a:ext cx="934199" cy="604500"/>
            </a:xfrm>
            <a:prstGeom prst="rect">
              <a:avLst/>
            </a:prstGeom>
            <a:solidFill>
              <a:srgbClr val="00B0F0"/>
            </a:solidFill>
            <a:ln w="19050" cap="flat">
              <a:solidFill>
                <a:schemeClr val="accent2"/>
              </a:solidFill>
              <a:prstDash val="solid"/>
              <a:round/>
            </a:ln>
            <a:effectLst/>
          </p:spPr>
          <p:txBody>
            <a:bodyPr wrap="square" lIns="45719" tIns="45719" rIns="45719" bIns="45719" numCol="1" anchor="ctr">
              <a:noAutofit/>
            </a:bodyPr>
            <a:lstStyle/>
            <a:p>
              <a:pPr algn="ctr"/>
            </a:p>
          </p:txBody>
        </p:sp>
        <p:sp>
          <p:nvSpPr>
            <p:cNvPr id="447" name="Shape 447"/>
            <p:cNvSpPr/>
            <p:nvPr/>
          </p:nvSpPr>
          <p:spPr>
            <a:xfrm>
              <a:off x="0" y="-1"/>
              <a:ext cx="934199" cy="7112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p>
              <a:pPr algn="ctr">
                <a:defRPr sz="1200"/>
              </a:pPr>
              <a:r>
                <a:t>2 x</a:t>
              </a:r>
            </a:p>
            <a:p>
              <a:pPr algn="ctr">
                <a:defRPr sz="1200"/>
              </a:pPr>
              <a:r>
                <a:t>ADC</a:t>
              </a:r>
            </a:p>
            <a:p>
              <a:pPr algn="ctr">
                <a:defRPr sz="1200"/>
              </a:pPr>
              <a:r>
                <a:t>370Msps</a:t>
              </a:r>
            </a:p>
          </p:txBody>
        </p:sp>
      </p:grpSp>
      <p:sp>
        <p:nvSpPr>
          <p:cNvPr id="449" name="Shape 449"/>
          <p:cNvSpPr/>
          <p:nvPr/>
        </p:nvSpPr>
        <p:spPr>
          <a:xfrm>
            <a:off x="4494699" y="5226924"/>
            <a:ext cx="980701" cy="9001"/>
          </a:xfrm>
          <a:prstGeom prst="line">
            <a:avLst/>
          </a:prstGeom>
          <a:ln w="19050">
            <a:solidFill>
              <a:schemeClr val="accent2"/>
            </a:solidFill>
            <a:headEnd type="stealth"/>
            <a:tailEnd type="stealth"/>
          </a:ln>
        </p:spPr>
        <p:txBody>
          <a:bodyPr lIns="45719" rIns="45719"/>
          <a:lstStyle/>
          <a:p>
            <a:pPr/>
          </a:p>
        </p:txBody>
      </p:sp>
      <p:grpSp>
        <p:nvGrpSpPr>
          <p:cNvPr id="452" name="Group 452"/>
          <p:cNvGrpSpPr/>
          <p:nvPr/>
        </p:nvGrpSpPr>
        <p:grpSpPr>
          <a:xfrm>
            <a:off x="2000050" y="4150374"/>
            <a:ext cx="934200" cy="1383301"/>
            <a:chOff x="0" y="0"/>
            <a:chExt cx="934198" cy="1383300"/>
          </a:xfrm>
        </p:grpSpPr>
        <p:sp>
          <p:nvSpPr>
            <p:cNvPr id="450" name="Shape 450"/>
            <p:cNvSpPr/>
            <p:nvPr/>
          </p:nvSpPr>
          <p:spPr>
            <a:xfrm>
              <a:off x="0" y="-1"/>
              <a:ext cx="934199" cy="1383302"/>
            </a:xfrm>
            <a:prstGeom prst="rect">
              <a:avLst/>
            </a:prstGeom>
            <a:solidFill>
              <a:srgbClr val="00B0F0"/>
            </a:solidFill>
            <a:ln w="19050" cap="flat">
              <a:solidFill>
                <a:schemeClr val="accent2"/>
              </a:solidFill>
              <a:prstDash val="solid"/>
              <a:round/>
            </a:ln>
            <a:effectLst/>
          </p:spPr>
          <p:txBody>
            <a:bodyPr wrap="square" lIns="45719" tIns="45719" rIns="45719" bIns="45719" numCol="1" anchor="ctr">
              <a:noAutofit/>
            </a:bodyPr>
            <a:lstStyle/>
            <a:p>
              <a:pPr algn="ctr">
                <a:defRPr sz="1200"/>
              </a:pPr>
            </a:p>
          </p:txBody>
        </p:sp>
        <p:sp>
          <p:nvSpPr>
            <p:cNvPr id="451" name="Shape 451"/>
            <p:cNvSpPr/>
            <p:nvPr/>
          </p:nvSpPr>
          <p:spPr>
            <a:xfrm>
              <a:off x="0" y="424917"/>
              <a:ext cx="934199" cy="5334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p>
              <a:pPr algn="ctr">
                <a:defRPr sz="1200"/>
              </a:pPr>
              <a:r>
                <a:t>BPM </a:t>
              </a:r>
            </a:p>
            <a:p>
              <a:pPr algn="ctr">
                <a:defRPr sz="1200"/>
              </a:pPr>
              <a:r>
                <a:t>Front-end</a:t>
              </a:r>
            </a:p>
          </p:txBody>
        </p:sp>
      </p:grpSp>
      <p:sp>
        <p:nvSpPr>
          <p:cNvPr id="453" name="Shape 453"/>
          <p:cNvSpPr/>
          <p:nvPr/>
        </p:nvSpPr>
        <p:spPr>
          <a:xfrm>
            <a:off x="2934700" y="5222123"/>
            <a:ext cx="625800" cy="4801"/>
          </a:xfrm>
          <a:prstGeom prst="line">
            <a:avLst/>
          </a:prstGeom>
          <a:ln w="19050">
            <a:solidFill>
              <a:schemeClr val="accent2"/>
            </a:solidFill>
            <a:tailEnd type="stealth"/>
          </a:ln>
        </p:spPr>
        <p:txBody>
          <a:bodyPr lIns="45719" rIns="45719"/>
          <a:lstStyle/>
          <a:p>
            <a:pPr/>
          </a:p>
        </p:txBody>
      </p:sp>
      <p:sp>
        <p:nvSpPr>
          <p:cNvPr id="454" name="Shape 454"/>
          <p:cNvSpPr/>
          <p:nvPr/>
        </p:nvSpPr>
        <p:spPr>
          <a:xfrm flipV="1">
            <a:off x="2467748" y="5750474"/>
            <a:ext cx="3021301" cy="20164"/>
          </a:xfrm>
          <a:prstGeom prst="line">
            <a:avLst/>
          </a:prstGeom>
          <a:ln w="19050">
            <a:solidFill>
              <a:schemeClr val="accent2"/>
            </a:solidFill>
          </a:ln>
        </p:spPr>
        <p:txBody>
          <a:bodyPr lIns="45719" rIns="45719"/>
          <a:lstStyle/>
          <a:p>
            <a:pPr/>
          </a:p>
        </p:txBody>
      </p:sp>
      <p:sp>
        <p:nvSpPr>
          <p:cNvPr id="455" name="Shape 455"/>
          <p:cNvSpPr/>
          <p:nvPr/>
        </p:nvSpPr>
        <p:spPr>
          <a:xfrm flipH="1">
            <a:off x="3048873" y="5160925"/>
            <a:ext cx="94501" cy="139200"/>
          </a:xfrm>
          <a:prstGeom prst="line">
            <a:avLst/>
          </a:prstGeom>
          <a:ln w="19050">
            <a:solidFill>
              <a:schemeClr val="accent2"/>
            </a:solidFill>
          </a:ln>
        </p:spPr>
        <p:txBody>
          <a:bodyPr lIns="45719" rIns="45719"/>
          <a:lstStyle/>
          <a:p>
            <a:pPr/>
          </a:p>
        </p:txBody>
      </p:sp>
      <p:sp>
        <p:nvSpPr>
          <p:cNvPr id="456" name="Shape 456"/>
          <p:cNvSpPr/>
          <p:nvPr/>
        </p:nvSpPr>
        <p:spPr>
          <a:xfrm>
            <a:off x="3128474" y="4986999"/>
            <a:ext cx="119400" cy="293828"/>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800"/>
            </a:lvl1pPr>
          </a:lstStyle>
          <a:p>
            <a:pPr/>
            <a:r>
              <a:t>4</a:t>
            </a:r>
          </a:p>
        </p:txBody>
      </p:sp>
      <p:sp>
        <p:nvSpPr>
          <p:cNvPr id="457" name="Shape 457"/>
          <p:cNvSpPr/>
          <p:nvPr/>
        </p:nvSpPr>
        <p:spPr>
          <a:xfrm>
            <a:off x="2498722" y="5489005"/>
            <a:ext cx="1366275" cy="31839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sz="1000"/>
            </a:lvl1pPr>
          </a:lstStyle>
          <a:p>
            <a:pPr/>
            <a:r>
              <a:t>Calibration Trigger</a:t>
            </a:r>
          </a:p>
        </p:txBody>
      </p:sp>
      <p:grpSp>
        <p:nvGrpSpPr>
          <p:cNvPr id="460" name="Group 460"/>
          <p:cNvGrpSpPr/>
          <p:nvPr/>
        </p:nvGrpSpPr>
        <p:grpSpPr>
          <a:xfrm>
            <a:off x="5577828" y="2995923"/>
            <a:ext cx="822952" cy="798833"/>
            <a:chOff x="0" y="0"/>
            <a:chExt cx="822951" cy="798832"/>
          </a:xfrm>
        </p:grpSpPr>
        <p:sp>
          <p:nvSpPr>
            <p:cNvPr id="458" name="Shape 458"/>
            <p:cNvSpPr/>
            <p:nvPr/>
          </p:nvSpPr>
          <p:spPr>
            <a:xfrm>
              <a:off x="-1" y="-1"/>
              <a:ext cx="822953" cy="798834"/>
            </a:xfrm>
            <a:prstGeom prst="rect">
              <a:avLst/>
            </a:prstGeom>
            <a:solidFill>
              <a:srgbClr val="92D050"/>
            </a:solidFill>
            <a:ln w="25400" cap="flat">
              <a:solidFill>
                <a:srgbClr val="780015"/>
              </a:solidFill>
              <a:prstDash val="solid"/>
              <a:round/>
            </a:ln>
            <a:effectLst/>
          </p:spPr>
          <p:txBody>
            <a:bodyPr wrap="square" lIns="45719" tIns="45719" rIns="45719" bIns="45719" numCol="1" anchor="ctr">
              <a:noAutofit/>
            </a:bodyPr>
            <a:lstStyle/>
            <a:p>
              <a:pPr algn="ctr">
                <a:defRPr sz="1000">
                  <a:ln w="9525">
                    <a:solidFill>
                      <a:schemeClr val="accent1"/>
                    </a:solidFill>
                  </a:ln>
                  <a:solidFill>
                    <a:schemeClr val="accent1"/>
                  </a:solidFill>
                </a:defRPr>
              </a:pPr>
            </a:p>
          </p:txBody>
        </p:sp>
        <p:sp>
          <p:nvSpPr>
            <p:cNvPr id="459" name="Shape 459"/>
            <p:cNvSpPr/>
            <p:nvPr/>
          </p:nvSpPr>
          <p:spPr>
            <a:xfrm>
              <a:off x="-1" y="216073"/>
              <a:ext cx="822953" cy="3666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000">
                  <a:ln w="9525">
                    <a:solidFill>
                      <a:schemeClr val="accent1"/>
                    </a:solidFill>
                  </a:ln>
                  <a:solidFill>
                    <a:schemeClr val="accent1"/>
                  </a:solidFill>
                </a:defRPr>
              </a:lvl1pPr>
            </a:lstStyle>
            <a:p>
              <a:pPr/>
              <a:r>
                <a:t>BPM App. Firmware</a:t>
              </a:r>
            </a:p>
          </p:txBody>
        </p:sp>
      </p:grpSp>
      <p:grpSp>
        <p:nvGrpSpPr>
          <p:cNvPr id="463" name="Group 463"/>
          <p:cNvGrpSpPr/>
          <p:nvPr/>
        </p:nvGrpSpPr>
        <p:grpSpPr>
          <a:xfrm>
            <a:off x="5515135" y="4971805"/>
            <a:ext cx="822952" cy="798833"/>
            <a:chOff x="0" y="0"/>
            <a:chExt cx="822951" cy="798832"/>
          </a:xfrm>
        </p:grpSpPr>
        <p:sp>
          <p:nvSpPr>
            <p:cNvPr id="461" name="Shape 461"/>
            <p:cNvSpPr/>
            <p:nvPr/>
          </p:nvSpPr>
          <p:spPr>
            <a:xfrm>
              <a:off x="-1" y="-1"/>
              <a:ext cx="822953" cy="798834"/>
            </a:xfrm>
            <a:prstGeom prst="rect">
              <a:avLst/>
            </a:prstGeom>
            <a:solidFill>
              <a:srgbClr val="92D050"/>
            </a:solidFill>
            <a:ln w="25400" cap="flat">
              <a:solidFill>
                <a:srgbClr val="780015"/>
              </a:solidFill>
              <a:prstDash val="solid"/>
              <a:round/>
            </a:ln>
            <a:effectLst/>
          </p:spPr>
          <p:txBody>
            <a:bodyPr wrap="square" lIns="45719" tIns="45719" rIns="45719" bIns="45719" numCol="1" anchor="ctr">
              <a:noAutofit/>
            </a:bodyPr>
            <a:lstStyle/>
            <a:p>
              <a:pPr algn="ctr">
                <a:defRPr sz="1000">
                  <a:ln w="9525">
                    <a:solidFill>
                      <a:schemeClr val="accent1"/>
                    </a:solidFill>
                  </a:ln>
                  <a:solidFill>
                    <a:schemeClr val="accent1"/>
                  </a:solidFill>
                </a:defRPr>
              </a:pPr>
            </a:p>
          </p:txBody>
        </p:sp>
        <p:sp>
          <p:nvSpPr>
            <p:cNvPr id="462" name="Shape 462"/>
            <p:cNvSpPr/>
            <p:nvPr/>
          </p:nvSpPr>
          <p:spPr>
            <a:xfrm>
              <a:off x="-1" y="216073"/>
              <a:ext cx="822953" cy="3666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000">
                  <a:ln w="9525">
                    <a:solidFill>
                      <a:schemeClr val="accent1"/>
                    </a:solidFill>
                  </a:ln>
                  <a:solidFill>
                    <a:schemeClr val="accent1"/>
                  </a:solidFill>
                </a:defRPr>
              </a:lvl1pPr>
            </a:lstStyle>
            <a:p>
              <a:pPr/>
              <a:r>
                <a:t>BPM App. Firmware</a:t>
              </a:r>
            </a:p>
          </p:txBody>
        </p:sp>
      </p:grpSp>
      <p:sp>
        <p:nvSpPr>
          <p:cNvPr id="464" name="Shape 464"/>
          <p:cNvSpPr/>
          <p:nvPr/>
        </p:nvSpPr>
        <p:spPr>
          <a:xfrm flipH="1" flipV="1">
            <a:off x="2467148" y="3451889"/>
            <a:ext cx="601" cy="219901"/>
          </a:xfrm>
          <a:prstGeom prst="line">
            <a:avLst/>
          </a:prstGeom>
          <a:ln w="19050">
            <a:solidFill>
              <a:schemeClr val="accent2"/>
            </a:solidFill>
            <a:tailEnd type="stealth"/>
          </a:ln>
        </p:spPr>
        <p:txBody>
          <a:bodyPr lIns="45719" rIns="45719"/>
          <a:lstStyle/>
          <a:p>
            <a:pPr/>
          </a:p>
        </p:txBody>
      </p:sp>
      <p:sp>
        <p:nvSpPr>
          <p:cNvPr id="465" name="Shape 465"/>
          <p:cNvSpPr/>
          <p:nvPr/>
        </p:nvSpPr>
        <p:spPr>
          <a:xfrm flipH="1" flipV="1">
            <a:off x="2466548" y="5538813"/>
            <a:ext cx="601" cy="219901"/>
          </a:xfrm>
          <a:prstGeom prst="line">
            <a:avLst/>
          </a:prstGeom>
          <a:ln w="19050">
            <a:solidFill>
              <a:schemeClr val="accent2"/>
            </a:solidFill>
            <a:tailEnd type="stealth"/>
          </a:ln>
        </p:spPr>
        <p:txBody>
          <a:bodyPr lIns="45719" rIns="45719"/>
          <a:lstStyle/>
          <a:p>
            <a:pPr/>
          </a:p>
        </p:txBody>
      </p:sp>
      <p:grpSp>
        <p:nvGrpSpPr>
          <p:cNvPr id="468" name="Group 468"/>
          <p:cNvGrpSpPr/>
          <p:nvPr/>
        </p:nvGrpSpPr>
        <p:grpSpPr>
          <a:xfrm>
            <a:off x="5857292" y="4080109"/>
            <a:ext cx="822952" cy="798833"/>
            <a:chOff x="0" y="0"/>
            <a:chExt cx="822951" cy="798832"/>
          </a:xfrm>
        </p:grpSpPr>
        <p:sp>
          <p:nvSpPr>
            <p:cNvPr id="466" name="Shape 466"/>
            <p:cNvSpPr/>
            <p:nvPr/>
          </p:nvSpPr>
          <p:spPr>
            <a:xfrm>
              <a:off x="-1" y="-1"/>
              <a:ext cx="822953" cy="798834"/>
            </a:xfrm>
            <a:prstGeom prst="rect">
              <a:avLst/>
            </a:prstGeom>
            <a:solidFill>
              <a:srgbClr val="92D050"/>
            </a:solidFill>
            <a:ln w="25400" cap="flat">
              <a:solidFill>
                <a:srgbClr val="780015"/>
              </a:solidFill>
              <a:prstDash val="solid"/>
              <a:round/>
            </a:ln>
            <a:effectLst/>
          </p:spPr>
          <p:txBody>
            <a:bodyPr wrap="square" lIns="45719" tIns="45719" rIns="45719" bIns="45719" numCol="1" anchor="ctr">
              <a:noAutofit/>
            </a:bodyPr>
            <a:lstStyle/>
            <a:p>
              <a:pPr algn="ctr">
                <a:defRPr sz="1000">
                  <a:ln w="9525">
                    <a:solidFill>
                      <a:schemeClr val="accent1"/>
                    </a:solidFill>
                  </a:ln>
                  <a:solidFill>
                    <a:schemeClr val="accent1"/>
                  </a:solidFill>
                </a:defRPr>
              </a:pPr>
            </a:p>
          </p:txBody>
        </p:sp>
        <p:sp>
          <p:nvSpPr>
            <p:cNvPr id="467" name="Shape 467"/>
            <p:cNvSpPr/>
            <p:nvPr/>
          </p:nvSpPr>
          <p:spPr>
            <a:xfrm>
              <a:off x="-1" y="146223"/>
              <a:ext cx="822953" cy="5063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sz="1000">
                  <a:ln w="9525">
                    <a:solidFill>
                      <a:schemeClr val="accent1"/>
                    </a:solidFill>
                  </a:ln>
                  <a:solidFill>
                    <a:schemeClr val="accent1"/>
                  </a:solidFill>
                </a:defRPr>
              </a:pPr>
              <a:r>
                <a:t>Common</a:t>
              </a:r>
              <a:endParaRPr>
                <a:solidFill>
                  <a:srgbClr val="FFFFFF"/>
                </a:solidFill>
              </a:endParaRPr>
            </a:p>
            <a:p>
              <a:pPr algn="ctr">
                <a:defRPr sz="1000">
                  <a:ln w="9525">
                    <a:solidFill>
                      <a:schemeClr val="accent1"/>
                    </a:solidFill>
                  </a:ln>
                  <a:solidFill>
                    <a:schemeClr val="accent1"/>
                  </a:solidFill>
                </a:defRPr>
              </a:pPr>
              <a:r>
                <a:t>Platform Firmware</a:t>
              </a:r>
            </a:p>
          </p:txBody>
        </p:sp>
      </p:grpSp>
      <p:sp>
        <p:nvSpPr>
          <p:cNvPr id="469" name="Shape 469"/>
          <p:cNvSpPr/>
          <p:nvPr/>
        </p:nvSpPr>
        <p:spPr>
          <a:xfrm>
            <a:off x="4790916" y="1613942"/>
            <a:ext cx="2467048" cy="35066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Common Carrier Board</a:t>
            </a:r>
          </a:p>
        </p:txBody>
      </p:sp>
      <p:sp>
        <p:nvSpPr>
          <p:cNvPr id="470" name="Shape 470"/>
          <p:cNvSpPr/>
          <p:nvPr/>
        </p:nvSpPr>
        <p:spPr>
          <a:xfrm flipV="1">
            <a:off x="936815" y="5185095"/>
            <a:ext cx="1063235" cy="12525"/>
          </a:xfrm>
          <a:prstGeom prst="line">
            <a:avLst/>
          </a:prstGeom>
          <a:ln w="19050">
            <a:solidFill>
              <a:schemeClr val="accent2"/>
            </a:solidFill>
            <a:tailEnd type="stealth"/>
          </a:ln>
        </p:spPr>
        <p:txBody>
          <a:bodyPr lIns="45719" rIns="45719"/>
          <a:lstStyle/>
          <a:p>
            <a:pPr/>
          </a:p>
        </p:txBody>
      </p:sp>
      <p:sp>
        <p:nvSpPr>
          <p:cNvPr id="471" name="Shape 471"/>
          <p:cNvSpPr/>
          <p:nvPr/>
        </p:nvSpPr>
        <p:spPr>
          <a:xfrm flipV="1">
            <a:off x="936815" y="5315370"/>
            <a:ext cx="1063235" cy="4502"/>
          </a:xfrm>
          <a:prstGeom prst="line">
            <a:avLst/>
          </a:prstGeom>
          <a:ln w="19050">
            <a:solidFill>
              <a:schemeClr val="accent2"/>
            </a:solidFill>
            <a:tailEnd type="stealth"/>
          </a:ln>
        </p:spPr>
        <p:txBody>
          <a:bodyPr lIns="45719" rIns="45719"/>
          <a:lstStyle/>
          <a:p>
            <a:pPr/>
          </a:p>
        </p:txBody>
      </p:sp>
      <p:sp>
        <p:nvSpPr>
          <p:cNvPr id="472" name="Shape 472"/>
          <p:cNvSpPr/>
          <p:nvPr/>
        </p:nvSpPr>
        <p:spPr>
          <a:xfrm>
            <a:off x="845376" y="4924545"/>
            <a:ext cx="1154675" cy="1"/>
          </a:xfrm>
          <a:prstGeom prst="line">
            <a:avLst/>
          </a:prstGeom>
          <a:ln w="19050">
            <a:solidFill>
              <a:schemeClr val="accent2"/>
            </a:solidFill>
            <a:tailEnd type="stealth"/>
          </a:ln>
        </p:spPr>
        <p:txBody>
          <a:bodyPr lIns="45719" rIns="45719"/>
          <a:lstStyle/>
          <a:p>
            <a:pPr/>
          </a:p>
        </p:txBody>
      </p:sp>
      <p:sp>
        <p:nvSpPr>
          <p:cNvPr id="473" name="Shape 473"/>
          <p:cNvSpPr/>
          <p:nvPr/>
        </p:nvSpPr>
        <p:spPr>
          <a:xfrm>
            <a:off x="845376" y="5054820"/>
            <a:ext cx="1154675" cy="1"/>
          </a:xfrm>
          <a:prstGeom prst="line">
            <a:avLst/>
          </a:prstGeom>
          <a:ln w="19050">
            <a:solidFill>
              <a:schemeClr val="accent2"/>
            </a:solidFill>
            <a:tailEnd type="stealth"/>
          </a:ln>
        </p:spPr>
        <p:txBody>
          <a:bodyPr lIns="45719" rIns="45719"/>
          <a:lstStyle/>
          <a:p>
            <a:pPr/>
          </a:p>
        </p:txBody>
      </p:sp>
      <p:sp>
        <p:nvSpPr>
          <p:cNvPr id="474" name="Shape 474"/>
          <p:cNvSpPr/>
          <p:nvPr/>
        </p:nvSpPr>
        <p:spPr>
          <a:xfrm>
            <a:off x="104691" y="4840176"/>
            <a:ext cx="788228" cy="59779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sz="1000"/>
            </a:lvl1pPr>
          </a:lstStyle>
          <a:p>
            <a:pPr/>
            <a:r>
              <a:t>BPMs Vacuum Structure </a:t>
            </a:r>
          </a:p>
        </p:txBody>
      </p:sp>
      <p:sp>
        <p:nvSpPr>
          <p:cNvPr id="475" name="Shape 475"/>
          <p:cNvSpPr/>
          <p:nvPr/>
        </p:nvSpPr>
        <p:spPr>
          <a:xfrm>
            <a:off x="8208464" y="4120555"/>
            <a:ext cx="894616" cy="313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vl1pPr>
          </a:lstStyle>
          <a:p>
            <a:pPr/>
            <a:r>
              <a:t>Eth/UDP</a:t>
            </a:r>
          </a:p>
        </p:txBody>
      </p:sp>
      <p:sp>
        <p:nvSpPr>
          <p:cNvPr id="476" name="Shape 476"/>
          <p:cNvSpPr/>
          <p:nvPr/>
        </p:nvSpPr>
        <p:spPr>
          <a:xfrm>
            <a:off x="657028" y="1194417"/>
            <a:ext cx="5694125" cy="35066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Two BPMs serviced by a single Common Carrier Board</a:t>
            </a:r>
          </a:p>
        </p:txBody>
      </p:sp>
      <p:sp>
        <p:nvSpPr>
          <p:cNvPr id="477" name="Shape 477"/>
          <p:cNvSpPr/>
          <p:nvPr/>
        </p:nvSpPr>
        <p:spPr>
          <a:xfrm>
            <a:off x="5679907" y="2328155"/>
            <a:ext cx="726540" cy="35066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FPGA</a:t>
            </a:r>
          </a:p>
        </p:txBody>
      </p:sp>
      <p:sp>
        <p:nvSpPr>
          <p:cNvPr id="478" name="Shape 478"/>
          <p:cNvSpPr/>
          <p:nvPr/>
        </p:nvSpPr>
        <p:spPr>
          <a:xfrm>
            <a:off x="3188174" y="2080985"/>
            <a:ext cx="1285650" cy="35066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AMC Board</a:t>
            </a:r>
          </a:p>
        </p:txBody>
      </p:sp>
      <p:sp>
        <p:nvSpPr>
          <p:cNvPr id="479" name="Shape 479"/>
          <p:cNvSpPr/>
          <p:nvPr/>
        </p:nvSpPr>
        <p:spPr>
          <a:xfrm>
            <a:off x="3269913" y="4156936"/>
            <a:ext cx="1285651"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AMC Board</a:t>
            </a:r>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81" name="image16.pdf"/>
          <p:cNvPicPr>
            <a:picLocks noChangeAspect="1"/>
          </p:cNvPicPr>
          <p:nvPr/>
        </p:nvPicPr>
        <p:blipFill>
          <a:blip r:embed="rId2">
            <a:extLst/>
          </a:blip>
          <a:stretch>
            <a:fillRect/>
          </a:stretch>
        </p:blipFill>
        <p:spPr>
          <a:xfrm>
            <a:off x="685800" y="1295400"/>
            <a:ext cx="7493000" cy="4786313"/>
          </a:xfrm>
          <a:prstGeom prst="rect">
            <a:avLst/>
          </a:prstGeom>
          <a:ln w="12700">
            <a:miter lim="400000"/>
          </a:ln>
        </p:spPr>
      </p:pic>
      <p:sp>
        <p:nvSpPr>
          <p:cNvPr id="482" name="Shape 482"/>
          <p:cNvSpPr/>
          <p:nvPr>
            <p:ph type="sldNum" sz="quarter" idx="2"/>
          </p:nvPr>
        </p:nvSpPr>
        <p:spPr>
          <a:xfrm>
            <a:off x="8566150" y="6468491"/>
            <a:ext cx="259529" cy="23927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83" name="Shape 483"/>
          <p:cNvSpPr/>
          <p:nvPr>
            <p:ph type="title"/>
          </p:nvPr>
        </p:nvSpPr>
        <p:spPr>
          <a:xfrm>
            <a:off x="451822" y="129090"/>
            <a:ext cx="8103569" cy="753035"/>
          </a:xfrm>
          <a:prstGeom prst="rect">
            <a:avLst/>
          </a:prstGeom>
        </p:spPr>
        <p:txBody>
          <a:bodyPr/>
          <a:lstStyle>
            <a:lvl1pPr>
              <a:defRPr sz="2800"/>
            </a:lvl1pPr>
          </a:lstStyle>
          <a:p>
            <a:pPr/>
            <a:r>
              <a:t>Timing System Block Diagram</a:t>
            </a:r>
          </a:p>
        </p:txBody>
      </p:sp>
      <p:sp>
        <p:nvSpPr>
          <p:cNvPr id="484" name="Shape 484"/>
          <p:cNvSpPr/>
          <p:nvPr/>
        </p:nvSpPr>
        <p:spPr>
          <a:xfrm>
            <a:off x="4429125" y="2809875"/>
            <a:ext cx="469724" cy="2888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lvl1pPr>
          </a:lstStyle>
          <a:p>
            <a:pPr/>
            <a:r>
              <a:t>HPS</a:t>
            </a:r>
          </a:p>
        </p:txBody>
      </p:sp>
      <p:sp>
        <p:nvSpPr>
          <p:cNvPr id="485" name="Shape 485"/>
          <p:cNvSpPr/>
          <p:nvPr/>
        </p:nvSpPr>
        <p:spPr>
          <a:xfrm>
            <a:off x="5705475" y="3619500"/>
            <a:ext cx="855102" cy="2888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lvl1pPr>
          </a:lstStyle>
          <a:p>
            <a:pPr/>
            <a:r>
              <a:t>Non-HPS</a:t>
            </a:r>
          </a:p>
        </p:txBody>
      </p:sp>
    </p:spTree>
  </p:cSld>
  <p:clrMapOvr>
    <a:masterClrMapping/>
  </p:clrMapOvr>
  <mc:AlternateContent xmlns:mc="http://schemas.openxmlformats.org/markup-compatibility/2006">
    <mc:Choice xmlns:p14="http://schemas.microsoft.com/office/powerpoint/2010/main" Requires="p14">
      <p:transition spd="fast" advClick="1" p14:dur="250">
        <p:dissolve/>
      </p:transition>
    </mc:Choice>
    <mc:Fallback>
      <p:transition spd="fast">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7" name="Shape 487"/>
          <p:cNvSpPr/>
          <p:nvPr>
            <p:ph type="sldNum" sz="quarter" idx="2"/>
          </p:nvPr>
        </p:nvSpPr>
        <p:spPr>
          <a:xfrm>
            <a:off x="8566150" y="6468491"/>
            <a:ext cx="259529" cy="23927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88" name="Shape 488"/>
          <p:cNvSpPr/>
          <p:nvPr>
            <p:ph type="title"/>
          </p:nvPr>
        </p:nvSpPr>
        <p:spPr>
          <a:xfrm>
            <a:off x="451822" y="129090"/>
            <a:ext cx="8103569" cy="753035"/>
          </a:xfrm>
          <a:prstGeom prst="rect">
            <a:avLst/>
          </a:prstGeom>
        </p:spPr>
        <p:txBody>
          <a:bodyPr/>
          <a:lstStyle/>
          <a:p>
            <a:pPr/>
            <a:r>
              <a:t>Timing Generator: Software Design</a:t>
            </a:r>
          </a:p>
        </p:txBody>
      </p:sp>
      <p:pic>
        <p:nvPicPr>
          <p:cNvPr id="489" name="image36.png"/>
          <p:cNvPicPr>
            <a:picLocks noChangeAspect="1"/>
          </p:cNvPicPr>
          <p:nvPr/>
        </p:nvPicPr>
        <p:blipFill>
          <a:blip r:embed="rId2">
            <a:extLst/>
          </a:blip>
          <a:stretch>
            <a:fillRect/>
          </a:stretch>
        </p:blipFill>
        <p:spPr>
          <a:xfrm>
            <a:off x="1041537" y="1435997"/>
            <a:ext cx="6442506" cy="4791872"/>
          </a:xfrm>
          <a:prstGeom prst="rect">
            <a:avLst/>
          </a:prstGeom>
          <a:ln w="12700">
            <a:miter lim="400000"/>
          </a:ln>
        </p:spPr>
      </p:pic>
      <p:sp>
        <p:nvSpPr>
          <p:cNvPr id="490" name="Shape 490"/>
          <p:cNvSpPr/>
          <p:nvPr/>
        </p:nvSpPr>
        <p:spPr>
          <a:xfrm>
            <a:off x="7572139" y="4198773"/>
            <a:ext cx="954247" cy="49202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sz="1400"/>
            </a:pPr>
            <a:r>
              <a:t>Linux host</a:t>
            </a:r>
            <a:br/>
            <a:r>
              <a:t>application</a:t>
            </a:r>
          </a:p>
        </p:txBody>
      </p:sp>
      <p:sp>
        <p:nvSpPr>
          <p:cNvPr id="491" name="Shape 491"/>
          <p:cNvSpPr/>
          <p:nvPr/>
        </p:nvSpPr>
        <p:spPr>
          <a:xfrm>
            <a:off x="7109249" y="3941264"/>
            <a:ext cx="278297" cy="10382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965" y="0"/>
                  <a:pt x="10800" y="216"/>
                  <a:pt x="10800" y="482"/>
                </a:cubicBezTo>
                <a:lnTo>
                  <a:pt x="10800" y="10318"/>
                </a:lnTo>
                <a:cubicBezTo>
                  <a:pt x="10800" y="10584"/>
                  <a:pt x="15635" y="10800"/>
                  <a:pt x="21600" y="10800"/>
                </a:cubicBezTo>
                <a:cubicBezTo>
                  <a:pt x="15635" y="10800"/>
                  <a:pt x="10800" y="11016"/>
                  <a:pt x="10800" y="11282"/>
                </a:cubicBezTo>
                <a:lnTo>
                  <a:pt x="10800" y="21118"/>
                </a:lnTo>
                <a:cubicBezTo>
                  <a:pt x="10800" y="21384"/>
                  <a:pt x="5965" y="21600"/>
                  <a:pt x="0" y="21600"/>
                </a:cubicBezTo>
              </a:path>
            </a:pathLst>
          </a:custGeom>
          <a:ln w="15875">
            <a:solidFill>
              <a:srgbClr val="0070C0"/>
            </a:solidFill>
          </a:ln>
        </p:spPr>
        <p:txBody>
          <a:bodyPr lIns="45719" rIns="45719" anchor="ctr"/>
          <a:lstStyle/>
          <a:p>
            <a:pPr algn="ctr"/>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93" name="image39.gif"/>
          <p:cNvPicPr>
            <a:picLocks noChangeAspect="1"/>
          </p:cNvPicPr>
          <p:nvPr/>
        </p:nvPicPr>
        <p:blipFill>
          <a:blip r:embed="rId2">
            <a:extLst/>
          </a:blip>
          <a:stretch>
            <a:fillRect/>
          </a:stretch>
        </p:blipFill>
        <p:spPr>
          <a:xfrm>
            <a:off x="5592583" y="1171575"/>
            <a:ext cx="3448051" cy="3790950"/>
          </a:xfrm>
          <a:prstGeom prst="rect">
            <a:avLst/>
          </a:prstGeom>
          <a:ln w="12700">
            <a:miter lim="400000"/>
          </a:ln>
        </p:spPr>
      </p:pic>
      <p:pic>
        <p:nvPicPr>
          <p:cNvPr id="494" name="image40.jpg"/>
          <p:cNvPicPr>
            <a:picLocks noChangeAspect="1"/>
          </p:cNvPicPr>
          <p:nvPr/>
        </p:nvPicPr>
        <p:blipFill>
          <a:blip r:embed="rId3">
            <a:extLst/>
          </a:blip>
          <a:stretch>
            <a:fillRect/>
          </a:stretch>
        </p:blipFill>
        <p:spPr>
          <a:xfrm>
            <a:off x="5408874" y="4554771"/>
            <a:ext cx="3067216" cy="2044812"/>
          </a:xfrm>
          <a:prstGeom prst="rect">
            <a:avLst/>
          </a:prstGeom>
          <a:ln w="12700">
            <a:miter lim="400000"/>
          </a:ln>
        </p:spPr>
      </p:pic>
      <p:sp>
        <p:nvSpPr>
          <p:cNvPr id="495" name="Shape 495"/>
          <p:cNvSpPr/>
          <p:nvPr>
            <p:ph type="title"/>
          </p:nvPr>
        </p:nvSpPr>
        <p:spPr>
          <a:xfrm>
            <a:off x="451822" y="129090"/>
            <a:ext cx="8103569" cy="753035"/>
          </a:xfrm>
          <a:prstGeom prst="rect">
            <a:avLst/>
          </a:prstGeom>
        </p:spPr>
        <p:txBody>
          <a:bodyPr/>
          <a:lstStyle/>
          <a:p>
            <a:pPr/>
            <a:r>
              <a:t>Variable Gap Undulator Motion Control System</a:t>
            </a:r>
          </a:p>
        </p:txBody>
      </p:sp>
      <p:sp>
        <p:nvSpPr>
          <p:cNvPr id="496" name="Shape 496"/>
          <p:cNvSpPr/>
          <p:nvPr>
            <p:ph type="body" sz="half" idx="1"/>
          </p:nvPr>
        </p:nvSpPr>
        <p:spPr>
          <a:xfrm>
            <a:off x="292101" y="1207329"/>
            <a:ext cx="4945944" cy="5050348"/>
          </a:xfrm>
          <a:prstGeom prst="rect">
            <a:avLst/>
          </a:prstGeom>
        </p:spPr>
        <p:txBody>
          <a:bodyPr/>
          <a:lstStyle/>
          <a:p>
            <a:pPr lvl="1" marL="457200" indent="-223838">
              <a:spcBef>
                <a:spcPts val="0"/>
              </a:spcBef>
              <a:buClr>
                <a:schemeClr val="accent1"/>
              </a:buClr>
              <a:buFont typeface="Arial"/>
              <a:defRPr sz="2000"/>
            </a:pPr>
            <a:r>
              <a:t>Undulator gap control using 4 motors, position encoders &amp; limit switches</a:t>
            </a:r>
          </a:p>
          <a:p>
            <a:pPr lvl="1" marL="457200" indent="-223838">
              <a:spcBef>
                <a:spcPts val="0"/>
              </a:spcBef>
              <a:buClr>
                <a:schemeClr val="accent1"/>
              </a:buClr>
              <a:buFont typeface="Arial"/>
              <a:defRPr sz="2000"/>
            </a:pPr>
            <a:r>
              <a:t>Interspace control using 5 cam system, 5 contact points at four corners</a:t>
            </a:r>
          </a:p>
          <a:p>
            <a:pPr lvl="1" marL="457200" indent="-223838">
              <a:spcBef>
                <a:spcPts val="0"/>
              </a:spcBef>
              <a:buClr>
                <a:schemeClr val="accent1"/>
              </a:buClr>
              <a:buFont typeface="Arial"/>
              <a:defRPr sz="2000"/>
            </a:pPr>
            <a:r>
              <a:t>Controls for each undulator and interspace will be integrated into a single system that interfaces to an EPICS IOC</a:t>
            </a:r>
          </a:p>
          <a:p>
            <a:pPr lvl="1" marL="457200" indent="-223838">
              <a:spcBef>
                <a:spcPts val="0"/>
              </a:spcBef>
              <a:buClr>
                <a:schemeClr val="accent1"/>
              </a:buClr>
              <a:buFont typeface="Arial"/>
              <a:defRPr sz="2000"/>
            </a:pPr>
            <a:r>
              <a:t>Prototype assembly is complete</a:t>
            </a:r>
          </a:p>
          <a:p>
            <a:pPr lvl="1" marL="457200" indent="-223838">
              <a:spcBef>
                <a:spcPts val="0"/>
              </a:spcBef>
              <a:buClr>
                <a:schemeClr val="accent1"/>
              </a:buClr>
              <a:buFont typeface="Arial"/>
              <a:defRPr sz="2000"/>
            </a:pPr>
            <a:r>
              <a:t>A temperature monitoring system is also integrated into each control chassis, with sensors on the undulator and interspace</a:t>
            </a:r>
          </a:p>
        </p:txBody>
      </p:sp>
      <p:sp>
        <p:nvSpPr>
          <p:cNvPr id="497" name="Shape 497"/>
          <p:cNvSpPr/>
          <p:nvPr>
            <p:ph type="sldNum" sz="quarter" idx="2"/>
          </p:nvPr>
        </p:nvSpPr>
        <p:spPr>
          <a:xfrm>
            <a:off x="8566150" y="6468491"/>
            <a:ext cx="259529" cy="23927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9" name="Shape 499"/>
          <p:cNvSpPr/>
          <p:nvPr>
            <p:ph type="title"/>
          </p:nvPr>
        </p:nvSpPr>
        <p:spPr>
          <a:xfrm>
            <a:off x="451822" y="129090"/>
            <a:ext cx="8103569" cy="753035"/>
          </a:xfrm>
          <a:prstGeom prst="rect">
            <a:avLst/>
          </a:prstGeom>
        </p:spPr>
        <p:txBody>
          <a:bodyPr/>
          <a:lstStyle/>
          <a:p>
            <a:pPr/>
            <a:r>
              <a:t>Vacuum controls will use the same proven design as LCLS-I</a:t>
            </a:r>
          </a:p>
        </p:txBody>
      </p:sp>
      <p:pic>
        <p:nvPicPr>
          <p:cNvPr id="500" name="image37.pdf"/>
          <p:cNvPicPr>
            <a:picLocks noChangeAspect="1"/>
          </p:cNvPicPr>
          <p:nvPr/>
        </p:nvPicPr>
        <p:blipFill>
          <a:blip r:embed="rId2">
            <a:extLst/>
          </a:blip>
          <a:stretch>
            <a:fillRect/>
          </a:stretch>
        </p:blipFill>
        <p:spPr>
          <a:xfrm>
            <a:off x="0" y="1192368"/>
            <a:ext cx="7727950" cy="4900614"/>
          </a:xfrm>
          <a:prstGeom prst="rect">
            <a:avLst/>
          </a:prstGeom>
          <a:ln w="12700">
            <a:miter lim="400000"/>
          </a:ln>
        </p:spPr>
      </p:pic>
      <p:pic>
        <p:nvPicPr>
          <p:cNvPr id="501" name="image38-small.jpg" descr="2C7E2AD7-CF02-4496-96E3-0DAE010B34A6@slac"/>
          <p:cNvPicPr>
            <a:picLocks noChangeAspect="1"/>
          </p:cNvPicPr>
          <p:nvPr/>
        </p:nvPicPr>
        <p:blipFill>
          <a:blip r:embed="rId3">
            <a:extLst/>
          </a:blip>
          <a:stretch>
            <a:fillRect/>
          </a:stretch>
        </p:blipFill>
        <p:spPr>
          <a:xfrm>
            <a:off x="5097112" y="4175759"/>
            <a:ext cx="4046888" cy="2682241"/>
          </a:xfrm>
          <a:prstGeom prst="rect">
            <a:avLst/>
          </a:prstGeom>
          <a:ln w="12700">
            <a:miter lim="400000"/>
          </a:ln>
        </p:spPr>
      </p:pic>
      <p:sp>
        <p:nvSpPr>
          <p:cNvPr id="502" name="Shape 502"/>
          <p:cNvSpPr/>
          <p:nvPr>
            <p:ph type="sldNum" sz="quarter" idx="2"/>
          </p:nvPr>
        </p:nvSpPr>
        <p:spPr>
          <a:xfrm>
            <a:off x="8566150" y="6468491"/>
            <a:ext cx="259529" cy="23927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501"/>
                                        </p:tgtEl>
                                        <p:attrNameLst>
                                          <p:attrName>style.visibility</p:attrName>
                                        </p:attrNameLst>
                                      </p:cBhvr>
                                      <p:to>
                                        <p:strVal val="visible"/>
                                      </p:to>
                                    </p:set>
                                    <p:anim calcmode="lin" valueType="num">
                                      <p:cBhvr>
                                        <p:cTn id="7" dur="500" fill="hold"/>
                                        <p:tgtEl>
                                          <p:spTgt spid="501"/>
                                        </p:tgtEl>
                                        <p:attrNameLst>
                                          <p:attrName>ppt_x</p:attrName>
                                        </p:attrNameLst>
                                      </p:cBhvr>
                                      <p:tavLst>
                                        <p:tav tm="0">
                                          <p:val>
                                            <p:strVal val="#ppt_x"/>
                                          </p:val>
                                        </p:tav>
                                        <p:tav tm="100000">
                                          <p:val>
                                            <p:strVal val="#ppt_x"/>
                                          </p:val>
                                        </p:tav>
                                      </p:tavLst>
                                    </p:anim>
                                    <p:anim calcmode="lin" valueType="num">
                                      <p:cBhvr>
                                        <p:cTn id="8" dur="500" fill="hold"/>
                                        <p:tgtEl>
                                          <p:spTgt spid="5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1"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4" name="Shape 504"/>
          <p:cNvSpPr/>
          <p:nvPr>
            <p:ph type="title"/>
          </p:nvPr>
        </p:nvSpPr>
        <p:spPr>
          <a:xfrm>
            <a:off x="451822" y="129090"/>
            <a:ext cx="8103569" cy="753035"/>
          </a:xfrm>
          <a:prstGeom prst="rect">
            <a:avLst/>
          </a:prstGeom>
        </p:spPr>
        <p:txBody>
          <a:bodyPr/>
          <a:lstStyle/>
          <a:p>
            <a:pPr/>
            <a:r>
              <a:t>Drive Laser &amp; Laser Heater Controls – </a:t>
            </a:r>
            <a:br/>
            <a:r>
              <a:t>Based on LCLS-I Design</a:t>
            </a:r>
          </a:p>
        </p:txBody>
      </p:sp>
      <p:pic>
        <p:nvPicPr>
          <p:cNvPr id="505" name="image35.png"/>
          <p:cNvPicPr>
            <a:picLocks noChangeAspect="1"/>
          </p:cNvPicPr>
          <p:nvPr/>
        </p:nvPicPr>
        <p:blipFill>
          <a:blip r:embed="rId2">
            <a:extLst/>
          </a:blip>
          <a:stretch>
            <a:fillRect/>
          </a:stretch>
        </p:blipFill>
        <p:spPr>
          <a:xfrm>
            <a:off x="209520" y="1459064"/>
            <a:ext cx="5226350" cy="2691519"/>
          </a:xfrm>
          <a:prstGeom prst="rect">
            <a:avLst/>
          </a:prstGeom>
          <a:ln w="28575">
            <a:solidFill>
              <a:srgbClr val="0000FF"/>
            </a:solidFill>
            <a:miter/>
          </a:ln>
        </p:spPr>
      </p:pic>
      <p:sp>
        <p:nvSpPr>
          <p:cNvPr id="506" name="Shape 506"/>
          <p:cNvSpPr/>
          <p:nvPr>
            <p:ph type="sldNum" sz="quarter" idx="2"/>
          </p:nvPr>
        </p:nvSpPr>
        <p:spPr>
          <a:xfrm>
            <a:off x="8566150" y="6468491"/>
            <a:ext cx="259529" cy="23927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07" name="image36.png"/>
          <p:cNvPicPr>
            <a:picLocks noChangeAspect="1"/>
          </p:cNvPicPr>
          <p:nvPr/>
        </p:nvPicPr>
        <p:blipFill>
          <a:blip r:embed="rId3">
            <a:extLst/>
          </a:blip>
          <a:stretch>
            <a:fillRect/>
          </a:stretch>
        </p:blipFill>
        <p:spPr>
          <a:xfrm>
            <a:off x="4006303" y="3959748"/>
            <a:ext cx="5032862" cy="2790909"/>
          </a:xfrm>
          <a:prstGeom prst="rect">
            <a:avLst/>
          </a:prstGeom>
          <a:ln w="12700">
            <a:miter lim="400000"/>
          </a:ln>
        </p:spPr>
      </p:pic>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9" name="Shape 509"/>
          <p:cNvSpPr/>
          <p:nvPr>
            <p:ph type="sldNum" sz="quarter" idx="2"/>
          </p:nvPr>
        </p:nvSpPr>
        <p:spPr>
          <a:xfrm>
            <a:off x="8566150" y="6468491"/>
            <a:ext cx="259529" cy="23927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10" name="Shape 510"/>
          <p:cNvSpPr/>
          <p:nvPr>
            <p:ph type="title"/>
          </p:nvPr>
        </p:nvSpPr>
        <p:spPr>
          <a:xfrm>
            <a:off x="451822" y="129090"/>
            <a:ext cx="8103569" cy="753035"/>
          </a:xfrm>
          <a:prstGeom prst="rect">
            <a:avLst/>
          </a:prstGeom>
        </p:spPr>
        <p:txBody>
          <a:bodyPr/>
          <a:lstStyle/>
          <a:p>
            <a:pPr/>
            <a:r>
              <a:t>Temperature Monitoring System Software Design</a:t>
            </a:r>
          </a:p>
        </p:txBody>
      </p:sp>
      <p:sp>
        <p:nvSpPr>
          <p:cNvPr id="511" name="Shape 511"/>
          <p:cNvSpPr/>
          <p:nvPr>
            <p:ph type="body" idx="1"/>
          </p:nvPr>
        </p:nvSpPr>
        <p:spPr>
          <a:xfrm>
            <a:off x="457200" y="1243584"/>
            <a:ext cx="8077200" cy="5065522"/>
          </a:xfrm>
          <a:prstGeom prst="rect">
            <a:avLst/>
          </a:prstGeom>
        </p:spPr>
        <p:txBody>
          <a:bodyPr/>
          <a:lstStyle/>
          <a:p>
            <a:pPr lvl="2" marL="690562" indent="-233362">
              <a:spcBef>
                <a:spcPts val="0"/>
              </a:spcBef>
              <a:buClr>
                <a:srgbClr val="981E32"/>
              </a:buClr>
              <a:buFont typeface="Arial"/>
              <a:defRPr sz="2000"/>
            </a:pPr>
          </a:p>
          <a:p>
            <a:pPr lvl="2" marL="690562" indent="-233362">
              <a:spcBef>
                <a:spcPts val="0"/>
              </a:spcBef>
              <a:buClr>
                <a:srgbClr val="981E32"/>
              </a:buClr>
              <a:buFont typeface="Arial"/>
              <a:defRPr sz="2000"/>
            </a:pPr>
            <a:r>
              <a:t>EtherIP driver / device support module to communicate with EPICS IOCs for AB CompactLogix PLC</a:t>
            </a:r>
          </a:p>
          <a:p>
            <a:pPr lvl="2" marL="0" indent="457200">
              <a:spcBef>
                <a:spcPts val="0"/>
              </a:spcBef>
              <a:buSzTx/>
              <a:buNone/>
              <a:defRPr sz="2000"/>
            </a:pPr>
          </a:p>
          <a:p>
            <a:pPr lvl="2" marL="690562" indent="-233362">
              <a:spcBef>
                <a:spcPts val="0"/>
              </a:spcBef>
              <a:buClr>
                <a:srgbClr val="981E32"/>
              </a:buClr>
              <a:buFont typeface="Arial"/>
              <a:defRPr sz="2000"/>
            </a:pPr>
            <a:r>
              <a:t>IOC software structure to remain as close as possible to current  LCLS-I</a:t>
            </a:r>
          </a:p>
          <a:p>
            <a:pPr lvl="3" marL="0" indent="690562">
              <a:spcBef>
                <a:spcPts val="0"/>
              </a:spcBef>
              <a:buSzTx/>
              <a:buNone/>
              <a:defRPr sz="1800"/>
            </a:pPr>
          </a:p>
          <a:p>
            <a:pPr lvl="2" marL="690562" indent="-233362">
              <a:spcBef>
                <a:spcPts val="0"/>
              </a:spcBef>
              <a:buClr>
                <a:srgbClr val="981E32"/>
              </a:buClr>
              <a:buFont typeface="Arial"/>
              <a:defRPr sz="2000"/>
            </a:pPr>
            <a:r>
              <a:t>Standard EPICS Implementation </a:t>
            </a:r>
          </a:p>
          <a:p>
            <a:pPr lvl="3" marL="914400" indent="-223837">
              <a:spcBef>
                <a:spcPts val="0"/>
              </a:spcBef>
              <a:buClr>
                <a:srgbClr val="981E32"/>
              </a:buClr>
              <a:buFont typeface="Arial"/>
              <a:defRPr sz="1800"/>
            </a:pPr>
            <a:r>
              <a:t>Operator displays</a:t>
            </a:r>
          </a:p>
          <a:p>
            <a:pPr lvl="3" marL="914400" indent="-223837">
              <a:spcBef>
                <a:spcPts val="0"/>
              </a:spcBef>
              <a:buClr>
                <a:srgbClr val="981E32"/>
              </a:buClr>
              <a:buFont typeface="Arial"/>
              <a:defRPr sz="1800"/>
            </a:pPr>
            <a:r>
              <a:t>Archiving (history plots)</a:t>
            </a:r>
          </a:p>
          <a:p>
            <a:pPr lvl="3" marL="914400" indent="-223837">
              <a:spcBef>
                <a:spcPts val="0"/>
              </a:spcBef>
              <a:buClr>
                <a:srgbClr val="981E32"/>
              </a:buClr>
              <a:buFont typeface="Arial"/>
              <a:defRPr sz="1800"/>
            </a:pPr>
            <a:r>
              <a:t>Alarms (inform operators of problems)</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6" name="Shape 206"/>
          <p:cNvSpPr/>
          <p:nvPr>
            <p:ph type="sldNum" sz="quarter" idx="2"/>
          </p:nvPr>
        </p:nvSpPr>
        <p:spPr>
          <a:xfrm>
            <a:off x="8566150" y="6468491"/>
            <a:ext cx="181835" cy="23927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07" name="Shape 207"/>
          <p:cNvSpPr/>
          <p:nvPr>
            <p:ph type="title"/>
          </p:nvPr>
        </p:nvSpPr>
        <p:spPr>
          <a:xfrm>
            <a:off x="451822" y="129090"/>
            <a:ext cx="8103569" cy="753035"/>
          </a:xfrm>
          <a:prstGeom prst="rect">
            <a:avLst/>
          </a:prstGeom>
        </p:spPr>
        <p:txBody>
          <a:bodyPr/>
          <a:lstStyle>
            <a:lvl1pPr>
              <a:defRPr sz="2800"/>
            </a:lvl1pPr>
          </a:lstStyle>
          <a:p>
            <a:pPr/>
            <a:r>
              <a:t>LCLS: World’s First Hard X-Ray FEL</a:t>
            </a:r>
          </a:p>
        </p:txBody>
      </p:sp>
      <p:sp>
        <p:nvSpPr>
          <p:cNvPr id="208" name="Shape 208"/>
          <p:cNvSpPr/>
          <p:nvPr>
            <p:ph type="body" idx="1"/>
          </p:nvPr>
        </p:nvSpPr>
        <p:spPr>
          <a:xfrm>
            <a:off x="370113" y="1243584"/>
            <a:ext cx="8583388" cy="5065522"/>
          </a:xfrm>
          <a:prstGeom prst="rect">
            <a:avLst/>
          </a:prstGeom>
        </p:spPr>
        <p:txBody>
          <a:bodyPr/>
          <a:lstStyle/>
          <a:p>
            <a:pPr marL="342900" indent="-342900">
              <a:lnSpc>
                <a:spcPct val="108000"/>
              </a:lnSpc>
              <a:buClr>
                <a:srgbClr val="981E32"/>
              </a:buClr>
              <a:buSzPct val="100000"/>
              <a:buFont typeface="Arial"/>
              <a:buChar char="•"/>
              <a:defRPr sz="2500"/>
            </a:pPr>
            <a:r>
              <a:t>Delivering science since 2009</a:t>
            </a:r>
            <a:endParaRPr sz="2200"/>
          </a:p>
          <a:p>
            <a:pPr marL="342900" indent="-342900">
              <a:lnSpc>
                <a:spcPct val="108000"/>
              </a:lnSpc>
              <a:buClr>
                <a:srgbClr val="981E32"/>
              </a:buClr>
              <a:buSzPct val="100000"/>
              <a:buFont typeface="Arial"/>
              <a:buChar char="•"/>
              <a:defRPr sz="2500"/>
            </a:pPr>
            <a:r>
              <a:t>A billion times brighter than previous sources</a:t>
            </a:r>
            <a:endParaRPr sz="2200"/>
          </a:p>
          <a:p>
            <a:pPr marL="342900" indent="-342900">
              <a:lnSpc>
                <a:spcPct val="108000"/>
              </a:lnSpc>
              <a:buClr>
                <a:srgbClr val="981E32"/>
              </a:buClr>
              <a:buSzPct val="100000"/>
              <a:buFont typeface="Arial"/>
              <a:buChar char="•"/>
              <a:defRPr sz="2500"/>
            </a:pPr>
            <a:r>
              <a:t>Study of ultra-fast and ultra-small phenomena</a:t>
            </a:r>
            <a:endParaRPr sz="2200"/>
          </a:p>
          <a:p>
            <a:pPr marL="342900" indent="-342900">
              <a:lnSpc>
                <a:spcPct val="108000"/>
              </a:lnSpc>
              <a:buClr>
                <a:srgbClr val="981E32"/>
              </a:buClr>
              <a:buSzPct val="100000"/>
              <a:buFont typeface="Arial"/>
              <a:buChar char="•"/>
              <a:defRPr sz="2500"/>
            </a:pPr>
            <a:r>
              <a:t>Can capture images of atoms &amp; molecules in motion</a:t>
            </a:r>
            <a:endParaRPr sz="2200"/>
          </a:p>
          <a:p>
            <a:pPr marL="342900" indent="-342900">
              <a:lnSpc>
                <a:spcPct val="108000"/>
              </a:lnSpc>
              <a:buClr>
                <a:srgbClr val="981E32"/>
              </a:buClr>
              <a:buSzPct val="100000"/>
              <a:buFont typeface="Arial"/>
              <a:buChar char="•"/>
              <a:defRPr sz="2500"/>
            </a:pPr>
            <a:r>
              <a:t>Delivers to ~600    </a:t>
            </a:r>
            <a:endParaRPr sz="2200"/>
          </a:p>
          <a:p>
            <a:pPr>
              <a:lnSpc>
                <a:spcPct val="108000"/>
              </a:lnSpc>
              <a:defRPr sz="2500"/>
            </a:pPr>
            <a:r>
              <a:t>    scientists/year </a:t>
            </a:r>
            <a:endParaRPr sz="2200"/>
          </a:p>
          <a:p>
            <a:pPr marL="457200" indent="-457200">
              <a:lnSpc>
                <a:spcPct val="108000"/>
              </a:lnSpc>
              <a:buClr>
                <a:srgbClr val="981E32"/>
              </a:buClr>
              <a:buSzPct val="100000"/>
              <a:buFont typeface="Arial"/>
              <a:buChar char="•"/>
              <a:defRPr sz="2500"/>
            </a:pPr>
            <a:r>
              <a:t>~25% of proposals</a:t>
            </a:r>
            <a:endParaRPr sz="2200"/>
          </a:p>
          <a:p>
            <a:pPr>
              <a:lnSpc>
                <a:spcPct val="108000"/>
              </a:lnSpc>
              <a:defRPr sz="2500"/>
            </a:pPr>
            <a:r>
              <a:t>     are allotted time</a:t>
            </a:r>
            <a:endParaRPr sz="2200"/>
          </a:p>
          <a:p>
            <a:pPr>
              <a:lnSpc>
                <a:spcPct val="108000"/>
              </a:lnSpc>
              <a:defRPr sz="2500"/>
            </a:pPr>
            <a:r>
              <a:t>    </a:t>
            </a:r>
          </a:p>
        </p:txBody>
      </p:sp>
      <p:pic>
        <p:nvPicPr>
          <p:cNvPr id="209" name="image11.jpg" descr="lcls_II_slideshow_01.jpg"/>
          <p:cNvPicPr>
            <a:picLocks noChangeAspect="1"/>
          </p:cNvPicPr>
          <p:nvPr/>
        </p:nvPicPr>
        <p:blipFill>
          <a:blip r:embed="rId3">
            <a:extLst/>
          </a:blip>
          <a:stretch>
            <a:fillRect/>
          </a:stretch>
        </p:blipFill>
        <p:spPr>
          <a:xfrm>
            <a:off x="3867851" y="3136900"/>
            <a:ext cx="4874640" cy="3657601"/>
          </a:xfrm>
          <a:prstGeom prst="rect">
            <a:avLst/>
          </a:prstGeom>
          <a:ln w="12700">
            <a:miter lim="400000"/>
          </a:ln>
        </p:spPr>
      </p:pic>
      <p:sp>
        <p:nvSpPr>
          <p:cNvPr id="210" name="Shape 210"/>
          <p:cNvSpPr/>
          <p:nvPr/>
        </p:nvSpPr>
        <p:spPr>
          <a:xfrm>
            <a:off x="6568556" y="6061374"/>
            <a:ext cx="1210430" cy="54804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z="3200">
                <a:solidFill>
                  <a:srgbClr val="C00000"/>
                </a:solidFill>
                <a:effectLst>
                  <a:outerShdw sx="100000" sy="100000" kx="0" ky="0" algn="b" rotWithShape="0" blurRad="38100" dist="38100" dir="2700000">
                    <a:srgbClr val="808080"/>
                  </a:outerShdw>
                </a:effectLst>
              </a:defRPr>
            </a:lvl1pPr>
          </a:lstStyle>
          <a:p>
            <a:pPr/>
            <a:r>
              <a:t>SLAC</a:t>
            </a:r>
          </a:p>
        </p:txBody>
      </p:sp>
      <p:sp>
        <p:nvSpPr>
          <p:cNvPr id="211" name="Shape 211"/>
          <p:cNvSpPr/>
          <p:nvPr/>
        </p:nvSpPr>
        <p:spPr>
          <a:xfrm>
            <a:off x="4392385" y="3658349"/>
            <a:ext cx="931676" cy="724808"/>
          </a:xfrm>
          <a:prstGeom prst="line">
            <a:avLst/>
          </a:prstGeom>
          <a:ln w="25400">
            <a:solidFill>
              <a:srgbClr val="FFFFFF"/>
            </a:solidFill>
            <a:tailEnd type="stealth"/>
          </a:ln>
        </p:spPr>
        <p:txBody>
          <a:bodyPr lIns="45719" rIns="45719"/>
          <a:lstStyle/>
          <a:p>
            <a:pP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ph type="title"/>
          </p:nvPr>
        </p:nvSpPr>
        <p:spPr>
          <a:xfrm>
            <a:off x="451822" y="129090"/>
            <a:ext cx="8103569" cy="753035"/>
          </a:xfrm>
          <a:prstGeom prst="rect">
            <a:avLst/>
          </a:prstGeom>
        </p:spPr>
        <p:txBody>
          <a:bodyPr/>
          <a:lstStyle>
            <a:lvl1pPr marL="342900" indent="-342900">
              <a:defRPr sz="2800"/>
            </a:lvl1pPr>
          </a:lstStyle>
          <a:p>
            <a:pPr/>
            <a:r>
              <a:t>LCLS-II Project</a:t>
            </a:r>
          </a:p>
        </p:txBody>
      </p:sp>
      <p:sp>
        <p:nvSpPr>
          <p:cNvPr id="216" name="Shape 216"/>
          <p:cNvSpPr/>
          <p:nvPr>
            <p:ph type="sldNum" sz="quarter" idx="2"/>
          </p:nvPr>
        </p:nvSpPr>
        <p:spPr>
          <a:xfrm>
            <a:off x="8718550" y="6525640"/>
            <a:ext cx="181835" cy="23927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76" name="Group 276"/>
          <p:cNvGrpSpPr/>
          <p:nvPr/>
        </p:nvGrpSpPr>
        <p:grpSpPr>
          <a:xfrm>
            <a:off x="58303" y="1315783"/>
            <a:ext cx="9067801" cy="1600406"/>
            <a:chOff x="0" y="0"/>
            <a:chExt cx="9067800" cy="1600404"/>
          </a:xfrm>
        </p:grpSpPr>
        <p:sp>
          <p:nvSpPr>
            <p:cNvPr id="217" name="Shape 217"/>
            <p:cNvSpPr/>
            <p:nvPr/>
          </p:nvSpPr>
          <p:spPr>
            <a:xfrm>
              <a:off x="0" y="0"/>
              <a:ext cx="9067800" cy="1559629"/>
            </a:xfrm>
            <a:prstGeom prst="rect">
              <a:avLst/>
            </a:prstGeom>
            <a:solidFill>
              <a:srgbClr val="FFE2C6">
                <a:alpha val="28000"/>
              </a:srgbClr>
            </a:solidFill>
            <a:ln w="6350" cap="flat">
              <a:solidFill>
                <a:srgbClr val="000000"/>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18" name="Shape 218"/>
            <p:cNvSpPr/>
            <p:nvPr/>
          </p:nvSpPr>
          <p:spPr>
            <a:xfrm flipH="1" flipV="1">
              <a:off x="5517550" y="1031769"/>
              <a:ext cx="228601" cy="152401"/>
            </a:xfrm>
            <a:prstGeom prst="line">
              <a:avLst/>
            </a:prstGeom>
            <a:noFill/>
            <a:ln w="38100" cap="flat">
              <a:solidFill>
                <a:srgbClr val="FF9900"/>
              </a:solidFill>
              <a:prstDash val="solid"/>
              <a:round/>
            </a:ln>
            <a:effectLst/>
          </p:spPr>
          <p:txBody>
            <a:bodyPr wrap="square" lIns="45719" tIns="45719" rIns="45719" bIns="45719" numCol="1" anchor="t">
              <a:noAutofit/>
            </a:bodyPr>
            <a:lstStyle/>
            <a:p>
              <a:pPr/>
            </a:p>
          </p:txBody>
        </p:sp>
        <p:sp>
          <p:nvSpPr>
            <p:cNvPr id="219" name="Shape 219"/>
            <p:cNvSpPr/>
            <p:nvPr/>
          </p:nvSpPr>
          <p:spPr>
            <a:xfrm>
              <a:off x="849610" y="879369"/>
              <a:ext cx="777241" cy="1"/>
            </a:xfrm>
            <a:prstGeom prst="line">
              <a:avLst/>
            </a:prstGeom>
            <a:noFill/>
            <a:ln w="38100" cap="flat">
              <a:solidFill>
                <a:srgbClr val="C00000"/>
              </a:solidFill>
              <a:prstDash val="solid"/>
              <a:round/>
            </a:ln>
            <a:effectLst/>
          </p:spPr>
          <p:txBody>
            <a:bodyPr wrap="square" lIns="45719" tIns="45719" rIns="45719" bIns="45719" numCol="1" anchor="t">
              <a:noAutofit/>
            </a:bodyPr>
            <a:lstStyle/>
            <a:p>
              <a:pPr/>
            </a:p>
          </p:txBody>
        </p:sp>
        <p:sp>
          <p:nvSpPr>
            <p:cNvPr id="220" name="Shape 220"/>
            <p:cNvSpPr/>
            <p:nvPr/>
          </p:nvSpPr>
          <p:spPr>
            <a:xfrm>
              <a:off x="173336" y="879369"/>
              <a:ext cx="66153" cy="1"/>
            </a:xfrm>
            <a:prstGeom prst="line">
              <a:avLst/>
            </a:prstGeom>
            <a:noFill/>
            <a:ln w="38100" cap="flat">
              <a:solidFill>
                <a:srgbClr val="C00000"/>
              </a:solidFill>
              <a:prstDash val="solid"/>
              <a:round/>
            </a:ln>
            <a:effectLst/>
          </p:spPr>
          <p:txBody>
            <a:bodyPr wrap="square" lIns="45719" tIns="45719" rIns="45719" bIns="45719" numCol="1" anchor="t">
              <a:noAutofit/>
            </a:bodyPr>
            <a:lstStyle/>
            <a:p>
              <a:pPr/>
            </a:p>
          </p:txBody>
        </p:sp>
        <p:sp>
          <p:nvSpPr>
            <p:cNvPr id="221" name="Shape 221"/>
            <p:cNvSpPr/>
            <p:nvPr/>
          </p:nvSpPr>
          <p:spPr>
            <a:xfrm>
              <a:off x="1757576" y="879369"/>
              <a:ext cx="1630059" cy="1"/>
            </a:xfrm>
            <a:prstGeom prst="line">
              <a:avLst/>
            </a:prstGeom>
            <a:noFill/>
            <a:ln w="38100" cap="flat">
              <a:solidFill>
                <a:srgbClr val="C00000"/>
              </a:solidFill>
              <a:prstDash val="solid"/>
              <a:round/>
            </a:ln>
            <a:effectLst/>
          </p:spPr>
          <p:txBody>
            <a:bodyPr wrap="square" lIns="45719" tIns="45719" rIns="45719" bIns="45719" numCol="1" anchor="t">
              <a:noAutofit/>
            </a:bodyPr>
            <a:lstStyle/>
            <a:p>
              <a:pPr/>
            </a:p>
          </p:txBody>
        </p:sp>
        <p:sp>
          <p:nvSpPr>
            <p:cNvPr id="222" name="Shape 222"/>
            <p:cNvSpPr/>
            <p:nvPr/>
          </p:nvSpPr>
          <p:spPr>
            <a:xfrm>
              <a:off x="120989" y="738447"/>
              <a:ext cx="51009" cy="274321"/>
            </a:xfrm>
            <a:prstGeom prst="rect">
              <a:avLst/>
            </a:prstGeom>
            <a:solidFill>
              <a:srgbClr val="FFC000"/>
            </a:solidFill>
            <a:ln w="6350" cap="flat">
              <a:solidFill>
                <a:srgbClr val="000000"/>
              </a:solidFill>
              <a:prstDash val="solid"/>
              <a:round/>
            </a:ln>
            <a:effectLst>
              <a:outerShdw sx="100000" sy="100000" kx="0" ky="0" algn="b" rotWithShape="0" blurRad="50800" dist="38100" dir="2700000">
                <a:srgbClr val="000000">
                  <a:alpha val="40000"/>
                </a:srgbClr>
              </a:outerShdw>
            </a:effectLst>
          </p:spPr>
          <p:txBody>
            <a:bodyPr wrap="square" lIns="45719" tIns="45719" rIns="45719" bIns="45719" numCol="1" anchor="ctr">
              <a:noAutofit/>
            </a:bodyPr>
            <a:lstStyle/>
            <a:p>
              <a:pPr algn="ctr">
                <a:defRPr>
                  <a:solidFill>
                    <a:srgbClr val="FFFFFF"/>
                  </a:solidFill>
                  <a:latin typeface="+mn-lt"/>
                  <a:ea typeface="+mn-ea"/>
                  <a:cs typeface="+mn-cs"/>
                  <a:sym typeface="Calibri"/>
                </a:defRPr>
              </a:pPr>
            </a:p>
          </p:txBody>
        </p:sp>
        <p:sp>
          <p:nvSpPr>
            <p:cNvPr id="223" name="Shape 223"/>
            <p:cNvSpPr/>
            <p:nvPr/>
          </p:nvSpPr>
          <p:spPr>
            <a:xfrm>
              <a:off x="434926" y="879369"/>
              <a:ext cx="76201" cy="1"/>
            </a:xfrm>
            <a:prstGeom prst="line">
              <a:avLst/>
            </a:prstGeom>
            <a:noFill/>
            <a:ln w="38100" cap="flat">
              <a:solidFill>
                <a:srgbClr val="C00000"/>
              </a:solidFill>
              <a:prstDash val="solid"/>
              <a:round/>
            </a:ln>
            <a:effectLst/>
          </p:spPr>
          <p:txBody>
            <a:bodyPr wrap="square" lIns="45719" tIns="45719" rIns="45719" bIns="45719" numCol="1" anchor="t">
              <a:noAutofit/>
            </a:bodyPr>
            <a:lstStyle/>
            <a:p>
              <a:pPr/>
            </a:p>
          </p:txBody>
        </p:sp>
        <p:sp>
          <p:nvSpPr>
            <p:cNvPr id="224" name="Shape 224"/>
            <p:cNvSpPr/>
            <p:nvPr/>
          </p:nvSpPr>
          <p:spPr>
            <a:xfrm flipH="1">
              <a:off x="5526551" y="879369"/>
              <a:ext cx="228601" cy="152401"/>
            </a:xfrm>
            <a:prstGeom prst="line">
              <a:avLst/>
            </a:prstGeom>
            <a:noFill/>
            <a:ln w="38100" cap="flat">
              <a:solidFill>
                <a:srgbClr val="FF0000"/>
              </a:solidFill>
              <a:prstDash val="solid"/>
              <a:round/>
            </a:ln>
            <a:effectLst/>
          </p:spPr>
          <p:txBody>
            <a:bodyPr wrap="square" lIns="45719" tIns="45719" rIns="45719" bIns="45719" numCol="1" anchor="t">
              <a:noAutofit/>
            </a:bodyPr>
            <a:lstStyle/>
            <a:p>
              <a:pPr/>
            </a:p>
          </p:txBody>
        </p:sp>
        <p:sp>
          <p:nvSpPr>
            <p:cNvPr id="225" name="Shape 225"/>
            <p:cNvSpPr/>
            <p:nvPr/>
          </p:nvSpPr>
          <p:spPr>
            <a:xfrm>
              <a:off x="3911122" y="1033290"/>
              <a:ext cx="1991406" cy="1"/>
            </a:xfrm>
            <a:prstGeom prst="line">
              <a:avLst/>
            </a:prstGeom>
            <a:noFill/>
            <a:ln w="38100" cap="flat">
              <a:solidFill>
                <a:srgbClr val="C00000"/>
              </a:solidFill>
              <a:prstDash val="solid"/>
              <a:round/>
            </a:ln>
            <a:effectLst/>
          </p:spPr>
          <p:txBody>
            <a:bodyPr wrap="square" lIns="45719" tIns="45719" rIns="45719" bIns="45719" numCol="1" anchor="t">
              <a:noAutofit/>
            </a:bodyPr>
            <a:lstStyle/>
            <a:p>
              <a:pPr/>
            </a:p>
          </p:txBody>
        </p:sp>
        <p:sp>
          <p:nvSpPr>
            <p:cNvPr id="226" name="Shape 226"/>
            <p:cNvSpPr/>
            <p:nvPr/>
          </p:nvSpPr>
          <p:spPr>
            <a:xfrm>
              <a:off x="5736102" y="1185439"/>
              <a:ext cx="304801" cy="1"/>
            </a:xfrm>
            <a:prstGeom prst="line">
              <a:avLst/>
            </a:prstGeom>
            <a:noFill/>
            <a:ln w="38100" cap="flat">
              <a:solidFill>
                <a:srgbClr val="FF9900"/>
              </a:solidFill>
              <a:prstDash val="solid"/>
              <a:round/>
            </a:ln>
            <a:effectLst/>
          </p:spPr>
          <p:txBody>
            <a:bodyPr wrap="square" lIns="45719" tIns="45719" rIns="45719" bIns="45719" numCol="1" anchor="t">
              <a:noAutofit/>
            </a:bodyPr>
            <a:lstStyle/>
            <a:p>
              <a:pPr/>
            </a:p>
          </p:txBody>
        </p:sp>
        <p:sp>
          <p:nvSpPr>
            <p:cNvPr id="227" name="Shape 227"/>
            <p:cNvSpPr/>
            <p:nvPr/>
          </p:nvSpPr>
          <p:spPr>
            <a:xfrm>
              <a:off x="5750128" y="880639"/>
              <a:ext cx="304801" cy="1"/>
            </a:xfrm>
            <a:prstGeom prst="line">
              <a:avLst/>
            </a:prstGeom>
            <a:noFill/>
            <a:ln w="38100" cap="flat">
              <a:solidFill>
                <a:srgbClr val="FF0000"/>
              </a:solidFill>
              <a:prstDash val="solid"/>
              <a:round/>
            </a:ln>
            <a:effectLst/>
          </p:spPr>
          <p:txBody>
            <a:bodyPr wrap="square" lIns="45719" tIns="45719" rIns="45719" bIns="45719" numCol="1" anchor="t">
              <a:noAutofit/>
            </a:bodyPr>
            <a:lstStyle/>
            <a:p>
              <a:pPr/>
            </a:p>
          </p:txBody>
        </p:sp>
        <p:sp>
          <p:nvSpPr>
            <p:cNvPr id="228" name="Shape 228"/>
            <p:cNvSpPr/>
            <p:nvPr/>
          </p:nvSpPr>
          <p:spPr>
            <a:xfrm flipV="1">
              <a:off x="6037216" y="748602"/>
              <a:ext cx="228601" cy="136601"/>
            </a:xfrm>
            <a:prstGeom prst="line">
              <a:avLst/>
            </a:prstGeom>
            <a:noFill/>
            <a:ln w="38100" cap="flat">
              <a:solidFill>
                <a:srgbClr val="FF0000"/>
              </a:solidFill>
              <a:prstDash val="solid"/>
              <a:round/>
            </a:ln>
            <a:effectLst/>
          </p:spPr>
          <p:txBody>
            <a:bodyPr wrap="square" lIns="45719" tIns="45719" rIns="45719" bIns="45719" numCol="1" anchor="t">
              <a:noAutofit/>
            </a:bodyPr>
            <a:lstStyle/>
            <a:p>
              <a:pPr/>
            </a:p>
          </p:txBody>
        </p:sp>
        <p:sp>
          <p:nvSpPr>
            <p:cNvPr id="229" name="Shape 229"/>
            <p:cNvSpPr/>
            <p:nvPr/>
          </p:nvSpPr>
          <p:spPr>
            <a:xfrm flipV="1">
              <a:off x="5894466" y="991953"/>
              <a:ext cx="61207" cy="40806"/>
            </a:xfrm>
            <a:prstGeom prst="line">
              <a:avLst/>
            </a:prstGeom>
            <a:noFill/>
            <a:ln w="38100" cap="flat">
              <a:solidFill>
                <a:srgbClr val="C00000"/>
              </a:solidFill>
              <a:prstDash val="solid"/>
              <a:round/>
            </a:ln>
            <a:effectLst>
              <a:outerShdw sx="100000" sy="100000" kx="0" ky="0" algn="b" rotWithShape="0" blurRad="50800" dist="38100" dir="2700000">
                <a:srgbClr val="000000">
                  <a:alpha val="40000"/>
                </a:srgbClr>
              </a:outerShdw>
            </a:effectLst>
          </p:spPr>
          <p:txBody>
            <a:bodyPr wrap="square" lIns="45719" tIns="45719" rIns="45719" bIns="45719" numCol="1" anchor="t">
              <a:noAutofit/>
            </a:bodyPr>
            <a:lstStyle/>
            <a:p>
              <a:pPr/>
            </a:p>
          </p:txBody>
        </p:sp>
        <p:sp>
          <p:nvSpPr>
            <p:cNvPr id="230" name="Shape 230"/>
            <p:cNvSpPr/>
            <p:nvPr/>
          </p:nvSpPr>
          <p:spPr>
            <a:xfrm flipH="1">
              <a:off x="6037300" y="1031769"/>
              <a:ext cx="228601" cy="152401"/>
            </a:xfrm>
            <a:prstGeom prst="line">
              <a:avLst/>
            </a:prstGeom>
            <a:noFill/>
            <a:ln w="38100" cap="flat">
              <a:solidFill>
                <a:srgbClr val="FF9900"/>
              </a:solidFill>
              <a:prstDash val="solid"/>
              <a:round/>
            </a:ln>
            <a:effectLst/>
          </p:spPr>
          <p:txBody>
            <a:bodyPr wrap="square" lIns="45719" tIns="45719" rIns="45719" bIns="45719" numCol="1" anchor="t">
              <a:noAutofit/>
            </a:bodyPr>
            <a:lstStyle/>
            <a:p>
              <a:pPr/>
            </a:p>
          </p:txBody>
        </p:sp>
        <p:sp>
          <p:nvSpPr>
            <p:cNvPr id="231" name="Shape 231"/>
            <p:cNvSpPr/>
            <p:nvPr/>
          </p:nvSpPr>
          <p:spPr>
            <a:xfrm>
              <a:off x="6257363" y="1031769"/>
              <a:ext cx="574928" cy="1"/>
            </a:xfrm>
            <a:prstGeom prst="line">
              <a:avLst/>
            </a:prstGeom>
            <a:noFill/>
            <a:ln w="38100" cap="flat">
              <a:solidFill>
                <a:srgbClr val="FF9900"/>
              </a:solidFill>
              <a:prstDash val="solid"/>
              <a:round/>
            </a:ln>
            <a:effectLst/>
          </p:spPr>
          <p:txBody>
            <a:bodyPr wrap="square" lIns="45719" tIns="45719" rIns="45719" bIns="45719" numCol="1" anchor="t">
              <a:noAutofit/>
            </a:bodyPr>
            <a:lstStyle/>
            <a:p>
              <a:pPr/>
            </a:p>
          </p:txBody>
        </p:sp>
        <p:sp>
          <p:nvSpPr>
            <p:cNvPr id="232" name="Shape 232"/>
            <p:cNvSpPr/>
            <p:nvPr/>
          </p:nvSpPr>
          <p:spPr>
            <a:xfrm>
              <a:off x="6257363" y="757954"/>
              <a:ext cx="732607" cy="1"/>
            </a:xfrm>
            <a:prstGeom prst="line">
              <a:avLst/>
            </a:prstGeom>
            <a:noFill/>
            <a:ln w="38100" cap="flat">
              <a:solidFill>
                <a:srgbClr val="FF0000"/>
              </a:solidFill>
              <a:prstDash val="solid"/>
              <a:round/>
            </a:ln>
            <a:effectLst/>
          </p:spPr>
          <p:txBody>
            <a:bodyPr wrap="square" lIns="45719" tIns="45719" rIns="45719" bIns="45719" numCol="1" anchor="t">
              <a:noAutofit/>
            </a:bodyPr>
            <a:lstStyle/>
            <a:p>
              <a:pPr/>
            </a:p>
          </p:txBody>
        </p:sp>
        <p:sp>
          <p:nvSpPr>
            <p:cNvPr id="233" name="Shape 233"/>
            <p:cNvSpPr/>
            <p:nvPr/>
          </p:nvSpPr>
          <p:spPr>
            <a:xfrm flipH="1" flipV="1">
              <a:off x="6968949" y="754269"/>
              <a:ext cx="228601" cy="152401"/>
            </a:xfrm>
            <a:prstGeom prst="line">
              <a:avLst/>
            </a:prstGeom>
            <a:noFill/>
            <a:ln w="38100" cap="flat">
              <a:solidFill>
                <a:srgbClr val="FF0000"/>
              </a:solidFill>
              <a:prstDash val="solid"/>
              <a:round/>
            </a:ln>
            <a:effectLst/>
          </p:spPr>
          <p:txBody>
            <a:bodyPr wrap="square" lIns="45719" tIns="45719" rIns="45719" bIns="45719" numCol="1" anchor="t">
              <a:noAutofit/>
            </a:bodyPr>
            <a:lstStyle/>
            <a:p>
              <a:pPr/>
            </a:p>
          </p:txBody>
        </p:sp>
        <p:sp>
          <p:nvSpPr>
            <p:cNvPr id="234" name="Shape 234"/>
            <p:cNvSpPr/>
            <p:nvPr/>
          </p:nvSpPr>
          <p:spPr>
            <a:xfrm>
              <a:off x="7199811" y="901645"/>
              <a:ext cx="1676401" cy="1"/>
            </a:xfrm>
            <a:prstGeom prst="line">
              <a:avLst/>
            </a:prstGeom>
            <a:noFill/>
            <a:ln w="38100" cap="flat">
              <a:solidFill>
                <a:srgbClr val="FF0000"/>
              </a:solidFill>
              <a:prstDash val="solid"/>
              <a:round/>
            </a:ln>
            <a:effectLst/>
          </p:spPr>
          <p:txBody>
            <a:bodyPr wrap="square" lIns="45719" tIns="45719" rIns="45719" bIns="45719" numCol="1" anchor="t">
              <a:noAutofit/>
            </a:bodyPr>
            <a:lstStyle/>
            <a:p>
              <a:pPr/>
            </a:p>
          </p:txBody>
        </p:sp>
        <p:sp>
          <p:nvSpPr>
            <p:cNvPr id="235" name="Shape 235"/>
            <p:cNvSpPr/>
            <p:nvPr/>
          </p:nvSpPr>
          <p:spPr>
            <a:xfrm>
              <a:off x="4912186" y="709634"/>
              <a:ext cx="2078583" cy="1"/>
            </a:xfrm>
            <a:prstGeom prst="line">
              <a:avLst/>
            </a:prstGeom>
            <a:noFill/>
            <a:ln w="38100" cap="flat">
              <a:solidFill>
                <a:srgbClr val="0000FF"/>
              </a:solidFill>
              <a:prstDash val="solid"/>
              <a:round/>
            </a:ln>
            <a:effectLst/>
          </p:spPr>
          <p:txBody>
            <a:bodyPr wrap="square" lIns="45719" tIns="45719" rIns="45719" bIns="45719" numCol="1" anchor="t">
              <a:noAutofit/>
            </a:bodyPr>
            <a:lstStyle/>
            <a:p>
              <a:pPr/>
            </a:p>
          </p:txBody>
        </p:sp>
        <p:sp>
          <p:nvSpPr>
            <p:cNvPr id="236" name="Shape 236"/>
            <p:cNvSpPr/>
            <p:nvPr/>
          </p:nvSpPr>
          <p:spPr>
            <a:xfrm flipH="1" flipV="1">
              <a:off x="6989968" y="709634"/>
              <a:ext cx="228601" cy="152401"/>
            </a:xfrm>
            <a:prstGeom prst="line">
              <a:avLst/>
            </a:prstGeom>
            <a:noFill/>
            <a:ln w="38100" cap="flat">
              <a:solidFill>
                <a:srgbClr val="0000FF"/>
              </a:solidFill>
              <a:prstDash val="solid"/>
              <a:round/>
            </a:ln>
            <a:effectLst/>
          </p:spPr>
          <p:txBody>
            <a:bodyPr wrap="square" lIns="45719" tIns="45719" rIns="45719" bIns="45719" numCol="1" anchor="t">
              <a:noAutofit/>
            </a:bodyPr>
            <a:lstStyle/>
            <a:p>
              <a:pPr/>
            </a:p>
          </p:txBody>
        </p:sp>
        <p:sp>
          <p:nvSpPr>
            <p:cNvPr id="237" name="Shape 237"/>
            <p:cNvSpPr/>
            <p:nvPr/>
          </p:nvSpPr>
          <p:spPr>
            <a:xfrm>
              <a:off x="7208521" y="862034"/>
              <a:ext cx="1676401" cy="1"/>
            </a:xfrm>
            <a:prstGeom prst="line">
              <a:avLst/>
            </a:prstGeom>
            <a:noFill/>
            <a:ln w="38100" cap="flat">
              <a:solidFill>
                <a:srgbClr val="0000FF"/>
              </a:solidFill>
              <a:prstDash val="solid"/>
              <a:round/>
            </a:ln>
            <a:effectLst/>
          </p:spPr>
          <p:txBody>
            <a:bodyPr wrap="square" lIns="45719" tIns="45719" rIns="45719" bIns="45719" numCol="1" anchor="t">
              <a:noAutofit/>
            </a:bodyPr>
            <a:lstStyle/>
            <a:p>
              <a:pPr/>
            </a:p>
          </p:txBody>
        </p:sp>
        <p:grpSp>
          <p:nvGrpSpPr>
            <p:cNvPr id="240" name="Group 240"/>
            <p:cNvGrpSpPr/>
            <p:nvPr/>
          </p:nvGrpSpPr>
          <p:grpSpPr>
            <a:xfrm>
              <a:off x="8046721" y="756304"/>
              <a:ext cx="594361" cy="269241"/>
              <a:chOff x="0" y="0"/>
              <a:chExt cx="594359" cy="269240"/>
            </a:xfrm>
          </p:grpSpPr>
          <p:sp>
            <p:nvSpPr>
              <p:cNvPr id="238" name="Shape 238"/>
              <p:cNvSpPr/>
              <p:nvPr/>
            </p:nvSpPr>
            <p:spPr>
              <a:xfrm>
                <a:off x="0" y="43180"/>
                <a:ext cx="594360" cy="182881"/>
              </a:xfrm>
              <a:prstGeom prst="rect">
                <a:avLst/>
              </a:prstGeom>
              <a:gradFill flip="none" rotWithShape="1">
                <a:gsLst>
                  <a:gs pos="0">
                    <a:srgbClr val="808080"/>
                  </a:gs>
                  <a:gs pos="50000">
                    <a:srgbClr val="B9B9B9"/>
                  </a:gs>
                  <a:gs pos="100000">
                    <a:srgbClr val="DDDDDD"/>
                  </a:gs>
                </a:gsLst>
                <a:lin ang="16200000" scaled="0"/>
              </a:gradFill>
              <a:ln w="6350" cap="flat">
                <a:solidFill>
                  <a:srgbClr val="000000"/>
                </a:solidFill>
                <a:prstDash val="solid"/>
                <a:round/>
              </a:ln>
              <a:effectLst>
                <a:outerShdw sx="100000" sy="100000" kx="0" ky="0" algn="b" rotWithShape="0" blurRad="50800" dist="38100" dir="2700000">
                  <a:srgbClr val="000000">
                    <a:alpha val="40000"/>
                  </a:srgbClr>
                </a:outerShdw>
              </a:effectLst>
            </p:spPr>
            <p:txBody>
              <a:bodyPr wrap="square" lIns="45719" tIns="45719" rIns="45719" bIns="45719" numCol="1" anchor="ctr">
                <a:noAutofit/>
              </a:bodyPr>
              <a:lstStyle/>
              <a:p>
                <a:pPr algn="ctr"/>
              </a:p>
            </p:txBody>
          </p:sp>
          <p:sp>
            <p:nvSpPr>
              <p:cNvPr id="239" name="Shape 239"/>
              <p:cNvSpPr/>
              <p:nvPr/>
            </p:nvSpPr>
            <p:spPr>
              <a:xfrm>
                <a:off x="0" y="0"/>
                <a:ext cx="594360"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1200">
                    <a:solidFill>
                      <a:srgbClr val="0000FF"/>
                    </a:solidFill>
                    <a:latin typeface="+mn-lt"/>
                    <a:ea typeface="+mn-ea"/>
                    <a:cs typeface="+mn-cs"/>
                    <a:sym typeface="Calibri"/>
                  </a:defRPr>
                </a:lvl1pPr>
              </a:lstStyle>
              <a:p>
                <a:pPr/>
                <a:r>
                  <a:t>HXU</a:t>
                </a:r>
              </a:p>
            </p:txBody>
          </p:sp>
        </p:grpSp>
        <p:sp>
          <p:nvSpPr>
            <p:cNvPr id="241" name="Shape 241"/>
            <p:cNvSpPr/>
            <p:nvPr/>
          </p:nvSpPr>
          <p:spPr>
            <a:xfrm flipH="1">
              <a:off x="6827521" y="650769"/>
              <a:ext cx="571501" cy="381001"/>
            </a:xfrm>
            <a:prstGeom prst="line">
              <a:avLst/>
            </a:prstGeom>
            <a:noFill/>
            <a:ln w="38100" cap="flat">
              <a:solidFill>
                <a:srgbClr val="FF9900"/>
              </a:solidFill>
              <a:prstDash val="solid"/>
              <a:round/>
            </a:ln>
            <a:effectLst/>
          </p:spPr>
          <p:txBody>
            <a:bodyPr wrap="square" lIns="45719" tIns="45719" rIns="45719" bIns="45719" numCol="1" anchor="t">
              <a:noAutofit/>
            </a:bodyPr>
            <a:lstStyle/>
            <a:p>
              <a:pPr/>
            </a:p>
          </p:txBody>
        </p:sp>
        <p:sp>
          <p:nvSpPr>
            <p:cNvPr id="242" name="Shape 242"/>
            <p:cNvSpPr/>
            <p:nvPr/>
          </p:nvSpPr>
          <p:spPr>
            <a:xfrm>
              <a:off x="7391065" y="650769"/>
              <a:ext cx="1493857" cy="1"/>
            </a:xfrm>
            <a:prstGeom prst="line">
              <a:avLst/>
            </a:prstGeom>
            <a:noFill/>
            <a:ln w="38100" cap="flat">
              <a:solidFill>
                <a:srgbClr val="FF9900"/>
              </a:solidFill>
              <a:prstDash val="solid"/>
              <a:round/>
            </a:ln>
            <a:effectLst/>
          </p:spPr>
          <p:txBody>
            <a:bodyPr wrap="square" lIns="45719" tIns="45719" rIns="45719" bIns="45719" numCol="1" anchor="t">
              <a:noAutofit/>
            </a:bodyPr>
            <a:lstStyle/>
            <a:p>
              <a:pPr/>
            </a:p>
          </p:txBody>
        </p:sp>
        <p:grpSp>
          <p:nvGrpSpPr>
            <p:cNvPr id="245" name="Group 245"/>
            <p:cNvGrpSpPr/>
            <p:nvPr/>
          </p:nvGrpSpPr>
          <p:grpSpPr>
            <a:xfrm>
              <a:off x="8199121" y="513971"/>
              <a:ext cx="441961" cy="269241"/>
              <a:chOff x="0" y="0"/>
              <a:chExt cx="441959" cy="269240"/>
            </a:xfrm>
          </p:grpSpPr>
          <p:sp>
            <p:nvSpPr>
              <p:cNvPr id="243" name="Shape 243"/>
              <p:cNvSpPr/>
              <p:nvPr/>
            </p:nvSpPr>
            <p:spPr>
              <a:xfrm>
                <a:off x="0" y="43180"/>
                <a:ext cx="441960" cy="182881"/>
              </a:xfrm>
              <a:prstGeom prst="rect">
                <a:avLst/>
              </a:prstGeom>
              <a:gradFill flip="none" rotWithShape="1">
                <a:gsLst>
                  <a:gs pos="0">
                    <a:srgbClr val="808080"/>
                  </a:gs>
                  <a:gs pos="50000">
                    <a:srgbClr val="B9B9B9"/>
                  </a:gs>
                  <a:gs pos="100000">
                    <a:srgbClr val="DDDDDD"/>
                  </a:gs>
                </a:gsLst>
                <a:lin ang="16200000" scaled="0"/>
              </a:gradFill>
              <a:ln w="6350" cap="flat">
                <a:solidFill>
                  <a:srgbClr val="000000"/>
                </a:solidFill>
                <a:prstDash val="solid"/>
                <a:round/>
              </a:ln>
              <a:effectLst>
                <a:outerShdw sx="100000" sy="100000" kx="0" ky="0" algn="b" rotWithShape="0" blurRad="50800" dist="38100" dir="2700000">
                  <a:srgbClr val="000000">
                    <a:alpha val="40000"/>
                  </a:srgbClr>
                </a:outerShdw>
              </a:effectLst>
            </p:spPr>
            <p:txBody>
              <a:bodyPr wrap="square" lIns="45719" tIns="45719" rIns="45719" bIns="45719" numCol="1" anchor="ctr">
                <a:noAutofit/>
              </a:bodyPr>
              <a:lstStyle/>
              <a:p>
                <a:pPr algn="ctr"/>
              </a:p>
            </p:txBody>
          </p:sp>
          <p:sp>
            <p:nvSpPr>
              <p:cNvPr id="244" name="Shape 244"/>
              <p:cNvSpPr/>
              <p:nvPr/>
            </p:nvSpPr>
            <p:spPr>
              <a:xfrm>
                <a:off x="0" y="0"/>
                <a:ext cx="441960"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1200">
                    <a:solidFill>
                      <a:srgbClr val="C00000"/>
                    </a:solidFill>
                    <a:latin typeface="+mn-lt"/>
                    <a:ea typeface="+mn-ea"/>
                    <a:cs typeface="+mn-cs"/>
                    <a:sym typeface="Calibri"/>
                  </a:defRPr>
                </a:lvl1pPr>
              </a:lstStyle>
              <a:p>
                <a:pPr/>
                <a:r>
                  <a:t>SXU</a:t>
                </a:r>
              </a:p>
            </p:txBody>
          </p:sp>
        </p:grpSp>
        <p:sp>
          <p:nvSpPr>
            <p:cNvPr id="246" name="Shape 246"/>
            <p:cNvSpPr/>
            <p:nvPr/>
          </p:nvSpPr>
          <p:spPr>
            <a:xfrm>
              <a:off x="8884921" y="609070"/>
              <a:ext cx="45721" cy="91441"/>
            </a:xfrm>
            <a:prstGeom prst="rect">
              <a:avLst/>
            </a:prstGeom>
            <a:solidFill>
              <a:srgbClr val="996633"/>
            </a:solidFill>
            <a:ln w="6350" cap="flat">
              <a:solidFill>
                <a:srgbClr val="000000"/>
              </a:solidFill>
              <a:prstDash val="solid"/>
              <a:round/>
            </a:ln>
            <a:effectLst>
              <a:outerShdw sx="100000" sy="100000" kx="0" ky="0" algn="b" rotWithShape="0" blurRad="50800" dist="38100" dir="2700000">
                <a:srgbClr val="000000">
                  <a:alpha val="40000"/>
                </a:srgbClr>
              </a:outerShdw>
            </a:effectLst>
          </p:spPr>
          <p:txBody>
            <a:bodyPr wrap="square" lIns="45719" tIns="45719" rIns="45719" bIns="45719" numCol="1" anchor="ctr">
              <a:noAutofit/>
            </a:bodyPr>
            <a:lstStyle/>
            <a:p>
              <a:pPr algn="ctr">
                <a:defRPr>
                  <a:solidFill>
                    <a:srgbClr val="FFFFFF"/>
                  </a:solidFill>
                  <a:latin typeface="+mn-lt"/>
                  <a:ea typeface="+mn-ea"/>
                  <a:cs typeface="+mn-cs"/>
                  <a:sym typeface="Calibri"/>
                </a:defRPr>
              </a:pPr>
            </a:p>
          </p:txBody>
        </p:sp>
        <p:sp>
          <p:nvSpPr>
            <p:cNvPr id="247" name="Shape 247"/>
            <p:cNvSpPr/>
            <p:nvPr/>
          </p:nvSpPr>
          <p:spPr>
            <a:xfrm>
              <a:off x="8884921" y="838337"/>
              <a:ext cx="45721" cy="91441"/>
            </a:xfrm>
            <a:prstGeom prst="rect">
              <a:avLst/>
            </a:prstGeom>
            <a:solidFill>
              <a:srgbClr val="996633"/>
            </a:solidFill>
            <a:ln w="6350" cap="flat">
              <a:solidFill>
                <a:srgbClr val="000000"/>
              </a:solidFill>
              <a:prstDash val="solid"/>
              <a:round/>
            </a:ln>
            <a:effectLst>
              <a:outerShdw sx="100000" sy="100000" kx="0" ky="0" algn="b" rotWithShape="0" blurRad="50800" dist="38100" dir="2700000">
                <a:srgbClr val="000000">
                  <a:alpha val="40000"/>
                </a:srgbClr>
              </a:outerShdw>
            </a:effectLst>
          </p:spPr>
          <p:txBody>
            <a:bodyPr wrap="square" lIns="45719" tIns="45719" rIns="45719" bIns="45719" numCol="1" anchor="ctr">
              <a:noAutofit/>
            </a:bodyPr>
            <a:lstStyle/>
            <a:p>
              <a:pPr algn="ctr">
                <a:defRPr>
                  <a:solidFill>
                    <a:srgbClr val="FFFFFF"/>
                  </a:solidFill>
                  <a:latin typeface="+mn-lt"/>
                  <a:ea typeface="+mn-ea"/>
                  <a:cs typeface="+mn-cs"/>
                  <a:sym typeface="Calibri"/>
                </a:defRPr>
              </a:pPr>
            </a:p>
          </p:txBody>
        </p:sp>
        <p:grpSp>
          <p:nvGrpSpPr>
            <p:cNvPr id="250" name="Group 250"/>
            <p:cNvGrpSpPr/>
            <p:nvPr/>
          </p:nvGrpSpPr>
          <p:grpSpPr>
            <a:xfrm>
              <a:off x="4963885" y="559308"/>
              <a:ext cx="1005841" cy="294641"/>
              <a:chOff x="0" y="0"/>
              <a:chExt cx="1005840" cy="294640"/>
            </a:xfrm>
          </p:grpSpPr>
          <p:sp>
            <p:nvSpPr>
              <p:cNvPr id="248" name="Shape 248"/>
              <p:cNvSpPr/>
              <p:nvPr/>
            </p:nvSpPr>
            <p:spPr>
              <a:xfrm>
                <a:off x="0" y="55879"/>
                <a:ext cx="1005841" cy="182882"/>
              </a:xfrm>
              <a:prstGeom prst="rect">
                <a:avLst/>
              </a:prstGeom>
              <a:gradFill flip="none" rotWithShape="1">
                <a:gsLst>
                  <a:gs pos="0">
                    <a:srgbClr val="345F14"/>
                  </a:gs>
                  <a:gs pos="50000">
                    <a:srgbClr val="D8A072"/>
                  </a:gs>
                  <a:gs pos="100000">
                    <a:srgbClr val="FFC08B"/>
                  </a:gs>
                </a:gsLst>
                <a:lin ang="16200000" scaled="0"/>
              </a:gradFill>
              <a:ln w="6350" cap="flat">
                <a:solidFill>
                  <a:srgbClr val="000000"/>
                </a:solidFill>
                <a:prstDash val="solid"/>
                <a:round/>
              </a:ln>
              <a:effectLst>
                <a:outerShdw sx="100000" sy="100000" kx="0" ky="0" algn="b" rotWithShape="0" blurRad="50800" dist="38100" dir="2700000">
                  <a:srgbClr val="000000">
                    <a:alpha val="40000"/>
                  </a:srgbClr>
                </a:outerShdw>
              </a:effectLst>
            </p:spPr>
            <p:txBody>
              <a:bodyPr wrap="square" lIns="45719" tIns="45719" rIns="45719" bIns="45719" numCol="1" anchor="ctr">
                <a:noAutofit/>
              </a:bodyPr>
              <a:lstStyle/>
              <a:p>
                <a:pPr algn="ctr"/>
              </a:p>
            </p:txBody>
          </p:sp>
          <p:sp>
            <p:nvSpPr>
              <p:cNvPr id="249" name="Shape 249"/>
              <p:cNvSpPr/>
              <p:nvPr/>
            </p:nvSpPr>
            <p:spPr>
              <a:xfrm>
                <a:off x="0" y="0"/>
                <a:ext cx="1005841"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1400">
                    <a:latin typeface="+mn-lt"/>
                    <a:ea typeface="+mn-ea"/>
                    <a:cs typeface="+mn-cs"/>
                    <a:sym typeface="Calibri"/>
                  </a:defRPr>
                </a:lvl1pPr>
              </a:lstStyle>
              <a:p>
                <a:pPr/>
                <a:r>
                  <a:t>Sec. 21-30</a:t>
                </a:r>
              </a:p>
            </p:txBody>
          </p:sp>
        </p:grpSp>
        <p:sp>
          <p:nvSpPr>
            <p:cNvPr id="251" name="Shape 251"/>
            <p:cNvSpPr/>
            <p:nvPr/>
          </p:nvSpPr>
          <p:spPr>
            <a:xfrm rot="19800000">
              <a:off x="5951282" y="943733"/>
              <a:ext cx="45721" cy="91441"/>
            </a:xfrm>
            <a:prstGeom prst="rect">
              <a:avLst/>
            </a:prstGeom>
            <a:solidFill>
              <a:srgbClr val="996633"/>
            </a:solidFill>
            <a:ln w="6350" cap="flat">
              <a:solidFill>
                <a:srgbClr val="000000"/>
              </a:solidFill>
              <a:prstDash val="solid"/>
              <a:round/>
            </a:ln>
            <a:effectLst>
              <a:outerShdw sx="100000" sy="100000" kx="0" ky="0" algn="b" rotWithShape="0" blurRad="50800" dist="38100" dir="2700000">
                <a:srgbClr val="000000">
                  <a:alpha val="40000"/>
                </a:srgbClr>
              </a:outerShdw>
            </a:effectLst>
          </p:spPr>
          <p:txBody>
            <a:bodyPr wrap="square" lIns="45719" tIns="45719" rIns="45719" bIns="45719" numCol="1" anchor="ctr">
              <a:noAutofit/>
            </a:bodyPr>
            <a:lstStyle/>
            <a:p>
              <a:pPr algn="ctr">
                <a:defRPr>
                  <a:solidFill>
                    <a:srgbClr val="FFFFFF"/>
                  </a:solidFill>
                  <a:latin typeface="+mn-lt"/>
                  <a:ea typeface="+mn-ea"/>
                  <a:cs typeface="+mn-cs"/>
                  <a:sym typeface="Calibri"/>
                </a:defRPr>
              </a:pPr>
            </a:p>
          </p:txBody>
        </p:sp>
        <p:sp>
          <p:nvSpPr>
            <p:cNvPr id="252" name="Shape 252"/>
            <p:cNvSpPr/>
            <p:nvPr/>
          </p:nvSpPr>
          <p:spPr>
            <a:xfrm>
              <a:off x="3421962" y="712320"/>
              <a:ext cx="1182703" cy="1"/>
            </a:xfrm>
            <a:prstGeom prst="line">
              <a:avLst/>
            </a:prstGeom>
            <a:noFill/>
            <a:ln w="38100" cap="flat">
              <a:solidFill>
                <a:srgbClr val="808080"/>
              </a:solidFill>
              <a:prstDash val="solid"/>
              <a:round/>
            </a:ln>
            <a:effectLst/>
          </p:spPr>
          <p:txBody>
            <a:bodyPr wrap="square" lIns="45719" tIns="45719" rIns="45719" bIns="45719" numCol="1" anchor="t">
              <a:noAutofit/>
            </a:bodyPr>
            <a:lstStyle/>
            <a:p>
              <a:pPr/>
            </a:p>
          </p:txBody>
        </p:sp>
        <p:sp>
          <p:nvSpPr>
            <p:cNvPr id="253" name="Shape 253"/>
            <p:cNvSpPr/>
            <p:nvPr/>
          </p:nvSpPr>
          <p:spPr>
            <a:xfrm>
              <a:off x="3378925" y="879369"/>
              <a:ext cx="228601" cy="152401"/>
            </a:xfrm>
            <a:prstGeom prst="line">
              <a:avLst/>
            </a:prstGeom>
            <a:noFill/>
            <a:ln w="38100" cap="flat">
              <a:solidFill>
                <a:srgbClr val="C00000"/>
              </a:solidFill>
              <a:prstDash val="solid"/>
              <a:round/>
            </a:ln>
            <a:effectLst/>
          </p:spPr>
          <p:txBody>
            <a:bodyPr wrap="square" lIns="45719" tIns="45719" rIns="45719" bIns="45719" numCol="1" anchor="t">
              <a:noAutofit/>
            </a:bodyPr>
            <a:lstStyle/>
            <a:p>
              <a:pPr/>
            </a:p>
          </p:txBody>
        </p:sp>
        <p:sp>
          <p:nvSpPr>
            <p:cNvPr id="254" name="Shape 254"/>
            <p:cNvSpPr/>
            <p:nvPr/>
          </p:nvSpPr>
          <p:spPr>
            <a:xfrm rot="2700000">
              <a:off x="3283625" y="545276"/>
              <a:ext cx="45721" cy="91441"/>
            </a:xfrm>
            <a:prstGeom prst="rect">
              <a:avLst/>
            </a:prstGeom>
            <a:solidFill>
              <a:srgbClr val="FFC000"/>
            </a:solidFill>
            <a:ln w="6350" cap="flat">
              <a:solidFill>
                <a:srgbClr val="000000"/>
              </a:solidFill>
              <a:prstDash val="solid"/>
              <a:round/>
            </a:ln>
            <a:effectLst>
              <a:outerShdw sx="100000" sy="100000" kx="0" ky="0" algn="b" rotWithShape="0" blurRad="50800" dist="38100" dir="2700000">
                <a:srgbClr val="000000">
                  <a:alpha val="40000"/>
                </a:srgbClr>
              </a:outerShdw>
            </a:effectLst>
          </p:spPr>
          <p:txBody>
            <a:bodyPr wrap="square" lIns="45719" tIns="45719" rIns="45719" bIns="45719" numCol="1" anchor="ctr">
              <a:noAutofit/>
            </a:bodyPr>
            <a:lstStyle/>
            <a:p>
              <a:pPr algn="ctr">
                <a:defRPr>
                  <a:solidFill>
                    <a:srgbClr val="FFFFFF"/>
                  </a:solidFill>
                  <a:latin typeface="+mn-lt"/>
                  <a:ea typeface="+mn-ea"/>
                  <a:cs typeface="+mn-cs"/>
                  <a:sym typeface="Calibri"/>
                </a:defRPr>
              </a:pPr>
            </a:p>
          </p:txBody>
        </p:sp>
        <p:grpSp>
          <p:nvGrpSpPr>
            <p:cNvPr id="257" name="Group 257"/>
            <p:cNvGrpSpPr/>
            <p:nvPr/>
          </p:nvGrpSpPr>
          <p:grpSpPr>
            <a:xfrm>
              <a:off x="3485605" y="560650"/>
              <a:ext cx="1005841" cy="294641"/>
              <a:chOff x="0" y="0"/>
              <a:chExt cx="1005840" cy="294640"/>
            </a:xfrm>
          </p:grpSpPr>
          <p:sp>
            <p:nvSpPr>
              <p:cNvPr id="255" name="Shape 255"/>
              <p:cNvSpPr/>
              <p:nvPr/>
            </p:nvSpPr>
            <p:spPr>
              <a:xfrm>
                <a:off x="0" y="55879"/>
                <a:ext cx="1005841" cy="182882"/>
              </a:xfrm>
              <a:prstGeom prst="rect">
                <a:avLst/>
              </a:prstGeom>
              <a:gradFill flip="none" rotWithShape="1">
                <a:gsLst>
                  <a:gs pos="0">
                    <a:srgbClr val="345F14"/>
                  </a:gs>
                  <a:gs pos="50000">
                    <a:srgbClr val="D8A072"/>
                  </a:gs>
                  <a:gs pos="100000">
                    <a:srgbClr val="FFC08B"/>
                  </a:gs>
                </a:gsLst>
                <a:lin ang="16200000" scaled="0"/>
              </a:gradFill>
              <a:ln w="6350" cap="flat">
                <a:solidFill>
                  <a:srgbClr val="000000"/>
                </a:solidFill>
                <a:prstDash val="solid"/>
                <a:round/>
              </a:ln>
              <a:effectLst>
                <a:outerShdw sx="100000" sy="100000" kx="0" ky="0" algn="b" rotWithShape="0" blurRad="50800" dist="38100" dir="2700000">
                  <a:srgbClr val="000000">
                    <a:alpha val="40000"/>
                  </a:srgbClr>
                </a:outerShdw>
              </a:effectLst>
            </p:spPr>
            <p:txBody>
              <a:bodyPr wrap="square" lIns="45719" tIns="45719" rIns="45719" bIns="45719" numCol="1" anchor="ctr">
                <a:noAutofit/>
              </a:bodyPr>
              <a:lstStyle/>
              <a:p>
                <a:pPr algn="ctr"/>
              </a:p>
            </p:txBody>
          </p:sp>
          <p:sp>
            <p:nvSpPr>
              <p:cNvPr id="256" name="Shape 256"/>
              <p:cNvSpPr/>
              <p:nvPr/>
            </p:nvSpPr>
            <p:spPr>
              <a:xfrm>
                <a:off x="0" y="0"/>
                <a:ext cx="1005841"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400">
                    <a:latin typeface="+mn-lt"/>
                    <a:ea typeface="+mn-ea"/>
                    <a:cs typeface="+mn-cs"/>
                    <a:sym typeface="Calibri"/>
                  </a:defRPr>
                </a:lvl1pPr>
              </a:lstStyle>
              <a:p>
                <a:pPr/>
                <a:r>
                  <a:t>Sec. 11-20</a:t>
                </a:r>
              </a:p>
            </p:txBody>
          </p:sp>
        </p:grpSp>
        <p:sp>
          <p:nvSpPr>
            <p:cNvPr id="258" name="Shape 258"/>
            <p:cNvSpPr/>
            <p:nvPr/>
          </p:nvSpPr>
          <p:spPr>
            <a:xfrm flipV="1">
              <a:off x="4558936" y="682405"/>
              <a:ext cx="61207" cy="40806"/>
            </a:xfrm>
            <a:prstGeom prst="line">
              <a:avLst/>
            </a:prstGeom>
            <a:noFill/>
            <a:ln w="38100" cap="flat">
              <a:solidFill>
                <a:srgbClr val="808080"/>
              </a:solidFill>
              <a:prstDash val="solid"/>
              <a:round/>
            </a:ln>
            <a:effectLst>
              <a:outerShdw sx="100000" sy="100000" kx="0" ky="0" algn="b" rotWithShape="0" blurRad="50800" dist="38100" dir="2700000">
                <a:srgbClr val="000000">
                  <a:alpha val="40000"/>
                </a:srgbClr>
              </a:outerShdw>
            </a:effectLst>
          </p:spPr>
          <p:txBody>
            <a:bodyPr wrap="square" lIns="45719" tIns="45719" rIns="45719" bIns="45719" numCol="1" anchor="t">
              <a:noAutofit/>
            </a:bodyPr>
            <a:lstStyle/>
            <a:p>
              <a:pPr/>
            </a:p>
          </p:txBody>
        </p:sp>
        <p:sp>
          <p:nvSpPr>
            <p:cNvPr id="259" name="Shape 259"/>
            <p:cNvSpPr/>
            <p:nvPr/>
          </p:nvSpPr>
          <p:spPr>
            <a:xfrm rot="19800000">
              <a:off x="4615753" y="624659"/>
              <a:ext cx="45721" cy="91441"/>
            </a:xfrm>
            <a:prstGeom prst="rect">
              <a:avLst/>
            </a:prstGeom>
            <a:solidFill>
              <a:srgbClr val="996633"/>
            </a:solidFill>
            <a:ln w="6350" cap="flat">
              <a:solidFill>
                <a:srgbClr val="000000"/>
              </a:solidFill>
              <a:prstDash val="solid"/>
              <a:round/>
            </a:ln>
            <a:effectLst>
              <a:outerShdw sx="100000" sy="100000" kx="0" ky="0" algn="b" rotWithShape="0" blurRad="50800" dist="38100" dir="2700000">
                <a:srgbClr val="000000">
                  <a:alpha val="40000"/>
                </a:srgbClr>
              </a:outerShdw>
            </a:effectLst>
          </p:spPr>
          <p:txBody>
            <a:bodyPr wrap="square" lIns="45719" tIns="45719" rIns="45719" bIns="45719" numCol="1" anchor="ctr">
              <a:noAutofit/>
            </a:bodyPr>
            <a:lstStyle/>
            <a:p>
              <a:pPr algn="ctr">
                <a:defRPr>
                  <a:solidFill>
                    <a:srgbClr val="FFFFFF"/>
                  </a:solidFill>
                  <a:latin typeface="+mn-lt"/>
                  <a:ea typeface="+mn-ea"/>
                  <a:cs typeface="+mn-cs"/>
                  <a:sym typeface="Calibri"/>
                </a:defRPr>
              </a:pPr>
            </a:p>
          </p:txBody>
        </p:sp>
        <p:sp>
          <p:nvSpPr>
            <p:cNvPr id="260" name="Shape 260"/>
            <p:cNvSpPr/>
            <p:nvPr/>
          </p:nvSpPr>
          <p:spPr>
            <a:xfrm>
              <a:off x="3598000" y="1030448"/>
              <a:ext cx="381001" cy="3760"/>
            </a:xfrm>
            <a:prstGeom prst="line">
              <a:avLst/>
            </a:prstGeom>
            <a:noFill/>
            <a:ln w="38100" cap="flat">
              <a:solidFill>
                <a:srgbClr val="C00000"/>
              </a:solidFill>
              <a:prstDash val="solid"/>
              <a:round/>
            </a:ln>
            <a:effectLst/>
          </p:spPr>
          <p:txBody>
            <a:bodyPr wrap="square" lIns="45719" tIns="45719" rIns="45719" bIns="45719" numCol="1" anchor="t">
              <a:noAutofit/>
            </a:bodyPr>
            <a:lstStyle/>
            <a:p>
              <a:pPr/>
            </a:p>
          </p:txBody>
        </p:sp>
        <p:sp>
          <p:nvSpPr>
            <p:cNvPr id="261" name="Shape 261"/>
            <p:cNvSpPr/>
            <p:nvPr/>
          </p:nvSpPr>
          <p:spPr>
            <a:xfrm>
              <a:off x="6464434" y="239883"/>
              <a:ext cx="2149486" cy="2821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nSpc>
                  <a:spcPts val="1400"/>
                </a:lnSpc>
                <a:defRPr>
                  <a:solidFill>
                    <a:srgbClr val="FF9900"/>
                  </a:solidFill>
                </a:defRPr>
              </a:lvl1pPr>
            </a:lstStyle>
            <a:p>
              <a:pPr/>
              <a:r>
                <a:t>0.2-1.3 keV (1 MHz)</a:t>
              </a:r>
            </a:p>
          </p:txBody>
        </p:sp>
        <p:grpSp>
          <p:nvGrpSpPr>
            <p:cNvPr id="264" name="Group 264"/>
            <p:cNvGrpSpPr/>
            <p:nvPr/>
          </p:nvGrpSpPr>
          <p:grpSpPr>
            <a:xfrm>
              <a:off x="1834173" y="720915"/>
              <a:ext cx="990915" cy="350662"/>
              <a:chOff x="0" y="0"/>
              <a:chExt cx="990914" cy="350661"/>
            </a:xfrm>
          </p:grpSpPr>
          <p:sp>
            <p:nvSpPr>
              <p:cNvPr id="262" name="Shape 262"/>
              <p:cNvSpPr/>
              <p:nvPr/>
            </p:nvSpPr>
            <p:spPr>
              <a:xfrm>
                <a:off x="0" y="37038"/>
                <a:ext cx="990915" cy="276585"/>
              </a:xfrm>
              <a:prstGeom prst="roundRect">
                <a:avLst>
                  <a:gd name="adj" fmla="val 16667"/>
                </a:avLst>
              </a:prstGeom>
              <a:gradFill flip="none" rotWithShape="1">
                <a:gsLst>
                  <a:gs pos="0">
                    <a:srgbClr val="1F6563"/>
                  </a:gs>
                  <a:gs pos="50000">
                    <a:srgbClr val="4CDFDF"/>
                  </a:gs>
                  <a:gs pos="100000">
                    <a:srgbClr val="66FFFF"/>
                  </a:gs>
                </a:gsLst>
                <a:lin ang="16200000" scaled="0"/>
              </a:gradFill>
              <a:ln w="3175" cap="flat">
                <a:solidFill>
                  <a:srgbClr val="000000"/>
                </a:solidFill>
                <a:prstDash val="solid"/>
                <a:round/>
              </a:ln>
              <a:effectLst>
                <a:outerShdw sx="100000" sy="100000" kx="0" ky="0" algn="b" rotWithShape="0" blurRad="50800" dist="38100" dir="2700000">
                  <a:srgbClr val="000000">
                    <a:alpha val="40000"/>
                  </a:srgbClr>
                </a:outerShdw>
              </a:effectLst>
            </p:spPr>
            <p:txBody>
              <a:bodyPr wrap="square" lIns="45719" tIns="45719" rIns="45719" bIns="45719" numCol="1" anchor="ctr">
                <a:noAutofit/>
              </a:bodyPr>
              <a:lstStyle/>
              <a:p>
                <a:pPr algn="ctr">
                  <a:defRPr>
                    <a:solidFill>
                      <a:srgbClr val="0000FF"/>
                    </a:solidFill>
                    <a:effectLst>
                      <a:outerShdw sx="100000" sy="100000" kx="0" ky="0" algn="b" rotWithShape="0" blurRad="38100" dist="38100" dir="2700000">
                        <a:srgbClr val="000000">
                          <a:alpha val="43137"/>
                        </a:srgbClr>
                      </a:outerShdw>
                    </a:effectLst>
                  </a:defRPr>
                </a:pPr>
              </a:p>
            </p:txBody>
          </p:sp>
          <p:sp>
            <p:nvSpPr>
              <p:cNvPr id="263" name="Shape 263"/>
              <p:cNvSpPr/>
              <p:nvPr/>
            </p:nvSpPr>
            <p:spPr>
              <a:xfrm>
                <a:off x="13501" y="0"/>
                <a:ext cx="963912"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0000FF"/>
                    </a:solidFill>
                    <a:effectLst>
                      <a:outerShdw sx="100000" sy="100000" kx="0" ky="0" algn="b" rotWithShape="0" blurRad="38100" dist="38100" dir="2700000">
                        <a:srgbClr val="000000">
                          <a:alpha val="43137"/>
                        </a:srgbClr>
                      </a:outerShdw>
                    </a:effectLst>
                  </a:defRPr>
                </a:lvl1pPr>
              </a:lstStyle>
              <a:p>
                <a:pPr/>
                <a:r>
                  <a:t>SCRF</a:t>
                </a:r>
              </a:p>
            </p:txBody>
          </p:sp>
        </p:grpSp>
        <p:sp>
          <p:nvSpPr>
            <p:cNvPr id="265" name="Shape 265"/>
            <p:cNvSpPr/>
            <p:nvPr/>
          </p:nvSpPr>
          <p:spPr>
            <a:xfrm>
              <a:off x="2153649" y="1030911"/>
              <a:ext cx="752213"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b="1"/>
              </a:lvl1pPr>
            </a:lstStyle>
            <a:p>
              <a:pPr/>
              <a:r>
                <a:t>4 GeV</a:t>
              </a:r>
            </a:p>
          </p:txBody>
        </p:sp>
        <p:sp>
          <p:nvSpPr>
            <p:cNvPr id="266" name="Shape 266"/>
            <p:cNvSpPr/>
            <p:nvPr/>
          </p:nvSpPr>
          <p:spPr>
            <a:xfrm>
              <a:off x="950403" y="723210"/>
              <a:ext cx="523556" cy="320038"/>
            </a:xfrm>
            <a:prstGeom prst="roundRect">
              <a:avLst>
                <a:gd name="adj" fmla="val 16667"/>
              </a:avLst>
            </a:prstGeom>
            <a:gradFill flip="none" rotWithShape="1">
              <a:gsLst>
                <a:gs pos="0">
                  <a:srgbClr val="1F6563"/>
                </a:gs>
                <a:gs pos="50000">
                  <a:srgbClr val="4CDFDF"/>
                </a:gs>
                <a:gs pos="100000">
                  <a:srgbClr val="66FFFF"/>
                </a:gs>
              </a:gsLst>
              <a:lin ang="16200000" scaled="0"/>
            </a:gradFill>
            <a:ln w="3175" cap="flat">
              <a:solidFill>
                <a:srgbClr val="000000"/>
              </a:solidFill>
              <a:prstDash val="solid"/>
              <a:round/>
            </a:ln>
            <a:effectLst>
              <a:outerShdw sx="100000" sy="100000" kx="0" ky="0" algn="b" rotWithShape="0" blurRad="50800" dist="38100" dir="2700000">
                <a:srgbClr val="000000">
                  <a:alpha val="40000"/>
                </a:srgbClr>
              </a:outerShdw>
            </a:effectLst>
          </p:spPr>
          <p:txBody>
            <a:bodyPr wrap="square" lIns="45719" tIns="45719" rIns="45719" bIns="45719" numCol="1" anchor="ctr">
              <a:noAutofit/>
            </a:bodyPr>
            <a:lstStyle/>
            <a:p>
              <a:pPr algn="ctr">
                <a:defRPr>
                  <a:solidFill>
                    <a:srgbClr val="0000FF"/>
                  </a:solidFill>
                  <a:effectLst>
                    <a:outerShdw sx="100000" sy="100000" kx="0" ky="0" algn="b" rotWithShape="0" blurRad="38100" dist="38100" dir="2700000">
                      <a:srgbClr val="000000">
                        <a:alpha val="43137"/>
                      </a:srgbClr>
                    </a:outerShdw>
                  </a:effectLst>
                </a:defRPr>
              </a:pPr>
            </a:p>
          </p:txBody>
        </p:sp>
        <p:sp>
          <p:nvSpPr>
            <p:cNvPr id="267" name="Shape 267"/>
            <p:cNvSpPr/>
            <p:nvPr/>
          </p:nvSpPr>
          <p:spPr>
            <a:xfrm>
              <a:off x="494480" y="723210"/>
              <a:ext cx="189092" cy="304801"/>
            </a:xfrm>
            <a:prstGeom prst="roundRect">
              <a:avLst>
                <a:gd name="adj" fmla="val 16667"/>
              </a:avLst>
            </a:prstGeom>
            <a:gradFill flip="none" rotWithShape="1">
              <a:gsLst>
                <a:gs pos="0">
                  <a:srgbClr val="1F6563"/>
                </a:gs>
                <a:gs pos="50000">
                  <a:srgbClr val="4CDFDF"/>
                </a:gs>
                <a:gs pos="100000">
                  <a:srgbClr val="66FFFF"/>
                </a:gs>
              </a:gsLst>
              <a:lin ang="16200000" scaled="0"/>
            </a:gradFill>
            <a:ln w="3175" cap="flat">
              <a:solidFill>
                <a:srgbClr val="000000"/>
              </a:solidFill>
              <a:prstDash val="solid"/>
              <a:round/>
            </a:ln>
            <a:effectLst>
              <a:outerShdw sx="100000" sy="100000" kx="0" ky="0" algn="b" rotWithShape="0" blurRad="50800" dist="38100" dir="2700000">
                <a:srgbClr val="000000">
                  <a:alpha val="40000"/>
                </a:srgbClr>
              </a:outerShdw>
            </a:effectLst>
          </p:spPr>
          <p:txBody>
            <a:bodyPr wrap="square" lIns="45719" tIns="45719" rIns="45719" bIns="45719" numCol="1" anchor="ctr">
              <a:noAutofit/>
            </a:bodyPr>
            <a:lstStyle/>
            <a:p>
              <a:pPr algn="ctr">
                <a:defRPr b="1">
                  <a:solidFill>
                    <a:srgbClr val="0000FF"/>
                  </a:solidFill>
                  <a:effectLst>
                    <a:outerShdw sx="100000" sy="100000" kx="0" ky="0" algn="b" rotWithShape="0" blurRad="38100" dist="38100" dir="2700000">
                      <a:srgbClr val="000000">
                        <a:alpha val="43137"/>
                      </a:srgbClr>
                    </a:outerShdw>
                  </a:effectLst>
                </a:defRPr>
              </a:pPr>
            </a:p>
          </p:txBody>
        </p:sp>
        <p:sp>
          <p:nvSpPr>
            <p:cNvPr id="268" name="Shape 268"/>
            <p:cNvSpPr/>
            <p:nvPr/>
          </p:nvSpPr>
          <p:spPr>
            <a:xfrm>
              <a:off x="244288" y="723210"/>
              <a:ext cx="83621" cy="304801"/>
            </a:xfrm>
            <a:prstGeom prst="roundRect">
              <a:avLst>
                <a:gd name="adj" fmla="val 16667"/>
              </a:avLst>
            </a:prstGeom>
            <a:gradFill flip="none" rotWithShape="1">
              <a:gsLst>
                <a:gs pos="0">
                  <a:srgbClr val="1F6563"/>
                </a:gs>
                <a:gs pos="50000">
                  <a:srgbClr val="4CDFDF"/>
                </a:gs>
                <a:gs pos="100000">
                  <a:srgbClr val="66FFFF"/>
                </a:gs>
              </a:gsLst>
              <a:lin ang="16200000" scaled="0"/>
            </a:gradFill>
            <a:ln w="3175" cap="flat">
              <a:solidFill>
                <a:srgbClr val="000000"/>
              </a:solidFill>
              <a:prstDash val="solid"/>
              <a:round/>
            </a:ln>
            <a:effectLst>
              <a:outerShdw sx="100000" sy="100000" kx="0" ky="0" algn="b" rotWithShape="0" blurRad="50800" dist="38100" dir="2700000">
                <a:srgbClr val="000000">
                  <a:alpha val="40000"/>
                </a:srgbClr>
              </a:outerShdw>
            </a:effectLst>
          </p:spPr>
          <p:txBody>
            <a:bodyPr wrap="square" lIns="45719" tIns="45719" rIns="45719" bIns="45719" numCol="1" anchor="ctr">
              <a:noAutofit/>
            </a:bodyPr>
            <a:lstStyle/>
            <a:p>
              <a:pPr algn="ctr">
                <a:defRPr b="1">
                  <a:solidFill>
                    <a:srgbClr val="0000FF"/>
                  </a:solidFill>
                  <a:effectLst>
                    <a:outerShdw sx="100000" sy="100000" kx="0" ky="0" algn="b" rotWithShape="0" blurRad="38100" dist="38100" dir="2700000">
                      <a:srgbClr val="000000">
                        <a:alpha val="43137"/>
                      </a:srgbClr>
                    </a:outerShdw>
                  </a:effectLst>
                </a:defRPr>
              </a:pPr>
            </a:p>
          </p:txBody>
        </p:sp>
        <p:sp>
          <p:nvSpPr>
            <p:cNvPr id="269" name="Shape 269"/>
            <p:cNvSpPr/>
            <p:nvPr/>
          </p:nvSpPr>
          <p:spPr>
            <a:xfrm>
              <a:off x="6870954" y="1049041"/>
              <a:ext cx="2022684" cy="5513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nSpc>
                  <a:spcPts val="1800"/>
                </a:lnSpc>
                <a:defRPr>
                  <a:solidFill>
                    <a:srgbClr val="0000FF"/>
                  </a:solidFill>
                </a:defRPr>
              </a:pPr>
              <a:r>
                <a:t>1-25 keV (120 Hz)</a:t>
              </a:r>
            </a:p>
            <a:p>
              <a:pPr>
                <a:lnSpc>
                  <a:spcPts val="1800"/>
                </a:lnSpc>
                <a:defRPr>
                  <a:solidFill>
                    <a:srgbClr val="C00000"/>
                  </a:solidFill>
                </a:defRPr>
              </a:pPr>
              <a:r>
                <a:t>1-5 keV (1 MHz)</a:t>
              </a:r>
            </a:p>
          </p:txBody>
        </p:sp>
        <p:sp>
          <p:nvSpPr>
            <p:cNvPr id="270" name="Shape 270"/>
            <p:cNvSpPr/>
            <p:nvPr/>
          </p:nvSpPr>
          <p:spPr>
            <a:xfrm>
              <a:off x="4730302" y="87483"/>
              <a:ext cx="1489136" cy="5513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ctr">
                <a:lnSpc>
                  <a:spcPts val="1800"/>
                </a:lnSpc>
              </a:pPr>
              <a:r>
                <a:t>LCLS-I Linac</a:t>
              </a:r>
            </a:p>
            <a:p>
              <a:pPr algn="ctr">
                <a:lnSpc>
                  <a:spcPts val="1800"/>
                </a:lnSpc>
              </a:pPr>
              <a:r>
                <a:t>2.5-15 GeV</a:t>
              </a:r>
            </a:p>
          </p:txBody>
        </p:sp>
        <p:sp>
          <p:nvSpPr>
            <p:cNvPr id="271" name="Shape 271"/>
            <p:cNvSpPr/>
            <p:nvPr/>
          </p:nvSpPr>
          <p:spPr>
            <a:xfrm>
              <a:off x="3443273" y="87483"/>
              <a:ext cx="1120897" cy="5513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ctr">
                <a:lnSpc>
                  <a:spcPts val="1800"/>
                </a:lnSpc>
                <a:defRPr>
                  <a:solidFill>
                    <a:srgbClr val="808080"/>
                  </a:solidFill>
                </a:defRPr>
              </a:pPr>
              <a:r>
                <a:t>proposed</a:t>
              </a:r>
            </a:p>
            <a:p>
              <a:pPr algn="ctr">
                <a:lnSpc>
                  <a:spcPts val="1800"/>
                </a:lnSpc>
                <a:defRPr>
                  <a:solidFill>
                    <a:srgbClr val="808080"/>
                  </a:solidFill>
                </a:defRPr>
              </a:pPr>
              <a:r>
                <a:t>FACET-II</a:t>
              </a:r>
            </a:p>
          </p:txBody>
        </p:sp>
        <p:sp>
          <p:nvSpPr>
            <p:cNvPr id="272" name="Shape 272"/>
            <p:cNvSpPr/>
            <p:nvPr/>
          </p:nvSpPr>
          <p:spPr>
            <a:xfrm>
              <a:off x="495784" y="327751"/>
              <a:ext cx="1564703"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b="1"/>
              </a:lvl1pPr>
            </a:lstStyle>
            <a:p>
              <a:pPr/>
              <a:r>
                <a:t>LCLS-II Linac</a:t>
              </a:r>
            </a:p>
          </p:txBody>
        </p:sp>
        <p:sp>
          <p:nvSpPr>
            <p:cNvPr id="273" name="Shape 273"/>
            <p:cNvSpPr/>
            <p:nvPr/>
          </p:nvSpPr>
          <p:spPr>
            <a:xfrm>
              <a:off x="3328852" y="612174"/>
              <a:ext cx="98723" cy="98723"/>
            </a:xfrm>
            <a:prstGeom prst="line">
              <a:avLst/>
            </a:prstGeom>
            <a:noFill/>
            <a:ln w="38100" cap="flat">
              <a:solidFill>
                <a:srgbClr val="808080"/>
              </a:solidFill>
              <a:prstDash val="solid"/>
              <a:round/>
            </a:ln>
            <a:effectLst/>
          </p:spPr>
          <p:txBody>
            <a:bodyPr wrap="square" lIns="45719" tIns="45719" rIns="45719" bIns="45719" numCol="1" anchor="t">
              <a:noAutofit/>
            </a:bodyPr>
            <a:lstStyle/>
            <a:p>
              <a:pPr/>
            </a:p>
          </p:txBody>
        </p:sp>
        <p:sp>
          <p:nvSpPr>
            <p:cNvPr id="274" name="Shape 274"/>
            <p:cNvSpPr/>
            <p:nvPr/>
          </p:nvSpPr>
          <p:spPr>
            <a:xfrm rot="2700000">
              <a:off x="4776160" y="547457"/>
              <a:ext cx="45721" cy="91441"/>
            </a:xfrm>
            <a:prstGeom prst="rect">
              <a:avLst/>
            </a:prstGeom>
            <a:solidFill>
              <a:srgbClr val="FFC000"/>
            </a:solidFill>
            <a:ln w="6350" cap="flat">
              <a:solidFill>
                <a:srgbClr val="000000"/>
              </a:solidFill>
              <a:prstDash val="solid"/>
              <a:round/>
            </a:ln>
            <a:effectLst>
              <a:outerShdw sx="100000" sy="100000" kx="0" ky="0" algn="b" rotWithShape="0" blurRad="50800" dist="38100" dir="2700000">
                <a:srgbClr val="000000">
                  <a:alpha val="40000"/>
                </a:srgbClr>
              </a:outerShdw>
            </a:effectLst>
          </p:spPr>
          <p:txBody>
            <a:bodyPr wrap="square" lIns="45719" tIns="45719" rIns="45719" bIns="45719" numCol="1" anchor="ctr">
              <a:noAutofit/>
            </a:bodyPr>
            <a:lstStyle/>
            <a:p>
              <a:pPr algn="ctr">
                <a:defRPr>
                  <a:solidFill>
                    <a:srgbClr val="FFFFFF"/>
                  </a:solidFill>
                  <a:latin typeface="+mn-lt"/>
                  <a:ea typeface="+mn-ea"/>
                  <a:cs typeface="+mn-cs"/>
                  <a:sym typeface="Calibri"/>
                </a:defRPr>
              </a:pPr>
            </a:p>
          </p:txBody>
        </p:sp>
        <p:sp>
          <p:nvSpPr>
            <p:cNvPr id="275" name="Shape 275"/>
            <p:cNvSpPr/>
            <p:nvPr/>
          </p:nvSpPr>
          <p:spPr>
            <a:xfrm>
              <a:off x="4821387" y="614355"/>
              <a:ext cx="98723" cy="98723"/>
            </a:xfrm>
            <a:prstGeom prst="line">
              <a:avLst/>
            </a:prstGeom>
            <a:noFill/>
            <a:ln w="38100" cap="flat">
              <a:solidFill>
                <a:srgbClr val="0000FF"/>
              </a:solidFill>
              <a:prstDash val="solid"/>
              <a:round/>
            </a:ln>
            <a:effectLst>
              <a:outerShdw sx="100000" sy="100000" kx="0" ky="0" algn="b" rotWithShape="0" blurRad="50800" dist="38100" dir="2700000">
                <a:srgbClr val="000000">
                  <a:alpha val="40000"/>
                </a:srgbClr>
              </a:outerShdw>
            </a:effectLst>
          </p:spPr>
          <p:txBody>
            <a:bodyPr wrap="square" lIns="45719" tIns="45719" rIns="45719" bIns="45719" numCol="1" anchor="t">
              <a:noAutofit/>
            </a:bodyPr>
            <a:lstStyle/>
            <a:p>
              <a:pPr/>
            </a:p>
          </p:txBody>
        </p:sp>
      </p:grpSp>
      <p:sp>
        <p:nvSpPr>
          <p:cNvPr id="277" name="Shape 277"/>
          <p:cNvSpPr/>
          <p:nvPr/>
        </p:nvSpPr>
        <p:spPr>
          <a:xfrm>
            <a:off x="-13303" y="3235129"/>
            <a:ext cx="9126106" cy="34097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uSzPct val="100000"/>
              <a:buFont typeface="Arial"/>
              <a:buChar char="•"/>
            </a:pPr>
            <a:r>
              <a:t> </a:t>
            </a:r>
            <a:r>
              <a:rPr sz="2200"/>
              <a:t>New 1 MHz Injector, SCRF linac, and extension installed in Sectors 0-10</a:t>
            </a:r>
            <a:endParaRPr sz="2200"/>
          </a:p>
          <a:p>
            <a:pPr>
              <a:buSzPct val="100000"/>
              <a:buFont typeface="Arial"/>
              <a:buChar char="•"/>
              <a:defRPr sz="800"/>
            </a:pPr>
          </a:p>
          <a:p>
            <a:pPr>
              <a:buSzPct val="100000"/>
              <a:buFont typeface="Arial"/>
              <a:buChar char="•"/>
              <a:defRPr sz="2200"/>
            </a:pPr>
            <a:r>
              <a:t> Re-use existing Bypass line from Sector 10 to beam switchyard (BSY)</a:t>
            </a:r>
          </a:p>
          <a:p>
            <a:pPr>
              <a:buSzPct val="100000"/>
              <a:buFont typeface="Arial"/>
              <a:buChar char="•"/>
              <a:defRPr sz="800"/>
            </a:pPr>
          </a:p>
          <a:p>
            <a:pPr>
              <a:buSzPct val="100000"/>
              <a:buFont typeface="Arial"/>
              <a:buChar char="•"/>
              <a:defRPr sz="2200"/>
            </a:pPr>
            <a:r>
              <a:t> Fast kicker to direct beams to dump, SXR or HXR</a:t>
            </a:r>
          </a:p>
          <a:p>
            <a:pPr>
              <a:buSzPct val="100000"/>
              <a:buFont typeface="Arial"/>
              <a:buChar char="•"/>
              <a:defRPr sz="800"/>
            </a:pPr>
          </a:p>
          <a:p>
            <a:pPr>
              <a:buSzPct val="100000"/>
              <a:buFont typeface="Arial"/>
              <a:buChar char="•"/>
              <a:defRPr sz="2200"/>
            </a:pPr>
            <a:r>
              <a:t> Install two variable gap undulators: HXR (replacing LCLS-I) and SXR</a:t>
            </a:r>
          </a:p>
          <a:p>
            <a:pPr>
              <a:buSzPct val="100000"/>
              <a:buFont typeface="Arial"/>
              <a:buChar char="•"/>
              <a:defRPr sz="800"/>
            </a:pPr>
          </a:p>
          <a:p>
            <a:pPr>
              <a:buSzPct val="100000"/>
              <a:buFont typeface="Arial"/>
              <a:buChar char="•"/>
              <a:defRPr sz="2200"/>
            </a:pPr>
            <a:r>
              <a:t> Re-use existing transfer line (LTU) to HXR; modify HXR dump</a:t>
            </a:r>
          </a:p>
          <a:p>
            <a:pPr>
              <a:buSzPct val="100000"/>
              <a:buFont typeface="Arial"/>
              <a:buChar char="•"/>
              <a:defRPr sz="800"/>
            </a:pPr>
          </a:p>
          <a:p>
            <a:pPr>
              <a:buSzPct val="100000"/>
              <a:buFont typeface="Arial"/>
              <a:buChar char="•"/>
              <a:defRPr sz="2200"/>
            </a:pPr>
            <a:r>
              <a:t> Construct new LTU to SXR and new dump line</a:t>
            </a:r>
          </a:p>
          <a:p>
            <a:pPr>
              <a:buSzPct val="100000"/>
              <a:buFont typeface="Arial"/>
              <a:buChar char="•"/>
              <a:defRPr sz="800"/>
            </a:pPr>
          </a:p>
          <a:p>
            <a:pPr>
              <a:buSzPct val="100000"/>
              <a:buFont typeface="Arial"/>
              <a:buChar char="•"/>
              <a:defRPr sz="2200"/>
            </a:pPr>
            <a:r>
              <a:t> Modify existing LCLS-I X-ray optics and build new SXR X-ray line</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1" name="Shape 281"/>
          <p:cNvSpPr/>
          <p:nvPr>
            <p:ph type="sldNum" sz="quarter" idx="2"/>
          </p:nvPr>
        </p:nvSpPr>
        <p:spPr>
          <a:xfrm>
            <a:off x="8566150" y="6468491"/>
            <a:ext cx="181835" cy="23927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82" name="Shape 282"/>
          <p:cNvSpPr/>
          <p:nvPr>
            <p:ph type="title"/>
          </p:nvPr>
        </p:nvSpPr>
        <p:spPr>
          <a:prstGeom prst="rect">
            <a:avLst/>
          </a:prstGeom>
        </p:spPr>
        <p:txBody>
          <a:bodyPr/>
          <a:lstStyle/>
          <a:p>
            <a:pPr/>
            <a:r>
              <a:t>LCLS-II at SLAC</a:t>
            </a:r>
          </a:p>
        </p:txBody>
      </p:sp>
      <p:pic>
        <p:nvPicPr>
          <p:cNvPr id="283" name="slac_lcls_aerial.jpg"/>
          <p:cNvPicPr>
            <a:picLocks noChangeAspect="1"/>
          </p:cNvPicPr>
          <p:nvPr/>
        </p:nvPicPr>
        <p:blipFill>
          <a:blip r:embed="rId3">
            <a:extLst/>
          </a:blip>
          <a:stretch>
            <a:fillRect/>
          </a:stretch>
        </p:blipFill>
        <p:spPr>
          <a:xfrm>
            <a:off x="0" y="1252727"/>
            <a:ext cx="9144001" cy="3133346"/>
          </a:xfrm>
          <a:prstGeom prst="rect">
            <a:avLst/>
          </a:prstGeom>
          <a:ln w="12700">
            <a:miter lim="400000"/>
          </a:ln>
        </p:spPr>
      </p:pic>
      <p:sp>
        <p:nvSpPr>
          <p:cNvPr id="284" name="Shape 284"/>
          <p:cNvSpPr/>
          <p:nvPr/>
        </p:nvSpPr>
        <p:spPr>
          <a:xfrm>
            <a:off x="451821" y="4927971"/>
            <a:ext cx="8103571" cy="17874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56673" indent="-180473">
              <a:lnSpc>
                <a:spcPct val="120000"/>
              </a:lnSpc>
              <a:spcBef>
                <a:spcPts val="300"/>
              </a:spcBef>
              <a:buSzPct val="125000"/>
              <a:buChar char="•"/>
              <a:defRPr sz="2400"/>
            </a:pPr>
            <a:r>
              <a:t>LCLS-II accelerates beam in the first 1km of the linac</a:t>
            </a:r>
          </a:p>
          <a:p>
            <a:pPr marL="256673" indent="-180473">
              <a:lnSpc>
                <a:spcPct val="120000"/>
              </a:lnSpc>
              <a:spcBef>
                <a:spcPts val="300"/>
              </a:spcBef>
              <a:buSzPct val="125000"/>
              <a:buChar char="•"/>
              <a:defRPr sz="2400"/>
            </a:pPr>
            <a:r>
              <a:t>Bypass line through FACET-II and LCLS-I</a:t>
            </a:r>
          </a:p>
          <a:p>
            <a:pPr marL="256673" indent="-180473">
              <a:lnSpc>
                <a:spcPct val="120000"/>
              </a:lnSpc>
              <a:spcBef>
                <a:spcPts val="300"/>
              </a:spcBef>
              <a:buSzPct val="125000"/>
              <a:buChar char="•"/>
              <a:defRPr sz="2400"/>
            </a:pPr>
            <a:r>
              <a:t>Shares beam switch yard, undulator hall and experiment halls with LCLS-I</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8" name="Shape 288"/>
          <p:cNvSpPr/>
          <p:nvPr>
            <p:ph type="title"/>
          </p:nvPr>
        </p:nvSpPr>
        <p:spPr>
          <a:xfrm>
            <a:off x="451822" y="129090"/>
            <a:ext cx="8103569" cy="753035"/>
          </a:xfrm>
          <a:prstGeom prst="rect">
            <a:avLst/>
          </a:prstGeom>
        </p:spPr>
        <p:txBody>
          <a:bodyPr/>
          <a:lstStyle/>
          <a:p>
            <a:pPr/>
            <a:r>
              <a:t>Project Collaboration</a:t>
            </a:r>
          </a:p>
        </p:txBody>
      </p:sp>
      <p:sp>
        <p:nvSpPr>
          <p:cNvPr id="289" name="Shape 289"/>
          <p:cNvSpPr/>
          <p:nvPr>
            <p:ph type="body" sz="half" idx="1"/>
          </p:nvPr>
        </p:nvSpPr>
        <p:spPr>
          <a:xfrm>
            <a:off x="3733800" y="1269462"/>
            <a:ext cx="4832350" cy="5065522"/>
          </a:xfrm>
          <a:prstGeom prst="rect">
            <a:avLst/>
          </a:prstGeom>
        </p:spPr>
        <p:txBody>
          <a:bodyPr/>
          <a:lstStyle/>
          <a:p>
            <a:pPr marL="342900" indent="-342900">
              <a:lnSpc>
                <a:spcPct val="96000"/>
              </a:lnSpc>
              <a:buClr>
                <a:srgbClr val="981E32"/>
              </a:buClr>
              <a:buSzPct val="100000"/>
              <a:buFont typeface="Arial"/>
              <a:buChar char="•"/>
              <a:defRPr sz="700"/>
            </a:pPr>
            <a:r>
              <a:t>50% of cryomodules: 1.3 GHz       </a:t>
            </a:r>
          </a:p>
          <a:p>
            <a:pPr marL="342900" indent="-342900">
              <a:lnSpc>
                <a:spcPct val="96000"/>
              </a:lnSpc>
              <a:buClr>
                <a:srgbClr val="981E32"/>
              </a:buClr>
              <a:buSzPct val="100000"/>
              <a:buFont typeface="Arial"/>
              <a:buChar char="•"/>
              <a:defRPr sz="700"/>
            </a:pPr>
            <a:r>
              <a:t>Cryomodules: 3.9 GHz</a:t>
            </a:r>
          </a:p>
          <a:p>
            <a:pPr marL="342900" indent="-342900">
              <a:lnSpc>
                <a:spcPct val="96000"/>
              </a:lnSpc>
              <a:buClr>
                <a:srgbClr val="981E32"/>
              </a:buClr>
              <a:buSzPct val="100000"/>
              <a:buFont typeface="Arial"/>
              <a:buChar char="•"/>
              <a:defRPr sz="700"/>
            </a:pPr>
            <a:r>
              <a:t>Cryomodule engineering/design</a:t>
            </a:r>
          </a:p>
          <a:p>
            <a:pPr marL="342900" indent="-342900">
              <a:lnSpc>
                <a:spcPct val="96000"/>
              </a:lnSpc>
              <a:buClr>
                <a:srgbClr val="981E32"/>
              </a:buClr>
              <a:buSzPct val="100000"/>
              <a:buFont typeface="Arial"/>
              <a:buChar char="•"/>
              <a:defRPr sz="700"/>
            </a:pPr>
            <a:r>
              <a:t>Helium distribution, including valve boxes                        </a:t>
            </a:r>
          </a:p>
          <a:p>
            <a:pPr marL="342900" indent="-342900">
              <a:lnSpc>
                <a:spcPct val="96000"/>
              </a:lnSpc>
              <a:buClr>
                <a:srgbClr val="981E32"/>
              </a:buClr>
              <a:buSzPct val="100000"/>
              <a:buFont typeface="Arial"/>
              <a:buChar char="•"/>
              <a:defRPr sz="700"/>
            </a:pPr>
            <a:r>
              <a:t>Processing for high Q (FNAL-invented gas doping)</a:t>
            </a:r>
          </a:p>
          <a:p>
            <a:pPr marL="342900" indent="-342900">
              <a:lnSpc>
                <a:spcPct val="96000"/>
              </a:lnSpc>
              <a:buClr>
                <a:srgbClr val="981E32"/>
              </a:buClr>
              <a:buSzPct val="100000"/>
              <a:buFont typeface="Arial"/>
              <a:buChar char="•"/>
              <a:defRPr sz="700"/>
            </a:pPr>
          </a:p>
          <a:p>
            <a:pPr marL="342900" indent="-342900">
              <a:lnSpc>
                <a:spcPct val="96000"/>
              </a:lnSpc>
              <a:buClr>
                <a:srgbClr val="981E32"/>
              </a:buClr>
              <a:buSzPct val="100000"/>
              <a:buFont typeface="Arial"/>
              <a:buChar char="•"/>
              <a:defRPr sz="700"/>
            </a:pPr>
            <a:r>
              <a:t>50% of cryomodules: 1.3 GHz </a:t>
            </a:r>
          </a:p>
          <a:p>
            <a:pPr marL="342900" indent="-342900">
              <a:lnSpc>
                <a:spcPct val="96000"/>
              </a:lnSpc>
              <a:buClr>
                <a:srgbClr val="981E32"/>
              </a:buClr>
              <a:buSzPct val="100000"/>
              <a:buFont typeface="Arial"/>
              <a:buChar char="•"/>
              <a:defRPr sz="700"/>
            </a:pPr>
            <a:r>
              <a:t>Cryoplant selection/design/installation/commissioning      </a:t>
            </a:r>
          </a:p>
          <a:p>
            <a:pPr marL="342900" indent="-342900">
              <a:lnSpc>
                <a:spcPct val="96000"/>
              </a:lnSpc>
              <a:buClr>
                <a:srgbClr val="981E32"/>
              </a:buClr>
              <a:buSzPct val="100000"/>
              <a:buFont typeface="Arial"/>
              <a:buChar char="•"/>
              <a:defRPr sz="700"/>
            </a:pPr>
            <a:r>
              <a:t>Processing for high Q</a:t>
            </a:r>
          </a:p>
          <a:p>
            <a:pPr marL="342900" indent="-342900">
              <a:lnSpc>
                <a:spcPct val="96000"/>
              </a:lnSpc>
              <a:buClr>
                <a:srgbClr val="981E32"/>
              </a:buClr>
              <a:buSzPct val="100000"/>
              <a:buFont typeface="Arial"/>
              <a:buChar char="•"/>
              <a:defRPr sz="700"/>
            </a:pPr>
            <a:r>
              <a:t>LLRF Controls</a:t>
            </a:r>
          </a:p>
          <a:p>
            <a:pPr marL="342900" indent="-342900">
              <a:lnSpc>
                <a:spcPct val="96000"/>
              </a:lnSpc>
              <a:buClr>
                <a:srgbClr val="981E32"/>
              </a:buClr>
              <a:buSzPct val="100000"/>
              <a:buFont typeface="Arial"/>
              <a:buChar char="•"/>
              <a:defRPr sz="700"/>
            </a:pPr>
          </a:p>
          <a:p>
            <a:pPr marL="342900" indent="-342900">
              <a:lnSpc>
                <a:spcPct val="96000"/>
              </a:lnSpc>
              <a:buClr>
                <a:srgbClr val="981E32"/>
              </a:buClr>
              <a:buSzPct val="100000"/>
              <a:buFont typeface="Arial"/>
              <a:buChar char="•"/>
              <a:defRPr sz="700"/>
            </a:pPr>
            <a:r>
              <a:t>Undulators		      </a:t>
            </a:r>
          </a:p>
          <a:p>
            <a:pPr marL="342900" indent="-342900">
              <a:lnSpc>
                <a:spcPct val="96000"/>
              </a:lnSpc>
              <a:buClr>
                <a:srgbClr val="981E32"/>
              </a:buClr>
              <a:buSzPct val="100000"/>
              <a:buFont typeface="Arial"/>
              <a:buChar char="•"/>
              <a:defRPr sz="700"/>
            </a:pPr>
            <a:r>
              <a:t>e</a:t>
            </a:r>
            <a:r>
              <a:rPr baseline="30000"/>
              <a:t>-</a:t>
            </a:r>
            <a:r>
              <a:t> gun &amp; associated injector systems</a:t>
            </a:r>
          </a:p>
          <a:p>
            <a:pPr marL="342900" indent="-342900">
              <a:lnSpc>
                <a:spcPct val="96000"/>
              </a:lnSpc>
              <a:buClr>
                <a:srgbClr val="981E32"/>
              </a:buClr>
              <a:buSzPct val="100000"/>
              <a:buFont typeface="Arial"/>
              <a:buChar char="•"/>
              <a:defRPr sz="700"/>
            </a:pPr>
            <a:r>
              <a:t>LLRF Controls</a:t>
            </a:r>
          </a:p>
          <a:p>
            <a:pPr marL="342900" indent="-342900">
              <a:lnSpc>
                <a:spcPct val="96000"/>
              </a:lnSpc>
              <a:buClr>
                <a:srgbClr val="981E32"/>
              </a:buClr>
              <a:buSzPct val="100000"/>
              <a:buFont typeface="Arial"/>
              <a:buChar char="•"/>
              <a:defRPr sz="700"/>
            </a:pPr>
            <a:r>
              <a:t>Accelerator physics support  </a:t>
            </a:r>
          </a:p>
          <a:p>
            <a:pPr marL="342900" indent="-342900">
              <a:lnSpc>
                <a:spcPct val="96000"/>
              </a:lnSpc>
              <a:buClr>
                <a:srgbClr val="981E32"/>
              </a:buClr>
              <a:buSzPct val="100000"/>
              <a:buFont typeface="Arial"/>
              <a:buChar char="•"/>
              <a:defRPr sz="700"/>
            </a:pPr>
          </a:p>
          <a:p>
            <a:pPr marL="342900" indent="-342900">
              <a:lnSpc>
                <a:spcPct val="96000"/>
              </a:lnSpc>
              <a:buClr>
                <a:srgbClr val="981E32"/>
              </a:buClr>
              <a:buSzPct val="100000"/>
              <a:buFont typeface="Arial"/>
              <a:buChar char="•"/>
              <a:defRPr sz="700"/>
            </a:pPr>
          </a:p>
          <a:p>
            <a:pPr marL="342900" indent="-342900">
              <a:lnSpc>
                <a:spcPct val="96000"/>
              </a:lnSpc>
              <a:buClr>
                <a:srgbClr val="981E32"/>
              </a:buClr>
              <a:buSzPct val="100000"/>
              <a:buFont typeface="Arial"/>
              <a:buChar char="•"/>
              <a:defRPr sz="700"/>
            </a:pPr>
          </a:p>
          <a:p>
            <a:pPr marL="342900" indent="-342900">
              <a:lnSpc>
                <a:spcPct val="96000"/>
              </a:lnSpc>
              <a:buClr>
                <a:srgbClr val="981E32"/>
              </a:buClr>
              <a:buSzPct val="100000"/>
              <a:buFont typeface="Arial"/>
              <a:buChar char="•"/>
              <a:defRPr sz="700"/>
            </a:pPr>
          </a:p>
          <a:p>
            <a:pPr marL="342900" indent="-342900">
              <a:lnSpc>
                <a:spcPct val="96000"/>
              </a:lnSpc>
              <a:buClr>
                <a:srgbClr val="981E32"/>
              </a:buClr>
              <a:buSzPct val="100000"/>
              <a:buFont typeface="Arial"/>
              <a:buChar char="•"/>
              <a:defRPr sz="700"/>
            </a:pPr>
            <a:r>
              <a:t>Undulator Vacuum Chamber</a:t>
            </a:r>
          </a:p>
          <a:p>
            <a:pPr marL="342900" indent="-342900">
              <a:lnSpc>
                <a:spcPct val="96000"/>
              </a:lnSpc>
              <a:buClr>
                <a:srgbClr val="981E32"/>
              </a:buClr>
              <a:buSzPct val="100000"/>
              <a:buFont typeface="Arial"/>
              <a:buChar char="•"/>
              <a:defRPr sz="700"/>
            </a:pPr>
            <a:r>
              <a:t>Also supports FNAL w/ SCRF cleaning facility</a:t>
            </a:r>
          </a:p>
          <a:p>
            <a:pPr marL="342900" indent="-342900">
              <a:lnSpc>
                <a:spcPct val="96000"/>
              </a:lnSpc>
              <a:buClr>
                <a:srgbClr val="981E32"/>
              </a:buClr>
              <a:buSzPct val="100000"/>
              <a:buFont typeface="Arial"/>
              <a:buChar char="•"/>
              <a:defRPr sz="700"/>
            </a:pPr>
            <a:r>
              <a:t>Undulator R&amp;D: vertical polarization </a:t>
            </a:r>
          </a:p>
          <a:p>
            <a:pPr>
              <a:lnSpc>
                <a:spcPct val="96000"/>
              </a:lnSpc>
              <a:defRPr sz="700"/>
            </a:pPr>
            <a:r>
              <a:t>	</a:t>
            </a:r>
          </a:p>
          <a:p>
            <a:pPr marL="342900" indent="-342900">
              <a:lnSpc>
                <a:spcPct val="96000"/>
              </a:lnSpc>
              <a:buClr>
                <a:srgbClr val="981E32"/>
              </a:buClr>
              <a:buSzPct val="100000"/>
              <a:buFont typeface="Arial"/>
              <a:buChar char="•"/>
              <a:defRPr sz="700"/>
            </a:pPr>
          </a:p>
          <a:p>
            <a:pPr marL="342900" indent="-342900">
              <a:lnSpc>
                <a:spcPct val="96000"/>
              </a:lnSpc>
              <a:buClr>
                <a:srgbClr val="981E32"/>
              </a:buClr>
              <a:buSzPct val="100000"/>
              <a:buFont typeface="Arial"/>
              <a:buChar char="•"/>
              <a:defRPr sz="700"/>
            </a:pPr>
          </a:p>
          <a:p>
            <a:pPr marL="342900" indent="-342900">
              <a:lnSpc>
                <a:spcPct val="96000"/>
              </a:lnSpc>
              <a:buClr>
                <a:srgbClr val="981E32"/>
              </a:buClr>
              <a:buSzPct val="100000"/>
              <a:buFont typeface="Arial"/>
              <a:buChar char="•"/>
              <a:defRPr sz="700"/>
            </a:pPr>
            <a:r>
              <a:t>R&amp;D planning, accelerator physics &amp; prototype support</a:t>
            </a:r>
          </a:p>
          <a:p>
            <a:pPr marL="342900" indent="-342900">
              <a:lnSpc>
                <a:spcPct val="96000"/>
              </a:lnSpc>
              <a:buClr>
                <a:srgbClr val="981E32"/>
              </a:buClr>
              <a:buSzPct val="100000"/>
              <a:buFont typeface="Arial"/>
              <a:buChar char="•"/>
              <a:defRPr sz="700"/>
            </a:pPr>
            <a:r>
              <a:t>processing for high-Q </a:t>
            </a:r>
          </a:p>
          <a:p>
            <a:pPr marL="342900" indent="-342900">
              <a:lnSpc>
                <a:spcPct val="96000"/>
              </a:lnSpc>
              <a:buClr>
                <a:srgbClr val="981E32"/>
              </a:buClr>
              <a:buSzPct val="100000"/>
              <a:buFont typeface="Arial"/>
              <a:buChar char="•"/>
              <a:defRPr sz="700"/>
            </a:pPr>
            <a:r>
              <a:t>e</a:t>
            </a:r>
            <a:r>
              <a:rPr baseline="30000"/>
              <a:t>-</a:t>
            </a:r>
            <a:r>
              <a:t> gun option</a:t>
            </a:r>
          </a:p>
        </p:txBody>
      </p:sp>
      <p:pic>
        <p:nvPicPr>
          <p:cNvPr id="290" name="image21.gif" descr="http://archaeometry.missouri.edu/datasets/library/Berkeley_Lab_logo.gif"/>
          <p:cNvPicPr>
            <a:picLocks noChangeAspect="1"/>
          </p:cNvPicPr>
          <p:nvPr/>
        </p:nvPicPr>
        <p:blipFill>
          <a:blip r:embed="rId3">
            <a:extLst/>
          </a:blip>
          <a:stretch>
            <a:fillRect/>
          </a:stretch>
        </p:blipFill>
        <p:spPr>
          <a:xfrm>
            <a:off x="1683459" y="3307307"/>
            <a:ext cx="1531089" cy="1058813"/>
          </a:xfrm>
          <a:prstGeom prst="rect">
            <a:avLst/>
          </a:prstGeom>
          <a:ln w="12700">
            <a:miter lim="400000"/>
          </a:ln>
        </p:spPr>
      </p:pic>
      <p:pic>
        <p:nvPicPr>
          <p:cNvPr id="291" name="image22.jpg" descr="http://ix.cs.uoregon.edu/~hank/DOECGF13_files/Argonne_logo.jpg"/>
          <p:cNvPicPr>
            <a:picLocks noChangeAspect="1"/>
          </p:cNvPicPr>
          <p:nvPr/>
        </p:nvPicPr>
        <p:blipFill>
          <a:blip r:embed="rId4">
            <a:extLst/>
          </a:blip>
          <a:stretch>
            <a:fillRect/>
          </a:stretch>
        </p:blipFill>
        <p:spPr>
          <a:xfrm>
            <a:off x="1524000" y="4476624"/>
            <a:ext cx="1713789" cy="645535"/>
          </a:xfrm>
          <a:prstGeom prst="rect">
            <a:avLst/>
          </a:prstGeom>
          <a:ln w="12700">
            <a:miter lim="400000"/>
          </a:ln>
        </p:spPr>
      </p:pic>
      <p:pic>
        <p:nvPicPr>
          <p:cNvPr id="292" name="image23.png" descr="http://4.bp.blogspot.com/_V1hbANfFpgg/TAWuMWFbqgI/AAAAAAAABDA/VEand1O8oMs/s400/cornell+university+2.gif"/>
          <p:cNvPicPr>
            <a:picLocks noChangeAspect="1"/>
          </p:cNvPicPr>
          <p:nvPr/>
        </p:nvPicPr>
        <p:blipFill>
          <a:blip r:embed="rId5">
            <a:extLst/>
          </a:blip>
          <a:stretch>
            <a:fillRect/>
          </a:stretch>
        </p:blipFill>
        <p:spPr>
          <a:xfrm>
            <a:off x="1648047" y="5348377"/>
            <a:ext cx="1043591" cy="1014893"/>
          </a:xfrm>
          <a:prstGeom prst="rect">
            <a:avLst/>
          </a:prstGeom>
          <a:ln w="12700">
            <a:miter lim="400000"/>
          </a:ln>
        </p:spPr>
      </p:pic>
      <p:pic>
        <p:nvPicPr>
          <p:cNvPr id="293" name="image24.png" descr="Home"/>
          <p:cNvPicPr>
            <a:picLocks noChangeAspect="1"/>
          </p:cNvPicPr>
          <p:nvPr/>
        </p:nvPicPr>
        <p:blipFill>
          <a:blip r:embed="rId6">
            <a:extLst/>
          </a:blip>
          <a:stretch>
            <a:fillRect/>
          </a:stretch>
        </p:blipFill>
        <p:spPr>
          <a:xfrm>
            <a:off x="1021907" y="2303252"/>
            <a:ext cx="2606027" cy="738652"/>
          </a:xfrm>
          <a:prstGeom prst="rect">
            <a:avLst/>
          </a:prstGeom>
          <a:ln w="12700">
            <a:miter lim="400000"/>
          </a:ln>
        </p:spPr>
      </p:pic>
      <p:sp>
        <p:nvSpPr>
          <p:cNvPr id="294" name="Shape 294"/>
          <p:cNvSpPr/>
          <p:nvPr/>
        </p:nvSpPr>
        <p:spPr>
          <a:xfrm>
            <a:off x="802257" y="2355010"/>
            <a:ext cx="7677509" cy="793632"/>
          </a:xfrm>
          <a:prstGeom prst="rect">
            <a:avLst/>
          </a:prstGeom>
          <a:ln w="76200">
            <a:solidFill>
              <a:srgbClr val="770012">
                <a:alpha val="40000"/>
              </a:srgbClr>
            </a:solidFill>
          </a:ln>
        </p:spPr>
        <p:txBody>
          <a:bodyPr lIns="45719" rIns="45719" anchor="ctr"/>
          <a:lstStyle/>
          <a:p>
            <a:pPr algn="ctr">
              <a:defRPr>
                <a:solidFill>
                  <a:srgbClr val="FFFFFF"/>
                </a:solidFill>
              </a:defRPr>
            </a:pPr>
          </a:p>
        </p:txBody>
      </p:sp>
      <p:sp>
        <p:nvSpPr>
          <p:cNvPr id="295" name="Shape 295"/>
          <p:cNvSpPr/>
          <p:nvPr/>
        </p:nvSpPr>
        <p:spPr>
          <a:xfrm>
            <a:off x="802257" y="3148641"/>
            <a:ext cx="7677509" cy="1096072"/>
          </a:xfrm>
          <a:prstGeom prst="rect">
            <a:avLst/>
          </a:prstGeom>
          <a:ln w="76200">
            <a:solidFill>
              <a:srgbClr val="770012">
                <a:alpha val="40000"/>
              </a:srgbClr>
            </a:solidFill>
          </a:ln>
        </p:spPr>
        <p:txBody>
          <a:bodyPr lIns="45719" rIns="45719" anchor="ctr"/>
          <a:lstStyle/>
          <a:p>
            <a:pPr algn="ctr">
              <a:defRPr>
                <a:solidFill>
                  <a:srgbClr val="FFFFFF"/>
                </a:solidFill>
              </a:defRPr>
            </a:pPr>
          </a:p>
        </p:txBody>
      </p:sp>
      <p:sp>
        <p:nvSpPr>
          <p:cNvPr id="296" name="Shape 296"/>
          <p:cNvSpPr/>
          <p:nvPr/>
        </p:nvSpPr>
        <p:spPr>
          <a:xfrm>
            <a:off x="802256" y="4307685"/>
            <a:ext cx="7677509" cy="983413"/>
          </a:xfrm>
          <a:prstGeom prst="rect">
            <a:avLst/>
          </a:prstGeom>
          <a:ln w="76200">
            <a:solidFill>
              <a:srgbClr val="770012">
                <a:alpha val="40000"/>
              </a:srgbClr>
            </a:solidFill>
          </a:ln>
        </p:spPr>
        <p:txBody>
          <a:bodyPr lIns="45719" rIns="45719" anchor="ctr"/>
          <a:lstStyle/>
          <a:p>
            <a:pPr algn="ctr">
              <a:defRPr>
                <a:solidFill>
                  <a:srgbClr val="FFFFFF"/>
                </a:solidFill>
              </a:defRPr>
            </a:pPr>
          </a:p>
        </p:txBody>
      </p:sp>
      <p:sp>
        <p:nvSpPr>
          <p:cNvPr id="297" name="Shape 297"/>
          <p:cNvSpPr/>
          <p:nvPr/>
        </p:nvSpPr>
        <p:spPr>
          <a:xfrm>
            <a:off x="802257" y="5355490"/>
            <a:ext cx="7677509" cy="983413"/>
          </a:xfrm>
          <a:prstGeom prst="rect">
            <a:avLst/>
          </a:prstGeom>
          <a:ln w="76200">
            <a:solidFill>
              <a:srgbClr val="770012">
                <a:alpha val="40000"/>
              </a:srgbClr>
            </a:solidFill>
          </a:ln>
        </p:spPr>
        <p:txBody>
          <a:bodyPr lIns="45719" rIns="45719" anchor="ctr"/>
          <a:lstStyle/>
          <a:p>
            <a:pPr algn="ctr">
              <a:defRPr>
                <a:solidFill>
                  <a:srgbClr val="FFFFFF"/>
                </a:solidFill>
              </a:defRPr>
            </a:pPr>
          </a:p>
        </p:txBody>
      </p:sp>
      <p:sp>
        <p:nvSpPr>
          <p:cNvPr id="298" name="Shape 298"/>
          <p:cNvSpPr/>
          <p:nvPr>
            <p:ph type="sldNum" sz="quarter" idx="2"/>
          </p:nvPr>
        </p:nvSpPr>
        <p:spPr>
          <a:xfrm>
            <a:off x="8566150" y="6468491"/>
            <a:ext cx="181835" cy="23927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9" name="Shape 299"/>
          <p:cNvSpPr/>
          <p:nvPr/>
        </p:nvSpPr>
        <p:spPr>
          <a:xfrm>
            <a:off x="1407691" y="2672570"/>
            <a:ext cx="1984287" cy="35066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marL="342900" indent="-342900">
              <a:buSzPct val="100000"/>
              <a:buFont typeface="Arial"/>
              <a:buChar char="•"/>
            </a:lvl1pPr>
          </a:lstStyle>
          <a:p>
            <a:pPr/>
            <a:r>
              <a:t>LLRF Controls </a:t>
            </a:r>
          </a:p>
        </p:txBody>
      </p:sp>
      <p:pic>
        <p:nvPicPr>
          <p:cNvPr id="300" name="image25.jpg"/>
          <p:cNvPicPr>
            <a:picLocks noChangeAspect="1"/>
          </p:cNvPicPr>
          <p:nvPr/>
        </p:nvPicPr>
        <p:blipFill>
          <a:blip r:embed="rId7">
            <a:extLst/>
          </a:blip>
          <a:stretch>
            <a:fillRect/>
          </a:stretch>
        </p:blipFill>
        <p:spPr>
          <a:xfrm>
            <a:off x="624840" y="1097280"/>
            <a:ext cx="8082833" cy="5265990"/>
          </a:xfrm>
          <a:prstGeom prst="rect">
            <a:avLst/>
          </a:prstGeom>
          <a:ln w="12700">
            <a:miter lim="400000"/>
          </a:ln>
        </p:spPr>
      </p:pic>
      <p:sp>
        <p:nvSpPr>
          <p:cNvPr id="301" name="Shape 301"/>
          <p:cNvSpPr/>
          <p:nvPr/>
        </p:nvSpPr>
        <p:spPr>
          <a:xfrm>
            <a:off x="36481" y="2451550"/>
            <a:ext cx="816634" cy="4420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a:lvl1pPr>
          </a:lstStyle>
          <a:p>
            <a:pPr/>
            <a:r>
              <a:t>LLRF Control</a:t>
            </a:r>
          </a:p>
        </p:txBody>
      </p:sp>
      <p:sp>
        <p:nvSpPr>
          <p:cNvPr id="302" name="Shape 302"/>
          <p:cNvSpPr/>
          <p:nvPr/>
        </p:nvSpPr>
        <p:spPr>
          <a:xfrm>
            <a:off x="36481" y="1478575"/>
            <a:ext cx="816634" cy="4420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a:lvl1pPr>
          </a:lstStyle>
          <a:p>
            <a:pPr/>
            <a:r>
              <a:t>LLRF Control</a:t>
            </a:r>
          </a:p>
        </p:txBody>
      </p:sp>
      <p:sp>
        <p:nvSpPr>
          <p:cNvPr id="303" name="Shape 303"/>
          <p:cNvSpPr/>
          <p:nvPr/>
        </p:nvSpPr>
        <p:spPr>
          <a:xfrm>
            <a:off x="36481" y="4578364"/>
            <a:ext cx="816634" cy="4420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a:lvl1pPr>
          </a:lstStyle>
          <a:p>
            <a:pPr/>
            <a:r>
              <a:t>LLRF Control</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7" name="Shape 307"/>
          <p:cNvSpPr/>
          <p:nvPr>
            <p:ph type="sldNum" sz="quarter" idx="2"/>
          </p:nvPr>
        </p:nvSpPr>
        <p:spPr>
          <a:xfrm>
            <a:off x="8566150" y="6468491"/>
            <a:ext cx="181835" cy="23927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08" name="Shape 308"/>
          <p:cNvSpPr/>
          <p:nvPr>
            <p:ph type="title"/>
          </p:nvPr>
        </p:nvSpPr>
        <p:spPr>
          <a:prstGeom prst="rect">
            <a:avLst/>
          </a:prstGeom>
        </p:spPr>
        <p:txBody>
          <a:bodyPr/>
          <a:lstStyle/>
          <a:p>
            <a:pPr/>
            <a:r>
              <a:t>LCLS-II Parameters</a:t>
            </a:r>
          </a:p>
        </p:txBody>
      </p:sp>
      <p:graphicFrame>
        <p:nvGraphicFramePr>
          <p:cNvPr id="309" name="Table 309"/>
          <p:cNvGraphicFramePr/>
          <p:nvPr/>
        </p:nvGraphicFramePr>
        <p:xfrm>
          <a:off x="621923" y="1252727"/>
          <a:ext cx="7912854" cy="3540260"/>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2918041"/>
                <a:gridCol w="2660572"/>
                <a:gridCol w="2321539"/>
              </a:tblGrid>
              <a:tr h="403488">
                <a:tc>
                  <a:txBody>
                    <a:bodyPr/>
                    <a:lstStyle/>
                    <a:p>
                      <a:pPr algn="ctr">
                        <a:defRPr b="0" sz="1800">
                          <a:solidFill>
                            <a:srgbClr val="000000"/>
                          </a:solidFill>
                        </a:defRPr>
                      </a:pPr>
                      <a:r>
                        <a:rPr b="1">
                          <a:solidFill>
                            <a:srgbClr val="FFFFFF"/>
                          </a:solidFill>
                        </a:rPr>
                        <a:t>Parameter</a:t>
                      </a:r>
                    </a:p>
                  </a:txBody>
                  <a:tcPr marL="0" marR="0" marT="0" marB="0" anchor="ctr" anchorCtr="0" horzOverflow="overflow"/>
                </a:tc>
                <a:tc>
                  <a:txBody>
                    <a:bodyPr/>
                    <a:lstStyle/>
                    <a:p>
                      <a:pPr algn="ctr">
                        <a:defRPr b="0" sz="1800">
                          <a:solidFill>
                            <a:srgbClr val="000000"/>
                          </a:solidFill>
                        </a:defRPr>
                      </a:pPr>
                      <a:r>
                        <a:rPr b="1">
                          <a:solidFill>
                            <a:srgbClr val="FFFFFF"/>
                          </a:solidFill>
                        </a:rPr>
                        <a:t>LCLS</a:t>
                      </a:r>
                    </a:p>
                  </a:txBody>
                  <a:tcPr marL="0" marR="0" marT="0" marB="0" anchor="ctr" anchorCtr="0" horzOverflow="overflow"/>
                </a:tc>
                <a:tc>
                  <a:txBody>
                    <a:bodyPr/>
                    <a:lstStyle/>
                    <a:p>
                      <a:pPr algn="ctr">
                        <a:defRPr b="0" sz="1800">
                          <a:solidFill>
                            <a:srgbClr val="000000"/>
                          </a:solidFill>
                        </a:defRPr>
                      </a:pPr>
                      <a:r>
                        <a:rPr b="1">
                          <a:solidFill>
                            <a:srgbClr val="FFFFFF"/>
                          </a:solidFill>
                        </a:rPr>
                        <a:t>LCLS-II</a:t>
                      </a:r>
                    </a:p>
                  </a:txBody>
                  <a:tcPr marL="0" marR="0" marT="0" marB="0" anchor="ctr" anchorCtr="0" horzOverflow="overflow"/>
                </a:tc>
              </a:tr>
              <a:tr h="646847">
                <a:tc>
                  <a:txBody>
                    <a:bodyPr/>
                    <a:lstStyle/>
                    <a:p>
                      <a:pPr>
                        <a:defRPr b="0" sz="1800">
                          <a:solidFill>
                            <a:srgbClr val="000000"/>
                          </a:solidFill>
                        </a:defRPr>
                      </a:pPr>
                      <a:r>
                        <a:rPr b="1">
                          <a:solidFill>
                            <a:srgbClr val="FFFFFF"/>
                          </a:solidFill>
                        </a:rPr>
                        <a:t>Accelerator Type</a:t>
                      </a:r>
                    </a:p>
                  </a:txBody>
                  <a:tcPr marL="0" marR="0" marT="0" marB="0" anchor="ctr" anchorCtr="0" horzOverflow="overflow"/>
                </a:tc>
                <a:tc>
                  <a:txBody>
                    <a:bodyPr/>
                    <a:lstStyle/>
                    <a:p>
                      <a:pPr algn="ctr">
                        <a:defRPr sz="1800"/>
                      </a:pPr>
                      <a:r>
                        <a:t>Normal conducting Cu</a:t>
                      </a:r>
                    </a:p>
                  </a:txBody>
                  <a:tcPr marL="0" marR="0" marT="0" marB="0" anchor="ctr" anchorCtr="0" horzOverflow="overflow"/>
                </a:tc>
                <a:tc>
                  <a:txBody>
                    <a:bodyPr/>
                    <a:lstStyle/>
                    <a:p>
                      <a:pPr algn="ctr">
                        <a:defRPr sz="1800"/>
                      </a:pPr>
                      <a:r>
                        <a:t>Superconducting</a:t>
                      </a:r>
                    </a:p>
                  </a:txBody>
                  <a:tcPr marL="0" marR="0" marT="0" marB="0" anchor="ctr" anchorCtr="0" horzOverflow="overflow"/>
                </a:tc>
              </a:tr>
              <a:tr h="646847">
                <a:tc>
                  <a:txBody>
                    <a:bodyPr/>
                    <a:lstStyle/>
                    <a:p>
                      <a:pPr>
                        <a:defRPr b="0" sz="1800">
                          <a:solidFill>
                            <a:srgbClr val="000000"/>
                          </a:solidFill>
                        </a:defRPr>
                      </a:pPr>
                      <a:r>
                        <a:rPr b="1">
                          <a:solidFill>
                            <a:srgbClr val="FFFFFF"/>
                          </a:solidFill>
                        </a:rPr>
                        <a:t>Final Electron Energy Range</a:t>
                      </a:r>
                    </a:p>
                  </a:txBody>
                  <a:tcPr marL="0" marR="0" marT="0" marB="0" anchor="ctr" anchorCtr="0" horzOverflow="overflow"/>
                </a:tc>
                <a:tc>
                  <a:txBody>
                    <a:bodyPr/>
                    <a:lstStyle/>
                    <a:p>
                      <a:pPr algn="ctr">
                        <a:defRPr sz="1800"/>
                      </a:pPr>
                      <a:r>
                        <a:t>2.5 - 15 GeV</a:t>
                      </a:r>
                    </a:p>
                  </a:txBody>
                  <a:tcPr marL="0" marR="0" marT="0" marB="0" anchor="ctr" anchorCtr="0" horzOverflow="overflow"/>
                </a:tc>
                <a:tc>
                  <a:txBody>
                    <a:bodyPr/>
                    <a:lstStyle/>
                    <a:p>
                      <a:pPr algn="ctr">
                        <a:defRPr sz="1800"/>
                      </a:pPr>
                      <a:r>
                        <a:t>2.0 - 4.5 GeV</a:t>
                      </a:r>
                    </a:p>
                  </a:txBody>
                  <a:tcPr marL="0" marR="0" marT="0" marB="0" anchor="ctr" anchorCtr="0" horzOverflow="overflow"/>
                </a:tc>
              </a:tr>
              <a:tr h="646847">
                <a:tc>
                  <a:txBody>
                    <a:bodyPr/>
                    <a:lstStyle/>
                    <a:p>
                      <a:pPr>
                        <a:defRPr b="0" sz="1800">
                          <a:solidFill>
                            <a:srgbClr val="000000"/>
                          </a:solidFill>
                        </a:defRPr>
                      </a:pPr>
                      <a:r>
                        <a:rPr b="1">
                          <a:solidFill>
                            <a:srgbClr val="FFFFFF"/>
                          </a:solidFill>
                        </a:rPr>
                        <a:t>Typical Electron Bunch Charge Range</a:t>
                      </a:r>
                    </a:p>
                  </a:txBody>
                  <a:tcPr marL="0" marR="0" marT="0" marB="0" anchor="ctr" anchorCtr="0" horzOverflow="overflow"/>
                </a:tc>
                <a:tc>
                  <a:txBody>
                    <a:bodyPr/>
                    <a:lstStyle/>
                    <a:p>
                      <a:pPr algn="ctr">
                        <a:defRPr sz="1800"/>
                      </a:pPr>
                      <a:r>
                        <a:t>20 - 300 pC</a:t>
                      </a:r>
                    </a:p>
                  </a:txBody>
                  <a:tcPr marL="0" marR="0" marT="0" marB="0" anchor="ctr" anchorCtr="0" horzOverflow="overflow"/>
                </a:tc>
                <a:tc>
                  <a:txBody>
                    <a:bodyPr/>
                    <a:lstStyle/>
                    <a:p>
                      <a:pPr algn="ctr">
                        <a:defRPr sz="1800"/>
                      </a:pPr>
                      <a:r>
                        <a:t>10 - 300 pC</a:t>
                      </a:r>
                    </a:p>
                  </a:txBody>
                  <a:tcPr marL="0" marR="0" marT="0" marB="0" anchor="ctr" anchorCtr="0" horzOverflow="overflow"/>
                </a:tc>
              </a:tr>
              <a:tr h="646847">
                <a:tc>
                  <a:txBody>
                    <a:bodyPr/>
                    <a:lstStyle/>
                    <a:p>
                      <a:pPr>
                        <a:defRPr b="0" sz="1800">
                          <a:solidFill>
                            <a:srgbClr val="000000"/>
                          </a:solidFill>
                        </a:defRPr>
                      </a:pPr>
                      <a:r>
                        <a:rPr b="1">
                          <a:solidFill>
                            <a:srgbClr val="FFFFFF"/>
                          </a:solidFill>
                        </a:rPr>
                        <a:t>Max Repetition Rate</a:t>
                      </a:r>
                    </a:p>
                  </a:txBody>
                  <a:tcPr marL="0" marR="0" marT="0" marB="0" anchor="ctr" anchorCtr="0" horzOverflow="overflow"/>
                </a:tc>
                <a:tc>
                  <a:txBody>
                    <a:bodyPr/>
                    <a:lstStyle/>
                    <a:p>
                      <a:pPr algn="ctr">
                        <a:defRPr sz="1800"/>
                      </a:pPr>
                      <a:r>
                        <a:t>120 Hz</a:t>
                      </a:r>
                    </a:p>
                  </a:txBody>
                  <a:tcPr marL="0" marR="0" marT="0" marB="0" anchor="ctr" anchorCtr="0" horzOverflow="overflow"/>
                </a:tc>
                <a:tc>
                  <a:txBody>
                    <a:bodyPr/>
                    <a:lstStyle/>
                    <a:p>
                      <a:pPr algn="ctr">
                        <a:defRPr sz="1800"/>
                      </a:pPr>
                      <a:r>
                        <a:rPr b="1"/>
                        <a:t>929 kHz</a:t>
                      </a:r>
                    </a:p>
                  </a:txBody>
                  <a:tcPr marL="0" marR="0" marT="0" marB="0" anchor="ctr" anchorCtr="0" horzOverflow="overflow"/>
                </a:tc>
              </a:tr>
              <a:tr h="646847">
                <a:tc>
                  <a:txBody>
                    <a:bodyPr/>
                    <a:lstStyle/>
                    <a:p>
                      <a:pPr>
                        <a:defRPr b="0" sz="1800">
                          <a:solidFill>
                            <a:srgbClr val="000000"/>
                          </a:solidFill>
                        </a:defRPr>
                      </a:pPr>
                      <a:r>
                        <a:rPr b="1">
                          <a:solidFill>
                            <a:srgbClr val="FFFFFF"/>
                          </a:solidFill>
                        </a:rPr>
                        <a:t>Max Electron Beam Power</a:t>
                      </a:r>
                    </a:p>
                  </a:txBody>
                  <a:tcPr marL="0" marR="0" marT="0" marB="0" anchor="ctr" anchorCtr="0" horzOverflow="overflow"/>
                </a:tc>
                <a:tc>
                  <a:txBody>
                    <a:bodyPr/>
                    <a:lstStyle/>
                    <a:p>
                      <a:pPr algn="ctr">
                        <a:defRPr sz="1800"/>
                      </a:pPr>
                      <a:r>
                        <a:t>540 W</a:t>
                      </a:r>
                    </a:p>
                  </a:txBody>
                  <a:tcPr marL="0" marR="0" marT="0" marB="0" anchor="ctr" anchorCtr="0" horzOverflow="overflow"/>
                </a:tc>
                <a:tc>
                  <a:txBody>
                    <a:bodyPr/>
                    <a:lstStyle/>
                    <a:p>
                      <a:pPr algn="ctr">
                        <a:defRPr sz="1800"/>
                      </a:pPr>
                      <a:r>
                        <a:rPr b="1"/>
                        <a:t>1.2 MW</a:t>
                      </a:r>
                    </a:p>
                  </a:txBody>
                  <a:tcPr marL="0" marR="0" marT="0" marB="0" anchor="ctr" anchorCtr="0" horzOverflow="overflow"/>
                </a:tc>
              </a:tr>
            </a:tbl>
          </a:graphicData>
        </a:graphic>
      </p:graphicFrame>
      <p:sp>
        <p:nvSpPr>
          <p:cNvPr id="310" name="Shape 310"/>
          <p:cNvSpPr/>
          <p:nvPr/>
        </p:nvSpPr>
        <p:spPr>
          <a:xfrm>
            <a:off x="621923" y="5134350"/>
            <a:ext cx="7900154" cy="86179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20000"/>
              </a:lnSpc>
              <a:spcBef>
                <a:spcPts val="300"/>
              </a:spcBef>
              <a:defRPr sz="2400"/>
            </a:lvl1pPr>
          </a:lstStyle>
          <a:p>
            <a:pPr/>
            <a:r>
              <a:t>LCLS-II’s high repetition rate and beam power present new challenges for the control system.</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4" name="Shape 314"/>
          <p:cNvSpPr/>
          <p:nvPr>
            <p:ph type="sldNum" sz="quarter" idx="2"/>
          </p:nvPr>
        </p:nvSpPr>
        <p:spPr>
          <a:xfrm>
            <a:off x="8566150" y="6468491"/>
            <a:ext cx="181835" cy="23927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15" name="Shape 315"/>
          <p:cNvSpPr/>
          <p:nvPr>
            <p:ph type="title"/>
          </p:nvPr>
        </p:nvSpPr>
        <p:spPr>
          <a:xfrm>
            <a:off x="451822" y="129090"/>
            <a:ext cx="8103569" cy="753035"/>
          </a:xfrm>
          <a:prstGeom prst="rect">
            <a:avLst/>
          </a:prstGeom>
        </p:spPr>
        <p:txBody>
          <a:bodyPr/>
          <a:lstStyle>
            <a:lvl1pPr>
              <a:defRPr sz="2800"/>
            </a:lvl1pPr>
          </a:lstStyle>
          <a:p>
            <a:pPr/>
            <a:r>
              <a:t>Controls Subsystems</a:t>
            </a:r>
          </a:p>
        </p:txBody>
      </p:sp>
      <p:sp>
        <p:nvSpPr>
          <p:cNvPr id="316" name="Shape 316"/>
          <p:cNvSpPr/>
          <p:nvPr>
            <p:ph type="body" idx="1"/>
          </p:nvPr>
        </p:nvSpPr>
        <p:spPr>
          <a:xfrm>
            <a:off x="457200" y="1243584"/>
            <a:ext cx="8108950" cy="5065522"/>
          </a:xfrm>
          <a:prstGeom prst="rect">
            <a:avLst/>
          </a:prstGeom>
        </p:spPr>
        <p:txBody>
          <a:bodyPr/>
          <a:lstStyle/>
          <a:p>
            <a:pPr lvl="1" marL="0" indent="219360" defTabSz="859536">
              <a:spcBef>
                <a:spcPts val="0"/>
              </a:spcBef>
              <a:buSzTx/>
              <a:buNone/>
              <a:defRPr sz="2256"/>
            </a:pPr>
            <a:r>
              <a:t>Controls scope includes…</a:t>
            </a:r>
          </a:p>
          <a:p>
            <a:pPr lvl="2" marL="649129" indent="-219361" defTabSz="859536">
              <a:spcBef>
                <a:spcPts val="0"/>
              </a:spcBef>
              <a:buClr>
                <a:srgbClr val="981E32"/>
              </a:buClr>
              <a:buFont typeface="Arial"/>
              <a:buChar char="•"/>
              <a:defRPr sz="2256"/>
            </a:pPr>
            <a:r>
              <a:t>Control &amp; monitoring of beam line components </a:t>
            </a:r>
          </a:p>
          <a:p>
            <a:pPr lvl="2" marL="649129" indent="-219361" defTabSz="859536">
              <a:spcBef>
                <a:spcPts val="0"/>
              </a:spcBef>
              <a:buClr>
                <a:srgbClr val="981E32"/>
              </a:buClr>
              <a:buFont typeface="Arial"/>
              <a:buChar char="•"/>
              <a:defRPr sz="2256"/>
            </a:pPr>
            <a:r>
              <a:t>Data acquisition and analysis for diagnostic systems</a:t>
            </a:r>
          </a:p>
          <a:p>
            <a:pPr lvl="2" marL="649129" indent="-219361" defTabSz="859536">
              <a:spcBef>
                <a:spcPts val="0"/>
              </a:spcBef>
              <a:buClr>
                <a:srgbClr val="981E32"/>
              </a:buClr>
              <a:buFont typeface="Arial"/>
              <a:buChar char="•"/>
              <a:defRPr sz="2256"/>
            </a:pPr>
            <a:r>
              <a:t>Timing, synchronization and event systems</a:t>
            </a:r>
          </a:p>
          <a:p>
            <a:pPr lvl="2" marL="649129" indent="-219361" defTabSz="859536">
              <a:spcBef>
                <a:spcPts val="0"/>
              </a:spcBef>
              <a:buClr>
                <a:srgbClr val="981E32"/>
              </a:buClr>
              <a:buFont typeface="Arial"/>
              <a:buChar char="•"/>
              <a:defRPr sz="2256"/>
            </a:pPr>
            <a:r>
              <a:t>Network and Controls computing infrastructure</a:t>
            </a:r>
          </a:p>
          <a:p>
            <a:pPr lvl="2" marL="649129" indent="-219361" defTabSz="859536">
              <a:spcBef>
                <a:spcPts val="0"/>
              </a:spcBef>
              <a:buClr>
                <a:srgbClr val="981E32"/>
              </a:buClr>
              <a:buFont typeface="Arial"/>
              <a:buChar char="•"/>
              <a:defRPr sz="2256"/>
            </a:pPr>
            <a:r>
              <a:t>Low Level RF and Feedback systems</a:t>
            </a:r>
          </a:p>
          <a:p>
            <a:pPr lvl="2" marL="649129" indent="-219361" defTabSz="859536">
              <a:spcBef>
                <a:spcPts val="0"/>
              </a:spcBef>
              <a:buClr>
                <a:srgbClr val="981E32"/>
              </a:buClr>
              <a:buFont typeface="Arial"/>
              <a:buChar char="•"/>
              <a:defRPr sz="2256"/>
            </a:pPr>
            <a:r>
              <a:t>Machine Protection System</a:t>
            </a:r>
          </a:p>
          <a:p>
            <a:pPr lvl="2" marL="649129" indent="-219361" defTabSz="859536">
              <a:spcBef>
                <a:spcPts val="0"/>
              </a:spcBef>
              <a:buClr>
                <a:srgbClr val="981E32"/>
              </a:buClr>
              <a:buFont typeface="Arial"/>
              <a:buChar char="•"/>
              <a:defRPr sz="2256"/>
            </a:pPr>
            <a:r>
              <a:t>Personnel safety systems</a:t>
            </a:r>
          </a:p>
          <a:p>
            <a:pPr lvl="2" marL="649129" indent="-219361" defTabSz="859536">
              <a:spcBef>
                <a:spcPts val="0"/>
              </a:spcBef>
              <a:buClr>
                <a:srgbClr val="981E32"/>
              </a:buClr>
              <a:buFont typeface="Arial"/>
              <a:buChar char="•"/>
              <a:defRPr sz="2256"/>
            </a:pPr>
            <a:r>
              <a:t>Cryo Interfaces (Cryoplant, Cyro Distribution, Cryomodule) </a:t>
            </a:r>
          </a:p>
          <a:p>
            <a:pPr lvl="2" marL="649129" indent="-219361" defTabSz="859536">
              <a:spcBef>
                <a:spcPts val="0"/>
              </a:spcBef>
              <a:buClr>
                <a:srgbClr val="981E32"/>
              </a:buClr>
              <a:buFont typeface="Arial"/>
              <a:buChar char="•"/>
              <a:defRPr sz="2256"/>
            </a:pPr>
            <a:r>
              <a:t>X-ray Transport and Experiment Systems controls (Mirrors, Solid and Gas Attenuators, Stoppers, Collimators, Imagers)</a:t>
            </a:r>
          </a:p>
          <a:p>
            <a:pPr lvl="2" marL="649129" indent="-219361" defTabSz="859536">
              <a:spcBef>
                <a:spcPts val="0"/>
              </a:spcBef>
              <a:buClr>
                <a:srgbClr val="981E32"/>
              </a:buClr>
              <a:buFont typeface="Arial"/>
              <a:buChar char="•"/>
              <a:defRPr sz="2256"/>
            </a:pPr>
            <a:r>
              <a:t>Controls infrastructure, including racks &amp; cables </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0" name="Shape 320"/>
          <p:cNvSpPr/>
          <p:nvPr>
            <p:ph type="sldNum" sz="quarter" idx="2"/>
          </p:nvPr>
        </p:nvSpPr>
        <p:spPr>
          <a:xfrm>
            <a:off x="8566150" y="6468491"/>
            <a:ext cx="181835" cy="23927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21" name="Shape 321"/>
          <p:cNvSpPr/>
          <p:nvPr>
            <p:ph type="title"/>
          </p:nvPr>
        </p:nvSpPr>
        <p:spPr>
          <a:xfrm>
            <a:off x="451822" y="129090"/>
            <a:ext cx="8103569" cy="753035"/>
          </a:xfrm>
          <a:prstGeom prst="rect">
            <a:avLst/>
          </a:prstGeom>
        </p:spPr>
        <p:txBody>
          <a:bodyPr/>
          <a:lstStyle>
            <a:lvl1pPr>
              <a:defRPr sz="2800"/>
            </a:lvl1pPr>
          </a:lstStyle>
          <a:p>
            <a:pPr/>
            <a:r>
              <a:t>Controls High Level Requirements</a:t>
            </a:r>
          </a:p>
        </p:txBody>
      </p:sp>
      <p:sp>
        <p:nvSpPr>
          <p:cNvPr id="322" name="Shape 322"/>
          <p:cNvSpPr/>
          <p:nvPr>
            <p:ph type="body" idx="1"/>
          </p:nvPr>
        </p:nvSpPr>
        <p:spPr>
          <a:xfrm>
            <a:off x="457200" y="1243584"/>
            <a:ext cx="8108950" cy="5065522"/>
          </a:xfrm>
          <a:prstGeom prst="rect">
            <a:avLst/>
          </a:prstGeom>
        </p:spPr>
        <p:txBody>
          <a:bodyPr/>
          <a:lstStyle/>
          <a:p>
            <a:pPr marL="316831" indent="-240631">
              <a:spcBef>
                <a:spcPts val="0"/>
              </a:spcBef>
              <a:buSzPct val="125000"/>
              <a:buChar char="•"/>
            </a:pPr>
            <a:r>
              <a:t>Extend LCLS 1’s successful EPICS controls to LCLS-II</a:t>
            </a:r>
          </a:p>
          <a:p>
            <a:pPr marL="316831" indent="-240631">
              <a:spcBef>
                <a:spcPts val="0"/>
              </a:spcBef>
              <a:buSzPct val="125000"/>
              <a:buChar char="•"/>
            </a:pPr>
            <a:r>
              <a:t>Preserve the single-pulse control and single-pulse measurement features needed for the single-pass accelerator</a:t>
            </a:r>
          </a:p>
          <a:p>
            <a:pPr marL="316831" indent="-240631">
              <a:spcBef>
                <a:spcPts val="0"/>
              </a:spcBef>
              <a:buSzPct val="125000"/>
              <a:buChar char="•"/>
            </a:pPr>
            <a:r>
              <a:t>Maintain compatibility with LCLS, which shares electron and photon beam lines with LCLS-II</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Blank">
  <a:themeElements>
    <a:clrScheme name="Blank">
      <a:dk1>
        <a:srgbClr val="000000"/>
      </a:dk1>
      <a:lt1>
        <a:srgbClr val="FFFFFF"/>
      </a:lt1>
      <a:dk2>
        <a:srgbClr val="A7A7A7"/>
      </a:dk2>
      <a:lt2>
        <a:srgbClr val="535353"/>
      </a:lt2>
      <a:accent1>
        <a:srgbClr val="A4001D"/>
      </a:accent1>
      <a:accent2>
        <a:srgbClr val="E17000"/>
      </a:accent2>
      <a:accent3>
        <a:srgbClr val="4D4F53"/>
      </a:accent3>
      <a:accent4>
        <a:srgbClr val="545455"/>
      </a:accent4>
      <a:accent5>
        <a:srgbClr val="0099CC"/>
      </a:accent5>
      <a:accent6>
        <a:srgbClr val="69BE28"/>
      </a:accent6>
      <a:hlink>
        <a:srgbClr val="0000FF"/>
      </a:hlink>
      <a:folHlink>
        <a:srgbClr val="FF00FF"/>
      </a:folHlink>
    </a:clrScheme>
    <a:fontScheme name="Blank">
      <a:majorFont>
        <a:latin typeface="Helvetica"/>
        <a:ea typeface="Helvetica"/>
        <a:cs typeface="Helvetica"/>
      </a:majorFont>
      <a:minorFont>
        <a:latin typeface="Calibri"/>
        <a:ea typeface="Calibri"/>
        <a:cs typeface="Calibri"/>
      </a:minorFont>
    </a:fontScheme>
    <a:fmtScheme name="Blan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a:themeElements>
    <a:clrScheme name="Blank">
      <a:dk1>
        <a:srgbClr val="000000"/>
      </a:dk1>
      <a:lt1>
        <a:srgbClr val="FFFFFF"/>
      </a:lt1>
      <a:dk2>
        <a:srgbClr val="A7A7A7"/>
      </a:dk2>
      <a:lt2>
        <a:srgbClr val="535353"/>
      </a:lt2>
      <a:accent1>
        <a:srgbClr val="A4001D"/>
      </a:accent1>
      <a:accent2>
        <a:srgbClr val="E17000"/>
      </a:accent2>
      <a:accent3>
        <a:srgbClr val="4D4F53"/>
      </a:accent3>
      <a:accent4>
        <a:srgbClr val="545455"/>
      </a:accent4>
      <a:accent5>
        <a:srgbClr val="0099CC"/>
      </a:accent5>
      <a:accent6>
        <a:srgbClr val="69BE28"/>
      </a:accent6>
      <a:hlink>
        <a:srgbClr val="0000FF"/>
      </a:hlink>
      <a:folHlink>
        <a:srgbClr val="FF00FF"/>
      </a:folHlink>
    </a:clrScheme>
    <a:fontScheme name="Blank">
      <a:majorFont>
        <a:latin typeface="Helvetica"/>
        <a:ea typeface="Helvetica"/>
        <a:cs typeface="Helvetica"/>
      </a:majorFont>
      <a:minorFont>
        <a:latin typeface="Calibri"/>
        <a:ea typeface="Calibri"/>
        <a:cs typeface="Calibri"/>
      </a:minorFont>
    </a:fontScheme>
    <a:fmtScheme name="Blan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