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8" r:id="rId3"/>
    <p:sldId id="259" r:id="rId4"/>
    <p:sldId id="275" r:id="rId5"/>
    <p:sldId id="260" r:id="rId6"/>
    <p:sldId id="271" r:id="rId7"/>
    <p:sldId id="270" r:id="rId8"/>
    <p:sldId id="274" r:id="rId9"/>
    <p:sldId id="262" r:id="rId10"/>
    <p:sldId id="263" r:id="rId11"/>
    <p:sldId id="264" r:id="rId12"/>
    <p:sldId id="265" r:id="rId13"/>
    <p:sldId id="272" r:id="rId14"/>
    <p:sldId id="269" r:id="rId15"/>
    <p:sldId id="273" r:id="rId16"/>
    <p:sldId id="266" r:id="rId17"/>
    <p:sldId id="267" r:id="rId18"/>
    <p:sldId id="268" r:id="rId19"/>
    <p:sldId id="256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4843"/>
    <a:srgbClr val="847470"/>
    <a:srgbClr val="95938E"/>
    <a:srgbClr val="E7E7E4"/>
    <a:srgbClr val="4F4946"/>
    <a:srgbClr val="74241F"/>
    <a:srgbClr val="113F7C"/>
    <a:srgbClr val="A02A17"/>
    <a:srgbClr val="EAE6E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1" autoAdjust="0"/>
    <p:restoredTop sz="86398" autoAdjust="0"/>
  </p:normalViewPr>
  <p:slideViewPr>
    <p:cSldViewPr snapToGrid="0" snapToObjects="1">
      <p:cViewPr varScale="1">
        <p:scale>
          <a:sx n="71" d="100"/>
          <a:sy n="71" d="100"/>
        </p:scale>
        <p:origin x="-102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BAD7AC66-19B7-6345-9F32-F7B9834B9AA7}" type="datetime1">
              <a:rPr lang="en-US"/>
              <a:pPr>
                <a:defRPr/>
              </a:pPr>
              <a:t>5/25/2016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7E8EB5D5-35E0-754F-83D8-591221026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47810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04D4055B-F5A6-A04E-9D38-48EB1FF2AB30}" type="datetime1">
              <a:rPr lang="en-US"/>
              <a:pPr>
                <a:defRPr/>
              </a:pPr>
              <a:t>5/25/2016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41DFB216-66E3-514B-BDCF-9CBADA758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02262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FB216-66E3-514B-BDCF-9CBADA758BD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FB216-66E3-514B-BDCF-9CBADA758BD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FB216-66E3-514B-BDCF-9CBADA758BD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FB216-66E3-514B-BDCF-9CBADA758BD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jpe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jpe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jpe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jpe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7"/>
          <p:cNvSpPr txBox="1">
            <a:spLocks noChangeArrowheads="1"/>
          </p:cNvSpPr>
          <p:nvPr userDrawn="1"/>
        </p:nvSpPr>
        <p:spPr bwMode="auto">
          <a:xfrm>
            <a:off x="6818313" y="990600"/>
            <a:ext cx="2325687" cy="5867400"/>
          </a:xfrm>
          <a:prstGeom prst="rect">
            <a:avLst/>
          </a:prstGeom>
          <a:solidFill>
            <a:srgbClr val="4F494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1096963"/>
          </a:xfrm>
          <a:prstGeom prst="rect">
            <a:avLst/>
          </a:prstGeom>
          <a:solidFill>
            <a:srgbClr val="74241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533400" y="6443665"/>
            <a:ext cx="5791200" cy="27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ts val="500"/>
              </a:lnSpc>
              <a:spcBef>
                <a:spcPct val="50000"/>
              </a:spcBef>
              <a:defRPr/>
            </a:pP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Owned and operated as a joint venture by a consortium of Canadian universities via a contribution through the National Research Council Canada </a:t>
            </a:r>
          </a:p>
          <a:p>
            <a:pPr algn="l">
              <a:lnSpc>
                <a:spcPts val="500"/>
              </a:lnSpc>
              <a:spcBef>
                <a:spcPct val="50000"/>
              </a:spcBef>
              <a:defRPr/>
            </a:pP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Propriété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d’un consortium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d’universités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canadiennes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géré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en co-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entreprise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à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partir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contribution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administrée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par le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Conseil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national de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recherches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Canada</a:t>
            </a:r>
            <a:endParaRPr lang="en-US" sz="600" i="1" dirty="0">
              <a:solidFill>
                <a:srgbClr val="95938E"/>
              </a:solidFill>
              <a:latin typeface="Arial Black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0" y="2239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 userDrawn="1"/>
        </p:nvSpPr>
        <p:spPr bwMode="auto">
          <a:xfrm>
            <a:off x="6019800" y="411163"/>
            <a:ext cx="29718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Canada’s national laboratory for particle and nuclear physics </a:t>
            </a:r>
          </a:p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Laboratoire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national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canadien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pour la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recherche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en physique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nucléaire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</a:t>
            </a:r>
          </a:p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et en physique des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particules</a:t>
            </a:r>
            <a:endParaRPr lang="en-US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Picture 19" descr="TRIUMF_logo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03200"/>
            <a:ext cx="2424113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247650" y="2239963"/>
            <a:ext cx="6076950" cy="655638"/>
          </a:xfrm>
        </p:spPr>
        <p:txBody>
          <a:bodyPr/>
          <a:lstStyle>
            <a:lvl1pPr algn="r">
              <a:buNone/>
              <a:defRPr b="1">
                <a:solidFill>
                  <a:srgbClr val="113F7C"/>
                </a:solidFill>
              </a:defRPr>
            </a:lvl1pPr>
            <a:lvl2pPr algn="r">
              <a:buNone/>
              <a:defRPr sz="2000" b="1">
                <a:solidFill>
                  <a:srgbClr val="6E615D"/>
                </a:solidFill>
              </a:defRPr>
            </a:lvl2pPr>
            <a:lvl3pPr algn="r">
              <a:buNone/>
              <a:defRPr sz="1400" b="1">
                <a:solidFill>
                  <a:srgbClr val="6E615D"/>
                </a:solidFill>
              </a:defRPr>
            </a:lvl3pPr>
            <a:lvl4pPr algn="r">
              <a:buNone/>
              <a:defRPr sz="1100" b="1">
                <a:solidFill>
                  <a:schemeClr val="accent1"/>
                </a:solidFill>
                <a:latin typeface="+mj-lt"/>
              </a:defRPr>
            </a:lvl4pPr>
            <a:lvl5pPr algn="r">
              <a:buNone/>
              <a:defRPr sz="1100">
                <a:solidFill>
                  <a:srgbClr val="6E615D"/>
                </a:solidFill>
                <a:latin typeface="+mj-lt"/>
              </a:defRPr>
            </a:lvl5pPr>
          </a:lstStyle>
          <a:p>
            <a:pPr lvl="0"/>
            <a:r>
              <a:rPr lang="en-CA" dirty="0" smtClean="0"/>
              <a:t>Presentation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47650" y="2895600"/>
            <a:ext cx="6076950" cy="457200"/>
          </a:xfrm>
        </p:spPr>
        <p:txBody>
          <a:bodyPr/>
          <a:lstStyle>
            <a:lvl1pPr algn="r">
              <a:buNone/>
              <a:defRPr sz="2000" b="1" baseline="0">
                <a:solidFill>
                  <a:srgbClr val="4F4946"/>
                </a:solidFill>
              </a:defRPr>
            </a:lvl1pPr>
          </a:lstStyle>
          <a:p>
            <a:pPr lvl="0"/>
            <a:r>
              <a:rPr lang="en-CA"/>
              <a:t>Subtitle, if any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47650" y="3581400"/>
            <a:ext cx="6076950" cy="457200"/>
          </a:xfrm>
        </p:spPr>
        <p:txBody>
          <a:bodyPr/>
          <a:lstStyle>
            <a:lvl1pPr algn="r">
              <a:buNone/>
              <a:defRPr sz="1400" b="1" baseline="0">
                <a:solidFill>
                  <a:srgbClr val="95938E"/>
                </a:solidFill>
              </a:defRPr>
            </a:lvl1pPr>
          </a:lstStyle>
          <a:p>
            <a:pPr lvl="0"/>
            <a:r>
              <a:rPr lang="en-CA"/>
              <a:t>Tagline, if any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47650" y="4343400"/>
            <a:ext cx="6076950" cy="533400"/>
          </a:xfrm>
        </p:spPr>
        <p:txBody>
          <a:bodyPr/>
          <a:lstStyle>
            <a:lvl1pPr algn="r">
              <a:buNone/>
              <a:defRPr sz="1100" b="1" baseline="0">
                <a:solidFill>
                  <a:srgbClr val="113F7C"/>
                </a:solidFill>
              </a:defRPr>
            </a:lvl1pPr>
          </a:lstStyle>
          <a:p>
            <a:pPr lvl="0"/>
            <a:r>
              <a:rPr lang="en-CA"/>
              <a:t>Name | Position | TRIUMF</a:t>
            </a:r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7028656" y="4953000"/>
            <a:ext cx="1905000" cy="16764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7"/>
          </p:nvPr>
        </p:nvSpPr>
        <p:spPr>
          <a:xfrm>
            <a:off x="7028656" y="1295400"/>
            <a:ext cx="1905000" cy="16764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2" name="Picture Placeholder 16"/>
          <p:cNvSpPr>
            <a:spLocks noGrp="1"/>
          </p:cNvSpPr>
          <p:nvPr>
            <p:ph type="pic" sz="quarter" idx="18"/>
          </p:nvPr>
        </p:nvSpPr>
        <p:spPr>
          <a:xfrm>
            <a:off x="7028656" y="3124200"/>
            <a:ext cx="1905000" cy="16764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457200" y="6087521"/>
            <a:ext cx="39688" cy="317500"/>
          </a:xfrm>
          <a:prstGeom prst="rect">
            <a:avLst/>
          </a:prstGeom>
          <a:solidFill>
            <a:srgbClr val="95938E"/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 userDrawn="1"/>
        </p:nvSpPr>
        <p:spPr bwMode="auto">
          <a:xfrm>
            <a:off x="533400" y="6102881"/>
            <a:ext cx="5791200" cy="27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ts val="500"/>
              </a:lnSpc>
              <a:spcBef>
                <a:spcPct val="50000"/>
              </a:spcBef>
              <a:defRPr/>
            </a:pPr>
            <a:r>
              <a:rPr lang="en-US" sz="600" i="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Accelerating</a:t>
            </a:r>
            <a:r>
              <a:rPr lang="en-US" sz="600" i="0" baseline="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Science for Canada</a:t>
            </a:r>
          </a:p>
          <a:p>
            <a:pPr marL="0" marR="0" indent="0" algn="l" defTabSz="457200" rtl="0" eaLnBrk="1" fontAlgn="base" latinLnBrk="0" hangingPunct="1">
              <a:lnSpc>
                <a:spcPts val="5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Un </a:t>
            </a:r>
            <a:r>
              <a:rPr lang="en-US" sz="600" kern="1200" dirty="0" err="1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accélérateur</a:t>
            </a:r>
            <a:r>
              <a:rPr lang="en-US" sz="600" kern="1200" dirty="0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de la </a:t>
            </a:r>
            <a:r>
              <a:rPr lang="en-US" sz="600" kern="1200" dirty="0" err="1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démarche</a:t>
            </a:r>
            <a:r>
              <a:rPr lang="en-US" sz="600" kern="1200" dirty="0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</a:t>
            </a:r>
            <a:r>
              <a:rPr lang="en-US" sz="600" kern="1200" dirty="0" err="1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scientifique</a:t>
            </a:r>
            <a:r>
              <a:rPr lang="en-US" sz="600" kern="1200" dirty="0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</a:t>
            </a:r>
            <a:r>
              <a:rPr lang="en-US" sz="600" kern="1200" dirty="0" err="1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canadienne</a:t>
            </a:r>
            <a:endParaRPr lang="en-US" sz="600" i="1" dirty="0">
              <a:solidFill>
                <a:srgbClr val="95938E"/>
              </a:solidFill>
              <a:latin typeface="Arial Black" charset="0"/>
              <a:ea typeface="ヒラギノ角ゴ Pro W3" charset="-128"/>
              <a:cs typeface="ヒラギノ角ゴ Pro W3" charset="-128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221111" y="1411111"/>
            <a:ext cx="3654602" cy="464255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able Placeholder 13"/>
          <p:cNvSpPr>
            <a:spLocks noGrp="1"/>
          </p:cNvSpPr>
          <p:nvPr>
            <p:ph type="tbl" sz="quarter" idx="15"/>
          </p:nvPr>
        </p:nvSpPr>
        <p:spPr>
          <a:xfrm>
            <a:off x="381000" y="1411111"/>
            <a:ext cx="4629150" cy="4642556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5ED7B-9A73-B445-9D75-EF7F6CE89039}" type="datetime4">
              <a:rPr lang="en-US"/>
              <a:pPr>
                <a:defRPr/>
              </a:pPr>
              <a:t>May 25, 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9A9CC-D407-2C40-A733-1A362103C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457200" y="1495425"/>
            <a:ext cx="8077200" cy="4586288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30964-2B91-D141-B55B-D0CB432DA43A}" type="datetime4">
              <a:rPr lang="en-US"/>
              <a:pPr>
                <a:defRPr/>
              </a:pPr>
              <a:t>May 25, 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CB916-5AC1-644C-AE40-D75B460B9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381000" y="1439863"/>
            <a:ext cx="4797425" cy="4725987"/>
          </a:xfrm>
        </p:spPr>
        <p:txBody>
          <a:bodyPr/>
          <a:lstStyle/>
          <a:p>
            <a:pPr lvl="0"/>
            <a:r>
              <a:rPr lang="en-US" noProof="0" smtClean="0"/>
              <a:t>Click icon to add media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362575" y="1439863"/>
            <a:ext cx="3443288" cy="472598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1F08B-C7F5-DD4E-8E16-9F46CFC19D92}" type="datetime4">
              <a:rPr lang="en-US"/>
              <a:pPr>
                <a:defRPr/>
              </a:pPr>
              <a:t>May 25, 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7CCD4-CC97-4D48-A617-7F176D989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7"/>
          <p:cNvSpPr txBox="1">
            <a:spLocks noChangeArrowheads="1"/>
          </p:cNvSpPr>
          <p:nvPr userDrawn="1"/>
        </p:nvSpPr>
        <p:spPr bwMode="auto">
          <a:xfrm>
            <a:off x="6818313" y="990600"/>
            <a:ext cx="2325687" cy="5867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1096963"/>
          </a:xfrm>
          <a:prstGeom prst="rect">
            <a:avLst/>
          </a:prstGeom>
          <a:solidFill>
            <a:srgbClr val="74241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533400" y="6392863"/>
            <a:ext cx="5791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Owned and operated as a joint venture by a consortium of Canadian universities via a contribution through the National Research Council Canada 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Propriété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d’un consortium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d’universités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canadiennes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géré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en co-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entreprise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à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partir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contribution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administrée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par le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Conseil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national de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recherches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Canada</a:t>
            </a:r>
            <a:endParaRPr lang="en-US" sz="600" i="1" dirty="0">
              <a:solidFill>
                <a:srgbClr val="95938E"/>
              </a:solidFill>
              <a:latin typeface="Arial Black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0" y="2239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 userDrawn="1"/>
        </p:nvSpPr>
        <p:spPr bwMode="auto">
          <a:xfrm>
            <a:off x="6019800" y="411163"/>
            <a:ext cx="29718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Canada’s national laboratory for particle and nuclear physics </a:t>
            </a:r>
          </a:p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Laboratoire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national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canadien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pour la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recherche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en physique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nucléaire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</a:t>
            </a:r>
          </a:p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et en physique des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particules</a:t>
            </a:r>
            <a:endParaRPr lang="en-US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Picture 19" descr="TRIUMF_logo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03200"/>
            <a:ext cx="2424113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 userDrawn="1"/>
        </p:nvSpPr>
        <p:spPr>
          <a:xfrm>
            <a:off x="-571" y="1985126"/>
            <a:ext cx="6818884" cy="3349657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>
              <a:defRPr/>
            </a:pPr>
            <a:r>
              <a:rPr lang="en-CA" sz="7000" dirty="0" smtClean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Tack!</a:t>
            </a:r>
            <a:endParaRPr lang="en-US" sz="7000" dirty="0" smtClean="0">
              <a:solidFill>
                <a:srgbClr val="113F7C"/>
              </a:solidFill>
              <a:latin typeface="Myriad Pro"/>
              <a:ea typeface="ヒラギノ角ゴ Pro W3" charset="-128"/>
              <a:cs typeface="Myriad Pro"/>
            </a:endParaRPr>
          </a:p>
          <a:p>
            <a:pPr algn="ctr">
              <a:defRPr/>
            </a:pPr>
            <a:r>
              <a:rPr lang="en-US" sz="7000" dirty="0" smtClean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Thank</a:t>
            </a:r>
            <a:r>
              <a:rPr lang="en-US" sz="7000" baseline="0" dirty="0" smtClean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 </a:t>
            </a:r>
            <a:r>
              <a:rPr lang="en-US" sz="700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you!</a:t>
            </a:r>
          </a:p>
          <a:p>
            <a:pPr algn="ctr">
              <a:defRPr/>
            </a:pPr>
            <a:r>
              <a:rPr lang="en-US" sz="7000" dirty="0" smtClean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Merci!</a:t>
            </a:r>
          </a:p>
        </p:txBody>
      </p:sp>
      <p:sp>
        <p:nvSpPr>
          <p:cNvPr id="35" name="Rectangle 34"/>
          <p:cNvSpPr/>
          <p:nvPr userDrawn="1"/>
        </p:nvSpPr>
        <p:spPr>
          <a:xfrm>
            <a:off x="6976324" y="2997200"/>
            <a:ext cx="2010775" cy="23375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49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86911" y="3414268"/>
            <a:ext cx="800188" cy="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995" y="3060404"/>
            <a:ext cx="1179248" cy="3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48"/>
          <p:cNvPicPr>
            <a:picLocks noChangeAspect="1" noChangeArrowheads="1"/>
          </p:cNvPicPr>
          <p:nvPr userDrawn="1"/>
        </p:nvPicPr>
        <p:blipFill>
          <a:blip r:embed="rId5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61001" y="4025521"/>
            <a:ext cx="1126098" cy="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995" y="4025521"/>
            <a:ext cx="815838" cy="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4"/>
          <p:cNvPicPr>
            <a:picLocks noChangeAspect="1" noChangeArrowheads="1"/>
          </p:cNvPicPr>
          <p:nvPr userDrawn="1"/>
        </p:nvPicPr>
        <p:blipFill>
          <a:blip r:embed="rId7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3591" y="3106107"/>
            <a:ext cx="724535" cy="25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0" descr="NRCan-Canada_E.jpg"/>
          <p:cNvPicPr>
            <a:picLocks noChangeAspect="1"/>
          </p:cNvPicPr>
          <p:nvPr userDrawn="1"/>
        </p:nvPicPr>
        <p:blipFill>
          <a:blip r:embed="rId8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 b="59999"/>
          <a:stretch>
            <a:fillRect/>
          </a:stretch>
        </p:blipFill>
        <p:spPr>
          <a:xfrm>
            <a:off x="6991995" y="4880210"/>
            <a:ext cx="1997786" cy="234405"/>
          </a:xfrm>
          <a:prstGeom prst="rect">
            <a:avLst/>
          </a:prstGeom>
        </p:spPr>
      </p:pic>
      <p:pic>
        <p:nvPicPr>
          <p:cNvPr id="42" name="Picture 6"/>
          <p:cNvPicPr>
            <a:picLocks noChangeAspect="1" noChangeArrowheads="1"/>
          </p:cNvPicPr>
          <p:nvPr userDrawn="1"/>
        </p:nvPicPr>
        <p:blipFill>
          <a:blip r:embed="rId9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995" y="4615946"/>
            <a:ext cx="1997786" cy="20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7"/>
          <p:cNvPicPr>
            <a:picLocks noChangeAspect="1" noChangeArrowheads="1"/>
          </p:cNvPicPr>
          <p:nvPr userDrawn="1"/>
        </p:nvPicPr>
        <p:blipFill>
          <a:blip r:embed="rId10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995" y="3414268"/>
            <a:ext cx="1064038" cy="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7" name="Group 66"/>
          <p:cNvGrpSpPr/>
          <p:nvPr userDrawn="1"/>
        </p:nvGrpSpPr>
        <p:grpSpPr>
          <a:xfrm>
            <a:off x="6976324" y="5283983"/>
            <a:ext cx="2010775" cy="1243817"/>
            <a:chOff x="6976324" y="5353833"/>
            <a:chExt cx="2010775" cy="1243817"/>
          </a:xfrm>
        </p:grpSpPr>
        <p:sp>
          <p:nvSpPr>
            <p:cNvPr id="68" name="Rectangle 67"/>
            <p:cNvSpPr/>
            <p:nvPr userDrawn="1"/>
          </p:nvSpPr>
          <p:spPr>
            <a:xfrm>
              <a:off x="6976324" y="5353833"/>
              <a:ext cx="2010775" cy="1243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9" name="Group 34"/>
            <p:cNvGrpSpPr/>
            <p:nvPr userDrawn="1"/>
          </p:nvGrpSpPr>
          <p:grpSpPr>
            <a:xfrm>
              <a:off x="6976324" y="5404633"/>
              <a:ext cx="2005502" cy="1134579"/>
              <a:chOff x="6976324" y="5449083"/>
              <a:chExt cx="2005502" cy="1134579"/>
            </a:xfrm>
          </p:grpSpPr>
          <p:pic>
            <p:nvPicPr>
              <p:cNvPr id="70" name="Picture 69"/>
              <p:cNvPicPr>
                <a:picLocks noChangeAspect="1" noChangeArrowheads="1"/>
              </p:cNvPicPr>
              <p:nvPr/>
            </p:nvPicPr>
            <p:blipFill>
              <a:blip r:embed="rId11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b="23074"/>
              <a:stretch>
                <a:fillRect/>
              </a:stretch>
            </p:blipFill>
            <p:spPr bwMode="auto">
              <a:xfrm>
                <a:off x="8510703" y="6040902"/>
                <a:ext cx="471122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" name="Picture 11"/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976324" y="5449083"/>
                <a:ext cx="647359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" name="Picture 19"/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l="18657" r="20706"/>
              <a:stretch>
                <a:fillRect/>
              </a:stretch>
            </p:blipFill>
            <p:spPr bwMode="auto">
              <a:xfrm>
                <a:off x="6976324" y="5749671"/>
                <a:ext cx="338855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3" name="Picture 2"/>
              <p:cNvPicPr>
                <a:picLocks noChangeAspect="1" noChangeArrowheads="1"/>
              </p:cNvPicPr>
              <p:nvPr/>
            </p:nvPicPr>
            <p:blipFill>
              <a:blip r:embed="rId14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173383" y="6040902"/>
                <a:ext cx="329937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4" name="Picture 5"/>
              <p:cNvPicPr>
                <a:picLocks noChangeAspect="1" noChangeArrowheads="1"/>
              </p:cNvPicPr>
              <p:nvPr/>
            </p:nvPicPr>
            <p:blipFill>
              <a:blip r:embed="rId15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421335" y="6333710"/>
                <a:ext cx="560490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5" name="Picture 2"/>
              <p:cNvPicPr>
                <a:picLocks noChangeAspect="1" noChangeArrowheads="1"/>
              </p:cNvPicPr>
              <p:nvPr/>
            </p:nvPicPr>
            <p:blipFill>
              <a:blip r:embed="rId16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642080" y="5449083"/>
                <a:ext cx="512253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" name="Picture 75" descr="Nordion_tag_colour.jpg"/>
              <p:cNvPicPr>
                <a:picLocks noChangeAspect="1"/>
              </p:cNvPicPr>
              <p:nvPr/>
            </p:nvPicPr>
            <p:blipFill>
              <a:blip r:embed="rId17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287754" y="5749671"/>
                <a:ext cx="485573" cy="249952"/>
              </a:xfrm>
              <a:prstGeom prst="rect">
                <a:avLst/>
              </a:prstGeom>
            </p:spPr>
          </p:pic>
          <p:pic>
            <p:nvPicPr>
              <p:cNvPr id="77" name="Picture 2"/>
              <p:cNvPicPr>
                <a:picLocks noChangeAspect="1" noChangeArrowheads="1"/>
              </p:cNvPicPr>
              <p:nvPr/>
            </p:nvPicPr>
            <p:blipFill>
              <a:blip r:embed="rId18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l="2269" r="6447"/>
              <a:stretch>
                <a:fillRect/>
              </a:stretch>
            </p:blipFill>
            <p:spPr bwMode="auto">
              <a:xfrm>
                <a:off x="6976324" y="6333710"/>
                <a:ext cx="1420611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8" name="Picture 2"/>
              <p:cNvPicPr>
                <a:picLocks noChangeAspect="1" noChangeArrowheads="1"/>
              </p:cNvPicPr>
              <p:nvPr/>
            </p:nvPicPr>
            <p:blipFill>
              <a:blip r:embed="rId19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976324" y="6040902"/>
                <a:ext cx="1175926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9" name="Picture 3"/>
              <p:cNvPicPr>
                <a:picLocks noChangeAspect="1" noChangeArrowheads="1"/>
              </p:cNvPicPr>
              <p:nvPr/>
            </p:nvPicPr>
            <p:blipFill>
              <a:blip r:embed="rId20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369118" y="5749671"/>
                <a:ext cx="869871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0" name="Picture 4"/>
              <p:cNvPicPr>
                <a:picLocks noChangeAspect="1" noChangeArrowheads="1"/>
              </p:cNvPicPr>
              <p:nvPr/>
            </p:nvPicPr>
            <p:blipFill>
              <a:blip r:embed="rId21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805077" y="5749671"/>
                <a:ext cx="176749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1" name="Picture 5"/>
              <p:cNvPicPr>
                <a:picLocks noChangeAspect="1" noChangeArrowheads="1"/>
              </p:cNvPicPr>
              <p:nvPr/>
            </p:nvPicPr>
            <p:blipFill>
              <a:blip r:embed="rId22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193375" y="5449083"/>
                <a:ext cx="247418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" name="Picture 6"/>
              <p:cNvPicPr>
                <a:picLocks noChangeAspect="1" noChangeArrowheads="1"/>
              </p:cNvPicPr>
              <p:nvPr/>
            </p:nvPicPr>
            <p:blipFill>
              <a:blip r:embed="rId23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l="3258" t="17670" r="90616" b="75131"/>
              <a:stretch>
                <a:fillRect/>
              </a:stretch>
            </p:blipFill>
            <p:spPr bwMode="auto">
              <a:xfrm>
                <a:off x="8473059" y="5449083"/>
                <a:ext cx="502416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83" name="TextBox 82"/>
          <p:cNvSpPr txBox="1"/>
          <p:nvPr userDrawn="1"/>
        </p:nvSpPr>
        <p:spPr>
          <a:xfrm>
            <a:off x="6948166" y="1798767"/>
            <a:ext cx="2113284" cy="958168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pPr>
              <a:lnSpc>
                <a:spcPts val="1130"/>
              </a:lnSpc>
              <a:spcAft>
                <a:spcPts val="600"/>
              </a:spcAft>
            </a:pPr>
            <a:r>
              <a:rPr lang="en-US" sz="800" b="0" dirty="0" smtClean="0">
                <a:solidFill>
                  <a:schemeClr val="bg1"/>
                </a:solidFill>
              </a:rPr>
              <a:t>TRIUMF: Alberta | British Columbia | Calgary | Carleton | Guelph | Manitoba | </a:t>
            </a:r>
            <a:br>
              <a:rPr lang="en-US" sz="800" b="0" dirty="0" smtClean="0">
                <a:solidFill>
                  <a:schemeClr val="bg1"/>
                </a:solidFill>
              </a:rPr>
            </a:br>
            <a:r>
              <a:rPr lang="en-US" sz="800" b="0" dirty="0" smtClean="0">
                <a:solidFill>
                  <a:schemeClr val="bg1"/>
                </a:solidFill>
              </a:rPr>
              <a:t>McGill | McMaster | Montréal | Northern British Columbia </a:t>
            </a:r>
            <a:r>
              <a:rPr lang="en-US" sz="800" b="0" baseline="0" dirty="0" smtClean="0">
                <a:solidFill>
                  <a:schemeClr val="bg1"/>
                </a:solidFill>
              </a:rPr>
              <a:t>| </a:t>
            </a:r>
            <a:r>
              <a:rPr lang="en-US" sz="800" b="0" dirty="0" smtClean="0">
                <a:solidFill>
                  <a:schemeClr val="bg1"/>
                </a:solidFill>
              </a:rPr>
              <a:t>Queen’s | Regina |</a:t>
            </a:r>
            <a:br>
              <a:rPr lang="en-US" sz="800" b="0" dirty="0" smtClean="0">
                <a:solidFill>
                  <a:schemeClr val="bg1"/>
                </a:solidFill>
              </a:rPr>
            </a:br>
            <a:r>
              <a:rPr lang="en-US" sz="800" b="0" dirty="0" smtClean="0">
                <a:solidFill>
                  <a:schemeClr val="bg1"/>
                </a:solidFill>
              </a:rPr>
              <a:t>Saint Mary’s | Simon Fraser | Toronto | Victoria | Western |</a:t>
            </a:r>
            <a:r>
              <a:rPr lang="en-US" sz="800" b="0" baseline="0" dirty="0" smtClean="0">
                <a:solidFill>
                  <a:schemeClr val="bg1"/>
                </a:solidFill>
              </a:rPr>
              <a:t> </a:t>
            </a:r>
            <a:r>
              <a:rPr lang="en-US" sz="800" b="0" dirty="0" smtClean="0">
                <a:solidFill>
                  <a:schemeClr val="bg1"/>
                </a:solidFill>
              </a:rPr>
              <a:t>Winnipeg | York </a:t>
            </a:r>
            <a:endParaRPr lang="en-US" sz="8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7"/>
          <p:cNvSpPr txBox="1">
            <a:spLocks noChangeArrowheads="1"/>
          </p:cNvSpPr>
          <p:nvPr userDrawn="1"/>
        </p:nvSpPr>
        <p:spPr bwMode="auto">
          <a:xfrm>
            <a:off x="6818313" y="990600"/>
            <a:ext cx="2325687" cy="5867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1096963"/>
          </a:xfrm>
          <a:prstGeom prst="rect">
            <a:avLst/>
          </a:prstGeom>
          <a:solidFill>
            <a:srgbClr val="74241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533400" y="6392863"/>
            <a:ext cx="5791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Owned and operated as a joint venture by a consortium of Canadian universities via a contribution through the National Research Council Canada 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Propriété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d’un consortium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d’universités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canadiennes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géré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en co-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entreprise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à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partir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contribution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administrée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par le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Conseil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national de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recherches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Canada</a:t>
            </a:r>
            <a:endParaRPr lang="en-US" sz="600" i="1" dirty="0">
              <a:solidFill>
                <a:srgbClr val="95938E"/>
              </a:solidFill>
              <a:latin typeface="Arial Black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0" y="2239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 userDrawn="1"/>
        </p:nvSpPr>
        <p:spPr bwMode="auto">
          <a:xfrm>
            <a:off x="6019800" y="411163"/>
            <a:ext cx="29718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Canada’s national laboratory for particle and nuclear physics </a:t>
            </a:r>
          </a:p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Laboratoire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national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canadien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pour la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recherche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en physique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nucléaire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</a:t>
            </a:r>
          </a:p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et en physique des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particules</a:t>
            </a:r>
            <a:endParaRPr lang="en-US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Picture 19" descr="TRIUMF_logo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03200"/>
            <a:ext cx="2424113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 userDrawn="1"/>
        </p:nvSpPr>
        <p:spPr>
          <a:xfrm>
            <a:off x="-571" y="2235078"/>
            <a:ext cx="6818884" cy="234950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>
              <a:defRPr/>
            </a:pPr>
            <a:r>
              <a:rPr lang="en-US" sz="620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Thank</a:t>
            </a:r>
            <a:r>
              <a:rPr lang="en-US" sz="6200" baseline="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 </a:t>
            </a:r>
            <a:r>
              <a:rPr lang="en-US" sz="620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you!</a:t>
            </a:r>
          </a:p>
          <a:p>
            <a:pPr algn="ctr">
              <a:defRPr/>
            </a:pPr>
            <a:r>
              <a:rPr lang="en-US" sz="620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Merci!</a:t>
            </a:r>
          </a:p>
        </p:txBody>
      </p:sp>
      <p:sp>
        <p:nvSpPr>
          <p:cNvPr id="33" name="Rectangle 32"/>
          <p:cNvSpPr/>
          <p:nvPr userDrawn="1"/>
        </p:nvSpPr>
        <p:spPr>
          <a:xfrm>
            <a:off x="6976324" y="2997200"/>
            <a:ext cx="2010775" cy="26381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86911" y="3414268"/>
            <a:ext cx="800188" cy="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995" y="3060404"/>
            <a:ext cx="1179248" cy="3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61001" y="4025521"/>
            <a:ext cx="1126098" cy="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995" y="4025521"/>
            <a:ext cx="815838" cy="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3591" y="3106107"/>
            <a:ext cx="724535" cy="25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9" descr="NRCan-Canada_E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 b="59999"/>
          <a:stretch>
            <a:fillRect/>
          </a:stretch>
        </p:blipFill>
        <p:spPr>
          <a:xfrm>
            <a:off x="6991995" y="4880210"/>
            <a:ext cx="1997786" cy="234405"/>
          </a:xfrm>
          <a:prstGeom prst="rect">
            <a:avLst/>
          </a:prstGeom>
        </p:spPr>
      </p:pic>
      <p:pic>
        <p:nvPicPr>
          <p:cNvPr id="51" name="Picture 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995" y="4615946"/>
            <a:ext cx="1997786" cy="20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995" y="3414268"/>
            <a:ext cx="1064038" cy="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" name="Group 35"/>
          <p:cNvGrpSpPr/>
          <p:nvPr userDrawn="1"/>
        </p:nvGrpSpPr>
        <p:grpSpPr>
          <a:xfrm>
            <a:off x="6976324" y="5283983"/>
            <a:ext cx="2010775" cy="1243817"/>
            <a:chOff x="6976324" y="5353833"/>
            <a:chExt cx="2010775" cy="1243817"/>
          </a:xfrm>
        </p:grpSpPr>
        <p:sp>
          <p:nvSpPr>
            <p:cNvPr id="34" name="Rectangle 33"/>
            <p:cNvSpPr/>
            <p:nvPr userDrawn="1"/>
          </p:nvSpPr>
          <p:spPr>
            <a:xfrm>
              <a:off x="6976324" y="5353833"/>
              <a:ext cx="2010775" cy="1243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 userDrawn="1"/>
          </p:nvGrpSpPr>
          <p:grpSpPr>
            <a:xfrm>
              <a:off x="6976324" y="5404633"/>
              <a:ext cx="2005502" cy="1134579"/>
              <a:chOff x="6976324" y="5449083"/>
              <a:chExt cx="2005502" cy="1134579"/>
            </a:xfrm>
          </p:grpSpPr>
          <p:pic>
            <p:nvPicPr>
              <p:cNvPr id="53" name="Picture 52"/>
              <p:cNvPicPr>
                <a:picLocks noChangeAspect="1" noChangeArrowheads="1"/>
              </p:cNvPicPr>
              <p:nvPr/>
            </p:nvPicPr>
            <p:blipFill>
              <a:blip r:embed="rId11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b="23074"/>
              <a:stretch>
                <a:fillRect/>
              </a:stretch>
            </p:blipFill>
            <p:spPr bwMode="auto">
              <a:xfrm>
                <a:off x="8510703" y="6040902"/>
                <a:ext cx="471122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" name="Picture 11"/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976324" y="5449083"/>
                <a:ext cx="647359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" name="Picture 19"/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l="18657" r="20706"/>
              <a:stretch>
                <a:fillRect/>
              </a:stretch>
            </p:blipFill>
            <p:spPr bwMode="auto">
              <a:xfrm>
                <a:off x="6976324" y="5749671"/>
                <a:ext cx="338855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6" name="Picture 2"/>
              <p:cNvPicPr>
                <a:picLocks noChangeAspect="1" noChangeArrowheads="1"/>
              </p:cNvPicPr>
              <p:nvPr/>
            </p:nvPicPr>
            <p:blipFill>
              <a:blip r:embed="rId14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173383" y="6040902"/>
                <a:ext cx="329937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7" name="Picture 5"/>
              <p:cNvPicPr>
                <a:picLocks noChangeAspect="1" noChangeArrowheads="1"/>
              </p:cNvPicPr>
              <p:nvPr/>
            </p:nvPicPr>
            <p:blipFill>
              <a:blip r:embed="rId15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421335" y="6333710"/>
                <a:ext cx="560490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" name="Picture 2"/>
              <p:cNvPicPr>
                <a:picLocks noChangeAspect="1" noChangeArrowheads="1"/>
              </p:cNvPicPr>
              <p:nvPr/>
            </p:nvPicPr>
            <p:blipFill>
              <a:blip r:embed="rId16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642080" y="5449083"/>
                <a:ext cx="512253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" name="Picture 58" descr="Nordion_tag_colour.jpg"/>
              <p:cNvPicPr>
                <a:picLocks noChangeAspect="1"/>
              </p:cNvPicPr>
              <p:nvPr/>
            </p:nvPicPr>
            <p:blipFill>
              <a:blip r:embed="rId17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287754" y="5749671"/>
                <a:ext cx="485573" cy="249952"/>
              </a:xfrm>
              <a:prstGeom prst="rect">
                <a:avLst/>
              </a:prstGeom>
            </p:spPr>
          </p:pic>
          <p:pic>
            <p:nvPicPr>
              <p:cNvPr id="60" name="Picture 2"/>
              <p:cNvPicPr>
                <a:picLocks noChangeAspect="1" noChangeArrowheads="1"/>
              </p:cNvPicPr>
              <p:nvPr/>
            </p:nvPicPr>
            <p:blipFill>
              <a:blip r:embed="rId18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l="2269" r="6447"/>
              <a:stretch>
                <a:fillRect/>
              </a:stretch>
            </p:blipFill>
            <p:spPr bwMode="auto">
              <a:xfrm>
                <a:off x="6976324" y="6333710"/>
                <a:ext cx="1420611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" name="Picture 2"/>
              <p:cNvPicPr>
                <a:picLocks noChangeAspect="1" noChangeArrowheads="1"/>
              </p:cNvPicPr>
              <p:nvPr/>
            </p:nvPicPr>
            <p:blipFill>
              <a:blip r:embed="rId19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976324" y="6040902"/>
                <a:ext cx="1175926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2" name="Picture 3"/>
              <p:cNvPicPr>
                <a:picLocks noChangeAspect="1" noChangeArrowheads="1"/>
              </p:cNvPicPr>
              <p:nvPr/>
            </p:nvPicPr>
            <p:blipFill>
              <a:blip r:embed="rId20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369118" y="5749671"/>
                <a:ext cx="869871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3" name="Picture 4"/>
              <p:cNvPicPr>
                <a:picLocks noChangeAspect="1" noChangeArrowheads="1"/>
              </p:cNvPicPr>
              <p:nvPr/>
            </p:nvPicPr>
            <p:blipFill>
              <a:blip r:embed="rId21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805077" y="5749671"/>
                <a:ext cx="176749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4" name="Picture 5"/>
              <p:cNvPicPr>
                <a:picLocks noChangeAspect="1" noChangeArrowheads="1"/>
              </p:cNvPicPr>
              <p:nvPr/>
            </p:nvPicPr>
            <p:blipFill>
              <a:blip r:embed="rId22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193375" y="5449083"/>
                <a:ext cx="247418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5" name="Picture 6"/>
              <p:cNvPicPr>
                <a:picLocks noChangeAspect="1" noChangeArrowheads="1"/>
              </p:cNvPicPr>
              <p:nvPr/>
            </p:nvPicPr>
            <p:blipFill>
              <a:blip r:embed="rId23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l="3258" t="17670" r="90616" b="75131"/>
              <a:stretch>
                <a:fillRect/>
              </a:stretch>
            </p:blipFill>
            <p:spPr bwMode="auto">
              <a:xfrm>
                <a:off x="8473059" y="5449083"/>
                <a:ext cx="502416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66" name="TextBox 65"/>
          <p:cNvSpPr txBox="1"/>
          <p:nvPr/>
        </p:nvSpPr>
        <p:spPr>
          <a:xfrm>
            <a:off x="6948166" y="1798767"/>
            <a:ext cx="2043434" cy="958168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pPr>
              <a:lnSpc>
                <a:spcPts val="1130"/>
              </a:lnSpc>
              <a:spcAft>
                <a:spcPts val="600"/>
              </a:spcAft>
            </a:pPr>
            <a:r>
              <a:rPr lang="en-US" sz="800" b="0" dirty="0" smtClean="0">
                <a:solidFill>
                  <a:schemeClr val="bg1"/>
                </a:solidFill>
              </a:rPr>
              <a:t>TRIUMF: Alberta | British Columbia | Calgary | Carleton | Guelph | Manitoba | </a:t>
            </a:r>
            <a:br>
              <a:rPr lang="en-US" sz="800" b="0" dirty="0" smtClean="0">
                <a:solidFill>
                  <a:schemeClr val="bg1"/>
                </a:solidFill>
              </a:rPr>
            </a:br>
            <a:r>
              <a:rPr lang="en-US" sz="800" b="0" dirty="0" smtClean="0">
                <a:solidFill>
                  <a:schemeClr val="bg1"/>
                </a:solidFill>
              </a:rPr>
              <a:t>McGill | McMaster | Montréal | Northern British Columbia </a:t>
            </a:r>
            <a:r>
              <a:rPr lang="en-US" sz="800" b="0" baseline="0" dirty="0" smtClean="0">
                <a:solidFill>
                  <a:schemeClr val="bg1"/>
                </a:solidFill>
              </a:rPr>
              <a:t>| </a:t>
            </a:r>
            <a:r>
              <a:rPr lang="en-US" sz="800" b="0" dirty="0" smtClean="0">
                <a:solidFill>
                  <a:schemeClr val="bg1"/>
                </a:solidFill>
              </a:rPr>
              <a:t>Queen’s | Regina |</a:t>
            </a:r>
            <a:br>
              <a:rPr lang="en-US" sz="800" b="0" dirty="0" smtClean="0">
                <a:solidFill>
                  <a:schemeClr val="bg1"/>
                </a:solidFill>
              </a:rPr>
            </a:br>
            <a:r>
              <a:rPr lang="en-US" sz="800" b="0" dirty="0" smtClean="0">
                <a:solidFill>
                  <a:schemeClr val="bg1"/>
                </a:solidFill>
              </a:rPr>
              <a:t>Saint Mary’s | Simon Fraser | Toronto | Victoria | Western | Winnipeg | York </a:t>
            </a:r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 userDrawn="1"/>
        </p:nvSpPr>
        <p:spPr>
          <a:xfrm>
            <a:off x="-1" y="4810499"/>
            <a:ext cx="6818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113F7C"/>
                </a:solidFill>
                <a:latin typeface="Myriad Pro"/>
                <a:cs typeface="Myriad Pro"/>
              </a:rPr>
              <a:t>Questions?</a:t>
            </a:r>
            <a:endParaRPr lang="en-US" sz="3600" dirty="0">
              <a:solidFill>
                <a:srgbClr val="113F7C"/>
              </a:solidFill>
              <a:latin typeface="Myriad Pro"/>
              <a:cs typeface="Myriad Pr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463BB-7169-5C46-B554-EA0DC9EE8189}" type="datetime4">
              <a:rPr lang="en-US"/>
              <a:pPr>
                <a:defRPr/>
              </a:pPr>
              <a:t>May 25, 2016</a:t>
            </a:fld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7D6E3-EA9D-E741-9881-B35FD4502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115247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RIUMF_logo_grey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099" y="67606"/>
            <a:ext cx="1102360" cy="30226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209244"/>
            <a:ext cx="9144000" cy="64875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54051" y="603778"/>
            <a:ext cx="7835899" cy="56504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6209244"/>
            <a:ext cx="9144000" cy="64875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070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04FE8-1FA8-0141-B6D2-8685819FCF52}" type="datetime4">
              <a:rPr lang="en-US"/>
              <a:pPr>
                <a:defRPr/>
              </a:pPr>
              <a:t>May 25, 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2C25A-5506-FD4F-B37D-9145376A3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AB638-52DC-8846-BB7C-C7AAF38781E6}" type="datetime4">
              <a:rPr lang="en-US"/>
              <a:pPr>
                <a:defRPr/>
              </a:pPr>
              <a:t>May 25, 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44D01-0053-A943-B22B-53B005C72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4E74B-82C6-BA4C-B70D-055F6875A289}" type="datetime4">
              <a:rPr lang="en-US"/>
              <a:pPr>
                <a:defRPr/>
              </a:pPr>
              <a:t>May 25, 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12733-F38B-6A49-BC10-73E8D4B90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86354"/>
            <a:ext cx="5111750" cy="493980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48404"/>
            <a:ext cx="3008313" cy="377775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72DAB-22F3-C448-951C-B4E95EA294C7}" type="datetime4">
              <a:rPr lang="en-US"/>
              <a:pPr>
                <a:defRPr/>
              </a:pPr>
              <a:t>May 25, 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71CA4-6432-C847-B056-BB428797E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89413"/>
            <a:ext cx="5486400" cy="30381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65B64-7E10-554C-94F0-793D4BAC00EE}" type="datetime4">
              <a:rPr lang="en-US"/>
              <a:pPr>
                <a:defRPr/>
              </a:pPr>
              <a:t>May 25, 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0DE00-3A65-8A49-9448-F76943956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E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0" y="0"/>
            <a:ext cx="9144000" cy="1096963"/>
          </a:xfrm>
          <a:prstGeom prst="rect">
            <a:avLst/>
          </a:prstGeom>
          <a:solidFill>
            <a:srgbClr val="74241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76999"/>
            <a:ext cx="8229600" cy="60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6888" y="6396038"/>
            <a:ext cx="14160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113F7C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E10A4C9F-E961-C24B-B755-5429889F987D}" type="datetime4">
              <a:rPr lang="en-US"/>
              <a:pPr>
                <a:defRPr/>
              </a:pPr>
              <a:t>May 25, 2016</a:t>
            </a:fld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7400" y="6400800"/>
            <a:ext cx="5029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113F7C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7250" y="6400800"/>
            <a:ext cx="14398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113F7C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6A860FD2-16CC-AD45-96AE-CBD078A1C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200" y="6400800"/>
            <a:ext cx="39688" cy="317500"/>
          </a:xfrm>
          <a:prstGeom prst="rect">
            <a:avLst/>
          </a:prstGeom>
          <a:solidFill>
            <a:srgbClr val="95938E"/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47113" y="6400800"/>
            <a:ext cx="39687" cy="317500"/>
          </a:xfrm>
          <a:prstGeom prst="rect">
            <a:avLst/>
          </a:prstGeom>
          <a:solidFill>
            <a:srgbClr val="95938E"/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1034" name="Picture 10" descr="TRIUMF_logo_white.pn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3663" y="68263"/>
            <a:ext cx="10922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2" r:id="rId3"/>
    <p:sldLayoutId id="2147483943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  <p:sldLayoutId id="2147483945" r:id="rId13"/>
    <p:sldLayoutId id="2147483946" r:id="rId14"/>
  </p:sldLayoutIdLst>
  <p:hf hdr="0"/>
  <p:txStyles>
    <p:titleStyle>
      <a:lvl1pPr algn="r" rtl="0" eaLnBrk="1" fontAlgn="base" hangingPunct="1">
        <a:lnSpc>
          <a:spcPts val="3040"/>
        </a:lnSpc>
        <a:spcBef>
          <a:spcPct val="0"/>
        </a:spcBef>
        <a:spcAft>
          <a:spcPct val="0"/>
        </a:spcAft>
        <a:defRPr sz="3200" b="1" kern="0" spc="0">
          <a:solidFill>
            <a:schemeClr val="bg1"/>
          </a:solidFill>
          <a:latin typeface="Myriad Pro"/>
          <a:ea typeface="ＭＳ Ｐゴシック" pitchFamily="-109" charset="-128"/>
          <a:cs typeface="Myriad Pro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yriad Pro" pitchFamily="-106" charset="0"/>
          <a:ea typeface="ＭＳ Ｐゴシック" pitchFamily="-109" charset="-128"/>
          <a:cs typeface="Myriad Pro" pitchFamily="-106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yriad Pro" pitchFamily="-106" charset="0"/>
          <a:ea typeface="ＭＳ Ｐゴシック" pitchFamily="-109" charset="-128"/>
          <a:cs typeface="Myriad Pro" pitchFamily="-106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yriad Pro" pitchFamily="-106" charset="0"/>
          <a:ea typeface="ＭＳ Ｐゴシック" pitchFamily="-109" charset="-128"/>
          <a:cs typeface="Myriad Pro" pitchFamily="-106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yriad Pro" pitchFamily="-106" charset="0"/>
          <a:ea typeface="ＭＳ Ｐゴシック" pitchFamily="-109" charset="-128"/>
          <a:cs typeface="Myriad Pro" pitchFamily="-10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56EB1"/>
          </a:solidFill>
          <a:latin typeface="Arial Black" pitchFamily="-109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56EB1"/>
          </a:solidFill>
          <a:latin typeface="Arial Black" pitchFamily="-109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56EB1"/>
          </a:solidFill>
          <a:latin typeface="Arial Black" pitchFamily="-109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56EB1"/>
          </a:solidFill>
          <a:latin typeface="Arial Black" pitchFamily="-109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113F7C"/>
          </a:solidFill>
          <a:latin typeface="Myriad Pro"/>
          <a:ea typeface="ＭＳ Ｐゴシック" pitchFamily="-109" charset="-128"/>
          <a:cs typeface="Myriad Pro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400">
          <a:solidFill>
            <a:srgbClr val="4F4946"/>
          </a:solidFill>
          <a:latin typeface="Myriad Pro"/>
          <a:ea typeface="ＭＳ Ｐゴシック" pitchFamily="-109" charset="-128"/>
          <a:cs typeface="Myriad Pro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4F4946"/>
          </a:solidFill>
          <a:latin typeface="Myriad Pro"/>
          <a:ea typeface="ＭＳ Ｐゴシック" pitchFamily="-109" charset="-128"/>
          <a:cs typeface="Myriad Pro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800">
          <a:solidFill>
            <a:srgbClr val="4F4946"/>
          </a:solidFill>
          <a:latin typeface="+mj-lt"/>
          <a:ea typeface="ＭＳ Ｐゴシック" pitchFamily="-109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600">
          <a:solidFill>
            <a:srgbClr val="4F4946"/>
          </a:solidFill>
          <a:latin typeface="+mj-lt"/>
          <a:ea typeface="ＭＳ Ｐゴシック" pitchFamily="-109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  <a:ea typeface="ＭＳ Ｐゴシック" pitchFamily="-109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  <a:ea typeface="ＭＳ Ｐゴシック" pitchFamily="-109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  <a:ea typeface="ＭＳ Ｐゴシック" pitchFamily="-109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dirty="0" smtClean="0"/>
              <a:t>Qt Applications at TRIUMF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CA" dirty="0" smtClean="0"/>
              <a:t>Epics Collaboration Meeting – Lund May 2016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 smtClean="0"/>
              <a:t>Rolf Keitel</a:t>
            </a:r>
            <a:endParaRPr lang="en-US" dirty="0"/>
          </a:p>
        </p:txBody>
      </p:sp>
      <p:pic>
        <p:nvPicPr>
          <p:cNvPr id="9" name="Picture Placeholder 8" descr="tchart_white.png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5398" r="5398"/>
          <a:stretch>
            <a:fillRect/>
          </a:stretch>
        </p:blipFill>
        <p:spPr/>
      </p:pic>
      <p:pic>
        <p:nvPicPr>
          <p:cNvPr id="10" name="Picture Placeholder 9" descr="Alarm.png"/>
          <p:cNvPicPr>
            <a:picLocks noGrp="1" noChangeAspect="1"/>
          </p:cNvPicPr>
          <p:nvPr>
            <p:ph type="pic" sz="quarter" idx="18"/>
          </p:nvPr>
        </p:nvPicPr>
        <p:blipFill>
          <a:blip r:embed="rId3"/>
          <a:srcRect l="7386" r="738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Tchart</a:t>
            </a:r>
            <a:r>
              <a:rPr lang="en-US" dirty="0" smtClean="0"/>
              <a:t> –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wishful thinking?</a:t>
            </a:r>
          </a:p>
          <a:p>
            <a:pPr lvl="1"/>
            <a:r>
              <a:rPr lang="en-CA" dirty="0" smtClean="0"/>
              <a:t>make archive retriever a proper plug-in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Alh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/>
              <a:t>TAlh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My wish-list</a:t>
            </a:r>
          </a:p>
          <a:p>
            <a:pPr lvl="1"/>
            <a:r>
              <a:rPr lang="en-CA" dirty="0" smtClean="0"/>
              <a:t>replacement for </a:t>
            </a:r>
            <a:r>
              <a:rPr lang="en-CA" dirty="0" err="1" smtClean="0"/>
              <a:t>Alh</a:t>
            </a:r>
            <a:r>
              <a:rPr lang="en-CA" dirty="0" smtClean="0"/>
              <a:t> (functionality we use at TRIUMF)</a:t>
            </a:r>
          </a:p>
          <a:p>
            <a:pPr lvl="1"/>
            <a:r>
              <a:rPr lang="en-CA" dirty="0" smtClean="0"/>
              <a:t>improve UI</a:t>
            </a:r>
          </a:p>
          <a:p>
            <a:pPr lvl="1"/>
            <a:r>
              <a:rPr lang="en-CA" dirty="0" smtClean="0"/>
              <a:t>configuration editor (add/remove/modify alarms)</a:t>
            </a:r>
          </a:p>
          <a:p>
            <a:pPr lvl="1"/>
            <a:r>
              <a:rPr lang="en-CA" dirty="0" smtClean="0"/>
              <a:t>"channel watcher" - non-permanent</a:t>
            </a:r>
            <a:br>
              <a:rPr lang="en-CA" dirty="0" smtClean="0"/>
            </a:b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TAlh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3028949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Status</a:t>
            </a:r>
          </a:p>
          <a:p>
            <a:pPr lvl="1"/>
            <a:r>
              <a:rPr lang="en-CA" dirty="0" smtClean="0"/>
              <a:t>Implementation</a:t>
            </a:r>
          </a:p>
          <a:p>
            <a:pPr lvl="2"/>
            <a:r>
              <a:rPr lang="en-CA" dirty="0" smtClean="0"/>
              <a:t>can fully parse </a:t>
            </a:r>
            <a:r>
              <a:rPr lang="en-CA" dirty="0" err="1" smtClean="0"/>
              <a:t>Alh</a:t>
            </a:r>
            <a:r>
              <a:rPr lang="en-CA" dirty="0" smtClean="0"/>
              <a:t> configuration files</a:t>
            </a:r>
          </a:p>
          <a:p>
            <a:pPr lvl="2"/>
            <a:r>
              <a:rPr lang="en-CA" dirty="0" smtClean="0">
                <a:solidFill>
                  <a:schemeClr val="bg1">
                    <a:lumMod val="65000"/>
                  </a:schemeClr>
                </a:solidFill>
              </a:rPr>
              <a:t>replacement for </a:t>
            </a:r>
            <a:r>
              <a:rPr lang="en-CA" dirty="0" err="1" smtClean="0">
                <a:solidFill>
                  <a:schemeClr val="bg1">
                    <a:lumMod val="65000"/>
                  </a:schemeClr>
                </a:solidFill>
              </a:rPr>
              <a:t>Alh</a:t>
            </a:r>
            <a:r>
              <a:rPr lang="en-CA" dirty="0" smtClean="0">
                <a:solidFill>
                  <a:schemeClr val="bg1">
                    <a:lumMod val="65000"/>
                  </a:schemeClr>
                </a:solidFill>
              </a:rPr>
              <a:t> (the way we use </a:t>
            </a:r>
            <a:r>
              <a:rPr lang="en-CA" dirty="0" err="1" smtClean="0">
                <a:solidFill>
                  <a:schemeClr val="bg1">
                    <a:lumMod val="65000"/>
                  </a:schemeClr>
                </a:solidFill>
              </a:rPr>
              <a:t>Alh</a:t>
            </a:r>
            <a:r>
              <a:rPr lang="en-CA" dirty="0" smtClean="0">
                <a:solidFill>
                  <a:schemeClr val="bg1">
                    <a:lumMod val="65000"/>
                  </a:schemeClr>
                </a:solidFill>
              </a:rPr>
              <a:t> at TRIUMF)</a:t>
            </a:r>
          </a:p>
          <a:p>
            <a:pPr lvl="2"/>
            <a:r>
              <a:rPr lang="en-CA" dirty="0" smtClean="0">
                <a:solidFill>
                  <a:schemeClr val="bg1">
                    <a:lumMod val="65000"/>
                  </a:schemeClr>
                </a:solidFill>
              </a:rPr>
              <a:t>improve UI</a:t>
            </a:r>
          </a:p>
          <a:p>
            <a:pPr lvl="2"/>
            <a:r>
              <a:rPr lang="en-CA" dirty="0" smtClean="0">
                <a:solidFill>
                  <a:schemeClr val="bg1">
                    <a:lumMod val="65000"/>
                  </a:schemeClr>
                </a:solidFill>
              </a:rPr>
              <a:t>configuration editor (add/remove/modify alarms)</a:t>
            </a:r>
          </a:p>
          <a:p>
            <a:pPr lvl="2"/>
            <a:r>
              <a:rPr lang="en-CA" dirty="0" smtClean="0">
                <a:solidFill>
                  <a:schemeClr val="bg1">
                    <a:lumMod val="65000"/>
                  </a:schemeClr>
                </a:solidFill>
              </a:rPr>
              <a:t>"channel watcher" – non-permanent</a:t>
            </a:r>
          </a:p>
          <a:p>
            <a:pPr lvl="2">
              <a:buNone/>
            </a:pPr>
            <a:r>
              <a:rPr lang="en-CA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CA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en-CA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Smiley Face 9"/>
          <p:cNvSpPr/>
          <p:nvPr/>
        </p:nvSpPr>
        <p:spPr>
          <a:xfrm>
            <a:off x="8203675" y="2079592"/>
            <a:ext cx="193250" cy="221530"/>
          </a:xfrm>
          <a:prstGeom prst="smileyFac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TAlh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543175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Status</a:t>
            </a:r>
          </a:p>
          <a:p>
            <a:pPr lvl="1"/>
            <a:r>
              <a:rPr lang="en-CA" dirty="0" smtClean="0"/>
              <a:t>Implementation</a:t>
            </a:r>
          </a:p>
          <a:p>
            <a:pPr lvl="2"/>
            <a:r>
              <a:rPr lang="en-CA" dirty="0" smtClean="0"/>
              <a:t>can fully parse </a:t>
            </a:r>
            <a:r>
              <a:rPr lang="en-CA" dirty="0" err="1" smtClean="0"/>
              <a:t>Alh</a:t>
            </a:r>
            <a:r>
              <a:rPr lang="en-CA" dirty="0" smtClean="0"/>
              <a:t> configuration files</a:t>
            </a:r>
          </a:p>
          <a:p>
            <a:pPr lvl="2"/>
            <a:r>
              <a:rPr lang="en-CA" dirty="0" smtClean="0">
                <a:solidFill>
                  <a:srgbClr val="00B050"/>
                </a:solidFill>
              </a:rPr>
              <a:t>replacement for </a:t>
            </a:r>
            <a:r>
              <a:rPr lang="en-CA" dirty="0" err="1" smtClean="0">
                <a:solidFill>
                  <a:srgbClr val="00B050"/>
                </a:solidFill>
              </a:rPr>
              <a:t>Alh</a:t>
            </a:r>
            <a:r>
              <a:rPr lang="en-CA" dirty="0" smtClean="0">
                <a:solidFill>
                  <a:srgbClr val="00B050"/>
                </a:solidFill>
              </a:rPr>
              <a:t> (the way we use </a:t>
            </a:r>
            <a:r>
              <a:rPr lang="en-CA" dirty="0" err="1" smtClean="0">
                <a:solidFill>
                  <a:srgbClr val="00B050"/>
                </a:solidFill>
              </a:rPr>
              <a:t>Alh</a:t>
            </a:r>
            <a:r>
              <a:rPr lang="en-CA" dirty="0" smtClean="0">
                <a:solidFill>
                  <a:srgbClr val="00B050"/>
                </a:solidFill>
              </a:rPr>
              <a:t> at TRIUMF)</a:t>
            </a:r>
          </a:p>
          <a:p>
            <a:pPr lvl="2"/>
            <a:r>
              <a:rPr lang="en-CA" dirty="0" smtClean="0">
                <a:solidFill>
                  <a:srgbClr val="00B050"/>
                </a:solidFill>
              </a:rPr>
              <a:t>improve UI</a:t>
            </a:r>
          </a:p>
          <a:p>
            <a:pPr lvl="2"/>
            <a:r>
              <a:rPr lang="en-CA" dirty="0" smtClean="0">
                <a:solidFill>
                  <a:srgbClr val="00B050"/>
                </a:solidFill>
              </a:rPr>
              <a:t>configuration editor (add/remove/modify alarms)</a:t>
            </a:r>
          </a:p>
          <a:p>
            <a:pPr lvl="2"/>
            <a:r>
              <a:rPr lang="en-CA" dirty="0" smtClean="0">
                <a:solidFill>
                  <a:srgbClr val="00B050"/>
                </a:solidFill>
              </a:rPr>
              <a:t>"channel watcher" – non-permanent</a:t>
            </a:r>
          </a:p>
        </p:txBody>
      </p:sp>
      <p:sp>
        <p:nvSpPr>
          <p:cNvPr id="4" name="Smiley Face 3"/>
          <p:cNvSpPr/>
          <p:nvPr/>
        </p:nvSpPr>
        <p:spPr>
          <a:xfrm>
            <a:off x="8203675" y="3093562"/>
            <a:ext cx="193250" cy="221530"/>
          </a:xfrm>
          <a:prstGeom prst="smileyFac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iley Face 4"/>
          <p:cNvSpPr/>
          <p:nvPr/>
        </p:nvSpPr>
        <p:spPr>
          <a:xfrm>
            <a:off x="8203675" y="2445470"/>
            <a:ext cx="193250" cy="221530"/>
          </a:xfrm>
          <a:prstGeom prst="smileyFac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iley Face 5"/>
          <p:cNvSpPr/>
          <p:nvPr/>
        </p:nvSpPr>
        <p:spPr>
          <a:xfrm>
            <a:off x="8203675" y="2759107"/>
            <a:ext cx="193250" cy="221530"/>
          </a:xfrm>
          <a:prstGeom prst="smileyFac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iley Face 6"/>
          <p:cNvSpPr/>
          <p:nvPr/>
        </p:nvSpPr>
        <p:spPr>
          <a:xfrm>
            <a:off x="8203675" y="3409066"/>
            <a:ext cx="193250" cy="221530"/>
          </a:xfrm>
          <a:prstGeom prst="smileyFac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iley Face 11"/>
          <p:cNvSpPr/>
          <p:nvPr/>
        </p:nvSpPr>
        <p:spPr>
          <a:xfrm>
            <a:off x="8203675" y="2079592"/>
            <a:ext cx="193250" cy="221530"/>
          </a:xfrm>
          <a:prstGeom prst="smileyFac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TAlh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990976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Status</a:t>
            </a:r>
          </a:p>
          <a:p>
            <a:pPr lvl="1"/>
            <a:r>
              <a:rPr lang="en-CA" dirty="0" smtClean="0"/>
              <a:t>Implementation</a:t>
            </a:r>
          </a:p>
          <a:p>
            <a:pPr lvl="2"/>
            <a:r>
              <a:rPr lang="en-CA" dirty="0" smtClean="0"/>
              <a:t>can fully parse </a:t>
            </a:r>
            <a:r>
              <a:rPr lang="en-CA" dirty="0" err="1" smtClean="0"/>
              <a:t>Alh</a:t>
            </a:r>
            <a:r>
              <a:rPr lang="en-CA" dirty="0" smtClean="0"/>
              <a:t> configuration files</a:t>
            </a:r>
          </a:p>
          <a:p>
            <a:pPr lvl="2"/>
            <a:r>
              <a:rPr lang="en-CA" dirty="0" smtClean="0">
                <a:solidFill>
                  <a:srgbClr val="00B050"/>
                </a:solidFill>
              </a:rPr>
              <a:t>replacement for </a:t>
            </a:r>
            <a:r>
              <a:rPr lang="en-CA" dirty="0" err="1" smtClean="0">
                <a:solidFill>
                  <a:srgbClr val="00B050"/>
                </a:solidFill>
              </a:rPr>
              <a:t>Alh</a:t>
            </a:r>
            <a:r>
              <a:rPr lang="en-CA" dirty="0" smtClean="0">
                <a:solidFill>
                  <a:srgbClr val="00B050"/>
                </a:solidFill>
              </a:rPr>
              <a:t> (the way we use </a:t>
            </a:r>
            <a:r>
              <a:rPr lang="en-CA" dirty="0" err="1" smtClean="0">
                <a:solidFill>
                  <a:srgbClr val="00B050"/>
                </a:solidFill>
              </a:rPr>
              <a:t>Alh</a:t>
            </a:r>
            <a:r>
              <a:rPr lang="en-CA" dirty="0" smtClean="0">
                <a:solidFill>
                  <a:srgbClr val="00B050"/>
                </a:solidFill>
              </a:rPr>
              <a:t> at TRIUMF)</a:t>
            </a:r>
          </a:p>
          <a:p>
            <a:pPr lvl="2"/>
            <a:r>
              <a:rPr lang="en-CA" dirty="0" smtClean="0">
                <a:solidFill>
                  <a:srgbClr val="00B050"/>
                </a:solidFill>
              </a:rPr>
              <a:t>improve UI</a:t>
            </a:r>
          </a:p>
          <a:p>
            <a:pPr lvl="2"/>
            <a:r>
              <a:rPr lang="en-CA" dirty="0" smtClean="0">
                <a:solidFill>
                  <a:srgbClr val="00B050"/>
                </a:solidFill>
              </a:rPr>
              <a:t>configuration editor (add/remove/modify alarms)</a:t>
            </a:r>
          </a:p>
          <a:p>
            <a:pPr lvl="2"/>
            <a:r>
              <a:rPr lang="en-CA" dirty="0" smtClean="0">
                <a:solidFill>
                  <a:srgbClr val="00B050"/>
                </a:solidFill>
              </a:rPr>
              <a:t>"channel watcher" – non-permanent</a:t>
            </a:r>
          </a:p>
          <a:p>
            <a:pPr lvl="2"/>
            <a:r>
              <a:rPr lang="en-CA" dirty="0" smtClean="0">
                <a:solidFill>
                  <a:srgbClr val="C00000"/>
                </a:solidFill>
              </a:rPr>
              <a:t>still missing for </a:t>
            </a:r>
            <a:r>
              <a:rPr lang="en-CA" dirty="0" err="1" smtClean="0">
                <a:solidFill>
                  <a:srgbClr val="C00000"/>
                </a:solidFill>
              </a:rPr>
              <a:t>Alh</a:t>
            </a:r>
            <a:r>
              <a:rPr lang="en-CA" dirty="0" smtClean="0">
                <a:solidFill>
                  <a:srgbClr val="C00000"/>
                </a:solidFill>
              </a:rPr>
              <a:t> compatibility:</a:t>
            </a:r>
          </a:p>
          <a:p>
            <a:pPr lvl="3"/>
            <a:r>
              <a:rPr lang="en-CA" dirty="0" smtClean="0">
                <a:solidFill>
                  <a:srgbClr val="C00000"/>
                </a:solidFill>
              </a:rPr>
              <a:t>alarm filters</a:t>
            </a:r>
          </a:p>
          <a:p>
            <a:pPr lvl="3"/>
            <a:r>
              <a:rPr lang="en-CA" dirty="0" smtClean="0">
                <a:solidFill>
                  <a:srgbClr val="C00000"/>
                </a:solidFill>
              </a:rPr>
              <a:t>force PVs</a:t>
            </a:r>
          </a:p>
          <a:p>
            <a:pPr lvl="3"/>
            <a:r>
              <a:rPr lang="en-CA" dirty="0" smtClean="0">
                <a:solidFill>
                  <a:srgbClr val="C00000"/>
                </a:solidFill>
              </a:rPr>
              <a:t>severity PVs</a:t>
            </a:r>
          </a:p>
          <a:p>
            <a:pPr lvl="3"/>
            <a:r>
              <a:rPr lang="en-CA" dirty="0" smtClean="0">
                <a:solidFill>
                  <a:srgbClr val="C00000"/>
                </a:solidFill>
              </a:rPr>
              <a:t>........</a:t>
            </a:r>
          </a:p>
          <a:p>
            <a:pPr lvl="2">
              <a:buNone/>
            </a:pPr>
            <a:endParaRPr lang="en-CA" dirty="0" smtClean="0"/>
          </a:p>
          <a:p>
            <a:pPr lvl="1"/>
            <a:endParaRPr lang="en-CA" dirty="0" smtClean="0"/>
          </a:p>
        </p:txBody>
      </p:sp>
      <p:sp>
        <p:nvSpPr>
          <p:cNvPr id="4" name="Smiley Face 3"/>
          <p:cNvSpPr/>
          <p:nvPr/>
        </p:nvSpPr>
        <p:spPr>
          <a:xfrm>
            <a:off x="8203675" y="3093562"/>
            <a:ext cx="193250" cy="221530"/>
          </a:xfrm>
          <a:prstGeom prst="smileyFac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iley Face 4"/>
          <p:cNvSpPr/>
          <p:nvPr/>
        </p:nvSpPr>
        <p:spPr>
          <a:xfrm>
            <a:off x="8203675" y="2445470"/>
            <a:ext cx="193250" cy="221530"/>
          </a:xfrm>
          <a:prstGeom prst="smileyFac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iley Face 5"/>
          <p:cNvSpPr/>
          <p:nvPr/>
        </p:nvSpPr>
        <p:spPr>
          <a:xfrm>
            <a:off x="8203675" y="2759107"/>
            <a:ext cx="193250" cy="221530"/>
          </a:xfrm>
          <a:prstGeom prst="smileyFac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iley Face 6"/>
          <p:cNvSpPr/>
          <p:nvPr/>
        </p:nvSpPr>
        <p:spPr>
          <a:xfrm>
            <a:off x="8203675" y="3409066"/>
            <a:ext cx="193250" cy="221530"/>
          </a:xfrm>
          <a:prstGeom prst="smileyFac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iley Face 8"/>
          <p:cNvSpPr/>
          <p:nvPr/>
        </p:nvSpPr>
        <p:spPr>
          <a:xfrm>
            <a:off x="8203675" y="3726240"/>
            <a:ext cx="193250" cy="197962"/>
          </a:xfrm>
          <a:prstGeom prst="smileyFace">
            <a:avLst>
              <a:gd name="adj" fmla="val -4653"/>
            </a:avLst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iley Face 11"/>
          <p:cNvSpPr/>
          <p:nvPr/>
        </p:nvSpPr>
        <p:spPr>
          <a:xfrm>
            <a:off x="8203675" y="2079592"/>
            <a:ext cx="193250" cy="221530"/>
          </a:xfrm>
          <a:prstGeom prst="smileyFac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TAlh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399"/>
            <a:ext cx="8229600" cy="5429251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Status</a:t>
            </a:r>
          </a:p>
          <a:p>
            <a:pPr lvl="1"/>
            <a:r>
              <a:rPr lang="en-CA" dirty="0" smtClean="0"/>
              <a:t>Implementation</a:t>
            </a:r>
          </a:p>
          <a:p>
            <a:pPr lvl="2"/>
            <a:r>
              <a:rPr lang="en-CA" dirty="0" smtClean="0"/>
              <a:t>can fully parse </a:t>
            </a:r>
            <a:r>
              <a:rPr lang="en-CA" dirty="0" err="1" smtClean="0"/>
              <a:t>Alh</a:t>
            </a:r>
            <a:r>
              <a:rPr lang="en-CA" dirty="0" smtClean="0"/>
              <a:t> configuration files</a:t>
            </a:r>
          </a:p>
          <a:p>
            <a:pPr lvl="2"/>
            <a:r>
              <a:rPr lang="en-CA" dirty="0" smtClean="0">
                <a:solidFill>
                  <a:srgbClr val="00B050"/>
                </a:solidFill>
              </a:rPr>
              <a:t>replacement for </a:t>
            </a:r>
            <a:r>
              <a:rPr lang="en-CA" dirty="0" err="1" smtClean="0">
                <a:solidFill>
                  <a:srgbClr val="00B050"/>
                </a:solidFill>
              </a:rPr>
              <a:t>Alh</a:t>
            </a:r>
            <a:r>
              <a:rPr lang="en-CA" dirty="0" smtClean="0">
                <a:solidFill>
                  <a:srgbClr val="00B050"/>
                </a:solidFill>
              </a:rPr>
              <a:t> (the way we use </a:t>
            </a:r>
            <a:r>
              <a:rPr lang="en-CA" dirty="0" err="1" smtClean="0">
                <a:solidFill>
                  <a:srgbClr val="00B050"/>
                </a:solidFill>
              </a:rPr>
              <a:t>Alh</a:t>
            </a:r>
            <a:r>
              <a:rPr lang="en-CA" dirty="0" smtClean="0">
                <a:solidFill>
                  <a:srgbClr val="00B050"/>
                </a:solidFill>
              </a:rPr>
              <a:t> at TRIUMF)</a:t>
            </a:r>
          </a:p>
          <a:p>
            <a:pPr lvl="2"/>
            <a:r>
              <a:rPr lang="en-CA" dirty="0" smtClean="0">
                <a:solidFill>
                  <a:srgbClr val="00B050"/>
                </a:solidFill>
              </a:rPr>
              <a:t>improve UI</a:t>
            </a:r>
          </a:p>
          <a:p>
            <a:pPr lvl="2"/>
            <a:r>
              <a:rPr lang="en-CA" dirty="0" smtClean="0">
                <a:solidFill>
                  <a:srgbClr val="00B050"/>
                </a:solidFill>
              </a:rPr>
              <a:t>configuration editor (add/remove/modify alarms)</a:t>
            </a:r>
          </a:p>
          <a:p>
            <a:pPr lvl="2"/>
            <a:r>
              <a:rPr lang="en-CA" dirty="0" smtClean="0">
                <a:solidFill>
                  <a:srgbClr val="00B050"/>
                </a:solidFill>
              </a:rPr>
              <a:t>"channel watcher" – non-permanent</a:t>
            </a:r>
          </a:p>
          <a:p>
            <a:pPr lvl="2"/>
            <a:r>
              <a:rPr lang="en-CA" dirty="0" smtClean="0">
                <a:solidFill>
                  <a:srgbClr val="C00000"/>
                </a:solidFill>
              </a:rPr>
              <a:t>still missing for </a:t>
            </a:r>
            <a:r>
              <a:rPr lang="en-CA" dirty="0" err="1" smtClean="0">
                <a:solidFill>
                  <a:srgbClr val="C00000"/>
                </a:solidFill>
              </a:rPr>
              <a:t>Alh</a:t>
            </a:r>
            <a:r>
              <a:rPr lang="en-CA" dirty="0" smtClean="0">
                <a:solidFill>
                  <a:srgbClr val="C00000"/>
                </a:solidFill>
              </a:rPr>
              <a:t> compatibility:</a:t>
            </a:r>
          </a:p>
          <a:p>
            <a:pPr lvl="3"/>
            <a:r>
              <a:rPr lang="en-CA" dirty="0" smtClean="0">
                <a:solidFill>
                  <a:srgbClr val="C00000"/>
                </a:solidFill>
              </a:rPr>
              <a:t>alarm filters</a:t>
            </a:r>
          </a:p>
          <a:p>
            <a:pPr lvl="3"/>
            <a:r>
              <a:rPr lang="en-CA" dirty="0" smtClean="0">
                <a:solidFill>
                  <a:srgbClr val="C00000"/>
                </a:solidFill>
              </a:rPr>
              <a:t>force PVs</a:t>
            </a:r>
          </a:p>
          <a:p>
            <a:pPr lvl="3"/>
            <a:r>
              <a:rPr lang="en-CA" dirty="0" smtClean="0">
                <a:solidFill>
                  <a:srgbClr val="C00000"/>
                </a:solidFill>
              </a:rPr>
              <a:t>severity PVs</a:t>
            </a:r>
          </a:p>
          <a:p>
            <a:pPr lvl="3"/>
            <a:r>
              <a:rPr lang="en-CA" dirty="0" smtClean="0">
                <a:solidFill>
                  <a:srgbClr val="C00000"/>
                </a:solidFill>
              </a:rPr>
              <a:t>........</a:t>
            </a:r>
          </a:p>
          <a:p>
            <a:pPr lvl="2">
              <a:buNone/>
            </a:pPr>
            <a:endParaRPr lang="en-CA" dirty="0" smtClean="0"/>
          </a:p>
          <a:p>
            <a:pPr lvl="1"/>
            <a:r>
              <a:rPr lang="en-CA" dirty="0" smtClean="0"/>
              <a:t>Testing</a:t>
            </a:r>
          </a:p>
          <a:p>
            <a:pPr lvl="2"/>
            <a:r>
              <a:rPr lang="en-CA" dirty="0" smtClean="0"/>
              <a:t>beta - finished</a:t>
            </a:r>
          </a:p>
          <a:p>
            <a:pPr lvl="2"/>
            <a:r>
              <a:rPr lang="en-CA" dirty="0" smtClean="0"/>
              <a:t>RC1 with operations group</a:t>
            </a:r>
          </a:p>
        </p:txBody>
      </p:sp>
      <p:sp>
        <p:nvSpPr>
          <p:cNvPr id="4" name="Smiley Face 3"/>
          <p:cNvSpPr/>
          <p:nvPr/>
        </p:nvSpPr>
        <p:spPr>
          <a:xfrm>
            <a:off x="8203675" y="3093562"/>
            <a:ext cx="193250" cy="221530"/>
          </a:xfrm>
          <a:prstGeom prst="smileyFac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iley Face 4"/>
          <p:cNvSpPr/>
          <p:nvPr/>
        </p:nvSpPr>
        <p:spPr>
          <a:xfrm>
            <a:off x="8203675" y="2445470"/>
            <a:ext cx="193250" cy="221530"/>
          </a:xfrm>
          <a:prstGeom prst="smileyFac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iley Face 5"/>
          <p:cNvSpPr/>
          <p:nvPr/>
        </p:nvSpPr>
        <p:spPr>
          <a:xfrm>
            <a:off x="8203675" y="2759107"/>
            <a:ext cx="193250" cy="221530"/>
          </a:xfrm>
          <a:prstGeom prst="smileyFac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iley Face 6"/>
          <p:cNvSpPr/>
          <p:nvPr/>
        </p:nvSpPr>
        <p:spPr>
          <a:xfrm>
            <a:off x="8203675" y="3409066"/>
            <a:ext cx="193250" cy="221530"/>
          </a:xfrm>
          <a:prstGeom prst="smileyFac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iley Face 8"/>
          <p:cNvSpPr/>
          <p:nvPr/>
        </p:nvSpPr>
        <p:spPr>
          <a:xfrm>
            <a:off x="8203675" y="3726240"/>
            <a:ext cx="193250" cy="197962"/>
          </a:xfrm>
          <a:prstGeom prst="smileyFace">
            <a:avLst>
              <a:gd name="adj" fmla="val -4653"/>
            </a:avLst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iley Face 11"/>
          <p:cNvSpPr/>
          <p:nvPr/>
        </p:nvSpPr>
        <p:spPr>
          <a:xfrm>
            <a:off x="8203675" y="2079592"/>
            <a:ext cx="193250" cy="221530"/>
          </a:xfrm>
          <a:prstGeom prst="smileyFac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169" y="335397"/>
            <a:ext cx="8031965" cy="635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238125" y="1609726"/>
            <a:ext cx="8715375" cy="4286249"/>
            <a:chOff x="238125" y="1609726"/>
            <a:chExt cx="8715375" cy="4286249"/>
          </a:xfrm>
        </p:grpSpPr>
        <p:sp>
          <p:nvSpPr>
            <p:cNvPr id="4" name="Rounded Rectangle 3"/>
            <p:cNvSpPr/>
            <p:nvPr/>
          </p:nvSpPr>
          <p:spPr>
            <a:xfrm>
              <a:off x="238125" y="3200401"/>
              <a:ext cx="3067050" cy="55245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 smtClean="0">
                  <a:solidFill>
                    <a:schemeClr val="tx1"/>
                  </a:solidFill>
                </a:rPr>
                <a:t>Alarm Hierarchy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886450" y="1609726"/>
              <a:ext cx="3067050" cy="55245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 smtClean="0">
                  <a:solidFill>
                    <a:schemeClr val="tx1"/>
                  </a:solidFill>
                </a:rPr>
                <a:t>Unacknowledged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886450" y="4457700"/>
              <a:ext cx="3067050" cy="55245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 smtClean="0">
                  <a:solidFill>
                    <a:schemeClr val="tx1"/>
                  </a:solidFill>
                </a:rPr>
                <a:t>Acknowledged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390775" y="5343525"/>
              <a:ext cx="3067050" cy="55245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 smtClean="0">
                  <a:solidFill>
                    <a:schemeClr val="tx1"/>
                  </a:solidFill>
                </a:rPr>
                <a:t>Operator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Talh</a:t>
            </a:r>
            <a:r>
              <a:rPr lang="en-CA" dirty="0" smtClean="0"/>
              <a:t> -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wishful thinking ?</a:t>
            </a:r>
          </a:p>
          <a:p>
            <a:pPr lvl="1"/>
            <a:r>
              <a:rPr lang="en-CA" dirty="0" smtClean="0"/>
              <a:t>separate into alarm GUI – alarm server</a:t>
            </a:r>
          </a:p>
          <a:p>
            <a:pPr lvl="1"/>
            <a:r>
              <a:rPr lang="en-CA" dirty="0" smtClean="0"/>
              <a:t>log to </a:t>
            </a:r>
            <a:r>
              <a:rPr lang="en-CA" smtClean="0"/>
              <a:t>relational database</a:t>
            </a:r>
            <a:endParaRPr lang="en-CA" dirty="0" smtClean="0"/>
          </a:p>
          <a:p>
            <a:pPr lvl="1"/>
            <a:r>
              <a:rPr lang="en-CA" dirty="0" smtClean="0"/>
              <a:t>make fully </a:t>
            </a:r>
            <a:r>
              <a:rPr lang="en-CA" dirty="0" err="1" smtClean="0"/>
              <a:t>Alh</a:t>
            </a:r>
            <a:r>
              <a:rPr lang="en-CA" dirty="0" smtClean="0"/>
              <a:t> compatible - if interest.</a:t>
            </a:r>
          </a:p>
          <a:p>
            <a:pPr lvl="2"/>
            <a:r>
              <a:rPr lang="en-CA" dirty="0" smtClean="0"/>
              <a:t>alarm filters</a:t>
            </a:r>
          </a:p>
          <a:p>
            <a:pPr lvl="2"/>
            <a:r>
              <a:rPr lang="en-CA" dirty="0" smtClean="0"/>
              <a:t>force PVs</a:t>
            </a:r>
          </a:p>
          <a:p>
            <a:pPr lvl="2"/>
            <a:r>
              <a:rPr lang="en-CA" dirty="0" smtClean="0"/>
              <a:t>severity PVs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Experience with Qt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353425" cy="1683469"/>
          </a:xfrm>
        </p:spPr>
        <p:txBody>
          <a:bodyPr>
            <a:normAutofit fontScale="85000" lnSpcReduction="20000"/>
          </a:bodyPr>
          <a:lstStyle/>
          <a:p>
            <a:r>
              <a:rPr lang="en-CA" dirty="0" smtClean="0">
                <a:solidFill>
                  <a:srgbClr val="0070C0"/>
                </a:solidFill>
              </a:rPr>
              <a:t>so far so good</a:t>
            </a:r>
          </a:p>
          <a:p>
            <a:pPr lvl="1"/>
            <a:r>
              <a:rPr lang="en-CA" dirty="0" smtClean="0">
                <a:solidFill>
                  <a:srgbClr val="0070C0"/>
                </a:solidFill>
              </a:rPr>
              <a:t>used Qt5</a:t>
            </a:r>
          </a:p>
          <a:p>
            <a:pPr lvl="1"/>
            <a:r>
              <a:rPr lang="en-CA" dirty="0" err="1" smtClean="0">
                <a:solidFill>
                  <a:srgbClr val="0070C0"/>
                </a:solidFill>
              </a:rPr>
              <a:t>QtCreator</a:t>
            </a:r>
            <a:r>
              <a:rPr lang="en-CA" dirty="0" smtClean="0">
                <a:solidFill>
                  <a:srgbClr val="0070C0"/>
                </a:solidFill>
              </a:rPr>
              <a:t> IDE</a:t>
            </a:r>
          </a:p>
          <a:p>
            <a:pPr lvl="1"/>
            <a:r>
              <a:rPr lang="en-CA" dirty="0" smtClean="0">
                <a:solidFill>
                  <a:srgbClr val="0070C0"/>
                </a:solidFill>
              </a:rPr>
              <a:t>Learning curve ok</a:t>
            </a:r>
          </a:p>
          <a:p>
            <a:pPr lvl="1"/>
            <a:r>
              <a:rPr lang="en-CA" dirty="0" smtClean="0">
                <a:solidFill>
                  <a:srgbClr val="0070C0"/>
                </a:solidFill>
              </a:rPr>
              <a:t>tested on Debian8, Scientific Linux6, Windows</a:t>
            </a:r>
          </a:p>
          <a:p>
            <a:pPr>
              <a:buNone/>
            </a:pPr>
            <a:endParaRPr lang="en-CA" dirty="0" smtClean="0"/>
          </a:p>
          <a:p>
            <a:pPr lvl="1"/>
            <a:endParaRPr lang="en-US" dirty="0"/>
          </a:p>
        </p:txBody>
      </p:sp>
      <p:pic>
        <p:nvPicPr>
          <p:cNvPr id="4" name="Picture 3" descr="Elepha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441" y="3291625"/>
            <a:ext cx="2837467" cy="2128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419725"/>
            <a:ext cx="7724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0070C0"/>
                </a:solidFill>
              </a:rPr>
              <a:t>Control system "eco-system" built around</a:t>
            </a:r>
          </a:p>
          <a:p>
            <a:r>
              <a:rPr lang="en-CA" dirty="0" smtClean="0">
                <a:solidFill>
                  <a:srgbClr val="0070C0"/>
                </a:solidFill>
              </a:rPr>
              <a:t> </a:t>
            </a:r>
            <a:r>
              <a:rPr lang="en-CA" dirty="0" err="1" smtClean="0">
                <a:solidFill>
                  <a:srgbClr val="0070C0"/>
                </a:solidFill>
              </a:rPr>
              <a:t>edm</a:t>
            </a:r>
            <a:r>
              <a:rPr lang="en-CA" dirty="0" smtClean="0">
                <a:solidFill>
                  <a:srgbClr val="0070C0"/>
                </a:solidFill>
              </a:rPr>
              <a:t> functionality. </a:t>
            </a:r>
            <a:r>
              <a:rPr lang="en-CA" dirty="0" smtClean="0">
                <a:solidFill>
                  <a:srgbClr val="0070C0"/>
                </a:solidFill>
                <a:sym typeface="Wingdings" pitchFamily="2" charset="2"/>
              </a:rPr>
              <a:t>  ???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374796"/>
            <a:ext cx="2200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dirty="0" smtClean="0">
                <a:solidFill>
                  <a:srgbClr val="0070C0"/>
                </a:solidFill>
              </a:rPr>
              <a:t> </a:t>
            </a:r>
            <a:r>
              <a:rPr lang="en-CA" dirty="0" smtClean="0">
                <a:solidFill>
                  <a:srgbClr val="0070C0"/>
                </a:solidFill>
                <a:latin typeface="+mj-lt"/>
              </a:rPr>
              <a:t>but:  </a:t>
            </a:r>
            <a:r>
              <a:rPr lang="en-CA" dirty="0" err="1" smtClean="0">
                <a:solidFill>
                  <a:srgbClr val="0070C0"/>
                </a:solidFill>
                <a:latin typeface="+mj-lt"/>
              </a:rPr>
              <a:t>edm</a:t>
            </a:r>
            <a:endParaRPr lang="en-US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7" name="Picture 6" descr="Lik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3451" y="1809477"/>
            <a:ext cx="497979" cy="426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EPICS at TRIUMF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9115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20 years EPICS at TRIUMF this January !!!</a:t>
            </a:r>
          </a:p>
          <a:p>
            <a:pPr lvl="1"/>
            <a:r>
              <a:rPr lang="en-CA" dirty="0" smtClean="0"/>
              <a:t>Thanks to everyone who helped us with</a:t>
            </a:r>
          </a:p>
          <a:p>
            <a:pPr lvl="2"/>
            <a:r>
              <a:rPr lang="en-CA" dirty="0" smtClean="0"/>
              <a:t>software</a:t>
            </a:r>
          </a:p>
          <a:p>
            <a:pPr lvl="2"/>
            <a:r>
              <a:rPr lang="en-CA" dirty="0" smtClean="0"/>
              <a:t>advice</a:t>
            </a:r>
          </a:p>
          <a:p>
            <a:pPr lvl="2"/>
            <a:r>
              <a:rPr lang="en-CA" dirty="0" smtClean="0"/>
              <a:t>reviews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Transitions</a:t>
            </a:r>
          </a:p>
          <a:p>
            <a:pPr lvl="1"/>
            <a:r>
              <a:rPr lang="en-CA" dirty="0" smtClean="0"/>
              <a:t>Sun/Solaris </a:t>
            </a:r>
            <a:r>
              <a:rPr lang="en-CA" dirty="0" smtClean="0">
                <a:sym typeface="Wingdings" pitchFamily="2" charset="2"/>
              </a:rPr>
              <a:t> x86/Linux</a:t>
            </a:r>
            <a:endParaRPr lang="en-US" dirty="0" smtClean="0"/>
          </a:p>
          <a:p>
            <a:pPr lvl="1"/>
            <a:r>
              <a:rPr lang="en-US" dirty="0" smtClean="0"/>
              <a:t>Motorola MV162 / </a:t>
            </a:r>
            <a:r>
              <a:rPr lang="en-US" dirty="0" err="1" smtClean="0"/>
              <a:t>VxWorks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x86/Linux, Arm/Linux</a:t>
            </a:r>
          </a:p>
          <a:p>
            <a:pPr lvl="1"/>
            <a:r>
              <a:rPr lang="en-US" dirty="0" err="1" smtClean="0"/>
              <a:t>edd</a:t>
            </a:r>
            <a:r>
              <a:rPr lang="en-US" dirty="0" smtClean="0"/>
              <a:t>/dm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edm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CA" dirty="0" err="1" smtClean="0">
                <a:sym typeface="Wingdings" pitchFamily="2" charset="2"/>
              </a:rPr>
              <a:t>Capfast</a:t>
            </a:r>
            <a:r>
              <a:rPr lang="en-CA" baseline="30000" dirty="0" err="1" smtClean="0">
                <a:sym typeface="Wingdings" pitchFamily="2" charset="2"/>
              </a:rPr>
              <a:t>TM</a:t>
            </a:r>
            <a:r>
              <a:rPr lang="en-CA" baseline="30000" dirty="0" smtClean="0">
                <a:sym typeface="Wingdings" pitchFamily="2" charset="2"/>
              </a:rPr>
              <a:t> </a:t>
            </a:r>
            <a:r>
              <a:rPr lang="en-CA" dirty="0" smtClean="0">
                <a:sym typeface="Wingdings" pitchFamily="2" charset="2"/>
              </a:rPr>
              <a:t>  </a:t>
            </a:r>
            <a:r>
              <a:rPr lang="en-CA" dirty="0" err="1" smtClean="0">
                <a:sym typeface="Wingdings" pitchFamily="2" charset="2"/>
              </a:rPr>
              <a:t>tdct</a:t>
            </a:r>
            <a:endParaRPr lang="en-CA" dirty="0" smtClean="0">
              <a:sym typeface="Wingdings" pitchFamily="2" charset="2"/>
            </a:endParaRPr>
          </a:p>
          <a:p>
            <a:pPr lvl="1"/>
            <a:r>
              <a:rPr lang="en-CA" dirty="0" smtClean="0">
                <a:sym typeface="Wingdings" pitchFamily="2" charset="2"/>
              </a:rPr>
              <a:t>EPICS 3.12.2  EPICS 3.14.12</a:t>
            </a:r>
          </a:p>
          <a:p>
            <a:pPr lvl="1">
              <a:buNone/>
            </a:pPr>
            <a:endParaRPr lang="en-US" baseline="30000" dirty="0" smtClean="0">
              <a:sym typeface="Wingdings" pitchFamily="2" charset="2"/>
            </a:endParaRPr>
          </a:p>
          <a:p>
            <a:pPr lvl="1"/>
            <a:endParaRPr lang="en-CA" dirty="0" smtClean="0">
              <a:sym typeface="Wingdings" pitchFamily="2" charset="2"/>
            </a:endParaRPr>
          </a:p>
          <a:p>
            <a:r>
              <a:rPr lang="en-CA" dirty="0" smtClean="0">
                <a:sym typeface="Wingdings" pitchFamily="2" charset="2"/>
              </a:rPr>
              <a:t>Constants</a:t>
            </a:r>
          </a:p>
          <a:p>
            <a:pPr lvl="1"/>
            <a:r>
              <a:rPr lang="en-CA" dirty="0" smtClean="0">
                <a:sym typeface="Wingdings" pitchFamily="2" charset="2"/>
              </a:rPr>
              <a:t>EPICS</a:t>
            </a:r>
          </a:p>
          <a:p>
            <a:pPr lvl="2"/>
            <a:r>
              <a:rPr lang="en-CA" dirty="0" err="1" smtClean="0">
                <a:sym typeface="Wingdings" pitchFamily="2" charset="2"/>
              </a:rPr>
              <a:t>Trar</a:t>
            </a:r>
            <a:r>
              <a:rPr lang="en-CA" dirty="0" smtClean="0">
                <a:sym typeface="Wingdings" pitchFamily="2" charset="2"/>
              </a:rPr>
              <a:t> ASCII </a:t>
            </a:r>
            <a:r>
              <a:rPr lang="en-CA" dirty="0" err="1" smtClean="0">
                <a:sym typeface="Wingdings" pitchFamily="2" charset="2"/>
              </a:rPr>
              <a:t>archiver</a:t>
            </a:r>
            <a:endParaRPr lang="en-CA" dirty="0" smtClean="0">
              <a:sym typeface="Wingdings" pitchFamily="2" charset="2"/>
            </a:endParaRPr>
          </a:p>
          <a:p>
            <a:pPr lvl="2"/>
            <a:r>
              <a:rPr lang="en-CA" dirty="0" err="1" smtClean="0">
                <a:sym typeface="Wingdings" pitchFamily="2" charset="2"/>
              </a:rPr>
              <a:t>burt</a:t>
            </a:r>
            <a:endParaRPr lang="en-CA" dirty="0" smtClean="0">
              <a:sym typeface="Wingdings" pitchFamily="2" charset="2"/>
            </a:endParaRPr>
          </a:p>
          <a:p>
            <a:pPr lvl="2"/>
            <a:r>
              <a:rPr lang="en-CA" dirty="0" err="1" smtClean="0">
                <a:sym typeface="Wingdings" pitchFamily="2" charset="2"/>
              </a:rPr>
              <a:t>StripTool</a:t>
            </a:r>
            <a:endParaRPr lang="en-CA" dirty="0" smtClean="0">
              <a:sym typeface="Wingdings" pitchFamily="2" charset="2"/>
            </a:endParaRPr>
          </a:p>
          <a:p>
            <a:pPr lvl="2"/>
            <a:r>
              <a:rPr lang="en-CA" dirty="0" err="1" smtClean="0">
                <a:sym typeface="Wingdings" pitchFamily="2" charset="2"/>
              </a:rPr>
              <a:t>Alh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Transitions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Motif </a:t>
            </a:r>
            <a:r>
              <a:rPr lang="en-CA" dirty="0" smtClean="0">
                <a:sym typeface="Wingdings" pitchFamily="2" charset="2"/>
              </a:rPr>
              <a:t> ???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CA" dirty="0" smtClean="0"/>
              <a:t>CSS?   Qt?</a:t>
            </a:r>
          </a:p>
          <a:p>
            <a:endParaRPr lang="en-CA" dirty="0" smtClean="0"/>
          </a:p>
          <a:p>
            <a:r>
              <a:rPr lang="en-CA" dirty="0" smtClean="0"/>
              <a:t>Qt</a:t>
            </a:r>
          </a:p>
          <a:p>
            <a:pPr lvl="1"/>
            <a:r>
              <a:rPr lang="en-CA" dirty="0" err="1" smtClean="0"/>
              <a:t>StripTool</a:t>
            </a:r>
            <a:endParaRPr lang="en-CA" dirty="0" smtClean="0">
              <a:sym typeface="Wingdings" pitchFamily="2" charset="2"/>
            </a:endParaRPr>
          </a:p>
          <a:p>
            <a:pPr lvl="1"/>
            <a:r>
              <a:rPr lang="en-CA" dirty="0" err="1" smtClean="0">
                <a:sym typeface="Wingdings" pitchFamily="2" charset="2"/>
              </a:rPr>
              <a:t>Alh</a:t>
            </a: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Transitions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Motif </a:t>
            </a:r>
            <a:r>
              <a:rPr lang="en-CA" dirty="0" smtClean="0">
                <a:sym typeface="Wingdings" pitchFamily="2" charset="2"/>
              </a:rPr>
              <a:t> ???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CA" dirty="0" smtClean="0"/>
              <a:t>CSS?   Qt?</a:t>
            </a:r>
          </a:p>
          <a:p>
            <a:endParaRPr lang="en-CA" dirty="0" smtClean="0"/>
          </a:p>
          <a:p>
            <a:r>
              <a:rPr lang="en-CA" dirty="0" smtClean="0"/>
              <a:t>Qt</a:t>
            </a:r>
          </a:p>
          <a:p>
            <a:pPr lvl="1"/>
            <a:r>
              <a:rPr lang="en-CA" dirty="0" err="1" smtClean="0"/>
              <a:t>StripTool</a:t>
            </a:r>
            <a:r>
              <a:rPr lang="en-CA" dirty="0" smtClean="0"/>
              <a:t> </a:t>
            </a:r>
            <a:r>
              <a:rPr lang="en-CA" dirty="0" smtClean="0">
                <a:sym typeface="Wingdings" pitchFamily="2" charset="2"/>
              </a:rPr>
              <a:t> </a:t>
            </a:r>
            <a:r>
              <a:rPr lang="en-CA" dirty="0" err="1" smtClean="0">
                <a:sym typeface="Wingdings" pitchFamily="2" charset="2"/>
              </a:rPr>
              <a:t>TChart</a:t>
            </a:r>
            <a:endParaRPr lang="en-CA" dirty="0" smtClean="0">
              <a:sym typeface="Wingdings" pitchFamily="2" charset="2"/>
            </a:endParaRPr>
          </a:p>
          <a:p>
            <a:pPr lvl="1"/>
            <a:r>
              <a:rPr lang="en-CA" dirty="0" err="1" smtClean="0">
                <a:sym typeface="Wingdings" pitchFamily="2" charset="2"/>
              </a:rPr>
              <a:t>Alh</a:t>
            </a:r>
            <a:r>
              <a:rPr lang="en-CA" dirty="0" smtClean="0">
                <a:sym typeface="Wingdings" pitchFamily="2" charset="2"/>
              </a:rPr>
              <a:t>  </a:t>
            </a:r>
            <a:r>
              <a:rPr lang="en-CA" dirty="0" err="1" smtClean="0">
                <a:sym typeface="Wingdings" pitchFamily="2" charset="2"/>
              </a:rPr>
              <a:t>TAlh</a:t>
            </a: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StripTool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/>
              <a:t>TChart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My wish-list</a:t>
            </a:r>
          </a:p>
          <a:p>
            <a:pPr lvl="1"/>
            <a:r>
              <a:rPr lang="en-CA" dirty="0" smtClean="0"/>
              <a:t>use CA monitors</a:t>
            </a:r>
          </a:p>
          <a:p>
            <a:pPr lvl="1"/>
            <a:r>
              <a:rPr lang="en-CA" dirty="0" smtClean="0"/>
              <a:t>pan into archived data</a:t>
            </a:r>
          </a:p>
          <a:p>
            <a:pPr lvl="1"/>
            <a:r>
              <a:rPr lang="en-CA" dirty="0" smtClean="0"/>
              <a:t>write data to file (all – not just display buffer, optional)</a:t>
            </a:r>
          </a:p>
          <a:p>
            <a:pPr lvl="1"/>
            <a:r>
              <a:rPr lang="en-CA" dirty="0" smtClean="0"/>
              <a:t>retrieve saved data files</a:t>
            </a:r>
          </a:p>
          <a:p>
            <a:pPr lvl="1"/>
            <a:r>
              <a:rPr lang="en-CA" dirty="0" smtClean="0"/>
              <a:t>retrieve saved data from different </a:t>
            </a:r>
            <a:r>
              <a:rPr lang="en-CA" dirty="0" err="1" smtClean="0"/>
              <a:t>TChart</a:t>
            </a:r>
            <a:r>
              <a:rPr lang="en-CA" dirty="0" smtClean="0"/>
              <a:t> instances</a:t>
            </a:r>
          </a:p>
          <a:p>
            <a:pPr lvl="1"/>
            <a:r>
              <a:rPr lang="en-CA" dirty="0" smtClean="0"/>
              <a:t>retrieve </a:t>
            </a:r>
            <a:r>
              <a:rPr lang="en-CA" dirty="0" err="1" smtClean="0"/>
              <a:t>archiver</a:t>
            </a:r>
            <a:r>
              <a:rPr lang="en-CA" dirty="0" smtClean="0"/>
              <a:t> data</a:t>
            </a:r>
          </a:p>
          <a:p>
            <a:pPr lvl="1"/>
            <a:r>
              <a:rPr lang="en-CA" dirty="0" smtClean="0"/>
              <a:t>use retrieved data as background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3809999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Status</a:t>
            </a:r>
          </a:p>
          <a:p>
            <a:pPr lvl="1"/>
            <a:r>
              <a:rPr lang="en-CA" dirty="0" smtClean="0"/>
              <a:t>Implementation</a:t>
            </a:r>
          </a:p>
          <a:p>
            <a:pPr lvl="2"/>
            <a:r>
              <a:rPr lang="en-CA" dirty="0" smtClean="0"/>
              <a:t>uses </a:t>
            </a:r>
            <a:r>
              <a:rPr lang="en-CA" dirty="0" err="1" smtClean="0"/>
              <a:t>QCustomPlot</a:t>
            </a:r>
            <a:r>
              <a:rPr lang="en-CA" dirty="0" smtClean="0"/>
              <a:t> Widget  </a:t>
            </a:r>
            <a:r>
              <a:rPr lang="en-CA" sz="1600" dirty="0" smtClean="0">
                <a:solidFill>
                  <a:srgbClr val="0070C0"/>
                </a:solidFill>
              </a:rPr>
              <a:t>(http://qcustomplot.com/)</a:t>
            </a:r>
            <a:endParaRPr lang="en-CA" dirty="0" smtClean="0">
              <a:solidFill>
                <a:srgbClr val="0070C0"/>
              </a:solidFill>
            </a:endParaRPr>
          </a:p>
          <a:p>
            <a:pPr lvl="2"/>
            <a:r>
              <a:rPr lang="en-CA" dirty="0" smtClean="0">
                <a:solidFill>
                  <a:schemeClr val="bg1">
                    <a:lumMod val="65000"/>
                  </a:schemeClr>
                </a:solidFill>
              </a:rPr>
              <a:t>use CA monitors</a:t>
            </a:r>
          </a:p>
          <a:p>
            <a:pPr lvl="2"/>
            <a:r>
              <a:rPr lang="en-CA" dirty="0" smtClean="0">
                <a:solidFill>
                  <a:schemeClr val="bg1">
                    <a:lumMod val="65000"/>
                  </a:schemeClr>
                </a:solidFill>
              </a:rPr>
              <a:t>pan into archived data</a:t>
            </a:r>
          </a:p>
          <a:p>
            <a:pPr lvl="2"/>
            <a:r>
              <a:rPr lang="en-CA" dirty="0" smtClean="0">
                <a:solidFill>
                  <a:schemeClr val="bg1">
                    <a:lumMod val="65000"/>
                  </a:schemeClr>
                </a:solidFill>
              </a:rPr>
              <a:t>write data to file (all – not just display buffer, optional)</a:t>
            </a:r>
          </a:p>
          <a:p>
            <a:pPr lvl="2"/>
            <a:r>
              <a:rPr lang="en-CA" dirty="0" smtClean="0">
                <a:solidFill>
                  <a:schemeClr val="bg1">
                    <a:lumMod val="65000"/>
                  </a:schemeClr>
                </a:solidFill>
              </a:rPr>
              <a:t>retrieve saved data files</a:t>
            </a:r>
          </a:p>
          <a:p>
            <a:pPr lvl="2"/>
            <a:r>
              <a:rPr lang="en-CA" dirty="0" smtClean="0">
                <a:solidFill>
                  <a:schemeClr val="bg1">
                    <a:lumMod val="65000"/>
                  </a:schemeClr>
                </a:solidFill>
              </a:rPr>
              <a:t>retrieve saved data from different </a:t>
            </a:r>
            <a:r>
              <a:rPr lang="en-CA" dirty="0" err="1" smtClean="0">
                <a:solidFill>
                  <a:schemeClr val="bg1">
                    <a:lumMod val="65000"/>
                  </a:schemeClr>
                </a:solidFill>
              </a:rPr>
              <a:t>TChart</a:t>
            </a:r>
            <a:r>
              <a:rPr lang="en-CA" dirty="0" smtClean="0">
                <a:solidFill>
                  <a:schemeClr val="bg1">
                    <a:lumMod val="65000"/>
                  </a:schemeClr>
                </a:solidFill>
              </a:rPr>
              <a:t> instances</a:t>
            </a:r>
          </a:p>
          <a:p>
            <a:pPr lvl="2"/>
            <a:r>
              <a:rPr lang="en-CA" dirty="0" smtClean="0">
                <a:solidFill>
                  <a:schemeClr val="bg1">
                    <a:lumMod val="65000"/>
                  </a:schemeClr>
                </a:solidFill>
              </a:rPr>
              <a:t>retrieve </a:t>
            </a:r>
            <a:r>
              <a:rPr lang="en-CA" dirty="0" err="1" smtClean="0">
                <a:solidFill>
                  <a:schemeClr val="bg1">
                    <a:lumMod val="65000"/>
                  </a:schemeClr>
                </a:solidFill>
              </a:rPr>
              <a:t>archiver</a:t>
            </a:r>
            <a:r>
              <a:rPr lang="en-CA" dirty="0" smtClean="0">
                <a:solidFill>
                  <a:schemeClr val="bg1">
                    <a:lumMod val="65000"/>
                  </a:schemeClr>
                </a:solidFill>
              </a:rPr>
              <a:t> data</a:t>
            </a:r>
          </a:p>
          <a:p>
            <a:pPr lvl="2"/>
            <a:r>
              <a:rPr lang="en-CA" dirty="0" smtClean="0">
                <a:solidFill>
                  <a:schemeClr val="bg1">
                    <a:lumMod val="65000"/>
                  </a:schemeClr>
                </a:solidFill>
              </a:rPr>
              <a:t>use retrieved data as background</a:t>
            </a:r>
          </a:p>
          <a:p>
            <a:pPr lvl="2">
              <a:buNone/>
            </a:pPr>
            <a:endParaRPr lang="en-CA" dirty="0" smtClean="0"/>
          </a:p>
          <a:p>
            <a:pPr lvl="1"/>
            <a:endParaRPr lang="en-CA" dirty="0" smtClean="0"/>
          </a:p>
        </p:txBody>
      </p:sp>
      <p:sp>
        <p:nvSpPr>
          <p:cNvPr id="17" name="Smiley Face 16"/>
          <p:cNvSpPr/>
          <p:nvPr/>
        </p:nvSpPr>
        <p:spPr>
          <a:xfrm>
            <a:off x="8493550" y="2207345"/>
            <a:ext cx="193250" cy="221530"/>
          </a:xfrm>
          <a:prstGeom prst="smileyFac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3848100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Status</a:t>
            </a:r>
          </a:p>
          <a:p>
            <a:pPr lvl="1"/>
            <a:r>
              <a:rPr lang="en-CA" dirty="0" smtClean="0"/>
              <a:t>Implementation</a:t>
            </a:r>
          </a:p>
          <a:p>
            <a:pPr lvl="2"/>
            <a:r>
              <a:rPr lang="en-CA" dirty="0" smtClean="0"/>
              <a:t>uses </a:t>
            </a:r>
            <a:r>
              <a:rPr lang="en-CA" dirty="0" err="1" smtClean="0"/>
              <a:t>QCustomPlot</a:t>
            </a:r>
            <a:r>
              <a:rPr lang="en-CA" dirty="0" smtClean="0"/>
              <a:t> Widget  </a:t>
            </a:r>
            <a:r>
              <a:rPr lang="en-CA" sz="1600" dirty="0" smtClean="0">
                <a:solidFill>
                  <a:srgbClr val="0070C0"/>
                </a:solidFill>
              </a:rPr>
              <a:t>(http://qcustomplot.com/)</a:t>
            </a:r>
            <a:endParaRPr lang="en-CA" dirty="0" smtClean="0">
              <a:solidFill>
                <a:srgbClr val="0070C0"/>
              </a:solidFill>
            </a:endParaRPr>
          </a:p>
          <a:p>
            <a:pPr lvl="2"/>
            <a:r>
              <a:rPr lang="en-CA" dirty="0" smtClean="0">
                <a:solidFill>
                  <a:srgbClr val="00B050"/>
                </a:solidFill>
              </a:rPr>
              <a:t>use CA monitors</a:t>
            </a:r>
          </a:p>
          <a:p>
            <a:pPr lvl="2"/>
            <a:r>
              <a:rPr lang="en-CA" dirty="0" smtClean="0">
                <a:solidFill>
                  <a:srgbClr val="00B050"/>
                </a:solidFill>
              </a:rPr>
              <a:t>pan into archived data</a:t>
            </a:r>
          </a:p>
          <a:p>
            <a:pPr lvl="2"/>
            <a:r>
              <a:rPr lang="en-CA" dirty="0" smtClean="0">
                <a:solidFill>
                  <a:srgbClr val="00B050"/>
                </a:solidFill>
              </a:rPr>
              <a:t>write data to file (all – not just display buffer, optional)</a:t>
            </a:r>
          </a:p>
          <a:p>
            <a:pPr lvl="2"/>
            <a:r>
              <a:rPr lang="en-CA" dirty="0" smtClean="0">
                <a:solidFill>
                  <a:srgbClr val="00B050"/>
                </a:solidFill>
              </a:rPr>
              <a:t>retrieve saved data files</a:t>
            </a:r>
          </a:p>
          <a:p>
            <a:pPr lvl="2"/>
            <a:r>
              <a:rPr lang="en-CA" dirty="0" smtClean="0">
                <a:solidFill>
                  <a:srgbClr val="00B050"/>
                </a:solidFill>
              </a:rPr>
              <a:t>retrieve saved data from different </a:t>
            </a:r>
            <a:r>
              <a:rPr lang="en-CA" dirty="0" err="1" smtClean="0">
                <a:solidFill>
                  <a:srgbClr val="00B050"/>
                </a:solidFill>
              </a:rPr>
              <a:t>TChart</a:t>
            </a:r>
            <a:r>
              <a:rPr lang="en-CA" dirty="0" smtClean="0">
                <a:solidFill>
                  <a:srgbClr val="00B050"/>
                </a:solidFill>
              </a:rPr>
              <a:t> instances</a:t>
            </a:r>
          </a:p>
          <a:p>
            <a:pPr lvl="2"/>
            <a:r>
              <a:rPr lang="en-CA" dirty="0" smtClean="0">
                <a:solidFill>
                  <a:srgbClr val="00B050"/>
                </a:solidFill>
              </a:rPr>
              <a:t>retrieve </a:t>
            </a:r>
            <a:r>
              <a:rPr lang="en-CA" dirty="0" err="1" smtClean="0">
                <a:solidFill>
                  <a:srgbClr val="00B050"/>
                </a:solidFill>
              </a:rPr>
              <a:t>archiver</a:t>
            </a:r>
            <a:r>
              <a:rPr lang="en-CA" dirty="0" smtClean="0">
                <a:solidFill>
                  <a:srgbClr val="00B050"/>
                </a:solidFill>
              </a:rPr>
              <a:t> data</a:t>
            </a:r>
          </a:p>
          <a:p>
            <a:pPr lvl="2"/>
            <a:r>
              <a:rPr lang="en-CA" dirty="0" smtClean="0">
                <a:solidFill>
                  <a:srgbClr val="00B050"/>
                </a:solidFill>
              </a:rPr>
              <a:t>use retrieved data as background</a:t>
            </a:r>
          </a:p>
        </p:txBody>
      </p:sp>
      <p:sp>
        <p:nvSpPr>
          <p:cNvPr id="5" name="Smiley Face 4"/>
          <p:cNvSpPr/>
          <p:nvPr/>
        </p:nvSpPr>
        <p:spPr>
          <a:xfrm>
            <a:off x="8493550" y="3222101"/>
            <a:ext cx="193250" cy="221530"/>
          </a:xfrm>
          <a:prstGeom prst="smileyFac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iley Face 10"/>
          <p:cNvSpPr/>
          <p:nvPr/>
        </p:nvSpPr>
        <p:spPr>
          <a:xfrm>
            <a:off x="8493550" y="2574401"/>
            <a:ext cx="193250" cy="221530"/>
          </a:xfrm>
          <a:prstGeom prst="smileyFac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iley Face 11"/>
          <p:cNvSpPr/>
          <p:nvPr/>
        </p:nvSpPr>
        <p:spPr>
          <a:xfrm>
            <a:off x="8493550" y="2906696"/>
            <a:ext cx="193250" cy="221530"/>
          </a:xfrm>
          <a:prstGeom prst="smileyFac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iley Face 12"/>
          <p:cNvSpPr/>
          <p:nvPr/>
        </p:nvSpPr>
        <p:spPr>
          <a:xfrm>
            <a:off x="8493550" y="3547130"/>
            <a:ext cx="193250" cy="221530"/>
          </a:xfrm>
          <a:prstGeom prst="smileyFac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iley Face 13"/>
          <p:cNvSpPr/>
          <p:nvPr/>
        </p:nvSpPr>
        <p:spPr>
          <a:xfrm>
            <a:off x="8493550" y="3886298"/>
            <a:ext cx="193250" cy="221530"/>
          </a:xfrm>
          <a:prstGeom prst="smileyFac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iley Face 14"/>
          <p:cNvSpPr/>
          <p:nvPr/>
        </p:nvSpPr>
        <p:spPr>
          <a:xfrm>
            <a:off x="8493550" y="4206417"/>
            <a:ext cx="193250" cy="221530"/>
          </a:xfrm>
          <a:prstGeom prst="smileyFac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/>
          <p:cNvSpPr/>
          <p:nvPr/>
        </p:nvSpPr>
        <p:spPr>
          <a:xfrm>
            <a:off x="8493550" y="4531445"/>
            <a:ext cx="193250" cy="221530"/>
          </a:xfrm>
          <a:prstGeom prst="smileyFac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iley Face 16"/>
          <p:cNvSpPr/>
          <p:nvPr/>
        </p:nvSpPr>
        <p:spPr>
          <a:xfrm>
            <a:off x="8493550" y="2201355"/>
            <a:ext cx="193250" cy="221530"/>
          </a:xfrm>
          <a:prstGeom prst="smileyFac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91150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Status</a:t>
            </a:r>
          </a:p>
          <a:p>
            <a:pPr lvl="1"/>
            <a:r>
              <a:rPr lang="en-CA" dirty="0" smtClean="0"/>
              <a:t>Implementation</a:t>
            </a:r>
          </a:p>
          <a:p>
            <a:pPr lvl="2"/>
            <a:r>
              <a:rPr lang="en-CA" dirty="0" smtClean="0"/>
              <a:t>uses </a:t>
            </a:r>
            <a:r>
              <a:rPr lang="en-CA" dirty="0" err="1" smtClean="0"/>
              <a:t>QCustomPlot</a:t>
            </a:r>
            <a:r>
              <a:rPr lang="en-CA" dirty="0" smtClean="0"/>
              <a:t> Widget  </a:t>
            </a:r>
            <a:r>
              <a:rPr lang="en-CA" sz="1600" dirty="0" smtClean="0">
                <a:solidFill>
                  <a:srgbClr val="0070C0"/>
                </a:solidFill>
              </a:rPr>
              <a:t>(http://qcustomplot.com/)</a:t>
            </a:r>
            <a:endParaRPr lang="en-CA" dirty="0" smtClean="0">
              <a:solidFill>
                <a:srgbClr val="0070C0"/>
              </a:solidFill>
            </a:endParaRPr>
          </a:p>
          <a:p>
            <a:pPr lvl="2"/>
            <a:r>
              <a:rPr lang="en-CA" dirty="0" smtClean="0">
                <a:solidFill>
                  <a:srgbClr val="00B050"/>
                </a:solidFill>
              </a:rPr>
              <a:t>use CA monitors</a:t>
            </a:r>
          </a:p>
          <a:p>
            <a:pPr lvl="2"/>
            <a:r>
              <a:rPr lang="en-CA" dirty="0" smtClean="0">
                <a:solidFill>
                  <a:srgbClr val="00B050"/>
                </a:solidFill>
              </a:rPr>
              <a:t>pan into archived data</a:t>
            </a:r>
          </a:p>
          <a:p>
            <a:pPr lvl="2"/>
            <a:r>
              <a:rPr lang="en-CA" dirty="0" smtClean="0">
                <a:solidFill>
                  <a:srgbClr val="00B050"/>
                </a:solidFill>
              </a:rPr>
              <a:t>write data to file (all – not just display buffer, optional)</a:t>
            </a:r>
          </a:p>
          <a:p>
            <a:pPr lvl="2"/>
            <a:r>
              <a:rPr lang="en-CA" dirty="0" smtClean="0">
                <a:solidFill>
                  <a:srgbClr val="00B050"/>
                </a:solidFill>
              </a:rPr>
              <a:t>retrieve saved data files</a:t>
            </a:r>
          </a:p>
          <a:p>
            <a:pPr lvl="2"/>
            <a:r>
              <a:rPr lang="en-CA" dirty="0" smtClean="0">
                <a:solidFill>
                  <a:srgbClr val="00B050"/>
                </a:solidFill>
              </a:rPr>
              <a:t>retrieve saved data from different </a:t>
            </a:r>
            <a:r>
              <a:rPr lang="en-CA" dirty="0" err="1" smtClean="0">
                <a:solidFill>
                  <a:srgbClr val="00B050"/>
                </a:solidFill>
              </a:rPr>
              <a:t>TChart</a:t>
            </a:r>
            <a:r>
              <a:rPr lang="en-CA" dirty="0" smtClean="0">
                <a:solidFill>
                  <a:srgbClr val="00B050"/>
                </a:solidFill>
              </a:rPr>
              <a:t> instances</a:t>
            </a:r>
          </a:p>
          <a:p>
            <a:pPr lvl="2"/>
            <a:r>
              <a:rPr lang="en-CA" dirty="0" smtClean="0">
                <a:solidFill>
                  <a:srgbClr val="00B050"/>
                </a:solidFill>
              </a:rPr>
              <a:t>retrieve </a:t>
            </a:r>
            <a:r>
              <a:rPr lang="en-CA" dirty="0" err="1" smtClean="0">
                <a:solidFill>
                  <a:srgbClr val="00B050"/>
                </a:solidFill>
              </a:rPr>
              <a:t>archiver</a:t>
            </a:r>
            <a:r>
              <a:rPr lang="en-CA" dirty="0" smtClean="0">
                <a:solidFill>
                  <a:srgbClr val="00B050"/>
                </a:solidFill>
              </a:rPr>
              <a:t> data</a:t>
            </a:r>
          </a:p>
          <a:p>
            <a:pPr lvl="2"/>
            <a:r>
              <a:rPr lang="en-CA" dirty="0" smtClean="0">
                <a:solidFill>
                  <a:srgbClr val="00B050"/>
                </a:solidFill>
              </a:rPr>
              <a:t>use retrieved data as background</a:t>
            </a:r>
          </a:p>
          <a:p>
            <a:pPr lvl="2">
              <a:buNone/>
            </a:pPr>
            <a:endParaRPr lang="en-CA" dirty="0" smtClean="0"/>
          </a:p>
          <a:p>
            <a:pPr lvl="1"/>
            <a:r>
              <a:rPr lang="en-CA" dirty="0" smtClean="0"/>
              <a:t>Testing</a:t>
            </a:r>
          </a:p>
          <a:p>
            <a:pPr lvl="2"/>
            <a:r>
              <a:rPr lang="en-CA" dirty="0" smtClean="0"/>
              <a:t>beta - finished</a:t>
            </a:r>
          </a:p>
          <a:p>
            <a:pPr lvl="2"/>
            <a:r>
              <a:rPr lang="en-CA" dirty="0" smtClean="0"/>
              <a:t>RC1 with operations group</a:t>
            </a:r>
          </a:p>
          <a:p>
            <a:pPr lvl="1"/>
            <a:endParaRPr lang="en-CA" dirty="0" smtClean="0"/>
          </a:p>
        </p:txBody>
      </p:sp>
      <p:sp>
        <p:nvSpPr>
          <p:cNvPr id="5" name="Smiley Face 4"/>
          <p:cNvSpPr/>
          <p:nvPr/>
        </p:nvSpPr>
        <p:spPr>
          <a:xfrm>
            <a:off x="8493550" y="3222101"/>
            <a:ext cx="193250" cy="221530"/>
          </a:xfrm>
          <a:prstGeom prst="smileyFac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iley Face 10"/>
          <p:cNvSpPr/>
          <p:nvPr/>
        </p:nvSpPr>
        <p:spPr>
          <a:xfrm>
            <a:off x="8493550" y="2574401"/>
            <a:ext cx="193250" cy="221530"/>
          </a:xfrm>
          <a:prstGeom prst="smileyFac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iley Face 11"/>
          <p:cNvSpPr/>
          <p:nvPr/>
        </p:nvSpPr>
        <p:spPr>
          <a:xfrm>
            <a:off x="8493550" y="2906696"/>
            <a:ext cx="193250" cy="221530"/>
          </a:xfrm>
          <a:prstGeom prst="smileyFac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iley Face 12"/>
          <p:cNvSpPr/>
          <p:nvPr/>
        </p:nvSpPr>
        <p:spPr>
          <a:xfrm>
            <a:off x="8493550" y="3547130"/>
            <a:ext cx="193250" cy="221530"/>
          </a:xfrm>
          <a:prstGeom prst="smileyFac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iley Face 13"/>
          <p:cNvSpPr/>
          <p:nvPr/>
        </p:nvSpPr>
        <p:spPr>
          <a:xfrm>
            <a:off x="8493550" y="3886298"/>
            <a:ext cx="193250" cy="221530"/>
          </a:xfrm>
          <a:prstGeom prst="smileyFac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iley Face 14"/>
          <p:cNvSpPr/>
          <p:nvPr/>
        </p:nvSpPr>
        <p:spPr>
          <a:xfrm>
            <a:off x="8493550" y="4206417"/>
            <a:ext cx="193250" cy="221530"/>
          </a:xfrm>
          <a:prstGeom prst="smileyFac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/>
          <p:cNvSpPr/>
          <p:nvPr/>
        </p:nvSpPr>
        <p:spPr>
          <a:xfrm>
            <a:off x="8493550" y="4531445"/>
            <a:ext cx="193250" cy="221530"/>
          </a:xfrm>
          <a:prstGeom prst="smileyFac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iley Face 16"/>
          <p:cNvSpPr/>
          <p:nvPr/>
        </p:nvSpPr>
        <p:spPr>
          <a:xfrm>
            <a:off x="8493550" y="2201355"/>
            <a:ext cx="193250" cy="221530"/>
          </a:xfrm>
          <a:prstGeom prst="smileyFac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 rot="10800000">
            <a:off x="3316235" y="5154824"/>
            <a:ext cx="188964" cy="101415"/>
          </a:xfrm>
          <a:prstGeom prst="triangle">
            <a:avLst/>
          </a:prstGeom>
          <a:solidFill>
            <a:srgbClr val="5148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8858" y="376999"/>
            <a:ext cx="7927942" cy="6498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IUMF_Presentation">
  <a:themeElements>
    <a:clrScheme name="TRIUMF">
      <a:dk1>
        <a:srgbClr val="000000"/>
      </a:dk1>
      <a:lt1>
        <a:sysClr val="window" lastClr="FFFFFF"/>
      </a:lt1>
      <a:dk2>
        <a:srgbClr val="6E615D"/>
      </a:dk2>
      <a:lt2>
        <a:srgbClr val="EAE6E3"/>
      </a:lt2>
      <a:accent1>
        <a:srgbClr val="005BA8"/>
      </a:accent1>
      <a:accent2>
        <a:srgbClr val="A02A17"/>
      </a:accent2>
      <a:accent3>
        <a:srgbClr val="689550"/>
      </a:accent3>
      <a:accent4>
        <a:srgbClr val="F47B29"/>
      </a:accent4>
      <a:accent5>
        <a:srgbClr val="6E615D"/>
      </a:accent5>
      <a:accent6>
        <a:srgbClr val="AFA9A6"/>
      </a:accent6>
      <a:hlink>
        <a:srgbClr val="0000FF"/>
      </a:hlink>
      <a:folHlink>
        <a:srgbClr val="AFA9A6"/>
      </a:folHlink>
    </a:clrScheme>
    <a:fontScheme name="TRIUMF Preferred">
      <a:majorFont>
        <a:latin typeface="Myriad Pro"/>
        <a:ea typeface=""/>
        <a:cs typeface=""/>
        <a:font script="Grek" typeface="Arial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aramond"/>
        <a:ea typeface=""/>
        <a:cs typeface=""/>
        <a:font script="Grek" typeface="Times New Roman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RIUMF_PPT_07-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TRIUMF_Presentation</Template>
  <TotalTime>400</TotalTime>
  <Words>577</Words>
  <Application>Microsoft Office PowerPoint</Application>
  <PresentationFormat>On-screen Show (4:3)</PresentationFormat>
  <Paragraphs>165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TRIUMF_Presentation</vt:lpstr>
      <vt:lpstr>Slide 1</vt:lpstr>
      <vt:lpstr>EPICS at TRIUMF</vt:lpstr>
      <vt:lpstr>Next Transitions</vt:lpstr>
      <vt:lpstr>Next Transitions</vt:lpstr>
      <vt:lpstr>StripTool  TChart</vt:lpstr>
      <vt:lpstr>TChart</vt:lpstr>
      <vt:lpstr>TChart</vt:lpstr>
      <vt:lpstr>TChart</vt:lpstr>
      <vt:lpstr>Slide 9</vt:lpstr>
      <vt:lpstr>Tchart – next steps</vt:lpstr>
      <vt:lpstr>Alh  TAlh</vt:lpstr>
      <vt:lpstr>TAlh</vt:lpstr>
      <vt:lpstr>TAlh</vt:lpstr>
      <vt:lpstr>TAlh</vt:lpstr>
      <vt:lpstr>TAlh</vt:lpstr>
      <vt:lpstr>Slide 16</vt:lpstr>
      <vt:lpstr>Talh - next steps</vt:lpstr>
      <vt:lpstr>Experience with Qt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rolf</dc:creator>
  <cp:lastModifiedBy>Rolf Keitel</cp:lastModifiedBy>
  <cp:revision>88</cp:revision>
  <dcterms:created xsi:type="dcterms:W3CDTF">2016-05-14T17:08:12Z</dcterms:created>
  <dcterms:modified xsi:type="dcterms:W3CDTF">2016-05-25T11:34:50Z</dcterms:modified>
</cp:coreProperties>
</file>