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0"/>
  </p:notesMasterIdLst>
  <p:sldIdLst>
    <p:sldId id="256" r:id="rId2"/>
    <p:sldId id="257" r:id="rId3"/>
    <p:sldId id="262" r:id="rId4"/>
    <p:sldId id="259" r:id="rId5"/>
    <p:sldId id="288" r:id="rId6"/>
    <p:sldId id="289" r:id="rId7"/>
    <p:sldId id="291" r:id="rId8"/>
    <p:sldId id="293" r:id="rId9"/>
    <p:sldId id="303" r:id="rId10"/>
    <p:sldId id="300" r:id="rId11"/>
    <p:sldId id="295" r:id="rId12"/>
    <p:sldId id="305" r:id="rId13"/>
    <p:sldId id="297" r:id="rId14"/>
    <p:sldId id="298" r:id="rId15"/>
    <p:sldId id="281" r:id="rId16"/>
    <p:sldId id="274" r:id="rId17"/>
    <p:sldId id="304" r:id="rId18"/>
    <p:sldId id="30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o Ruiz" initials="MR" lastIdx="2" clrIdx="0">
    <p:extLst/>
  </p:cmAuthor>
  <p:cmAuthor id="2" name="Diego Sanz " initials="DSH" lastIdx="1" clrIdx="1"/>
  <p:cmAuthor id="3" name="gmv" initials="g" lastIdx="5" clrIdx="2">
    <p:extLst>
      <p:ext uri="{19B8F6BF-5375-455C-9EA6-DF929625EA0E}">
        <p15:presenceInfo xmlns:p15="http://schemas.microsoft.com/office/powerpoint/2012/main" userId="gm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0FA"/>
    <a:srgbClr val="FFFF99"/>
    <a:srgbClr val="FFC9C9"/>
    <a:srgbClr val="FE9C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76208" autoAdjust="0"/>
  </p:normalViewPr>
  <p:slideViewPr>
    <p:cSldViewPr>
      <p:cViewPr varScale="1">
        <p:scale>
          <a:sx n="54" d="100"/>
          <a:sy n="54" d="100"/>
        </p:scale>
        <p:origin x="17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EA21FD-4029-42AC-8E0B-64B389F82983}" type="datetimeFigureOut">
              <a:rPr lang="en-US" smtClean="0"/>
              <a:t>5/25/2016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573D54-BA04-4EB5-BB19-42AE721E8EA5}" type="slidenum">
              <a:rPr lang="en-US" smtClean="0"/>
              <a:t>‹#›</a:t>
            </a:fld>
            <a:endParaRPr lang="en-US"/>
          </a:p>
        </p:txBody>
      </p:sp>
    </p:spTree>
    <p:extLst>
      <p:ext uri="{BB962C8B-B14F-4D97-AF65-F5344CB8AC3E}">
        <p14:creationId xmlns:p14="http://schemas.microsoft.com/office/powerpoint/2010/main" val="767746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baseline="0" dirty="0" smtClean="0"/>
          </a:p>
        </p:txBody>
      </p:sp>
      <p:sp>
        <p:nvSpPr>
          <p:cNvPr id="4" name="Slide Number Placeholder 3"/>
          <p:cNvSpPr>
            <a:spLocks noGrp="1"/>
          </p:cNvSpPr>
          <p:nvPr>
            <p:ph type="sldNum" sz="quarter" idx="10"/>
          </p:nvPr>
        </p:nvSpPr>
        <p:spPr/>
        <p:txBody>
          <a:bodyPr/>
          <a:lstStyle/>
          <a:p>
            <a:fld id="{26573D54-BA04-4EB5-BB19-42AE721E8EA5}" type="slidenum">
              <a:rPr lang="en-US" smtClean="0"/>
              <a:t>1</a:t>
            </a:fld>
            <a:endParaRPr lang="en-US"/>
          </a:p>
        </p:txBody>
      </p:sp>
    </p:spTree>
    <p:extLst>
      <p:ext uri="{BB962C8B-B14F-4D97-AF65-F5344CB8AC3E}">
        <p14:creationId xmlns:p14="http://schemas.microsoft.com/office/powerpoint/2010/main" val="1268233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73D54-BA04-4EB5-BB19-42AE721E8EA5}" type="slidenum">
              <a:rPr lang="en-US" smtClean="0"/>
              <a:t>10</a:t>
            </a:fld>
            <a:endParaRPr lang="en-US"/>
          </a:p>
        </p:txBody>
      </p:sp>
    </p:spTree>
    <p:extLst>
      <p:ext uri="{BB962C8B-B14F-4D97-AF65-F5344CB8AC3E}">
        <p14:creationId xmlns:p14="http://schemas.microsoft.com/office/powerpoint/2010/main" val="2476674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73D54-BA04-4EB5-BB19-42AE721E8EA5}" type="slidenum">
              <a:rPr lang="en-US" smtClean="0"/>
              <a:t>11</a:t>
            </a:fld>
            <a:endParaRPr lang="en-US"/>
          </a:p>
        </p:txBody>
      </p:sp>
    </p:spTree>
    <p:extLst>
      <p:ext uri="{BB962C8B-B14F-4D97-AF65-F5344CB8AC3E}">
        <p14:creationId xmlns:p14="http://schemas.microsoft.com/office/powerpoint/2010/main" val="989371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73D54-BA04-4EB5-BB19-42AE721E8EA5}" type="slidenum">
              <a:rPr lang="en-US" smtClean="0"/>
              <a:t>12</a:t>
            </a:fld>
            <a:endParaRPr lang="en-US"/>
          </a:p>
        </p:txBody>
      </p:sp>
    </p:spTree>
    <p:extLst>
      <p:ext uri="{BB962C8B-B14F-4D97-AF65-F5344CB8AC3E}">
        <p14:creationId xmlns:p14="http://schemas.microsoft.com/office/powerpoint/2010/main" val="206126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73D54-BA04-4EB5-BB19-42AE721E8EA5}" type="slidenum">
              <a:rPr lang="en-US" smtClean="0"/>
              <a:t>13</a:t>
            </a:fld>
            <a:endParaRPr lang="en-US"/>
          </a:p>
        </p:txBody>
      </p:sp>
    </p:spTree>
    <p:extLst>
      <p:ext uri="{BB962C8B-B14F-4D97-AF65-F5344CB8AC3E}">
        <p14:creationId xmlns:p14="http://schemas.microsoft.com/office/powerpoint/2010/main" val="416744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73D54-BA04-4EB5-BB19-42AE721E8EA5}" type="slidenum">
              <a:rPr lang="en-US" smtClean="0"/>
              <a:t>14</a:t>
            </a:fld>
            <a:endParaRPr lang="en-US"/>
          </a:p>
        </p:txBody>
      </p:sp>
    </p:spTree>
    <p:extLst>
      <p:ext uri="{BB962C8B-B14F-4D97-AF65-F5344CB8AC3E}">
        <p14:creationId xmlns:p14="http://schemas.microsoft.com/office/powerpoint/2010/main" val="2063495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smtClean="0"/>
          </a:p>
        </p:txBody>
      </p:sp>
      <p:sp>
        <p:nvSpPr>
          <p:cNvPr id="4" name="Marcador de número de diapositiva 3"/>
          <p:cNvSpPr>
            <a:spLocks noGrp="1"/>
          </p:cNvSpPr>
          <p:nvPr>
            <p:ph type="sldNum" sz="quarter" idx="10"/>
          </p:nvPr>
        </p:nvSpPr>
        <p:spPr/>
        <p:txBody>
          <a:bodyPr/>
          <a:lstStyle/>
          <a:p>
            <a:fld id="{26573D54-BA04-4EB5-BB19-42AE721E8EA5}" type="slidenum">
              <a:rPr lang="en-US" smtClean="0"/>
              <a:t>15</a:t>
            </a:fld>
            <a:endParaRPr lang="en-US"/>
          </a:p>
        </p:txBody>
      </p:sp>
    </p:spTree>
    <p:extLst>
      <p:ext uri="{BB962C8B-B14F-4D97-AF65-F5344CB8AC3E}">
        <p14:creationId xmlns:p14="http://schemas.microsoft.com/office/powerpoint/2010/main" val="510739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Here is just</a:t>
            </a:r>
            <a:r>
              <a:rPr lang="en-US" baseline="0" dirty="0" smtClean="0"/>
              <a:t> a small example of how the FPGA resources are found, map and used with IRIO library.</a:t>
            </a:r>
          </a:p>
          <a:p>
            <a:endParaRPr lang="en-US" baseline="0" dirty="0" smtClean="0"/>
          </a:p>
          <a:p>
            <a:r>
              <a:rPr lang="en-US" baseline="0" dirty="0" smtClean="0"/>
              <a:t>REMOVE SLIDE?</a:t>
            </a:r>
            <a:endParaRPr lang="en-US" dirty="0"/>
          </a:p>
        </p:txBody>
      </p:sp>
      <p:sp>
        <p:nvSpPr>
          <p:cNvPr id="4" name="Marcador de número de diapositiva 3"/>
          <p:cNvSpPr>
            <a:spLocks noGrp="1"/>
          </p:cNvSpPr>
          <p:nvPr>
            <p:ph type="sldNum" sz="quarter" idx="10"/>
          </p:nvPr>
        </p:nvSpPr>
        <p:spPr/>
        <p:txBody>
          <a:bodyPr/>
          <a:lstStyle/>
          <a:p>
            <a:fld id="{26573D54-BA04-4EB5-BB19-42AE721E8EA5}" type="slidenum">
              <a:rPr lang="en-US" smtClean="0"/>
              <a:t>17</a:t>
            </a:fld>
            <a:endParaRPr lang="en-US"/>
          </a:p>
        </p:txBody>
      </p:sp>
    </p:spTree>
    <p:extLst>
      <p:ext uri="{BB962C8B-B14F-4D97-AF65-F5344CB8AC3E}">
        <p14:creationId xmlns:p14="http://schemas.microsoft.com/office/powerpoint/2010/main" val="3984490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represent</a:t>
            </a:r>
            <a:r>
              <a:rPr lang="en-US" baseline="0" dirty="0" smtClean="0"/>
              <a:t> the architecture of a possible hardware solution implemented in the FPGA where a signal is sampled in a periodic basis and processed using  signal processing algorithm. IRIO provides templates to implement this, where the basic functions have been already done, just need to add the application specific functionality. This is how the application looks in LabVIEW.</a:t>
            </a:r>
            <a:endParaRPr lang="en-US" dirty="0" smtClean="0"/>
          </a:p>
          <a:p>
            <a:endParaRPr lang="en-US" dirty="0" smtClean="0"/>
          </a:p>
          <a:p>
            <a:r>
              <a:rPr lang="en-US" dirty="0" smtClean="0"/>
              <a:t>This slide represent</a:t>
            </a:r>
            <a:r>
              <a:rPr lang="en-US" baseline="0" dirty="0" smtClean="0"/>
              <a:t> the architecture of the hardware solution implemented in the FPGA. The user can acquire the signal. It can implement an algorithm for a specific purpose.</a:t>
            </a:r>
          </a:p>
          <a:p>
            <a:r>
              <a:rPr lang="en-US" baseline="0" dirty="0" smtClean="0"/>
              <a:t>This solution is implemented in IRIO with different templates. The user only need to add the specific functionality to the design because the basic “shell” is already done. Have a look to this piece of code in LabVIEW/FPGA!!</a:t>
            </a:r>
            <a:endParaRPr lang="en-US" dirty="0"/>
          </a:p>
        </p:txBody>
      </p:sp>
      <p:sp>
        <p:nvSpPr>
          <p:cNvPr id="4" name="Slide Number Placeholder 3"/>
          <p:cNvSpPr>
            <a:spLocks noGrp="1"/>
          </p:cNvSpPr>
          <p:nvPr>
            <p:ph type="sldNum" sz="quarter" idx="10"/>
          </p:nvPr>
        </p:nvSpPr>
        <p:spPr/>
        <p:txBody>
          <a:bodyPr/>
          <a:lstStyle/>
          <a:p>
            <a:fld id="{26573D54-BA04-4EB5-BB19-42AE721E8EA5}" type="slidenum">
              <a:rPr lang="en-US" smtClean="0"/>
              <a:t>18</a:t>
            </a:fld>
            <a:endParaRPr lang="en-US"/>
          </a:p>
        </p:txBody>
      </p:sp>
    </p:spTree>
    <p:extLst>
      <p:ext uri="{BB962C8B-B14F-4D97-AF65-F5344CB8AC3E}">
        <p14:creationId xmlns:p14="http://schemas.microsoft.com/office/powerpoint/2010/main" val="3368552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73D54-BA04-4EB5-BB19-42AE721E8EA5}" type="slidenum">
              <a:rPr lang="en-US" smtClean="0"/>
              <a:t>2</a:t>
            </a:fld>
            <a:endParaRPr lang="en-US"/>
          </a:p>
        </p:txBody>
      </p:sp>
    </p:spTree>
    <p:extLst>
      <p:ext uri="{BB962C8B-B14F-4D97-AF65-F5344CB8AC3E}">
        <p14:creationId xmlns:p14="http://schemas.microsoft.com/office/powerpoint/2010/main" val="264094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73D54-BA04-4EB5-BB19-42AE721E8EA5}" type="slidenum">
              <a:rPr lang="en-US" smtClean="0"/>
              <a:t>3</a:t>
            </a:fld>
            <a:endParaRPr lang="en-US"/>
          </a:p>
        </p:txBody>
      </p:sp>
    </p:spTree>
    <p:extLst>
      <p:ext uri="{BB962C8B-B14F-4D97-AF65-F5344CB8AC3E}">
        <p14:creationId xmlns:p14="http://schemas.microsoft.com/office/powerpoint/2010/main" val="174916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73D54-BA04-4EB5-BB19-42AE721E8EA5}" type="slidenum">
              <a:rPr lang="en-US" smtClean="0"/>
              <a:t>4</a:t>
            </a:fld>
            <a:endParaRPr lang="en-US"/>
          </a:p>
        </p:txBody>
      </p:sp>
    </p:spTree>
    <p:extLst>
      <p:ext uri="{BB962C8B-B14F-4D97-AF65-F5344CB8AC3E}">
        <p14:creationId xmlns:p14="http://schemas.microsoft.com/office/powerpoint/2010/main" val="352876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73D54-BA04-4EB5-BB19-42AE721E8EA5}" type="slidenum">
              <a:rPr lang="en-US" smtClean="0"/>
              <a:t>5</a:t>
            </a:fld>
            <a:endParaRPr lang="en-US"/>
          </a:p>
        </p:txBody>
      </p:sp>
    </p:spTree>
    <p:extLst>
      <p:ext uri="{BB962C8B-B14F-4D97-AF65-F5344CB8AC3E}">
        <p14:creationId xmlns:p14="http://schemas.microsoft.com/office/powerpoint/2010/main" val="146163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73D54-BA04-4EB5-BB19-42AE721E8EA5}" type="slidenum">
              <a:rPr lang="en-US" smtClean="0"/>
              <a:t>6</a:t>
            </a:fld>
            <a:endParaRPr lang="en-US"/>
          </a:p>
        </p:txBody>
      </p:sp>
    </p:spTree>
    <p:extLst>
      <p:ext uri="{BB962C8B-B14F-4D97-AF65-F5344CB8AC3E}">
        <p14:creationId xmlns:p14="http://schemas.microsoft.com/office/powerpoint/2010/main" val="97174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73D54-BA04-4EB5-BB19-42AE721E8EA5}" type="slidenum">
              <a:rPr lang="en-US" smtClean="0"/>
              <a:t>7</a:t>
            </a:fld>
            <a:endParaRPr lang="en-US"/>
          </a:p>
        </p:txBody>
      </p:sp>
    </p:spTree>
    <p:extLst>
      <p:ext uri="{BB962C8B-B14F-4D97-AF65-F5344CB8AC3E}">
        <p14:creationId xmlns:p14="http://schemas.microsoft.com/office/powerpoint/2010/main" val="2949889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73D54-BA04-4EB5-BB19-42AE721E8EA5}" type="slidenum">
              <a:rPr lang="en-US" smtClean="0"/>
              <a:t>8</a:t>
            </a:fld>
            <a:endParaRPr lang="en-US"/>
          </a:p>
        </p:txBody>
      </p:sp>
    </p:spTree>
    <p:extLst>
      <p:ext uri="{BB962C8B-B14F-4D97-AF65-F5344CB8AC3E}">
        <p14:creationId xmlns:p14="http://schemas.microsoft.com/office/powerpoint/2010/main" val="67346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73D54-BA04-4EB5-BB19-42AE721E8EA5}" type="slidenum">
              <a:rPr lang="en-US" smtClean="0"/>
              <a:t>9</a:t>
            </a:fld>
            <a:endParaRPr lang="en-US"/>
          </a:p>
        </p:txBody>
      </p:sp>
    </p:spTree>
    <p:extLst>
      <p:ext uri="{BB962C8B-B14F-4D97-AF65-F5344CB8AC3E}">
        <p14:creationId xmlns:p14="http://schemas.microsoft.com/office/powerpoint/2010/main" val="1474247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upm.es/canalUPM/archivo/imagenes/logos/color/escupm01_new.jpg"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Line 4"/>
          <p:cNvSpPr>
            <a:spLocks noChangeShapeType="1"/>
          </p:cNvSpPr>
          <p:nvPr/>
        </p:nvSpPr>
        <p:spPr bwMode="auto">
          <a:xfrm>
            <a:off x="0" y="476250"/>
            <a:ext cx="9144000" cy="0"/>
          </a:xfrm>
          <a:prstGeom prst="line">
            <a:avLst/>
          </a:prstGeom>
          <a:noFill/>
          <a:ln w="15875">
            <a:solidFill>
              <a:srgbClr val="969696"/>
            </a:solidFill>
            <a:round/>
            <a:headEnd/>
            <a:tailEnd/>
          </a:ln>
          <a:effectLst/>
        </p:spPr>
        <p:txBody>
          <a:bodyPr/>
          <a:lstStyle/>
          <a:p>
            <a:pPr algn="ctr">
              <a:defRPr/>
            </a:pPr>
            <a:endParaRPr lang="en-US"/>
          </a:p>
        </p:txBody>
      </p:sp>
      <p:pic>
        <p:nvPicPr>
          <p:cNvPr id="11" name="Picture 7"/>
          <p:cNvPicPr>
            <a:picLocks noChangeAspect="1" noChangeArrowheads="1"/>
          </p:cNvPicPr>
          <p:nvPr userDrawn="1"/>
        </p:nvPicPr>
        <p:blipFill>
          <a:blip r:embed="rId2"/>
          <a:srcRect/>
          <a:stretch>
            <a:fillRect/>
          </a:stretch>
        </p:blipFill>
        <p:spPr bwMode="auto">
          <a:xfrm>
            <a:off x="163342" y="110756"/>
            <a:ext cx="1146490" cy="931850"/>
          </a:xfrm>
          <a:prstGeom prst="rect">
            <a:avLst/>
          </a:prstGeom>
          <a:noFill/>
          <a:ln w="22225">
            <a:noFill/>
            <a:miter lim="800000"/>
            <a:headEnd/>
            <a:tailEnd/>
          </a:ln>
          <a:effectLst/>
        </p:spPr>
      </p:pic>
      <p:sp>
        <p:nvSpPr>
          <p:cNvPr id="6" name="Text Box 7"/>
          <p:cNvSpPr txBox="1">
            <a:spLocks noChangeArrowheads="1"/>
          </p:cNvSpPr>
          <p:nvPr/>
        </p:nvSpPr>
        <p:spPr bwMode="auto">
          <a:xfrm>
            <a:off x="8388350" y="6461125"/>
            <a:ext cx="755650" cy="244475"/>
          </a:xfrm>
          <a:prstGeom prst="rect">
            <a:avLst/>
          </a:prstGeom>
          <a:noFill/>
          <a:ln w="9525">
            <a:noFill/>
            <a:miter lim="800000"/>
            <a:headEnd/>
            <a:tailEnd/>
          </a:ln>
          <a:effectLst/>
        </p:spPr>
        <p:txBody>
          <a:bodyPr>
            <a:spAutoFit/>
          </a:bodyPr>
          <a:lstStyle/>
          <a:p>
            <a:pPr eaLnBrk="0" hangingPunct="0">
              <a:spcBef>
                <a:spcPct val="50000"/>
              </a:spcBef>
              <a:defRPr/>
            </a:pPr>
            <a:r>
              <a:rPr lang="en-GB" sz="1000">
                <a:solidFill>
                  <a:schemeClr val="tx1"/>
                </a:solidFill>
              </a:rPr>
              <a:t>Page </a:t>
            </a:r>
            <a:fld id="{417FE6D1-5FB8-4980-A628-50C855E28545}" type="slidenum">
              <a:rPr lang="en-GB" sz="1000">
                <a:solidFill>
                  <a:schemeClr val="tx1"/>
                </a:solidFill>
              </a:rPr>
              <a:pPr eaLnBrk="0" hangingPunct="0">
                <a:spcBef>
                  <a:spcPct val="50000"/>
                </a:spcBef>
                <a:defRPr/>
              </a:pPr>
              <a:t>‹#›</a:t>
            </a:fld>
            <a:endParaRPr lang="en-GB" sz="1000">
              <a:solidFill>
                <a:schemeClr val="tx1"/>
              </a:solidFill>
            </a:endParaRPr>
          </a:p>
        </p:txBody>
      </p:sp>
      <p:pic>
        <p:nvPicPr>
          <p:cNvPr id="8" name="Picture 2" descr="Escudo UPM">
            <a:hlinkClick r:id="rId3"/>
          </p:cNvPr>
          <p:cNvPicPr>
            <a:picLocks noChangeAspect="1" noChangeArrowheads="1"/>
          </p:cNvPicPr>
          <p:nvPr userDrawn="1"/>
        </p:nvPicPr>
        <p:blipFill>
          <a:blip r:embed="rId4" cstate="print"/>
          <a:srcRect/>
          <a:stretch>
            <a:fillRect/>
          </a:stretch>
        </p:blipFill>
        <p:spPr bwMode="auto">
          <a:xfrm>
            <a:off x="2555775" y="6268864"/>
            <a:ext cx="710655" cy="582959"/>
          </a:xfrm>
          <a:prstGeom prst="rect">
            <a:avLst/>
          </a:prstGeom>
          <a:noFill/>
          <a:ln w="9525">
            <a:noFill/>
            <a:miter lim="800000"/>
            <a:headEnd/>
            <a:tailEnd/>
          </a:ln>
        </p:spPr>
      </p:pic>
      <p:sp>
        <p:nvSpPr>
          <p:cNvPr id="12290" name="Rectangle 2"/>
          <p:cNvSpPr>
            <a:spLocks noGrp="1" noChangeAspect="1" noChangeArrowheads="1"/>
          </p:cNvSpPr>
          <p:nvPr>
            <p:ph type="ctrTitle"/>
          </p:nvPr>
        </p:nvSpPr>
        <p:spPr>
          <a:xfrm>
            <a:off x="685800" y="2286000"/>
            <a:ext cx="7772400" cy="1143000"/>
          </a:xfrm>
        </p:spPr>
        <p:txBody>
          <a:bodyPr/>
          <a:lstStyle>
            <a:lvl1pPr>
              <a:defRPr sz="36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2291" name="Rectangle 3"/>
          <p:cNvSpPr>
            <a:spLocks noGrp="1" noChangeArrowheads="1"/>
          </p:cNvSpPr>
          <p:nvPr>
            <p:ph type="subTitle" idx="1"/>
          </p:nvPr>
        </p:nvSpPr>
        <p:spPr>
          <a:xfrm>
            <a:off x="1214414" y="3789363"/>
            <a:ext cx="6400800" cy="1752600"/>
          </a:xfrm>
        </p:spPr>
        <p:txBody>
          <a:bodyPr/>
          <a:lstStyle>
            <a:lvl1pPr marL="0" indent="0" algn="ctr">
              <a:buFontTx/>
              <a:buNone/>
              <a:defRPr>
                <a:latin typeface="Times New Roman" panose="02020603050405020304" pitchFamily="18" charset="0"/>
                <a:cs typeface="Times New Roman" panose="02020603050405020304" pitchFamily="18" charset="0"/>
              </a:defRPr>
            </a:lvl1pPr>
          </a:lstStyle>
          <a:p>
            <a:r>
              <a:rPr lang="en-US" dirty="0"/>
              <a:t>Click to edit Master subtitle style</a:t>
            </a:r>
          </a:p>
        </p:txBody>
      </p:sp>
      <p:sp>
        <p:nvSpPr>
          <p:cNvPr id="10" name="Line 4"/>
          <p:cNvSpPr>
            <a:spLocks noChangeShapeType="1"/>
          </p:cNvSpPr>
          <p:nvPr userDrawn="1"/>
        </p:nvSpPr>
        <p:spPr bwMode="auto">
          <a:xfrm>
            <a:off x="0" y="6255514"/>
            <a:ext cx="9144000" cy="0"/>
          </a:xfrm>
          <a:prstGeom prst="line">
            <a:avLst/>
          </a:prstGeom>
          <a:noFill/>
          <a:ln w="15875">
            <a:solidFill>
              <a:srgbClr val="969696"/>
            </a:solidFill>
            <a:round/>
            <a:headEnd/>
            <a:tailEnd/>
          </a:ln>
          <a:effectLst/>
        </p:spPr>
        <p:txBody>
          <a:bodyPr/>
          <a:lstStyle/>
          <a:p>
            <a:pPr algn="ctr">
              <a:defRPr/>
            </a:pPr>
            <a:endParaRPr lang="en-US"/>
          </a:p>
        </p:txBody>
      </p:sp>
      <p:pic>
        <p:nvPicPr>
          <p:cNvPr id="9"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8791" y="6304733"/>
            <a:ext cx="1895475" cy="55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6"/>
          <a:stretch>
            <a:fillRect/>
          </a:stretch>
        </p:blipFill>
        <p:spPr>
          <a:xfrm>
            <a:off x="7772400" y="134819"/>
            <a:ext cx="1124155" cy="526105"/>
          </a:xfrm>
          <a:prstGeom prst="rect">
            <a:avLst/>
          </a:prstGeom>
        </p:spPr>
      </p:pic>
    </p:spTree>
    <p:extLst>
      <p:ext uri="{BB962C8B-B14F-4D97-AF65-F5344CB8AC3E}">
        <p14:creationId xmlns:p14="http://schemas.microsoft.com/office/powerpoint/2010/main" val="707983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sz="2000"/>
            </a:lvl1pPr>
          </a:lstStyle>
          <a:p>
            <a:r>
              <a:rPr lang="es-ES" dirty="0" smtClean="0"/>
              <a:t>Haga clic para modificar el estilo de título del patrón</a:t>
            </a:r>
            <a:endParaRPr lang="en-US" dirty="0"/>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26479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73838" y="609600"/>
            <a:ext cx="2000250" cy="5486400"/>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573088" y="609600"/>
            <a:ext cx="584835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4199352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73088" y="609600"/>
            <a:ext cx="80010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72699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28625" y="0"/>
            <a:ext cx="8001000" cy="428625"/>
          </a:xfrm>
        </p:spPr>
        <p:txBody>
          <a:bodyPr/>
          <a:lstStyle/>
          <a:p>
            <a:r>
              <a:rPr lang="en-US"/>
              <a:t>Haga clic para modificar el estilo de título del patrón</a:t>
            </a:r>
            <a:endParaRPr lang="es-ES"/>
          </a:p>
        </p:txBody>
      </p:sp>
      <p:sp>
        <p:nvSpPr>
          <p:cNvPr id="3" name="Marcador de texto 2"/>
          <p:cNvSpPr>
            <a:spLocks noGrp="1"/>
          </p:cNvSpPr>
          <p:nvPr>
            <p:ph type="body" sz="half" idx="1"/>
          </p:nvPr>
        </p:nvSpPr>
        <p:spPr>
          <a:xfrm>
            <a:off x="214313" y="642938"/>
            <a:ext cx="4316412" cy="5453062"/>
          </a:xfrm>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
          </a:p>
        </p:txBody>
      </p:sp>
      <p:sp>
        <p:nvSpPr>
          <p:cNvPr id="4" name="Marcador de contenido 3"/>
          <p:cNvSpPr>
            <a:spLocks noGrp="1"/>
          </p:cNvSpPr>
          <p:nvPr>
            <p:ph sz="half" idx="2"/>
          </p:nvPr>
        </p:nvSpPr>
        <p:spPr>
          <a:xfrm>
            <a:off x="4683125" y="642938"/>
            <a:ext cx="4318000" cy="5453062"/>
          </a:xfrm>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
          </a:p>
        </p:txBody>
      </p:sp>
    </p:spTree>
    <p:extLst>
      <p:ext uri="{BB962C8B-B14F-4D97-AF65-F5344CB8AC3E}">
        <p14:creationId xmlns:p14="http://schemas.microsoft.com/office/powerpoint/2010/main" val="150758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n-US"/>
              <a:t>Haga clic para modificar el estilo de título del patrón</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Haga clic para modificar el estilo de subtítulo del patrón</a:t>
            </a:r>
            <a:endParaRPr lang="es-ES"/>
          </a:p>
        </p:txBody>
      </p:sp>
    </p:spTree>
    <p:extLst>
      <p:ext uri="{BB962C8B-B14F-4D97-AF65-F5344CB8AC3E}">
        <p14:creationId xmlns:p14="http://schemas.microsoft.com/office/powerpoint/2010/main" val="268591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sz="2000"/>
            </a:lvl1pPr>
          </a:lstStyle>
          <a:p>
            <a:r>
              <a:rPr lang="en-US" noProof="0" dirty="0" err="1" smtClean="0"/>
              <a:t>Haga</a:t>
            </a:r>
            <a:r>
              <a:rPr lang="en-US" noProof="0" dirty="0" smtClean="0"/>
              <a:t> </a:t>
            </a:r>
            <a:r>
              <a:rPr lang="en-US" noProof="0" dirty="0" err="1" smtClean="0"/>
              <a:t>clic</a:t>
            </a:r>
            <a:r>
              <a:rPr lang="en-US" noProof="0" dirty="0" smtClean="0"/>
              <a:t> </a:t>
            </a:r>
            <a:r>
              <a:rPr lang="en-US" noProof="0" dirty="0" err="1" smtClean="0"/>
              <a:t>para</a:t>
            </a:r>
            <a:r>
              <a:rPr lang="en-US" noProof="0" dirty="0" smtClean="0"/>
              <a:t> </a:t>
            </a:r>
            <a:r>
              <a:rPr lang="en-US" noProof="0" dirty="0" err="1" smtClean="0"/>
              <a:t>modificar</a:t>
            </a:r>
            <a:r>
              <a:rPr lang="en-US" noProof="0" dirty="0" smtClean="0"/>
              <a:t> el </a:t>
            </a:r>
            <a:r>
              <a:rPr lang="en-US" noProof="0" dirty="0" err="1" smtClean="0"/>
              <a:t>estilo</a:t>
            </a:r>
            <a:r>
              <a:rPr lang="en-US" noProof="0" dirty="0" smtClean="0"/>
              <a:t> de </a:t>
            </a:r>
            <a:r>
              <a:rPr lang="en-US" noProof="0" dirty="0" err="1" smtClean="0"/>
              <a:t>título</a:t>
            </a:r>
            <a:r>
              <a:rPr lang="en-US" noProof="0" dirty="0" smtClean="0"/>
              <a:t> del </a:t>
            </a:r>
            <a:r>
              <a:rPr lang="en-US" noProof="0" dirty="0" err="1" smtClean="0"/>
              <a:t>patrón</a:t>
            </a:r>
            <a:endParaRPr lang="en-US" noProof="0" dirty="0"/>
          </a:p>
        </p:txBody>
      </p:sp>
      <p:sp>
        <p:nvSpPr>
          <p:cNvPr id="3" name="2 Marcador de contenido"/>
          <p:cNvSpPr>
            <a:spLocks noGrp="1"/>
          </p:cNvSpPr>
          <p:nvPr>
            <p:ph idx="1"/>
          </p:nvPr>
        </p:nvSpPr>
        <p:spPr>
          <a:xfrm>
            <a:off x="214282" y="714356"/>
            <a:ext cx="8715436" cy="5381644"/>
          </a:xfrm>
        </p:spPr>
        <p:txBody>
          <a:bodyPr/>
          <a:lstStyle/>
          <a:p>
            <a:pPr lvl="0"/>
            <a:r>
              <a:rPr lang="en-US" noProof="0" dirty="0" err="1" smtClean="0"/>
              <a:t>Haga</a:t>
            </a:r>
            <a:r>
              <a:rPr lang="en-US" noProof="0" dirty="0" smtClean="0"/>
              <a:t> </a:t>
            </a:r>
            <a:r>
              <a:rPr lang="en-US" noProof="0" dirty="0" err="1" smtClean="0"/>
              <a:t>clic</a:t>
            </a:r>
            <a:r>
              <a:rPr lang="en-US" noProof="0" dirty="0" smtClean="0"/>
              <a:t> </a:t>
            </a:r>
            <a:r>
              <a:rPr lang="en-US" noProof="0" dirty="0" err="1" smtClean="0"/>
              <a:t>para</a:t>
            </a:r>
            <a:r>
              <a:rPr lang="en-US" noProof="0" dirty="0" smtClean="0"/>
              <a:t> </a:t>
            </a:r>
            <a:r>
              <a:rPr lang="en-US" noProof="0" dirty="0" err="1" smtClean="0"/>
              <a:t>modificar</a:t>
            </a:r>
            <a:r>
              <a:rPr lang="en-US" noProof="0" dirty="0" smtClean="0"/>
              <a:t> el </a:t>
            </a:r>
            <a:r>
              <a:rPr lang="en-US" noProof="0" dirty="0" err="1" smtClean="0"/>
              <a:t>estilo</a:t>
            </a:r>
            <a:r>
              <a:rPr lang="en-US" noProof="0" dirty="0" smtClean="0"/>
              <a:t> de </a:t>
            </a:r>
            <a:r>
              <a:rPr lang="en-US" noProof="0" dirty="0" err="1" smtClean="0"/>
              <a:t>texto</a:t>
            </a:r>
            <a:r>
              <a:rPr lang="en-US" noProof="0" dirty="0" smtClean="0"/>
              <a:t> del </a:t>
            </a:r>
            <a:r>
              <a:rPr lang="en-US" noProof="0" dirty="0" err="1" smtClean="0"/>
              <a:t>patrón</a:t>
            </a:r>
            <a:endParaRPr lang="en-US" noProof="0" dirty="0" smtClean="0"/>
          </a:p>
          <a:p>
            <a:pPr lvl="1"/>
            <a:r>
              <a:rPr lang="en-US" noProof="0" dirty="0" smtClean="0"/>
              <a:t>Segundo </a:t>
            </a:r>
            <a:r>
              <a:rPr lang="en-US" noProof="0" dirty="0" err="1" smtClean="0"/>
              <a:t>nivel</a:t>
            </a:r>
            <a:endParaRPr lang="en-US" noProof="0" dirty="0" smtClean="0"/>
          </a:p>
          <a:p>
            <a:pPr lvl="2"/>
            <a:r>
              <a:rPr lang="en-US" noProof="0" dirty="0" err="1" smtClean="0"/>
              <a:t>Tercer</a:t>
            </a:r>
            <a:r>
              <a:rPr lang="en-US" noProof="0" dirty="0" smtClean="0"/>
              <a:t> </a:t>
            </a:r>
            <a:r>
              <a:rPr lang="en-US" noProof="0" dirty="0" err="1" smtClean="0"/>
              <a:t>nivel</a:t>
            </a:r>
            <a:endParaRPr lang="en-US" noProof="0" dirty="0" smtClean="0"/>
          </a:p>
          <a:p>
            <a:pPr lvl="3"/>
            <a:r>
              <a:rPr lang="en-US" noProof="0" dirty="0" smtClean="0"/>
              <a:t>Cuarto </a:t>
            </a:r>
            <a:r>
              <a:rPr lang="en-US" noProof="0" dirty="0" err="1" smtClean="0"/>
              <a:t>nivel</a:t>
            </a:r>
            <a:endParaRPr lang="en-US" noProof="0" dirty="0" smtClean="0"/>
          </a:p>
          <a:p>
            <a:pPr lvl="4"/>
            <a:r>
              <a:rPr lang="en-US" noProof="0" dirty="0" err="1" smtClean="0"/>
              <a:t>Quinto</a:t>
            </a:r>
            <a:r>
              <a:rPr lang="en-US" noProof="0" dirty="0" smtClean="0"/>
              <a:t> </a:t>
            </a:r>
            <a:r>
              <a:rPr lang="en-US" noProof="0" dirty="0" err="1" smtClean="0"/>
              <a:t>nivel</a:t>
            </a:r>
            <a:endParaRPr lang="en-US" noProof="0" dirty="0"/>
          </a:p>
        </p:txBody>
      </p:sp>
    </p:spTree>
    <p:extLst>
      <p:ext uri="{BB962C8B-B14F-4D97-AF65-F5344CB8AC3E}">
        <p14:creationId xmlns:p14="http://schemas.microsoft.com/office/powerpoint/2010/main" val="1541338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3200" b="1" cap="all"/>
            </a:lvl1pPr>
          </a:lstStyle>
          <a:p>
            <a:r>
              <a:rPr lang="es-ES" dirty="0" smtClean="0"/>
              <a:t>Haga clic para modificar el estilo de título del patrón</a:t>
            </a:r>
            <a:endParaRPr lang="en-US" dirty="0"/>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417915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sz="2000"/>
            </a:lvl1pPr>
          </a:lstStyle>
          <a:p>
            <a:r>
              <a:rPr lang="es-ES" dirty="0" smtClean="0"/>
              <a:t>Haga clic para modificar el estilo de título del patrón</a:t>
            </a:r>
            <a:endParaRPr lang="en-US" dirty="0"/>
          </a:p>
        </p:txBody>
      </p:sp>
      <p:sp>
        <p:nvSpPr>
          <p:cNvPr id="3" name="2 Marcador de contenido"/>
          <p:cNvSpPr>
            <a:spLocks noGrp="1"/>
          </p:cNvSpPr>
          <p:nvPr>
            <p:ph sz="half" idx="1"/>
          </p:nvPr>
        </p:nvSpPr>
        <p:spPr>
          <a:xfrm>
            <a:off x="214282" y="714356"/>
            <a:ext cx="4283106" cy="53816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9788" y="714356"/>
            <a:ext cx="4208492" cy="53816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Tree>
    <p:extLst>
      <p:ext uri="{BB962C8B-B14F-4D97-AF65-F5344CB8AC3E}">
        <p14:creationId xmlns:p14="http://schemas.microsoft.com/office/powerpoint/2010/main" val="122922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114"/>
            <a:ext cx="8229600" cy="439718"/>
          </a:xfrm>
        </p:spPr>
        <p:txBody>
          <a:bodyPr/>
          <a:lstStyle>
            <a:lvl1pPr>
              <a:defRPr sz="2400"/>
            </a:lvl1pPr>
          </a:lstStyle>
          <a:p>
            <a:r>
              <a:rPr lang="es-ES" dirty="0" smtClean="0"/>
              <a:t>Haga clic para modificar el estilo de título del patrón</a:t>
            </a:r>
            <a:endParaRPr lang="en-US" dirty="0"/>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4036131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sz="2000"/>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1662119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65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05595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72967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hyperlink" Target="http://www.upm.es/canalUPM/archivo/imagenes/logos/color/escupm01_new.jp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spect="1" noChangeArrowheads="1"/>
          </p:cNvSpPr>
          <p:nvPr>
            <p:ph type="title"/>
          </p:nvPr>
        </p:nvSpPr>
        <p:spPr bwMode="auto">
          <a:xfrm>
            <a:off x="428625" y="0"/>
            <a:ext cx="8001000" cy="428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3555" name="Rectangle 3"/>
          <p:cNvSpPr>
            <a:spLocks noGrp="1" noChangeArrowheads="1"/>
          </p:cNvSpPr>
          <p:nvPr>
            <p:ph type="body" idx="1"/>
          </p:nvPr>
        </p:nvSpPr>
        <p:spPr bwMode="auto">
          <a:xfrm>
            <a:off x="214313" y="642938"/>
            <a:ext cx="8786812" cy="5453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1037" name="Line 13"/>
          <p:cNvSpPr>
            <a:spLocks noChangeShapeType="1"/>
          </p:cNvSpPr>
          <p:nvPr/>
        </p:nvSpPr>
        <p:spPr bwMode="auto">
          <a:xfrm>
            <a:off x="0" y="500063"/>
            <a:ext cx="9144000" cy="0"/>
          </a:xfrm>
          <a:prstGeom prst="line">
            <a:avLst/>
          </a:prstGeom>
          <a:noFill/>
          <a:ln w="15875">
            <a:solidFill>
              <a:srgbClr val="969696"/>
            </a:solidFill>
            <a:round/>
            <a:headEnd/>
            <a:tailEnd/>
          </a:ln>
          <a:effectLst/>
        </p:spPr>
        <p:txBody>
          <a:bodyPr/>
          <a:lstStyle/>
          <a:p>
            <a:pPr algn="ctr">
              <a:defRPr/>
            </a:pPr>
            <a:endParaRPr lang="en-US"/>
          </a:p>
        </p:txBody>
      </p:sp>
      <p:sp>
        <p:nvSpPr>
          <p:cNvPr id="1040" name="Text Box 16"/>
          <p:cNvSpPr txBox="1">
            <a:spLocks noChangeArrowheads="1"/>
          </p:cNvSpPr>
          <p:nvPr/>
        </p:nvSpPr>
        <p:spPr bwMode="auto">
          <a:xfrm>
            <a:off x="8416925" y="6381750"/>
            <a:ext cx="727075" cy="228600"/>
          </a:xfrm>
          <a:prstGeom prst="rect">
            <a:avLst/>
          </a:prstGeom>
          <a:noFill/>
          <a:ln w="9525">
            <a:noFill/>
            <a:miter lim="800000"/>
            <a:headEnd/>
            <a:tailEnd/>
          </a:ln>
          <a:effectLst/>
        </p:spPr>
        <p:txBody>
          <a:bodyPr>
            <a:spAutoFit/>
          </a:bodyPr>
          <a:lstStyle/>
          <a:p>
            <a:pPr eaLnBrk="0" hangingPunct="0">
              <a:spcBef>
                <a:spcPct val="50000"/>
              </a:spcBef>
              <a:defRPr/>
            </a:pPr>
            <a:r>
              <a:rPr lang="en-GB" sz="900">
                <a:solidFill>
                  <a:schemeClr val="tx1"/>
                </a:solidFill>
              </a:rPr>
              <a:t>Page </a:t>
            </a:r>
            <a:fld id="{CFB9A541-2DC2-4E57-A73A-D8A48D98A7D7}" type="slidenum">
              <a:rPr lang="en-GB" sz="900">
                <a:solidFill>
                  <a:schemeClr val="tx1"/>
                </a:solidFill>
              </a:rPr>
              <a:pPr eaLnBrk="0" hangingPunct="0">
                <a:spcBef>
                  <a:spcPct val="50000"/>
                </a:spcBef>
                <a:defRPr/>
              </a:pPr>
              <a:t>‹#›</a:t>
            </a:fld>
            <a:endParaRPr lang="en-GB" sz="900">
              <a:solidFill>
                <a:schemeClr val="tx1"/>
              </a:solidFill>
            </a:endParaRPr>
          </a:p>
        </p:txBody>
      </p:sp>
      <p:sp>
        <p:nvSpPr>
          <p:cNvPr id="1045" name="Text Box 21"/>
          <p:cNvSpPr txBox="1">
            <a:spLocks noChangeArrowheads="1"/>
          </p:cNvSpPr>
          <p:nvPr userDrawn="1"/>
        </p:nvSpPr>
        <p:spPr bwMode="auto">
          <a:xfrm>
            <a:off x="2700337" y="6381750"/>
            <a:ext cx="2993717" cy="246221"/>
          </a:xfrm>
          <a:prstGeom prst="rect">
            <a:avLst/>
          </a:prstGeom>
          <a:noFill/>
          <a:ln w="9525">
            <a:noFill/>
            <a:miter lim="800000"/>
            <a:headEnd/>
            <a:tailEnd/>
          </a:ln>
          <a:effectLst/>
        </p:spPr>
        <p:txBody>
          <a:bodyPr wrap="square">
            <a:spAutoFit/>
          </a:bodyPr>
          <a:lstStyle/>
          <a:p>
            <a:pPr eaLnBrk="0" hangingPunct="0">
              <a:spcBef>
                <a:spcPct val="50000"/>
              </a:spcBef>
              <a:defRPr/>
            </a:pPr>
            <a:r>
              <a:rPr lang="en-US" sz="1000" dirty="0" smtClean="0">
                <a:solidFill>
                  <a:schemeClr val="tx1"/>
                </a:solidFill>
              </a:rPr>
              <a:t>26/05/2016 EPICS collaboration meeting</a:t>
            </a:r>
            <a:endParaRPr lang="en-GB" sz="1000" dirty="0">
              <a:solidFill>
                <a:schemeClr val="tx1"/>
              </a:solidFill>
            </a:endParaRPr>
          </a:p>
        </p:txBody>
      </p:sp>
      <p:pic>
        <p:nvPicPr>
          <p:cNvPr id="23561" name="Picture 2" descr="Escudo UPM">
            <a:hlinkClick r:id="rId16"/>
          </p:cNvPr>
          <p:cNvPicPr>
            <a:picLocks noChangeAspect="1" noChangeArrowheads="1"/>
          </p:cNvPicPr>
          <p:nvPr userDrawn="1"/>
        </p:nvPicPr>
        <p:blipFill>
          <a:blip r:embed="rId17" cstate="print"/>
          <a:srcRect/>
          <a:stretch>
            <a:fillRect/>
          </a:stretch>
        </p:blipFill>
        <p:spPr bwMode="auto">
          <a:xfrm>
            <a:off x="7772400" y="6269635"/>
            <a:ext cx="657225" cy="539750"/>
          </a:xfrm>
          <a:prstGeom prst="rect">
            <a:avLst/>
          </a:prstGeom>
          <a:noFill/>
          <a:ln w="9525">
            <a:noFill/>
            <a:miter lim="800000"/>
            <a:headEnd/>
            <a:tailEnd/>
          </a:ln>
        </p:spPr>
      </p:pic>
      <p:pic>
        <p:nvPicPr>
          <p:cNvPr id="12"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18791" y="6304733"/>
            <a:ext cx="1895475" cy="55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Line 13"/>
          <p:cNvSpPr>
            <a:spLocks noChangeShapeType="1"/>
          </p:cNvSpPr>
          <p:nvPr userDrawn="1"/>
        </p:nvSpPr>
        <p:spPr bwMode="auto">
          <a:xfrm>
            <a:off x="0" y="6269635"/>
            <a:ext cx="9144000" cy="0"/>
          </a:xfrm>
          <a:prstGeom prst="line">
            <a:avLst/>
          </a:prstGeom>
          <a:noFill/>
          <a:ln w="15875">
            <a:solidFill>
              <a:srgbClr val="969696"/>
            </a:solidFill>
            <a:round/>
            <a:headEnd/>
            <a:tailEnd/>
          </a:ln>
          <a:effectLst/>
        </p:spPr>
        <p:txBody>
          <a:bodyPr/>
          <a:lstStyle/>
          <a:p>
            <a:pPr algn="ctr">
              <a:defRPr/>
            </a:pPr>
            <a:endParaRPr lang="en-US"/>
          </a:p>
        </p:txBody>
      </p:sp>
      <p:pic>
        <p:nvPicPr>
          <p:cNvPr id="3" name="Picture 2"/>
          <p:cNvPicPr>
            <a:picLocks noChangeAspect="1"/>
          </p:cNvPicPr>
          <p:nvPr userDrawn="1"/>
        </p:nvPicPr>
        <p:blipFill>
          <a:blip r:embed="rId19"/>
          <a:stretch>
            <a:fillRect/>
          </a:stretch>
        </p:blipFill>
        <p:spPr>
          <a:xfrm>
            <a:off x="6408430" y="6304733"/>
            <a:ext cx="1124155" cy="526105"/>
          </a:xfrm>
          <a:prstGeom prst="rect">
            <a:avLst/>
          </a:prstGeom>
        </p:spPr>
      </p:pic>
    </p:spTree>
    <p:extLst>
      <p:ext uri="{BB962C8B-B14F-4D97-AF65-F5344CB8AC3E}">
        <p14:creationId xmlns:p14="http://schemas.microsoft.com/office/powerpoint/2010/main" val="35327463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ctr" rtl="0" eaLnBrk="0" fontAlgn="base" hangingPunct="0">
        <a:spcBef>
          <a:spcPct val="0"/>
        </a:spcBef>
        <a:spcAft>
          <a:spcPct val="0"/>
        </a:spcAft>
        <a:defRPr sz="2800" b="1">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800" b="1">
          <a:solidFill>
            <a:schemeClr val="tx2"/>
          </a:solidFill>
          <a:latin typeface="Comic Sans MS" pitchFamily="66" charset="0"/>
        </a:defRPr>
      </a:lvl2pPr>
      <a:lvl3pPr algn="ctr" rtl="0" eaLnBrk="0" fontAlgn="base" hangingPunct="0">
        <a:spcBef>
          <a:spcPct val="0"/>
        </a:spcBef>
        <a:spcAft>
          <a:spcPct val="0"/>
        </a:spcAft>
        <a:defRPr sz="2800" b="1">
          <a:solidFill>
            <a:schemeClr val="tx2"/>
          </a:solidFill>
          <a:latin typeface="Comic Sans MS" pitchFamily="66" charset="0"/>
        </a:defRPr>
      </a:lvl3pPr>
      <a:lvl4pPr algn="ctr" rtl="0" eaLnBrk="0" fontAlgn="base" hangingPunct="0">
        <a:spcBef>
          <a:spcPct val="0"/>
        </a:spcBef>
        <a:spcAft>
          <a:spcPct val="0"/>
        </a:spcAft>
        <a:defRPr sz="2800" b="1">
          <a:solidFill>
            <a:schemeClr val="tx2"/>
          </a:solidFill>
          <a:latin typeface="Comic Sans MS" pitchFamily="66" charset="0"/>
        </a:defRPr>
      </a:lvl4pPr>
      <a:lvl5pPr algn="ctr" rtl="0" eaLnBrk="0" fontAlgn="base" hangingPunct="0">
        <a:spcBef>
          <a:spcPct val="0"/>
        </a:spcBef>
        <a:spcAft>
          <a:spcPct val="0"/>
        </a:spcAft>
        <a:defRPr sz="2800" b="1">
          <a:solidFill>
            <a:schemeClr val="tx2"/>
          </a:solidFill>
          <a:latin typeface="Comic Sans MS" pitchFamily="66" charset="0"/>
        </a:defRPr>
      </a:lvl5pPr>
      <a:lvl6pPr marL="457200" algn="ctr" rtl="0" fontAlgn="base">
        <a:spcBef>
          <a:spcPct val="0"/>
        </a:spcBef>
        <a:spcAft>
          <a:spcPct val="0"/>
        </a:spcAft>
        <a:defRPr sz="3200" b="1">
          <a:solidFill>
            <a:schemeClr val="tx2"/>
          </a:solidFill>
          <a:latin typeface="Arial" pitchFamily="34" charset="0"/>
        </a:defRPr>
      </a:lvl6pPr>
      <a:lvl7pPr marL="914400" algn="ctr" rtl="0" fontAlgn="base">
        <a:spcBef>
          <a:spcPct val="0"/>
        </a:spcBef>
        <a:spcAft>
          <a:spcPct val="0"/>
        </a:spcAft>
        <a:defRPr sz="3200" b="1">
          <a:solidFill>
            <a:schemeClr val="tx2"/>
          </a:solidFill>
          <a:latin typeface="Arial" pitchFamily="34" charset="0"/>
        </a:defRPr>
      </a:lvl7pPr>
      <a:lvl8pPr marL="1371600" algn="ctr" rtl="0" fontAlgn="base">
        <a:spcBef>
          <a:spcPct val="0"/>
        </a:spcBef>
        <a:spcAft>
          <a:spcPct val="0"/>
        </a:spcAft>
        <a:defRPr sz="3200" b="1">
          <a:solidFill>
            <a:schemeClr val="tx2"/>
          </a:solidFill>
          <a:latin typeface="Arial" pitchFamily="34" charset="0"/>
        </a:defRPr>
      </a:lvl8pPr>
      <a:lvl9pPr marL="1828800" algn="ctr" rtl="0" fontAlgn="base">
        <a:spcBef>
          <a:spcPct val="0"/>
        </a:spcBef>
        <a:spcAft>
          <a:spcPct val="0"/>
        </a:spcAft>
        <a:defRPr sz="3200" b="1">
          <a:solidFill>
            <a:schemeClr val="tx2"/>
          </a:solidFill>
          <a:latin typeface="Arial" pitchFamily="34" charset="0"/>
        </a:defRPr>
      </a:lvl9pPr>
    </p:titleStyle>
    <p:bodyStyle>
      <a:lvl1pPr marL="287338" indent="-287338" algn="l" defTabSz="795338" rtl="0" eaLnBrk="0" fontAlgn="base" hangingPunct="0">
        <a:spcBef>
          <a:spcPct val="20000"/>
        </a:spcBef>
        <a:spcAft>
          <a:spcPct val="0"/>
        </a:spcAft>
        <a:buChar char="•"/>
        <a:defRPr sz="2400">
          <a:solidFill>
            <a:schemeClr val="tx1"/>
          </a:solidFill>
          <a:latin typeface="Times New Roman" panose="02020603050405020304" pitchFamily="18" charset="0"/>
          <a:ea typeface="+mn-ea"/>
          <a:cs typeface="Times New Roman" panose="02020603050405020304" pitchFamily="18" charset="0"/>
        </a:defRPr>
      </a:lvl1pPr>
      <a:lvl2pPr marL="757238" indent="-279400" algn="l" defTabSz="795338"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2pPr>
      <a:lvl3pPr marL="1136650" indent="-188913" algn="l" defTabSz="795338"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511300" indent="-184150" algn="l" defTabSz="795338"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1885950" indent="-184150" algn="l" defTabSz="795338"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ano.ruiz@upm.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12.emf"/><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11.xml"/><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9.emf"/><Relationship Id="rId4" Type="http://schemas.openxmlformats.org/officeDocument/2006/relationships/oleObject" Target="../embeddings/oleObject9.bin"/><Relationship Id="rId9"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video" Target="../media/media1.mp4"/><Relationship Id="rId7" Type="http://schemas.openxmlformats.org/officeDocument/2006/relationships/oleObject" Target="../embeddings/oleObject13.bin"/><Relationship Id="rId2" Type="http://schemas.microsoft.com/office/2007/relationships/media" Target="../media/media1.mp4"/><Relationship Id="rId1" Type="http://schemas.openxmlformats.org/officeDocument/2006/relationships/vmlDrawing" Target="../drawings/vmlDrawing10.vml"/><Relationship Id="rId6" Type="http://schemas.openxmlformats.org/officeDocument/2006/relationships/image" Target="../media/image21.emf"/><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23.emf"/><Relationship Id="rId4"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8.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10.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11.emf"/><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43000"/>
            <a:ext cx="8153400" cy="1755775"/>
          </a:xfrm>
        </p:spPr>
        <p:txBody>
          <a:bodyPr>
            <a:noAutofit/>
          </a:bodyPr>
          <a:lstStyle/>
          <a:p>
            <a:r>
              <a:rPr lang="en-US" sz="2800" cap="small" dirty="0" smtClean="0">
                <a:latin typeface="Times New Roman" panose="02020603050405020304" pitchFamily="18" charset="0"/>
                <a:cs typeface="Times New Roman" panose="02020603050405020304" pitchFamily="18" charset="0"/>
              </a:rPr>
              <a:t>DEVELOPMENT OF ADVANCED DATA AND IMAGE ACQUISITION SYSTEMS USING </a:t>
            </a:r>
            <a:r>
              <a:rPr lang="en-US" sz="2800" b="1" cap="small" dirty="0" smtClean="0">
                <a:latin typeface="Times New Roman" panose="02020603050405020304" pitchFamily="18" charset="0"/>
                <a:cs typeface="Times New Roman" panose="02020603050405020304" pitchFamily="18" charset="0"/>
              </a:rPr>
              <a:t>RIO </a:t>
            </a:r>
            <a:r>
              <a:rPr lang="en-US" sz="2800" cap="small" dirty="0" smtClean="0">
                <a:latin typeface="Times New Roman" panose="02020603050405020304" pitchFamily="18" charset="0"/>
                <a:cs typeface="Times New Roman" panose="02020603050405020304" pitchFamily="18" charset="0"/>
              </a:rPr>
              <a:t>TECHNOLOGY</a:t>
            </a:r>
            <a:r>
              <a:rPr lang="es-ES_tradnl" sz="4000" dirty="0" smtClean="0">
                <a:latin typeface="Times New Roman" panose="02020603050405020304" pitchFamily="18" charset="0"/>
                <a:cs typeface="Times New Roman" panose="02020603050405020304" pitchFamily="18" charset="0"/>
              </a:rPr>
              <a:t/>
            </a:r>
            <a:br>
              <a:rPr lang="es-ES_tradnl" sz="4000" dirty="0" smtClean="0">
                <a:latin typeface="Times New Roman" panose="02020603050405020304" pitchFamily="18" charset="0"/>
                <a:cs typeface="Times New Roman" panose="02020603050405020304" pitchFamily="18" charset="0"/>
              </a:rPr>
            </a:br>
            <a:r>
              <a:rPr lang="en-US" sz="2800" cap="small" dirty="0" smtClean="0">
                <a:latin typeface="Times New Roman" panose="02020603050405020304" pitchFamily="18" charset="0"/>
                <a:cs typeface="Times New Roman" panose="02020603050405020304" pitchFamily="18" charset="0"/>
              </a:rPr>
              <a:t> AND </a:t>
            </a:r>
            <a:r>
              <a:rPr lang="en-US" sz="2800" b="1" cap="small" dirty="0" smtClean="0">
                <a:latin typeface="Times New Roman" panose="02020603050405020304" pitchFamily="18" charset="0"/>
                <a:cs typeface="Times New Roman" panose="02020603050405020304" pitchFamily="18" charset="0"/>
              </a:rPr>
              <a:t>EPICS: INTEGRATION IN ITER</a:t>
            </a:r>
            <a:endParaRPr lang="es-ES_tradnl" sz="40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90500" y="3352800"/>
            <a:ext cx="8686800" cy="2362200"/>
          </a:xfrm>
        </p:spPr>
        <p:txBody>
          <a:bodyPr>
            <a:normAutofit fontScale="92500" lnSpcReduction="10000"/>
          </a:bodyPr>
          <a:lstStyle/>
          <a:p>
            <a:pPr lvl="0"/>
            <a:r>
              <a:rPr lang="es-ES" sz="2000" b="1" dirty="0">
                <a:solidFill>
                  <a:prstClr val="black"/>
                </a:solidFill>
              </a:rPr>
              <a:t>Sergio </a:t>
            </a:r>
            <a:r>
              <a:rPr lang="es-ES" sz="2000" b="1" dirty="0" err="1" smtClean="0">
                <a:solidFill>
                  <a:prstClr val="black"/>
                </a:solidFill>
              </a:rPr>
              <a:t>Esquembri</a:t>
            </a:r>
            <a:r>
              <a:rPr lang="es-ES" sz="2000" b="1" dirty="0" smtClean="0">
                <a:solidFill>
                  <a:prstClr val="black"/>
                </a:solidFill>
              </a:rPr>
              <a:t>, </a:t>
            </a:r>
            <a:r>
              <a:rPr lang="es-ES" sz="2200" b="1" dirty="0" smtClean="0">
                <a:solidFill>
                  <a:prstClr val="black"/>
                </a:solidFill>
                <a:latin typeface="Times New Roman" pitchFamily="18" charset="0"/>
                <a:cs typeface="Times New Roman" pitchFamily="18" charset="0"/>
              </a:rPr>
              <a:t>Mariano</a:t>
            </a:r>
            <a:r>
              <a:rPr lang="es-ES" sz="2200" b="1" dirty="0">
                <a:solidFill>
                  <a:prstClr val="black"/>
                </a:solidFill>
                <a:latin typeface="Times New Roman" pitchFamily="18" charset="0"/>
                <a:cs typeface="Times New Roman" pitchFamily="18" charset="0"/>
              </a:rPr>
              <a:t> </a:t>
            </a:r>
            <a:r>
              <a:rPr lang="es-ES" sz="2200" b="1" dirty="0" smtClean="0">
                <a:solidFill>
                  <a:prstClr val="black"/>
                </a:solidFill>
                <a:latin typeface="Times New Roman" pitchFamily="18" charset="0"/>
                <a:cs typeface="Times New Roman" pitchFamily="18" charset="0"/>
              </a:rPr>
              <a:t>Ruiz, J. Nieto, E. Bernal, A. Carpeño, E. Barrera, A. Bustos, D. Sanz and Ralph Lange</a:t>
            </a:r>
            <a:endParaRPr lang="es-ES" sz="2200" b="1" i="1" dirty="0">
              <a:solidFill>
                <a:prstClr val="black"/>
              </a:solidFill>
              <a:latin typeface="Times New Roman" pitchFamily="18" charset="0"/>
              <a:cs typeface="Times New Roman" pitchFamily="18" charset="0"/>
            </a:endParaRPr>
          </a:p>
          <a:p>
            <a:pPr lvl="0"/>
            <a:r>
              <a:rPr lang="es-ES" sz="3200" b="1" i="1" baseline="30000" dirty="0" smtClean="0">
                <a:solidFill>
                  <a:prstClr val="black"/>
                </a:solidFill>
                <a:latin typeface="Times New Roman" pitchFamily="18" charset="0"/>
                <a:cs typeface="Times New Roman" pitchFamily="18" charset="0"/>
                <a:hlinkClick r:id="rId3"/>
              </a:rPr>
              <a:t>mariano.ruiz@upm.es</a:t>
            </a:r>
            <a:endParaRPr lang="es-ES" sz="3200" b="1" i="1" baseline="30000" dirty="0" smtClean="0">
              <a:solidFill>
                <a:prstClr val="black"/>
              </a:solidFill>
              <a:latin typeface="Times New Roman" pitchFamily="18" charset="0"/>
              <a:cs typeface="Times New Roman" pitchFamily="18" charset="0"/>
            </a:endParaRPr>
          </a:p>
          <a:p>
            <a:pPr lvl="0"/>
            <a:endParaRPr lang="es-ES" sz="3200" b="1" i="1" baseline="30000" dirty="0" smtClean="0">
              <a:solidFill>
                <a:prstClr val="black"/>
              </a:solidFill>
              <a:latin typeface="Times New Roman" pitchFamily="18" charset="0"/>
              <a:cs typeface="Times New Roman" pitchFamily="18" charset="0"/>
            </a:endParaRPr>
          </a:p>
          <a:p>
            <a:pPr lvl="0"/>
            <a:r>
              <a:rPr lang="es-ES" sz="3200" b="1" i="1" dirty="0" smtClean="0">
                <a:solidFill>
                  <a:prstClr val="black"/>
                </a:solidFill>
              </a:rPr>
              <a:t>Universidad Politécnica de Madrid</a:t>
            </a:r>
          </a:p>
          <a:p>
            <a:pPr lvl="0"/>
            <a:r>
              <a:rPr lang="es-ES" sz="3200" b="1" i="1" dirty="0" smtClean="0">
                <a:solidFill>
                  <a:prstClr val="black"/>
                </a:solidFill>
                <a:latin typeface="Times New Roman" pitchFamily="18" charset="0"/>
                <a:cs typeface="Times New Roman" pitchFamily="18" charset="0"/>
              </a:rPr>
              <a:t>ITER International </a:t>
            </a:r>
            <a:r>
              <a:rPr lang="es-ES" sz="3200" b="1" i="1" dirty="0" err="1" smtClean="0">
                <a:solidFill>
                  <a:prstClr val="black"/>
                </a:solidFill>
                <a:latin typeface="Times New Roman" pitchFamily="18" charset="0"/>
                <a:cs typeface="Times New Roman" pitchFamily="18" charset="0"/>
              </a:rPr>
              <a:t>Organization</a:t>
            </a:r>
            <a:endParaRPr lang="es-E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047171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IRIO Project: C++ classes for Nominal Device Support</a:t>
            </a:r>
            <a:endParaRPr lang="en-GB" dirty="0"/>
          </a:p>
        </p:txBody>
      </p:sp>
      <p:graphicFrame>
        <p:nvGraphicFramePr>
          <p:cNvPr id="6" name="Content Placeholder 5"/>
          <p:cNvGraphicFramePr>
            <a:graphicFrameLocks noGrp="1" noChangeAspect="1"/>
          </p:cNvGraphicFramePr>
          <p:nvPr>
            <p:ph sz="half" idx="1"/>
            <p:extLst/>
          </p:nvPr>
        </p:nvGraphicFramePr>
        <p:xfrm>
          <a:off x="302708" y="723900"/>
          <a:ext cx="4453442" cy="5110163"/>
        </p:xfrm>
        <a:graphic>
          <a:graphicData uri="http://schemas.openxmlformats.org/presentationml/2006/ole">
            <mc:AlternateContent xmlns:mc="http://schemas.openxmlformats.org/markup-compatibility/2006">
              <mc:Choice xmlns:v="urn:schemas-microsoft-com:vml" Requires="v">
                <p:oleObj spid="_x0000_s10317" name="Visio" r:id="rId4" imgW="5218227" imgH="5987667" progId="Visio.Drawing.11">
                  <p:embed/>
                </p:oleObj>
              </mc:Choice>
              <mc:Fallback>
                <p:oleObj name="Visio" r:id="rId4" imgW="5218227" imgH="5987667" progId="Visio.Drawing.11">
                  <p:embed/>
                  <p:pic>
                    <p:nvPicPr>
                      <p:cNvPr id="0" name=""/>
                      <p:cNvPicPr/>
                      <p:nvPr/>
                    </p:nvPicPr>
                    <p:blipFill>
                      <a:blip r:embed="rId5"/>
                      <a:stretch>
                        <a:fillRect/>
                      </a:stretch>
                    </p:blipFill>
                    <p:spPr>
                      <a:xfrm>
                        <a:off x="302708" y="723900"/>
                        <a:ext cx="4453442" cy="5110163"/>
                      </a:xfrm>
                      <a:prstGeom prst="rect">
                        <a:avLst/>
                      </a:prstGeom>
                    </p:spPr>
                  </p:pic>
                </p:oleObj>
              </mc:Fallback>
            </mc:AlternateContent>
          </a:graphicData>
        </a:graphic>
      </p:graphicFrame>
      <p:sp>
        <p:nvSpPr>
          <p:cNvPr id="3" name="Content Placeholder 2"/>
          <p:cNvSpPr>
            <a:spLocks noGrp="1"/>
          </p:cNvSpPr>
          <p:nvPr>
            <p:ph sz="half" idx="2"/>
          </p:nvPr>
        </p:nvSpPr>
        <p:spPr/>
        <p:txBody>
          <a:bodyPr/>
          <a:lstStyle/>
          <a:p>
            <a:r>
              <a:rPr lang="en-GB" sz="2400" dirty="0" smtClean="0"/>
              <a:t>Nominal </a:t>
            </a:r>
            <a:r>
              <a:rPr lang="en-GB" sz="2400" dirty="0"/>
              <a:t>Device Support </a:t>
            </a:r>
            <a:r>
              <a:rPr lang="en-GB" sz="2400" dirty="0" smtClean="0"/>
              <a:t> </a:t>
            </a:r>
            <a:r>
              <a:rPr lang="en-GB" sz="2400" dirty="0"/>
              <a:t>approach defines a set of classes and PVs to be used for EPICS driver implementation. </a:t>
            </a:r>
            <a:endParaRPr lang="en-GB" sz="2400" dirty="0" smtClean="0"/>
          </a:p>
          <a:p>
            <a:r>
              <a:rPr lang="en-GB" sz="2400" dirty="0" smtClean="0"/>
              <a:t>NDS-irio </a:t>
            </a:r>
            <a:r>
              <a:rPr lang="en-GB" sz="2400" dirty="0"/>
              <a:t>is the set of NDS extended classes to use FlexRIO </a:t>
            </a:r>
            <a:r>
              <a:rPr lang="en-GB" sz="2400" dirty="0" smtClean="0"/>
              <a:t>devices</a:t>
            </a:r>
          </a:p>
          <a:p>
            <a:r>
              <a:rPr lang="en-GB" sz="2400" dirty="0" smtClean="0"/>
              <a:t>Simplify the implementation of EPICS device support for FlexRIO using NDS</a:t>
            </a:r>
          </a:p>
          <a:p>
            <a:endParaRPr lang="en-GB" sz="2400" dirty="0" smtClean="0"/>
          </a:p>
          <a:p>
            <a:pPr lvl="1"/>
            <a:endParaRPr lang="en-GB" dirty="0"/>
          </a:p>
        </p:txBody>
      </p:sp>
    </p:spTree>
    <p:extLst>
      <p:ext uri="{BB962C8B-B14F-4D97-AF65-F5344CB8AC3E}">
        <p14:creationId xmlns:p14="http://schemas.microsoft.com/office/powerpoint/2010/main" val="4212923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dirty="0" err="1" smtClean="0"/>
              <a:t>Design</a:t>
            </a:r>
            <a:r>
              <a:rPr lang="es-ES" dirty="0" smtClean="0"/>
              <a:t> </a:t>
            </a:r>
            <a:r>
              <a:rPr lang="es-ES" dirty="0" err="1" smtClean="0"/>
              <a:t>Methodology</a:t>
            </a:r>
            <a:endParaRPr lang="en-US" dirty="0"/>
          </a:p>
        </p:txBody>
      </p:sp>
      <p:sp>
        <p:nvSpPr>
          <p:cNvPr id="7" name="Rectangle 2"/>
          <p:cNvSpPr>
            <a:spLocks noChangeArrowheads="1"/>
          </p:cNvSpPr>
          <p:nvPr/>
        </p:nvSpPr>
        <p:spPr bwMode="auto">
          <a:xfrm>
            <a:off x="899592"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624917276"/>
              </p:ext>
            </p:extLst>
          </p:nvPr>
        </p:nvGraphicFramePr>
        <p:xfrm>
          <a:off x="475404" y="759141"/>
          <a:ext cx="3600400" cy="2331079"/>
        </p:xfrm>
        <a:graphic>
          <a:graphicData uri="http://schemas.openxmlformats.org/presentationml/2006/ole">
            <mc:AlternateContent xmlns:mc="http://schemas.openxmlformats.org/markup-compatibility/2006">
              <mc:Choice xmlns:v="urn:schemas-microsoft-com:vml" Requires="v">
                <p:oleObj spid="_x0000_s6377" name="Visio" r:id="rId4" imgW="9196946" imgH="5964136" progId="Visio.Drawing.11">
                  <p:embed/>
                </p:oleObj>
              </mc:Choice>
              <mc:Fallback>
                <p:oleObj name="Visio" r:id="rId4" imgW="9196946" imgH="5964136" progId="Visio.Drawing.11">
                  <p:embed/>
                  <p:pic>
                    <p:nvPicPr>
                      <p:cNvPr id="0" name=""/>
                      <p:cNvPicPr>
                        <a:picLocks noChangeAspect="1" noChangeArrowheads="1"/>
                      </p:cNvPicPr>
                      <p:nvPr/>
                    </p:nvPicPr>
                    <p:blipFill>
                      <a:blip r:embed="rId5"/>
                      <a:srcRect/>
                      <a:stretch>
                        <a:fillRect/>
                      </a:stretch>
                    </p:blipFill>
                    <p:spPr bwMode="auto">
                      <a:xfrm>
                        <a:off x="475404" y="759141"/>
                        <a:ext cx="3600400" cy="2331079"/>
                      </a:xfrm>
                      <a:prstGeom prst="rect">
                        <a:avLst/>
                      </a:prstGeom>
                      <a:noFill/>
                      <a:ln w="38100">
                        <a:solidFill>
                          <a:srgbClr val="7030A0"/>
                        </a:solidFill>
                      </a:ln>
                    </p:spPr>
                  </p:pic>
                </p:oleObj>
              </mc:Fallback>
            </mc:AlternateContent>
          </a:graphicData>
        </a:graphic>
      </p:graphicFrame>
      <p:sp>
        <p:nvSpPr>
          <p:cNvPr id="9" name="TextBox 8"/>
          <p:cNvSpPr txBox="1"/>
          <p:nvPr/>
        </p:nvSpPr>
        <p:spPr>
          <a:xfrm>
            <a:off x="4139952" y="778403"/>
            <a:ext cx="1584176" cy="369332"/>
          </a:xfrm>
          <a:prstGeom prst="rect">
            <a:avLst/>
          </a:prstGeom>
          <a:noFill/>
        </p:spPr>
        <p:txBody>
          <a:bodyPr wrap="square" rtlCol="0">
            <a:spAutoFit/>
          </a:bodyPr>
          <a:lstStyle/>
          <a:p>
            <a:r>
              <a:rPr lang="es-ES" b="1" u="sng" dirty="0" smtClean="0"/>
              <a:t>Windows Host</a:t>
            </a:r>
            <a:endParaRPr lang="en-US" b="1" u="sng" dirty="0"/>
          </a:p>
        </p:txBody>
      </p:sp>
      <p:graphicFrame>
        <p:nvGraphicFramePr>
          <p:cNvPr id="11" name="Object 10"/>
          <p:cNvGraphicFramePr>
            <a:graphicFrameLocks noChangeAspect="1"/>
          </p:cNvGraphicFramePr>
          <p:nvPr>
            <p:extLst>
              <p:ext uri="{D42A27DB-BD31-4B8C-83A1-F6EECF244321}">
                <p14:modId xmlns:p14="http://schemas.microsoft.com/office/powerpoint/2010/main" val="1390542813"/>
              </p:ext>
            </p:extLst>
          </p:nvPr>
        </p:nvGraphicFramePr>
        <p:xfrm>
          <a:off x="519113" y="3241078"/>
          <a:ext cx="4967288" cy="2973798"/>
        </p:xfrm>
        <a:graphic>
          <a:graphicData uri="http://schemas.openxmlformats.org/presentationml/2006/ole">
            <mc:AlternateContent xmlns:mc="http://schemas.openxmlformats.org/markup-compatibility/2006">
              <mc:Choice xmlns:v="urn:schemas-microsoft-com:vml" Requires="v">
                <p:oleObj spid="_x0000_s6378" name="Visio" r:id="rId6" imgW="12747958" imgH="7622384" progId="Visio.Drawing.11">
                  <p:embed/>
                </p:oleObj>
              </mc:Choice>
              <mc:Fallback>
                <p:oleObj name="Visio" r:id="rId6" imgW="12747958" imgH="7622384" progId="Visio.Drawing.11">
                  <p:embed/>
                  <p:pic>
                    <p:nvPicPr>
                      <p:cNvPr id="0" name=""/>
                      <p:cNvPicPr>
                        <a:picLocks noChangeAspect="1" noChangeArrowheads="1"/>
                      </p:cNvPicPr>
                      <p:nvPr/>
                    </p:nvPicPr>
                    <p:blipFill>
                      <a:blip r:embed="rId7"/>
                      <a:srcRect/>
                      <a:stretch>
                        <a:fillRect/>
                      </a:stretch>
                    </p:blipFill>
                    <p:spPr bwMode="auto">
                      <a:xfrm>
                        <a:off x="519113" y="3241078"/>
                        <a:ext cx="4967288" cy="2973798"/>
                      </a:xfrm>
                      <a:prstGeom prst="rect">
                        <a:avLst/>
                      </a:prstGeom>
                      <a:noFill/>
                      <a:ln w="38100">
                        <a:solidFill>
                          <a:srgbClr val="92D050">
                            <a:alpha val="99000"/>
                          </a:srgbClr>
                        </a:solidFill>
                      </a:ln>
                    </p:spPr>
                  </p:pic>
                </p:oleObj>
              </mc:Fallback>
            </mc:AlternateContent>
          </a:graphicData>
        </a:graphic>
      </p:graphicFrame>
      <p:sp>
        <p:nvSpPr>
          <p:cNvPr id="12" name="TextBox 11"/>
          <p:cNvSpPr txBox="1"/>
          <p:nvPr/>
        </p:nvSpPr>
        <p:spPr>
          <a:xfrm>
            <a:off x="539552" y="3388504"/>
            <a:ext cx="2376264" cy="646331"/>
          </a:xfrm>
          <a:prstGeom prst="rect">
            <a:avLst/>
          </a:prstGeom>
          <a:noFill/>
        </p:spPr>
        <p:txBody>
          <a:bodyPr wrap="square" rtlCol="0">
            <a:spAutoFit/>
          </a:bodyPr>
          <a:lstStyle/>
          <a:p>
            <a:r>
              <a:rPr lang="es-ES" b="1" u="sng" dirty="0" smtClean="0"/>
              <a:t>Linux Host </a:t>
            </a:r>
            <a:r>
              <a:rPr lang="es-ES" b="1" u="sng" dirty="0" err="1" smtClean="0"/>
              <a:t>with</a:t>
            </a:r>
            <a:r>
              <a:rPr lang="es-ES" b="1" u="sng" dirty="0" smtClean="0"/>
              <a:t> CCS</a:t>
            </a:r>
            <a:endParaRPr lang="en-US" b="1" u="sng" dirty="0"/>
          </a:p>
        </p:txBody>
      </p:sp>
      <p:graphicFrame>
        <p:nvGraphicFramePr>
          <p:cNvPr id="16" name="Object 15"/>
          <p:cNvGraphicFramePr>
            <a:graphicFrameLocks noChangeAspect="1"/>
          </p:cNvGraphicFramePr>
          <p:nvPr>
            <p:extLst>
              <p:ext uri="{D42A27DB-BD31-4B8C-83A1-F6EECF244321}">
                <p14:modId xmlns:p14="http://schemas.microsoft.com/office/powerpoint/2010/main" val="3461728262"/>
              </p:ext>
            </p:extLst>
          </p:nvPr>
        </p:nvGraphicFramePr>
        <p:xfrm>
          <a:off x="6186488" y="950913"/>
          <a:ext cx="2855912" cy="5049837"/>
        </p:xfrm>
        <a:graphic>
          <a:graphicData uri="http://schemas.openxmlformats.org/presentationml/2006/ole">
            <mc:AlternateContent xmlns:mc="http://schemas.openxmlformats.org/markup-compatibility/2006">
              <mc:Choice xmlns:v="urn:schemas-microsoft-com:vml" Requires="v">
                <p:oleObj spid="_x0000_s6379" name="Visio" r:id="rId8" imgW="4733269" imgH="8387134" progId="Visio.Drawing.11">
                  <p:embed/>
                </p:oleObj>
              </mc:Choice>
              <mc:Fallback>
                <p:oleObj name="Visio" r:id="rId8" imgW="4733269" imgH="8387134" progId="Visio.Drawing.11">
                  <p:embed/>
                  <p:pic>
                    <p:nvPicPr>
                      <p:cNvPr id="0" name=""/>
                      <p:cNvPicPr/>
                      <p:nvPr/>
                    </p:nvPicPr>
                    <p:blipFill>
                      <a:blip r:embed="rId9"/>
                      <a:stretch>
                        <a:fillRect/>
                      </a:stretch>
                    </p:blipFill>
                    <p:spPr>
                      <a:xfrm>
                        <a:off x="6186488" y="950913"/>
                        <a:ext cx="2855912" cy="5049837"/>
                      </a:xfrm>
                      <a:prstGeom prst="rect">
                        <a:avLst/>
                      </a:prstGeom>
                    </p:spPr>
                  </p:pic>
                </p:oleObj>
              </mc:Fallback>
            </mc:AlternateContent>
          </a:graphicData>
        </a:graphic>
      </p:graphicFrame>
      <p:sp>
        <p:nvSpPr>
          <p:cNvPr id="2" name="TextBox 1"/>
          <p:cNvSpPr txBox="1"/>
          <p:nvPr/>
        </p:nvSpPr>
        <p:spPr>
          <a:xfrm>
            <a:off x="3741058" y="3388504"/>
            <a:ext cx="1752600"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Codac Core System</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978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a:t>ITER Fission chamber diagnostic use case application based on FlexRIO </a:t>
            </a:r>
            <a:r>
              <a:rPr lang="en-US" sz="1400" dirty="0" smtClean="0"/>
              <a:t>technology</a:t>
            </a:r>
            <a:endParaRPr lang="en-US" sz="1400" dirty="0"/>
          </a:p>
        </p:txBody>
      </p:sp>
      <p:sp>
        <p:nvSpPr>
          <p:cNvPr id="3" name="Content Placeholder 2"/>
          <p:cNvSpPr>
            <a:spLocks noGrp="1"/>
          </p:cNvSpPr>
          <p:nvPr>
            <p:ph idx="1"/>
          </p:nvPr>
        </p:nvSpPr>
        <p:spPr>
          <a:xfrm>
            <a:off x="214282" y="714356"/>
            <a:ext cx="4357718" cy="1952644"/>
          </a:xfrm>
        </p:spPr>
        <p:txBody>
          <a:bodyPr/>
          <a:lstStyle/>
          <a:p>
            <a:r>
              <a:rPr lang="en-US" sz="1800" dirty="0" smtClean="0"/>
              <a:t>Integrates deterministic diagnostic into the FPGA (4 ADC sampling at 125MS/s). </a:t>
            </a:r>
            <a:r>
              <a:rPr lang="en-GB" sz="1800" dirty="0"/>
              <a:t>Data processing to detect/count pulses, RMS, and </a:t>
            </a:r>
            <a:r>
              <a:rPr lang="en-GB" sz="1800" dirty="0" err="1" smtClean="0"/>
              <a:t>campbelling</a:t>
            </a:r>
            <a:endParaRPr lang="en-US" sz="18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867457"/>
            <a:ext cx="3429000" cy="183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66" y="2514600"/>
            <a:ext cx="6338918" cy="355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779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z="1400" dirty="0"/>
              <a:t>ITER PXIe Fast </a:t>
            </a:r>
            <a:r>
              <a:rPr lang="en-US" sz="1400" dirty="0" smtClean="0"/>
              <a:t>controller: Image </a:t>
            </a:r>
            <a:r>
              <a:rPr lang="en-US" sz="1400" dirty="0"/>
              <a:t>acquisition (cameralink).</a:t>
            </a: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025" name="Object 1"/>
          <p:cNvGraphicFramePr>
            <a:graphicFrameLocks noChangeAspect="1"/>
          </p:cNvGraphicFramePr>
          <p:nvPr>
            <p:extLst>
              <p:ext uri="{D42A27DB-BD31-4B8C-83A1-F6EECF244321}">
                <p14:modId xmlns:p14="http://schemas.microsoft.com/office/powerpoint/2010/main" val="1787532712"/>
              </p:ext>
            </p:extLst>
          </p:nvPr>
        </p:nvGraphicFramePr>
        <p:xfrm>
          <a:off x="0" y="437996"/>
          <a:ext cx="9361487" cy="2867025"/>
        </p:xfrm>
        <a:graphic>
          <a:graphicData uri="http://schemas.openxmlformats.org/presentationml/2006/ole">
            <mc:AlternateContent xmlns:mc="http://schemas.openxmlformats.org/markup-compatibility/2006">
              <mc:Choice xmlns:v="urn:schemas-microsoft-com:vml" Requires="v">
                <p:oleObj spid="_x0000_s7246" name="Visio" r:id="rId4" imgW="8163012" imgH="2496616" progId="Visio.Drawing.11">
                  <p:embed/>
                </p:oleObj>
              </mc:Choice>
              <mc:Fallback>
                <p:oleObj name="Visio" r:id="rId4" imgW="8163012" imgH="2496616" progId="Visio.Drawing.11">
                  <p:embed/>
                  <p:pic>
                    <p:nvPicPr>
                      <p:cNvPr id="0" name=""/>
                      <p:cNvPicPr>
                        <a:picLocks noChangeAspect="1" noChangeArrowheads="1"/>
                      </p:cNvPicPr>
                      <p:nvPr/>
                    </p:nvPicPr>
                    <p:blipFill>
                      <a:blip r:embed="rId5"/>
                      <a:srcRect/>
                      <a:stretch>
                        <a:fillRect/>
                      </a:stretch>
                    </p:blipFill>
                    <p:spPr bwMode="auto">
                      <a:xfrm>
                        <a:off x="0" y="437996"/>
                        <a:ext cx="9361487" cy="2867025"/>
                      </a:xfrm>
                      <a:prstGeom prst="rect">
                        <a:avLst/>
                      </a:prstGeom>
                      <a:noFill/>
                    </p:spPr>
                  </p:pic>
                </p:oleObj>
              </mc:Fallback>
            </mc:AlternateContent>
          </a:graphicData>
        </a:graphic>
      </p:graphicFrame>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916" y="2438400"/>
            <a:ext cx="2432248" cy="324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3347736" y="2407919"/>
            <a:ext cx="5491464" cy="3273113"/>
            <a:chOff x="460074" y="567738"/>
            <a:chExt cx="8175837" cy="6236895"/>
          </a:xfrm>
        </p:grpSpPr>
        <p:pic>
          <p:nvPicPr>
            <p:cNvPr id="9" name="Picture 8"/>
            <p:cNvPicPr>
              <a:picLocks noChangeAspect="1"/>
            </p:cNvPicPr>
            <p:nvPr/>
          </p:nvPicPr>
          <p:blipFill>
            <a:blip r:embed="rId7"/>
            <a:stretch>
              <a:fillRect/>
            </a:stretch>
          </p:blipFill>
          <p:spPr>
            <a:xfrm>
              <a:off x="460074" y="567738"/>
              <a:ext cx="7937122" cy="5593336"/>
            </a:xfrm>
            <a:prstGeom prst="rect">
              <a:avLst/>
            </a:prstGeom>
          </p:spPr>
        </p:pic>
        <p:sp>
          <p:nvSpPr>
            <p:cNvPr id="10" name="Oval Callout 9"/>
            <p:cNvSpPr/>
            <p:nvPr/>
          </p:nvSpPr>
          <p:spPr bwMode="auto">
            <a:xfrm>
              <a:off x="523310" y="6078278"/>
              <a:ext cx="2326723" cy="667567"/>
            </a:xfrm>
            <a:prstGeom prst="wedgeEllipseCallout">
              <a:avLst>
                <a:gd name="adj1" fmla="val 8593"/>
                <a:gd name="adj2" fmla="val -275640"/>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Device PVs</a:t>
              </a:r>
            </a:p>
          </p:txBody>
        </p:sp>
        <p:sp>
          <p:nvSpPr>
            <p:cNvPr id="11" name="Oval Callout 10"/>
            <p:cNvSpPr/>
            <p:nvPr/>
          </p:nvSpPr>
          <p:spPr bwMode="auto">
            <a:xfrm>
              <a:off x="4491871" y="3789040"/>
              <a:ext cx="1152128" cy="648072"/>
            </a:xfrm>
            <a:prstGeom prst="wedgeEllipseCallout">
              <a:avLst>
                <a:gd name="adj1" fmla="val -85709"/>
                <a:gd name="adj2" fmla="val -198744"/>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Image</a:t>
              </a:r>
              <a:endParaRPr kumimoji="0" lang="en-US" sz="1800" b="0" i="0" u="none" strike="noStrike" cap="none" normalizeH="0" baseline="0" dirty="0" smtClean="0">
                <a:ln>
                  <a:noFill/>
                </a:ln>
                <a:solidFill>
                  <a:schemeClr val="tx1"/>
                </a:solidFill>
                <a:effectLst/>
                <a:latin typeface="Arial" charset="0"/>
              </a:endParaRPr>
            </a:p>
          </p:txBody>
        </p:sp>
        <p:sp>
          <p:nvSpPr>
            <p:cNvPr id="12" name="Rectangular Callout 11"/>
            <p:cNvSpPr/>
            <p:nvPr/>
          </p:nvSpPr>
          <p:spPr bwMode="auto">
            <a:xfrm>
              <a:off x="2987825" y="5953756"/>
              <a:ext cx="1504047" cy="850877"/>
            </a:xfrm>
            <a:prstGeom prst="wedgeRectCallout">
              <a:avLst>
                <a:gd name="adj1" fmla="val 18379"/>
                <a:gd name="adj2" fmla="val -120727"/>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Channel</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PVs</a:t>
              </a:r>
            </a:p>
          </p:txBody>
        </p:sp>
        <p:sp>
          <p:nvSpPr>
            <p:cNvPr id="13" name="Oval Callout 12"/>
            <p:cNvSpPr/>
            <p:nvPr/>
          </p:nvSpPr>
          <p:spPr bwMode="auto">
            <a:xfrm>
              <a:off x="6732240" y="3793871"/>
              <a:ext cx="1152128" cy="648072"/>
            </a:xfrm>
            <a:prstGeom prst="wedgeEllipseCallout">
              <a:avLst>
                <a:gd name="adj1" fmla="val -156528"/>
                <a:gd name="adj2" fmla="val 83447"/>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Setup</a:t>
              </a:r>
              <a:endParaRPr kumimoji="0" lang="en-US" sz="1800" b="0" i="0" u="none" strike="noStrike" cap="none" normalizeH="0" baseline="0" dirty="0" smtClean="0">
                <a:ln>
                  <a:noFill/>
                </a:ln>
                <a:solidFill>
                  <a:schemeClr val="tx1"/>
                </a:solidFill>
                <a:effectLst/>
                <a:latin typeface="Arial" charset="0"/>
              </a:endParaRPr>
            </a:p>
          </p:txBody>
        </p:sp>
        <p:sp>
          <p:nvSpPr>
            <p:cNvPr id="14" name="Oval Callout 13"/>
            <p:cNvSpPr/>
            <p:nvPr/>
          </p:nvSpPr>
          <p:spPr bwMode="auto">
            <a:xfrm>
              <a:off x="6918937" y="2861931"/>
              <a:ext cx="1716974" cy="927108"/>
            </a:xfrm>
            <a:prstGeom prst="wedgeEllipseCallout">
              <a:avLst>
                <a:gd name="adj1" fmla="val -41752"/>
                <a:gd name="adj2" fmla="val -120599"/>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rPr>
                <a:t>Readback</a:t>
              </a:r>
              <a:endParaRPr kumimoji="0" lang="en-US" sz="1800" b="0" i="0" u="none" strike="noStrike" cap="none" normalizeH="0" baseline="0" dirty="0" smtClean="0">
                <a:ln>
                  <a:noFill/>
                </a:ln>
                <a:solidFill>
                  <a:schemeClr val="tx1"/>
                </a:solidFill>
                <a:effectLst/>
                <a:latin typeface="Arial" charset="0"/>
              </a:endParaRPr>
            </a:p>
          </p:txBody>
        </p:sp>
      </p:grpSp>
      <p:grpSp>
        <p:nvGrpSpPr>
          <p:cNvPr id="5" name="Group 4"/>
          <p:cNvGrpSpPr/>
          <p:nvPr/>
        </p:nvGrpSpPr>
        <p:grpSpPr>
          <a:xfrm>
            <a:off x="1752599" y="533400"/>
            <a:ext cx="7502719" cy="1902464"/>
            <a:chOff x="1752599" y="533400"/>
            <a:chExt cx="7502719" cy="1902464"/>
          </a:xfrm>
        </p:grpSpPr>
        <p:sp>
          <p:nvSpPr>
            <p:cNvPr id="3" name="Rectangular Callout 2"/>
            <p:cNvSpPr/>
            <p:nvPr/>
          </p:nvSpPr>
          <p:spPr bwMode="auto">
            <a:xfrm>
              <a:off x="1752599" y="533400"/>
              <a:ext cx="7239001" cy="1902464"/>
            </a:xfrm>
            <a:prstGeom prst="wedgeRectCallout">
              <a:avLst>
                <a:gd name="adj1" fmla="val -57419"/>
                <a:gd name="adj2" fmla="val 1821"/>
              </a:avLst>
            </a:prstGeom>
            <a:solidFill>
              <a:schemeClr val="accent6">
                <a:lumMod val="75000"/>
              </a:schemeClr>
            </a:solidFill>
            <a:ln w="9525" cap="flat" cmpd="sng" algn="ctr">
              <a:solidFill>
                <a:srgbClr val="FF0000"/>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2"/>
                </a:solidFill>
                <a:effectLst/>
                <a:latin typeface="Comic Sans MS" pitchFamily="66" charset="0"/>
              </a:endParaRPr>
            </a:p>
          </p:txBody>
        </p:sp>
        <p:sp>
          <p:nvSpPr>
            <p:cNvPr id="4" name="TextBox 3"/>
            <p:cNvSpPr txBox="1"/>
            <p:nvPr/>
          </p:nvSpPr>
          <p:spPr>
            <a:xfrm>
              <a:off x="2209800" y="914400"/>
              <a:ext cx="7045518" cy="954107"/>
            </a:xfrm>
            <a:prstGeom prst="rect">
              <a:avLst/>
            </a:prstGeom>
            <a:noFill/>
          </p:spPr>
          <p:txBody>
            <a:bodyPr wrap="none" rtlCol="0">
              <a:spAutoFit/>
            </a:bodyPr>
            <a:lstStyle/>
            <a:p>
              <a:r>
                <a:rPr lang="en-GB" sz="2800" dirty="0" smtClean="0">
                  <a:solidFill>
                    <a:schemeClr val="bg1"/>
                  </a:solidFill>
                </a:rPr>
                <a:t>Can we add more processing capabilities? </a:t>
              </a:r>
            </a:p>
            <a:p>
              <a:r>
                <a:rPr lang="en-GB" sz="2800" dirty="0" smtClean="0">
                  <a:solidFill>
                    <a:schemeClr val="bg1"/>
                  </a:solidFill>
                </a:rPr>
                <a:t>Is it possible to add a GPU?</a:t>
              </a:r>
              <a:endParaRPr lang="en-GB" sz="2800" dirty="0">
                <a:solidFill>
                  <a:schemeClr val="bg1"/>
                </a:solidFill>
              </a:endParaRPr>
            </a:p>
          </p:txBody>
        </p:sp>
      </p:grpSp>
    </p:spTree>
    <p:extLst>
      <p:ext uri="{BB962C8B-B14F-4D97-AF65-F5344CB8AC3E}">
        <p14:creationId xmlns:p14="http://schemas.microsoft.com/office/powerpoint/2010/main" val="238974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FPGA+GPU</a:t>
            </a:r>
            <a:r>
              <a:rPr lang="en-GB" dirty="0" smtClean="0"/>
              <a:t> processing </a:t>
            </a:r>
            <a:endParaRPr lang="en-GB" dirty="0"/>
          </a:p>
        </p:txBody>
      </p:sp>
      <p:sp>
        <p:nvSpPr>
          <p:cNvPr id="3" name="Content Placeholder 2"/>
          <p:cNvSpPr>
            <a:spLocks noGrp="1"/>
          </p:cNvSpPr>
          <p:nvPr>
            <p:ph idx="1"/>
          </p:nvPr>
        </p:nvSpPr>
        <p:spPr>
          <a:xfrm>
            <a:off x="214282" y="714356"/>
            <a:ext cx="3748118" cy="1724044"/>
          </a:xfrm>
        </p:spPr>
        <p:txBody>
          <a:bodyPr/>
          <a:lstStyle/>
          <a:p>
            <a:r>
              <a:rPr lang="en-GB" dirty="0" smtClean="0">
                <a:solidFill>
                  <a:srgbClr val="FF0000"/>
                </a:solidFill>
              </a:rPr>
              <a:t>NI-RIO Linux Device Driver modified to implement </a:t>
            </a:r>
            <a:r>
              <a:rPr lang="en-GB" u="sng" dirty="0" smtClean="0">
                <a:solidFill>
                  <a:srgbClr val="FF0000"/>
                </a:solidFill>
              </a:rPr>
              <a:t>direct DMA from FPGA to GPU</a:t>
            </a:r>
            <a:endParaRPr lang="en-GB" u="sng" dirty="0">
              <a:solidFill>
                <a:srgbClr val="FF0000"/>
              </a:solidFill>
            </a:endParaRPr>
          </a:p>
        </p:txBody>
      </p:sp>
      <p:pic>
        <p:nvPicPr>
          <p:cNvPr id="4" name="Imagen 2"/>
          <p:cNvPicPr>
            <a:picLocks noChangeAspect="1"/>
          </p:cNvPicPr>
          <p:nvPr/>
        </p:nvPicPr>
        <p:blipFill>
          <a:blip r:embed="rId6"/>
          <a:stretch>
            <a:fillRect/>
          </a:stretch>
        </p:blipFill>
        <p:spPr>
          <a:xfrm>
            <a:off x="340627" y="2786317"/>
            <a:ext cx="4088498" cy="2912513"/>
          </a:xfrm>
          <a:prstGeom prst="rect">
            <a:avLst/>
          </a:prstGeom>
        </p:spPr>
      </p:pic>
      <p:graphicFrame>
        <p:nvGraphicFramePr>
          <p:cNvPr id="5" name="Objeto 7"/>
          <p:cNvGraphicFramePr>
            <a:graphicFrameLocks noChangeAspect="1"/>
          </p:cNvGraphicFramePr>
          <p:nvPr>
            <p:extLst>
              <p:ext uri="{D42A27DB-BD31-4B8C-83A1-F6EECF244321}">
                <p14:modId xmlns:p14="http://schemas.microsoft.com/office/powerpoint/2010/main" val="1853281630"/>
              </p:ext>
            </p:extLst>
          </p:nvPr>
        </p:nvGraphicFramePr>
        <p:xfrm>
          <a:off x="4429125" y="1111525"/>
          <a:ext cx="4257675" cy="4587305"/>
        </p:xfrm>
        <a:graphic>
          <a:graphicData uri="http://schemas.openxmlformats.org/presentationml/2006/ole">
            <mc:AlternateContent xmlns:mc="http://schemas.openxmlformats.org/markup-compatibility/2006">
              <mc:Choice xmlns:v="urn:schemas-microsoft-com:vml" Requires="v">
                <p:oleObj spid="_x0000_s8267" name="Visio" r:id="rId7" imgW="7668958" imgH="8262938" progId="Visio.Drawing.11">
                  <p:embed/>
                </p:oleObj>
              </mc:Choice>
              <mc:Fallback>
                <p:oleObj name="Visio" r:id="rId7" imgW="7668958" imgH="8262938" progId="Visio.Drawing.11">
                  <p:embed/>
                  <p:pic>
                    <p:nvPicPr>
                      <p:cNvPr id="0" name=""/>
                      <p:cNvPicPr>
                        <a:picLocks noChangeAspect="1" noChangeArrowheads="1"/>
                      </p:cNvPicPr>
                      <p:nvPr/>
                    </p:nvPicPr>
                    <p:blipFill>
                      <a:blip r:embed="rId8"/>
                      <a:srcRect/>
                      <a:stretch>
                        <a:fillRect/>
                      </a:stretch>
                    </p:blipFill>
                    <p:spPr bwMode="auto">
                      <a:xfrm>
                        <a:off x="4429125" y="1111525"/>
                        <a:ext cx="4257675" cy="4587305"/>
                      </a:xfrm>
                      <a:prstGeom prst="rect">
                        <a:avLst/>
                      </a:prstGeom>
                      <a:noFill/>
                      <a:extLst/>
                    </p:spPr>
                  </p:pic>
                </p:oleObj>
              </mc:Fallback>
            </mc:AlternateContent>
          </a:graphicData>
        </a:graphic>
      </p:graphicFrame>
      <p:pic>
        <p:nvPicPr>
          <p:cNvPr id="6" name="NDSGPU">
            <a:hlinkClick r:id="" action="ppaction://media"/>
          </p:cNvPr>
          <p:cNvPicPr>
            <a:picLocks noChangeAspect="1"/>
          </p:cNvPicPr>
          <p:nvPr>
            <a:videoFile r:link="rId3"/>
            <p:extLst>
              <p:ext uri="{DAA4B4D4-6D71-4841-9C94-3DE7FCFB9230}">
                <p14:media xmlns:p14="http://schemas.microsoft.com/office/powerpoint/2010/main" r:embed="rId2">
                  <p14:bmkLst>
                    <p14:bmk name="Bookmark 1" time="74725.92"/>
                    <p14:bmk name="Bookmark 2" time="128233.3688"/>
                  </p14:bmkLst>
                </p14:media>
              </p:ext>
            </p:extLst>
          </p:nvPr>
        </p:nvPicPr>
        <p:blipFill>
          <a:blip r:embed="rId9"/>
          <a:stretch>
            <a:fillRect/>
          </a:stretch>
        </p:blipFill>
        <p:spPr>
          <a:xfrm>
            <a:off x="78926" y="806725"/>
            <a:ext cx="9065074" cy="5136875"/>
          </a:xfrm>
          <a:prstGeom prst="rect">
            <a:avLst/>
          </a:prstGeom>
        </p:spPr>
      </p:pic>
    </p:spTree>
    <p:extLst>
      <p:ext uri="{BB962C8B-B14F-4D97-AF65-F5344CB8AC3E}">
        <p14:creationId xmlns:p14="http://schemas.microsoft.com/office/powerpoint/2010/main" val="625257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 presetClass="mediacall" presetSubtype="0" fill="hold" nodeType="withEffect">
                                      <p:stCondLst>
                                        <p:cond delay="0"/>
                                      </p:stCondLst>
                                      <p:childTnLst>
                                        <p:cmd type="call" cmd="playFromBookmark(Bookmark 2)">
                                          <p:cBhvr>
                                            <p:cTn id="8" dur="793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128.233)">
                                          <p:cBhvr>
                                            <p:cTn id="8" dur="793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smtClean="0"/>
              <a:t>Conclusions</a:t>
            </a:r>
            <a:endParaRPr lang="en-US" dirty="0"/>
          </a:p>
        </p:txBody>
      </p:sp>
      <p:sp>
        <p:nvSpPr>
          <p:cNvPr id="3" name="Content Placeholder 2"/>
          <p:cNvSpPr>
            <a:spLocks noGrp="1"/>
          </p:cNvSpPr>
          <p:nvPr>
            <p:ph idx="1"/>
          </p:nvPr>
        </p:nvSpPr>
        <p:spPr/>
        <p:txBody>
          <a:bodyPr>
            <a:normAutofit/>
          </a:bodyPr>
          <a:lstStyle/>
          <a:p>
            <a:r>
              <a:rPr lang="en-US" sz="2000" dirty="0" smtClean="0"/>
              <a:t>We have defined a design methodology for implementing advanced data and image acquisition applications with RIO/FlexRIO devices, integrated with EPICS using IRIO software</a:t>
            </a:r>
          </a:p>
          <a:p>
            <a:r>
              <a:rPr lang="en-US" sz="2000" dirty="0" smtClean="0"/>
              <a:t>We have developed different LabVIEW/FPGA patterns and libraries for RIO devices</a:t>
            </a:r>
          </a:p>
          <a:p>
            <a:r>
              <a:rPr lang="en-US" sz="2000" dirty="0" smtClean="0"/>
              <a:t>It is not necessary to rewrite or even recompile the EPICS device support for every cRIO/FlexRIO configuration</a:t>
            </a:r>
          </a:p>
          <a:p>
            <a:r>
              <a:rPr lang="en-US" sz="2000" dirty="0" smtClean="0"/>
              <a:t>IRIO tools integrated in ITER CODAC Core System V5.2 (February 2016)</a:t>
            </a:r>
          </a:p>
          <a:p>
            <a:r>
              <a:rPr lang="en-US" sz="2000" dirty="0" smtClean="0"/>
              <a:t>IRIO tools are GPLV2</a:t>
            </a:r>
          </a:p>
          <a:p>
            <a:r>
              <a:rPr lang="en-US" sz="2000" dirty="0" smtClean="0"/>
              <a:t>Current users of IRIO:</a:t>
            </a:r>
          </a:p>
          <a:p>
            <a:pPr lvl="1"/>
            <a:r>
              <a:rPr lang="en-US" sz="1800" dirty="0" smtClean="0"/>
              <a:t>ITER Diagnostics use cases, KSTAR project, Russian DA (cRIO)</a:t>
            </a:r>
          </a:p>
          <a:p>
            <a:pPr lvl="1"/>
            <a:r>
              <a:rPr lang="en-US" sz="1800" dirty="0" smtClean="0"/>
              <a:t>ESS Bilbao</a:t>
            </a:r>
          </a:p>
          <a:p>
            <a:pPr marL="477838" lvl="1" indent="0">
              <a:buNone/>
            </a:pPr>
            <a:endParaRPr lang="en-US" dirty="0" smtClean="0"/>
          </a:p>
          <a:p>
            <a:endParaRPr lang="en-US" dirty="0"/>
          </a:p>
        </p:txBody>
      </p:sp>
    </p:spTree>
    <p:extLst>
      <p:ext uri="{BB962C8B-B14F-4D97-AF65-F5344CB8AC3E}">
        <p14:creationId xmlns:p14="http://schemas.microsoft.com/office/powerpoint/2010/main" val="1858830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01748" y="4727575"/>
            <a:ext cx="8229600" cy="11430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rgbClr val="0C00FA"/>
                </a:solidFill>
              </a:rPr>
              <a:t>Thank you very much for your attention!!</a:t>
            </a:r>
          </a:p>
          <a:p>
            <a:r>
              <a:rPr lang="en-US" smtClean="0">
                <a:solidFill>
                  <a:srgbClr val="0C00FA"/>
                </a:solidFill>
              </a:rPr>
              <a:t>questions</a:t>
            </a:r>
            <a:r>
              <a:rPr lang="en-US" dirty="0" smtClean="0">
                <a:solidFill>
                  <a:srgbClr val="0C00FA"/>
                </a:solidFill>
              </a:rPr>
              <a:t>?</a:t>
            </a:r>
          </a:p>
        </p:txBody>
      </p:sp>
      <p:sp>
        <p:nvSpPr>
          <p:cNvPr id="6" name="Subtitle 2"/>
          <p:cNvSpPr txBox="1">
            <a:spLocks/>
          </p:cNvSpPr>
          <p:nvPr/>
        </p:nvSpPr>
        <p:spPr>
          <a:xfrm>
            <a:off x="235048" y="2951162"/>
            <a:ext cx="8686800" cy="1887538"/>
          </a:xfrm>
          <a:prstGeom prst="rect">
            <a:avLst/>
          </a:prstGeom>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es-ES" sz="4000" b="1" dirty="0" smtClean="0">
                <a:solidFill>
                  <a:prstClr val="black"/>
                </a:solidFill>
                <a:latin typeface="Times New Roman" pitchFamily="18" charset="0"/>
                <a:cs typeface="Times New Roman" pitchFamily="18" charset="0"/>
              </a:rPr>
              <a:t>Mariano</a:t>
            </a:r>
            <a:r>
              <a:rPr lang="es-ES" sz="4000" b="1" dirty="0">
                <a:solidFill>
                  <a:prstClr val="black"/>
                </a:solidFill>
                <a:latin typeface="Times New Roman" pitchFamily="18" charset="0"/>
                <a:cs typeface="Times New Roman" pitchFamily="18" charset="0"/>
              </a:rPr>
              <a:t> </a:t>
            </a:r>
            <a:r>
              <a:rPr lang="es-ES" sz="4000" b="1" dirty="0" smtClean="0">
                <a:solidFill>
                  <a:prstClr val="black"/>
                </a:solidFill>
                <a:latin typeface="Times New Roman" pitchFamily="18" charset="0"/>
                <a:cs typeface="Times New Roman" pitchFamily="18" charset="0"/>
              </a:rPr>
              <a:t>Ruiz </a:t>
            </a:r>
            <a:r>
              <a:rPr lang="es-ES" sz="4000" b="1" dirty="0">
                <a:solidFill>
                  <a:prstClr val="black"/>
                </a:solidFill>
                <a:latin typeface="Times New Roman" pitchFamily="18" charset="0"/>
                <a:cs typeface="Times New Roman" pitchFamily="18" charset="0"/>
              </a:rPr>
              <a:t>&amp; </a:t>
            </a:r>
            <a:r>
              <a:rPr lang="es-ES" sz="4000" b="1" dirty="0" smtClean="0">
                <a:solidFill>
                  <a:prstClr val="black"/>
                </a:solidFill>
                <a:latin typeface="Times New Roman" pitchFamily="18" charset="0"/>
                <a:cs typeface="Times New Roman" pitchFamily="18" charset="0"/>
              </a:rPr>
              <a:t>Sergio Esquembri </a:t>
            </a:r>
          </a:p>
          <a:p>
            <a:pPr lvl="0"/>
            <a:r>
              <a:rPr lang="es-ES" sz="4000" b="1" i="1" dirty="0" smtClean="0">
                <a:solidFill>
                  <a:prstClr val="black"/>
                </a:solidFill>
                <a:latin typeface="Times New Roman" pitchFamily="18" charset="0"/>
                <a:cs typeface="Times New Roman" pitchFamily="18" charset="0"/>
              </a:rPr>
              <a:t>Universidad </a:t>
            </a:r>
            <a:r>
              <a:rPr lang="es-ES" sz="4000" b="1" i="1" dirty="0">
                <a:solidFill>
                  <a:prstClr val="black"/>
                </a:solidFill>
                <a:latin typeface="Times New Roman" pitchFamily="18" charset="0"/>
                <a:cs typeface="Times New Roman" pitchFamily="18" charset="0"/>
              </a:rPr>
              <a:t>Politécnica de Madrid, </a:t>
            </a:r>
            <a:r>
              <a:rPr lang="es-ES" sz="4000" b="1" i="1" dirty="0" err="1" smtClean="0">
                <a:solidFill>
                  <a:prstClr val="black"/>
                </a:solidFill>
                <a:latin typeface="Times New Roman" pitchFamily="18" charset="0"/>
                <a:cs typeface="Times New Roman" pitchFamily="18" charset="0"/>
              </a:rPr>
              <a:t>Spain</a:t>
            </a:r>
            <a:endParaRPr lang="es-ES" sz="4000" b="1" i="1" dirty="0" smtClean="0">
              <a:solidFill>
                <a:prstClr val="black"/>
              </a:solidFill>
              <a:latin typeface="Times New Roman" pitchFamily="18" charset="0"/>
              <a:cs typeface="Times New Roman" pitchFamily="18" charset="0"/>
            </a:endParaRPr>
          </a:p>
          <a:p>
            <a:pPr lvl="0"/>
            <a:r>
              <a:rPr lang="es-ES" sz="4000" b="1" i="1" dirty="0" smtClean="0">
                <a:solidFill>
                  <a:prstClr val="black"/>
                </a:solidFill>
                <a:latin typeface="Times New Roman" pitchFamily="18" charset="0"/>
                <a:cs typeface="Times New Roman" pitchFamily="18" charset="0"/>
              </a:rPr>
              <a:t> </a:t>
            </a:r>
            <a:endParaRPr lang="es-ES" sz="4000" b="1" i="1" dirty="0">
              <a:solidFill>
                <a:prstClr val="black"/>
              </a:solidFill>
              <a:latin typeface="Times New Roman" pitchFamily="18" charset="0"/>
              <a:cs typeface="Times New Roman" pitchFamily="18" charset="0"/>
            </a:endParaRPr>
          </a:p>
          <a:p>
            <a:pPr lvl="0"/>
            <a:endParaRPr lang="es-ES" sz="1800" b="1" i="1" baseline="30000" dirty="0">
              <a:solidFill>
                <a:prstClr val="black"/>
              </a:solidFill>
              <a:latin typeface="Times New Roman" pitchFamily="18" charset="0"/>
              <a:cs typeface="Times New Roman" pitchFamily="18" charset="0"/>
            </a:endParaRPr>
          </a:p>
          <a:p>
            <a:pPr lvl="0"/>
            <a:r>
              <a:rPr lang="es-ES" sz="7700" b="1" i="1" baseline="30000" dirty="0" err="1">
                <a:solidFill>
                  <a:prstClr val="black"/>
                </a:solidFill>
                <a:latin typeface="Times New Roman" pitchFamily="18" charset="0"/>
                <a:cs typeface="Times New Roman" pitchFamily="18" charset="0"/>
              </a:rPr>
              <a:t>mariano.ruiz@upm.es</a:t>
            </a:r>
            <a:endParaRPr lang="es-ES" sz="8600" b="1" baseline="30000" dirty="0">
              <a:solidFill>
                <a:prstClr val="black"/>
              </a:solidFill>
              <a:latin typeface="Times New Roman" pitchFamily="18" charset="0"/>
              <a:cs typeface="Times New Roman" pitchFamily="18" charset="0"/>
            </a:endParaRPr>
          </a:p>
          <a:p>
            <a:endParaRPr lang="es-ES" sz="1800" b="1" baseline="30000" dirty="0" smtClean="0">
              <a:solidFill>
                <a:prstClr val="black"/>
              </a:solidFill>
              <a:latin typeface="Times New Roman" pitchFamily="18" charset="0"/>
              <a:cs typeface="Times New Roman" pitchFamily="18" charset="0"/>
            </a:endParaRPr>
          </a:p>
          <a:p>
            <a:r>
              <a:rPr lang="es-ES" sz="5900" b="1" dirty="0" smtClean="0">
                <a:solidFill>
                  <a:prstClr val="black"/>
                </a:solidFill>
                <a:latin typeface="Times New Roman" pitchFamily="18" charset="0"/>
                <a:cs typeface="Times New Roman" pitchFamily="18" charset="0"/>
              </a:rPr>
              <a:t>Technical University of Madrid</a:t>
            </a:r>
            <a:endParaRPr lang="es-ES" sz="5900" b="1" dirty="0">
              <a:solidFill>
                <a:prstClr val="black"/>
              </a:solidFill>
              <a:latin typeface="Times New Roman" pitchFamily="18" charset="0"/>
              <a:cs typeface="Times New Roman" pitchFamily="18" charset="0"/>
            </a:endParaRPr>
          </a:p>
        </p:txBody>
      </p:sp>
      <p:sp>
        <p:nvSpPr>
          <p:cNvPr id="8" name="Title 1"/>
          <p:cNvSpPr>
            <a:spLocks noGrp="1"/>
          </p:cNvSpPr>
          <p:nvPr>
            <p:ph type="ctrTitle"/>
          </p:nvPr>
        </p:nvSpPr>
        <p:spPr>
          <a:xfrm>
            <a:off x="501748" y="1195387"/>
            <a:ext cx="8153400" cy="1755775"/>
          </a:xfrm>
        </p:spPr>
        <p:txBody>
          <a:bodyPr>
            <a:noAutofit/>
          </a:bodyPr>
          <a:lstStyle/>
          <a:p>
            <a:r>
              <a:rPr lang="en-US" sz="2400" cap="small" dirty="0" smtClean="0">
                <a:latin typeface="Times New Roman" panose="02020603050405020304" pitchFamily="18" charset="0"/>
                <a:cs typeface="Times New Roman" panose="02020603050405020304" pitchFamily="18" charset="0"/>
              </a:rPr>
              <a:t>DEVELOPMENT OF ADVANCED DATA AND IMAGE ACQUISITION SYSTEMS USING RIO TECHNOLOGY</a:t>
            </a:r>
            <a:r>
              <a:rPr lang="es-ES_tradnl" dirty="0" smtClean="0">
                <a:latin typeface="Times New Roman" panose="02020603050405020304" pitchFamily="18" charset="0"/>
                <a:cs typeface="Times New Roman" panose="02020603050405020304" pitchFamily="18" charset="0"/>
              </a:rPr>
              <a:t/>
            </a:r>
            <a:br>
              <a:rPr lang="es-ES_tradnl" dirty="0" smtClean="0">
                <a:latin typeface="Times New Roman" panose="02020603050405020304" pitchFamily="18" charset="0"/>
                <a:cs typeface="Times New Roman" panose="02020603050405020304" pitchFamily="18" charset="0"/>
              </a:rPr>
            </a:br>
            <a:r>
              <a:rPr lang="en-US" sz="2400" cap="small" dirty="0" smtClean="0">
                <a:latin typeface="Times New Roman" panose="02020603050405020304" pitchFamily="18" charset="0"/>
                <a:cs typeface="Times New Roman" panose="02020603050405020304" pitchFamily="18" charset="0"/>
              </a:rPr>
              <a:t> AND EPICS: INTEGRATION IN ITER</a:t>
            </a:r>
            <a:endParaRPr lang="es-ES_tradn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454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IRIO resources mapping</a:t>
            </a:r>
            <a:endParaRPr lang="en-GB" dirty="0"/>
          </a:p>
        </p:txBody>
      </p:sp>
      <p:sp>
        <p:nvSpPr>
          <p:cNvPr id="8" name="Rectangle 2"/>
          <p:cNvSpPr>
            <a:spLocks noChangeArrowheads="1"/>
          </p:cNvSpPr>
          <p:nvPr/>
        </p:nvSpPr>
        <p:spPr bwMode="auto">
          <a:xfrm>
            <a:off x="53340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9" name="Object 8"/>
          <p:cNvGraphicFramePr>
            <a:graphicFrameLocks noChangeAspect="1"/>
          </p:cNvGraphicFramePr>
          <p:nvPr>
            <p:extLst>
              <p:ext uri="{D42A27DB-BD31-4B8C-83A1-F6EECF244321}">
                <p14:modId xmlns:p14="http://schemas.microsoft.com/office/powerpoint/2010/main" val="1423146768"/>
              </p:ext>
            </p:extLst>
          </p:nvPr>
        </p:nvGraphicFramePr>
        <p:xfrm>
          <a:off x="533400" y="609599"/>
          <a:ext cx="7696200" cy="5619449"/>
        </p:xfrm>
        <a:graphic>
          <a:graphicData uri="http://schemas.openxmlformats.org/presentationml/2006/ole">
            <mc:AlternateContent xmlns:mc="http://schemas.openxmlformats.org/markup-compatibility/2006">
              <mc:Choice xmlns:v="urn:schemas-microsoft-com:vml" Requires="v">
                <p:oleObj spid="_x0000_s14363" name="Visio" r:id="rId4" imgW="9298383" imgH="6770474" progId="Visio.Drawing.11">
                  <p:embed/>
                </p:oleObj>
              </mc:Choice>
              <mc:Fallback>
                <p:oleObj name="Visio" r:id="rId4" imgW="9298383" imgH="677047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09599"/>
                        <a:ext cx="7696200" cy="5619449"/>
                      </a:xfrm>
                      <a:prstGeom prst="rect">
                        <a:avLst/>
                      </a:prstGeom>
                      <a:noFill/>
                    </p:spPr>
                  </p:pic>
                </p:oleObj>
              </mc:Fallback>
            </mc:AlternateContent>
          </a:graphicData>
        </a:graphic>
      </p:graphicFrame>
    </p:spTree>
    <p:extLst>
      <p:ext uri="{BB962C8B-B14F-4D97-AF65-F5344CB8AC3E}">
        <p14:creationId xmlns:p14="http://schemas.microsoft.com/office/powerpoint/2010/main" val="3225951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Reducing development time in FPGAs using templates</a:t>
            </a:r>
            <a:endParaRPr lang="en-GB" dirty="0"/>
          </a:p>
        </p:txBody>
      </p:sp>
      <p:graphicFrame>
        <p:nvGraphicFramePr>
          <p:cNvPr id="4" name="Content Placeholder 3"/>
          <p:cNvGraphicFramePr>
            <a:graphicFrameLocks noGrp="1" noChangeAspect="1"/>
          </p:cNvGraphicFramePr>
          <p:nvPr>
            <p:ph idx="1"/>
            <p:extLst/>
          </p:nvPr>
        </p:nvGraphicFramePr>
        <p:xfrm>
          <a:off x="539750" y="1093788"/>
          <a:ext cx="8208714" cy="5048130"/>
        </p:xfrm>
        <a:graphic>
          <a:graphicData uri="http://schemas.openxmlformats.org/presentationml/2006/ole">
            <mc:AlternateContent xmlns:mc="http://schemas.openxmlformats.org/markup-compatibility/2006">
              <mc:Choice xmlns:v="urn:schemas-microsoft-com:vml" Requires="v">
                <p:oleObj spid="_x0000_s13349" name="Visio" r:id="rId4" imgW="27139315" imgH="16692693" progId="Visio.Drawing.11">
                  <p:embed/>
                </p:oleObj>
              </mc:Choice>
              <mc:Fallback>
                <p:oleObj name="Visio" r:id="rId4" imgW="27139315" imgH="16692693" progId="Visio.Drawing.11">
                  <p:embed/>
                  <p:pic>
                    <p:nvPicPr>
                      <p:cNvPr id="0" name=""/>
                      <p:cNvPicPr/>
                      <p:nvPr/>
                    </p:nvPicPr>
                    <p:blipFill>
                      <a:blip r:embed="rId5"/>
                      <a:stretch>
                        <a:fillRect/>
                      </a:stretch>
                    </p:blipFill>
                    <p:spPr>
                      <a:xfrm>
                        <a:off x="539750" y="1093788"/>
                        <a:ext cx="8208714" cy="5048130"/>
                      </a:xfrm>
                      <a:prstGeom prst="rect">
                        <a:avLst/>
                      </a:prstGeom>
                    </p:spPr>
                  </p:pic>
                </p:oleObj>
              </mc:Fallback>
            </mc:AlternateContent>
          </a:graphicData>
        </a:graphic>
      </p:graphicFrame>
      <p:pic>
        <p:nvPicPr>
          <p:cNvPr id="5" name="Picture 4"/>
          <p:cNvPicPr>
            <a:picLocks noChangeAspect="1"/>
          </p:cNvPicPr>
          <p:nvPr/>
        </p:nvPicPr>
        <p:blipFill>
          <a:blip r:embed="rId6"/>
          <a:stretch>
            <a:fillRect/>
          </a:stretch>
        </p:blipFill>
        <p:spPr>
          <a:xfrm>
            <a:off x="1057973" y="2132856"/>
            <a:ext cx="7234428" cy="2686360"/>
          </a:xfrm>
          <a:prstGeom prst="rect">
            <a:avLst/>
          </a:prstGeom>
        </p:spPr>
      </p:pic>
    </p:spTree>
    <p:extLst>
      <p:ext uri="{BB962C8B-B14F-4D97-AF65-F5344CB8AC3E}">
        <p14:creationId xmlns:p14="http://schemas.microsoft.com/office/powerpoint/2010/main" val="4105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smtClean="0"/>
              <a:t>Outline</a:t>
            </a:r>
            <a:endParaRPr lang="en-US" dirty="0"/>
          </a:p>
        </p:txBody>
      </p:sp>
      <p:sp>
        <p:nvSpPr>
          <p:cNvPr id="3" name="Content Placeholder 2"/>
          <p:cNvSpPr>
            <a:spLocks noGrp="1"/>
          </p:cNvSpPr>
          <p:nvPr>
            <p:ph idx="1"/>
          </p:nvPr>
        </p:nvSpPr>
        <p:spPr/>
        <p:txBody>
          <a:bodyPr>
            <a:normAutofit/>
          </a:bodyPr>
          <a:lstStyle/>
          <a:p>
            <a:r>
              <a:rPr lang="en-US" dirty="0" smtClean="0"/>
              <a:t>Motivation</a:t>
            </a:r>
          </a:p>
          <a:p>
            <a:r>
              <a:rPr lang="en-US" dirty="0" smtClean="0"/>
              <a:t>RIO, FlexRIO and cRIO Devices</a:t>
            </a:r>
          </a:p>
          <a:p>
            <a:r>
              <a:rPr lang="en-US" dirty="0" smtClean="0"/>
              <a:t>Development cycle</a:t>
            </a:r>
          </a:p>
          <a:p>
            <a:r>
              <a:rPr lang="es-ES_tradnl" dirty="0" smtClean="0"/>
              <a:t>IRIO Project</a:t>
            </a:r>
          </a:p>
          <a:p>
            <a:pPr lvl="1"/>
            <a:r>
              <a:rPr lang="es-ES_tradnl" dirty="0" smtClean="0"/>
              <a:t>IRIO Library</a:t>
            </a:r>
          </a:p>
          <a:p>
            <a:pPr lvl="1"/>
            <a:r>
              <a:rPr lang="es-ES_tradnl" dirty="0" smtClean="0"/>
              <a:t>NIRIO-EPICS Device </a:t>
            </a:r>
            <a:r>
              <a:rPr lang="es-ES_tradnl" dirty="0" err="1" smtClean="0"/>
              <a:t>Support</a:t>
            </a:r>
            <a:endParaRPr lang="es-ES_tradnl" dirty="0" smtClean="0"/>
          </a:p>
          <a:p>
            <a:pPr lvl="1"/>
            <a:r>
              <a:rPr lang="es-ES_tradnl" dirty="0" smtClean="0"/>
              <a:t>IRIO NDS C++ </a:t>
            </a:r>
            <a:r>
              <a:rPr lang="es-ES_tradnl" dirty="0" err="1" smtClean="0"/>
              <a:t>classes</a:t>
            </a:r>
            <a:r>
              <a:rPr lang="es-ES_tradnl" b="1" dirty="0" smtClean="0"/>
              <a:t> </a:t>
            </a:r>
            <a:endParaRPr lang="en-US" b="1" dirty="0" smtClean="0"/>
          </a:p>
          <a:p>
            <a:r>
              <a:rPr lang="en-US" dirty="0" smtClean="0"/>
              <a:t>Design Methodology</a:t>
            </a:r>
          </a:p>
          <a:p>
            <a:r>
              <a:rPr lang="en-US" dirty="0" smtClean="0"/>
              <a:t>Applications</a:t>
            </a:r>
          </a:p>
          <a:p>
            <a:pPr lvl="1"/>
            <a:r>
              <a:rPr lang="en-US" dirty="0"/>
              <a:t>ITER fission chamber</a:t>
            </a:r>
          </a:p>
          <a:p>
            <a:pPr lvl="1"/>
            <a:r>
              <a:rPr lang="en-US" dirty="0" smtClean="0"/>
              <a:t>Image acquisition system</a:t>
            </a:r>
          </a:p>
          <a:p>
            <a:pPr lvl="1"/>
            <a:r>
              <a:rPr lang="en-US" dirty="0" smtClean="0"/>
              <a:t>Advanced applications: using GPUs for ITER diagnostics</a:t>
            </a:r>
          </a:p>
          <a:p>
            <a:r>
              <a:rPr lang="en-US" dirty="0" smtClean="0"/>
              <a:t>Conclusions</a:t>
            </a:r>
          </a:p>
          <a:p>
            <a:endParaRPr lang="en-US" dirty="0"/>
          </a:p>
        </p:txBody>
      </p:sp>
    </p:spTree>
    <p:extLst>
      <p:ext uri="{BB962C8B-B14F-4D97-AF65-F5344CB8AC3E}">
        <p14:creationId xmlns:p14="http://schemas.microsoft.com/office/powerpoint/2010/main" val="844330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smtClean="0">
                <a:latin typeface="Arial" pitchFamily="34" charset="0"/>
                <a:cs typeface="Arial" pitchFamily="34" charset="0"/>
              </a:rPr>
              <a:t>Motivation</a:t>
            </a:r>
            <a:endParaRPr lang="en-US" dirty="0">
              <a:latin typeface="Arial" pitchFamily="34" charset="0"/>
              <a:cs typeface="Arial" pitchFamily="34" charset="0"/>
            </a:endParaRPr>
          </a:p>
        </p:txBody>
      </p:sp>
      <p:sp>
        <p:nvSpPr>
          <p:cNvPr id="9" name="Content Placeholder 8"/>
          <p:cNvSpPr>
            <a:spLocks noGrp="1"/>
          </p:cNvSpPr>
          <p:nvPr>
            <p:ph sz="half" idx="2"/>
          </p:nvPr>
        </p:nvSpPr>
        <p:spPr>
          <a:xfrm>
            <a:off x="4935508" y="733202"/>
            <a:ext cx="4208492" cy="3838798"/>
          </a:xfrm>
        </p:spPr>
        <p:txBody>
          <a:bodyPr/>
          <a:lstStyle/>
          <a:p>
            <a:r>
              <a:rPr lang="en-US" sz="2000" dirty="0"/>
              <a:t>FPGAs provide reconfigurable hardware with deterministic data preprocessing </a:t>
            </a:r>
            <a:r>
              <a:rPr lang="en-US" sz="2000" dirty="0" smtClean="0"/>
              <a:t>capabilities</a:t>
            </a:r>
          </a:p>
          <a:p>
            <a:r>
              <a:rPr lang="en-US" sz="2000" dirty="0" smtClean="0"/>
              <a:t>Graphical tools such as LabVIEW for FPGA reduces development and integration time</a:t>
            </a:r>
          </a:p>
          <a:p>
            <a:r>
              <a:rPr lang="en-US" sz="2000" dirty="0" smtClean="0"/>
              <a:t>The combination of both technologies with EPICS simplifies the development of complex control, data acquisition and processing systems</a:t>
            </a:r>
          </a:p>
          <a:p>
            <a:r>
              <a:rPr lang="en-US" sz="2000" dirty="0" smtClean="0"/>
              <a:t>ITER has a hardware catalog for “fast controller” including FlexRIO and cRIO (only some part numbers)</a:t>
            </a:r>
          </a:p>
          <a:p>
            <a:endParaRPr lang="en-US" sz="2000" dirty="0" smtClean="0"/>
          </a:p>
          <a:p>
            <a:endParaRPr lang="en-US" sz="2000" dirty="0"/>
          </a:p>
          <a:p>
            <a:endParaRPr lang="en-US" sz="2000" dirty="0"/>
          </a:p>
          <a:p>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3375422094"/>
              </p:ext>
            </p:extLst>
          </p:nvPr>
        </p:nvGraphicFramePr>
        <p:xfrm>
          <a:off x="-228600" y="733202"/>
          <a:ext cx="5657693" cy="5598795"/>
        </p:xfrm>
        <a:graphic>
          <a:graphicData uri="http://schemas.openxmlformats.org/presentationml/2006/ole">
            <mc:AlternateContent xmlns:mc="http://schemas.openxmlformats.org/markup-compatibility/2006">
              <mc:Choice xmlns:v="urn:schemas-microsoft-com:vml" Requires="v">
                <p:oleObj spid="_x0000_s1106" name="Visio" r:id="rId4" imgW="5681166" imgH="5622587" progId="Visio.Drawing.11">
                  <p:embed/>
                </p:oleObj>
              </mc:Choice>
              <mc:Fallback>
                <p:oleObj name="Visio" r:id="rId4" imgW="5681166" imgH="5622587" progId="Visio.Drawing.11">
                  <p:embed/>
                  <p:pic>
                    <p:nvPicPr>
                      <p:cNvPr id="0" name=""/>
                      <p:cNvPicPr/>
                      <p:nvPr/>
                    </p:nvPicPr>
                    <p:blipFill>
                      <a:blip r:embed="rId5"/>
                      <a:stretch>
                        <a:fillRect/>
                      </a:stretch>
                    </p:blipFill>
                    <p:spPr>
                      <a:xfrm>
                        <a:off x="-228600" y="733202"/>
                        <a:ext cx="5657693" cy="5598795"/>
                      </a:xfrm>
                      <a:prstGeom prst="rect">
                        <a:avLst/>
                      </a:prstGeom>
                    </p:spPr>
                  </p:pic>
                </p:oleObj>
              </mc:Fallback>
            </mc:AlternateContent>
          </a:graphicData>
        </a:graphic>
      </p:graphicFrame>
      <p:sp>
        <p:nvSpPr>
          <p:cNvPr id="10" name="Rectangle 9"/>
          <p:cNvSpPr/>
          <p:nvPr/>
        </p:nvSpPr>
        <p:spPr bwMode="auto">
          <a:xfrm>
            <a:off x="4753754" y="5169119"/>
            <a:ext cx="4114800" cy="1143000"/>
          </a:xfrm>
          <a:prstGeom prst="rect">
            <a:avLst/>
          </a:prstGeom>
          <a:noFill/>
          <a:ln w="9525" cap="flat" cmpd="sng" algn="ctr">
            <a:solidFill>
              <a:srgbClr val="FF0000"/>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2"/>
              </a:solidFill>
              <a:effectLst/>
              <a:latin typeface="Comic Sans MS" pitchFamily="66" charset="0"/>
            </a:endParaRPr>
          </a:p>
        </p:txBody>
      </p:sp>
      <p:sp>
        <p:nvSpPr>
          <p:cNvPr id="11" name="TextBox 10"/>
          <p:cNvSpPr txBox="1"/>
          <p:nvPr/>
        </p:nvSpPr>
        <p:spPr>
          <a:xfrm>
            <a:off x="4935508" y="5281572"/>
            <a:ext cx="3751292" cy="923330"/>
          </a:xfrm>
          <a:prstGeom prst="rect">
            <a:avLst/>
          </a:prstGeom>
          <a:solidFill>
            <a:schemeClr val="accent6">
              <a:lumMod val="75000"/>
            </a:schemeClr>
          </a:solidFill>
        </p:spPr>
        <p:txBody>
          <a:bodyPr wrap="square" rtlCol="0">
            <a:spAutoFit/>
          </a:bodyPr>
          <a:lstStyle/>
          <a:p>
            <a:pPr algn="ctr"/>
            <a:r>
              <a:rPr lang="en-GB" b="1" dirty="0" smtClean="0">
                <a:solidFill>
                  <a:schemeClr val="bg1"/>
                </a:solidFill>
              </a:rPr>
              <a:t>IRIO is a set of software tools simplifying the integration of RIO devices in EPICS</a:t>
            </a:r>
            <a:endParaRPr lang="en-GB" b="1" dirty="0">
              <a:solidFill>
                <a:schemeClr val="bg1"/>
              </a:solidFill>
            </a:endParaRPr>
          </a:p>
        </p:txBody>
      </p:sp>
    </p:spTree>
    <p:extLst>
      <p:ext uri="{BB962C8B-B14F-4D97-AF65-F5344CB8AC3E}">
        <p14:creationId xmlns:p14="http://schemas.microsoft.com/office/powerpoint/2010/main" val="201727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smtClean="0">
                <a:latin typeface="Arial" panose="020B0604020202020204" pitchFamily="34" charset="0"/>
                <a:cs typeface="Arial" panose="020B0604020202020204" pitchFamily="34" charset="0"/>
              </a:rPr>
              <a:t>RIO/</a:t>
            </a:r>
            <a:r>
              <a:rPr lang="es-ES_tradnl" dirty="0" err="1" smtClean="0">
                <a:latin typeface="Arial" panose="020B0604020202020204" pitchFamily="34" charset="0"/>
                <a:cs typeface="Arial" panose="020B0604020202020204" pitchFamily="34" charset="0"/>
              </a:rPr>
              <a:t>FlexRIO</a:t>
            </a:r>
            <a:r>
              <a:rPr lang="es-ES_tradnl" dirty="0" smtClean="0">
                <a:latin typeface="Arial" panose="020B0604020202020204" pitchFamily="34" charset="0"/>
                <a:cs typeface="Arial" panose="020B0604020202020204" pitchFamily="34" charset="0"/>
              </a:rPr>
              <a:t> </a:t>
            </a:r>
            <a:r>
              <a:rPr lang="es-ES_tradnl" dirty="0" err="1" smtClean="0">
                <a:latin typeface="Arial" panose="020B0604020202020204" pitchFamily="34" charset="0"/>
                <a:cs typeface="Arial" panose="020B0604020202020204" pitchFamily="34" charset="0"/>
              </a:rPr>
              <a:t>Devices</a:t>
            </a:r>
            <a:endParaRPr lang="en-US" dirty="0">
              <a:latin typeface="Arial" panose="020B0604020202020204" pitchFamily="34" charset="0"/>
              <a:cs typeface="Arial" panose="020B0604020202020204"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489786961"/>
              </p:ext>
            </p:extLst>
          </p:nvPr>
        </p:nvGraphicFramePr>
        <p:xfrm>
          <a:off x="428625" y="788035"/>
          <a:ext cx="7861250" cy="2545032"/>
        </p:xfrm>
        <a:graphic>
          <a:graphicData uri="http://schemas.openxmlformats.org/presentationml/2006/ole">
            <mc:AlternateContent xmlns:mc="http://schemas.openxmlformats.org/markup-compatibility/2006">
              <mc:Choice xmlns:v="urn:schemas-microsoft-com:vml" Requires="v">
                <p:oleObj spid="_x0000_s9293" name="Visio" r:id="rId4" imgW="8716920" imgH="2823183" progId="Visio.Drawing.11">
                  <p:embed/>
                </p:oleObj>
              </mc:Choice>
              <mc:Fallback>
                <p:oleObj name="Visio" r:id="rId4" imgW="8716920" imgH="2823183" progId="Visio.Drawing.11">
                  <p:embed/>
                  <p:pic>
                    <p:nvPicPr>
                      <p:cNvPr id="0" name=""/>
                      <p:cNvPicPr/>
                      <p:nvPr/>
                    </p:nvPicPr>
                    <p:blipFill>
                      <a:blip r:embed="rId5"/>
                      <a:stretch>
                        <a:fillRect/>
                      </a:stretch>
                    </p:blipFill>
                    <p:spPr>
                      <a:xfrm>
                        <a:off x="428625" y="788035"/>
                        <a:ext cx="7861250" cy="2545032"/>
                      </a:xfrm>
                      <a:prstGeom prst="rect">
                        <a:avLst/>
                      </a:prstGeom>
                    </p:spPr>
                  </p:pic>
                </p:oleObj>
              </mc:Fallback>
            </mc:AlternateContent>
          </a:graphicData>
        </a:graphic>
      </p:graphicFrame>
      <p:sp>
        <p:nvSpPr>
          <p:cNvPr id="15" name="Rectangle 14"/>
          <p:cNvSpPr/>
          <p:nvPr/>
        </p:nvSpPr>
        <p:spPr bwMode="auto">
          <a:xfrm>
            <a:off x="152400" y="4191000"/>
            <a:ext cx="4114800" cy="1432464"/>
          </a:xfrm>
          <a:prstGeom prst="rect">
            <a:avLst/>
          </a:prstGeom>
          <a:noFill/>
          <a:ln w="9525" cap="flat" cmpd="sng" algn="ctr">
            <a:solidFill>
              <a:srgbClr val="FF0000"/>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2"/>
              </a:solidFill>
              <a:effectLst/>
              <a:latin typeface="Comic Sans MS" pitchFamily="66" charset="0"/>
            </a:endParaRPr>
          </a:p>
        </p:txBody>
      </p:sp>
      <p:sp>
        <p:nvSpPr>
          <p:cNvPr id="16" name="TextBox 15"/>
          <p:cNvSpPr txBox="1"/>
          <p:nvPr/>
        </p:nvSpPr>
        <p:spPr>
          <a:xfrm>
            <a:off x="385480" y="4468104"/>
            <a:ext cx="3751292" cy="923330"/>
          </a:xfrm>
          <a:prstGeom prst="rect">
            <a:avLst/>
          </a:prstGeom>
          <a:solidFill>
            <a:schemeClr val="accent6">
              <a:lumMod val="75000"/>
            </a:schemeClr>
          </a:solidFill>
        </p:spPr>
        <p:txBody>
          <a:bodyPr wrap="square" rtlCol="0">
            <a:spAutoFit/>
          </a:bodyPr>
          <a:lstStyle/>
          <a:p>
            <a:pPr algn="ctr"/>
            <a:r>
              <a:rPr lang="en-GB" b="1" dirty="0" smtClean="0">
                <a:solidFill>
                  <a:schemeClr val="bg1"/>
                </a:solidFill>
              </a:rPr>
              <a:t>The developer defines the functionality</a:t>
            </a:r>
          </a:p>
          <a:p>
            <a:pPr algn="ctr"/>
            <a:r>
              <a:rPr lang="en-GB" b="1" dirty="0" smtClean="0">
                <a:solidFill>
                  <a:schemeClr val="bg1"/>
                </a:solidFill>
              </a:rPr>
              <a:t>programming the FPGA</a:t>
            </a:r>
            <a:endParaRPr lang="en-GB" b="1" dirty="0">
              <a:solidFill>
                <a:schemeClr val="bg1"/>
              </a:solidFill>
            </a:endParaRPr>
          </a:p>
        </p:txBody>
      </p:sp>
      <p:sp>
        <p:nvSpPr>
          <p:cNvPr id="17" name="Rectangle 16"/>
          <p:cNvSpPr/>
          <p:nvPr/>
        </p:nvSpPr>
        <p:spPr bwMode="auto">
          <a:xfrm>
            <a:off x="4643720" y="4806901"/>
            <a:ext cx="4114800" cy="1143000"/>
          </a:xfrm>
          <a:prstGeom prst="rect">
            <a:avLst/>
          </a:prstGeom>
          <a:noFill/>
          <a:ln w="9525" cap="flat" cmpd="sng" algn="ctr">
            <a:solidFill>
              <a:srgbClr val="FF0000"/>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2"/>
              </a:solidFill>
              <a:effectLst/>
              <a:latin typeface="Comic Sans MS" pitchFamily="66" charset="0"/>
            </a:endParaRPr>
          </a:p>
        </p:txBody>
      </p:sp>
      <p:sp>
        <p:nvSpPr>
          <p:cNvPr id="18" name="TextBox 17"/>
          <p:cNvSpPr txBox="1"/>
          <p:nvPr/>
        </p:nvSpPr>
        <p:spPr>
          <a:xfrm>
            <a:off x="4825474" y="4939204"/>
            <a:ext cx="3751292" cy="923330"/>
          </a:xfrm>
          <a:prstGeom prst="rect">
            <a:avLst/>
          </a:prstGeom>
          <a:solidFill>
            <a:schemeClr val="accent6">
              <a:lumMod val="75000"/>
            </a:schemeClr>
          </a:solidFill>
        </p:spPr>
        <p:txBody>
          <a:bodyPr wrap="square" rtlCol="0">
            <a:spAutoFit/>
          </a:bodyPr>
          <a:lstStyle/>
          <a:p>
            <a:pPr algn="ctr"/>
            <a:r>
              <a:rPr lang="en-GB" b="1" dirty="0">
                <a:solidFill>
                  <a:schemeClr val="bg1"/>
                </a:solidFill>
              </a:rPr>
              <a:t>EPICS connects a </a:t>
            </a:r>
            <a:r>
              <a:rPr lang="en-GB" b="1" dirty="0" smtClean="0">
                <a:solidFill>
                  <a:schemeClr val="bg1"/>
                </a:solidFill>
              </a:rPr>
              <a:t>custom defined </a:t>
            </a:r>
            <a:r>
              <a:rPr lang="en-GB" b="1" dirty="0">
                <a:solidFill>
                  <a:schemeClr val="bg1"/>
                </a:solidFill>
              </a:rPr>
              <a:t>device with PVs for configuration and supervision</a:t>
            </a:r>
          </a:p>
        </p:txBody>
      </p:sp>
      <p:sp>
        <p:nvSpPr>
          <p:cNvPr id="19" name="Oval 18"/>
          <p:cNvSpPr/>
          <p:nvPr/>
        </p:nvSpPr>
        <p:spPr bwMode="auto">
          <a:xfrm>
            <a:off x="1554073" y="3352191"/>
            <a:ext cx="838200" cy="807768"/>
          </a:xfrm>
          <a:prstGeom prst="ellipse">
            <a:avLst/>
          </a:prstGeom>
          <a:noFill/>
          <a:ln w="25400" cap="flat" cmpd="sng" algn="ctr">
            <a:solidFill>
              <a:srgbClr val="FF0000"/>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2"/>
              </a:solidFill>
              <a:effectLst/>
              <a:latin typeface="Comic Sans MS" pitchFamily="66" charset="0"/>
            </a:endParaRPr>
          </a:p>
        </p:txBody>
      </p:sp>
      <p:sp>
        <p:nvSpPr>
          <p:cNvPr id="21" name="TextBox 20"/>
          <p:cNvSpPr txBox="1"/>
          <p:nvPr/>
        </p:nvSpPr>
        <p:spPr>
          <a:xfrm>
            <a:off x="1752600" y="3432910"/>
            <a:ext cx="441146" cy="646331"/>
          </a:xfrm>
          <a:prstGeom prst="rect">
            <a:avLst/>
          </a:prstGeom>
          <a:noFill/>
        </p:spPr>
        <p:txBody>
          <a:bodyPr wrap="none" rtlCol="0">
            <a:spAutoFit/>
          </a:bodyPr>
          <a:lstStyle/>
          <a:p>
            <a:r>
              <a:rPr lang="en-GB" sz="3600" dirty="0" smtClean="0"/>
              <a:t>1</a:t>
            </a:r>
            <a:endParaRPr lang="en-GB" sz="3600" dirty="0"/>
          </a:p>
        </p:txBody>
      </p:sp>
      <p:sp>
        <p:nvSpPr>
          <p:cNvPr id="23" name="Oval 22"/>
          <p:cNvSpPr/>
          <p:nvPr/>
        </p:nvSpPr>
        <p:spPr bwMode="auto">
          <a:xfrm>
            <a:off x="6194729" y="3649565"/>
            <a:ext cx="838200" cy="807768"/>
          </a:xfrm>
          <a:prstGeom prst="ellipse">
            <a:avLst/>
          </a:prstGeom>
          <a:noFill/>
          <a:ln w="25400" cap="flat" cmpd="sng" algn="ctr">
            <a:solidFill>
              <a:srgbClr val="FF0000"/>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2"/>
              </a:solidFill>
              <a:effectLst/>
              <a:latin typeface="Comic Sans MS" pitchFamily="66" charset="0"/>
            </a:endParaRPr>
          </a:p>
        </p:txBody>
      </p:sp>
      <p:sp>
        <p:nvSpPr>
          <p:cNvPr id="24" name="TextBox 23"/>
          <p:cNvSpPr txBox="1"/>
          <p:nvPr/>
        </p:nvSpPr>
        <p:spPr>
          <a:xfrm>
            <a:off x="6400800" y="3756076"/>
            <a:ext cx="441146" cy="646331"/>
          </a:xfrm>
          <a:prstGeom prst="rect">
            <a:avLst/>
          </a:prstGeom>
          <a:noFill/>
        </p:spPr>
        <p:txBody>
          <a:bodyPr wrap="none" rtlCol="0">
            <a:spAutoFit/>
          </a:bodyPr>
          <a:lstStyle/>
          <a:p>
            <a:r>
              <a:rPr lang="en-GB" sz="3600" dirty="0" smtClean="0"/>
              <a:t>2</a:t>
            </a:r>
            <a:endParaRPr lang="en-GB" sz="3600" dirty="0"/>
          </a:p>
        </p:txBody>
      </p:sp>
    </p:spTree>
    <p:extLst>
      <p:ext uri="{BB962C8B-B14F-4D97-AF65-F5344CB8AC3E}">
        <p14:creationId xmlns:p14="http://schemas.microsoft.com/office/powerpoint/2010/main" val="1866854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cycle: LabVIEW for FPGA</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933926903"/>
              </p:ext>
            </p:extLst>
          </p:nvPr>
        </p:nvGraphicFramePr>
        <p:xfrm>
          <a:off x="422978" y="714375"/>
          <a:ext cx="8298044" cy="5381625"/>
        </p:xfrm>
        <a:graphic>
          <a:graphicData uri="http://schemas.openxmlformats.org/presentationml/2006/ole">
            <mc:AlternateContent xmlns:mc="http://schemas.openxmlformats.org/markup-compatibility/2006">
              <mc:Choice xmlns:v="urn:schemas-microsoft-com:vml" Requires="v">
                <p:oleObj spid="_x0000_s2131" name="Visio" r:id="rId4" imgW="9196885" imgH="5963913" progId="Visio.Drawing.11">
                  <p:embed/>
                </p:oleObj>
              </mc:Choice>
              <mc:Fallback>
                <p:oleObj name="Visio" r:id="rId4" imgW="9196885" imgH="5963913" progId="Visio.Drawing.11">
                  <p:embed/>
                  <p:pic>
                    <p:nvPicPr>
                      <p:cNvPr id="0" name=""/>
                      <p:cNvPicPr>
                        <a:picLocks noChangeAspect="1" noChangeArrowheads="1"/>
                      </p:cNvPicPr>
                      <p:nvPr/>
                    </p:nvPicPr>
                    <p:blipFill>
                      <a:blip r:embed="rId5"/>
                      <a:srcRect/>
                      <a:stretch>
                        <a:fillRect/>
                      </a:stretch>
                    </p:blipFill>
                    <p:spPr bwMode="auto">
                      <a:xfrm>
                        <a:off x="422978" y="714375"/>
                        <a:ext cx="8298044" cy="5381625"/>
                      </a:xfrm>
                      <a:prstGeom prst="rect">
                        <a:avLst/>
                      </a:prstGeom>
                      <a:noFill/>
                      <a:ln w="38100">
                        <a:solidFill>
                          <a:srgbClr val="7030A0"/>
                        </a:solidFill>
                      </a:ln>
                    </p:spPr>
                  </p:pic>
                </p:oleObj>
              </mc:Fallback>
            </mc:AlternateContent>
          </a:graphicData>
        </a:graphic>
      </p:graphicFrame>
    </p:spTree>
    <p:extLst>
      <p:ext uri="{BB962C8B-B14F-4D97-AF65-F5344CB8AC3E}">
        <p14:creationId xmlns:p14="http://schemas.microsoft.com/office/powerpoint/2010/main" val="1901537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RIO devices in Linux</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04655734"/>
              </p:ext>
            </p:extLst>
          </p:nvPr>
        </p:nvGraphicFramePr>
        <p:xfrm>
          <a:off x="4429125" y="428625"/>
          <a:ext cx="4562475" cy="5740940"/>
        </p:xfrm>
        <a:graphic>
          <a:graphicData uri="http://schemas.openxmlformats.org/presentationml/2006/ole">
            <mc:AlternateContent xmlns:mc="http://schemas.openxmlformats.org/markup-compatibility/2006">
              <mc:Choice xmlns:v="urn:schemas-microsoft-com:vml" Requires="v">
                <p:oleObj spid="_x0000_s3232" name="Visio" r:id="rId4" imgW="4058747" imgH="5106481" progId="Visio.Drawing.11">
                  <p:embed/>
                </p:oleObj>
              </mc:Choice>
              <mc:Fallback>
                <p:oleObj name="Visio" r:id="rId4" imgW="4058747" imgH="5106481" progId="Visio.Drawing.11">
                  <p:embed/>
                  <p:pic>
                    <p:nvPicPr>
                      <p:cNvPr id="0" name=""/>
                      <p:cNvPicPr/>
                      <p:nvPr/>
                    </p:nvPicPr>
                    <p:blipFill>
                      <a:blip r:embed="rId5"/>
                      <a:stretch>
                        <a:fillRect/>
                      </a:stretch>
                    </p:blipFill>
                    <p:spPr>
                      <a:xfrm>
                        <a:off x="4429125" y="428625"/>
                        <a:ext cx="4562475" cy="5740940"/>
                      </a:xfrm>
                      <a:prstGeom prst="rect">
                        <a:avLst/>
                      </a:prstGeom>
                    </p:spPr>
                  </p:pic>
                </p:oleObj>
              </mc:Fallback>
            </mc:AlternateContent>
          </a:graphicData>
        </a:graphic>
      </p:graphicFrame>
      <p:graphicFrame>
        <p:nvGraphicFramePr>
          <p:cNvPr id="5" name="Content Placeholder 3"/>
          <p:cNvGraphicFramePr>
            <a:graphicFrameLocks noChangeAspect="1"/>
          </p:cNvGraphicFramePr>
          <p:nvPr>
            <p:extLst>
              <p:ext uri="{D42A27DB-BD31-4B8C-83A1-F6EECF244321}">
                <p14:modId xmlns:p14="http://schemas.microsoft.com/office/powerpoint/2010/main" val="756961582"/>
              </p:ext>
            </p:extLst>
          </p:nvPr>
        </p:nvGraphicFramePr>
        <p:xfrm>
          <a:off x="228600" y="1600200"/>
          <a:ext cx="4419600" cy="2866293"/>
        </p:xfrm>
        <a:graphic>
          <a:graphicData uri="http://schemas.openxmlformats.org/presentationml/2006/ole">
            <mc:AlternateContent xmlns:mc="http://schemas.openxmlformats.org/markup-compatibility/2006">
              <mc:Choice xmlns:v="urn:schemas-microsoft-com:vml" Requires="v">
                <p:oleObj spid="_x0000_s3233" name="Visio" r:id="rId6" imgW="9196946" imgH="5964136" progId="Visio.Drawing.11">
                  <p:embed/>
                </p:oleObj>
              </mc:Choice>
              <mc:Fallback>
                <p:oleObj name="Visio" r:id="rId6" imgW="9196946" imgH="5964136" progId="Visio.Drawing.11">
                  <p:embed/>
                  <p:pic>
                    <p:nvPicPr>
                      <p:cNvPr id="0" name=""/>
                      <p:cNvPicPr>
                        <a:picLocks noChangeAspect="1" noChangeArrowheads="1"/>
                      </p:cNvPicPr>
                      <p:nvPr/>
                    </p:nvPicPr>
                    <p:blipFill>
                      <a:blip r:embed="rId7"/>
                      <a:srcRect/>
                      <a:stretch>
                        <a:fillRect/>
                      </a:stretch>
                    </p:blipFill>
                    <p:spPr bwMode="auto">
                      <a:xfrm>
                        <a:off x="228600" y="1600200"/>
                        <a:ext cx="4419600" cy="2866293"/>
                      </a:xfrm>
                      <a:prstGeom prst="rect">
                        <a:avLst/>
                      </a:prstGeom>
                      <a:noFill/>
                      <a:ln w="38100">
                        <a:solidFill>
                          <a:srgbClr val="7030A0"/>
                        </a:solidFill>
                      </a:ln>
                    </p:spPr>
                  </p:pic>
                </p:oleObj>
              </mc:Fallback>
            </mc:AlternateContent>
          </a:graphicData>
        </a:graphic>
      </p:graphicFrame>
    </p:spTree>
    <p:extLst>
      <p:ext uri="{BB962C8B-B14F-4D97-AF65-F5344CB8AC3E}">
        <p14:creationId xmlns:p14="http://schemas.microsoft.com/office/powerpoint/2010/main" val="40993529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IRIO Project: IRIO Library</a:t>
            </a:r>
            <a:endParaRPr lang="en-GB" dirty="0"/>
          </a:p>
        </p:txBody>
      </p:sp>
      <p:graphicFrame>
        <p:nvGraphicFramePr>
          <p:cNvPr id="6" name="Content Placeholder 5"/>
          <p:cNvGraphicFramePr>
            <a:graphicFrameLocks noGrp="1" noChangeAspect="1"/>
          </p:cNvGraphicFramePr>
          <p:nvPr>
            <p:ph sz="half" idx="1"/>
            <p:extLst/>
          </p:nvPr>
        </p:nvGraphicFramePr>
        <p:xfrm>
          <a:off x="273975" y="714375"/>
          <a:ext cx="4163750" cy="5381625"/>
        </p:xfrm>
        <a:graphic>
          <a:graphicData uri="http://schemas.openxmlformats.org/presentationml/2006/ole">
            <mc:AlternateContent xmlns:mc="http://schemas.openxmlformats.org/markup-compatibility/2006">
              <mc:Choice xmlns:v="urn:schemas-microsoft-com:vml" Requires="v">
                <p:oleObj spid="_x0000_s4176" name="Visio" r:id="rId4" imgW="4315005" imgH="5577098" progId="Visio.Drawing.11">
                  <p:embed/>
                </p:oleObj>
              </mc:Choice>
              <mc:Fallback>
                <p:oleObj name="Visio" r:id="rId4" imgW="4315005" imgH="5577098" progId="Visio.Drawing.11">
                  <p:embed/>
                  <p:pic>
                    <p:nvPicPr>
                      <p:cNvPr id="0" name=""/>
                      <p:cNvPicPr/>
                      <p:nvPr/>
                    </p:nvPicPr>
                    <p:blipFill>
                      <a:blip r:embed="rId5"/>
                      <a:stretch>
                        <a:fillRect/>
                      </a:stretch>
                    </p:blipFill>
                    <p:spPr>
                      <a:xfrm>
                        <a:off x="273975" y="714375"/>
                        <a:ext cx="4163750" cy="5381625"/>
                      </a:xfrm>
                      <a:prstGeom prst="rect">
                        <a:avLst/>
                      </a:prstGeom>
                    </p:spPr>
                  </p:pic>
                </p:oleObj>
              </mc:Fallback>
            </mc:AlternateContent>
          </a:graphicData>
        </a:graphic>
      </p:graphicFrame>
      <p:sp>
        <p:nvSpPr>
          <p:cNvPr id="7" name="Content Placeholder 6"/>
          <p:cNvSpPr>
            <a:spLocks noGrp="1"/>
          </p:cNvSpPr>
          <p:nvPr>
            <p:ph sz="half" idx="2"/>
          </p:nvPr>
        </p:nvSpPr>
        <p:spPr/>
        <p:txBody>
          <a:bodyPr/>
          <a:lstStyle/>
          <a:p>
            <a:r>
              <a:rPr lang="en-US" sz="2000" dirty="0" smtClean="0"/>
              <a:t>Identification of the resources implemented in the FPGA</a:t>
            </a:r>
          </a:p>
          <a:p>
            <a:pPr lvl="1"/>
            <a:r>
              <a:rPr lang="en-US" sz="1800" dirty="0" smtClean="0"/>
              <a:t>The Design Rules document describes the rules for the FPGA implementation</a:t>
            </a:r>
          </a:p>
          <a:p>
            <a:r>
              <a:rPr lang="en-GB" sz="2000" dirty="0" smtClean="0"/>
              <a:t>Provides an API simplifying the interface with the FPGA.</a:t>
            </a:r>
          </a:p>
          <a:p>
            <a:pPr lvl="1"/>
            <a:r>
              <a:rPr lang="en-GB" sz="1800" dirty="0" smtClean="0"/>
              <a:t>Access to FPGA registers</a:t>
            </a:r>
          </a:p>
          <a:p>
            <a:pPr lvl="1"/>
            <a:r>
              <a:rPr lang="en-GB" sz="1800" dirty="0" smtClean="0"/>
              <a:t>Analog input </a:t>
            </a:r>
          </a:p>
          <a:p>
            <a:pPr lvl="1"/>
            <a:r>
              <a:rPr lang="en-GB" sz="1800" dirty="0" smtClean="0"/>
              <a:t>Digital I/O</a:t>
            </a:r>
          </a:p>
          <a:p>
            <a:pPr lvl="1"/>
            <a:r>
              <a:rPr lang="en-GB" sz="1800" dirty="0" smtClean="0"/>
              <a:t>DMA acquisition</a:t>
            </a:r>
          </a:p>
          <a:p>
            <a:pPr lvl="1"/>
            <a:r>
              <a:rPr lang="en-GB" sz="1800" dirty="0" smtClean="0"/>
              <a:t>Image acquisition using cameralink</a:t>
            </a:r>
          </a:p>
          <a:p>
            <a:pPr lvl="2"/>
            <a:r>
              <a:rPr lang="en-GB" sz="1600" dirty="0" smtClean="0"/>
              <a:t>Serial line for camera configuration</a:t>
            </a:r>
          </a:p>
          <a:p>
            <a:pPr lvl="1"/>
            <a:r>
              <a:rPr lang="en-GB" sz="1800" dirty="0" smtClean="0"/>
              <a:t>Signal Generation (DDS)</a:t>
            </a:r>
          </a:p>
          <a:p>
            <a:endParaRPr lang="en-GB" dirty="0"/>
          </a:p>
        </p:txBody>
      </p:sp>
    </p:spTree>
    <p:extLst>
      <p:ext uri="{BB962C8B-B14F-4D97-AF65-F5344CB8AC3E}">
        <p14:creationId xmlns:p14="http://schemas.microsoft.com/office/powerpoint/2010/main" val="4090688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IRIO Project: EPICS driver using asynDriver</a:t>
            </a:r>
            <a:endParaRPr lang="en-GB" dirty="0"/>
          </a:p>
        </p:txBody>
      </p:sp>
      <p:sp>
        <p:nvSpPr>
          <p:cNvPr id="3" name="Content Placeholder 2"/>
          <p:cNvSpPr>
            <a:spLocks noGrp="1"/>
          </p:cNvSpPr>
          <p:nvPr>
            <p:ph sz="half" idx="2"/>
          </p:nvPr>
        </p:nvSpPr>
        <p:spPr/>
        <p:txBody>
          <a:bodyPr/>
          <a:lstStyle/>
          <a:p>
            <a:pPr>
              <a:buFont typeface="Wingdings" panose="05000000000000000000" pitchFamily="2" charset="2"/>
              <a:buChar char="ü"/>
            </a:pPr>
            <a:r>
              <a:rPr lang="en-GB" sz="1800" dirty="0"/>
              <a:t>EPICS </a:t>
            </a:r>
            <a:r>
              <a:rPr lang="en-GB" sz="1800" dirty="0" smtClean="0"/>
              <a:t>device driver </a:t>
            </a:r>
            <a:r>
              <a:rPr lang="en-GB" sz="1800" dirty="0"/>
              <a:t>using </a:t>
            </a:r>
            <a:r>
              <a:rPr lang="en-GB" sz="1800" dirty="0" smtClean="0">
                <a:solidFill>
                  <a:srgbClr val="FF0000"/>
                </a:solidFill>
              </a:rPr>
              <a:t>asynDriver</a:t>
            </a:r>
            <a:r>
              <a:rPr lang="en-GB" sz="1800" dirty="0" smtClean="0"/>
              <a:t> </a:t>
            </a:r>
            <a:r>
              <a:rPr lang="en-GB" sz="1800" dirty="0"/>
              <a:t>implementation for RIO devices (FlexRIO and cRIO) using IRIO library</a:t>
            </a:r>
          </a:p>
          <a:p>
            <a:pPr lvl="1">
              <a:buFont typeface="Wingdings" panose="05000000000000000000" pitchFamily="2" charset="2"/>
              <a:buChar char="ü"/>
            </a:pPr>
            <a:r>
              <a:rPr lang="en-GB" sz="1600" dirty="0"/>
              <a:t>Automatically </a:t>
            </a:r>
            <a:r>
              <a:rPr lang="en-GB" sz="1600" dirty="0" smtClean="0"/>
              <a:t>connects </a:t>
            </a:r>
            <a:r>
              <a:rPr lang="en-GB" sz="1600" dirty="0"/>
              <a:t>the PVs with FPGA resources using IRIO </a:t>
            </a:r>
            <a:r>
              <a:rPr lang="en-GB" sz="1600" dirty="0" smtClean="0"/>
              <a:t>library</a:t>
            </a:r>
          </a:p>
          <a:p>
            <a:pPr>
              <a:buFont typeface="Wingdings" panose="05000000000000000000" pitchFamily="2" charset="2"/>
              <a:buChar char="ü"/>
            </a:pPr>
            <a:r>
              <a:rPr lang="en-GB" sz="2000" dirty="0" smtClean="0">
                <a:solidFill>
                  <a:srgbClr val="FF0000"/>
                </a:solidFill>
              </a:rPr>
              <a:t>If the user changes the FPGA design no compilation is needed</a:t>
            </a:r>
            <a:endParaRPr lang="en-GB" sz="2000" dirty="0" smtClean="0"/>
          </a:p>
          <a:p>
            <a:pPr>
              <a:buFont typeface="Wingdings" panose="05000000000000000000" pitchFamily="2" charset="2"/>
              <a:buChar char="ü"/>
            </a:pPr>
            <a:r>
              <a:rPr lang="en-GB" sz="2000" dirty="0" smtClean="0"/>
              <a:t>ITER SDD generates the complete software unit</a:t>
            </a:r>
            <a:endParaRPr lang="en-GB" sz="2000" dirty="0"/>
          </a:p>
          <a:p>
            <a:endParaRPr lang="en-GB" dirty="0"/>
          </a:p>
        </p:txBody>
      </p:sp>
      <p:graphicFrame>
        <p:nvGraphicFramePr>
          <p:cNvPr id="7" name="Content Placeholder 5"/>
          <p:cNvGraphicFramePr>
            <a:graphicFrameLocks noChangeAspect="1"/>
          </p:cNvGraphicFramePr>
          <p:nvPr>
            <p:extLst/>
          </p:nvPr>
        </p:nvGraphicFramePr>
        <p:xfrm>
          <a:off x="621668" y="878844"/>
          <a:ext cx="4134481" cy="5344098"/>
        </p:xfrm>
        <a:graphic>
          <a:graphicData uri="http://schemas.openxmlformats.org/presentationml/2006/ole">
            <mc:AlternateContent xmlns:mc="http://schemas.openxmlformats.org/markup-compatibility/2006">
              <mc:Choice xmlns:v="urn:schemas-microsoft-com:vml" Requires="v">
                <p:oleObj spid="_x0000_s5199" name="Visio" r:id="rId4" imgW="4315005" imgH="5577098" progId="Visio.Drawing.11">
                  <p:embed/>
                </p:oleObj>
              </mc:Choice>
              <mc:Fallback>
                <p:oleObj name="Visio" r:id="rId4" imgW="4315005" imgH="5577098" progId="Visio.Drawing.11">
                  <p:embed/>
                  <p:pic>
                    <p:nvPicPr>
                      <p:cNvPr id="0" name=""/>
                      <p:cNvPicPr/>
                      <p:nvPr/>
                    </p:nvPicPr>
                    <p:blipFill>
                      <a:blip r:embed="rId5"/>
                      <a:stretch>
                        <a:fillRect/>
                      </a:stretch>
                    </p:blipFill>
                    <p:spPr>
                      <a:xfrm>
                        <a:off x="621668" y="878844"/>
                        <a:ext cx="4134481" cy="5344098"/>
                      </a:xfrm>
                      <a:prstGeom prst="rect">
                        <a:avLst/>
                      </a:prstGeom>
                    </p:spPr>
                  </p:pic>
                </p:oleObj>
              </mc:Fallback>
            </mc:AlternateContent>
          </a:graphicData>
        </a:graphic>
      </p:graphicFrame>
    </p:spTree>
    <p:extLst>
      <p:ext uri="{BB962C8B-B14F-4D97-AF65-F5344CB8AC3E}">
        <p14:creationId xmlns:p14="http://schemas.microsoft.com/office/powerpoint/2010/main" val="1507845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an IOC using RIO hardware</a:t>
            </a:r>
            <a:endParaRPr lang="en-US" dirty="0"/>
          </a:p>
        </p:txBody>
      </p:sp>
      <p:sp>
        <p:nvSpPr>
          <p:cNvPr id="3" name="Content Placeholder 2"/>
          <p:cNvSpPr>
            <a:spLocks noGrp="1"/>
          </p:cNvSpPr>
          <p:nvPr>
            <p:ph idx="1"/>
          </p:nvPr>
        </p:nvSpPr>
        <p:spPr/>
        <p:txBody>
          <a:bodyPr/>
          <a:lstStyle/>
          <a:p>
            <a:r>
              <a:rPr lang="en-US" dirty="0" smtClean="0"/>
              <a:t>Add FPGA resources in app folder, </a:t>
            </a:r>
            <a:r>
              <a:rPr lang="en-US" dirty="0" err="1" smtClean="0"/>
              <a:t>Makefile</a:t>
            </a:r>
            <a:endParaRPr lang="en-US" dirty="0" smtClean="0"/>
          </a:p>
          <a:p>
            <a:pPr lvl="1"/>
            <a:r>
              <a:rPr lang="en-GB" dirty="0"/>
              <a:t>IRIO_FPGA_DIR = &lt;folder&gt;</a:t>
            </a:r>
            <a:endParaRPr lang="en-US" dirty="0"/>
          </a:p>
          <a:p>
            <a:pPr lvl="1"/>
            <a:r>
              <a:rPr lang="en-GB" dirty="0"/>
              <a:t>IRIO_FPGA += &lt;headerfile&gt;.h </a:t>
            </a:r>
            <a:endParaRPr lang="en-GB" dirty="0" smtClean="0"/>
          </a:p>
          <a:p>
            <a:r>
              <a:rPr lang="en-GB" dirty="0" smtClean="0"/>
              <a:t>Add </a:t>
            </a:r>
            <a:r>
              <a:rPr lang="en-GB" dirty="0" err="1" smtClean="0"/>
              <a:t>nirioinit</a:t>
            </a:r>
            <a:r>
              <a:rPr lang="en-GB" dirty="0" smtClean="0"/>
              <a:t> in st.cmd</a:t>
            </a:r>
          </a:p>
          <a:p>
            <a:pPr lvl="1"/>
            <a:r>
              <a:rPr lang="en-GB" dirty="0" smtClean="0"/>
              <a:t>Parameters (RIO device to be used, bitfile and headerfile)</a:t>
            </a:r>
          </a:p>
          <a:p>
            <a:r>
              <a:rPr lang="en-GB" dirty="0" smtClean="0"/>
              <a:t>Load templates</a:t>
            </a:r>
          </a:p>
          <a:p>
            <a:pPr lvl="1"/>
            <a:r>
              <a:rPr lang="en-GB" dirty="0" smtClean="0"/>
              <a:t>&lt;name&gt;-</a:t>
            </a:r>
            <a:r>
              <a:rPr lang="en-GB" dirty="0" err="1" smtClean="0"/>
              <a:t>rio-module.substitution</a:t>
            </a:r>
            <a:r>
              <a:rPr lang="en-GB" dirty="0" smtClean="0"/>
              <a:t>, …</a:t>
            </a:r>
            <a:endParaRPr lang="en-GB" dirty="0"/>
          </a:p>
          <a:p>
            <a:pPr lvl="1"/>
            <a:r>
              <a:rPr lang="en-GB" dirty="0" smtClean="0"/>
              <a:t>Templates defined for each type of resource (DMA streams, A/D I/O, …)</a:t>
            </a:r>
            <a:endParaRPr lang="en-US" dirty="0"/>
          </a:p>
          <a:p>
            <a:pPr lvl="1"/>
            <a:endParaRPr lang="en-US" dirty="0"/>
          </a:p>
        </p:txBody>
      </p:sp>
    </p:spTree>
    <p:extLst>
      <p:ext uri="{BB962C8B-B14F-4D97-AF65-F5344CB8AC3E}">
        <p14:creationId xmlns:p14="http://schemas.microsoft.com/office/powerpoint/2010/main" val="35664041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dash"/>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solidFill>
            <a:srgbClr val="FF0000"/>
          </a:solidFill>
          <a:prstDash val="dash"/>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5652</TotalTime>
  <Words>785</Words>
  <Application>Microsoft Office PowerPoint</Application>
  <PresentationFormat>On-screen Show (4:3)</PresentationFormat>
  <Paragraphs>127</Paragraphs>
  <Slides>18</Slides>
  <Notes>17</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Arial</vt:lpstr>
      <vt:lpstr>Calibri</vt:lpstr>
      <vt:lpstr>Comic Sans MS</vt:lpstr>
      <vt:lpstr>Times New Roman</vt:lpstr>
      <vt:lpstr>Wingdings</vt:lpstr>
      <vt:lpstr>Title</vt:lpstr>
      <vt:lpstr>Visio</vt:lpstr>
      <vt:lpstr>DEVELOPMENT OF ADVANCED DATA AND IMAGE ACQUISITION SYSTEMS USING RIO TECHNOLOGY  AND EPICS: INTEGRATION IN ITER</vt:lpstr>
      <vt:lpstr>Outline</vt:lpstr>
      <vt:lpstr>Motivation</vt:lpstr>
      <vt:lpstr>RIO/FlexRIO Devices</vt:lpstr>
      <vt:lpstr>Development cycle: LabVIEW for FPGA</vt:lpstr>
      <vt:lpstr>Using RIO devices in Linux</vt:lpstr>
      <vt:lpstr>IRIO Project: IRIO Library</vt:lpstr>
      <vt:lpstr>IRIO Project: EPICS driver using asynDriver</vt:lpstr>
      <vt:lpstr>Creating an IOC using RIO hardware</vt:lpstr>
      <vt:lpstr>IRIO Project: C++ classes for Nominal Device Support</vt:lpstr>
      <vt:lpstr>Design Methodology</vt:lpstr>
      <vt:lpstr>ITER Fission chamber diagnostic use case application based on FlexRIO technology</vt:lpstr>
      <vt:lpstr>ITER PXIe Fast controller: Image acquisition (cameralink).</vt:lpstr>
      <vt:lpstr>FPGA+GPU processing </vt:lpstr>
      <vt:lpstr>Conclusions</vt:lpstr>
      <vt:lpstr>DEVELOPMENT OF ADVANCED DATA AND IMAGE ACQUISITION SYSTEMS USING RIO TECHNOLOGY  AND EPICS: INTEGRATION IN ITER</vt:lpstr>
      <vt:lpstr>IRIO resources mapping</vt:lpstr>
      <vt:lpstr>Reducing development time in FPGAs using templates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IEEE1588 Clock Distribution for</dc:title>
  <dc:creator>w715</dc:creator>
  <cp:lastModifiedBy>Mariano Ruiz</cp:lastModifiedBy>
  <cp:revision>326</cp:revision>
  <dcterms:created xsi:type="dcterms:W3CDTF">2006-08-16T00:00:00Z</dcterms:created>
  <dcterms:modified xsi:type="dcterms:W3CDTF">2016-05-25T21:45:30Z</dcterms:modified>
</cp:coreProperties>
</file>