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9" r:id="rId4"/>
  </p:sldMasterIdLst>
  <p:notesMasterIdLst>
    <p:notesMasterId r:id="rId30"/>
  </p:notesMasterIdLst>
  <p:handoutMasterIdLst>
    <p:handoutMasterId r:id="rId31"/>
  </p:handoutMasterIdLst>
  <p:sldIdLst>
    <p:sldId id="270" r:id="rId5"/>
    <p:sldId id="496" r:id="rId6"/>
    <p:sldId id="513" r:id="rId7"/>
    <p:sldId id="498" r:id="rId8"/>
    <p:sldId id="499" r:id="rId9"/>
    <p:sldId id="531" r:id="rId10"/>
    <p:sldId id="503" r:id="rId11"/>
    <p:sldId id="494" r:id="rId12"/>
    <p:sldId id="537" r:id="rId13"/>
    <p:sldId id="538" r:id="rId14"/>
    <p:sldId id="534" r:id="rId15"/>
    <p:sldId id="501" r:id="rId16"/>
    <p:sldId id="495" r:id="rId17"/>
    <p:sldId id="523" r:id="rId18"/>
    <p:sldId id="533" r:id="rId19"/>
    <p:sldId id="524" r:id="rId20"/>
    <p:sldId id="532" r:id="rId21"/>
    <p:sldId id="535" r:id="rId22"/>
    <p:sldId id="536" r:id="rId23"/>
    <p:sldId id="514" r:id="rId24"/>
    <p:sldId id="508" r:id="rId25"/>
    <p:sldId id="517" r:id="rId26"/>
    <p:sldId id="518" r:id="rId27"/>
    <p:sldId id="515" r:id="rId28"/>
    <p:sldId id="539" r:id="rId29"/>
  </p:sldIdLst>
  <p:sldSz cx="9144000" cy="6858000" type="screen4x3"/>
  <p:notesSz cx="6997700" cy="9271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19" userDrawn="1">
          <p15:clr>
            <a:srgbClr val="A4A3A4"/>
          </p15:clr>
        </p15:guide>
        <p15:guide id="2" pos="22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0F0C8F"/>
    <a:srgbClr val="CC0000"/>
    <a:srgbClr val="FFAE1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24" autoAdjust="0"/>
    <p:restoredTop sz="94660"/>
  </p:normalViewPr>
  <p:slideViewPr>
    <p:cSldViewPr snapToObjects="1">
      <p:cViewPr varScale="1">
        <p:scale>
          <a:sx n="94" d="100"/>
          <a:sy n="94" d="100"/>
        </p:scale>
        <p:origin x="-17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3" d="100"/>
          <a:sy n="83" d="100"/>
        </p:scale>
        <p:origin x="-2916" y="-96"/>
      </p:cViewPr>
      <p:guideLst>
        <p:guide orient="horz" pos="2919"/>
        <p:guide pos="22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471"/>
          </a:xfrm>
          <a:prstGeom prst="rect">
            <a:avLst/>
          </a:prstGeom>
        </p:spPr>
        <p:txBody>
          <a:bodyPr vert="horz" wrap="square" lIns="92400" tIns="46200" rIns="92400" bIns="46200"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63744" y="0"/>
            <a:ext cx="3032337" cy="463471"/>
          </a:xfrm>
          <a:prstGeom prst="rect">
            <a:avLst/>
          </a:prstGeom>
        </p:spPr>
        <p:txBody>
          <a:bodyPr vert="horz" wrap="square" lIns="92400" tIns="46200" rIns="92400" bIns="46200"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07/06/16</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wrap="square" lIns="92400" tIns="46200" rIns="92400" bIns="4620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9770" y="4403765"/>
            <a:ext cx="5598160" cy="4171233"/>
          </a:xfrm>
          <a:prstGeom prst="rect">
            <a:avLst/>
          </a:prstGeom>
        </p:spPr>
        <p:txBody>
          <a:bodyPr vert="horz" wrap="square" lIns="92400" tIns="46200" rIns="92400" bIns="46200"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0" y="8805937"/>
            <a:ext cx="3032337" cy="463470"/>
          </a:xfrm>
          <a:prstGeom prst="rect">
            <a:avLst/>
          </a:prstGeom>
        </p:spPr>
        <p:txBody>
          <a:bodyPr vert="horz" wrap="square" lIns="92400" tIns="46200" rIns="92400" bIns="46200"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63744" y="8805937"/>
            <a:ext cx="3032337" cy="463470"/>
          </a:xfrm>
          <a:prstGeom prst="rect">
            <a:avLst/>
          </a:prstGeom>
        </p:spPr>
        <p:txBody>
          <a:bodyPr vert="horz" wrap="square" lIns="92400" tIns="46200" rIns="92400" bIns="46200"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03740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74439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185639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225613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9673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833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34033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47436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02871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127951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2975802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202437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53419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335320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64644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249975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ea typeface="ヒラギノ角ゴ Pro W3"/>
              <a:cs typeface="ヒラギノ角ゴ Pro W3"/>
            </a:endParaRPr>
          </a:p>
        </p:txBody>
      </p:sp>
    </p:spTree>
    <p:extLst>
      <p:ext uri="{BB962C8B-B14F-4D97-AF65-F5344CB8AC3E}">
        <p14:creationId xmlns:p14="http://schemas.microsoft.com/office/powerpoint/2010/main" val="264851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4" name="Picture 4" descr="ppt_bkg1.png"/>
          <p:cNvPicPr>
            <a:picLocks noChangeAspect="1"/>
          </p:cNvPicPr>
          <p:nvPr/>
        </p:nvPicPr>
        <p:blipFill>
          <a:blip r:embed="rId2" cstate="print"/>
          <a:srcRect t="2948"/>
          <a:stretch>
            <a:fillRect/>
          </a:stretch>
        </p:blipFill>
        <p:spPr bwMode="auto">
          <a:xfrm>
            <a:off x="71062" y="0"/>
            <a:ext cx="9001881" cy="6655828"/>
          </a:xfrm>
          <a:prstGeom prst="rect">
            <a:avLst/>
          </a:prstGeom>
          <a:noFill/>
          <a:ln w="9525">
            <a:noFill/>
            <a:miter lim="800000"/>
            <a:headEnd/>
            <a:tailEnd/>
          </a:ln>
        </p:spPr>
      </p:pic>
      <p:sp>
        <p:nvSpPr>
          <p:cNvPr id="5" name="Text Box 5"/>
          <p:cNvSpPr txBox="1">
            <a:spLocks noChangeArrowheads="1"/>
          </p:cNvSpPr>
          <p:nvPr/>
        </p:nvSpPr>
        <p:spPr bwMode="auto">
          <a:xfrm>
            <a:off x="638024" y="1238250"/>
            <a:ext cx="7489976" cy="45392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6996"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432235" indent="0" algn="ctr">
              <a:buNone/>
              <a:defRPr/>
            </a:lvl2pPr>
            <a:lvl3pPr marL="864469" indent="0" algn="ctr">
              <a:buNone/>
              <a:defRPr/>
            </a:lvl3pPr>
            <a:lvl4pPr marL="1296702" indent="0" algn="ctr">
              <a:buNone/>
              <a:defRPr/>
            </a:lvl4pPr>
            <a:lvl5pPr marL="1728938" indent="0" algn="ctr">
              <a:buNone/>
              <a:defRPr/>
            </a:lvl5pPr>
            <a:lvl6pPr marL="2161172" indent="0" algn="ctr">
              <a:buNone/>
              <a:defRPr/>
            </a:lvl6pPr>
            <a:lvl7pPr marL="2593406" indent="0" algn="ctr">
              <a:buNone/>
              <a:defRPr/>
            </a:lvl7pPr>
            <a:lvl8pPr marL="3025640" indent="0" algn="ctr">
              <a:buNone/>
              <a:defRPr/>
            </a:lvl8pPr>
            <a:lvl9pPr marL="3457874" indent="0" algn="ctr">
              <a:buNone/>
              <a:defRPr/>
            </a:lvl9pPr>
          </a:lstStyle>
          <a:p>
            <a:r>
              <a:rPr lang="en-US" smtClean="0"/>
              <a:t>Click to edit Master subtitle style</a:t>
            </a:r>
            <a:endParaRPr lang="en-US" dirty="0"/>
          </a:p>
        </p:txBody>
      </p:sp>
      <p:sp>
        <p:nvSpPr>
          <p:cNvPr id="7" name="Rectangle 2"/>
          <p:cNvSpPr>
            <a:spLocks noGrp="1" noChangeArrowheads="1"/>
          </p:cNvSpPr>
          <p:nvPr>
            <p:ph type="title"/>
          </p:nvPr>
        </p:nvSpPr>
        <p:spPr bwMode="auto">
          <a:xfrm>
            <a:off x="71438" y="3143254"/>
            <a:ext cx="9001124" cy="486668"/>
          </a:xfrm>
          <a:prstGeom prst="rect">
            <a:avLst/>
          </a:prstGeom>
          <a:noFill/>
          <a:ln w="12700">
            <a:noFill/>
            <a:miter lim="800000"/>
            <a:headEnd/>
            <a:tailEnd/>
          </a:ln>
        </p:spPr>
        <p:txBody>
          <a:bodyPr lIns="56061" tIns="22425" rIns="56061" bIns="22425"/>
          <a:lstStyle/>
          <a:p>
            <a:pPr lvl="0"/>
            <a:r>
              <a:rPr lang="en-US" smtClean="0"/>
              <a:t>Click to edit Master title style</a:t>
            </a:r>
            <a:endParaRPr lang="en-US" dirty="0"/>
          </a:p>
        </p:txBody>
      </p:sp>
      <p:sp>
        <p:nvSpPr>
          <p:cNvPr id="6" name="TextBox 5"/>
          <p:cNvSpPr txBox="1"/>
          <p:nvPr userDrawn="1"/>
        </p:nvSpPr>
        <p:spPr>
          <a:xfrm>
            <a:off x="-152400" y="6387148"/>
            <a:ext cx="9448800" cy="348941"/>
          </a:xfrm>
          <a:prstGeom prst="rect">
            <a:avLst/>
          </a:prstGeom>
          <a:noFill/>
        </p:spPr>
        <p:txBody>
          <a:bodyPr wrap="square" lIns="86486" tIns="43243" rIns="86486" bIns="43243" rtlCol="0">
            <a:spAutoFit/>
          </a:bodyPr>
          <a:lstStyle/>
          <a:p>
            <a:pPr algn="ctr"/>
            <a:r>
              <a:rPr lang="en-US" sz="850" kern="1200" dirty="0" smtClean="0">
                <a:solidFill>
                  <a:schemeClr val="tx1"/>
                </a:solidFill>
                <a:latin typeface="+mn-lt"/>
                <a:ea typeface="ヒラギノ角ゴ Pro W3"/>
                <a:cs typeface="ヒラギノ角ゴ Pro W3"/>
              </a:rPr>
              <a:t>This material is based upon work supported by the U.S. Department of Energy Office of Science under Cooperative Agreement DE-SC0000661, the State of Michigan and</a:t>
            </a:r>
            <a:r>
              <a:rPr lang="en-US" sz="850" kern="1200" baseline="0" dirty="0" smtClean="0">
                <a:solidFill>
                  <a:schemeClr val="tx1"/>
                </a:solidFill>
                <a:latin typeface="+mn-lt"/>
                <a:ea typeface="ヒラギノ角ゴ Pro W3"/>
                <a:cs typeface="ヒラギノ角ゴ Pro W3"/>
              </a:rPr>
              <a:t> Michigan </a:t>
            </a:r>
          </a:p>
          <a:p>
            <a:pPr algn="ctr"/>
            <a:r>
              <a:rPr lang="en-US" sz="850" kern="1200" baseline="0" dirty="0" smtClean="0">
                <a:solidFill>
                  <a:schemeClr val="tx1"/>
                </a:solidFill>
                <a:latin typeface="+mn-lt"/>
                <a:ea typeface="ヒラギノ角ゴ Pro W3"/>
                <a:cs typeface="ヒラギノ角ゴ Pro W3"/>
              </a:rPr>
              <a:t>  State University. </a:t>
            </a:r>
            <a:r>
              <a:rPr lang="en-US" sz="850" kern="1200" dirty="0" smtClean="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
        <p:nvSpPr>
          <p:cNvPr id="10" name="Rectangle 9"/>
          <p:cNvSpPr/>
          <p:nvPr userDrawn="1"/>
        </p:nvSpPr>
        <p:spPr>
          <a:xfrm>
            <a:off x="3011412" y="415238"/>
            <a:ext cx="27432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1900" y="471295"/>
            <a:ext cx="1600200" cy="204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266900"/>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sp>
        <p:nvSpPr>
          <p:cNvPr id="11" name="Rectangle 8"/>
          <p:cNvSpPr>
            <a:spLocks noChangeArrowheads="1"/>
          </p:cNvSpPr>
          <p:nvPr userDrawn="1"/>
        </p:nvSpPr>
        <p:spPr bwMode="auto">
          <a:xfrm>
            <a:off x="0" y="5447409"/>
            <a:ext cx="9144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12" name="Rectangle 9"/>
          <p:cNvSpPr>
            <a:spLocks noChangeArrowheads="1"/>
          </p:cNvSpPr>
          <p:nvPr userDrawn="1"/>
        </p:nvSpPr>
        <p:spPr bwMode="auto">
          <a:xfrm>
            <a:off x="0" y="6057009"/>
            <a:ext cx="9144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
        <p:nvSpPr>
          <p:cNvPr id="14" name="Text Placeholder 21"/>
          <p:cNvSpPr>
            <a:spLocks noGrp="1"/>
          </p:cNvSpPr>
          <p:nvPr>
            <p:ph type="body" sz="quarter" idx="12" hasCustomPrompt="1"/>
          </p:nvPr>
        </p:nvSpPr>
        <p:spPr>
          <a:xfrm>
            <a:off x="1" y="5460114"/>
            <a:ext cx="9067122" cy="584200"/>
          </a:xfrm>
        </p:spPr>
        <p:txBody>
          <a:bodyPr anchor="ctr"/>
          <a:lstStyle>
            <a:lvl1pPr marL="137099" indent="0">
              <a:spcBef>
                <a:spcPts val="0"/>
              </a:spcBef>
              <a:buNone/>
              <a:defRPr b="1" baseline="0"/>
            </a:lvl1pPr>
          </a:lstStyle>
          <a:p>
            <a:pPr lvl="0"/>
            <a:r>
              <a:rPr lang="en-US" dirty="0" smtClean="0"/>
              <a:t>Add takeaway message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extLst>
      <p:ext uri="{BB962C8B-B14F-4D97-AF65-F5344CB8AC3E}">
        <p14:creationId xmlns:p14="http://schemas.microsoft.com/office/powerpoint/2010/main" val="19100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4644573" y="1071569"/>
            <a:ext cx="4423227"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4F88C639-55E7-4D97-AC8D-4B42A67367B5}"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t>, Slide </a:t>
            </a:r>
            <a:fld id="{BCDB990A-6268-4898-A641-7F04AAB15EE6}" type="slidenum">
              <a:rPr lang="en-US"/>
              <a:pPr>
                <a:defRPr/>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9"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1"/>
          </p:nvPr>
        </p:nvSpPr>
        <p:spPr>
          <a:xfrm>
            <a:off x="4625530" y="1067099"/>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76206" y="3581400"/>
            <a:ext cx="4419599"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625530" y="3581400"/>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a:t>, Slide </a:t>
            </a:r>
            <a:fld id="{74887700-F8AD-4E75-9DA6-99EB4D2760D1}" type="slidenum">
              <a:rPr lang="en-US"/>
              <a:pPr>
                <a:defRPr/>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32575"/>
            <a:ext cx="9137923" cy="7254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96" y="75904"/>
            <a:ext cx="8992810" cy="486668"/>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smtClean="0"/>
              <a:t>Click to edit Master title style</a:t>
            </a:r>
          </a:p>
        </p:txBody>
      </p:sp>
      <p:sp>
        <p:nvSpPr>
          <p:cNvPr id="1027" name="Rectangle 6"/>
          <p:cNvSpPr>
            <a:spLocks noGrp="1" noChangeArrowheads="1"/>
          </p:cNvSpPr>
          <p:nvPr>
            <p:ph type="body" idx="1"/>
          </p:nvPr>
        </p:nvSpPr>
        <p:spPr bwMode="auto">
          <a:xfrm>
            <a:off x="75596" y="1067100"/>
            <a:ext cx="899281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Footer Placeholder 6"/>
          <p:cNvSpPr>
            <a:spLocks noGrp="1"/>
          </p:cNvSpPr>
          <p:nvPr>
            <p:ph type="ftr" sz="quarter" idx="3"/>
          </p:nvPr>
        </p:nvSpPr>
        <p:spPr>
          <a:xfrm>
            <a:off x="4140680" y="6356450"/>
            <a:ext cx="4241321" cy="364628"/>
          </a:xfrm>
          <a:prstGeom prst="rect">
            <a:avLst/>
          </a:prstGeom>
        </p:spPr>
        <p:txBody>
          <a:bodyPr lIns="0" tIns="45712" rIns="0" bIns="45712" anchor="b"/>
          <a:lstStyle>
            <a:lvl1pPr algn="r" eaLnBrk="0" hangingPunct="0">
              <a:lnSpc>
                <a:spcPct val="90000"/>
              </a:lnSpc>
              <a:defRPr sz="1000" smtClean="0">
                <a:solidFill>
                  <a:srgbClr val="064308"/>
                </a:solidFill>
                <a:latin typeface="Arial"/>
                <a:ea typeface="+mn-ea"/>
                <a:cs typeface="Arial"/>
              </a:defRPr>
            </a:lvl1pPr>
          </a:lstStyle>
          <a:p>
            <a:pPr>
              <a:defRPr/>
            </a:pPr>
            <a:r>
              <a:rPr lang="en-US" smtClean="0"/>
              <a:t>E. Berryman, May 2016 EPICS Collaboration Meeting</a:t>
            </a:r>
            <a:endParaRPr lang="en-US" dirty="0"/>
          </a:p>
        </p:txBody>
      </p:sp>
      <p:sp>
        <p:nvSpPr>
          <p:cNvPr id="9" name="Slide Number Placeholder 4"/>
          <p:cNvSpPr>
            <a:spLocks noGrp="1"/>
          </p:cNvSpPr>
          <p:nvPr>
            <p:ph type="sldNum" sz="quarter" idx="4"/>
          </p:nvPr>
        </p:nvSpPr>
        <p:spPr>
          <a:xfrm>
            <a:off x="8382000" y="6356450"/>
            <a:ext cx="762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000">
                <a:solidFill>
                  <a:srgbClr val="064308"/>
                </a:solidFill>
                <a:ea typeface="ヒラギノ角ゴ Pro W3" charset="-128"/>
                <a:cs typeface="+mn-cs"/>
              </a:defRPr>
            </a:lvl1pPr>
          </a:lstStyle>
          <a:p>
            <a:pPr>
              <a:defRPr/>
            </a:pPr>
            <a:r>
              <a:rPr lang="en-US"/>
              <a:t>, Slide </a:t>
            </a:r>
            <a:fld id="{D30A2C6D-39BC-4576-856C-8743CF76CC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4007" r:id="rId3"/>
    <p:sldLayoutId id="2147483992" r:id="rId4"/>
    <p:sldLayoutId id="2147483993" r:id="rId5"/>
    <p:sldLayoutId id="2147483994" r:id="rId6"/>
    <p:sldLayoutId id="2147483995" r:id="rId7"/>
    <p:sldLayoutId id="2147483996" r:id="rId8"/>
  </p:sldLayoutIdLst>
  <p:hf hdr="0" dt="0"/>
  <p:txStyles>
    <p:title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ControlSystemStudio/cs-studio" TargetMode="External"/><Relationship Id="rId4" Type="http://schemas.openxmlformats.org/officeDocument/2006/relationships/hyperlink" Target="https://github.com/ControlSystemStudio/cs-studio/issues"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plus.google.com/101349549663920375487/posts"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p:txBody>
          <a:bodyPr/>
          <a:lstStyle/>
          <a:p>
            <a:r>
              <a:rPr lang="en-US" dirty="0" smtClean="0">
                <a:latin typeface="Arial" pitchFamily="34" charset="0"/>
                <a:ea typeface="ＭＳ Ｐゴシック"/>
                <a:cs typeface="ＭＳ Ｐゴシック"/>
              </a:rPr>
              <a:t>Eric Berryman, Kay Kasemir</a:t>
            </a:r>
          </a:p>
        </p:txBody>
      </p:sp>
      <p:sp>
        <p:nvSpPr>
          <p:cNvPr id="9219" name="Title 5"/>
          <p:cNvSpPr>
            <a:spLocks noGrp="1"/>
          </p:cNvSpPr>
          <p:nvPr>
            <p:ph type="title"/>
          </p:nvPr>
        </p:nvSpPr>
        <p:spPr/>
        <p:txBody>
          <a:bodyPr/>
          <a:lstStyle/>
          <a:p>
            <a:r>
              <a:rPr lang="en-US" dirty="0">
                <a:latin typeface="Arial" pitchFamily="34" charset="0"/>
                <a:ea typeface="ＭＳ Ｐゴシック"/>
                <a:cs typeface="ＭＳ Ｐゴシック"/>
              </a:rPr>
              <a:t>CS-Studio Collaboration Status</a:t>
            </a:r>
            <a:endParaRPr lang="en-US" dirty="0" smtClean="0">
              <a:latin typeface="Arial" pitchFamily="34" charset="0"/>
              <a:ea typeface="ＭＳ Ｐゴシック"/>
              <a:cs typeface="ＭＳ Ｐゴシック"/>
            </a:endParaRPr>
          </a:p>
        </p:txBody>
      </p:sp>
      <p:pic>
        <p:nvPicPr>
          <p:cNvPr id="1026" name="Picture 2" descr="https://upload.wikimedia.org/wikipedia/commons/thumb/c/ce/Oak_Ridge_National_Laboratory_logo.svg/2000px-Oak_Ridge_National_Laboratory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85800"/>
            <a:ext cx="3909675" cy="2015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Display Builder</a:t>
            </a:r>
            <a:endParaRPr lang="en-US" dirty="0"/>
          </a:p>
        </p:txBody>
      </p:sp>
      <p:sp>
        <p:nvSpPr>
          <p:cNvPr id="4" name="Footer Placeholder 3"/>
          <p:cNvSpPr>
            <a:spLocks noGrp="1"/>
          </p:cNvSpPr>
          <p:nvPr>
            <p:ph type="ftr" sz="quarter" idx="10"/>
          </p:nvPr>
        </p:nvSpPr>
        <p:spPr/>
        <p:txBody>
          <a:bodyPr/>
          <a:lstStyle/>
          <a:p>
            <a:pPr>
              <a:defRPr/>
            </a:pPr>
            <a:r>
              <a:rPr lang="en-US" smtClean="0"/>
              <a:t>E. Berryman, May 2016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10</a:t>
            </a:fld>
            <a:endParaRPr lang="en-US"/>
          </a:p>
        </p:txBody>
      </p:sp>
      <p:sp>
        <p:nvSpPr>
          <p:cNvPr id="2" name="Content Placeholder 1"/>
          <p:cNvSpPr>
            <a:spLocks noGrp="1"/>
          </p:cNvSpPr>
          <p:nvPr>
            <p:ph idx="1"/>
          </p:nvPr>
        </p:nvSpPr>
        <p:spPr/>
        <p:txBody>
          <a:bodyPr/>
          <a:lstStyle/>
          <a:p>
            <a:pPr marL="0" indent="0">
              <a:buNone/>
            </a:pPr>
            <a:r>
              <a:rPr lang="en-US" dirty="0" smtClean="0"/>
              <a:t>See </a:t>
            </a:r>
            <a:r>
              <a:rPr lang="en-US" dirty="0" err="1" smtClean="0"/>
              <a:t>GitHub</a:t>
            </a:r>
            <a:r>
              <a:rPr lang="en-US" dirty="0" smtClean="0"/>
              <a:t> ticket “Display builder update” #1230 for links to</a:t>
            </a:r>
          </a:p>
          <a:p>
            <a:endParaRPr lang="en-US" dirty="0"/>
          </a:p>
          <a:p>
            <a:pPr lvl="1"/>
            <a:r>
              <a:rPr lang="en-US" dirty="0" smtClean="0"/>
              <a:t>Instructions for </a:t>
            </a:r>
            <a:r>
              <a:rPr lang="en-US" b="1" dirty="0" smtClean="0"/>
              <a:t>installing into CS-Studio</a:t>
            </a:r>
          </a:p>
          <a:p>
            <a:pPr lvl="1"/>
            <a:endParaRPr lang="en-US" dirty="0"/>
          </a:p>
          <a:p>
            <a:pPr lvl="1"/>
            <a:r>
              <a:rPr lang="en-US" dirty="0" smtClean="0"/>
              <a:t>Source code, build instructions</a:t>
            </a:r>
          </a:p>
          <a:p>
            <a:pPr lvl="1"/>
            <a:endParaRPr lang="en-US" dirty="0" smtClean="0"/>
          </a:p>
          <a:p>
            <a:pPr lvl="1"/>
            <a:endParaRPr lang="en-US" dirty="0" smtClean="0"/>
          </a:p>
          <a:p>
            <a:pPr lvl="1"/>
            <a:endParaRPr lang="en-US" dirty="0"/>
          </a:p>
          <a:p>
            <a:pPr marL="0" indent="0">
              <a:buNone/>
            </a:pPr>
            <a:r>
              <a:rPr lang="en-US" b="1" dirty="0" smtClean="0"/>
              <a:t>Please join:</a:t>
            </a:r>
          </a:p>
          <a:p>
            <a:pPr marL="0" indent="0">
              <a:buNone/>
            </a:pPr>
            <a:endParaRPr lang="en-US" dirty="0"/>
          </a:p>
          <a:p>
            <a:pPr lvl="1"/>
            <a:r>
              <a:rPr lang="en-US" dirty="0" smtClean="0"/>
              <a:t>Test, report errors</a:t>
            </a:r>
            <a:endParaRPr lang="en-US" dirty="0"/>
          </a:p>
          <a:p>
            <a:pPr lvl="1"/>
            <a:endParaRPr lang="en-US" dirty="0"/>
          </a:p>
          <a:p>
            <a:pPr lvl="1"/>
            <a:r>
              <a:rPr lang="en-US" dirty="0" smtClean="0"/>
              <a:t>Add support for more widgets &amp; properties</a:t>
            </a:r>
            <a:endParaRPr lang="en-US" dirty="0"/>
          </a:p>
        </p:txBody>
      </p:sp>
    </p:spTree>
    <p:extLst>
      <p:ext uri="{BB962C8B-B14F-4D97-AF65-F5344CB8AC3E}">
        <p14:creationId xmlns:p14="http://schemas.microsoft.com/office/powerpoint/2010/main" val="335277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Code a thon</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11</a:t>
            </a:fld>
            <a:endParaRPr lang="en-US" dirty="0"/>
          </a:p>
        </p:txBody>
      </p:sp>
      <p:sp>
        <p:nvSpPr>
          <p:cNvPr id="9" name="Content Placeholder 5"/>
          <p:cNvSpPr>
            <a:spLocks noGrp="1"/>
          </p:cNvSpPr>
          <p:nvPr>
            <p:ph idx="1"/>
          </p:nvPr>
        </p:nvSpPr>
        <p:spPr>
          <a:xfrm>
            <a:off x="76200" y="771530"/>
            <a:ext cx="8990922" cy="5322984"/>
          </a:xfrm>
        </p:spPr>
        <p:txBody>
          <a:bodyPr/>
          <a:lstStyle/>
          <a:p>
            <a:r>
              <a:rPr lang="en-US" dirty="0" smtClean="0">
                <a:latin typeface="Arial" pitchFamily="34" charset="0"/>
                <a:ea typeface="ＭＳ Ｐゴシック"/>
              </a:rPr>
              <a:t>April 4-8 2016 at Brookhaven National Lab</a:t>
            </a:r>
          </a:p>
          <a:p>
            <a:pPr marL="0" indent="0">
              <a:buNone/>
            </a:pPr>
            <a:endParaRPr lang="en-US" dirty="0">
              <a:latin typeface="Arial" pitchFamily="34" charset="0"/>
              <a:ea typeface="ＭＳ Ｐゴシック"/>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27327"/>
            <a:ext cx="7540758" cy="5654473"/>
          </a:xfrm>
          <a:prstGeom prst="rect">
            <a:avLst/>
          </a:prstGeom>
        </p:spPr>
      </p:pic>
    </p:spTree>
    <p:extLst>
      <p:ext uri="{BB962C8B-B14F-4D97-AF65-F5344CB8AC3E}">
        <p14:creationId xmlns:p14="http://schemas.microsoft.com/office/powerpoint/2010/main" val="3344080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idx="1"/>
          </p:nvPr>
        </p:nvSpPr>
        <p:spPr>
          <a:xfrm>
            <a:off x="76200" y="1067100"/>
            <a:ext cx="8990922" cy="5027414"/>
          </a:xfrm>
        </p:spPr>
        <p:txBody>
          <a:bodyPr/>
          <a:lstStyle/>
          <a:p>
            <a:r>
              <a:rPr lang="en-US" dirty="0" smtClean="0">
                <a:latin typeface="Arial" pitchFamily="34" charset="0"/>
                <a:ea typeface="ＭＳ Ｐゴシック"/>
              </a:rPr>
              <a:t>Quality Management Review</a:t>
            </a:r>
          </a:p>
          <a:p>
            <a:r>
              <a:rPr lang="en-US" dirty="0" smtClean="0">
                <a:latin typeface="Arial" pitchFamily="34" charset="0"/>
                <a:ea typeface="ＭＳ Ｐゴシック"/>
              </a:rPr>
              <a:t>Reviewed new Display Builder</a:t>
            </a:r>
          </a:p>
          <a:p>
            <a:r>
              <a:rPr lang="en-US" b="1" dirty="0" smtClean="0">
                <a:latin typeface="Arial" pitchFamily="34" charset="0"/>
                <a:ea typeface="ＭＳ Ｐゴシック"/>
              </a:rPr>
              <a:t>Fixed all unit tests (500) to pass</a:t>
            </a:r>
          </a:p>
          <a:p>
            <a:r>
              <a:rPr lang="en-US" dirty="0" smtClean="0">
                <a:latin typeface="Arial" pitchFamily="34" charset="0"/>
                <a:ea typeface="ＭＳ Ｐゴシック"/>
              </a:rPr>
              <a:t>All logging to </a:t>
            </a:r>
            <a:r>
              <a:rPr lang="en-US" dirty="0" err="1" smtClean="0">
                <a:latin typeface="Arial" pitchFamily="34" charset="0"/>
                <a:ea typeface="ＭＳ Ｐゴシック"/>
              </a:rPr>
              <a:t>java.util.logging</a:t>
            </a:r>
            <a:endParaRPr lang="en-US" dirty="0" smtClean="0">
              <a:latin typeface="Arial" pitchFamily="34" charset="0"/>
              <a:ea typeface="ＭＳ Ｐゴシック"/>
            </a:endParaRPr>
          </a:p>
          <a:p>
            <a:r>
              <a:rPr lang="en-US" dirty="0" smtClean="0">
                <a:latin typeface="Arial" pitchFamily="34" charset="0"/>
                <a:ea typeface="ＭＳ Ｐゴシック"/>
              </a:rPr>
              <a:t>Discussed training material</a:t>
            </a:r>
          </a:p>
          <a:p>
            <a:r>
              <a:rPr lang="en-US" dirty="0" smtClean="0">
                <a:latin typeface="Arial" pitchFamily="34" charset="0"/>
                <a:ea typeface="ＭＳ Ｐゴシック"/>
              </a:rPr>
              <a:t>Feedback from NSLS2 Operations</a:t>
            </a:r>
          </a:p>
          <a:p>
            <a:r>
              <a:rPr lang="en-US" dirty="0" smtClean="0">
                <a:latin typeface="Arial" pitchFamily="34" charset="0"/>
                <a:ea typeface="ＭＳ Ｐゴシック"/>
              </a:rPr>
              <a:t>Updated date code to Java8 time</a:t>
            </a:r>
          </a:p>
          <a:p>
            <a:r>
              <a:rPr lang="en-US" b="1" dirty="0" smtClean="0">
                <a:latin typeface="Arial" pitchFamily="34" charset="0"/>
                <a:ea typeface="ＭＳ Ｐゴシック"/>
              </a:rPr>
              <a:t>600,000 lines of code removed</a:t>
            </a:r>
          </a:p>
          <a:p>
            <a:pPr marL="0" indent="0">
              <a:buNone/>
            </a:pPr>
            <a:endParaRPr lang="en-US" dirty="0">
              <a:latin typeface="Arial" pitchFamily="34" charset="0"/>
              <a:ea typeface="ＭＳ Ｐゴシック"/>
            </a:endParaRPr>
          </a:p>
        </p:txBody>
      </p:sp>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Code a thon</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12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911" y="2458672"/>
            <a:ext cx="3657600" cy="167160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062462"/>
            <a:ext cx="3650311" cy="1644149"/>
          </a:xfrm>
          <a:prstGeom prst="rect">
            <a:avLst/>
          </a:prstGeom>
        </p:spPr>
      </p:pic>
    </p:spTree>
    <p:extLst>
      <p:ext uri="{BB962C8B-B14F-4D97-AF65-F5344CB8AC3E}">
        <p14:creationId xmlns:p14="http://schemas.microsoft.com/office/powerpoint/2010/main" val="21157371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p:txBody>
          <a:bodyPr/>
          <a:lstStyle/>
          <a:p>
            <a:r>
              <a:rPr lang="en-US" dirty="0" smtClean="0">
                <a:latin typeface="Arial" pitchFamily="34" charset="0"/>
                <a:ea typeface="ＭＳ Ｐゴシック"/>
                <a:cs typeface="ＭＳ Ｐゴシック"/>
              </a:rPr>
              <a:t>4.4.x due date latest December, projects at the present</a:t>
            </a:r>
          </a:p>
          <a:p>
            <a:pPr lvl="1"/>
            <a:r>
              <a:rPr lang="en-US" dirty="0" smtClean="0">
                <a:latin typeface="Arial" pitchFamily="34" charset="0"/>
                <a:ea typeface="ＭＳ Ｐゴシック"/>
                <a:cs typeface="ＭＳ Ｐゴシック"/>
              </a:rPr>
              <a:t>New Display Builder prototype available for testing</a:t>
            </a:r>
          </a:p>
          <a:p>
            <a:pPr lvl="1"/>
            <a:r>
              <a:rPr lang="en-US" dirty="0" smtClean="0">
                <a:latin typeface="Arial" pitchFamily="34" charset="0"/>
                <a:ea typeface="ＭＳ Ｐゴシック"/>
              </a:rPr>
              <a:t>Investigate </a:t>
            </a:r>
            <a:r>
              <a:rPr lang="en-US" dirty="0" err="1" smtClean="0">
                <a:latin typeface="Arial" pitchFamily="34" charset="0"/>
                <a:ea typeface="ＭＳ Ｐゴシック"/>
              </a:rPr>
              <a:t>CPython</a:t>
            </a:r>
            <a:r>
              <a:rPr lang="en-US" dirty="0" smtClean="0">
                <a:latin typeface="Arial" pitchFamily="34" charset="0"/>
                <a:ea typeface="ＭＳ Ｐゴシック"/>
              </a:rPr>
              <a:t> in CS-Studio</a:t>
            </a:r>
          </a:p>
          <a:p>
            <a:pPr lvl="1"/>
            <a:r>
              <a:rPr lang="en-US" dirty="0" smtClean="0">
                <a:latin typeface="Arial" pitchFamily="34" charset="0"/>
                <a:ea typeface="ＭＳ Ｐゴシック"/>
                <a:cs typeface="ＭＳ Ｐゴシック"/>
              </a:rPr>
              <a:t>Improve customer feedback</a:t>
            </a:r>
          </a:p>
        </p:txBody>
      </p:sp>
      <p:sp>
        <p:nvSpPr>
          <p:cNvPr id="11267" name="Title 4"/>
          <p:cNvSpPr>
            <a:spLocks noGrp="1"/>
          </p:cNvSpPr>
          <p:nvPr>
            <p:ph type="title"/>
          </p:nvPr>
        </p:nvSpPr>
        <p:spPr>
          <a:xfrm>
            <a:off x="0" y="285750"/>
            <a:ext cx="9144000" cy="479425"/>
          </a:xfrm>
        </p:spPr>
        <p:txBody>
          <a:bodyPr/>
          <a:lstStyle/>
          <a:p>
            <a:r>
              <a:rPr lang="en-US" dirty="0" smtClean="0">
                <a:latin typeface="Arial" pitchFamily="34" charset="0"/>
                <a:ea typeface="ＭＳ Ｐゴシック"/>
                <a:cs typeface="ＭＳ Ｐゴシック"/>
              </a:rPr>
              <a:t>4.4.x (testing)</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noFill/>
        </p:spPr>
        <p:txBody>
          <a:bodyPr/>
          <a:lstStyle/>
          <a:p>
            <a:r>
              <a:rPr lang="en-US" dirty="0" smtClean="0">
                <a:latin typeface="Arial" pitchFamily="34" charset="0"/>
                <a:ea typeface="ＭＳ Ｐゴシック"/>
              </a:rPr>
              <a:t>Following as a guideline to improve quality</a:t>
            </a:r>
          </a:p>
          <a:p>
            <a:pPr lvl="2"/>
            <a:r>
              <a:rPr lang="en-US" dirty="0">
                <a:latin typeface="Arial" pitchFamily="34" charset="0"/>
                <a:ea typeface="ＭＳ Ｐゴシック"/>
              </a:rPr>
              <a:t>Management Review</a:t>
            </a:r>
          </a:p>
          <a:p>
            <a:pPr lvl="2"/>
            <a:r>
              <a:rPr lang="en-US" dirty="0" smtClean="0">
                <a:latin typeface="Arial" pitchFamily="34" charset="0"/>
                <a:ea typeface="ＭＳ Ｐゴシック"/>
              </a:rPr>
              <a:t>Quality Policy and Objectives</a:t>
            </a:r>
          </a:p>
          <a:p>
            <a:pPr lvl="2"/>
            <a:r>
              <a:rPr lang="en-US" dirty="0" smtClean="0">
                <a:latin typeface="Arial" pitchFamily="34" charset="0"/>
                <a:ea typeface="ＭＳ Ｐゴシック"/>
              </a:rPr>
              <a:t>Process Performance and Product Conformity</a:t>
            </a:r>
          </a:p>
          <a:p>
            <a:pPr lvl="2"/>
            <a:r>
              <a:rPr lang="en-US" dirty="0" smtClean="0">
                <a:latin typeface="Arial" pitchFamily="34" charset="0"/>
                <a:ea typeface="ＭＳ Ｐゴシック"/>
              </a:rPr>
              <a:t>Status of Corrective and Preventative Actions</a:t>
            </a:r>
          </a:p>
          <a:p>
            <a:pPr lvl="2"/>
            <a:r>
              <a:rPr lang="en-US" dirty="0" smtClean="0">
                <a:latin typeface="Arial" pitchFamily="34" charset="0"/>
                <a:ea typeface="ＭＳ Ｐゴシック"/>
              </a:rPr>
              <a:t>Customer Feedback Analysis</a:t>
            </a:r>
          </a:p>
          <a:p>
            <a:pPr lvl="2"/>
            <a:r>
              <a:rPr lang="en-US" dirty="0" smtClean="0">
                <a:latin typeface="Arial" pitchFamily="34" charset="0"/>
                <a:ea typeface="ＭＳ Ｐゴシック"/>
              </a:rPr>
              <a:t>Decisions and Actions for improvements</a:t>
            </a:r>
          </a:p>
          <a:p>
            <a:pPr lvl="2"/>
            <a:r>
              <a:rPr lang="en-US" dirty="0" smtClean="0">
                <a:latin typeface="Arial" pitchFamily="34" charset="0"/>
                <a:ea typeface="ＭＳ Ｐゴシック"/>
              </a:rPr>
              <a:t>Resource needs</a:t>
            </a:r>
          </a:p>
          <a:p>
            <a:endParaRPr lang="en-US" dirty="0" smtClean="0">
              <a:latin typeface="Arial" pitchFamily="34" charset="0"/>
              <a:ea typeface="ＭＳ Ｐゴシック"/>
              <a:cs typeface="ＭＳ Ｐゴシック"/>
            </a:endParaRPr>
          </a:p>
        </p:txBody>
      </p:sp>
      <p:sp>
        <p:nvSpPr>
          <p:cNvPr id="10244" name="Title 4"/>
          <p:cNvSpPr>
            <a:spLocks noGrp="1"/>
          </p:cNvSpPr>
          <p:nvPr>
            <p:ph type="title"/>
          </p:nvPr>
        </p:nvSpPr>
        <p:spPr/>
        <p:txBody>
          <a:bodyPr/>
          <a:lstStyle/>
          <a:p>
            <a:r>
              <a:rPr lang="en-US" dirty="0" smtClean="0">
                <a:latin typeface="Arial" pitchFamily="34" charset="0"/>
                <a:ea typeface="ＭＳ Ｐゴシック"/>
                <a:cs typeface="ＭＳ Ｐゴシック"/>
              </a:rPr>
              <a:t>ISO 9001 Quality Standard</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14</a:t>
            </a:fld>
            <a:endParaRPr lang="en-US" dirty="0"/>
          </a:p>
        </p:txBody>
      </p:sp>
      <p:sp>
        <p:nvSpPr>
          <p:cNvPr id="2" name="Rectangle 1"/>
          <p:cNvSpPr/>
          <p:nvPr/>
        </p:nvSpPr>
        <p:spPr>
          <a:xfrm>
            <a:off x="2781300" y="3358243"/>
            <a:ext cx="12954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Customers</a:t>
            </a:r>
            <a:endParaRPr lang="en-US" sz="1200" dirty="0"/>
          </a:p>
        </p:txBody>
      </p:sp>
      <p:sp>
        <p:nvSpPr>
          <p:cNvPr id="3" name="Rectangle 2"/>
          <p:cNvSpPr/>
          <p:nvPr/>
        </p:nvSpPr>
        <p:spPr>
          <a:xfrm>
            <a:off x="2857253" y="5202165"/>
            <a:ext cx="1148444" cy="457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Requirements</a:t>
            </a:r>
            <a:endParaRPr lang="en-US" sz="1200" dirty="0"/>
          </a:p>
        </p:txBody>
      </p:sp>
      <p:sp>
        <p:nvSpPr>
          <p:cNvPr id="8" name="Rectangle 7"/>
          <p:cNvSpPr/>
          <p:nvPr/>
        </p:nvSpPr>
        <p:spPr>
          <a:xfrm>
            <a:off x="7564569" y="3358243"/>
            <a:ext cx="12954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dirty="0" smtClean="0"/>
              <a:t>Customers</a:t>
            </a:r>
            <a:endParaRPr lang="en-US" sz="1200" dirty="0"/>
          </a:p>
        </p:txBody>
      </p:sp>
      <p:sp>
        <p:nvSpPr>
          <p:cNvPr id="9" name="Rectangle 8"/>
          <p:cNvSpPr/>
          <p:nvPr/>
        </p:nvSpPr>
        <p:spPr>
          <a:xfrm>
            <a:off x="7621023" y="4310743"/>
            <a:ext cx="1148444" cy="457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Satisfaction</a:t>
            </a:r>
            <a:endParaRPr lang="en-US" sz="1200" dirty="0"/>
          </a:p>
        </p:txBody>
      </p:sp>
      <p:sp>
        <p:nvSpPr>
          <p:cNvPr id="4" name="Oval 3"/>
          <p:cNvSpPr/>
          <p:nvPr/>
        </p:nvSpPr>
        <p:spPr>
          <a:xfrm>
            <a:off x="4286251" y="3134468"/>
            <a:ext cx="2920093" cy="28097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32867" y="4262585"/>
            <a:ext cx="1148444" cy="543458"/>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Resource Management</a:t>
            </a:r>
            <a:endParaRPr lang="en-US" sz="1200" dirty="0"/>
          </a:p>
        </p:txBody>
      </p:sp>
      <p:sp>
        <p:nvSpPr>
          <p:cNvPr id="12" name="Rectangle 11"/>
          <p:cNvSpPr/>
          <p:nvPr/>
        </p:nvSpPr>
        <p:spPr>
          <a:xfrm>
            <a:off x="5848353" y="4262585"/>
            <a:ext cx="1148444" cy="53801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Measurement, Analysis and Improvement</a:t>
            </a:r>
            <a:endParaRPr lang="en-US" sz="1200" dirty="0"/>
          </a:p>
        </p:txBody>
      </p:sp>
      <p:sp>
        <p:nvSpPr>
          <p:cNvPr id="13" name="Rectangle 12"/>
          <p:cNvSpPr/>
          <p:nvPr/>
        </p:nvSpPr>
        <p:spPr>
          <a:xfrm>
            <a:off x="5160522" y="5141087"/>
            <a:ext cx="1148444" cy="57935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 Realization</a:t>
            </a:r>
            <a:endParaRPr lang="en-US" sz="1200" dirty="0"/>
          </a:p>
        </p:txBody>
      </p:sp>
      <p:sp>
        <p:nvSpPr>
          <p:cNvPr id="14" name="Rectangle 13"/>
          <p:cNvSpPr/>
          <p:nvPr/>
        </p:nvSpPr>
        <p:spPr>
          <a:xfrm>
            <a:off x="5172075" y="3358243"/>
            <a:ext cx="1148444" cy="60877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Management Responsibility</a:t>
            </a:r>
            <a:endParaRPr lang="en-US" sz="1200" dirty="0"/>
          </a:p>
        </p:txBody>
      </p:sp>
      <p:sp>
        <p:nvSpPr>
          <p:cNvPr id="15" name="Rectangle 14"/>
          <p:cNvSpPr/>
          <p:nvPr/>
        </p:nvSpPr>
        <p:spPr>
          <a:xfrm>
            <a:off x="6649603" y="5202165"/>
            <a:ext cx="819491" cy="457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Product</a:t>
            </a:r>
            <a:endParaRPr lang="en-US" sz="1200" dirty="0"/>
          </a:p>
        </p:txBody>
      </p:sp>
      <p:cxnSp>
        <p:nvCxnSpPr>
          <p:cNvPr id="10" name="Straight Arrow Connector 9"/>
          <p:cNvCxnSpPr>
            <a:stCxn id="3" idx="3"/>
            <a:endCxn id="13" idx="1"/>
          </p:cNvCxnSpPr>
          <p:nvPr/>
        </p:nvCxnSpPr>
        <p:spPr>
          <a:xfrm>
            <a:off x="4005697" y="5430765"/>
            <a:ext cx="115482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469094" y="5475304"/>
            <a:ext cx="34009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005697" y="3677751"/>
            <a:ext cx="1154825"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9" idx="1"/>
          </p:cNvCxnSpPr>
          <p:nvPr/>
        </p:nvCxnSpPr>
        <p:spPr>
          <a:xfrm>
            <a:off x="7128447" y="4515951"/>
            <a:ext cx="492576" cy="23392"/>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04800" y="5635973"/>
            <a:ext cx="577412"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04800" y="5944218"/>
            <a:ext cx="57741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066800" y="5497473"/>
            <a:ext cx="1600200" cy="276999"/>
          </a:xfrm>
          <a:prstGeom prst="rect">
            <a:avLst/>
          </a:prstGeom>
          <a:noFill/>
        </p:spPr>
        <p:txBody>
          <a:bodyPr wrap="square" rtlCol="0">
            <a:spAutoFit/>
          </a:bodyPr>
          <a:lstStyle/>
          <a:p>
            <a:r>
              <a:rPr lang="en-US" sz="1200" dirty="0" smtClean="0"/>
              <a:t>information</a:t>
            </a:r>
            <a:endParaRPr lang="en-US" sz="1200" dirty="0"/>
          </a:p>
        </p:txBody>
      </p:sp>
      <p:sp>
        <p:nvSpPr>
          <p:cNvPr id="29" name="TextBox 28"/>
          <p:cNvSpPr txBox="1"/>
          <p:nvPr/>
        </p:nvSpPr>
        <p:spPr>
          <a:xfrm>
            <a:off x="1062595" y="5809984"/>
            <a:ext cx="1600200" cy="276999"/>
          </a:xfrm>
          <a:prstGeom prst="rect">
            <a:avLst/>
          </a:prstGeom>
          <a:noFill/>
        </p:spPr>
        <p:txBody>
          <a:bodyPr wrap="square" rtlCol="0">
            <a:spAutoFit/>
          </a:bodyPr>
          <a:lstStyle/>
          <a:p>
            <a:r>
              <a:rPr lang="en-US" sz="1200" dirty="0" smtClean="0"/>
              <a:t>activities</a:t>
            </a:r>
            <a:endParaRPr lang="en-US" sz="1200" dirty="0"/>
          </a:p>
        </p:txBody>
      </p:sp>
      <p:sp>
        <p:nvSpPr>
          <p:cNvPr id="34" name="Bent Arrow 33"/>
          <p:cNvSpPr/>
          <p:nvPr/>
        </p:nvSpPr>
        <p:spPr>
          <a:xfrm rot="5684938" flipH="1">
            <a:off x="6337744" y="4867899"/>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p:cNvCxnSpPr>
            <a:stCxn id="13" idx="3"/>
            <a:endCxn id="15" idx="1"/>
          </p:cNvCxnSpPr>
          <p:nvPr/>
        </p:nvCxnSpPr>
        <p:spPr>
          <a:xfrm>
            <a:off x="6308966" y="5430765"/>
            <a:ext cx="34063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Bent Arrow 39"/>
          <p:cNvSpPr/>
          <p:nvPr/>
        </p:nvSpPr>
        <p:spPr>
          <a:xfrm rot="209798" flipH="1">
            <a:off x="6405050" y="3774571"/>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rot="16389644" flipH="1">
            <a:off x="4613106" y="3799842"/>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Bent Arrow 41"/>
          <p:cNvSpPr/>
          <p:nvPr/>
        </p:nvSpPr>
        <p:spPr>
          <a:xfrm rot="11196028" flipH="1">
            <a:off x="4615820" y="4948476"/>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5719082" y="2093253"/>
            <a:ext cx="2090107" cy="759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Continual Improvement of the Quality System</a:t>
            </a:r>
            <a:endParaRPr lang="en-US" sz="1200" dirty="0"/>
          </a:p>
        </p:txBody>
      </p:sp>
      <p:sp>
        <p:nvSpPr>
          <p:cNvPr id="45" name="Bent Arrow 44"/>
          <p:cNvSpPr/>
          <p:nvPr/>
        </p:nvSpPr>
        <p:spPr>
          <a:xfrm rot="4074263" flipH="1">
            <a:off x="6837040" y="3061564"/>
            <a:ext cx="401488" cy="334346"/>
          </a:xfrm>
          <a:prstGeom prst="bentArrow">
            <a:avLst>
              <a:gd name="adj1" fmla="val 25000"/>
              <a:gd name="adj2" fmla="val 29242"/>
              <a:gd name="adj3" fmla="val 25000"/>
              <a:gd name="adj4" fmla="val 43750"/>
            </a:avLst>
          </a:prstGeom>
          <a:solidFill>
            <a:schemeClr val="bg1">
              <a:lumMod val="65000"/>
            </a:scheme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TextBox 45"/>
          <p:cNvSpPr txBox="1"/>
          <p:nvPr/>
        </p:nvSpPr>
        <p:spPr>
          <a:xfrm>
            <a:off x="7128447" y="5830001"/>
            <a:ext cx="1801229" cy="276999"/>
          </a:xfrm>
          <a:prstGeom prst="rect">
            <a:avLst/>
          </a:prstGeom>
          <a:noFill/>
        </p:spPr>
        <p:txBody>
          <a:bodyPr wrap="square" rtlCol="0">
            <a:spAutoFit/>
          </a:bodyPr>
          <a:lstStyle/>
          <a:p>
            <a:r>
              <a:rPr lang="en-US" sz="1200" dirty="0"/>
              <a:t>t</a:t>
            </a:r>
            <a:r>
              <a:rPr lang="en-US" sz="1200" dirty="0" smtClean="0"/>
              <a:t>aken from ISO 9001</a:t>
            </a:r>
            <a:endParaRPr lang="en-US" sz="1200" dirty="0"/>
          </a:p>
        </p:txBody>
      </p:sp>
    </p:spTree>
    <p:extLst>
      <p:ext uri="{BB962C8B-B14F-4D97-AF65-F5344CB8AC3E}">
        <p14:creationId xmlns:p14="http://schemas.microsoft.com/office/powerpoint/2010/main" val="6221902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Following the ISO 9001 Quality Standard for past 2.5 years</a:t>
            </a:r>
          </a:p>
          <a:p>
            <a:pPr lvl="1"/>
            <a:r>
              <a:rPr lang="en-US" dirty="0"/>
              <a:t>Processes </a:t>
            </a:r>
            <a:r>
              <a:rPr lang="en-US" dirty="0" smtClean="0"/>
              <a:t>for continuous improvement are </a:t>
            </a:r>
            <a:r>
              <a:rPr lang="en-US" dirty="0"/>
              <a:t>well </a:t>
            </a:r>
            <a:r>
              <a:rPr lang="en-US" dirty="0" smtClean="0"/>
              <a:t>defined</a:t>
            </a:r>
          </a:p>
          <a:p>
            <a:pPr lvl="1"/>
            <a:r>
              <a:rPr lang="en-US" dirty="0" smtClean="0"/>
              <a:t>Finished our third Management Review in April</a:t>
            </a:r>
          </a:p>
          <a:p>
            <a:pPr lvl="1"/>
            <a:r>
              <a:rPr lang="en-US" dirty="0"/>
              <a:t>FRIB Quality Engineer will perform second audit in </a:t>
            </a:r>
            <a:r>
              <a:rPr lang="en-US" dirty="0" smtClean="0"/>
              <a:t>June</a:t>
            </a:r>
          </a:p>
          <a:p>
            <a:pPr lvl="1"/>
            <a:r>
              <a:rPr lang="en-US" dirty="0" smtClean="0"/>
              <a:t>Code base has gone from 3.8 to 0.8 million lines of code</a:t>
            </a:r>
          </a:p>
          <a:p>
            <a:pPr lvl="1"/>
            <a:r>
              <a:rPr lang="en-US" dirty="0" smtClean="0"/>
              <a:t>Over 500 unit tests, and code format checks, all passing</a:t>
            </a:r>
          </a:p>
          <a:p>
            <a:pPr lvl="1"/>
            <a:r>
              <a:rPr lang="en-US" dirty="0" smtClean="0"/>
              <a:t>Collaboration now includes 10 labs that have registered site representatives</a:t>
            </a:r>
          </a:p>
          <a:p>
            <a:pPr lvl="1"/>
            <a:endParaRPr lang="en-US" dirty="0"/>
          </a:p>
        </p:txBody>
      </p:sp>
      <p:sp>
        <p:nvSpPr>
          <p:cNvPr id="3" name="Title 2"/>
          <p:cNvSpPr>
            <a:spLocks noGrp="1"/>
          </p:cNvSpPr>
          <p:nvPr>
            <p:ph type="title"/>
          </p:nvPr>
        </p:nvSpPr>
        <p:spPr/>
        <p:txBody>
          <a:bodyPr/>
          <a:lstStyle/>
          <a:p>
            <a:r>
              <a:rPr lang="en-US" dirty="0"/>
              <a:t>ISO 9001 Quality Standard</a:t>
            </a:r>
          </a:p>
        </p:txBody>
      </p:sp>
      <p:sp>
        <p:nvSpPr>
          <p:cNvPr id="4" name="Footer Placeholder 3"/>
          <p:cNvSpPr>
            <a:spLocks noGrp="1"/>
          </p:cNvSpPr>
          <p:nvPr>
            <p:ph type="ftr" sz="quarter" idx="10"/>
          </p:nvPr>
        </p:nvSpPr>
        <p:spPr/>
        <p:txBody>
          <a:bodyPr/>
          <a:lstStyle/>
          <a:p>
            <a:pPr>
              <a:defRPr/>
            </a:pPr>
            <a:r>
              <a:rPr lang="en-US" smtClean="0"/>
              <a:t>E. Berryman, May 2016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263" y="4647006"/>
            <a:ext cx="3171603" cy="144949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4273"/>
          <a:stretch/>
        </p:blipFill>
        <p:spPr>
          <a:xfrm>
            <a:off x="5232263" y="3246659"/>
            <a:ext cx="3085573" cy="15696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20" y="3244671"/>
            <a:ext cx="3600868" cy="2585974"/>
          </a:xfrm>
          <a:prstGeom prst="rect">
            <a:avLst/>
          </a:prstGeom>
        </p:spPr>
      </p:pic>
    </p:spTree>
    <p:extLst>
      <p:ext uri="{BB962C8B-B14F-4D97-AF65-F5344CB8AC3E}">
        <p14:creationId xmlns:p14="http://schemas.microsoft.com/office/powerpoint/2010/main" val="308417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p:txBody>
          <a:bodyPr/>
          <a:lstStyle/>
          <a:p>
            <a:r>
              <a:rPr lang="en-US" dirty="0" smtClean="0">
                <a:latin typeface="Arial" pitchFamily="34" charset="0"/>
                <a:ea typeface="ＭＳ Ｐゴシック"/>
              </a:rPr>
              <a:t>Sites that have given a name and contact as “Site Representative”</a:t>
            </a:r>
          </a:p>
          <a:p>
            <a:pPr lvl="1"/>
            <a:r>
              <a:rPr lang="en-US" dirty="0" smtClean="0">
                <a:latin typeface="Arial" pitchFamily="34" charset="0"/>
                <a:ea typeface="ＭＳ Ｐゴシック"/>
              </a:rPr>
              <a:t>CSIRO</a:t>
            </a:r>
          </a:p>
          <a:p>
            <a:pPr lvl="1"/>
            <a:r>
              <a:rPr lang="en-US" dirty="0" smtClean="0">
                <a:latin typeface="Arial" pitchFamily="34" charset="0"/>
                <a:ea typeface="ＭＳ Ｐゴシック"/>
              </a:rPr>
              <a:t>CSNS</a:t>
            </a:r>
          </a:p>
          <a:p>
            <a:pPr lvl="1"/>
            <a:r>
              <a:rPr lang="en-US" dirty="0" smtClean="0">
                <a:latin typeface="Arial" pitchFamily="34" charset="0"/>
                <a:ea typeface="ＭＳ Ｐゴシック"/>
              </a:rPr>
              <a:t>DESY</a:t>
            </a:r>
          </a:p>
          <a:p>
            <a:pPr lvl="1"/>
            <a:r>
              <a:rPr lang="en-US" dirty="0" smtClean="0">
                <a:latin typeface="Arial" pitchFamily="34" charset="0"/>
                <a:ea typeface="ＭＳ Ｐゴシック"/>
              </a:rPr>
              <a:t>Diamond</a:t>
            </a:r>
          </a:p>
          <a:p>
            <a:pPr lvl="1"/>
            <a:r>
              <a:rPr lang="en-US" dirty="0" smtClean="0">
                <a:latin typeface="Arial" pitchFamily="34" charset="0"/>
                <a:ea typeface="ＭＳ Ｐゴシック"/>
              </a:rPr>
              <a:t>Facility </a:t>
            </a:r>
            <a:r>
              <a:rPr lang="en-US" dirty="0">
                <a:latin typeface="Arial" pitchFamily="34" charset="0"/>
                <a:ea typeface="ＭＳ Ｐゴシック"/>
              </a:rPr>
              <a:t>for Rare Isotope Beams (FRIB) at </a:t>
            </a:r>
            <a:r>
              <a:rPr lang="en-US" dirty="0" smtClean="0">
                <a:latin typeface="Arial" pitchFamily="34" charset="0"/>
                <a:ea typeface="ＭＳ Ｐゴシック"/>
              </a:rPr>
              <a:t>MSU</a:t>
            </a:r>
          </a:p>
          <a:p>
            <a:pPr lvl="1"/>
            <a:r>
              <a:rPr lang="en-US" dirty="0" smtClean="0">
                <a:latin typeface="Arial" pitchFamily="34" charset="0"/>
                <a:ea typeface="ＭＳ Ｐゴシック"/>
              </a:rPr>
              <a:t>GANIL/Spiral2</a:t>
            </a:r>
          </a:p>
          <a:p>
            <a:pPr lvl="1"/>
            <a:r>
              <a:rPr lang="en-US" dirty="0" smtClean="0">
                <a:latin typeface="Arial" pitchFamily="34" charset="0"/>
                <a:ea typeface="ＭＳ Ｐゴシック"/>
              </a:rPr>
              <a:t>ISIS</a:t>
            </a:r>
          </a:p>
          <a:p>
            <a:pPr lvl="1"/>
            <a:r>
              <a:rPr lang="en-US" dirty="0" smtClean="0">
                <a:latin typeface="Arial" pitchFamily="34" charset="0"/>
                <a:ea typeface="ＭＳ Ｐゴシック"/>
              </a:rPr>
              <a:t>ITER</a:t>
            </a:r>
          </a:p>
          <a:p>
            <a:pPr lvl="1"/>
            <a:r>
              <a:rPr lang="en-US" dirty="0">
                <a:latin typeface="Arial" pitchFamily="34" charset="0"/>
                <a:ea typeface="ＭＳ Ｐゴシック"/>
              </a:rPr>
              <a:t>National Synchrotron Light Source II (NSLSII) at </a:t>
            </a:r>
            <a:r>
              <a:rPr lang="en-US" dirty="0" smtClean="0">
                <a:latin typeface="Arial" pitchFamily="34" charset="0"/>
                <a:ea typeface="ＭＳ Ｐゴシック"/>
              </a:rPr>
              <a:t>BNL</a:t>
            </a:r>
          </a:p>
          <a:p>
            <a:pPr lvl="1"/>
            <a:r>
              <a:rPr lang="en-US" dirty="0">
                <a:latin typeface="Arial" pitchFamily="34" charset="0"/>
                <a:ea typeface="ＭＳ Ｐゴシック"/>
              </a:rPr>
              <a:t>Spallation Neutron Source (ORNL</a:t>
            </a:r>
            <a:r>
              <a:rPr lang="en-US" dirty="0" smtClean="0">
                <a:latin typeface="Arial" pitchFamily="34" charset="0"/>
                <a:ea typeface="ＭＳ Ｐゴシック"/>
              </a:rPr>
              <a:t>)</a:t>
            </a:r>
          </a:p>
        </p:txBody>
      </p:sp>
      <p:sp>
        <p:nvSpPr>
          <p:cNvPr id="10244" name="Title 4"/>
          <p:cNvSpPr>
            <a:spLocks noGrp="1"/>
          </p:cNvSpPr>
          <p:nvPr>
            <p:ph type="title"/>
          </p:nvPr>
        </p:nvSpPr>
        <p:spPr/>
        <p:txBody>
          <a:bodyPr/>
          <a:lstStyle/>
          <a:p>
            <a:r>
              <a:rPr lang="en-US" dirty="0" smtClean="0">
                <a:latin typeface="Arial" pitchFamily="34" charset="0"/>
                <a:ea typeface="ＭＳ Ｐゴシック"/>
                <a:cs typeface="ＭＳ Ｐゴシック"/>
              </a:rPr>
              <a:t>Registered Sites</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16</a:t>
            </a:fld>
            <a:endParaRPr lang="en-US" dirty="0"/>
          </a:p>
        </p:txBody>
      </p:sp>
    </p:spTree>
    <p:extLst>
      <p:ext uri="{BB962C8B-B14F-4D97-AF65-F5344CB8AC3E}">
        <p14:creationId xmlns:p14="http://schemas.microsoft.com/office/powerpoint/2010/main" val="22943127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771530"/>
            <a:ext cx="8990922" cy="5322984"/>
          </a:xfrm>
        </p:spPr>
        <p:txBody>
          <a:bodyPr/>
          <a:lstStyle/>
          <a:p>
            <a:pPr marL="0" indent="0">
              <a:buNone/>
            </a:pPr>
            <a:r>
              <a:rPr lang="en-US" dirty="0" smtClean="0"/>
              <a:t>Modified Quality Policy and Objectives</a:t>
            </a:r>
          </a:p>
          <a:p>
            <a:r>
              <a:rPr lang="en-US" dirty="0"/>
              <a:t>Policy:</a:t>
            </a:r>
          </a:p>
          <a:p>
            <a:pPr marL="211709" lvl="1" indent="0">
              <a:buNone/>
            </a:pPr>
            <a:r>
              <a:rPr lang="en-US" b="1" i="1" dirty="0"/>
              <a:t>Through a strategy of continuous improvement and teamwork, the Control System Studio Collaboration is dedicated to supplying control system tools for machine and experiment operator interfaces, automation and service integration to enable our users to achieve their scientific objectives.</a:t>
            </a:r>
          </a:p>
          <a:p>
            <a:pPr marL="211709" lvl="1" indent="0">
              <a:buNone/>
            </a:pPr>
            <a:r>
              <a:rPr lang="en-US" dirty="0" smtClean="0"/>
              <a:t>  </a:t>
            </a:r>
          </a:p>
          <a:p>
            <a:pPr marL="211709" lvl="1" indent="0">
              <a:buNone/>
            </a:pPr>
            <a:r>
              <a:rPr lang="en-US" dirty="0" smtClean="0"/>
              <a:t>The </a:t>
            </a:r>
            <a:r>
              <a:rPr lang="en-US" dirty="0"/>
              <a:t>foundation for achieving our commitment is based on</a:t>
            </a:r>
            <a:r>
              <a:rPr lang="en-US" dirty="0" smtClean="0"/>
              <a:t>:</a:t>
            </a:r>
            <a:endParaRPr lang="en-US" dirty="0"/>
          </a:p>
          <a:p>
            <a:pPr lvl="1"/>
            <a:r>
              <a:rPr lang="en-US" dirty="0"/>
              <a:t>understanding and meeting the requirements of our users,</a:t>
            </a:r>
          </a:p>
          <a:p>
            <a:pPr lvl="1"/>
            <a:r>
              <a:rPr lang="en-US" dirty="0"/>
              <a:t>continuously improving all processes related to the Control System Studio product,</a:t>
            </a:r>
          </a:p>
          <a:p>
            <a:pPr lvl="1"/>
            <a:r>
              <a:rPr lang="en-US" dirty="0"/>
              <a:t>effectively utilizing the creative talents in the collaboration,</a:t>
            </a:r>
          </a:p>
          <a:p>
            <a:pPr lvl="1"/>
            <a:r>
              <a:rPr lang="en-US" dirty="0"/>
              <a:t>and meeting statutory, regulatory, and other requirements.</a:t>
            </a:r>
          </a:p>
          <a:p>
            <a:r>
              <a:rPr lang="en-US" dirty="0"/>
              <a:t>Objective:</a:t>
            </a:r>
          </a:p>
          <a:p>
            <a:pPr lvl="1"/>
            <a:r>
              <a:rPr lang="en-US" dirty="0"/>
              <a:t>90% User satisfaction from registered sites with a site representative</a:t>
            </a:r>
          </a:p>
          <a:p>
            <a:pPr lvl="1"/>
            <a:r>
              <a:rPr lang="en-US" dirty="0"/>
              <a:t>90% Developer satisfaction from registered sites with a site representative</a:t>
            </a:r>
          </a:p>
        </p:txBody>
      </p:sp>
      <p:sp>
        <p:nvSpPr>
          <p:cNvPr id="3" name="Title 2"/>
          <p:cNvSpPr>
            <a:spLocks noGrp="1"/>
          </p:cNvSpPr>
          <p:nvPr>
            <p:ph type="title"/>
          </p:nvPr>
        </p:nvSpPr>
        <p:spPr/>
        <p:txBody>
          <a:bodyPr/>
          <a:lstStyle/>
          <a:p>
            <a:r>
              <a:rPr lang="en-US" dirty="0" smtClean="0"/>
              <a:t>Management Review</a:t>
            </a:r>
            <a:endParaRPr lang="en-US" dirty="0"/>
          </a:p>
        </p:txBody>
      </p:sp>
      <p:sp>
        <p:nvSpPr>
          <p:cNvPr id="4" name="Footer Placeholder 3"/>
          <p:cNvSpPr>
            <a:spLocks noGrp="1"/>
          </p:cNvSpPr>
          <p:nvPr>
            <p:ph type="ftr" sz="quarter" idx="10"/>
          </p:nvPr>
        </p:nvSpPr>
        <p:spPr/>
        <p:txBody>
          <a:bodyPr/>
          <a:lstStyle/>
          <a:p>
            <a:pPr>
              <a:defRPr/>
            </a:pPr>
            <a:r>
              <a:rPr lang="en-US" smtClean="0"/>
              <a:t>E. Berryman, May 2016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17</a:t>
            </a:fld>
            <a:endParaRPr lang="en-US"/>
          </a:p>
        </p:txBody>
      </p:sp>
    </p:spTree>
    <p:extLst>
      <p:ext uri="{BB962C8B-B14F-4D97-AF65-F5344CB8AC3E}">
        <p14:creationId xmlns:p14="http://schemas.microsoft.com/office/powerpoint/2010/main" val="297185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project, design and development workflow</a:t>
            </a:r>
          </a:p>
        </p:txBody>
      </p:sp>
      <p:sp>
        <p:nvSpPr>
          <p:cNvPr id="3" name="Title 2"/>
          <p:cNvSpPr>
            <a:spLocks noGrp="1"/>
          </p:cNvSpPr>
          <p:nvPr>
            <p:ph type="title"/>
          </p:nvPr>
        </p:nvSpPr>
        <p:spPr/>
        <p:txBody>
          <a:bodyPr/>
          <a:lstStyle/>
          <a:p>
            <a:r>
              <a:rPr lang="en-US" dirty="0" smtClean="0"/>
              <a:t>Management Review</a:t>
            </a:r>
            <a:endParaRPr lang="en-US" dirty="0"/>
          </a:p>
        </p:txBody>
      </p:sp>
      <p:sp>
        <p:nvSpPr>
          <p:cNvPr id="4" name="Footer Placeholder 3"/>
          <p:cNvSpPr>
            <a:spLocks noGrp="1"/>
          </p:cNvSpPr>
          <p:nvPr>
            <p:ph type="ftr" sz="quarter" idx="10"/>
          </p:nvPr>
        </p:nvSpPr>
        <p:spPr/>
        <p:txBody>
          <a:bodyPr/>
          <a:lstStyle/>
          <a:p>
            <a:pPr>
              <a:defRPr/>
            </a:pPr>
            <a:r>
              <a:rPr lang="en-US" smtClean="0"/>
              <a:t>E. Berryman, May 2016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18</a:t>
            </a:fld>
            <a:endParaRPr lang="en-US"/>
          </a:p>
        </p:txBody>
      </p:sp>
      <p:pic>
        <p:nvPicPr>
          <p:cNvPr id="6" name="Picture 5"/>
          <p:cNvPicPr>
            <a:picLocks noChangeAspect="1"/>
          </p:cNvPicPr>
          <p:nvPr/>
        </p:nvPicPr>
        <p:blipFill rotWithShape="1">
          <a:blip r:embed="rId2"/>
          <a:srcRect l="26914" t="5801" r="26307" b="26900"/>
          <a:stretch/>
        </p:blipFill>
        <p:spPr>
          <a:xfrm>
            <a:off x="1600200" y="1447799"/>
            <a:ext cx="6096000" cy="4843397"/>
          </a:xfrm>
          <a:prstGeom prst="rect">
            <a:avLst/>
          </a:prstGeom>
        </p:spPr>
      </p:pic>
    </p:spTree>
    <p:extLst>
      <p:ext uri="{BB962C8B-B14F-4D97-AF65-F5344CB8AC3E}">
        <p14:creationId xmlns:p14="http://schemas.microsoft.com/office/powerpoint/2010/main" val="49337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Create new developer satisfaction survey for new objective</a:t>
            </a:r>
          </a:p>
          <a:p>
            <a:r>
              <a:rPr lang="en-US" dirty="0" smtClean="0"/>
              <a:t>Created new tickets in response to customer survey results and NSLS2 Operations feedback discussion</a:t>
            </a:r>
          </a:p>
          <a:p>
            <a:pPr lvl="1"/>
            <a:r>
              <a:rPr lang="en-US" dirty="0"/>
              <a:t>Data Browser: Allow configuration of 'Area's </a:t>
            </a:r>
            <a:r>
              <a:rPr lang="en-US" dirty="0" smtClean="0"/>
              <a:t>opacity</a:t>
            </a:r>
          </a:p>
          <a:p>
            <a:pPr lvl="1"/>
            <a:r>
              <a:rPr lang="en-US" dirty="0" smtClean="0"/>
              <a:t>Data Browser: </a:t>
            </a:r>
            <a:r>
              <a:rPr lang="en-US" dirty="0"/>
              <a:t>add hot keys for zoom </a:t>
            </a:r>
            <a:r>
              <a:rPr lang="en-US" dirty="0" smtClean="0"/>
              <a:t>in/out</a:t>
            </a:r>
          </a:p>
          <a:p>
            <a:pPr lvl="1"/>
            <a:r>
              <a:rPr lang="en-US" dirty="0" smtClean="0"/>
              <a:t>Multiple Data Browser </a:t>
            </a:r>
            <a:r>
              <a:rPr lang="en-US" dirty="0"/>
              <a:t>windows that share a time axis</a:t>
            </a:r>
            <a:endParaRPr lang="en-US" dirty="0" smtClean="0"/>
          </a:p>
        </p:txBody>
      </p:sp>
      <p:sp>
        <p:nvSpPr>
          <p:cNvPr id="3" name="Title 2"/>
          <p:cNvSpPr>
            <a:spLocks noGrp="1"/>
          </p:cNvSpPr>
          <p:nvPr>
            <p:ph type="title"/>
          </p:nvPr>
        </p:nvSpPr>
        <p:spPr/>
        <p:txBody>
          <a:bodyPr/>
          <a:lstStyle/>
          <a:p>
            <a:r>
              <a:rPr lang="en-US" dirty="0" smtClean="0"/>
              <a:t>Management Review</a:t>
            </a:r>
            <a:endParaRPr lang="en-US" dirty="0"/>
          </a:p>
        </p:txBody>
      </p:sp>
      <p:sp>
        <p:nvSpPr>
          <p:cNvPr id="4" name="Footer Placeholder 3"/>
          <p:cNvSpPr>
            <a:spLocks noGrp="1"/>
          </p:cNvSpPr>
          <p:nvPr>
            <p:ph type="ftr" sz="quarter" idx="10"/>
          </p:nvPr>
        </p:nvSpPr>
        <p:spPr/>
        <p:txBody>
          <a:bodyPr/>
          <a:lstStyle/>
          <a:p>
            <a:pPr>
              <a:defRPr/>
            </a:pPr>
            <a:r>
              <a:rPr lang="en-US" smtClean="0"/>
              <a:t>E. Berryman, May 2016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19</a:t>
            </a:fld>
            <a:endParaRPr lang="en-US"/>
          </a:p>
        </p:txBody>
      </p:sp>
    </p:spTree>
    <p:extLst>
      <p:ext uri="{BB962C8B-B14F-4D97-AF65-F5344CB8AC3E}">
        <p14:creationId xmlns:p14="http://schemas.microsoft.com/office/powerpoint/2010/main" val="346481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Overview</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2</a:t>
            </a:fld>
            <a:endParaRPr lang="en-US" dirty="0"/>
          </a:p>
        </p:txBody>
      </p:sp>
      <p:sp>
        <p:nvSpPr>
          <p:cNvPr id="7" name="Content Placeholder 5"/>
          <p:cNvSpPr>
            <a:spLocks noGrp="1"/>
          </p:cNvSpPr>
          <p:nvPr>
            <p:ph idx="1"/>
          </p:nvPr>
        </p:nvSpPr>
        <p:spPr>
          <a:xfrm>
            <a:off x="76200" y="1067100"/>
            <a:ext cx="8990922" cy="5027414"/>
          </a:xfrm>
        </p:spPr>
        <p:txBody>
          <a:bodyPr/>
          <a:lstStyle/>
          <a:p>
            <a:r>
              <a:rPr lang="en-US" dirty="0" smtClean="0">
                <a:latin typeface="Arial" pitchFamily="34" charset="0"/>
                <a:ea typeface="ＭＳ Ｐゴシック"/>
                <a:cs typeface="ＭＳ Ｐゴシック"/>
              </a:rPr>
              <a:t>Collaboration Statistics</a:t>
            </a:r>
          </a:p>
          <a:p>
            <a:pPr lvl="1"/>
            <a:r>
              <a:rPr lang="en-US" dirty="0" smtClean="0">
                <a:latin typeface="Arial" pitchFamily="34" charset="0"/>
                <a:ea typeface="ＭＳ Ｐゴシック"/>
              </a:rPr>
              <a:t>Feedback from Issues</a:t>
            </a:r>
          </a:p>
          <a:p>
            <a:pPr lvl="1"/>
            <a:r>
              <a:rPr lang="en-US" dirty="0" smtClean="0">
                <a:latin typeface="Arial" pitchFamily="34" charset="0"/>
                <a:ea typeface="ＭＳ Ｐゴシック"/>
              </a:rPr>
              <a:t>Comments Activity</a:t>
            </a:r>
          </a:p>
          <a:p>
            <a:pPr lvl="1"/>
            <a:r>
              <a:rPr lang="en-US" dirty="0" smtClean="0">
                <a:latin typeface="Arial" pitchFamily="34" charset="0"/>
                <a:ea typeface="ＭＳ Ｐゴシック"/>
              </a:rPr>
              <a:t>Issues Activity</a:t>
            </a:r>
          </a:p>
          <a:p>
            <a:pPr lvl="1"/>
            <a:r>
              <a:rPr lang="en-US" dirty="0" smtClean="0">
                <a:latin typeface="Arial" pitchFamily="34" charset="0"/>
                <a:ea typeface="ＭＳ Ｐゴシック"/>
              </a:rPr>
              <a:t>Milestone Activity</a:t>
            </a:r>
          </a:p>
          <a:p>
            <a:r>
              <a:rPr lang="en-US" dirty="0" smtClean="0">
                <a:latin typeface="Arial" pitchFamily="34" charset="0"/>
                <a:ea typeface="ＭＳ Ｐゴシック"/>
              </a:rPr>
              <a:t>Milestones Status</a:t>
            </a:r>
          </a:p>
          <a:p>
            <a:pPr lvl="1"/>
            <a:r>
              <a:rPr lang="en-US" dirty="0" smtClean="0">
                <a:latin typeface="Arial" pitchFamily="34" charset="0"/>
                <a:ea typeface="ＭＳ Ｐゴシック"/>
              </a:rPr>
              <a:t>4.3.x (testing-&gt;stable)</a:t>
            </a:r>
          </a:p>
          <a:p>
            <a:pPr lvl="1"/>
            <a:r>
              <a:rPr lang="en-US" dirty="0" smtClean="0">
                <a:latin typeface="Arial" pitchFamily="34" charset="0"/>
                <a:ea typeface="ＭＳ Ｐゴシック"/>
              </a:rPr>
              <a:t>4.4.x (unstable-&gt;testing)</a:t>
            </a:r>
          </a:p>
          <a:p>
            <a:pPr lvl="1"/>
            <a:endParaRPr lang="en-US" dirty="0" smtClean="0">
              <a:latin typeface="Arial" pitchFamily="34" charset="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How to Contribute</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20</a:t>
            </a:fld>
            <a:endParaRPr lang="en-US" dirty="0"/>
          </a:p>
        </p:txBody>
      </p:sp>
      <p:sp>
        <p:nvSpPr>
          <p:cNvPr id="8" name="Content Placeholder 5"/>
          <p:cNvSpPr>
            <a:spLocks noGrp="1"/>
          </p:cNvSpPr>
          <p:nvPr>
            <p:ph idx="1"/>
          </p:nvPr>
        </p:nvSpPr>
        <p:spPr>
          <a:xfrm>
            <a:off x="76200" y="1067100"/>
            <a:ext cx="8990922" cy="5027414"/>
          </a:xfrm>
        </p:spPr>
        <p:txBody>
          <a:bodyPr/>
          <a:lstStyle/>
          <a:p>
            <a:r>
              <a:rPr lang="en-US" dirty="0">
                <a:latin typeface="Arial" pitchFamily="34" charset="0"/>
                <a:ea typeface="ＭＳ Ｐゴシック"/>
                <a:cs typeface="ＭＳ Ｐゴシック"/>
              </a:rPr>
              <a:t>Fork us </a:t>
            </a:r>
            <a:r>
              <a:rPr lang="en-US" dirty="0" err="1" smtClean="0">
                <a:latin typeface="Arial" pitchFamily="34" charset="0"/>
                <a:ea typeface="ＭＳ Ｐゴシック"/>
                <a:cs typeface="ＭＳ Ｐゴシック"/>
              </a:rPr>
              <a:t>Github</a:t>
            </a:r>
            <a:r>
              <a:rPr lang="en-US" dirty="0" smtClean="0">
                <a:latin typeface="Arial" pitchFamily="34" charset="0"/>
                <a:ea typeface="ＭＳ Ｐゴシック"/>
                <a:cs typeface="ＭＳ Ｐゴシック"/>
              </a:rPr>
              <a:t> </a:t>
            </a:r>
          </a:p>
          <a:p>
            <a:pPr lvl="1"/>
            <a:r>
              <a:rPr lang="en-US" dirty="0" smtClean="0">
                <a:latin typeface="Arial" pitchFamily="34" charset="0"/>
                <a:ea typeface="ＭＳ Ｐゴシック"/>
                <a:cs typeface="ＭＳ Ｐゴシック"/>
                <a:hlinkClick r:id="rId3"/>
              </a:rPr>
              <a:t>https</a:t>
            </a:r>
            <a:r>
              <a:rPr lang="en-US" dirty="0">
                <a:latin typeface="Arial" pitchFamily="34" charset="0"/>
                <a:ea typeface="ＭＳ Ｐゴシック"/>
                <a:cs typeface="ＭＳ Ｐゴシック"/>
                <a:hlinkClick r:id="rId3"/>
              </a:rPr>
              <a:t>://</a:t>
            </a:r>
            <a:r>
              <a:rPr lang="en-US" dirty="0" smtClean="0">
                <a:latin typeface="Arial" pitchFamily="34" charset="0"/>
                <a:ea typeface="ＭＳ Ｐゴシック"/>
                <a:cs typeface="ＭＳ Ｐゴシック"/>
                <a:hlinkClick r:id="rId3"/>
              </a:rPr>
              <a:t>github.com/ControlSystemStudio/cs-studio</a:t>
            </a:r>
            <a:endParaRPr lang="en-US" dirty="0" smtClean="0">
              <a:latin typeface="Arial" pitchFamily="34" charset="0"/>
              <a:ea typeface="ＭＳ Ｐゴシック"/>
              <a:cs typeface="ＭＳ Ｐゴシック"/>
            </a:endParaRPr>
          </a:p>
          <a:p>
            <a:r>
              <a:rPr lang="en-US" dirty="0" smtClean="0">
                <a:latin typeface="Arial" pitchFamily="34" charset="0"/>
                <a:ea typeface="ＭＳ Ｐゴシック"/>
              </a:rPr>
              <a:t>Pick an issue/feature or make one</a:t>
            </a:r>
          </a:p>
          <a:p>
            <a:pPr lvl="1"/>
            <a:r>
              <a:rPr lang="en-US" dirty="0">
                <a:latin typeface="Arial" pitchFamily="34" charset="0"/>
                <a:ea typeface="ＭＳ Ｐゴシック"/>
                <a:hlinkClick r:id="rId4"/>
              </a:rPr>
              <a:t>https://</a:t>
            </a:r>
            <a:r>
              <a:rPr lang="en-US" dirty="0" smtClean="0">
                <a:latin typeface="Arial" pitchFamily="34" charset="0"/>
                <a:ea typeface="ＭＳ Ｐゴシック"/>
                <a:hlinkClick r:id="rId4"/>
              </a:rPr>
              <a:t>github.com/ControlSystemStudio/cs-studio/issues</a:t>
            </a:r>
            <a:endParaRPr lang="en-US" dirty="0" smtClean="0">
              <a:latin typeface="Arial" pitchFamily="34" charset="0"/>
              <a:ea typeface="ＭＳ Ｐゴシック"/>
            </a:endParaRPr>
          </a:p>
          <a:p>
            <a:r>
              <a:rPr lang="en-US" dirty="0" smtClean="0">
                <a:latin typeface="Arial" pitchFamily="34" charset="0"/>
                <a:ea typeface="ＭＳ Ｐゴシック"/>
              </a:rPr>
              <a:t>Create a branch in your fork with the fix or feature</a:t>
            </a:r>
          </a:p>
          <a:p>
            <a:r>
              <a:rPr lang="en-US" dirty="0" smtClean="0">
                <a:latin typeface="Arial" pitchFamily="34" charset="0"/>
                <a:ea typeface="ＭＳ Ｐゴシック"/>
                <a:cs typeface="ＭＳ Ｐゴシック"/>
              </a:rPr>
              <a:t>Make a Pull Request with the issue number in the title</a:t>
            </a:r>
          </a:p>
          <a:p>
            <a:r>
              <a:rPr lang="en-US" dirty="0" smtClean="0">
                <a:latin typeface="Arial" pitchFamily="34" charset="0"/>
                <a:ea typeface="ＭＳ Ｐゴシック"/>
                <a:cs typeface="ＭＳ Ｐゴシック"/>
              </a:rPr>
              <a:t>Attend </a:t>
            </a:r>
            <a:r>
              <a:rPr lang="en-US" dirty="0">
                <a:latin typeface="Arial" pitchFamily="34" charset="0"/>
                <a:ea typeface="ＭＳ Ｐゴシック"/>
                <a:cs typeface="ＭＳ Ｐゴシック"/>
              </a:rPr>
              <a:t>meetings, know the </a:t>
            </a:r>
            <a:r>
              <a:rPr lang="en-US" dirty="0" smtClean="0">
                <a:latin typeface="Arial" pitchFamily="34" charset="0"/>
                <a:ea typeface="ＭＳ Ｐゴシック"/>
                <a:cs typeface="ＭＳ Ｐゴシック"/>
              </a:rPr>
              <a:t>release schedule</a:t>
            </a:r>
            <a:r>
              <a:rPr lang="en-US" dirty="0">
                <a:latin typeface="Arial" pitchFamily="34" charset="0"/>
                <a:ea typeface="ＭＳ Ｐゴシック"/>
                <a:cs typeface="ＭＳ Ｐゴシック"/>
              </a:rPr>
              <a:t>, subscribe to mailing list</a:t>
            </a:r>
            <a:r>
              <a:rPr lang="en-US" dirty="0">
                <a:latin typeface="Arial" pitchFamily="34" charset="0"/>
                <a:ea typeface="ＭＳ Ｐゴシック"/>
              </a:rPr>
              <a:t> </a:t>
            </a:r>
            <a:endParaRPr lang="en-US" dirty="0">
              <a:latin typeface="Arial" pitchFamily="34" charset="0"/>
              <a:ea typeface="ＭＳ Ｐゴシック"/>
              <a:cs typeface="ＭＳ Ｐゴシック"/>
            </a:endParaRPr>
          </a:p>
          <a:p>
            <a:pPr marL="0" indent="0">
              <a:buNone/>
            </a:pPr>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2144623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Development Process</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21</a:t>
            </a:fld>
            <a:endParaRPr lang="en-US" dirty="0"/>
          </a:p>
        </p:txBody>
      </p:sp>
      <p:sp>
        <p:nvSpPr>
          <p:cNvPr id="3" name="Rounded Rectangle 2"/>
          <p:cNvSpPr/>
          <p:nvPr/>
        </p:nvSpPr>
        <p:spPr>
          <a:xfrm>
            <a:off x="5487821" y="1871330"/>
            <a:ext cx="1524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Amazon S3</a:t>
            </a:r>
            <a:endParaRPr lang="en-US" dirty="0"/>
          </a:p>
        </p:txBody>
      </p:sp>
      <p:sp>
        <p:nvSpPr>
          <p:cNvPr id="11" name="Rounded Rectangle 10"/>
          <p:cNvSpPr/>
          <p:nvPr/>
        </p:nvSpPr>
        <p:spPr>
          <a:xfrm>
            <a:off x="3773857" y="1871330"/>
            <a:ext cx="1524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Jenkins</a:t>
            </a:r>
            <a:endParaRPr lang="en-US" dirty="0"/>
          </a:p>
        </p:txBody>
      </p:sp>
      <p:sp>
        <p:nvSpPr>
          <p:cNvPr id="12" name="Rounded Rectangle 11"/>
          <p:cNvSpPr/>
          <p:nvPr/>
        </p:nvSpPr>
        <p:spPr>
          <a:xfrm>
            <a:off x="273271" y="1871330"/>
            <a:ext cx="1524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Github</a:t>
            </a:r>
            <a:endParaRPr lang="en-US" dirty="0"/>
          </a:p>
        </p:txBody>
      </p:sp>
      <p:sp>
        <p:nvSpPr>
          <p:cNvPr id="13" name="Rounded Rectangle 12"/>
          <p:cNvSpPr/>
          <p:nvPr/>
        </p:nvSpPr>
        <p:spPr>
          <a:xfrm>
            <a:off x="7201786" y="1871330"/>
            <a:ext cx="1524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Product Build</a:t>
            </a:r>
            <a:endParaRPr lang="en-US" dirty="0"/>
          </a:p>
        </p:txBody>
      </p:sp>
      <p:cxnSp>
        <p:nvCxnSpPr>
          <p:cNvPr id="17" name="Straight Arrow Connector 16"/>
          <p:cNvCxnSpPr>
            <a:stCxn id="11" idx="3"/>
            <a:endCxn id="3" idx="1"/>
          </p:cNvCxnSpPr>
          <p:nvPr/>
        </p:nvCxnSpPr>
        <p:spPr>
          <a:xfrm>
            <a:off x="5297857" y="2328530"/>
            <a:ext cx="1899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3" idx="3"/>
            <a:endCxn id="13" idx="1"/>
          </p:cNvCxnSpPr>
          <p:nvPr/>
        </p:nvCxnSpPr>
        <p:spPr>
          <a:xfrm>
            <a:off x="7011821" y="2328530"/>
            <a:ext cx="1899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2023564" y="1871330"/>
            <a:ext cx="1524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Pull Request </a:t>
            </a:r>
            <a:r>
              <a:rPr lang="en-US" sz="1200" dirty="0" smtClean="0"/>
              <a:t>(must reference issue ticket)</a:t>
            </a:r>
            <a:endParaRPr lang="en-US" sz="1200" dirty="0"/>
          </a:p>
        </p:txBody>
      </p:sp>
      <p:sp>
        <p:nvSpPr>
          <p:cNvPr id="31" name="Rounded Rectangle 30"/>
          <p:cNvSpPr/>
          <p:nvPr/>
        </p:nvSpPr>
        <p:spPr>
          <a:xfrm>
            <a:off x="2016476" y="2971130"/>
            <a:ext cx="1524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Feature Owner Reviews</a:t>
            </a:r>
            <a:endParaRPr lang="en-US" dirty="0"/>
          </a:p>
        </p:txBody>
      </p:sp>
      <p:sp>
        <p:nvSpPr>
          <p:cNvPr id="32" name="Rounded Rectangle 31"/>
          <p:cNvSpPr/>
          <p:nvPr/>
        </p:nvSpPr>
        <p:spPr>
          <a:xfrm>
            <a:off x="2023564" y="4099283"/>
            <a:ext cx="15240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Commits as Needed</a:t>
            </a:r>
            <a:endParaRPr lang="en-US" dirty="0"/>
          </a:p>
        </p:txBody>
      </p:sp>
      <p:cxnSp>
        <p:nvCxnSpPr>
          <p:cNvPr id="33" name="Straight Arrow Connector 32"/>
          <p:cNvCxnSpPr>
            <a:stCxn id="12" idx="3"/>
            <a:endCxn id="30" idx="1"/>
          </p:cNvCxnSpPr>
          <p:nvPr/>
        </p:nvCxnSpPr>
        <p:spPr>
          <a:xfrm>
            <a:off x="1797271" y="2328530"/>
            <a:ext cx="2262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0" idx="3"/>
            <a:endCxn id="11" idx="1"/>
          </p:cNvCxnSpPr>
          <p:nvPr/>
        </p:nvCxnSpPr>
        <p:spPr>
          <a:xfrm>
            <a:off x="3547564" y="2328530"/>
            <a:ext cx="22629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0" idx="2"/>
            <a:endCxn id="31" idx="0"/>
          </p:cNvCxnSpPr>
          <p:nvPr/>
        </p:nvCxnSpPr>
        <p:spPr>
          <a:xfrm flipH="1">
            <a:off x="2778476" y="2785730"/>
            <a:ext cx="7088" cy="185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1" idx="2"/>
            <a:endCxn id="32" idx="0"/>
          </p:cNvCxnSpPr>
          <p:nvPr/>
        </p:nvCxnSpPr>
        <p:spPr>
          <a:xfrm>
            <a:off x="2778476" y="3885530"/>
            <a:ext cx="7088" cy="213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13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Development Process</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22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689" y="1143000"/>
            <a:ext cx="6021417" cy="4876800"/>
          </a:xfrm>
          <a:prstGeom prst="rect">
            <a:avLst/>
          </a:prstGeom>
        </p:spPr>
      </p:pic>
    </p:spTree>
    <p:extLst>
      <p:ext uri="{BB962C8B-B14F-4D97-AF65-F5344CB8AC3E}">
        <p14:creationId xmlns:p14="http://schemas.microsoft.com/office/powerpoint/2010/main" val="8538680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Development Process</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23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156" y="1011290"/>
            <a:ext cx="4845688" cy="5105400"/>
          </a:xfrm>
          <a:prstGeom prst="rect">
            <a:avLst/>
          </a:prstGeom>
        </p:spPr>
      </p:pic>
    </p:spTree>
    <p:extLst>
      <p:ext uri="{BB962C8B-B14F-4D97-AF65-F5344CB8AC3E}">
        <p14:creationId xmlns:p14="http://schemas.microsoft.com/office/powerpoint/2010/main" val="35281714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Attend Meetings</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24</a:t>
            </a:fld>
            <a:endParaRPr lang="en-US" dirty="0"/>
          </a:p>
        </p:txBody>
      </p:sp>
      <p:sp>
        <p:nvSpPr>
          <p:cNvPr id="9" name="Content Placeholder 5"/>
          <p:cNvSpPr>
            <a:spLocks noGrp="1"/>
          </p:cNvSpPr>
          <p:nvPr>
            <p:ph idx="1"/>
          </p:nvPr>
        </p:nvSpPr>
        <p:spPr>
          <a:xfrm>
            <a:off x="76200" y="1067100"/>
            <a:ext cx="8990922" cy="5027414"/>
          </a:xfrm>
        </p:spPr>
        <p:txBody>
          <a:bodyPr/>
          <a:lstStyle/>
          <a:p>
            <a:r>
              <a:rPr lang="en-US" dirty="0" smtClean="0">
                <a:latin typeface="Arial" pitchFamily="34" charset="0"/>
                <a:ea typeface="ＭＳ Ｐゴシック"/>
              </a:rPr>
              <a:t>We use Google Hangouts to share our progress and discuss issues</a:t>
            </a:r>
          </a:p>
          <a:p>
            <a:pPr lvl="1"/>
            <a:r>
              <a:rPr lang="en-US" dirty="0" smtClean="0">
                <a:latin typeface="Arial" pitchFamily="34" charset="0"/>
                <a:ea typeface="ＭＳ Ｐゴシック"/>
              </a:rPr>
              <a:t>Follow us on Google Plus</a:t>
            </a:r>
          </a:p>
          <a:p>
            <a:pPr lvl="1"/>
            <a:r>
              <a:rPr lang="en-US" dirty="0">
                <a:latin typeface="Arial" pitchFamily="34" charset="0"/>
                <a:ea typeface="ＭＳ Ｐゴシック"/>
                <a:hlinkClick r:id="rId3"/>
              </a:rPr>
              <a:t>https://</a:t>
            </a:r>
            <a:r>
              <a:rPr lang="en-US" dirty="0" smtClean="0">
                <a:latin typeface="Arial" pitchFamily="34" charset="0"/>
                <a:ea typeface="ＭＳ Ｐゴシック"/>
                <a:hlinkClick r:id="rId3"/>
              </a:rPr>
              <a:t>plus.google.com/101349549663920375487/posts</a:t>
            </a:r>
            <a:endParaRPr lang="en-US" dirty="0" smtClean="0">
              <a:latin typeface="Arial" pitchFamily="34" charset="0"/>
              <a:ea typeface="ＭＳ Ｐゴシック"/>
            </a:endParaRPr>
          </a:p>
          <a:p>
            <a:pPr lvl="1"/>
            <a:r>
              <a:rPr lang="en-US" dirty="0" smtClean="0">
                <a:latin typeface="Arial" pitchFamily="34" charset="0"/>
                <a:ea typeface="ＭＳ Ｐゴシック"/>
              </a:rPr>
              <a:t>Meetings are posted</a:t>
            </a:r>
            <a:r>
              <a:rPr lang="en-US" dirty="0">
                <a:latin typeface="Arial" pitchFamily="34" charset="0"/>
                <a:ea typeface="ＭＳ Ｐゴシック"/>
              </a:rPr>
              <a:t> </a:t>
            </a:r>
            <a:r>
              <a:rPr lang="en-US" dirty="0" smtClean="0">
                <a:latin typeface="Arial" pitchFamily="34" charset="0"/>
                <a:ea typeface="ＭＳ Ｐゴシック"/>
              </a:rPr>
              <a:t>(viewable after being added to group)</a:t>
            </a:r>
          </a:p>
          <a:p>
            <a:pPr lvl="1"/>
            <a:r>
              <a:rPr lang="en-US" dirty="0" smtClean="0">
                <a:latin typeface="Arial" pitchFamily="34" charset="0"/>
                <a:ea typeface="ＭＳ Ｐゴシック"/>
              </a:rPr>
              <a:t>First Wednesday of </a:t>
            </a:r>
            <a:r>
              <a:rPr lang="en-US" smtClean="0">
                <a:latin typeface="Arial" pitchFamily="34" charset="0"/>
                <a:ea typeface="ＭＳ Ｐゴシック"/>
              </a:rPr>
              <a:t>the month (9am EST)</a:t>
            </a:r>
            <a:endParaRPr lang="en-US" dirty="0" smtClean="0">
              <a:latin typeface="Arial" pitchFamily="34" charset="0"/>
              <a:ea typeface="ＭＳ Ｐゴシック"/>
            </a:endParaRPr>
          </a:p>
          <a:p>
            <a:pPr lvl="1"/>
            <a:r>
              <a:rPr lang="en-US" dirty="0" smtClean="0">
                <a:latin typeface="Arial" pitchFamily="34" charset="0"/>
                <a:ea typeface="ＭＳ Ｐゴシック"/>
              </a:rPr>
              <a:t>Project group meet once a week when actively developing</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318" y="2942176"/>
            <a:ext cx="5444189" cy="3060862"/>
          </a:xfrm>
          <a:prstGeom prst="rect">
            <a:avLst/>
          </a:prstGeom>
        </p:spPr>
      </p:pic>
    </p:spTree>
    <p:extLst>
      <p:ext uri="{BB962C8B-B14F-4D97-AF65-F5344CB8AC3E}">
        <p14:creationId xmlns:p14="http://schemas.microsoft.com/office/powerpoint/2010/main" val="19838401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Established Collaboration</a:t>
            </a:r>
          </a:p>
          <a:p>
            <a:pPr lvl="1"/>
            <a:r>
              <a:rPr lang="en-US" dirty="0"/>
              <a:t>D</a:t>
            </a:r>
            <a:r>
              <a:rPr lang="en-US" dirty="0" smtClean="0"/>
              <a:t>ocumented </a:t>
            </a:r>
            <a:r>
              <a:rPr lang="en-US" dirty="0"/>
              <a:t>Processes for continuous improvement</a:t>
            </a:r>
          </a:p>
          <a:p>
            <a:pPr lvl="1"/>
            <a:r>
              <a:rPr lang="en-US" dirty="0" smtClean="0"/>
              <a:t>About 10 registered Sites</a:t>
            </a:r>
          </a:p>
          <a:p>
            <a:pPr lvl="1"/>
            <a:r>
              <a:rPr lang="en-US" dirty="0" smtClean="0"/>
              <a:t>Several active Developers</a:t>
            </a:r>
          </a:p>
          <a:p>
            <a:pPr lvl="1"/>
            <a:endParaRPr lang="en-US" dirty="0"/>
          </a:p>
          <a:p>
            <a:r>
              <a:rPr lang="en-US" dirty="0" smtClean="0"/>
              <a:t>A lot going on</a:t>
            </a:r>
          </a:p>
          <a:p>
            <a:endParaRPr lang="en-US" dirty="0"/>
          </a:p>
          <a:p>
            <a:r>
              <a:rPr lang="en-US" dirty="0" smtClean="0"/>
              <a:t>Feel free </a:t>
            </a:r>
            <a:r>
              <a:rPr lang="en-US" smtClean="0"/>
              <a:t>to join</a:t>
            </a:r>
            <a:endParaRPr lang="en-US" dirty="0" smtClean="0"/>
          </a:p>
          <a:p>
            <a:endParaRPr lang="en-US" dirty="0"/>
          </a:p>
        </p:txBody>
      </p:sp>
      <p:sp>
        <p:nvSpPr>
          <p:cNvPr id="3" name="Title 2"/>
          <p:cNvSpPr>
            <a:spLocks noGrp="1"/>
          </p:cNvSpPr>
          <p:nvPr>
            <p:ph type="title"/>
          </p:nvPr>
        </p:nvSpPr>
        <p:spPr/>
        <p:txBody>
          <a:bodyPr/>
          <a:lstStyle/>
          <a:p>
            <a:r>
              <a:rPr lang="en-US" dirty="0" smtClean="0"/>
              <a:t>CS-Studio Summary</a:t>
            </a:r>
            <a:endParaRPr lang="en-US" dirty="0"/>
          </a:p>
        </p:txBody>
      </p:sp>
      <p:sp>
        <p:nvSpPr>
          <p:cNvPr id="4" name="Footer Placeholder 3"/>
          <p:cNvSpPr>
            <a:spLocks noGrp="1"/>
          </p:cNvSpPr>
          <p:nvPr>
            <p:ph type="ftr" sz="quarter" idx="10"/>
          </p:nvPr>
        </p:nvSpPr>
        <p:spPr/>
        <p:txBody>
          <a:bodyPr/>
          <a:lstStyle/>
          <a:p>
            <a:pPr>
              <a:defRPr/>
            </a:pPr>
            <a:r>
              <a:rPr lang="en-US" smtClean="0"/>
              <a:t>E. Berryman, May 2016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25</a:t>
            </a:fld>
            <a:endParaRPr lang="en-US"/>
          </a:p>
        </p:txBody>
      </p:sp>
    </p:spTree>
    <p:extLst>
      <p:ext uri="{BB962C8B-B14F-4D97-AF65-F5344CB8AC3E}">
        <p14:creationId xmlns:p14="http://schemas.microsoft.com/office/powerpoint/2010/main" val="314152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Feedback from Issues</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48" y="771530"/>
            <a:ext cx="7414452" cy="5560839"/>
          </a:xfrm>
          <a:prstGeom prst="rect">
            <a:avLst/>
          </a:prstGeom>
        </p:spPr>
      </p:pic>
    </p:spTree>
    <p:extLst>
      <p:ext uri="{BB962C8B-B14F-4D97-AF65-F5344CB8AC3E}">
        <p14:creationId xmlns:p14="http://schemas.microsoft.com/office/powerpoint/2010/main" val="11323233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Comments Activity</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705600" cy="5029200"/>
          </a:xfrm>
          <a:prstGeom prst="rect">
            <a:avLst/>
          </a:prstGeom>
        </p:spPr>
      </p:pic>
    </p:spTree>
    <p:extLst>
      <p:ext uri="{BB962C8B-B14F-4D97-AF65-F5344CB8AC3E}">
        <p14:creationId xmlns:p14="http://schemas.microsoft.com/office/powerpoint/2010/main" val="1671060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Issues Activity</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1499"/>
            <a:ext cx="6705600" cy="5029200"/>
          </a:xfrm>
          <a:prstGeom prst="rect">
            <a:avLst/>
          </a:prstGeom>
        </p:spPr>
      </p:pic>
    </p:spTree>
    <p:extLst>
      <p:ext uri="{BB962C8B-B14F-4D97-AF65-F5344CB8AC3E}">
        <p14:creationId xmlns:p14="http://schemas.microsoft.com/office/powerpoint/2010/main" val="25111838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Issues Activity</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1023465"/>
            <a:ext cx="6781800" cy="5086350"/>
          </a:xfrm>
          <a:prstGeom prst="rect">
            <a:avLst/>
          </a:prstGeom>
        </p:spPr>
      </p:pic>
    </p:spTree>
    <p:extLst>
      <p:ext uri="{BB962C8B-B14F-4D97-AF65-F5344CB8AC3E}">
        <p14:creationId xmlns:p14="http://schemas.microsoft.com/office/powerpoint/2010/main" val="32436556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title"/>
          </p:nvPr>
        </p:nvSpPr>
        <p:spPr/>
        <p:txBody>
          <a:bodyPr/>
          <a:lstStyle/>
          <a:p>
            <a:r>
              <a:rPr lang="en-US" dirty="0" smtClean="0">
                <a:latin typeface="Arial" pitchFamily="34" charset="0"/>
                <a:ea typeface="ＭＳ Ｐゴシック"/>
                <a:cs typeface="ＭＳ Ｐゴシック"/>
              </a:rPr>
              <a:t>Milestone Activity</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49390"/>
            <a:ext cx="6705600" cy="5029200"/>
          </a:xfrm>
          <a:prstGeom prst="rect">
            <a:avLst/>
          </a:prstGeom>
        </p:spPr>
      </p:pic>
    </p:spTree>
    <p:extLst>
      <p:ext uri="{BB962C8B-B14F-4D97-AF65-F5344CB8AC3E}">
        <p14:creationId xmlns:p14="http://schemas.microsoft.com/office/powerpoint/2010/main" val="39247575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p:txBody>
          <a:bodyPr/>
          <a:lstStyle/>
          <a:p>
            <a:pPr>
              <a:lnSpc>
                <a:spcPct val="130000"/>
              </a:lnSpc>
            </a:pPr>
            <a:r>
              <a:rPr lang="en-US" dirty="0" smtClean="0">
                <a:latin typeface="Arial" pitchFamily="34" charset="0"/>
                <a:ea typeface="ＭＳ Ｐゴシック"/>
              </a:rPr>
              <a:t>4.3.x </a:t>
            </a:r>
            <a:r>
              <a:rPr lang="en-US" dirty="0">
                <a:latin typeface="Arial" pitchFamily="34" charset="0"/>
                <a:ea typeface="ＭＳ Ｐゴシック"/>
              </a:rPr>
              <a:t>due </a:t>
            </a:r>
            <a:r>
              <a:rPr lang="en-US" dirty="0" smtClean="0">
                <a:latin typeface="Arial" pitchFamily="34" charset="0"/>
                <a:ea typeface="ＭＳ Ｐゴシック"/>
              </a:rPr>
              <a:t>date end of this month</a:t>
            </a:r>
          </a:p>
          <a:p>
            <a:pPr lvl="1">
              <a:lnSpc>
                <a:spcPct val="130000"/>
              </a:lnSpc>
            </a:pPr>
            <a:r>
              <a:rPr lang="en-US" dirty="0">
                <a:latin typeface="Arial" pitchFamily="34" charset="0"/>
                <a:ea typeface="ＭＳ Ｐゴシック"/>
              </a:rPr>
              <a:t>Simplify users ability to save, load, share, distribute </a:t>
            </a:r>
            <a:r>
              <a:rPr lang="en-US" b="1" dirty="0" smtClean="0">
                <a:latin typeface="Arial" pitchFamily="34" charset="0"/>
                <a:ea typeface="ＭＳ Ｐゴシック"/>
              </a:rPr>
              <a:t>Perspectives</a:t>
            </a:r>
          </a:p>
          <a:p>
            <a:pPr lvl="1">
              <a:lnSpc>
                <a:spcPct val="130000"/>
              </a:lnSpc>
            </a:pPr>
            <a:r>
              <a:rPr lang="en-US" b="1" dirty="0">
                <a:latin typeface="Arial" pitchFamily="34" charset="0"/>
                <a:ea typeface="ＭＳ Ｐゴシック"/>
              </a:rPr>
              <a:t>Save set restore UI</a:t>
            </a:r>
            <a:r>
              <a:rPr lang="en-US" dirty="0">
                <a:latin typeface="Arial" pitchFamily="34" charset="0"/>
                <a:ea typeface="ＭＳ Ｐゴシック"/>
              </a:rPr>
              <a:t>, interface works with </a:t>
            </a:r>
            <a:r>
              <a:rPr lang="en-US" dirty="0" err="1" smtClean="0">
                <a:latin typeface="Arial" pitchFamily="34" charset="0"/>
                <a:ea typeface="ＭＳ Ｐゴシック"/>
              </a:rPr>
              <a:t>Git</a:t>
            </a:r>
            <a:r>
              <a:rPr lang="en-US" dirty="0" smtClean="0">
                <a:latin typeface="Arial" pitchFamily="34" charset="0"/>
                <a:ea typeface="ＭＳ Ｐゴシック"/>
              </a:rPr>
              <a:t> </a:t>
            </a:r>
            <a:r>
              <a:rPr lang="en-US" dirty="0">
                <a:latin typeface="Arial" pitchFamily="34" charset="0"/>
                <a:ea typeface="ＭＳ Ｐゴシック"/>
              </a:rPr>
              <a:t>and </a:t>
            </a:r>
            <a:r>
              <a:rPr lang="en-US" dirty="0" smtClean="0">
                <a:latin typeface="Arial" pitchFamily="34" charset="0"/>
                <a:ea typeface="ＭＳ Ｐゴシック"/>
              </a:rPr>
              <a:t>MASAR</a:t>
            </a:r>
          </a:p>
          <a:p>
            <a:pPr lvl="1">
              <a:lnSpc>
                <a:spcPct val="130000"/>
              </a:lnSpc>
            </a:pPr>
            <a:r>
              <a:rPr lang="en-US" b="1" dirty="0" err="1" smtClean="0">
                <a:latin typeface="Arial" pitchFamily="34" charset="0"/>
                <a:ea typeface="ＭＳ Ｐゴシック"/>
              </a:rPr>
              <a:t>PVTable</a:t>
            </a:r>
            <a:r>
              <a:rPr lang="en-US" b="1" dirty="0" smtClean="0">
                <a:latin typeface="Arial" pitchFamily="34" charset="0"/>
                <a:ea typeface="ＭＳ Ｐゴシック"/>
              </a:rPr>
              <a:t> “Measurement”</a:t>
            </a:r>
            <a:r>
              <a:rPr lang="en-US" dirty="0" smtClean="0">
                <a:latin typeface="Arial" pitchFamily="34" charset="0"/>
                <a:ea typeface="ＭＳ Ｐゴシック"/>
              </a:rPr>
              <a:t> </a:t>
            </a:r>
            <a:r>
              <a:rPr lang="en-US" dirty="0">
                <a:latin typeface="Arial" pitchFamily="34" charset="0"/>
                <a:ea typeface="ＭＳ Ｐゴシック"/>
              </a:rPr>
              <a:t>u</a:t>
            </a:r>
            <a:r>
              <a:rPr lang="en-US" dirty="0" smtClean="0">
                <a:latin typeface="Arial" pitchFamily="34" charset="0"/>
                <a:ea typeface="ＭＳ Ｐゴシック"/>
              </a:rPr>
              <a:t>pdates by GANIL/Spiral2</a:t>
            </a:r>
          </a:p>
          <a:p>
            <a:pPr lvl="1">
              <a:lnSpc>
                <a:spcPct val="130000"/>
              </a:lnSpc>
            </a:pPr>
            <a:r>
              <a:rPr lang="en-US" dirty="0" smtClean="0">
                <a:latin typeface="Arial" pitchFamily="34" charset="0"/>
                <a:ea typeface="ＭＳ Ｐゴシック"/>
              </a:rPr>
              <a:t>Move to </a:t>
            </a:r>
            <a:r>
              <a:rPr lang="en-US" b="1" dirty="0" smtClean="0">
                <a:latin typeface="Arial" pitchFamily="34" charset="0"/>
                <a:ea typeface="ＭＳ Ｐゴシック"/>
              </a:rPr>
              <a:t>Java 8 Time </a:t>
            </a:r>
            <a:r>
              <a:rPr lang="en-US" dirty="0" smtClean="0">
                <a:latin typeface="Arial" pitchFamily="34" charset="0"/>
                <a:ea typeface="ＭＳ Ｐゴシック"/>
              </a:rPr>
              <a:t>API (Instant, Period)</a:t>
            </a:r>
          </a:p>
          <a:p>
            <a:pPr lvl="1">
              <a:lnSpc>
                <a:spcPct val="130000"/>
              </a:lnSpc>
            </a:pPr>
            <a:r>
              <a:rPr lang="en-US" b="1" dirty="0" smtClean="0">
                <a:latin typeface="Arial" pitchFamily="34" charset="0"/>
                <a:ea typeface="ＭＳ Ｐゴシック"/>
              </a:rPr>
              <a:t>Unit test</a:t>
            </a:r>
            <a:r>
              <a:rPr lang="en-US" dirty="0" smtClean="0">
                <a:latin typeface="Arial" pitchFamily="34" charset="0"/>
                <a:ea typeface="ＭＳ Ｐゴシック"/>
              </a:rPr>
              <a:t> cleaned to all passing</a:t>
            </a:r>
          </a:p>
          <a:p>
            <a:pPr lvl="1">
              <a:lnSpc>
                <a:spcPct val="130000"/>
              </a:lnSpc>
            </a:pPr>
            <a:r>
              <a:rPr lang="en-US" dirty="0" smtClean="0">
                <a:latin typeface="Arial" pitchFamily="34" charset="0"/>
                <a:ea typeface="ＭＳ Ｐゴシック"/>
              </a:rPr>
              <a:t>BEAST </a:t>
            </a:r>
            <a:r>
              <a:rPr lang="en-US" dirty="0" err="1" smtClean="0">
                <a:latin typeface="Arial" pitchFamily="34" charset="0"/>
                <a:ea typeface="ＭＳ Ｐゴシック"/>
              </a:rPr>
              <a:t>datasource</a:t>
            </a:r>
            <a:r>
              <a:rPr lang="en-US" dirty="0" smtClean="0">
                <a:latin typeface="Arial" pitchFamily="34" charset="0"/>
                <a:ea typeface="ＭＳ Ｐゴシック"/>
              </a:rPr>
              <a:t> for </a:t>
            </a:r>
            <a:r>
              <a:rPr lang="en-US" b="1" dirty="0" err="1" smtClean="0">
                <a:latin typeface="Arial" pitchFamily="34" charset="0"/>
                <a:ea typeface="ＭＳ Ｐゴシック"/>
              </a:rPr>
              <a:t>Diirt</a:t>
            </a:r>
            <a:endParaRPr lang="en-US" b="1" dirty="0" smtClean="0">
              <a:latin typeface="Arial" pitchFamily="34" charset="0"/>
              <a:ea typeface="ＭＳ Ｐゴシック"/>
            </a:endParaRPr>
          </a:p>
          <a:p>
            <a:pPr lvl="1">
              <a:lnSpc>
                <a:spcPct val="130000"/>
              </a:lnSpc>
            </a:pPr>
            <a:r>
              <a:rPr lang="en-US" dirty="0" smtClean="0">
                <a:latin typeface="Arial" pitchFamily="34" charset="0"/>
                <a:ea typeface="ＭＳ Ｐゴシック"/>
              </a:rPr>
              <a:t>New </a:t>
            </a:r>
            <a:r>
              <a:rPr lang="en-US" b="1" dirty="0">
                <a:latin typeface="Arial" pitchFamily="34" charset="0"/>
                <a:ea typeface="ＭＳ Ｐゴシック"/>
              </a:rPr>
              <a:t>Display Builder </a:t>
            </a:r>
            <a:r>
              <a:rPr lang="en-US" b="1" dirty="0" smtClean="0">
                <a:latin typeface="Arial" pitchFamily="34" charset="0"/>
                <a:ea typeface="ＭＳ Ｐゴシック"/>
              </a:rPr>
              <a:t>Prototype </a:t>
            </a:r>
            <a:r>
              <a:rPr lang="en-US" dirty="0">
                <a:latin typeface="Arial" pitchFamily="34" charset="0"/>
                <a:ea typeface="ＭＳ Ｐゴシック"/>
              </a:rPr>
              <a:t>available for </a:t>
            </a:r>
            <a:r>
              <a:rPr lang="en-US" dirty="0" smtClean="0">
                <a:latin typeface="Arial" pitchFamily="34" charset="0"/>
                <a:ea typeface="ＭＳ Ｐゴシック"/>
              </a:rPr>
              <a:t>testing</a:t>
            </a:r>
            <a:endParaRPr lang="en-US" dirty="0">
              <a:latin typeface="Arial" pitchFamily="34" charset="0"/>
              <a:ea typeface="ＭＳ Ｐゴシック"/>
            </a:endParaRPr>
          </a:p>
        </p:txBody>
      </p:sp>
      <p:sp>
        <p:nvSpPr>
          <p:cNvPr id="10244" name="Title 4"/>
          <p:cNvSpPr>
            <a:spLocks noGrp="1"/>
          </p:cNvSpPr>
          <p:nvPr>
            <p:ph type="title"/>
          </p:nvPr>
        </p:nvSpPr>
        <p:spPr/>
        <p:txBody>
          <a:bodyPr/>
          <a:lstStyle/>
          <a:p>
            <a:r>
              <a:rPr lang="en-US" dirty="0" smtClean="0">
                <a:latin typeface="Arial" pitchFamily="34" charset="0"/>
                <a:ea typeface="ＭＳ Ｐゴシック"/>
                <a:cs typeface="ＭＳ Ｐゴシック"/>
              </a:rPr>
              <a:t>Closing 4.3.x (testing to stable)</a:t>
            </a:r>
          </a:p>
        </p:txBody>
      </p:sp>
      <p:sp>
        <p:nvSpPr>
          <p:cNvPr id="5" name="Footer Placeholder 4"/>
          <p:cNvSpPr>
            <a:spLocks noGrp="1"/>
          </p:cNvSpPr>
          <p:nvPr>
            <p:ph type="ftr" sz="quarter" idx="10"/>
          </p:nvPr>
        </p:nvSpPr>
        <p:spPr/>
        <p:txBody>
          <a:bodyPr/>
          <a:lstStyle/>
          <a:p>
            <a:r>
              <a:rPr lang="en-US" smtClean="0"/>
              <a:t>E. Berryman, May 2016 EPICS Collaboration Meeting</a:t>
            </a:r>
            <a:endParaRPr lang="en-US" dirty="0"/>
          </a:p>
        </p:txBody>
      </p:sp>
      <p:sp>
        <p:nvSpPr>
          <p:cNvPr id="6" name="Slide Number Placeholder 5"/>
          <p:cNvSpPr>
            <a:spLocks noGrp="1"/>
          </p:cNvSpPr>
          <p:nvPr>
            <p:ph type="sldNum" sz="quarter" idx="11"/>
          </p:nvPr>
        </p:nvSpPr>
        <p:spPr/>
        <p:txBody>
          <a:bodyPr/>
          <a:lstStyle/>
          <a:p>
            <a:pPr algn="l"/>
            <a:r>
              <a:rPr lang="en-US" smtClean="0"/>
              <a:t>, Slide </a:t>
            </a:r>
            <a:fld id="{1D2CDB64-C772-4C10-8066-C769534B205C}" type="slidenum">
              <a:rPr lang="en-US" smtClean="0"/>
              <a:pPr algn="l"/>
              <a:t>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524000"/>
            <a:ext cx="7124005" cy="4571999"/>
          </a:xfrm>
          <a:prstGeom prst="rect">
            <a:avLst/>
          </a:prstGeom>
        </p:spPr>
      </p:pic>
      <p:sp>
        <p:nvSpPr>
          <p:cNvPr id="3" name="Title 2"/>
          <p:cNvSpPr>
            <a:spLocks noGrp="1"/>
          </p:cNvSpPr>
          <p:nvPr>
            <p:ph type="title"/>
          </p:nvPr>
        </p:nvSpPr>
        <p:spPr/>
        <p:txBody>
          <a:bodyPr/>
          <a:lstStyle/>
          <a:p>
            <a:r>
              <a:rPr lang="en-US" dirty="0" smtClean="0"/>
              <a:t>Save Set Restore</a:t>
            </a:r>
            <a:endParaRPr lang="en-US" dirty="0"/>
          </a:p>
        </p:txBody>
      </p:sp>
      <p:sp>
        <p:nvSpPr>
          <p:cNvPr id="4" name="Footer Placeholder 3"/>
          <p:cNvSpPr>
            <a:spLocks noGrp="1"/>
          </p:cNvSpPr>
          <p:nvPr>
            <p:ph type="ftr" sz="quarter" idx="10"/>
          </p:nvPr>
        </p:nvSpPr>
        <p:spPr/>
        <p:txBody>
          <a:bodyPr/>
          <a:lstStyle/>
          <a:p>
            <a:pPr>
              <a:defRPr/>
            </a:pPr>
            <a:r>
              <a:rPr lang="en-US" smtClean="0"/>
              <a:t>E. Berryman, May 2016 EPICS Collaboration Meeting</a:t>
            </a:r>
            <a:endParaRPr lang="en-US" dirty="0"/>
          </a:p>
        </p:txBody>
      </p:sp>
      <p:sp>
        <p:nvSpPr>
          <p:cNvPr id="5" name="Slide Number Placeholder 4"/>
          <p:cNvSpPr>
            <a:spLocks noGrp="1"/>
          </p:cNvSpPr>
          <p:nvPr>
            <p:ph type="sldNum" sz="quarter" idx="11"/>
          </p:nvPr>
        </p:nvSpPr>
        <p:spPr/>
        <p:txBody>
          <a:bodyPr/>
          <a:lstStyle/>
          <a:p>
            <a:pPr>
              <a:defRPr/>
            </a:pPr>
            <a:r>
              <a:rPr lang="en-US" smtClean="0"/>
              <a:t>, Slide </a:t>
            </a:r>
            <a:fld id="{35AD4620-7552-4207-8973-898801ED212B}" type="slidenum">
              <a:rPr lang="en-US" smtClean="0"/>
              <a:pPr>
                <a:defRPr/>
              </a:pPr>
              <a:t>9</a:t>
            </a:fld>
            <a:endParaRPr lang="en-US"/>
          </a:p>
        </p:txBody>
      </p:sp>
      <p:sp>
        <p:nvSpPr>
          <p:cNvPr id="7" name="Content Placeholder 5"/>
          <p:cNvSpPr txBox="1">
            <a:spLocks/>
          </p:cNvSpPr>
          <p:nvPr/>
        </p:nvSpPr>
        <p:spPr bwMode="auto">
          <a:xfrm>
            <a:off x="76200" y="1067100"/>
            <a:ext cx="8990922"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smtClean="0">
                <a:latin typeface="Arial" pitchFamily="34" charset="0"/>
                <a:ea typeface="ＭＳ Ｐゴシック"/>
              </a:rPr>
              <a:t>Extension for </a:t>
            </a:r>
            <a:r>
              <a:rPr lang="en-US" kern="0" dirty="0" err="1" smtClean="0">
                <a:latin typeface="Arial" pitchFamily="34" charset="0"/>
                <a:ea typeface="ＭＳ Ｐゴシック"/>
              </a:rPr>
              <a:t>Git</a:t>
            </a:r>
            <a:r>
              <a:rPr lang="en-US" kern="0" dirty="0" smtClean="0">
                <a:latin typeface="Arial" pitchFamily="34" charset="0"/>
                <a:ea typeface="ＭＳ Ｐゴシック"/>
              </a:rPr>
              <a:t> and MASAR providers</a:t>
            </a:r>
            <a:endParaRPr lang="en-US" kern="0" dirty="0">
              <a:latin typeface="Arial" pitchFamily="34" charset="0"/>
              <a:ea typeface="ＭＳ Ｐゴシック"/>
            </a:endParaRPr>
          </a:p>
        </p:txBody>
      </p:sp>
    </p:spTree>
    <p:extLst>
      <p:ext uri="{BB962C8B-B14F-4D97-AF65-F5344CB8AC3E}">
        <p14:creationId xmlns:p14="http://schemas.microsoft.com/office/powerpoint/2010/main" val="1550719626"/>
      </p:ext>
    </p:extLst>
  </p:cSld>
  <p:clrMapOvr>
    <a:masterClrMapping/>
  </p:clrMapOvr>
</p:sld>
</file>

<file path=ppt/theme/theme1.xml><?xml version="1.0" encoding="utf-8"?>
<a:theme xmlns:a="http://schemas.openxmlformats.org/drawingml/2006/main" name="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FRIB PowerPoint Template.pptx" id="{F9D8EFE4-3DAD-43E2-85D0-715CB6229C22}" vid="{1E1D846A-C59C-4820-B358-E1CB3089F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rchive_x0020_Date xmlns="31ac3772-10db-466f-87b2-5ca6a813de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64A49F64DF79428F509E137829B888" ma:contentTypeVersion="6" ma:contentTypeDescription="Create a new document." ma:contentTypeScope="" ma:versionID="8a7aed8bdf4c3413bc989bce2f4b261c">
  <xsd:schema xmlns:xsd="http://www.w3.org/2001/XMLSchema" xmlns:xs="http://www.w3.org/2001/XMLSchema" xmlns:p="http://schemas.microsoft.com/office/2006/metadata/properties" xmlns:ns3="31ac3772-10db-466f-87b2-5ca6a813de61" targetNamespace="http://schemas.microsoft.com/office/2006/metadata/properties" ma:root="true" ma:fieldsID="d4808b643a3fcdf475531a36b224db68" ns3:_="">
    <xsd:import namespace="31ac3772-10db-466f-87b2-5ca6a813de61"/>
    <xsd:element name="properties">
      <xsd:complexType>
        <xsd:sequence>
          <xsd:element name="documentManagement">
            <xsd:complexType>
              <xsd:all>
                <xsd:element ref="ns3: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11" nillable="true" ma:displayName="Archive Date" ma:format="DateOnly" ma:internalName="Archiv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A702D-F6E6-4314-8945-369A109C75F9}">
  <ds:schemaRefs>
    <ds:schemaRef ds:uri="http://purl.org/dc/dcmitype/"/>
    <ds:schemaRef ds:uri="http://purl.org/dc/elements/1.1/"/>
    <ds:schemaRef ds:uri="http://schemas.microsoft.com/office/2006/documentManagement/types"/>
    <ds:schemaRef ds:uri="31ac3772-10db-466f-87b2-5ca6a813de6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B76CD61-6042-403B-B3F6-04E51A8FF76A}">
  <ds:schemaRefs>
    <ds:schemaRef ds:uri="http://schemas.microsoft.com/sharepoint/v3/contenttype/forms"/>
  </ds:schemaRefs>
</ds:datastoreItem>
</file>

<file path=customXml/itemProps3.xml><?xml version="1.0" encoding="utf-8"?>
<ds:datastoreItem xmlns:ds="http://schemas.openxmlformats.org/officeDocument/2006/customXml" ds:itemID="{E31DB0CB-4E0D-46AF-AE42-D1478287D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c3772-10db-466f-87b2-5ca6a813de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FRIB PowerPoint Template</Template>
  <TotalTime>2443</TotalTime>
  <Words>1111</Words>
  <Application>Microsoft Macintosh PowerPoint</Application>
  <PresentationFormat>On-screen Show (4:3)</PresentationFormat>
  <Paragraphs>202</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FRIB3</vt:lpstr>
      <vt:lpstr>CS-Studio Collaboration Status</vt:lpstr>
      <vt:lpstr>Overview</vt:lpstr>
      <vt:lpstr>Feedback from Issues</vt:lpstr>
      <vt:lpstr>Comments Activity</vt:lpstr>
      <vt:lpstr>Issues Activity</vt:lpstr>
      <vt:lpstr>Issues Activity</vt:lpstr>
      <vt:lpstr>Milestone Activity</vt:lpstr>
      <vt:lpstr>Closing 4.3.x (testing to stable)</vt:lpstr>
      <vt:lpstr>Save Set Restore</vt:lpstr>
      <vt:lpstr>Display Builder</vt:lpstr>
      <vt:lpstr>Code a thon</vt:lpstr>
      <vt:lpstr>Code a thon</vt:lpstr>
      <vt:lpstr>4.4.x (testing)</vt:lpstr>
      <vt:lpstr>ISO 9001 Quality Standard</vt:lpstr>
      <vt:lpstr>ISO 9001 Quality Standard</vt:lpstr>
      <vt:lpstr>Registered Sites</vt:lpstr>
      <vt:lpstr>Management Review</vt:lpstr>
      <vt:lpstr>Management Review</vt:lpstr>
      <vt:lpstr>Management Review</vt:lpstr>
      <vt:lpstr>How to Contribute</vt:lpstr>
      <vt:lpstr>Development Process</vt:lpstr>
      <vt:lpstr>Development Process</vt:lpstr>
      <vt:lpstr>Development Process</vt:lpstr>
      <vt:lpstr>Attend Meetings</vt:lpstr>
      <vt:lpstr>CS-Studio Summary</vt:lpstr>
    </vt:vector>
  </TitlesOfParts>
  <Company>NSCL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administrator</dc:creator>
  <cp:lastModifiedBy>Timo Korhonen</cp:lastModifiedBy>
  <cp:revision>115</cp:revision>
  <cp:lastPrinted>2013-06-17T20:20:32Z</cp:lastPrinted>
  <dcterms:created xsi:type="dcterms:W3CDTF">2015-05-19T18:23:03Z</dcterms:created>
  <dcterms:modified xsi:type="dcterms:W3CDTF">2016-06-07T13:03:19Z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0x010100F664A49F64DF79428F509E137829B888</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