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6"/>
  </p:notesMasterIdLst>
  <p:handoutMasterIdLst>
    <p:handoutMasterId r:id="rId17"/>
  </p:handoutMasterIdLst>
  <p:sldIdLst>
    <p:sldId id="328" r:id="rId2"/>
    <p:sldId id="290" r:id="rId3"/>
    <p:sldId id="329" r:id="rId4"/>
    <p:sldId id="336" r:id="rId5"/>
    <p:sldId id="340" r:id="rId6"/>
    <p:sldId id="331" r:id="rId7"/>
    <p:sldId id="341" r:id="rId8"/>
    <p:sldId id="334" r:id="rId9"/>
    <p:sldId id="332" r:id="rId10"/>
    <p:sldId id="333" r:id="rId11"/>
    <p:sldId id="342" r:id="rId12"/>
    <p:sldId id="307" r:id="rId13"/>
    <p:sldId id="309" r:id="rId14"/>
    <p:sldId id="338" r:id="rId15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290"/>
            <p14:sldId id="329"/>
            <p14:sldId id="336"/>
            <p14:sldId id="340"/>
            <p14:sldId id="331"/>
            <p14:sldId id="341"/>
            <p14:sldId id="334"/>
            <p14:sldId id="332"/>
            <p14:sldId id="333"/>
            <p14:sldId id="342"/>
            <p14:sldId id="307"/>
            <p14:sldId id="309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333"/>
    <a:srgbClr val="F13763"/>
    <a:srgbClr val="003B6E"/>
    <a:srgbClr val="010000"/>
    <a:srgbClr val="808080"/>
    <a:srgbClr val="FFFFFF"/>
    <a:srgbClr val="000000"/>
    <a:srgbClr val="FDCA00"/>
    <a:srgbClr val="EF5B00"/>
    <a:srgbClr val="C5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7" autoAdjust="0"/>
  </p:normalViewPr>
  <p:slideViewPr>
    <p:cSldViewPr snapToObjects="1">
      <p:cViewPr>
        <p:scale>
          <a:sx n="130" d="100"/>
          <a:sy n="130" d="100"/>
        </p:scale>
        <p:origin x="-234" y="187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47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0" y="6661150"/>
            <a:ext cx="8782054" cy="196850"/>
          </a:xfrm>
        </p:spPr>
        <p:txBody>
          <a:bodyPr/>
          <a:lstStyle/>
          <a:p>
            <a:pPr algn="r">
              <a:defRPr/>
            </a:pPr>
            <a:r>
              <a:rPr lang="en-US" b="1" dirty="0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0" y="6661150"/>
            <a:ext cx="8782054" cy="196850"/>
          </a:xfrm>
        </p:spPr>
        <p:txBody>
          <a:bodyPr/>
          <a:lstStyle/>
          <a:p>
            <a:pPr algn="r">
              <a:defRPr/>
            </a:pPr>
            <a:r>
              <a:rPr lang="en-US" b="1" dirty="0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9" r:id="rId3"/>
    <p:sldLayoutId id="2147483975" r:id="rId4"/>
    <p:sldLayoutId id="2147483980" r:id="rId5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g"/><Relationship Id="rId2" Type="http://schemas.openxmlformats.org/officeDocument/2006/relationships/hyperlink" Target="http://epics.web.psi.ch/software/caqtd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err="1" smtClean="0"/>
              <a:t>caQtDM</a:t>
            </a:r>
            <a:r>
              <a:rPr lang="en-GB" dirty="0" smtClean="0"/>
              <a:t>: future use of a display manager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Helge Brands, </a:t>
            </a:r>
            <a:r>
              <a:rPr lang="en-GB" dirty="0" smtClean="0">
                <a:solidFill>
                  <a:schemeClr val="bg2"/>
                </a:solidFill>
              </a:rPr>
              <a:t>Anton Mezger  </a:t>
            </a:r>
            <a:r>
              <a:rPr lang="en-GB" dirty="0" smtClean="0"/>
              <a:t>::  Paul </a:t>
            </a:r>
            <a:r>
              <a:rPr lang="en-GB" dirty="0" err="1" smtClean="0"/>
              <a:t>Scherrer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, Switzerland</a:t>
            </a:r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7286005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969696"/>
                </a:solidFill>
                <a:latin typeface="+mn-lt"/>
              </a:rPr>
              <a:t>Spring 2016 EPICS Collaboration meeting, </a:t>
            </a:r>
            <a:r>
              <a:rPr lang="en-US" sz="1800" b="1" dirty="0">
                <a:solidFill>
                  <a:srgbClr val="969696"/>
                </a:solidFill>
                <a:latin typeface="+mn-lt"/>
              </a:rPr>
              <a:t>Lund, </a:t>
            </a:r>
            <a:r>
              <a:rPr lang="en-US" sz="1800" b="1" dirty="0" smtClean="0">
                <a:solidFill>
                  <a:srgbClr val="969696"/>
                </a:solidFill>
                <a:latin typeface="+mn-lt"/>
              </a:rPr>
              <a:t>Sweden, May </a:t>
            </a:r>
            <a:r>
              <a:rPr lang="en-US" sz="1800" b="1" dirty="0">
                <a:solidFill>
                  <a:srgbClr val="969696"/>
                </a:solidFill>
                <a:latin typeface="+mn-lt"/>
              </a:rPr>
              <a:t>2016</a:t>
            </a:r>
            <a:r>
              <a:rPr lang="en-US" sz="1800" b="1" dirty="0" smtClean="0">
                <a:solidFill>
                  <a:srgbClr val="969696"/>
                </a:solidFill>
                <a:latin typeface="+mn-lt"/>
              </a:rPr>
              <a:t> 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altLang="de-DE" dirty="0">
                <a:latin typeface="Arial" charset="0"/>
                <a:ea typeface="ヒラギノ角ゴ Pro W3" charset="-128"/>
                <a:cs typeface="Arial" charset="0"/>
              </a:rPr>
              <a:t>The </a:t>
            </a:r>
            <a:r>
              <a:rPr lang="en-US" altLang="de-DE" dirty="0" smtClean="0">
                <a:latin typeface="Arial" charset="0"/>
                <a:ea typeface="ヒラギノ角ゴ Pro W3" charset="-128"/>
                <a:cs typeface="Arial" charset="0"/>
              </a:rPr>
              <a:t>to Do's </a:t>
            </a:r>
            <a:r>
              <a:rPr lang="en-US" altLang="de-DE" dirty="0">
                <a:latin typeface="Arial" charset="0"/>
                <a:ea typeface="ヒラギノ角ゴ Pro W3" charset="-128"/>
                <a:cs typeface="Arial" charset="0"/>
              </a:rPr>
              <a:t>list gets smaller; Users have to trigger new ideas.</a:t>
            </a:r>
          </a:p>
          <a:p>
            <a:pPr algn="just">
              <a:spcBef>
                <a:spcPct val="0"/>
              </a:spcBef>
            </a:pPr>
            <a:endParaRPr lang="en-US" altLang="de-DE" dirty="0">
              <a:latin typeface="Arial" charset="0"/>
              <a:ea typeface="ヒラギノ角ゴ Pro W3" charset="-128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US" altLang="de-DE" dirty="0">
                <a:latin typeface="Arial" charset="0"/>
                <a:ea typeface="ヒラギノ角ゴ Pro W3" charset="-128"/>
                <a:cs typeface="Arial" charset="0"/>
              </a:rPr>
              <a:t>Next:</a:t>
            </a:r>
          </a:p>
          <a:p>
            <a:pPr marL="0" indent="0" algn="just">
              <a:spcBef>
                <a:spcPct val="0"/>
              </a:spcBef>
              <a:buNone/>
            </a:pPr>
            <a:endParaRPr lang="en-US" altLang="de-DE" dirty="0">
              <a:latin typeface="Arial" charset="0"/>
              <a:ea typeface="ヒラギノ角ゴ Pro W3" charset="-128"/>
              <a:cs typeface="Arial" charset="0"/>
            </a:endParaRP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>
                <a:ea typeface="ヒラギノ角ゴ Pro W3" charset="-128"/>
                <a:cs typeface="Arial" charset="0"/>
              </a:rPr>
              <a:t>Linux configure </a:t>
            </a:r>
            <a:r>
              <a:rPr lang="en-US" altLang="de-DE" dirty="0" smtClean="0">
                <a:ea typeface="ヒラギノ角ゴ Pro W3" charset="-128"/>
                <a:cs typeface="Arial" charset="0"/>
              </a:rPr>
              <a:t>script</a:t>
            </a: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smtClean="0">
                <a:ea typeface="ヒラギノ角ゴ Pro W3" charset="-128"/>
                <a:cs typeface="Arial" charset="0"/>
              </a:rPr>
              <a:t>Integrate ALS </a:t>
            </a:r>
            <a:r>
              <a:rPr lang="en-US" altLang="de-DE" dirty="0" smtClean="0">
                <a:ea typeface="ヒラギノ角ゴ Pro W3" charset="-128"/>
                <a:cs typeface="Arial" charset="0"/>
              </a:rPr>
              <a:t>modifications to edl2ui</a:t>
            </a:r>
            <a:endParaRPr lang="en-US" altLang="de-DE" dirty="0">
              <a:ea typeface="ヒラギノ角ゴ Pro W3" charset="-128"/>
              <a:cs typeface="Arial" charset="0"/>
            </a:endParaRP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>
                <a:ea typeface="ヒラギノ角ゴ Pro W3" charset="-128"/>
                <a:cs typeface="Arial" charset="0"/>
              </a:rPr>
              <a:t>Build with epics </a:t>
            </a:r>
            <a:r>
              <a:rPr lang="en-US" altLang="de-DE" dirty="0" smtClean="0">
                <a:ea typeface="ヒラギノ角ゴ Pro W3" charset="-128"/>
                <a:cs typeface="Arial" charset="0"/>
              </a:rPr>
              <a:t>3.15</a:t>
            </a: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 smtClean="0">
                <a:ea typeface="ヒラギノ角ゴ Pro W3" charset="-128"/>
                <a:cs typeface="Arial" charset="0"/>
              </a:rPr>
              <a:t>New widgets (Histogram, …)</a:t>
            </a:r>
            <a:endParaRPr lang="en-US" altLang="de-DE" dirty="0">
              <a:ea typeface="ヒラギノ角ゴ Pro W3" charset="-128"/>
              <a:cs typeface="Arial" charset="0"/>
            </a:endParaRP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>
                <a:ea typeface="ヒラギノ角ゴ Pro W3" charset="-128"/>
                <a:cs typeface="Arial" charset="0"/>
              </a:rPr>
              <a:t>CS </a:t>
            </a:r>
            <a:r>
              <a:rPr lang="en-US" altLang="de-DE" dirty="0" smtClean="0">
                <a:ea typeface="ヒラギノ角ゴ Pro W3" charset="-128"/>
                <a:cs typeface="Arial" charset="0"/>
              </a:rPr>
              <a:t>new Plugins </a:t>
            </a:r>
            <a:r>
              <a:rPr lang="en-US" altLang="de-DE" dirty="0">
                <a:ea typeface="ヒラギノ角ゴ Pro W3" charset="-128"/>
                <a:cs typeface="Arial" charset="0"/>
              </a:rPr>
              <a:t>(database, epics4?, Tango</a:t>
            </a:r>
            <a:r>
              <a:rPr lang="en-US" altLang="de-DE" dirty="0" smtClean="0">
                <a:ea typeface="ヒラギノ角ゴ Pro W3" charset="-128"/>
                <a:cs typeface="Arial" charset="0"/>
              </a:rPr>
              <a:t>?)</a:t>
            </a: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 smtClean="0">
                <a:ea typeface="ヒラギノ角ゴ Pro W3" charset="-128"/>
                <a:cs typeface="Arial" charset="0"/>
              </a:rPr>
              <a:t>Bug fixes</a:t>
            </a: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 smtClean="0">
                <a:ea typeface="ヒラギノ角ゴ Pro W3" charset="-128"/>
                <a:cs typeface="Arial" charset="0"/>
              </a:rPr>
              <a:t>Performance enhancements</a:t>
            </a: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 smtClean="0">
                <a:ea typeface="ヒラギノ角ゴ Pro W3" charset="-128"/>
                <a:cs typeface="Arial" charset="0"/>
              </a:rPr>
              <a:t>https enable</a:t>
            </a:r>
          </a:p>
          <a:p>
            <a:pPr marL="288000" indent="-288000" algn="just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altLang="de-DE" dirty="0" smtClean="0">
                <a:ea typeface="ヒラギノ角ゴ Pro W3" charset="-128"/>
                <a:cs typeface="Arial" charset="0"/>
              </a:rPr>
              <a:t>Last but not least: Documentation and complete designer tooltips for property description</a:t>
            </a:r>
          </a:p>
          <a:p>
            <a:pPr marL="342900" indent="-342900" algn="just">
              <a:spcBef>
                <a:spcPct val="0"/>
              </a:spcBef>
            </a:pPr>
            <a:endParaRPr lang="en-US" altLang="de-DE" dirty="0">
              <a:latin typeface="Arial" charset="0"/>
              <a:ea typeface="ヒラギノ角ゴ Pro W3" charset="-128"/>
              <a:cs typeface="Arial" charset="0"/>
            </a:endParaRPr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414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27584" y="908720"/>
            <a:ext cx="7742237" cy="4679951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de-CH" altLang="fr-FR" dirty="0" err="1" smtClean="0">
                <a:latin typeface="Arial" charset="0"/>
                <a:ea typeface="ヒラギノ角ゴ Pro W3" charset="-128"/>
                <a:cs typeface="Arial" charset="0"/>
              </a:rPr>
              <a:t>Statistics</a:t>
            </a:r>
            <a:r>
              <a:rPr lang="de-CH" altLang="fr-FR" dirty="0">
                <a:latin typeface="Arial" charset="0"/>
                <a:ea typeface="ヒラギノ角ゴ Pro W3" charset="-128"/>
                <a:cs typeface="Arial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de-CH" altLang="fr-FR" dirty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caQtDM</a:t>
            </a:r>
            <a:r>
              <a:rPr lang="en-US" dirty="0"/>
              <a:t>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28486"/>
              </p:ext>
            </p:extLst>
          </p:nvPr>
        </p:nvGraphicFramePr>
        <p:xfrm>
          <a:off x="827584" y="1268760"/>
          <a:ext cx="2952328" cy="309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864096"/>
              </a:tblGrid>
              <a:tr h="309634">
                <a:tc>
                  <a:txBody>
                    <a:bodyPr/>
                    <a:lstStyle/>
                    <a:p>
                      <a:r>
                        <a:rPr lang="de-CH" sz="1200" dirty="0" err="1" smtClean="0"/>
                        <a:t>Github</a:t>
                      </a:r>
                      <a:r>
                        <a:rPr lang="de-CH" sz="1200" dirty="0" smtClean="0"/>
                        <a:t> </a:t>
                      </a:r>
                      <a:r>
                        <a:rPr lang="de-CH" sz="1200" dirty="0" err="1" smtClean="0"/>
                        <a:t>download</a:t>
                      </a:r>
                      <a:r>
                        <a:rPr lang="de-CH" sz="1200" baseline="0" dirty="0" err="1" smtClean="0"/>
                        <a:t>s</a:t>
                      </a:r>
                      <a:r>
                        <a:rPr lang="de-CH" sz="1200" baseline="0" dirty="0" smtClean="0"/>
                        <a:t>(17.5.16)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err="1" smtClean="0"/>
                        <a:t>count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caQtDM_4_0_2.msi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5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caQtDM_4_0_2_x64.msi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47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caQtDM_4_0_2_x86.msi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16</a:t>
                      </a:r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caqtdm_4_0_0.apk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14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caqtdm_4_0_0.dmg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33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caQtDM_4_0_0.msi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53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caQtDM_4_0_0_x64.msi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81</a:t>
                      </a:r>
                      <a:endParaRPr lang="de-CH" sz="1200" dirty="0"/>
                    </a:p>
                  </a:txBody>
                  <a:tcPr/>
                </a:tc>
              </a:tr>
              <a:tr h="309634"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caQtDM_4_0_0_x86.msi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200" dirty="0" smtClean="0"/>
                        <a:t>16</a:t>
                      </a:r>
                      <a:endParaRPr lang="de-CH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36407" r="1808" b="12426"/>
          <a:stretch/>
        </p:blipFill>
        <p:spPr bwMode="auto">
          <a:xfrm>
            <a:off x="3959538" y="2612408"/>
            <a:ext cx="4943206" cy="30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7740352" y="5149615"/>
            <a:ext cx="612825" cy="570348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805264"/>
            <a:ext cx="774223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CH" altLang="fr-FR" sz="1800" dirty="0" err="1">
                <a:ea typeface="ヒラギノ角ゴ Pro W3" charset="-128"/>
                <a:cs typeface="Arial" charset="0"/>
              </a:rPr>
              <a:t>Would</a:t>
            </a:r>
            <a:r>
              <a:rPr lang="de-CH" altLang="fr-FR" sz="1800" dirty="0">
                <a:ea typeface="ヒラギノ角ゴ Pro W3" charset="-128"/>
                <a:cs typeface="Arial" charset="0"/>
              </a:rPr>
              <a:t> also </a:t>
            </a:r>
            <a:r>
              <a:rPr lang="de-CH" altLang="fr-FR" sz="1800" dirty="0" err="1">
                <a:ea typeface="ヒラギノ角ゴ Pro W3" charset="-128"/>
                <a:cs typeface="Arial" charset="0"/>
              </a:rPr>
              <a:t>be</a:t>
            </a:r>
            <a:r>
              <a:rPr lang="de-CH" altLang="fr-FR" sz="1800" dirty="0">
                <a:ea typeface="ヒラギノ角ゴ Pro W3" charset="-128"/>
                <a:cs typeface="Arial" charset="0"/>
              </a:rPr>
              <a:t> </a:t>
            </a:r>
            <a:r>
              <a:rPr lang="de-CH" altLang="fr-FR" sz="1800" dirty="0" err="1">
                <a:ea typeface="ヒラギノ角ゴ Pro W3" charset="-128"/>
                <a:cs typeface="Arial" charset="0"/>
              </a:rPr>
              <a:t>nice</a:t>
            </a:r>
            <a:r>
              <a:rPr lang="de-CH" altLang="fr-FR" sz="1800" dirty="0">
                <a:ea typeface="ヒラギノ角ゴ Pro W3" charset="-128"/>
                <a:cs typeface="Arial" charset="0"/>
              </a:rPr>
              <a:t> </a:t>
            </a:r>
            <a:r>
              <a:rPr lang="de-CH" altLang="fr-FR" sz="1800" dirty="0" err="1">
                <a:ea typeface="ヒラギノ角ゴ Pro W3" charset="-128"/>
                <a:cs typeface="Arial" charset="0"/>
              </a:rPr>
              <a:t>to</a:t>
            </a:r>
            <a:r>
              <a:rPr lang="de-CH" altLang="fr-FR" sz="1800" dirty="0">
                <a:ea typeface="ヒラギノ角ゴ Pro W3" charset="-128"/>
                <a:cs typeface="Arial" charset="0"/>
              </a:rPr>
              <a:t> </a:t>
            </a:r>
            <a:r>
              <a:rPr lang="de-CH" altLang="fr-FR" sz="1800" dirty="0" err="1" smtClean="0">
                <a:ea typeface="ヒラギノ角ゴ Pro W3" charset="-128"/>
                <a:cs typeface="Arial" charset="0"/>
              </a:rPr>
              <a:t>have</a:t>
            </a:r>
            <a:r>
              <a:rPr lang="de-CH" altLang="fr-FR" sz="1800" dirty="0" smtClean="0">
                <a:ea typeface="ヒラギノ角ゴ Pro W3" charset="-128"/>
                <a:cs typeface="Arial" charset="0"/>
              </a:rPr>
              <a:t> </a:t>
            </a:r>
            <a:r>
              <a:rPr lang="de-CH" altLang="fr-FR" sz="1800" dirty="0" err="1" smtClean="0">
                <a:ea typeface="ヒラギノ角ゴ Pro W3" charset="-128"/>
                <a:cs typeface="Arial" charset="0"/>
              </a:rPr>
              <a:t>some</a:t>
            </a:r>
            <a:r>
              <a:rPr lang="de-CH" altLang="fr-FR" sz="1800" dirty="0" smtClean="0">
                <a:ea typeface="ヒラギノ角ゴ Pro W3" charset="-128"/>
                <a:cs typeface="Arial" charset="0"/>
              </a:rPr>
              <a:t> </a:t>
            </a:r>
            <a:r>
              <a:rPr lang="de-CH" altLang="fr-FR" sz="1800" dirty="0" err="1" smtClean="0">
                <a:ea typeface="ヒラギノ角ゴ Pro W3" charset="-128"/>
                <a:cs typeface="Arial" charset="0"/>
              </a:rPr>
              <a:t>feedback</a:t>
            </a:r>
            <a:r>
              <a:rPr lang="de-CH" altLang="fr-FR" sz="1800" dirty="0" smtClean="0">
                <a:ea typeface="ヒラギノ角ゴ Pro W3" charset="-128"/>
                <a:cs typeface="Arial" charset="0"/>
              </a:rPr>
              <a:t> </a:t>
            </a:r>
            <a:r>
              <a:rPr lang="de-CH" altLang="fr-FR" sz="1800" dirty="0" err="1" smtClean="0">
                <a:ea typeface="ヒラギノ角ゴ Pro W3" charset="-128"/>
                <a:cs typeface="Arial" charset="0"/>
              </a:rPr>
              <a:t>from</a:t>
            </a:r>
            <a:r>
              <a:rPr lang="de-CH" altLang="fr-FR" sz="1800" dirty="0" smtClean="0">
                <a:ea typeface="ヒラギノ角ゴ Pro W3" charset="-128"/>
                <a:cs typeface="Arial" charset="0"/>
              </a:rPr>
              <a:t> all </a:t>
            </a:r>
            <a:r>
              <a:rPr lang="de-CH" altLang="fr-FR" sz="1800" dirty="0" err="1" smtClean="0">
                <a:ea typeface="ヒラギノ角ゴ Pro W3" charset="-128"/>
                <a:cs typeface="Arial" charset="0"/>
              </a:rPr>
              <a:t>these</a:t>
            </a:r>
            <a:r>
              <a:rPr lang="de-CH" altLang="fr-FR" sz="1800" dirty="0" smtClean="0">
                <a:ea typeface="ヒラギノ角ゴ Pro W3" charset="-128"/>
                <a:cs typeface="Arial" charset="0"/>
              </a:rPr>
              <a:t>!</a:t>
            </a:r>
            <a:endParaRPr lang="fr-CH" sz="1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fr-CH" sz="18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83805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5946" y="4581128"/>
            <a:ext cx="8316468" cy="20165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/>
              <a:t>Conclusion:</a:t>
            </a:r>
          </a:p>
          <a:p>
            <a:pPr marL="342900" indent="-342900">
              <a:defRPr/>
            </a:pPr>
            <a:r>
              <a:rPr lang="en-US" dirty="0" smtClean="0"/>
              <a:t>caQtDM </a:t>
            </a:r>
            <a:r>
              <a:rPr lang="en-US" dirty="0"/>
              <a:t>replaced successfully MEDM and follows the demands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defRPr/>
            </a:pPr>
            <a:r>
              <a:rPr lang="en-US" dirty="0" smtClean="0"/>
              <a:t>caQtDM </a:t>
            </a:r>
            <a:r>
              <a:rPr lang="en-US" dirty="0"/>
              <a:t>very mature now</a:t>
            </a:r>
            <a:r>
              <a:rPr lang="en-US" dirty="0" smtClean="0"/>
              <a:t>.</a:t>
            </a:r>
          </a:p>
          <a:p>
            <a:pPr marL="342900" indent="-342900">
              <a:defRPr/>
            </a:pPr>
            <a:r>
              <a:rPr lang="en-US" b="1" dirty="0" smtClean="0"/>
              <a:t>caQtDM is well adapted to our needs for all synoptic views </a:t>
            </a:r>
          </a:p>
          <a:p>
            <a:pPr marL="342900" indent="-342900">
              <a:defRPr/>
            </a:pPr>
            <a:r>
              <a:rPr lang="en-US" dirty="0" smtClean="0"/>
              <a:t>caQtDM </a:t>
            </a:r>
            <a:r>
              <a:rPr lang="en-US" dirty="0"/>
              <a:t>is used on all possible platforms at </a:t>
            </a:r>
            <a:r>
              <a:rPr lang="en-US" dirty="0" smtClean="0"/>
              <a:t>PSI</a:t>
            </a: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5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My thanks go to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The authors of MEDM for their powerful application</a:t>
            </a:r>
          </a:p>
          <a:p>
            <a:pPr>
              <a:spcBef>
                <a:spcPts val="600"/>
              </a:spcBef>
            </a:pPr>
            <a:r>
              <a:rPr lang="en-US" dirty="0"/>
              <a:t>All contributors for their input and code</a:t>
            </a:r>
          </a:p>
          <a:p>
            <a:pPr>
              <a:spcBef>
                <a:spcPts val="600"/>
              </a:spcBef>
            </a:pPr>
            <a:r>
              <a:rPr lang="en-US" dirty="0"/>
              <a:t>All users for their suggestions and bug finding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sp>
        <p:nvSpPr>
          <p:cNvPr id="5" name="Content Placeholder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042988" y="1341438"/>
            <a:ext cx="7742237" cy="530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eaLnBrk="1" hangingPunct="1">
              <a:buClr>
                <a:srgbClr val="5C1400"/>
              </a:buClr>
              <a:buFont typeface="Wingdings" pitchFamily="2" charset="2"/>
              <a:buChar char="q"/>
            </a:pPr>
            <a:r>
              <a:rPr lang="en-US" altLang="de-DE" sz="3200" dirty="0"/>
              <a:t> Thank you for your </a:t>
            </a:r>
            <a:r>
              <a:rPr lang="en-US" altLang="de-DE" sz="3200" dirty="0" smtClean="0"/>
              <a:t>attention</a:t>
            </a:r>
          </a:p>
          <a:p>
            <a:pPr marL="0" indent="0" algn="ctr" eaLnBrk="1" hangingPunct="1">
              <a:buClr>
                <a:srgbClr val="5C1400"/>
              </a:buClr>
              <a:buNone/>
            </a:pPr>
            <a:r>
              <a:rPr lang="en-US" altLang="de-DE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and have a look at:</a:t>
            </a:r>
          </a:p>
          <a:p>
            <a:pPr marL="0" indent="0" algn="ctr" eaLnBrk="1" hangingPunct="1">
              <a:buClr>
                <a:srgbClr val="5C1400"/>
              </a:buClr>
              <a:buNone/>
            </a:pPr>
            <a:r>
              <a:rPr lang="en-US" altLang="de-DE" sz="1800" dirty="0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http</a:t>
            </a:r>
            <a:r>
              <a:rPr lang="en-US" altLang="de-DE" sz="1800" dirty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://epics.web.psi.ch/software/caqtdm</a:t>
            </a:r>
            <a:r>
              <a:rPr lang="en-US" altLang="de-DE" sz="1800" dirty="0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/</a:t>
            </a:r>
            <a:endParaRPr lang="en-US" altLang="de-DE" sz="1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Clr>
                <a:srgbClr val="5C1400"/>
              </a:buClr>
              <a:buNone/>
            </a:pPr>
            <a:endParaRPr lang="en-US" altLang="de-DE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>
              <a:buClr>
                <a:srgbClr val="5C1400"/>
              </a:buClr>
              <a:buNone/>
            </a:pPr>
            <a:r>
              <a:rPr lang="en-US" altLang="de-DE" sz="1800" dirty="0">
                <a:latin typeface="+mn-lt"/>
                <a:cs typeface="Arial" charset="0"/>
              </a:rPr>
              <a:t>Downloads:</a:t>
            </a:r>
          </a:p>
          <a:p>
            <a:pPr marL="965200" lvl="2" indent="0">
              <a:spcBef>
                <a:spcPts val="1200"/>
              </a:spcBef>
              <a:buClr>
                <a:srgbClr val="5C1400"/>
              </a:buClr>
              <a:buNone/>
            </a:pPr>
            <a:r>
              <a:rPr lang="en-US" altLang="de-DE" sz="1800" dirty="0">
                <a:latin typeface="+mn-lt"/>
                <a:cs typeface="Arial" charset="0"/>
              </a:rPr>
              <a:t>Linux: sources (you may also clone </a:t>
            </a:r>
            <a:r>
              <a:rPr lang="en-US" altLang="de-DE" sz="1800" dirty="0" err="1">
                <a:latin typeface="+mn-lt"/>
                <a:cs typeface="Arial" charset="0"/>
              </a:rPr>
              <a:t>github</a:t>
            </a:r>
            <a:r>
              <a:rPr lang="en-US" altLang="de-DE" sz="1800" dirty="0">
                <a:latin typeface="+mn-lt"/>
                <a:cs typeface="Arial" charset="0"/>
              </a:rPr>
              <a:t>/</a:t>
            </a:r>
            <a:r>
              <a:rPr lang="en-US" altLang="de-DE" sz="1800" dirty="0" err="1">
                <a:latin typeface="+mn-lt"/>
                <a:cs typeface="Arial" charset="0"/>
              </a:rPr>
              <a:t>caqtdm</a:t>
            </a:r>
            <a:r>
              <a:rPr lang="en-US" altLang="de-DE" sz="1800" dirty="0">
                <a:latin typeface="+mn-lt"/>
                <a:cs typeface="Arial" charset="0"/>
              </a:rPr>
              <a:t> or download a </a:t>
            </a:r>
            <a:r>
              <a:rPr lang="en-US" altLang="de-DE" sz="1800" dirty="0" smtClean="0">
                <a:latin typeface="+mn-lt"/>
                <a:cs typeface="Arial" charset="0"/>
              </a:rPr>
              <a:t>zip)</a:t>
            </a:r>
            <a:endParaRPr lang="en-US" altLang="de-DE" sz="1800" dirty="0">
              <a:latin typeface="+mn-lt"/>
              <a:cs typeface="Arial" charset="0"/>
            </a:endParaRPr>
          </a:p>
          <a:p>
            <a:pPr marL="965200" lvl="2" indent="0">
              <a:spcBef>
                <a:spcPts val="1200"/>
              </a:spcBef>
              <a:buClr>
                <a:srgbClr val="5C1400"/>
              </a:buClr>
              <a:buNone/>
            </a:pPr>
            <a:r>
              <a:rPr lang="en-US" altLang="de-DE" sz="1800" dirty="0">
                <a:latin typeface="+mn-lt"/>
                <a:cs typeface="Arial" charset="0"/>
              </a:rPr>
              <a:t>MS windows: binary installation package  (</a:t>
            </a:r>
            <a:r>
              <a:rPr lang="en-US" altLang="de-DE" sz="1800" dirty="0" err="1">
                <a:latin typeface="+mn-lt"/>
                <a:cs typeface="Arial" charset="0"/>
              </a:rPr>
              <a:t>msi</a:t>
            </a:r>
            <a:r>
              <a:rPr lang="en-US" altLang="de-DE" sz="1800" dirty="0">
                <a:latin typeface="+mn-lt"/>
                <a:cs typeface="Arial" charset="0"/>
              </a:rPr>
              <a:t>)</a:t>
            </a:r>
          </a:p>
          <a:p>
            <a:pPr marL="965200" lvl="2" indent="0">
              <a:spcBef>
                <a:spcPts val="1200"/>
              </a:spcBef>
              <a:buClr>
                <a:srgbClr val="5C1400"/>
              </a:buClr>
              <a:buNone/>
            </a:pPr>
            <a:r>
              <a:rPr lang="en-US" altLang="de-DE" sz="1800" dirty="0" smtClean="0">
                <a:latin typeface="+mn-lt"/>
                <a:cs typeface="Arial" charset="0"/>
              </a:rPr>
              <a:t>Mac OS X:  </a:t>
            </a:r>
            <a:r>
              <a:rPr lang="en-US" altLang="de-DE" sz="1800" dirty="0">
                <a:latin typeface="+mn-lt"/>
                <a:cs typeface="Arial" charset="0"/>
              </a:rPr>
              <a:t>binary distribution package (</a:t>
            </a:r>
            <a:r>
              <a:rPr lang="en-US" altLang="de-DE" sz="1800" dirty="0" err="1">
                <a:latin typeface="+mn-lt"/>
                <a:cs typeface="Arial" charset="0"/>
              </a:rPr>
              <a:t>dmg</a:t>
            </a:r>
            <a:r>
              <a:rPr lang="en-US" altLang="de-DE" sz="1800" dirty="0">
                <a:latin typeface="+mn-lt"/>
                <a:cs typeface="Arial" charset="0"/>
              </a:rPr>
              <a:t>)</a:t>
            </a:r>
          </a:p>
          <a:p>
            <a:pPr marL="965200" lvl="2" indent="0">
              <a:spcBef>
                <a:spcPts val="1200"/>
              </a:spcBef>
              <a:buClr>
                <a:srgbClr val="5C1400"/>
              </a:buClr>
              <a:buNone/>
            </a:pPr>
            <a:r>
              <a:rPr lang="en-US" altLang="de-DE" sz="1800" dirty="0">
                <a:latin typeface="+mn-lt"/>
                <a:cs typeface="Arial" charset="0"/>
              </a:rPr>
              <a:t>i</a:t>
            </a:r>
            <a:r>
              <a:rPr lang="en-US" altLang="de-DE" sz="1800" dirty="0" smtClean="0">
                <a:latin typeface="+mn-lt"/>
                <a:cs typeface="Arial" charset="0"/>
              </a:rPr>
              <a:t>OS </a:t>
            </a:r>
            <a:r>
              <a:rPr lang="en-US" altLang="de-DE" sz="1800" dirty="0">
                <a:latin typeface="+mn-lt"/>
                <a:cs typeface="Arial" charset="0"/>
              </a:rPr>
              <a:t>: binary distribution package from apple store (iPad and iPhone)</a:t>
            </a:r>
          </a:p>
          <a:p>
            <a:pPr marL="965200" lvl="2" indent="0">
              <a:spcBef>
                <a:spcPts val="1200"/>
              </a:spcBef>
              <a:buClr>
                <a:srgbClr val="5C1400"/>
              </a:buClr>
              <a:buNone/>
            </a:pPr>
            <a:r>
              <a:rPr lang="en-US" altLang="de-DE" sz="1800" dirty="0">
                <a:latin typeface="+mn-lt"/>
                <a:cs typeface="Arial" charset="0"/>
              </a:rPr>
              <a:t>Android : binary distribution package </a:t>
            </a:r>
          </a:p>
          <a:p>
            <a:pPr marL="0" indent="0" algn="ctr" eaLnBrk="1" hangingPunct="1">
              <a:buClr>
                <a:srgbClr val="5C1400"/>
              </a:buClr>
              <a:buNone/>
            </a:pPr>
            <a:endParaRPr lang="en-US" altLang="de-DE" sz="1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Clr>
                <a:srgbClr val="5C1400"/>
              </a:buClr>
              <a:buNone/>
            </a:pPr>
            <a:endParaRPr lang="en-US" altLang="de-DE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Clr>
                <a:srgbClr val="5C1400"/>
              </a:buClr>
              <a:buNone/>
            </a:pPr>
            <a:endParaRPr lang="en-US" altLang="de-DE" sz="18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Clr>
                <a:srgbClr val="5C1400"/>
              </a:buClr>
              <a:buNone/>
            </a:pPr>
            <a:endParaRPr lang="en-US" altLang="de-DE" sz="18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432047" cy="51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077072"/>
            <a:ext cx="720080" cy="540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8" y="3662481"/>
            <a:ext cx="442343" cy="442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3" y="4974860"/>
            <a:ext cx="504056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53" y="4554315"/>
            <a:ext cx="389036" cy="3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59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847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caQtDM: PSI’s new display manager, Version 4.1.0</a:t>
            </a:r>
          </a:p>
          <a:p>
            <a:pPr marL="798460" lvl="1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Multiplatform capability</a:t>
            </a:r>
          </a:p>
          <a:p>
            <a:pPr marL="798460" lvl="1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A</a:t>
            </a: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new world for </a:t>
            </a: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r>
              <a:rPr lang="en-US" sz="2000" kern="0" dirty="0" err="1" smtClean="0">
                <a:latin typeface="Calibri" panose="020F0502020204030204" pitchFamily="34" charset="0"/>
                <a:cs typeface="Arial" pitchFamily="34" charset="0"/>
              </a:rPr>
              <a:t>ui</a:t>
            </a: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file loading using the </a:t>
            </a: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web</a:t>
            </a:r>
            <a:endParaRPr lang="en-US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798460" lvl="1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Multiple control system support through plugins</a:t>
            </a:r>
          </a:p>
          <a:p>
            <a:pPr marL="798460" lvl="1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Easy integration of new widgets using the </a:t>
            </a:r>
            <a:r>
              <a:rPr lang="en-US" sz="2000" kern="0" dirty="0" err="1">
                <a:latin typeface="Calibri" panose="020F0502020204030204" pitchFamily="34" charset="0"/>
                <a:cs typeface="Arial" pitchFamily="34" charset="0"/>
              </a:rPr>
              <a:t>cs</a:t>
            </a: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interface</a:t>
            </a:r>
            <a:endParaRPr lang="en-US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342847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>
                <a:latin typeface="Calibri" panose="020F0502020204030204" pitchFamily="34" charset="0"/>
                <a:cs typeface="Arial" pitchFamily="34" charset="0"/>
              </a:rPr>
              <a:t>Latest features </a:t>
            </a:r>
            <a:endParaRPr lang="en-US" sz="2000" b="1" kern="0" dirty="0">
              <a:solidFill>
                <a:srgbClr val="00206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342847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To Do's</a:t>
            </a:r>
            <a:endParaRPr lang="en-US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342847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Statistics (Downloads)</a:t>
            </a:r>
          </a:p>
          <a:p>
            <a:pPr marL="342847" indent="-342847" defTabSz="914259"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kern="0" dirty="0" smtClean="0">
                <a:latin typeface="Calibri" panose="020F0502020204030204" pitchFamily="34" charset="0"/>
                <a:cs typeface="Arial" pitchFamily="34" charset="0"/>
              </a:rPr>
              <a:t>Conclusion</a:t>
            </a:r>
            <a:endParaRPr lang="en-US" sz="2000" kern="0" dirty="0">
              <a:latin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presentation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8000" indent="-288000">
              <a:buClr>
                <a:srgbClr val="EF5B00"/>
              </a:buClr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caQtDM </a:t>
            </a:r>
            <a:r>
              <a:rPr lang="en-US" dirty="0"/>
              <a:t>is an EPICS display manager written in C++ and uses </a:t>
            </a:r>
            <a:r>
              <a:rPr lang="en-US" dirty="0" err="1"/>
              <a:t>Qt</a:t>
            </a:r>
            <a:r>
              <a:rPr lang="en-US" dirty="0"/>
              <a:t> as graphical user interface:</a:t>
            </a:r>
          </a:p>
          <a:p>
            <a:pPr marL="288000" indent="-288000">
              <a:defRPr/>
            </a:pPr>
            <a:endParaRPr lang="de-CH" dirty="0"/>
          </a:p>
          <a:p>
            <a:pPr marL="288000" indent="-288000">
              <a:defRPr/>
            </a:pPr>
            <a:endParaRPr lang="de-CH" dirty="0"/>
          </a:p>
          <a:p>
            <a:pPr marL="288000" indent="-288000">
              <a:buNone/>
              <a:defRPr/>
            </a:pPr>
            <a:endParaRPr lang="de-CH" dirty="0"/>
          </a:p>
          <a:p>
            <a:pPr marL="288000" indent="-288000">
              <a:defRPr/>
            </a:pPr>
            <a:endParaRPr lang="de-CH" dirty="0"/>
          </a:p>
          <a:p>
            <a:pPr marL="288000" indent="-288000">
              <a:defRPr/>
            </a:pPr>
            <a:endParaRPr lang="de-CH" dirty="0"/>
          </a:p>
          <a:p>
            <a:pPr marL="288000" indent="-288000">
              <a:buClr>
                <a:srgbClr val="EF5B00"/>
              </a:buClr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caQtDM </a:t>
            </a:r>
            <a:r>
              <a:rPr lang="en-US" dirty="0"/>
              <a:t>is PSI’s actual successor of MEDM and follows its philosophy regarding widget functionality</a:t>
            </a:r>
            <a:r>
              <a:rPr lang="en-US" dirty="0" smtClean="0"/>
              <a:t>. </a:t>
            </a:r>
            <a:r>
              <a:rPr lang="en-US" b="1" dirty="0" smtClean="0"/>
              <a:t>It is our synoptic display working horse!!</a:t>
            </a:r>
            <a:endParaRPr lang="en-US" b="1" dirty="0"/>
          </a:p>
          <a:p>
            <a:pPr marL="288000" indent="-288000">
              <a:spcBef>
                <a:spcPts val="1200"/>
              </a:spcBef>
              <a:buClr>
                <a:srgbClr val="EF5B00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caQtDM has been developed as a modern display tool (C++, </a:t>
            </a:r>
            <a:r>
              <a:rPr lang="en-US" dirty="0" err="1"/>
              <a:t>Qt</a:t>
            </a:r>
            <a:r>
              <a:rPr lang="en-US" dirty="0"/>
              <a:t>, plugins)</a:t>
            </a:r>
            <a:endParaRPr lang="en-US" b="1" dirty="0"/>
          </a:p>
          <a:p>
            <a:pPr marL="288000" indent="-288000">
              <a:spcBef>
                <a:spcPts val="1200"/>
              </a:spcBef>
              <a:buClr>
                <a:srgbClr val="EF5B00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caQtDM has now many new features, that makes it very versatile (multiplatform, </a:t>
            </a:r>
            <a:r>
              <a:rPr lang="en-US" dirty="0" smtClean="0"/>
              <a:t>multi-CS</a:t>
            </a:r>
            <a:r>
              <a:rPr lang="en-US" dirty="0"/>
              <a:t>, easy integration of new widgets, web support</a:t>
            </a:r>
            <a:r>
              <a:rPr lang="en-US" dirty="0" smtClean="0"/>
              <a:t>, parallelization of camera data conversion)</a:t>
            </a:r>
            <a:endParaRPr lang="en-US" dirty="0"/>
          </a:p>
          <a:p>
            <a:pPr marL="288000" indent="-288000">
              <a:spcBef>
                <a:spcPts val="1200"/>
              </a:spcBef>
              <a:buClr>
                <a:srgbClr val="EF5B00"/>
              </a:buClr>
              <a:buFont typeface="Wingdings" panose="05000000000000000000" pitchFamily="2" charset="2"/>
              <a:buChar char="q"/>
              <a:defRPr/>
            </a:pPr>
            <a:r>
              <a:rPr lang="en-US" dirty="0"/>
              <a:t>caQtDM is very reactive to its users (bug fixes and features)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06" y="2289448"/>
            <a:ext cx="104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083073"/>
            <a:ext cx="981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qual 6"/>
          <p:cNvSpPr/>
          <p:nvPr/>
        </p:nvSpPr>
        <p:spPr bwMode="auto">
          <a:xfrm>
            <a:off x="3059981" y="2556148"/>
            <a:ext cx="576263" cy="360362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CH" sz="2400">
              <a:latin typeface="Times" charset="0"/>
            </a:endParaRPr>
          </a:p>
        </p:txBody>
      </p:sp>
      <p:sp>
        <p:nvSpPr>
          <p:cNvPr id="8" name="Plus 7"/>
          <p:cNvSpPr/>
          <p:nvPr/>
        </p:nvSpPr>
        <p:spPr bwMode="auto">
          <a:xfrm>
            <a:off x="5363444" y="2556148"/>
            <a:ext cx="360362" cy="36036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CH" sz="2400">
              <a:latin typeface="Times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1295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979712" y="2590464"/>
            <a:ext cx="4176464" cy="16561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51839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Multiplatform capability</a:t>
            </a:r>
            <a:r>
              <a:rPr lang="en-US" b="1" dirty="0" smtClean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caQtDM </a:t>
            </a:r>
            <a:r>
              <a:rPr lang="en-US" b="1" dirty="0"/>
              <a:t>runs on Linux's, MS windows, </a:t>
            </a:r>
            <a:r>
              <a:rPr lang="en-US" b="1" dirty="0" smtClean="0"/>
              <a:t>Mac OS X, </a:t>
            </a:r>
            <a:r>
              <a:rPr lang="en-US" b="1" dirty="0"/>
              <a:t>iOS and </a:t>
            </a:r>
            <a:r>
              <a:rPr lang="en-US" b="1" dirty="0" smtClean="0"/>
              <a:t>Android</a:t>
            </a:r>
            <a:r>
              <a:rPr lang="en-US" b="1" dirty="0"/>
              <a:t>. In principle on any platform where you find </a:t>
            </a:r>
            <a:r>
              <a:rPr lang="en-US" b="1" dirty="0" err="1"/>
              <a:t>Qt</a:t>
            </a:r>
            <a:r>
              <a:rPr lang="en-US" b="1" dirty="0"/>
              <a:t> and EPICS</a:t>
            </a:r>
            <a:r>
              <a:rPr lang="en-US" b="1" dirty="0" smtClean="0"/>
              <a:t>.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endParaRPr lang="en-US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b="1" dirty="0" smtClean="0"/>
          </a:p>
          <a:p>
            <a:pPr marL="0" indent="0">
              <a:spcBef>
                <a:spcPts val="1200"/>
              </a:spcBef>
              <a:buNone/>
            </a:pPr>
            <a:endParaRPr lang="en-US" b="1" dirty="0" smtClean="0"/>
          </a:p>
          <a:p>
            <a:pPr marL="288000" indent="-288000">
              <a:spcBef>
                <a:spcPts val="12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caQtDM </a:t>
            </a:r>
            <a:r>
              <a:rPr lang="en-US" dirty="0"/>
              <a:t>has been tested with Qt4.8 to Qt5.6 with preferentially Qwt6.1.1 (multithreading support) and EPICS 3.14.12 (some users already build caQtDM with EPICS 3.15)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caQtDM will use the local file system when not specified otherwise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caQtDM will need on IOS or Android a WEB server in order to get its description files (.</a:t>
            </a:r>
            <a:r>
              <a:rPr lang="en-US" dirty="0" err="1"/>
              <a:t>ui</a:t>
            </a:r>
            <a:r>
              <a:rPr lang="en-US" dirty="0"/>
              <a:t>). caQtDM will then come then with </a:t>
            </a:r>
            <a:r>
              <a:rPr lang="en-US" dirty="0" smtClean="0"/>
              <a:t>its </a:t>
            </a:r>
            <a:r>
              <a:rPr lang="en-US" dirty="0"/>
              <a:t>start settings </a:t>
            </a:r>
            <a:r>
              <a:rPr lang="en-US" dirty="0" smtClean="0"/>
              <a:t>display.</a:t>
            </a:r>
            <a:endParaRPr lang="en-US" dirty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05" y="2862697"/>
            <a:ext cx="432047" cy="510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93" y="2814233"/>
            <a:ext cx="720080" cy="540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59" y="2593062"/>
            <a:ext cx="442343" cy="442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05" y="3542641"/>
            <a:ext cx="504056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11" y="3593385"/>
            <a:ext cx="389036" cy="3890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84" y="3217164"/>
            <a:ext cx="721295" cy="7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2636912"/>
            <a:ext cx="2088232" cy="15121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rgbClr val="003B6E"/>
                </a:solidFill>
                <a:latin typeface="+mn-lt"/>
                <a:cs typeface="Franklin Gothic Book"/>
              </a:rPr>
              <a:t>Except on Linux, you may be productive the time to download and install </a:t>
            </a:r>
            <a:r>
              <a:rPr lang="en-US" kern="1000" spc="30" smtClean="0">
                <a:solidFill>
                  <a:srgbClr val="003B6E"/>
                </a:solidFill>
                <a:latin typeface="+mn-lt"/>
                <a:cs typeface="Franklin Gothic Book"/>
              </a:rPr>
              <a:t>it  (typically </a:t>
            </a:r>
            <a:r>
              <a:rPr lang="en-US" kern="1000" spc="30" dirty="0" smtClean="0">
                <a:solidFill>
                  <a:srgbClr val="003B6E"/>
                </a:solidFill>
                <a:latin typeface="+mn-lt"/>
                <a:cs typeface="Franklin Gothic Book"/>
              </a:rPr>
              <a:t>5 </a:t>
            </a:r>
            <a:r>
              <a:rPr lang="en-US" kern="1000" spc="30" smtClean="0">
                <a:solidFill>
                  <a:srgbClr val="003B6E"/>
                </a:solidFill>
                <a:latin typeface="+mn-lt"/>
                <a:cs typeface="Franklin Gothic Book"/>
              </a:rPr>
              <a:t>minutes) !!!!</a:t>
            </a:r>
            <a:endParaRPr lang="en-US" kern="1000" spc="30" dirty="0" smtClean="0">
              <a:solidFill>
                <a:srgbClr val="003B6E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90980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51118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caQtDM</a:t>
            </a:r>
            <a:r>
              <a:rPr lang="en-US" b="1" dirty="0"/>
              <a:t>: a new world for </a:t>
            </a:r>
            <a:r>
              <a:rPr lang="en-US" b="1" dirty="0" err="1"/>
              <a:t>ui</a:t>
            </a:r>
            <a:r>
              <a:rPr lang="en-US" b="1" dirty="0"/>
              <a:t> file loading using the web</a:t>
            </a:r>
          </a:p>
          <a:p>
            <a:pPr marL="288000" indent="-288000">
              <a:spcBef>
                <a:spcPts val="12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Standard usage</a:t>
            </a:r>
            <a:r>
              <a:rPr lang="en-US" dirty="0"/>
              <a:t> is loading a local file: </a:t>
            </a:r>
            <a:r>
              <a:rPr lang="en-US" dirty="0" err="1"/>
              <a:t>caQtDM</a:t>
            </a:r>
            <a:r>
              <a:rPr lang="en-US" dirty="0"/>
              <a:t> [options] filename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Web usage</a:t>
            </a:r>
            <a:r>
              <a:rPr lang="en-US" dirty="0" smtClean="0"/>
              <a:t>, more </a:t>
            </a:r>
            <a:r>
              <a:rPr lang="en-US" dirty="0"/>
              <a:t>and more files are located at a web server and versioning becomes important, caQtDM has to account for this new way of life</a:t>
            </a:r>
            <a:r>
              <a:rPr lang="en-US" dirty="0" smtClean="0"/>
              <a:t>: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Actually that is just the way caQtDM is implemented on our handheld devices like tablets and phones.</a:t>
            </a:r>
          </a:p>
          <a:p>
            <a:pPr lvl="3">
              <a:spcBef>
                <a:spcPts val="600"/>
              </a:spcBef>
            </a:pPr>
            <a:r>
              <a:rPr lang="en-US" dirty="0"/>
              <a:t>Therefore a natural extension used by command line on other platforms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caQtDM</a:t>
            </a:r>
            <a:r>
              <a:rPr lang="en-US" dirty="0"/>
              <a:t>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5" name="Richtungspfeil 4"/>
          <p:cNvSpPr/>
          <p:nvPr/>
        </p:nvSpPr>
        <p:spPr bwMode="auto">
          <a:xfrm>
            <a:off x="611560" y="4005064"/>
            <a:ext cx="3399280" cy="247477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+mn-lt"/>
              </a:rPr>
              <a:t>file based: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nfs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smb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 smtClean="0">
                <a:latin typeface="+mn-lt"/>
              </a:rPr>
              <a:t>local environment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command line needed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Sechseck 7"/>
          <p:cNvSpPr/>
          <p:nvPr/>
        </p:nvSpPr>
        <p:spPr bwMode="auto">
          <a:xfrm>
            <a:off x="4788024" y="4005064"/>
            <a:ext cx="3672408" cy="2474770"/>
          </a:xfrm>
          <a:prstGeom prst="hexagon">
            <a:avLst/>
          </a:prstGeom>
          <a:solidFill>
            <a:srgbClr val="9A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latin typeface="+mn-lt"/>
              </a:rPr>
              <a:t>http based: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local view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versioning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encapsulated </a:t>
            </a:r>
            <a:r>
              <a:rPr lang="en-US" sz="2000" dirty="0" err="1" smtClean="0">
                <a:latin typeface="+mn-lt"/>
              </a:rPr>
              <a:t>config</a:t>
            </a:r>
            <a:r>
              <a:rPr lang="en-US" sz="2000" dirty="0" smtClean="0">
                <a:latin typeface="+mn-lt"/>
              </a:rPr>
              <a:t>/environment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34" y="4506134"/>
            <a:ext cx="1295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666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caQtDM: a new world for </a:t>
            </a:r>
            <a:r>
              <a:rPr lang="en-US" b="1" dirty="0" err="1"/>
              <a:t>ui</a:t>
            </a:r>
            <a:r>
              <a:rPr lang="en-US" b="1" dirty="0"/>
              <a:t> file loading using the </a:t>
            </a:r>
            <a:r>
              <a:rPr lang="en-US" b="1" dirty="0" smtClean="0"/>
              <a:t>web (implementation)</a:t>
            </a:r>
            <a:endParaRPr lang="en-US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caQtDM </a:t>
            </a:r>
            <a:r>
              <a:rPr lang="en-US" dirty="0"/>
              <a:t>has multiple </a:t>
            </a:r>
            <a:r>
              <a:rPr lang="en-US" dirty="0" smtClean="0"/>
              <a:t>ways </a:t>
            </a:r>
            <a:r>
              <a:rPr lang="en-US" dirty="0"/>
              <a:t>to </a:t>
            </a:r>
            <a:r>
              <a:rPr lang="en-US" dirty="0" smtClean="0"/>
              <a:t>get files from </a:t>
            </a:r>
            <a:r>
              <a:rPr lang="en-US" dirty="0"/>
              <a:t>a web </a:t>
            </a:r>
            <a:r>
              <a:rPr lang="en-US" dirty="0" smtClean="0"/>
              <a:t>server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files will be loaded to its local cache( option –</a:t>
            </a:r>
            <a:r>
              <a:rPr lang="en-US" dirty="0" err="1" smtClean="0"/>
              <a:t>emptycache</a:t>
            </a:r>
            <a:r>
              <a:rPr lang="en-US" dirty="0" smtClean="0"/>
              <a:t> </a:t>
            </a:r>
            <a:r>
              <a:rPr lang="en-US" smtClean="0"/>
              <a:t>to clear) </a:t>
            </a: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By using a environment variable or the option –</a:t>
            </a:r>
            <a:r>
              <a:rPr lang="en-US" dirty="0" err="1" smtClean="0"/>
              <a:t>url</a:t>
            </a:r>
            <a:r>
              <a:rPr lang="en-US" dirty="0" smtClean="0"/>
              <a:t> or the option –</a:t>
            </a:r>
            <a:r>
              <a:rPr lang="en-US" dirty="0" err="1" smtClean="0"/>
              <a:t>httpconfig</a:t>
            </a:r>
            <a:r>
              <a:rPr lang="en-US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Last option is default for handheld devices; caQtDM will popup with: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6" name="Picture 5" descr="\\afs\psi.ch\intranet\Controls\scratch\mezger\httpconf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040560" cy="290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83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27697" y="900064"/>
            <a:ext cx="7742237" cy="5625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Multiple control system support since version 3.9.4: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An effort was made to fully separate the display part from the data acquisition part by introducing a plugin scheme for the control system support:</a:t>
            </a:r>
          </a:p>
          <a:p>
            <a:pPr lvl="2"/>
            <a:r>
              <a:rPr lang="en-US" dirty="0"/>
              <a:t>Easy integration of other systems (databases, control systems, any data source)</a:t>
            </a:r>
          </a:p>
          <a:p>
            <a:pPr lvl="2"/>
            <a:r>
              <a:rPr lang="en-US" dirty="0"/>
              <a:t>Writing a plugin will not need new code in caQtDM and does not need a rebuild. 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Actual </a:t>
            </a:r>
            <a:r>
              <a:rPr lang="en-US" dirty="0"/>
              <a:t>plugins</a:t>
            </a:r>
            <a:r>
              <a:rPr lang="en-US" dirty="0">
                <a:solidFill>
                  <a:srgbClr val="0070C0"/>
                </a:solidFill>
              </a:rPr>
              <a:t>: EPICS 3.14, BSREAD </a:t>
            </a:r>
            <a:r>
              <a:rPr lang="en-US" dirty="0"/>
              <a:t>( a beam synchronous data acquisition </a:t>
            </a:r>
            <a:r>
              <a:rPr lang="en-US" dirty="0">
                <a:solidFill>
                  <a:srgbClr val="0070C0"/>
                </a:solidFill>
              </a:rPr>
              <a:t>using </a:t>
            </a:r>
            <a:r>
              <a:rPr lang="en-US" altLang="de-DE" sz="1600" b="1" kern="0" dirty="0">
                <a:solidFill>
                  <a:srgbClr val="0070C0"/>
                </a:solidFill>
                <a:latin typeface="Arial" charset="0"/>
                <a:ea typeface="ヒラギノ角ゴ Pro W3" charset="-128"/>
                <a:cs typeface="Arial" charset="0"/>
                <a:sym typeface="Symbol"/>
              </a:rPr>
              <a:t> </a:t>
            </a:r>
            <a:r>
              <a:rPr lang="en-US" dirty="0">
                <a:solidFill>
                  <a:srgbClr val="0070C0"/>
                </a:solidFill>
              </a:rPr>
              <a:t>MQ), EPICS4</a:t>
            </a:r>
            <a:r>
              <a:rPr lang="en-US" dirty="0"/>
              <a:t> (obsolete old version, not really tested and not used), a demo plugin as simple example.</a:t>
            </a:r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caQtDM</a:t>
            </a:r>
            <a:r>
              <a:rPr lang="en-US" dirty="0"/>
              <a:t>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33" y="3267451"/>
            <a:ext cx="1800200" cy="178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feil nach links und rechts 12"/>
          <p:cNvSpPr/>
          <p:nvPr/>
        </p:nvSpPr>
        <p:spPr bwMode="auto">
          <a:xfrm>
            <a:off x="1941043" y="3815018"/>
            <a:ext cx="1296144" cy="64807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28" name="Picture 4" descr="http://download.zeromq.org/include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878665"/>
            <a:ext cx="1814513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ps.anl.gov/epics/icons/logo1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18" y="3681766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feil nach links und rechts 19"/>
          <p:cNvSpPr/>
          <p:nvPr/>
        </p:nvSpPr>
        <p:spPr bwMode="auto">
          <a:xfrm>
            <a:off x="5663952" y="3837999"/>
            <a:ext cx="1296144" cy="64807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15332" y="3277164"/>
            <a:ext cx="348619" cy="17820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800" dirty="0">
                <a:latin typeface="+mn-lt"/>
              </a:rPr>
              <a:t> </a:t>
            </a:r>
            <a:r>
              <a:rPr lang="de-CH" sz="800" dirty="0" smtClean="0">
                <a:latin typeface="+mn-lt"/>
              </a:rPr>
              <a:t> </a:t>
            </a:r>
            <a:r>
              <a:rPr kumimoji="0" lang="de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BSREAD</a:t>
            </a:r>
            <a:endParaRPr kumimoji="0" lang="fr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27101" y="3267449"/>
            <a:ext cx="288032" cy="17891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EPICS</a:t>
            </a:r>
            <a:endParaRPr kumimoji="0" lang="fr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4129" y="5041408"/>
            <a:ext cx="1781203" cy="278836"/>
          </a:xfrm>
          <a:prstGeom prst="rect">
            <a:avLst/>
          </a:prstGeom>
          <a:solidFill>
            <a:srgbClr val="7DA569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Any Plug-In</a:t>
            </a:r>
          </a:p>
        </p:txBody>
      </p:sp>
    </p:spTree>
    <p:extLst>
      <p:ext uri="{BB962C8B-B14F-4D97-AF65-F5344CB8AC3E}">
        <p14:creationId xmlns:p14="http://schemas.microsoft.com/office/powerpoint/2010/main" val="2347677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Easy integration of new widgets (work initiated by Zai </a:t>
            </a:r>
            <a:r>
              <a:rPr lang="en-US" b="1" dirty="0" smtClean="0"/>
              <a:t>Wang and Matt Gibbs):</a:t>
            </a:r>
          </a:p>
          <a:p>
            <a:pPr marL="0" indent="0">
              <a:buNone/>
            </a:pPr>
            <a:endParaRPr lang="en-US" b="1" dirty="0"/>
          </a:p>
          <a:p>
            <a:pPr marL="288000" indent="-288000">
              <a:spcBef>
                <a:spcPts val="12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gives the possibility of an easy integration of widgets, the control system can be addressed from within a widget. 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The advantage is to give an user the possibility to integrate its own widget, avoiding that he has to dig into the main code.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simple demo widget has been integrated that can be used as template for new widgets: </a:t>
            </a:r>
            <a:r>
              <a:rPr lang="en-US" dirty="0" err="1"/>
              <a:t>caLineDemo</a:t>
            </a:r>
            <a:r>
              <a:rPr lang="en-US" dirty="0"/>
              <a:t>. This widget is almost equivalent to </a:t>
            </a:r>
            <a:r>
              <a:rPr lang="en-US" dirty="0" err="1"/>
              <a:t>caLineEdit</a:t>
            </a:r>
            <a:r>
              <a:rPr lang="en-US" dirty="0"/>
              <a:t>, but uses less CPU.</a:t>
            </a:r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786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742237" cy="51839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caQtDM is continuously updated with new features suggested by its user </a:t>
            </a:r>
            <a:r>
              <a:rPr lang="en-US" b="1" dirty="0" smtClean="0"/>
              <a:t>community; </a:t>
            </a:r>
            <a:r>
              <a:rPr lang="en-US" b="1" dirty="0"/>
              <a:t>the most important ones</a:t>
            </a:r>
            <a:r>
              <a:rPr lang="en-US" dirty="0"/>
              <a:t>: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Piping</a:t>
            </a:r>
            <a:r>
              <a:rPr lang="en-US" dirty="0"/>
              <a:t>: it is possible now to pipe the output of some utility to caQtDM giving the possibly to dynamically build </a:t>
            </a:r>
            <a:r>
              <a:rPr lang="en-US" dirty="0" err="1"/>
              <a:t>ui</a:t>
            </a:r>
            <a:r>
              <a:rPr lang="en-US" dirty="0"/>
              <a:t> files for display.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Stylesheets can be used now (option –</a:t>
            </a:r>
            <a:r>
              <a:rPr lang="en-US" dirty="0" err="1"/>
              <a:t>stylefile</a:t>
            </a:r>
            <a:r>
              <a:rPr lang="en-US" dirty="0"/>
              <a:t>). But take care not to disturb basic </a:t>
            </a:r>
            <a:r>
              <a:rPr lang="en-US" dirty="0" smtClean="0"/>
              <a:t>behavior.</a:t>
            </a:r>
            <a:endParaRPr lang="en-US" dirty="0"/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err="1"/>
              <a:t>caSlider</a:t>
            </a:r>
            <a:r>
              <a:rPr lang="en-US" dirty="0"/>
              <a:t> is behaving now better and has the possibility to display its value (thanks Josh </a:t>
            </a:r>
            <a:r>
              <a:rPr lang="en-US" dirty="0" err="1"/>
              <a:t>Dassinger</a:t>
            </a:r>
            <a:r>
              <a:rPr lang="en-US" dirty="0"/>
              <a:t> from Argonne)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err="1"/>
              <a:t>caThermo</a:t>
            </a:r>
            <a:r>
              <a:rPr lang="en-US" dirty="0"/>
              <a:t> will display now also its value when requested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3B6E"/>
                </a:solidFill>
              </a:rPr>
              <a:t>caCamera</a:t>
            </a:r>
            <a:r>
              <a:rPr lang="en-US" dirty="0">
                <a:solidFill>
                  <a:srgbClr val="003B6E"/>
                </a:solidFill>
              </a:rPr>
              <a:t> uses now multicore parallelism of calculations for converting a waveform to an image)</a:t>
            </a:r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Bug fixes and performance </a:t>
            </a:r>
            <a:r>
              <a:rPr lang="en-US" dirty="0" smtClean="0"/>
              <a:t>optimization</a:t>
            </a:r>
            <a:endParaRPr lang="en-US" dirty="0"/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/>
              <a:t>An </a:t>
            </a:r>
            <a:r>
              <a:rPr lang="en-US" dirty="0" err="1"/>
              <a:t>edl</a:t>
            </a:r>
            <a:r>
              <a:rPr lang="en-US" dirty="0"/>
              <a:t> converter (in collaboration with Wang Zai </a:t>
            </a:r>
            <a:r>
              <a:rPr lang="en-US" dirty="0" smtClean="0"/>
              <a:t>Huai) </a:t>
            </a:r>
            <a:endParaRPr lang="en-US" dirty="0"/>
          </a:p>
          <a:p>
            <a:pPr marL="288000" indent="-288000">
              <a:spcBef>
                <a:spcPts val="600"/>
              </a:spcBef>
              <a:buClr>
                <a:srgbClr val="EF5B00"/>
              </a:buClr>
              <a:buFont typeface="Wingdings" panose="05000000000000000000" pitchFamily="2" charset="2"/>
              <a:buChar char="q"/>
            </a:pPr>
            <a:r>
              <a:rPr lang="en-US" dirty="0" err="1"/>
              <a:t>Github</a:t>
            </a:r>
            <a:r>
              <a:rPr lang="en-US" dirty="0"/>
              <a:t> for issues and </a:t>
            </a:r>
            <a:r>
              <a:rPr lang="en-US" dirty="0" smtClean="0"/>
              <a:t>collaboration or as display versioning system</a:t>
            </a:r>
            <a:endParaRPr lang="en-US" dirty="0"/>
          </a:p>
          <a:p>
            <a:endParaRPr lang="fr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caQtDM: PSI’s new display manager, V4.1.0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b="1" smtClean="0">
                <a:solidFill>
                  <a:srgbClr val="969696"/>
                </a:solidFill>
              </a:rPr>
              <a:t>Spring 2016 EPICS Collaboration meeting, Lund, Sweden, May 2016                                                                                               </a:t>
            </a: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06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1240</Words>
  <Application>Microsoft Office PowerPoint</Application>
  <PresentationFormat>On-screen Show (4:3)</PresentationFormat>
  <Paragraphs>168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PSI PowerPoint Master english</vt:lpstr>
      <vt:lpstr>caQtDM: future use of a display manager</vt:lpstr>
      <vt:lpstr>Outline of the presentation</vt:lpstr>
      <vt:lpstr>caQtDM: PSI’s new display manager, V4.1.0</vt:lpstr>
      <vt:lpstr>caQtDM: PSI’s new display manager, V4.1.0</vt:lpstr>
      <vt:lpstr>caQtDM: PSI’s new display manager, V4.1.0</vt:lpstr>
      <vt:lpstr>caQtDM: PSI’s new display manager, V4.1.0</vt:lpstr>
      <vt:lpstr>caQtDM: PSI’s new display manager, V4.1.0</vt:lpstr>
      <vt:lpstr>caQtDM: PSI’s new display manager, V4.1.0</vt:lpstr>
      <vt:lpstr>caQtDM: PSI’s new display manager, V4.1.0</vt:lpstr>
      <vt:lpstr>caQtDM: PSI’s new display manager, V4.1.0</vt:lpstr>
      <vt:lpstr>caQtDM: PSI’s new display manager, V4.1.0</vt:lpstr>
      <vt:lpstr>Wir schaffen Wissen – heute für morgen</vt:lpstr>
      <vt:lpstr>Wir schaffen Wissen – heute für morgen</vt:lpstr>
      <vt:lpstr>caQtDM: PSI’s new display manager, V4.1.0</vt:lpstr>
    </vt:vector>
  </TitlesOfParts>
  <Company>PSI - Paul Scherrer Institut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caQtDM: future use of a display manager</dc:title>
  <dc:creator>Mezger Anton Christian</dc:creator>
  <cp:lastModifiedBy>Mezger Anton Christian</cp:lastModifiedBy>
  <cp:revision>42</cp:revision>
  <cp:lastPrinted>2016-05-17T12:28:01Z</cp:lastPrinted>
  <dcterms:created xsi:type="dcterms:W3CDTF">2016-05-17T07:33:37Z</dcterms:created>
  <dcterms:modified xsi:type="dcterms:W3CDTF">2016-05-26T07:55:23Z</dcterms:modified>
</cp:coreProperties>
</file>