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964" r:id="rId1"/>
  </p:sldMasterIdLst>
  <p:notesMasterIdLst>
    <p:notesMasterId r:id="rId16"/>
  </p:notesMasterIdLst>
  <p:handoutMasterIdLst>
    <p:handoutMasterId r:id="rId17"/>
  </p:handoutMasterIdLst>
  <p:sldIdLst>
    <p:sldId id="300" r:id="rId2"/>
    <p:sldId id="342" r:id="rId3"/>
    <p:sldId id="328" r:id="rId4"/>
    <p:sldId id="329" r:id="rId5"/>
    <p:sldId id="330" r:id="rId6"/>
    <p:sldId id="331" r:id="rId7"/>
    <p:sldId id="332" r:id="rId8"/>
    <p:sldId id="333" r:id="rId9"/>
    <p:sldId id="334" r:id="rId10"/>
    <p:sldId id="336" r:id="rId11"/>
    <p:sldId id="338" r:id="rId12"/>
    <p:sldId id="339" r:id="rId13"/>
    <p:sldId id="341" r:id="rId14"/>
    <p:sldId id="343" r:id="rId15"/>
  </p:sldIdLst>
  <p:sldSz cx="9144000" cy="6858000" type="screen4x3"/>
  <p:notesSz cx="6881813" cy="10002838"/>
  <p:defaultTextStyle>
    <a:defPPr>
      <a:defRPr lang="de-CH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000"/>
    <a:srgbClr val="FFFFFF"/>
    <a:srgbClr val="808080"/>
    <a:srgbClr val="000000"/>
    <a:srgbClr val="FDCA00"/>
    <a:srgbClr val="EF5B00"/>
    <a:srgbClr val="C50006"/>
    <a:srgbClr val="7C204E"/>
    <a:srgbClr val="003B6E"/>
    <a:srgbClr val="1974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07" autoAdjust="0"/>
    <p:restoredTop sz="97232" autoAdjust="0"/>
  </p:normalViewPr>
  <p:slideViewPr>
    <p:cSldViewPr snapToObjects="1">
      <p:cViewPr>
        <p:scale>
          <a:sx n="100" d="100"/>
          <a:sy n="100" d="100"/>
        </p:scale>
        <p:origin x="-582" y="673"/>
      </p:cViewPr>
      <p:guideLst>
        <p:guide orient="horz" pos="890"/>
        <p:guide orient="horz" pos="845"/>
        <p:guide orient="horz" pos="3793"/>
        <p:guide orient="horz" pos="1117"/>
        <p:guide orient="horz" pos="187"/>
        <p:guide orient="horz" pos="504"/>
        <p:guide orient="horz" pos="4156"/>
        <p:guide orient="horz"/>
        <p:guide pos="657"/>
        <p:guide pos="5534"/>
        <p:guide pos="521"/>
        <p:guide pos="453"/>
        <p:guide pos="1315"/>
        <p:guide pos="3039"/>
        <p:guide pos="3152"/>
        <p:guide pos="573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115" d="100"/>
          <a:sy n="115" d="100"/>
        </p:scale>
        <p:origin x="-4932" y="-108"/>
      </p:cViewPr>
      <p:guideLst>
        <p:guide orient="horz" pos="3150"/>
        <p:guide pos="216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649" cy="500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78" tIns="48240" rIns="96478" bIns="48240" numCol="1" anchor="t" anchorCtr="0" compatLnSpc="1">
            <a:prstTxWarp prst="textNoShape">
              <a:avLst/>
            </a:prstTxWarp>
          </a:bodyPr>
          <a:lstStyle>
            <a:lvl1pPr defTabSz="964838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 dirty="0">
              <a:latin typeface="+mn-lt"/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9164" y="0"/>
            <a:ext cx="2982649" cy="500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78" tIns="48240" rIns="96478" bIns="48240" numCol="1" anchor="t" anchorCtr="0" compatLnSpc="1">
            <a:prstTxWarp prst="textNoShape">
              <a:avLst/>
            </a:prstTxWarp>
          </a:bodyPr>
          <a:lstStyle>
            <a:lvl1pPr algn="r" defTabSz="964838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 dirty="0">
              <a:latin typeface="+mn-lt"/>
            </a:endParaRP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02255"/>
            <a:ext cx="2982649" cy="500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78" tIns="48240" rIns="96478" bIns="48240" numCol="1" anchor="b" anchorCtr="0" compatLnSpc="1">
            <a:prstTxWarp prst="textNoShape">
              <a:avLst/>
            </a:prstTxWarp>
          </a:bodyPr>
          <a:lstStyle>
            <a:lvl1pPr defTabSz="964838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>
              <a:latin typeface="+mn-lt"/>
            </a:endParaRPr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9164" y="9502255"/>
            <a:ext cx="2982649" cy="500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78" tIns="48240" rIns="96478" bIns="48240" numCol="1" anchor="b" anchorCtr="0" compatLnSpc="1">
            <a:prstTxWarp prst="textNoShape">
              <a:avLst/>
            </a:prstTxWarp>
          </a:bodyPr>
          <a:lstStyle>
            <a:lvl1pPr algn="r" defTabSz="964838">
              <a:spcBef>
                <a:spcPct val="0"/>
              </a:spcBef>
              <a:defRPr sz="1200" baseline="30000">
                <a:latin typeface="Times" charset="0"/>
              </a:defRPr>
            </a:lvl1pPr>
          </a:lstStyle>
          <a:p>
            <a:pPr>
              <a:defRPr/>
            </a:pPr>
            <a:fld id="{630A188E-C926-984B-863C-48B251A81B15}" type="slidenum">
              <a:rPr lang="en-GB">
                <a:latin typeface="+mn-lt"/>
              </a:rPr>
              <a:pPr>
                <a:defRPr/>
              </a:pPr>
              <a:t>‹Nr.›</a:t>
            </a:fld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59942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649" cy="500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78" tIns="48240" rIns="96478" bIns="48240" numCol="1" anchor="t" anchorCtr="0" compatLnSpc="1">
            <a:prstTxWarp prst="textNoShape">
              <a:avLst/>
            </a:prstTxWarp>
          </a:bodyPr>
          <a:lstStyle>
            <a:lvl1pPr defTabSz="964838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9164" y="0"/>
            <a:ext cx="2982649" cy="500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78" tIns="48240" rIns="96478" bIns="48240" numCol="1" anchor="t" anchorCtr="0" compatLnSpc="1">
            <a:prstTxWarp prst="textNoShape">
              <a:avLst/>
            </a:prstTxWarp>
          </a:bodyPr>
          <a:lstStyle>
            <a:lvl1pPr algn="r" defTabSz="964838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50888"/>
            <a:ext cx="5000625" cy="37512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8282" y="4752009"/>
            <a:ext cx="5045250" cy="4499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</a:t>
            </a:r>
            <a:r>
              <a:rPr lang="de-DE" noProof="0" dirty="0" smtClean="0"/>
              <a:t>Ebene</a:t>
            </a:r>
          </a:p>
          <a:p>
            <a:pPr lvl="5"/>
            <a:r>
              <a:rPr lang="de-DE" noProof="0" dirty="0" smtClean="0"/>
              <a:t>Sechste Ebene</a:t>
            </a:r>
          </a:p>
          <a:p>
            <a:pPr lvl="6"/>
            <a:r>
              <a:rPr lang="de-DE" noProof="0" dirty="0" smtClean="0"/>
              <a:t>Siebte Ebene</a:t>
            </a:r>
          </a:p>
          <a:p>
            <a:pPr lvl="7"/>
            <a:r>
              <a:rPr lang="de-DE" noProof="0" dirty="0" smtClean="0"/>
              <a:t>Achte Ebene</a:t>
            </a:r>
          </a:p>
          <a:p>
            <a:pPr lvl="8"/>
            <a:r>
              <a:rPr lang="de-DE" noProof="0" dirty="0" smtClean="0"/>
              <a:t>Neunte Ebene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02255"/>
            <a:ext cx="2982649" cy="500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78" tIns="48240" rIns="96478" bIns="48240" numCol="1" anchor="b" anchorCtr="0" compatLnSpc="1">
            <a:prstTxWarp prst="textNoShape">
              <a:avLst/>
            </a:prstTxWarp>
          </a:bodyPr>
          <a:lstStyle>
            <a:lvl1pPr defTabSz="964838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9164" y="9502255"/>
            <a:ext cx="2982649" cy="500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78" tIns="48240" rIns="96478" bIns="48240" numCol="1" anchor="b" anchorCtr="0" compatLnSpc="1">
            <a:prstTxWarp prst="textNoShape">
              <a:avLst/>
            </a:prstTxWarp>
          </a:bodyPr>
          <a:lstStyle>
            <a:lvl1pPr algn="r" defTabSz="964838">
              <a:spcBef>
                <a:spcPct val="0"/>
              </a:spcBef>
              <a:defRPr sz="1000" baseline="0">
                <a:latin typeface="+mn-lt"/>
              </a:defRPr>
            </a:lvl1pPr>
          </a:lstStyle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14738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90488" indent="-90488" algn="l" rtl="0" eaLnBrk="0" fontAlgn="base" hangingPunct="0">
      <a:spcBef>
        <a:spcPts val="0"/>
      </a:spcBef>
      <a:spcAft>
        <a:spcPct val="0"/>
      </a:spcAft>
      <a:buFont typeface="Arial" panose="020B0604020202020204" pitchFamily="34" charset="0"/>
      <a:buChar char="•"/>
      <a:defRPr sz="1000" kern="1200" baseline="0">
        <a:solidFill>
          <a:schemeClr val="tx1"/>
        </a:solidFill>
        <a:latin typeface="+mn-lt"/>
        <a:ea typeface="ヒラギノ角ゴ Pro W3" pitchFamily="-108" charset="-128"/>
        <a:cs typeface="ヒラギノ角ゴ Pro W3" pitchFamily="-108" charset="-128"/>
      </a:defRPr>
    </a:lvl1pPr>
    <a:lvl2pPr marL="180975" indent="-92075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2pPr>
    <a:lvl3pPr marL="266700" indent="-85725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3pPr>
    <a:lvl4pPr marL="357188" indent="-90488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4pPr>
    <a:lvl5pPr marL="447675" indent="-90488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ヒラギノ角ゴ Pro W3" pitchFamily="-112" charset="-128"/>
        <a:cs typeface="ＭＳ Ｐゴシック" charset="0"/>
      </a:defRPr>
    </a:lvl5pPr>
    <a:lvl6pPr marL="538163" indent="-90488" algn="l" defTabSz="457200" rtl="0" eaLnBrk="1" latinLnBrk="0" hangingPunct="1"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+mn-ea"/>
        <a:cs typeface="Arial" panose="020B0604020202020204" pitchFamily="34" charset="0"/>
      </a:defRPr>
    </a:lvl6pPr>
    <a:lvl7pPr marL="628650" indent="-90488" algn="l" defTabSz="4572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7pPr>
    <a:lvl8pPr marL="719138" indent="-90488" algn="l" defTabSz="4572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8pPr>
    <a:lvl9pPr marL="806450" indent="-88900" algn="l" defTabSz="4572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CH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8894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579" y="1773238"/>
            <a:ext cx="7507089" cy="2011316"/>
          </a:xfrm>
          <a:prstGeom prst="rect">
            <a:avLst/>
          </a:prstGeom>
        </p:spPr>
      </p:pic>
      <p:pic>
        <p:nvPicPr>
          <p:cNvPr id="5" name="Bild 24" descr="PSI-Logo_narrow_30k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263" y="414338"/>
            <a:ext cx="12192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 bwMode="auto">
          <a:xfrm>
            <a:off x="0" y="1773238"/>
            <a:ext cx="719138" cy="200342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de-DE" sz="2400" dirty="0">
              <a:ln>
                <a:solidFill>
                  <a:srgbClr val="FFFFFF"/>
                </a:solidFill>
              </a:ln>
              <a:latin typeface="Times" charset="0"/>
            </a:endParaRPr>
          </a:p>
        </p:txBody>
      </p:sp>
      <p:sp>
        <p:nvSpPr>
          <p:cNvPr id="7" name="Rechteck 15"/>
          <p:cNvSpPr>
            <a:spLocks noChangeArrowheads="1"/>
          </p:cNvSpPr>
          <p:nvPr/>
        </p:nvSpPr>
        <p:spPr bwMode="auto">
          <a:xfrm>
            <a:off x="8423275" y="969963"/>
            <a:ext cx="720725" cy="719137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>
          <a:xfrm>
            <a:off x="814387" y="4607999"/>
            <a:ext cx="7969249" cy="1388939"/>
          </a:xfrm>
        </p:spPr>
        <p:txBody>
          <a:bodyPr/>
          <a:lstStyle>
            <a:lvl1pPr>
              <a:defRPr sz="3000">
                <a:solidFill>
                  <a:srgbClr val="686868"/>
                </a:solidFill>
                <a:latin typeface="Georgia" charset="0"/>
                <a:ea typeface="ヒラギノ角ゴ Pro W3" charset="0"/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69649" name="Rectangle 17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814388" y="4068001"/>
            <a:ext cx="7969249" cy="36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1800" b="1">
                <a:solidFill>
                  <a:srgbClr val="969696"/>
                </a:solidFill>
                <a:ea typeface="ヒラギノ角ゴ Pro W3" charset="0"/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de-CH" noProof="0" dirty="0"/>
          </a:p>
        </p:txBody>
      </p:sp>
      <p:sp>
        <p:nvSpPr>
          <p:cNvPr id="10" name="Rechteck 1"/>
          <p:cNvSpPr>
            <a:spLocks noChangeArrowheads="1"/>
          </p:cNvSpPr>
          <p:nvPr userDrawn="1"/>
        </p:nvSpPr>
        <p:spPr bwMode="auto">
          <a:xfrm>
            <a:off x="5003800" y="1772816"/>
            <a:ext cx="3329868" cy="232404"/>
          </a:xfrm>
          <a:prstGeom prst="rect">
            <a:avLst/>
          </a:prstGeom>
          <a:solidFill>
            <a:schemeClr val="bg1">
              <a:alpha val="7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algn="ctr">
              <a:spcBef>
                <a:spcPct val="0"/>
              </a:spcBef>
            </a:pPr>
            <a:r>
              <a:rPr lang="de-CH" sz="1200" b="1" i="0" kern="0" spc="30" dirty="0" smtClean="0">
                <a:solidFill>
                  <a:srgbClr val="505150"/>
                </a:solidFill>
                <a:latin typeface="+mn-lt"/>
                <a:cs typeface="Arial" charset="0"/>
              </a:rPr>
              <a:t>WIR SCHAFFEN WISSEN – HEUTE FÜR MORGEN</a:t>
            </a:r>
            <a:endParaRPr lang="de-CH" sz="1200" b="1" i="0" kern="0" spc="30" dirty="0">
              <a:solidFill>
                <a:srgbClr val="505150"/>
              </a:solidFill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6680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/>
        <p:txBody>
          <a:bodyPr/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>
                <a:latin typeface="+mn-lt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5pPr>
            <a:lvl6pPr marL="1074738" indent="-179388">
              <a:lnSpc>
                <a:spcPct val="110000"/>
              </a:lnSpc>
              <a:buClr>
                <a:schemeClr val="tx1"/>
              </a:buClr>
              <a:buFont typeface="Symbol" panose="05050102010706020507" pitchFamily="18" charset="2"/>
              <a:buChar char="-"/>
              <a:defRPr sz="1600"/>
            </a:lvl6pPr>
            <a:lvl7pPr marL="1257300" indent="-182563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7pPr>
            <a:lvl8pPr marL="1436688" indent="-179388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8pPr>
            <a:lvl9pPr marL="1614488" indent="-177800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</a:p>
          <a:p>
            <a:pPr lvl="5"/>
            <a:r>
              <a:rPr lang="de-CH" dirty="0" smtClean="0"/>
              <a:t>Sechste Ebene</a:t>
            </a:r>
          </a:p>
          <a:p>
            <a:pPr lvl="6"/>
            <a:r>
              <a:rPr lang="de-CH" dirty="0" smtClean="0"/>
              <a:t>Siebte Ebene</a:t>
            </a:r>
          </a:p>
          <a:p>
            <a:pPr lvl="7"/>
            <a:r>
              <a:rPr lang="de-CH" dirty="0" smtClean="0"/>
              <a:t>Achte Ebene</a:t>
            </a:r>
          </a:p>
          <a:p>
            <a:pPr lvl="8"/>
            <a:r>
              <a:rPr lang="de-CH" dirty="0" smtClean="0"/>
              <a:t>Neunte Ebene</a:t>
            </a: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Seite </a:t>
            </a:r>
            <a:fld id="{EBC07571-3134-BB4B-B83F-1A9FE18D34F3}" type="slidenum">
              <a:rPr lang="de-DE" smtClean="0"/>
              <a:pPr algn="r"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16818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 bwMode="auto">
          <a:xfrm>
            <a:off x="827088" y="1412875"/>
            <a:ext cx="8066087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Seite </a:t>
            </a:r>
            <a:fld id="{EBC07571-3134-BB4B-B83F-1A9FE18D34F3}" type="slidenum">
              <a:rPr lang="de-DE" smtClean="0"/>
              <a:pPr algn="r">
                <a:defRPr/>
              </a:pPr>
              <a:t>‹Nr.›</a:t>
            </a:fld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934839" y="1484782"/>
            <a:ext cx="7885633" cy="4608514"/>
          </a:xfrm>
        </p:spPr>
        <p:txBody>
          <a:bodyPr/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>
                <a:latin typeface="+mn-lt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5pPr>
            <a:lvl6pPr marL="1074738" indent="-179388">
              <a:lnSpc>
                <a:spcPct val="110000"/>
              </a:lnSpc>
              <a:buClr>
                <a:schemeClr val="tx1"/>
              </a:buClr>
              <a:buFont typeface="Symbol" panose="05050102010706020507" pitchFamily="18" charset="2"/>
              <a:buChar char="-"/>
              <a:defRPr sz="1600"/>
            </a:lvl6pPr>
            <a:lvl7pPr marL="1257300" indent="-182563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7pPr>
            <a:lvl8pPr marL="1436688" indent="-179388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8pPr>
            <a:lvl9pPr marL="1614488" indent="-177800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</a:p>
          <a:p>
            <a:pPr lvl="5"/>
            <a:r>
              <a:rPr lang="de-CH" dirty="0" smtClean="0"/>
              <a:t>Sechste Ebene</a:t>
            </a:r>
          </a:p>
          <a:p>
            <a:pPr lvl="6"/>
            <a:r>
              <a:rPr lang="de-CH" dirty="0" smtClean="0"/>
              <a:t>Siebte Ebene</a:t>
            </a:r>
          </a:p>
          <a:p>
            <a:pPr lvl="7"/>
            <a:r>
              <a:rPr lang="de-CH" dirty="0" smtClean="0"/>
              <a:t>Achte Ebene</a:t>
            </a:r>
          </a:p>
          <a:p>
            <a:pPr lvl="8"/>
            <a:r>
              <a:rPr lang="de-CH" dirty="0" smtClean="0"/>
              <a:t>Neunte Ebene</a:t>
            </a: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3910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3" hasCustomPrompt="1"/>
          </p:nvPr>
        </p:nvSpPr>
        <p:spPr>
          <a:xfrm>
            <a:off x="1042988" y="1341438"/>
            <a:ext cx="3781425" cy="4679950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</a:p>
          <a:p>
            <a:pPr lvl="5"/>
            <a:r>
              <a:rPr lang="de-CH" dirty="0" smtClean="0"/>
              <a:t>Sechste Ebene</a:t>
            </a:r>
          </a:p>
          <a:p>
            <a:pPr lvl="6"/>
            <a:r>
              <a:rPr lang="de-CH" dirty="0" smtClean="0"/>
              <a:t>Siebte Ebene</a:t>
            </a:r>
          </a:p>
          <a:p>
            <a:pPr lvl="7"/>
            <a:r>
              <a:rPr lang="de-CH" dirty="0" smtClean="0"/>
              <a:t>Achte Ebene</a:t>
            </a:r>
          </a:p>
          <a:p>
            <a:pPr lvl="8"/>
            <a:r>
              <a:rPr lang="de-CH" dirty="0" smtClean="0"/>
              <a:t>Neunte Ebene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Seite </a:t>
            </a:r>
            <a:fld id="{EBC07571-3134-BB4B-B83F-1A9FE18D34F3}" type="slidenum">
              <a:rPr lang="de-DE" smtClean="0"/>
              <a:pPr algn="r">
                <a:defRPr/>
              </a:pPr>
              <a:t>‹Nr.›</a:t>
            </a:fld>
            <a:endParaRPr lang="de-DE" dirty="0"/>
          </a:p>
        </p:txBody>
      </p:sp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8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5003800" y="1337869"/>
            <a:ext cx="3781425" cy="4679950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</a:p>
          <a:p>
            <a:pPr lvl="5"/>
            <a:r>
              <a:rPr lang="de-CH" dirty="0" smtClean="0"/>
              <a:t>Sechste Ebene</a:t>
            </a:r>
          </a:p>
          <a:p>
            <a:pPr lvl="6"/>
            <a:r>
              <a:rPr lang="de-CH" dirty="0" smtClean="0"/>
              <a:t>Siebte Ebene</a:t>
            </a:r>
          </a:p>
          <a:p>
            <a:pPr lvl="7"/>
            <a:r>
              <a:rPr lang="de-CH" dirty="0" smtClean="0"/>
              <a:t>Achte Ebene</a:t>
            </a:r>
          </a:p>
          <a:p>
            <a:pPr lvl="8"/>
            <a:r>
              <a:rPr lang="de-CH" dirty="0" smtClean="0"/>
              <a:t>Neunte Ebene</a:t>
            </a:r>
          </a:p>
        </p:txBody>
      </p:sp>
    </p:spTree>
    <p:extLst>
      <p:ext uri="{BB962C8B-B14F-4D97-AF65-F5344CB8AC3E}">
        <p14:creationId xmlns:p14="http://schemas.microsoft.com/office/powerpoint/2010/main" val="6531030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 bwMode="auto">
          <a:xfrm>
            <a:off x="827088" y="1412875"/>
            <a:ext cx="8066087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Seite </a:t>
            </a:r>
            <a:fld id="{EBC07571-3134-BB4B-B83F-1A9FE18D34F3}" type="slidenum">
              <a:rPr lang="de-DE" smtClean="0"/>
              <a:pPr algn="r">
                <a:defRPr/>
              </a:pPr>
              <a:t>‹Nr.›</a:t>
            </a:fld>
            <a:endParaRPr lang="de-DE" dirty="0"/>
          </a:p>
        </p:txBody>
      </p:sp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17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938416" y="1449803"/>
            <a:ext cx="3781425" cy="4571585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</a:p>
          <a:p>
            <a:pPr lvl="5"/>
            <a:r>
              <a:rPr lang="de-CH" dirty="0" smtClean="0"/>
              <a:t>Sechste Ebene</a:t>
            </a:r>
          </a:p>
          <a:p>
            <a:pPr lvl="6"/>
            <a:r>
              <a:rPr lang="de-CH" dirty="0" smtClean="0"/>
              <a:t>Siebte Ebene</a:t>
            </a:r>
          </a:p>
          <a:p>
            <a:pPr lvl="7"/>
            <a:r>
              <a:rPr lang="de-CH" dirty="0" smtClean="0"/>
              <a:t>Achte Ebene</a:t>
            </a:r>
          </a:p>
          <a:p>
            <a:pPr lvl="8"/>
            <a:r>
              <a:rPr lang="de-CH" dirty="0" smtClean="0"/>
              <a:t>Neunte Ebene</a:t>
            </a:r>
          </a:p>
        </p:txBody>
      </p:sp>
      <p:sp>
        <p:nvSpPr>
          <p:cNvPr id="18" name="Inhaltsplatzhalter 10"/>
          <p:cNvSpPr>
            <a:spLocks noGrp="1"/>
          </p:cNvSpPr>
          <p:nvPr>
            <p:ph sz="quarter" idx="19" hasCustomPrompt="1"/>
          </p:nvPr>
        </p:nvSpPr>
        <p:spPr>
          <a:xfrm>
            <a:off x="4899228" y="1446234"/>
            <a:ext cx="3781425" cy="4575154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</a:p>
          <a:p>
            <a:pPr lvl="5"/>
            <a:r>
              <a:rPr lang="de-CH" dirty="0" smtClean="0"/>
              <a:t>Sechste Ebene</a:t>
            </a:r>
          </a:p>
          <a:p>
            <a:pPr lvl="6"/>
            <a:r>
              <a:rPr lang="de-CH" dirty="0" smtClean="0"/>
              <a:t>Siebte Ebene</a:t>
            </a:r>
          </a:p>
          <a:p>
            <a:pPr lvl="7"/>
            <a:r>
              <a:rPr lang="de-CH" dirty="0" smtClean="0"/>
              <a:t>Achte Ebene</a:t>
            </a:r>
          </a:p>
          <a:p>
            <a:pPr lvl="8"/>
            <a:r>
              <a:rPr lang="de-CH" dirty="0" smtClean="0"/>
              <a:t>Neunte Ebene</a:t>
            </a:r>
          </a:p>
        </p:txBody>
      </p:sp>
    </p:spTree>
    <p:extLst>
      <p:ext uri="{BB962C8B-B14F-4D97-AF65-F5344CB8AC3E}">
        <p14:creationId xmlns:p14="http://schemas.microsoft.com/office/powerpoint/2010/main" val="9635311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Seite </a:t>
            </a:r>
            <a:fld id="{EBC07571-3134-BB4B-B83F-1A9FE18D34F3}" type="slidenum">
              <a:rPr lang="de-DE" smtClean="0"/>
              <a:pPr algn="r"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15250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Seite </a:t>
            </a:r>
            <a:fld id="{EBC07571-3134-BB4B-B83F-1A9FE18D34F3}" type="slidenum">
              <a:rPr lang="de-DE" smtClean="0"/>
              <a:pPr algn="r">
                <a:defRPr/>
              </a:pPr>
              <a:t>‹Nr.›</a:t>
            </a:fld>
            <a:endParaRPr lang="de-DE" dirty="0"/>
          </a:p>
        </p:txBody>
      </p:sp>
      <p:sp>
        <p:nvSpPr>
          <p:cNvPr id="7" name="Rechteck 6"/>
          <p:cNvSpPr/>
          <p:nvPr userDrawn="1"/>
        </p:nvSpPr>
        <p:spPr bwMode="auto">
          <a:xfrm>
            <a:off x="827088" y="1412875"/>
            <a:ext cx="8066087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4387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 auf Bild (qu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945" y="1019811"/>
            <a:ext cx="8316468" cy="5577840"/>
          </a:xfrm>
          <a:prstGeom prst="rect">
            <a:avLst/>
          </a:prstGeom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Seite </a:t>
            </a:r>
            <a:fld id="{EBC07571-3134-BB4B-B83F-1A9FE18D34F3}" type="slidenum">
              <a:rPr lang="de-DE" smtClean="0"/>
              <a:pPr algn="r">
                <a:defRPr/>
              </a:pPr>
              <a:t>‹Nr.›</a:t>
            </a:fld>
            <a:endParaRPr lang="de-DE" dirty="0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825946" y="5013176"/>
            <a:ext cx="8316468" cy="1584475"/>
          </a:xfrm>
          <a:solidFill>
            <a:schemeClr val="bg1">
              <a:alpha val="75000"/>
            </a:schemeClr>
          </a:solidFill>
        </p:spPr>
        <p:txBody>
          <a:bodyPr lIns="1260000" tIns="36000" rIns="36000" bIns="36000" anchor="ctr" anchorCtr="0"/>
          <a:lstStyle>
            <a:lvl1pPr marL="177800" indent="-177800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800" spc="0" baseline="0"/>
            </a:lvl1pPr>
            <a:lvl2pPr>
              <a:lnSpc>
                <a:spcPct val="110000"/>
              </a:lnSpc>
              <a:spcAft>
                <a:spcPts val="0"/>
              </a:spcAft>
              <a:defRPr sz="1800" spc="0" baseline="0"/>
            </a:lvl2pPr>
            <a:lvl3pPr>
              <a:lnSpc>
                <a:spcPct val="110000"/>
              </a:lnSpc>
              <a:spcAft>
                <a:spcPts val="0"/>
              </a:spcAft>
              <a:defRPr sz="1800" spc="0" baseline="0"/>
            </a:lvl3pPr>
            <a:lvl4pPr>
              <a:lnSpc>
                <a:spcPct val="110000"/>
              </a:lnSpc>
              <a:spcAft>
                <a:spcPts val="0"/>
              </a:spcAft>
              <a:defRPr sz="1800" spc="0" baseline="0"/>
            </a:lvl4pPr>
            <a:lvl5pPr>
              <a:lnSpc>
                <a:spcPct val="110000"/>
              </a:lnSpc>
              <a:spcAft>
                <a:spcPts val="0"/>
              </a:spcAft>
              <a:defRPr sz="1800" spc="0" baseline="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pic>
        <p:nvPicPr>
          <p:cNvPr id="11" name="Bild 14" descr="PSI-Logo_narrow_30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800" y="285750"/>
            <a:ext cx="1016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eck 12"/>
          <p:cNvSpPr>
            <a:spLocks noChangeArrowheads="1"/>
          </p:cNvSpPr>
          <p:nvPr userDrawn="1"/>
        </p:nvSpPr>
        <p:spPr bwMode="auto">
          <a:xfrm>
            <a:off x="0" y="1019811"/>
            <a:ext cx="720725" cy="727901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2382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 auf Bild (ho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087" y="1019811"/>
            <a:ext cx="8315325" cy="5577840"/>
          </a:xfrm>
          <a:prstGeom prst="rect">
            <a:avLst/>
          </a:prstGeom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Seite </a:t>
            </a:r>
            <a:fld id="{EBC07571-3134-BB4B-B83F-1A9FE18D34F3}" type="slidenum">
              <a:rPr lang="de-DE" smtClean="0"/>
              <a:pPr algn="r">
                <a:defRPr/>
              </a:pPr>
              <a:t>‹Nr.›</a:t>
            </a:fld>
            <a:endParaRPr lang="de-DE" dirty="0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827088" y="1019810"/>
            <a:ext cx="2289712" cy="5577839"/>
          </a:xfrm>
          <a:solidFill>
            <a:schemeClr val="bg1">
              <a:alpha val="75000"/>
            </a:schemeClr>
          </a:solidFill>
        </p:spPr>
        <p:txBody>
          <a:bodyPr lIns="72000" tIns="360000" rIns="36000" bIns="36000" anchor="t" anchorCtr="0"/>
          <a:lstStyle>
            <a:lvl1pPr marL="177800" indent="-177800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pic>
        <p:nvPicPr>
          <p:cNvPr id="13" name="Bild 14" descr="PSI-Logo_narrow_30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800" y="285750"/>
            <a:ext cx="1016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eck 14"/>
          <p:cNvSpPr>
            <a:spLocks noChangeArrowheads="1"/>
          </p:cNvSpPr>
          <p:nvPr userDrawn="1"/>
        </p:nvSpPr>
        <p:spPr bwMode="auto">
          <a:xfrm>
            <a:off x="0" y="1019811"/>
            <a:ext cx="720725" cy="727901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4688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077200" y="291600"/>
            <a:ext cx="6708025" cy="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dirty="0" smtClean="0"/>
              <a:t>Folientitel eingeben</a:t>
            </a:r>
            <a:endParaRPr lang="de-CH" noProof="0" dirty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06312" y="6661150"/>
            <a:ext cx="575742" cy="1968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 smtClean="0">
                <a:latin typeface="+mn-lt"/>
              </a:defRPr>
            </a:lvl1pPr>
          </a:lstStyle>
          <a:p>
            <a:pPr algn="r">
              <a:defRPr/>
            </a:pPr>
            <a:r>
              <a:rPr lang="de-DE" dirty="0" smtClean="0"/>
              <a:t>Seite </a:t>
            </a:r>
            <a:fld id="{EBC07571-3134-BB4B-B83F-1A9FE18D34F3}" type="slidenum">
              <a:rPr lang="de-DE" smtClean="0"/>
              <a:pPr algn="r">
                <a:defRPr/>
              </a:pPr>
              <a:t>‹Nr.›</a:t>
            </a:fld>
            <a:endParaRPr lang="de-DE" dirty="0"/>
          </a:p>
        </p:txBody>
      </p:sp>
      <p:sp>
        <p:nvSpPr>
          <p:cNvPr id="6" name="Rechteck 12"/>
          <p:cNvSpPr>
            <a:spLocks noChangeArrowheads="1"/>
          </p:cNvSpPr>
          <p:nvPr/>
        </p:nvSpPr>
        <p:spPr bwMode="auto">
          <a:xfrm>
            <a:off x="0" y="1412875"/>
            <a:ext cx="720725" cy="727901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1042988" y="1341438"/>
            <a:ext cx="7742237" cy="46799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</a:p>
          <a:p>
            <a:pPr lvl="5"/>
            <a:r>
              <a:rPr lang="de-CH" dirty="0" smtClean="0"/>
              <a:t>Sechste Ebene</a:t>
            </a:r>
          </a:p>
          <a:p>
            <a:pPr lvl="6"/>
            <a:r>
              <a:rPr lang="de-CH" dirty="0" smtClean="0"/>
              <a:t>Siebte Ebene</a:t>
            </a:r>
          </a:p>
          <a:p>
            <a:pPr lvl="7"/>
            <a:r>
              <a:rPr lang="de-CH" dirty="0" smtClean="0"/>
              <a:t>Achte Ebene</a:t>
            </a:r>
          </a:p>
          <a:p>
            <a:pPr lvl="8"/>
            <a:r>
              <a:rPr lang="de-CH" dirty="0" smtClean="0"/>
              <a:t>Neunte Ebene</a:t>
            </a:r>
          </a:p>
        </p:txBody>
      </p:sp>
      <p:pic>
        <p:nvPicPr>
          <p:cNvPr id="8" name="Bild 14" descr="PSI-Logo_narrow_30k.eps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800" y="285750"/>
            <a:ext cx="1016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4" r:id="rId2"/>
    <p:sldLayoutId id="2147483976" r:id="rId3"/>
    <p:sldLayoutId id="2147483973" r:id="rId4"/>
    <p:sldLayoutId id="2147483977" r:id="rId5"/>
    <p:sldLayoutId id="2147483979" r:id="rId6"/>
    <p:sldLayoutId id="2147483978" r:id="rId7"/>
    <p:sldLayoutId id="2147483975" r:id="rId8"/>
    <p:sldLayoutId id="2147483980" r:id="rId9"/>
  </p:sldLayoutIdLst>
  <p:transition spd="med"/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kern="1000" spc="0">
          <a:solidFill>
            <a:srgbClr val="68686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17780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80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355600" indent="18415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spc="0" baseline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3pPr>
      <a:lvl4pPr marL="71755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4pPr>
      <a:lvl5pPr marL="89535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1074738" indent="-17938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6pPr>
      <a:lvl7pPr marL="1257300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7pPr>
      <a:lvl8pPr marL="1436688" indent="-17938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8pPr>
      <a:lvl9pPr marL="1614488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4387" y="4776365"/>
            <a:ext cx="7969249" cy="1028899"/>
          </a:xfrm>
        </p:spPr>
        <p:txBody>
          <a:bodyPr/>
          <a:lstStyle/>
          <a:p>
            <a:r>
              <a:rPr lang="de-CH" dirty="0" smtClean="0"/>
              <a:t>The RF Control System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SwissFEL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de-CH" dirty="0" smtClean="0"/>
              <a:t>Kristian Ambrosch  </a:t>
            </a:r>
            <a:r>
              <a:rPr lang="de-CH" dirty="0"/>
              <a:t>:: </a:t>
            </a:r>
            <a:r>
              <a:rPr lang="de-CH" dirty="0" smtClean="0"/>
              <a:t> Controls ::  Paul Scherrer Institut</a:t>
            </a:r>
          </a:p>
          <a:p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814387" y="5877272"/>
            <a:ext cx="6853957" cy="504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b="1" dirty="0">
                <a:solidFill>
                  <a:srgbClr val="969696"/>
                </a:solidFill>
                <a:latin typeface="+mn-lt"/>
              </a:rPr>
              <a:t>Spring 2016 EPICS Collaboration meeting</a:t>
            </a:r>
            <a:endParaRPr lang="de-DE" sz="1800" b="1" kern="1000" spc="30" dirty="0" smtClean="0">
              <a:solidFill>
                <a:srgbClr val="969696"/>
              </a:solidFill>
              <a:latin typeface="+mn-lt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7808462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200" dirty="0" smtClean="0"/>
              <a:t>RF conditioning of the acceleration structures is required before beam operation</a:t>
            </a:r>
          </a:p>
          <a:p>
            <a:pPr lvl="1"/>
            <a:r>
              <a:rPr lang="en-US" sz="2200" dirty="0" smtClean="0"/>
              <a:t>Conditioning creates arcs that help to clean the structures</a:t>
            </a:r>
          </a:p>
          <a:p>
            <a:pPr lvl="1"/>
            <a:r>
              <a:rPr lang="en-US" sz="2200" dirty="0" smtClean="0"/>
              <a:t>Before beam operation, structure has to be conditioned first</a:t>
            </a:r>
          </a:p>
          <a:p>
            <a:pPr lvl="2"/>
            <a:r>
              <a:rPr lang="en-US" sz="2200" dirty="0" smtClean="0">
                <a:sym typeface="Wingdings" panose="05000000000000000000" pitchFamily="2" charset="2"/>
              </a:rPr>
              <a:t>For SLS this has to be performed manually</a:t>
            </a:r>
          </a:p>
          <a:p>
            <a:pPr lvl="2"/>
            <a:r>
              <a:rPr lang="en-US" sz="2200" dirty="0" smtClean="0">
                <a:sym typeface="Wingdings" panose="05000000000000000000" pitchFamily="2" charset="2"/>
              </a:rPr>
              <a:t>For </a:t>
            </a:r>
            <a:r>
              <a:rPr lang="en-US" sz="2200" dirty="0" err="1" smtClean="0">
                <a:sym typeface="Wingdings" panose="05000000000000000000" pitchFamily="2" charset="2"/>
              </a:rPr>
              <a:t>SwissFEL</a:t>
            </a:r>
            <a:r>
              <a:rPr lang="en-US" sz="2200" dirty="0" smtClean="0">
                <a:sym typeface="Wingdings" panose="05000000000000000000" pitchFamily="2" charset="2"/>
              </a:rPr>
              <a:t> no operation without prior conditioning shall be possible</a:t>
            </a:r>
          </a:p>
          <a:p>
            <a:pPr lvl="3"/>
            <a:r>
              <a:rPr lang="en-US" sz="2200" dirty="0" smtClean="0">
                <a:sym typeface="Wingdings" panose="05000000000000000000" pitchFamily="2" charset="2"/>
              </a:rPr>
              <a:t>State Machine shall automatically condition the structures to predefined voltage before beam operation</a:t>
            </a:r>
          </a:p>
          <a:p>
            <a:pPr lvl="3"/>
            <a:r>
              <a:rPr lang="en-US" sz="2200" dirty="0" smtClean="0">
                <a:sym typeface="Wingdings" panose="05000000000000000000" pitchFamily="2" charset="2"/>
              </a:rPr>
              <a:t>Reduced risk for „On beam conditioning“ </a:t>
            </a:r>
          </a:p>
          <a:p>
            <a:pPr marL="177800" lvl="1" indent="0">
              <a:buNone/>
            </a:pPr>
            <a:endParaRPr lang="en-US" sz="2200" dirty="0" smtClean="0">
              <a:sym typeface="Wingdings" panose="05000000000000000000" pitchFamily="2" charset="2"/>
            </a:endParaRPr>
          </a:p>
          <a:p>
            <a:pPr marL="177800" lvl="1" indent="0">
              <a:buNone/>
            </a:pPr>
            <a:r>
              <a:rPr lang="en-US" sz="2200" dirty="0" smtClean="0">
                <a:sym typeface="Wingdings" panose="05000000000000000000" pitchFamily="2" charset="2"/>
              </a:rPr>
              <a:t> PM: Why not create an entire Master State Machine that controls each sub system automatically?</a:t>
            </a:r>
            <a:endParaRPr lang="en-US" sz="2200" dirty="0" smtClean="0"/>
          </a:p>
          <a:p>
            <a:pPr lvl="1"/>
            <a:endParaRPr lang="en-US" sz="22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Master State </a:t>
            </a:r>
            <a:r>
              <a:rPr lang="de-AT" dirty="0" err="1" smtClean="0"/>
              <a:t>Machine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Seite </a:t>
            </a:r>
            <a:fld id="{EBC07571-3134-BB4B-B83F-1A9FE18D34F3}" type="slidenum">
              <a:rPr lang="de-DE" smtClean="0"/>
              <a:pPr algn="r"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87376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Generic</a:t>
            </a:r>
            <a:r>
              <a:rPr lang="de-AT" dirty="0" smtClean="0"/>
              <a:t> Master State </a:t>
            </a:r>
            <a:r>
              <a:rPr lang="de-AT" dirty="0" err="1" smtClean="0"/>
              <a:t>Machine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Seite </a:t>
            </a:r>
            <a:fld id="{EBC07571-3134-BB4B-B83F-1A9FE18D34F3}" type="slidenum">
              <a:rPr lang="de-DE" smtClean="0"/>
              <a:pPr algn="r">
                <a:defRPr/>
              </a:pPr>
              <a:t>11</a:t>
            </a:fld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00100"/>
            <a:ext cx="5583104" cy="546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4538480" y="6309320"/>
            <a:ext cx="2592288" cy="2880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de-AT" sz="1200" dirty="0" smtClean="0">
                <a:solidFill>
                  <a:srgbClr val="000000"/>
                </a:solidFill>
                <a:latin typeface="Calibri"/>
              </a:rPr>
              <a:t>Graphics </a:t>
            </a:r>
            <a:r>
              <a:rPr lang="de-AT" sz="1200" dirty="0" err="1" smtClean="0">
                <a:solidFill>
                  <a:srgbClr val="000000"/>
                </a:solidFill>
                <a:latin typeface="Calibri"/>
              </a:rPr>
              <a:t>from</a:t>
            </a:r>
            <a:r>
              <a:rPr lang="de-AT" sz="1200" dirty="0" smtClean="0">
                <a:solidFill>
                  <a:srgbClr val="000000"/>
                </a:solidFill>
                <a:latin typeface="Calibri"/>
              </a:rPr>
              <a:t> LLRF MSM Design </a:t>
            </a:r>
            <a:r>
              <a:rPr lang="de-AT" sz="1200" dirty="0" err="1" smtClean="0">
                <a:solidFill>
                  <a:srgbClr val="000000"/>
                </a:solidFill>
                <a:latin typeface="Calibri"/>
              </a:rPr>
              <a:t>Concept</a:t>
            </a:r>
            <a:endParaRPr lang="en-US" sz="1200" dirty="0" err="1" smtClean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85857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Generic</a:t>
            </a:r>
            <a:r>
              <a:rPr lang="de-AT" dirty="0" smtClean="0"/>
              <a:t> Master State </a:t>
            </a:r>
            <a:r>
              <a:rPr lang="de-AT" dirty="0" err="1" smtClean="0"/>
              <a:t>Machine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Seite </a:t>
            </a:r>
            <a:fld id="{EBC07571-3134-BB4B-B83F-1A9FE18D34F3}" type="slidenum">
              <a:rPr lang="de-DE" smtClean="0"/>
              <a:pPr algn="r">
                <a:defRPr/>
              </a:pPr>
              <a:t>12</a:t>
            </a:fld>
            <a:endParaRPr lang="de-DE" dirty="0"/>
          </a:p>
        </p:txBody>
      </p:sp>
      <p:sp>
        <p:nvSpPr>
          <p:cNvPr id="7" name="Rectangle 5"/>
          <p:cNvSpPr/>
          <p:nvPr/>
        </p:nvSpPr>
        <p:spPr bwMode="auto">
          <a:xfrm>
            <a:off x="429426" y="5467248"/>
            <a:ext cx="1307644" cy="36403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OFF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Rectangle 6"/>
          <p:cNvSpPr/>
          <p:nvPr/>
        </p:nvSpPr>
        <p:spPr bwMode="auto">
          <a:xfrm>
            <a:off x="429426" y="5008644"/>
            <a:ext cx="1307644" cy="36403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BLACKHEAT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" name="Rectangle 7"/>
          <p:cNvSpPr/>
          <p:nvPr/>
        </p:nvSpPr>
        <p:spPr bwMode="auto">
          <a:xfrm>
            <a:off x="429426" y="4550040"/>
            <a:ext cx="1307644" cy="36403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FILAMENT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" name="Rectangle 8"/>
          <p:cNvSpPr/>
          <p:nvPr/>
        </p:nvSpPr>
        <p:spPr bwMode="auto">
          <a:xfrm>
            <a:off x="429426" y="4091436"/>
            <a:ext cx="1307644" cy="36403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STANDBY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" name="Rectangle 9"/>
          <p:cNvSpPr/>
          <p:nvPr/>
        </p:nvSpPr>
        <p:spPr bwMode="auto">
          <a:xfrm>
            <a:off x="429426" y="3632832"/>
            <a:ext cx="1307644" cy="36403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HVON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" name="Rectangle 10"/>
          <p:cNvSpPr/>
          <p:nvPr/>
        </p:nvSpPr>
        <p:spPr bwMode="auto">
          <a:xfrm>
            <a:off x="429426" y="3174228"/>
            <a:ext cx="1307644" cy="36403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TRIGGER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3" name="Rectangle 11"/>
          <p:cNvSpPr/>
          <p:nvPr/>
        </p:nvSpPr>
        <p:spPr bwMode="auto">
          <a:xfrm>
            <a:off x="429426" y="2715624"/>
            <a:ext cx="1307644" cy="36403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COND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4" name="Rectangle 12"/>
          <p:cNvSpPr/>
          <p:nvPr/>
        </p:nvSpPr>
        <p:spPr bwMode="auto">
          <a:xfrm>
            <a:off x="413719" y="1339842"/>
            <a:ext cx="1307644" cy="36403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RFONBEAM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" name="Rectangle 13"/>
          <p:cNvSpPr/>
          <p:nvPr/>
        </p:nvSpPr>
        <p:spPr bwMode="auto">
          <a:xfrm>
            <a:off x="429426" y="1798416"/>
            <a:ext cx="1307644" cy="36403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PHASECALIB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6" name="Rectangle 14"/>
          <p:cNvSpPr/>
          <p:nvPr/>
        </p:nvSpPr>
        <p:spPr bwMode="auto">
          <a:xfrm>
            <a:off x="413719" y="2254242"/>
            <a:ext cx="1307644" cy="36403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RFONDELAY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7" name="TextBox 15"/>
          <p:cNvSpPr txBox="1"/>
          <p:nvPr/>
        </p:nvSpPr>
        <p:spPr>
          <a:xfrm>
            <a:off x="2156592" y="951320"/>
            <a:ext cx="1152129" cy="3164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 smtClean="0">
                <a:latin typeface="+mn-lt"/>
                <a:cs typeface="Franklin Gothic Book"/>
              </a:rPr>
              <a:t>Modulator</a:t>
            </a:r>
          </a:p>
        </p:txBody>
      </p:sp>
      <p:sp>
        <p:nvSpPr>
          <p:cNvPr id="18" name="Rectangle 36"/>
          <p:cNvSpPr/>
          <p:nvPr/>
        </p:nvSpPr>
        <p:spPr bwMode="auto">
          <a:xfrm>
            <a:off x="1805805" y="5467249"/>
            <a:ext cx="126014" cy="364034"/>
          </a:xfrm>
          <a:prstGeom prst="rect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9" name="TextBox 39"/>
          <p:cNvSpPr txBox="1"/>
          <p:nvPr/>
        </p:nvSpPr>
        <p:spPr>
          <a:xfrm>
            <a:off x="491477" y="951320"/>
            <a:ext cx="1152129" cy="3164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 smtClean="0">
                <a:latin typeface="+mn-lt"/>
                <a:cs typeface="Franklin Gothic Book"/>
              </a:rPr>
              <a:t>Master FSM</a:t>
            </a:r>
          </a:p>
        </p:txBody>
      </p:sp>
      <p:sp>
        <p:nvSpPr>
          <p:cNvPr id="20" name="Rectangle 40"/>
          <p:cNvSpPr/>
          <p:nvPr/>
        </p:nvSpPr>
        <p:spPr bwMode="auto">
          <a:xfrm>
            <a:off x="1805805" y="5008644"/>
            <a:ext cx="126014" cy="364034"/>
          </a:xfrm>
          <a:prstGeom prst="rect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1" name="Rectangle 41"/>
          <p:cNvSpPr/>
          <p:nvPr/>
        </p:nvSpPr>
        <p:spPr bwMode="auto">
          <a:xfrm>
            <a:off x="1805805" y="4550040"/>
            <a:ext cx="126014" cy="364034"/>
          </a:xfrm>
          <a:prstGeom prst="rect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2" name="Rectangle 42"/>
          <p:cNvSpPr/>
          <p:nvPr/>
        </p:nvSpPr>
        <p:spPr bwMode="auto">
          <a:xfrm>
            <a:off x="1805805" y="4091436"/>
            <a:ext cx="126014" cy="364034"/>
          </a:xfrm>
          <a:prstGeom prst="rect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3" name="Rectangle 43"/>
          <p:cNvSpPr/>
          <p:nvPr/>
        </p:nvSpPr>
        <p:spPr bwMode="auto">
          <a:xfrm>
            <a:off x="1805805" y="3632832"/>
            <a:ext cx="126014" cy="364034"/>
          </a:xfrm>
          <a:prstGeom prst="rect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4" name="Rectangle 44"/>
          <p:cNvSpPr/>
          <p:nvPr/>
        </p:nvSpPr>
        <p:spPr bwMode="auto">
          <a:xfrm>
            <a:off x="1805805" y="3174228"/>
            <a:ext cx="126014" cy="364034"/>
          </a:xfrm>
          <a:prstGeom prst="rect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5" name="Rectangle 45"/>
          <p:cNvSpPr/>
          <p:nvPr/>
        </p:nvSpPr>
        <p:spPr bwMode="auto">
          <a:xfrm>
            <a:off x="1805805" y="2715624"/>
            <a:ext cx="126014" cy="364034"/>
          </a:xfrm>
          <a:prstGeom prst="rect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6" name="Rectangle 46"/>
          <p:cNvSpPr/>
          <p:nvPr/>
        </p:nvSpPr>
        <p:spPr bwMode="auto">
          <a:xfrm>
            <a:off x="1805805" y="1817580"/>
            <a:ext cx="126014" cy="36403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7" name="Rectangle 47"/>
          <p:cNvSpPr/>
          <p:nvPr/>
        </p:nvSpPr>
        <p:spPr bwMode="auto">
          <a:xfrm>
            <a:off x="2078335" y="5469608"/>
            <a:ext cx="1180677" cy="3640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OFF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8" name="Rectangle 48"/>
          <p:cNvSpPr/>
          <p:nvPr/>
        </p:nvSpPr>
        <p:spPr bwMode="auto">
          <a:xfrm>
            <a:off x="2078335" y="5011004"/>
            <a:ext cx="1180677" cy="3640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BLACKHEAT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9" name="Rectangle 49"/>
          <p:cNvSpPr/>
          <p:nvPr/>
        </p:nvSpPr>
        <p:spPr bwMode="auto">
          <a:xfrm>
            <a:off x="2078335" y="4552400"/>
            <a:ext cx="1180677" cy="3640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FILAMENT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0" name="Rectangle 50"/>
          <p:cNvSpPr/>
          <p:nvPr/>
        </p:nvSpPr>
        <p:spPr bwMode="auto">
          <a:xfrm>
            <a:off x="2078335" y="4093796"/>
            <a:ext cx="1180677" cy="3640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STANDBY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1" name="Rectangle 51"/>
          <p:cNvSpPr/>
          <p:nvPr/>
        </p:nvSpPr>
        <p:spPr bwMode="auto">
          <a:xfrm>
            <a:off x="2078335" y="3635192"/>
            <a:ext cx="1180677" cy="3640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HVON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2" name="Rectangle 52"/>
          <p:cNvSpPr/>
          <p:nvPr/>
        </p:nvSpPr>
        <p:spPr bwMode="auto">
          <a:xfrm>
            <a:off x="2078335" y="3176588"/>
            <a:ext cx="1180677" cy="3640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TRIGGER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3" name="Rectangle 53"/>
          <p:cNvSpPr/>
          <p:nvPr/>
        </p:nvSpPr>
        <p:spPr bwMode="auto">
          <a:xfrm>
            <a:off x="3327748" y="5469609"/>
            <a:ext cx="126014" cy="364034"/>
          </a:xfrm>
          <a:prstGeom prst="rect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4" name="Rectangle 54"/>
          <p:cNvSpPr/>
          <p:nvPr/>
        </p:nvSpPr>
        <p:spPr bwMode="auto">
          <a:xfrm>
            <a:off x="3327748" y="5011004"/>
            <a:ext cx="126014" cy="364034"/>
          </a:xfrm>
          <a:prstGeom prst="rect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5" name="Rectangle 55"/>
          <p:cNvSpPr/>
          <p:nvPr/>
        </p:nvSpPr>
        <p:spPr bwMode="auto">
          <a:xfrm>
            <a:off x="3327748" y="4552400"/>
            <a:ext cx="126014" cy="364034"/>
          </a:xfrm>
          <a:prstGeom prst="rect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6" name="Rectangle 56"/>
          <p:cNvSpPr/>
          <p:nvPr/>
        </p:nvSpPr>
        <p:spPr bwMode="auto">
          <a:xfrm>
            <a:off x="3327748" y="4093796"/>
            <a:ext cx="126014" cy="364034"/>
          </a:xfrm>
          <a:prstGeom prst="rect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7" name="Rectangle 57"/>
          <p:cNvSpPr/>
          <p:nvPr/>
        </p:nvSpPr>
        <p:spPr bwMode="auto">
          <a:xfrm>
            <a:off x="3327748" y="3635192"/>
            <a:ext cx="126014" cy="364034"/>
          </a:xfrm>
          <a:prstGeom prst="rect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8" name="Rectangle 58"/>
          <p:cNvSpPr/>
          <p:nvPr/>
        </p:nvSpPr>
        <p:spPr bwMode="auto">
          <a:xfrm>
            <a:off x="3327748" y="3176588"/>
            <a:ext cx="126014" cy="364034"/>
          </a:xfrm>
          <a:prstGeom prst="rect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9" name="TextBox 59"/>
          <p:cNvSpPr txBox="1"/>
          <p:nvPr/>
        </p:nvSpPr>
        <p:spPr>
          <a:xfrm>
            <a:off x="3453762" y="950364"/>
            <a:ext cx="1152129" cy="3164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 smtClean="0">
                <a:latin typeface="+mn-lt"/>
                <a:cs typeface="Franklin Gothic Book"/>
              </a:rPr>
              <a:t>LLRF</a:t>
            </a:r>
          </a:p>
        </p:txBody>
      </p:sp>
      <p:sp>
        <p:nvSpPr>
          <p:cNvPr id="40" name="Rectangle 60"/>
          <p:cNvSpPr/>
          <p:nvPr/>
        </p:nvSpPr>
        <p:spPr bwMode="auto">
          <a:xfrm>
            <a:off x="3576438" y="3171450"/>
            <a:ext cx="1012281" cy="3640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OFF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1" name="Rectangle 61"/>
          <p:cNvSpPr/>
          <p:nvPr/>
        </p:nvSpPr>
        <p:spPr bwMode="auto">
          <a:xfrm>
            <a:off x="3576438" y="2712846"/>
            <a:ext cx="1012281" cy="3640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TRIG-DLY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2" name="Rectangle 62"/>
          <p:cNvSpPr/>
          <p:nvPr/>
        </p:nvSpPr>
        <p:spPr bwMode="auto">
          <a:xfrm>
            <a:off x="3576438" y="2254242"/>
            <a:ext cx="1012281" cy="3640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TRIG-DLY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3" name="Rectangle 63"/>
          <p:cNvSpPr/>
          <p:nvPr/>
        </p:nvSpPr>
        <p:spPr bwMode="auto">
          <a:xfrm>
            <a:off x="4657455" y="3171450"/>
            <a:ext cx="126014" cy="364034"/>
          </a:xfrm>
          <a:prstGeom prst="rect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44" name="Rectangle 64"/>
          <p:cNvSpPr/>
          <p:nvPr/>
        </p:nvSpPr>
        <p:spPr bwMode="auto">
          <a:xfrm>
            <a:off x="4657455" y="2712846"/>
            <a:ext cx="126014" cy="364034"/>
          </a:xfrm>
          <a:prstGeom prst="rect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45" name="Rectangle 65"/>
          <p:cNvSpPr/>
          <p:nvPr/>
        </p:nvSpPr>
        <p:spPr bwMode="auto">
          <a:xfrm>
            <a:off x="4657455" y="2254242"/>
            <a:ext cx="126014" cy="364034"/>
          </a:xfrm>
          <a:prstGeom prst="rect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46" name="Rectangle 66"/>
          <p:cNvSpPr/>
          <p:nvPr/>
        </p:nvSpPr>
        <p:spPr bwMode="auto">
          <a:xfrm>
            <a:off x="3576438" y="1797042"/>
            <a:ext cx="1012281" cy="3640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TRIG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7" name="Rectangle 68"/>
          <p:cNvSpPr/>
          <p:nvPr/>
        </p:nvSpPr>
        <p:spPr bwMode="auto">
          <a:xfrm>
            <a:off x="3576438" y="1339842"/>
            <a:ext cx="1012281" cy="3640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TRIG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8" name="Rectangle 70"/>
          <p:cNvSpPr/>
          <p:nvPr/>
        </p:nvSpPr>
        <p:spPr bwMode="auto">
          <a:xfrm>
            <a:off x="1797578" y="2262778"/>
            <a:ext cx="126014" cy="364034"/>
          </a:xfrm>
          <a:prstGeom prst="rect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49" name="Rectangle 71"/>
          <p:cNvSpPr/>
          <p:nvPr/>
        </p:nvSpPr>
        <p:spPr bwMode="auto">
          <a:xfrm>
            <a:off x="4657455" y="1797042"/>
            <a:ext cx="126014" cy="36403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50" name="TextBox 72"/>
          <p:cNvSpPr txBox="1"/>
          <p:nvPr/>
        </p:nvSpPr>
        <p:spPr>
          <a:xfrm>
            <a:off x="4897875" y="987284"/>
            <a:ext cx="1152129" cy="3164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 smtClean="0">
                <a:latin typeface="+mn-lt"/>
                <a:cs typeface="Franklin Gothic Book"/>
              </a:rPr>
              <a:t>Cooling</a:t>
            </a:r>
          </a:p>
        </p:txBody>
      </p:sp>
      <p:sp>
        <p:nvSpPr>
          <p:cNvPr id="51" name="Rectangle 73"/>
          <p:cNvSpPr/>
          <p:nvPr/>
        </p:nvSpPr>
        <p:spPr bwMode="auto">
          <a:xfrm>
            <a:off x="4965930" y="5475705"/>
            <a:ext cx="803588" cy="3640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OFF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2" name="Rectangle 75"/>
          <p:cNvSpPr/>
          <p:nvPr/>
        </p:nvSpPr>
        <p:spPr bwMode="auto">
          <a:xfrm>
            <a:off x="4965930" y="5012220"/>
            <a:ext cx="803588" cy="3640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ON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3" name="Rectangle 76"/>
          <p:cNvSpPr/>
          <p:nvPr/>
        </p:nvSpPr>
        <p:spPr bwMode="auto">
          <a:xfrm>
            <a:off x="5838253" y="5475706"/>
            <a:ext cx="126014" cy="364034"/>
          </a:xfrm>
          <a:prstGeom prst="rect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54" name="Rectangle 78"/>
          <p:cNvSpPr/>
          <p:nvPr/>
        </p:nvSpPr>
        <p:spPr bwMode="auto">
          <a:xfrm>
            <a:off x="5838253" y="5012220"/>
            <a:ext cx="126014" cy="364034"/>
          </a:xfrm>
          <a:prstGeom prst="rect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55" name="TextBox 79"/>
          <p:cNvSpPr txBox="1"/>
          <p:nvPr/>
        </p:nvSpPr>
        <p:spPr>
          <a:xfrm>
            <a:off x="6237184" y="996584"/>
            <a:ext cx="1152129" cy="3164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 smtClean="0">
                <a:latin typeface="+mn-lt"/>
                <a:cs typeface="Franklin Gothic Book"/>
              </a:rPr>
              <a:t>Cond. Tool</a:t>
            </a:r>
          </a:p>
        </p:txBody>
      </p:sp>
      <p:sp>
        <p:nvSpPr>
          <p:cNvPr id="56" name="Rectangle 80"/>
          <p:cNvSpPr/>
          <p:nvPr/>
        </p:nvSpPr>
        <p:spPr bwMode="auto">
          <a:xfrm>
            <a:off x="6328386" y="2702265"/>
            <a:ext cx="803588" cy="3640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ON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7" name="Rectangle 81"/>
          <p:cNvSpPr/>
          <p:nvPr/>
        </p:nvSpPr>
        <p:spPr bwMode="auto">
          <a:xfrm>
            <a:off x="7200709" y="2702265"/>
            <a:ext cx="126014" cy="364034"/>
          </a:xfrm>
          <a:prstGeom prst="rect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58" name="Rectangle 82"/>
          <p:cNvSpPr/>
          <p:nvPr/>
        </p:nvSpPr>
        <p:spPr bwMode="auto">
          <a:xfrm>
            <a:off x="6328386" y="3162273"/>
            <a:ext cx="803588" cy="3640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OFF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9" name="Rectangle 83"/>
          <p:cNvSpPr/>
          <p:nvPr/>
        </p:nvSpPr>
        <p:spPr bwMode="auto">
          <a:xfrm>
            <a:off x="7200709" y="3162274"/>
            <a:ext cx="126014" cy="364034"/>
          </a:xfrm>
          <a:prstGeom prst="rect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0" name="Rectangle 84"/>
          <p:cNvSpPr/>
          <p:nvPr/>
        </p:nvSpPr>
        <p:spPr bwMode="auto">
          <a:xfrm>
            <a:off x="6319242" y="2266161"/>
            <a:ext cx="803588" cy="3640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OFF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1" name="Rectangle 85"/>
          <p:cNvSpPr/>
          <p:nvPr/>
        </p:nvSpPr>
        <p:spPr bwMode="auto">
          <a:xfrm>
            <a:off x="7191565" y="2266162"/>
            <a:ext cx="126014" cy="364034"/>
          </a:xfrm>
          <a:prstGeom prst="rect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2" name="Rectangle 86"/>
          <p:cNvSpPr/>
          <p:nvPr/>
        </p:nvSpPr>
        <p:spPr bwMode="auto">
          <a:xfrm>
            <a:off x="7542512" y="3171450"/>
            <a:ext cx="1317418" cy="3640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Trigger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3" name="Rectangle 87"/>
          <p:cNvSpPr/>
          <p:nvPr/>
        </p:nvSpPr>
        <p:spPr bwMode="auto">
          <a:xfrm>
            <a:off x="7542512" y="2712846"/>
            <a:ext cx="1317418" cy="3640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Conditioning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4" name="Rectangle 88"/>
          <p:cNvSpPr/>
          <p:nvPr/>
        </p:nvSpPr>
        <p:spPr bwMode="auto">
          <a:xfrm>
            <a:off x="7542512" y="2254242"/>
            <a:ext cx="1317418" cy="3640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Conditioning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5" name="Rectangle 89"/>
          <p:cNvSpPr/>
          <p:nvPr/>
        </p:nvSpPr>
        <p:spPr bwMode="auto">
          <a:xfrm>
            <a:off x="8928665" y="3171450"/>
            <a:ext cx="126014" cy="364034"/>
          </a:xfrm>
          <a:prstGeom prst="rect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6" name="Rectangle 90"/>
          <p:cNvSpPr/>
          <p:nvPr/>
        </p:nvSpPr>
        <p:spPr bwMode="auto">
          <a:xfrm>
            <a:off x="8928665" y="2712846"/>
            <a:ext cx="126014" cy="364034"/>
          </a:xfrm>
          <a:prstGeom prst="rect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7" name="Rectangle 91"/>
          <p:cNvSpPr/>
          <p:nvPr/>
        </p:nvSpPr>
        <p:spPr bwMode="auto">
          <a:xfrm>
            <a:off x="8928665" y="2254242"/>
            <a:ext cx="126014" cy="364034"/>
          </a:xfrm>
          <a:prstGeom prst="rect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8" name="Rectangle 92"/>
          <p:cNvSpPr/>
          <p:nvPr/>
        </p:nvSpPr>
        <p:spPr bwMode="auto">
          <a:xfrm>
            <a:off x="7542512" y="1797042"/>
            <a:ext cx="1317418" cy="3640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Normal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9" name="Rectangle 93"/>
          <p:cNvSpPr/>
          <p:nvPr/>
        </p:nvSpPr>
        <p:spPr bwMode="auto">
          <a:xfrm>
            <a:off x="7542512" y="1339842"/>
            <a:ext cx="1317418" cy="3640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Normal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0" name="Rectangle 94"/>
          <p:cNvSpPr/>
          <p:nvPr/>
        </p:nvSpPr>
        <p:spPr bwMode="auto">
          <a:xfrm>
            <a:off x="8928665" y="1797042"/>
            <a:ext cx="126014" cy="364034"/>
          </a:xfrm>
          <a:prstGeom prst="rect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71" name="TextBox 95"/>
          <p:cNvSpPr txBox="1"/>
          <p:nvPr/>
        </p:nvSpPr>
        <p:spPr>
          <a:xfrm>
            <a:off x="7654504" y="987440"/>
            <a:ext cx="1152129" cy="3164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 smtClean="0">
                <a:latin typeface="+mn-lt"/>
                <a:cs typeface="Franklin Gothic Book"/>
              </a:rPr>
              <a:t>Interlock</a:t>
            </a:r>
          </a:p>
        </p:txBody>
      </p:sp>
      <p:sp>
        <p:nvSpPr>
          <p:cNvPr id="72" name="Textfeld 71"/>
          <p:cNvSpPr txBox="1"/>
          <p:nvPr/>
        </p:nvSpPr>
        <p:spPr>
          <a:xfrm>
            <a:off x="4538480" y="6309320"/>
            <a:ext cx="2592288" cy="2880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de-AT" sz="1200" dirty="0" smtClean="0">
                <a:solidFill>
                  <a:srgbClr val="000000"/>
                </a:solidFill>
                <a:latin typeface="Calibri"/>
              </a:rPr>
              <a:t>Graphics </a:t>
            </a:r>
            <a:r>
              <a:rPr lang="de-AT" sz="1200" dirty="0" err="1" smtClean="0">
                <a:solidFill>
                  <a:srgbClr val="000000"/>
                </a:solidFill>
                <a:latin typeface="Calibri"/>
              </a:rPr>
              <a:t>from</a:t>
            </a:r>
            <a:r>
              <a:rPr lang="de-AT" sz="1200" dirty="0" smtClean="0">
                <a:solidFill>
                  <a:srgbClr val="000000"/>
                </a:solidFill>
                <a:latin typeface="Calibri"/>
              </a:rPr>
              <a:t> LLRF MSM Design </a:t>
            </a:r>
            <a:r>
              <a:rPr lang="de-AT" sz="1200" dirty="0" err="1" smtClean="0">
                <a:solidFill>
                  <a:srgbClr val="000000"/>
                </a:solidFill>
                <a:latin typeface="Calibri"/>
              </a:rPr>
              <a:t>Concept</a:t>
            </a:r>
            <a:endParaRPr lang="en-US" sz="1200" dirty="0" err="1" smtClean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67089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AT" sz="2200" dirty="0" err="1" smtClean="0"/>
              <a:t>SwissFEL</a:t>
            </a:r>
            <a:r>
              <a:rPr lang="de-AT" sz="2200" dirty="0" smtClean="0"/>
              <a:t> RF Control System</a:t>
            </a:r>
          </a:p>
          <a:p>
            <a:pPr lvl="1"/>
            <a:r>
              <a:rPr lang="de-AT" sz="2200" dirty="0" err="1" smtClean="0"/>
              <a:t>Generic</a:t>
            </a:r>
            <a:r>
              <a:rPr lang="de-AT" sz="2200" dirty="0" smtClean="0"/>
              <a:t> </a:t>
            </a:r>
            <a:r>
              <a:rPr lang="de-AT" sz="2200" dirty="0" err="1" smtClean="0"/>
              <a:t>interface</a:t>
            </a:r>
            <a:r>
              <a:rPr lang="de-AT" sz="2200" dirty="0" smtClean="0"/>
              <a:t> </a:t>
            </a:r>
            <a:r>
              <a:rPr lang="de-AT" sz="2200" dirty="0" err="1" smtClean="0"/>
              <a:t>for</a:t>
            </a:r>
            <a:r>
              <a:rPr lang="de-AT" sz="2200" dirty="0" smtClean="0"/>
              <a:t> 4 </a:t>
            </a:r>
            <a:r>
              <a:rPr lang="de-AT" sz="2200" dirty="0" err="1" smtClean="0"/>
              <a:t>modulator</a:t>
            </a:r>
            <a:r>
              <a:rPr lang="de-AT" sz="2200" dirty="0" smtClean="0"/>
              <a:t> </a:t>
            </a:r>
            <a:r>
              <a:rPr lang="de-AT" sz="2200" dirty="0" err="1" smtClean="0"/>
              <a:t>types</a:t>
            </a:r>
            <a:endParaRPr lang="de-AT" sz="2200" dirty="0" smtClean="0"/>
          </a:p>
          <a:p>
            <a:pPr lvl="1"/>
            <a:r>
              <a:rPr lang="de-AT" sz="2200" dirty="0" err="1" smtClean="0"/>
              <a:t>Generic</a:t>
            </a:r>
            <a:r>
              <a:rPr lang="de-AT" sz="2200" dirty="0" smtClean="0"/>
              <a:t> </a:t>
            </a:r>
            <a:r>
              <a:rPr lang="de-AT" sz="2200" dirty="0" err="1" smtClean="0"/>
              <a:t>state</a:t>
            </a:r>
            <a:r>
              <a:rPr lang="de-AT" sz="2200" dirty="0" smtClean="0"/>
              <a:t> </a:t>
            </a:r>
            <a:r>
              <a:rPr lang="de-AT" sz="2200" dirty="0" err="1" smtClean="0"/>
              <a:t>machine</a:t>
            </a:r>
            <a:endParaRPr lang="de-AT" sz="2200" dirty="0" smtClean="0"/>
          </a:p>
          <a:p>
            <a:pPr lvl="1"/>
            <a:r>
              <a:rPr lang="de-AT" sz="2200" dirty="0" smtClean="0"/>
              <a:t>Interlock </a:t>
            </a:r>
            <a:r>
              <a:rPr lang="de-AT" sz="2200" dirty="0" err="1" smtClean="0"/>
              <a:t>monitoring</a:t>
            </a:r>
            <a:endParaRPr lang="de-AT" sz="2200" dirty="0" smtClean="0"/>
          </a:p>
          <a:p>
            <a:pPr lvl="1"/>
            <a:r>
              <a:rPr lang="de-AT" sz="2200" dirty="0" err="1" smtClean="0"/>
              <a:t>Automatic</a:t>
            </a:r>
            <a:r>
              <a:rPr lang="de-AT" sz="2200" dirty="0" smtClean="0"/>
              <a:t> </a:t>
            </a:r>
            <a:r>
              <a:rPr lang="de-AT" sz="2200" dirty="0" err="1" smtClean="0"/>
              <a:t>restart</a:t>
            </a:r>
            <a:r>
              <a:rPr lang="de-AT" sz="2200" dirty="0" smtClean="0"/>
              <a:t> </a:t>
            </a:r>
            <a:r>
              <a:rPr lang="de-AT" sz="2200" dirty="0" err="1" smtClean="0"/>
              <a:t>functionality</a:t>
            </a:r>
            <a:endParaRPr lang="de-AT" sz="2200" dirty="0" smtClean="0"/>
          </a:p>
          <a:p>
            <a:endParaRPr lang="de-AT" sz="2200" dirty="0" smtClean="0"/>
          </a:p>
          <a:p>
            <a:r>
              <a:rPr lang="de-AT" sz="2200" dirty="0" err="1" smtClean="0"/>
              <a:t>Upcoming</a:t>
            </a:r>
            <a:r>
              <a:rPr lang="de-AT" sz="2200" dirty="0" smtClean="0"/>
              <a:t> </a:t>
            </a:r>
            <a:r>
              <a:rPr lang="de-AT" sz="2200" dirty="0" err="1" smtClean="0"/>
              <a:t>challenges</a:t>
            </a:r>
            <a:r>
              <a:rPr lang="de-AT" sz="2200" dirty="0" smtClean="0"/>
              <a:t>:</a:t>
            </a:r>
          </a:p>
          <a:p>
            <a:pPr lvl="1"/>
            <a:r>
              <a:rPr lang="de-AT" sz="2200" dirty="0" smtClean="0"/>
              <a:t>C-Band Prototype </a:t>
            </a:r>
            <a:r>
              <a:rPr lang="de-AT" sz="2200" dirty="0" err="1" smtClean="0"/>
              <a:t>from</a:t>
            </a:r>
            <a:r>
              <a:rPr lang="de-AT" sz="2200" dirty="0" smtClean="0"/>
              <a:t> </a:t>
            </a:r>
            <a:r>
              <a:rPr lang="de-AT" sz="2200" dirty="0" err="1" smtClean="0"/>
              <a:t>Ampegon</a:t>
            </a:r>
            <a:r>
              <a:rPr lang="de-AT" sz="2200" dirty="0" smtClean="0"/>
              <a:t> will </a:t>
            </a:r>
            <a:r>
              <a:rPr lang="de-AT" sz="2200" dirty="0" err="1" smtClean="0"/>
              <a:t>be</a:t>
            </a:r>
            <a:r>
              <a:rPr lang="de-AT" sz="2200" dirty="0" smtClean="0"/>
              <a:t> </a:t>
            </a:r>
            <a:r>
              <a:rPr lang="de-AT" sz="2200" dirty="0" err="1" smtClean="0"/>
              <a:t>reused</a:t>
            </a:r>
            <a:r>
              <a:rPr lang="de-AT" sz="2200" dirty="0" smtClean="0"/>
              <a:t> in LINAC 1</a:t>
            </a:r>
          </a:p>
          <a:p>
            <a:pPr lvl="1"/>
            <a:r>
              <a:rPr lang="de-AT" sz="2200" dirty="0" smtClean="0"/>
              <a:t>S-Band Modulators </a:t>
            </a:r>
            <a:r>
              <a:rPr lang="de-AT" sz="2200" dirty="0" err="1" smtClean="0"/>
              <a:t>to</a:t>
            </a:r>
            <a:r>
              <a:rPr lang="de-AT" sz="2200" dirty="0" smtClean="0"/>
              <a:t> </a:t>
            </a:r>
            <a:r>
              <a:rPr lang="de-AT" sz="2200" dirty="0" err="1" smtClean="0"/>
              <a:t>be</a:t>
            </a:r>
            <a:r>
              <a:rPr lang="de-AT" sz="2200" dirty="0" smtClean="0"/>
              <a:t> </a:t>
            </a:r>
            <a:r>
              <a:rPr lang="de-AT" sz="2200" dirty="0" err="1" smtClean="0"/>
              <a:t>replaced</a:t>
            </a:r>
            <a:r>
              <a:rPr lang="de-AT" sz="2200" dirty="0" smtClean="0"/>
              <a:t> in 2017/2018</a:t>
            </a:r>
          </a:p>
          <a:p>
            <a:pPr lvl="1"/>
            <a:endParaRPr lang="de-AT" sz="2200" dirty="0" smtClean="0"/>
          </a:p>
          <a:p>
            <a:endParaRPr lang="de-AT" sz="2200" dirty="0" smtClean="0"/>
          </a:p>
          <a:p>
            <a:pPr lvl="1"/>
            <a:endParaRPr lang="de-AT" sz="2200" dirty="0" smtClean="0"/>
          </a:p>
          <a:p>
            <a:pPr lvl="1"/>
            <a:endParaRPr lang="de-AT" sz="2200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Conclusion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Seite </a:t>
            </a:r>
            <a:fld id="{EBC07571-3134-BB4B-B83F-1A9FE18D34F3}" type="slidenum">
              <a:rPr lang="de-DE" smtClean="0"/>
              <a:pPr algn="r">
                <a:defRPr/>
              </a:pPr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12162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endParaRPr lang="de-AT" dirty="0" smtClean="0"/>
          </a:p>
          <a:p>
            <a:pPr marL="0" indent="0" algn="ctr">
              <a:buNone/>
            </a:pPr>
            <a:endParaRPr lang="de-AT" dirty="0"/>
          </a:p>
          <a:p>
            <a:pPr marL="0" indent="0" algn="ctr">
              <a:buNone/>
            </a:pPr>
            <a:endParaRPr lang="de-AT" dirty="0" smtClean="0"/>
          </a:p>
          <a:p>
            <a:pPr marL="0" indent="0" algn="ctr">
              <a:buNone/>
            </a:pPr>
            <a:endParaRPr lang="de-AT" dirty="0"/>
          </a:p>
          <a:p>
            <a:pPr marL="0" indent="0" algn="ctr">
              <a:buNone/>
            </a:pPr>
            <a:endParaRPr lang="de-AT" dirty="0" smtClean="0"/>
          </a:p>
          <a:p>
            <a:pPr marL="0" indent="0" algn="ctr">
              <a:buNone/>
            </a:pPr>
            <a:endParaRPr lang="de-AT" dirty="0"/>
          </a:p>
          <a:p>
            <a:pPr marL="0" indent="0" algn="ctr">
              <a:buNone/>
            </a:pPr>
            <a:endParaRPr lang="de-AT" dirty="0" smtClean="0"/>
          </a:p>
          <a:p>
            <a:pPr marL="0" indent="0" algn="ctr">
              <a:buNone/>
            </a:pPr>
            <a:r>
              <a:rPr lang="de-AT" sz="3200" dirty="0" err="1" smtClean="0"/>
              <a:t>Thank</a:t>
            </a:r>
            <a:r>
              <a:rPr lang="de-AT" sz="3200" dirty="0" smtClean="0"/>
              <a:t> </a:t>
            </a:r>
            <a:r>
              <a:rPr lang="de-AT" sz="3200" dirty="0" err="1" smtClean="0"/>
              <a:t>you</a:t>
            </a:r>
            <a:r>
              <a:rPr lang="de-AT" sz="3200" dirty="0" smtClean="0"/>
              <a:t>!</a:t>
            </a:r>
            <a:endParaRPr lang="en-US" sz="32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Seite </a:t>
            </a:r>
            <a:fld id="{EBC07571-3134-BB4B-B83F-1A9FE18D34F3}" type="slidenum">
              <a:rPr lang="de-DE" smtClean="0"/>
              <a:pPr algn="r"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99601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de-AT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SwissFEL</a:t>
            </a:r>
            <a:r>
              <a:rPr lang="de-AT" dirty="0" smtClean="0"/>
              <a:t> - 6GeV Free </a:t>
            </a:r>
            <a:r>
              <a:rPr lang="de-AT" dirty="0" err="1" smtClean="0"/>
              <a:t>Electron</a:t>
            </a:r>
            <a:r>
              <a:rPr lang="de-AT" dirty="0" smtClean="0"/>
              <a:t> Laser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Seite </a:t>
            </a:r>
            <a:fld id="{EBC07571-3134-BB4B-B83F-1A9FE18D34F3}" type="slidenum">
              <a:rPr lang="de-DE" smtClean="0"/>
              <a:pPr algn="r">
                <a:defRPr/>
              </a:pPr>
              <a:t>2</a:t>
            </a:fld>
            <a:endParaRPr lang="de-DE" dirty="0"/>
          </a:p>
        </p:txBody>
      </p:sp>
      <p:pic>
        <p:nvPicPr>
          <p:cNvPr id="1026" name="Picture 2" descr="SwissFEL PlakatBAU web-neu VM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921" y="1916832"/>
            <a:ext cx="7203685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2777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200" dirty="0" smtClean="0"/>
              <a:t>Injector</a:t>
            </a:r>
          </a:p>
          <a:p>
            <a:pPr lvl="1"/>
            <a:r>
              <a:rPr lang="en-US" sz="2200" dirty="0" smtClean="0"/>
              <a:t>6 S-Band Modulator – </a:t>
            </a:r>
            <a:r>
              <a:rPr lang="en-US" sz="2200" dirty="0" err="1" smtClean="0"/>
              <a:t>ScandiNova</a:t>
            </a:r>
            <a:r>
              <a:rPr lang="en-US" sz="2200" dirty="0" smtClean="0"/>
              <a:t>, Old Control System</a:t>
            </a:r>
          </a:p>
          <a:p>
            <a:pPr lvl="1"/>
            <a:r>
              <a:rPr lang="en-US" sz="2200" dirty="0" smtClean="0"/>
              <a:t>1 X-Band Modulator – </a:t>
            </a:r>
            <a:r>
              <a:rPr lang="en-US" sz="2200" dirty="0" err="1" smtClean="0"/>
              <a:t>ScandiNova</a:t>
            </a:r>
            <a:r>
              <a:rPr lang="en-US" sz="2200" dirty="0" smtClean="0"/>
              <a:t>, Old Control System</a:t>
            </a:r>
          </a:p>
          <a:p>
            <a:r>
              <a:rPr lang="en-US" sz="2200" dirty="0" smtClean="0"/>
              <a:t>LINAC 1+2</a:t>
            </a:r>
          </a:p>
          <a:p>
            <a:pPr lvl="1"/>
            <a:r>
              <a:rPr lang="en-US" sz="2200" dirty="0" smtClean="0"/>
              <a:t>13 C-Band Modulators – </a:t>
            </a:r>
            <a:r>
              <a:rPr lang="en-US" sz="2200" dirty="0" err="1" smtClean="0"/>
              <a:t>Ampegon</a:t>
            </a:r>
            <a:endParaRPr lang="en-US" sz="2200" dirty="0" smtClean="0"/>
          </a:p>
          <a:p>
            <a:r>
              <a:rPr lang="en-US" sz="2200" dirty="0" smtClean="0"/>
              <a:t>LINAC 3</a:t>
            </a:r>
          </a:p>
          <a:p>
            <a:pPr lvl="1"/>
            <a:r>
              <a:rPr lang="en-US" sz="2200" dirty="0" smtClean="0"/>
              <a:t>13 C-Band Modulators – </a:t>
            </a:r>
            <a:r>
              <a:rPr lang="en-US" sz="2200" dirty="0" err="1" smtClean="0"/>
              <a:t>ScandiNova</a:t>
            </a:r>
            <a:r>
              <a:rPr lang="en-US" sz="2200" dirty="0" smtClean="0"/>
              <a:t>, New Control System</a:t>
            </a:r>
          </a:p>
          <a:p>
            <a:pPr lvl="1"/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>
                <a:sym typeface="Wingdings" panose="05000000000000000000" pitchFamily="2" charset="2"/>
              </a:rPr>
              <a:t> 4 different types for 33 Modulators</a:t>
            </a:r>
            <a:endParaRPr lang="en-US" sz="22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SwissFEL</a:t>
            </a:r>
            <a:r>
              <a:rPr lang="en-US" dirty="0" smtClean="0"/>
              <a:t> RF - Overview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Seite </a:t>
            </a:r>
            <a:fld id="{EBC07571-3134-BB4B-B83F-1A9FE18D34F3}" type="slidenum">
              <a:rPr lang="de-DE" smtClean="0"/>
              <a:pPr algn="r"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29274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200" dirty="0" smtClean="0"/>
              <a:t>Internal Controls System: </a:t>
            </a:r>
          </a:p>
          <a:p>
            <a:pPr lvl="1"/>
            <a:r>
              <a:rPr lang="en-US" sz="2200" dirty="0" smtClean="0"/>
              <a:t>Old proprietary control system </a:t>
            </a:r>
          </a:p>
          <a:p>
            <a:pPr lvl="1"/>
            <a:r>
              <a:rPr lang="en-US" sz="2200" dirty="0" smtClean="0"/>
              <a:t>Asynchronous to the pulse mode</a:t>
            </a:r>
          </a:p>
          <a:p>
            <a:pPr lvl="1"/>
            <a:r>
              <a:rPr lang="en-US" sz="2200" dirty="0" smtClean="0"/>
              <a:t>Control system operates at max. 9 Hz</a:t>
            </a:r>
          </a:p>
          <a:p>
            <a:pPr lvl="1"/>
            <a:r>
              <a:rPr lang="en-US" sz="2200" dirty="0" smtClean="0"/>
              <a:t>Pulse Shape delivered by external </a:t>
            </a:r>
            <a:r>
              <a:rPr lang="en-US" sz="2200" dirty="0" err="1" smtClean="0"/>
              <a:t>ScopeRecorder</a:t>
            </a:r>
            <a:endParaRPr lang="en-US" sz="2200" dirty="0" smtClean="0"/>
          </a:p>
          <a:p>
            <a:r>
              <a:rPr lang="en-US" sz="2200" dirty="0" smtClean="0"/>
              <a:t>Communication Protocol</a:t>
            </a:r>
          </a:p>
          <a:p>
            <a:pPr lvl="1"/>
            <a:r>
              <a:rPr lang="en-US" sz="2200" dirty="0" smtClean="0"/>
              <a:t>Proprietary ASCII over TCP/IP Protocol</a:t>
            </a:r>
          </a:p>
          <a:p>
            <a:pPr lvl="1"/>
            <a:r>
              <a:rPr lang="en-US" sz="2200" dirty="0" smtClean="0"/>
              <a:t>Most common  readouts sent via „pings“</a:t>
            </a:r>
          </a:p>
          <a:p>
            <a:pPr lvl="1"/>
            <a:r>
              <a:rPr lang="en-US" sz="2200" dirty="0" smtClean="0"/>
              <a:t>Direct access of variables may slow down the system</a:t>
            </a:r>
          </a:p>
          <a:p>
            <a:r>
              <a:rPr lang="en-US" sz="2200" dirty="0" smtClean="0"/>
              <a:t>State Machine</a:t>
            </a:r>
          </a:p>
          <a:p>
            <a:pPr lvl="1"/>
            <a:r>
              <a:rPr lang="en-US" sz="2200" dirty="0" smtClean="0"/>
              <a:t>4 set states</a:t>
            </a:r>
          </a:p>
          <a:p>
            <a:pPr lvl="1"/>
            <a:r>
              <a:rPr lang="en-US" sz="2200" dirty="0" smtClean="0"/>
              <a:t>13 internal states</a:t>
            </a:r>
          </a:p>
          <a:p>
            <a:pPr lvl="1"/>
            <a:r>
              <a:rPr lang="en-US" sz="2200" dirty="0" smtClean="0"/>
              <a:t>No states for filament heating while rectifier is off</a:t>
            </a:r>
            <a:endParaRPr lang="en-US" sz="22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S-Band Modulators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Seite </a:t>
            </a:r>
            <a:fld id="{EBC07571-3134-BB4B-B83F-1A9FE18D34F3}" type="slidenum">
              <a:rPr lang="de-DE" smtClean="0"/>
              <a:pPr algn="r"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85909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AT" sz="2200" dirty="0" smtClean="0"/>
          </a:p>
          <a:p>
            <a:r>
              <a:rPr lang="de-AT" sz="2200" dirty="0" smtClean="0"/>
              <a:t>S-Band Control System</a:t>
            </a:r>
          </a:p>
          <a:p>
            <a:endParaRPr lang="en-US" sz="2200" dirty="0" smtClean="0"/>
          </a:p>
          <a:p>
            <a:r>
              <a:rPr lang="en-US" sz="2200" dirty="0" smtClean="0"/>
              <a:t>Different Vacuum Chambers</a:t>
            </a:r>
            <a:endParaRPr lang="en-US" sz="22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X-Band Modulator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Seite </a:t>
            </a:r>
            <a:fld id="{EBC07571-3134-BB4B-B83F-1A9FE18D34F3}" type="slidenum">
              <a:rPr lang="de-DE" smtClean="0"/>
              <a:pPr algn="r"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00594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200" dirty="0" smtClean="0"/>
              <a:t>Internal Controls System: </a:t>
            </a:r>
          </a:p>
          <a:p>
            <a:pPr lvl="1"/>
            <a:r>
              <a:rPr lang="en-US" sz="2200" dirty="0" smtClean="0"/>
              <a:t>Synchronous to the pulse mode</a:t>
            </a:r>
          </a:p>
          <a:p>
            <a:pPr lvl="1"/>
            <a:r>
              <a:rPr lang="en-US" sz="2200" dirty="0" smtClean="0"/>
              <a:t>100 Hz</a:t>
            </a:r>
          </a:p>
          <a:p>
            <a:pPr lvl="1"/>
            <a:r>
              <a:rPr lang="en-US" sz="2200" dirty="0" smtClean="0"/>
              <a:t>Pulse Shape measured internally</a:t>
            </a:r>
          </a:p>
          <a:p>
            <a:r>
              <a:rPr lang="en-US" sz="2200" dirty="0" smtClean="0"/>
              <a:t>Communication Protocol</a:t>
            </a:r>
          </a:p>
          <a:p>
            <a:pPr lvl="1"/>
            <a:r>
              <a:rPr lang="en-US" sz="2200" dirty="0" smtClean="0"/>
              <a:t>Modbus for Acc. Control System</a:t>
            </a:r>
          </a:p>
          <a:p>
            <a:pPr lvl="1"/>
            <a:r>
              <a:rPr lang="en-US" sz="2200" dirty="0" err="1" smtClean="0"/>
              <a:t>Ethercat</a:t>
            </a:r>
            <a:r>
              <a:rPr lang="en-US" sz="2200" dirty="0" smtClean="0"/>
              <a:t> for LLRF</a:t>
            </a:r>
          </a:p>
          <a:p>
            <a:r>
              <a:rPr lang="en-US" sz="2200" dirty="0" smtClean="0"/>
              <a:t>State Machine</a:t>
            </a:r>
          </a:p>
          <a:p>
            <a:pPr lvl="1"/>
            <a:r>
              <a:rPr lang="en-US" sz="2200" dirty="0" smtClean="0"/>
              <a:t>6 set states, including filament heating and </a:t>
            </a:r>
            <a:r>
              <a:rPr lang="en-US" sz="2200" dirty="0" err="1" smtClean="0"/>
              <a:t>blackheating</a:t>
            </a:r>
            <a:endParaRPr lang="en-US" sz="2200" dirty="0" smtClean="0"/>
          </a:p>
          <a:p>
            <a:pPr lvl="1"/>
            <a:r>
              <a:rPr lang="en-US" sz="2200" dirty="0" smtClean="0"/>
              <a:t>21 internal states</a:t>
            </a:r>
            <a:endParaRPr lang="en-US" sz="22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C</a:t>
            </a:r>
            <a:r>
              <a:rPr lang="de-AT" dirty="0" smtClean="0"/>
              <a:t>-Band Modulators </a:t>
            </a:r>
            <a:r>
              <a:rPr lang="de-AT" dirty="0" err="1" smtClean="0"/>
              <a:t>ScandiNova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Seite </a:t>
            </a:r>
            <a:fld id="{EBC07571-3134-BB4B-B83F-1A9FE18D34F3}" type="slidenum">
              <a:rPr lang="de-DE" smtClean="0"/>
              <a:pPr algn="r"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9212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200" dirty="0" smtClean="0"/>
              <a:t>Internal Controls System: </a:t>
            </a:r>
          </a:p>
          <a:p>
            <a:pPr lvl="1"/>
            <a:r>
              <a:rPr lang="en-US" sz="2200" dirty="0" err="1" smtClean="0"/>
              <a:t>Beckhoff</a:t>
            </a:r>
            <a:r>
              <a:rPr lang="en-US" sz="2200" dirty="0" smtClean="0"/>
              <a:t> PLC</a:t>
            </a:r>
          </a:p>
          <a:p>
            <a:pPr lvl="1"/>
            <a:r>
              <a:rPr lang="en-US" sz="2200" dirty="0" smtClean="0"/>
              <a:t>Synchronous to the pulse mode</a:t>
            </a:r>
          </a:p>
          <a:p>
            <a:pPr lvl="1"/>
            <a:r>
              <a:rPr lang="en-US" sz="2200" dirty="0" smtClean="0"/>
              <a:t>100 Hz</a:t>
            </a:r>
          </a:p>
          <a:p>
            <a:pPr lvl="1"/>
            <a:r>
              <a:rPr lang="en-US" sz="2200" dirty="0"/>
              <a:t>Pulse Shape measured internally</a:t>
            </a:r>
          </a:p>
          <a:p>
            <a:pPr lvl="1"/>
            <a:endParaRPr lang="en-US" sz="2200" dirty="0" smtClean="0"/>
          </a:p>
          <a:p>
            <a:r>
              <a:rPr lang="en-US" sz="2200" dirty="0" smtClean="0"/>
              <a:t>Communication Protocol</a:t>
            </a:r>
          </a:p>
          <a:p>
            <a:pPr lvl="1"/>
            <a:r>
              <a:rPr lang="en-US" sz="2200" dirty="0" smtClean="0"/>
              <a:t>S7PLC for Acc. Control </a:t>
            </a:r>
            <a:r>
              <a:rPr lang="en-US" sz="2200" dirty="0" smtClean="0"/>
              <a:t>System or internal EPICS IOC</a:t>
            </a:r>
            <a:endParaRPr lang="en-US" sz="2200" dirty="0" smtClean="0"/>
          </a:p>
          <a:p>
            <a:pPr lvl="1"/>
            <a:r>
              <a:rPr lang="de-AT" sz="2200" dirty="0" err="1" smtClean="0"/>
              <a:t>Ethercat</a:t>
            </a:r>
            <a:r>
              <a:rPr lang="de-AT" sz="2200" dirty="0" smtClean="0"/>
              <a:t> </a:t>
            </a:r>
            <a:r>
              <a:rPr lang="de-AT" sz="2200" dirty="0" err="1" smtClean="0"/>
              <a:t>for</a:t>
            </a:r>
            <a:r>
              <a:rPr lang="de-AT" sz="2200" dirty="0" smtClean="0"/>
              <a:t> LLRF</a:t>
            </a:r>
            <a:endParaRPr lang="en-US" sz="2200" dirty="0" smtClean="0"/>
          </a:p>
          <a:p>
            <a:r>
              <a:rPr lang="en-US" sz="2200" dirty="0" smtClean="0"/>
              <a:t>State Machine</a:t>
            </a:r>
          </a:p>
          <a:p>
            <a:pPr lvl="1"/>
            <a:r>
              <a:rPr lang="de-AT" sz="2200" dirty="0" smtClean="0"/>
              <a:t>6 </a:t>
            </a:r>
            <a:r>
              <a:rPr lang="de-AT" sz="2200" dirty="0" err="1" smtClean="0"/>
              <a:t>set</a:t>
            </a:r>
            <a:r>
              <a:rPr lang="de-AT" sz="2200" dirty="0" smtClean="0"/>
              <a:t> </a:t>
            </a:r>
            <a:r>
              <a:rPr lang="de-AT" sz="2200" dirty="0" err="1" smtClean="0"/>
              <a:t>states</a:t>
            </a:r>
            <a:r>
              <a:rPr lang="de-AT" sz="2200" dirty="0" smtClean="0"/>
              <a:t>, </a:t>
            </a:r>
            <a:r>
              <a:rPr lang="de-AT" sz="2200" dirty="0" err="1" smtClean="0"/>
              <a:t>including</a:t>
            </a:r>
            <a:r>
              <a:rPr lang="de-AT" sz="2200" dirty="0" smtClean="0"/>
              <a:t> </a:t>
            </a:r>
            <a:r>
              <a:rPr lang="de-AT" sz="2200" dirty="0" err="1" smtClean="0"/>
              <a:t>filament</a:t>
            </a:r>
            <a:r>
              <a:rPr lang="de-AT" sz="2200" dirty="0" smtClean="0"/>
              <a:t> </a:t>
            </a:r>
            <a:r>
              <a:rPr lang="de-AT" sz="2200" dirty="0" err="1" smtClean="0"/>
              <a:t>heating</a:t>
            </a:r>
            <a:r>
              <a:rPr lang="de-AT" sz="2200" dirty="0" smtClean="0"/>
              <a:t> </a:t>
            </a:r>
            <a:r>
              <a:rPr lang="de-AT" sz="2200" dirty="0" err="1" smtClean="0"/>
              <a:t>and</a:t>
            </a:r>
            <a:r>
              <a:rPr lang="de-AT" sz="2200" dirty="0" smtClean="0"/>
              <a:t> </a:t>
            </a:r>
            <a:r>
              <a:rPr lang="de-AT" sz="2200" dirty="0" err="1" smtClean="0"/>
              <a:t>blackheating</a:t>
            </a:r>
            <a:endParaRPr lang="en-US" sz="2200" dirty="0" smtClean="0"/>
          </a:p>
          <a:p>
            <a:pPr lvl="1"/>
            <a:r>
              <a:rPr lang="en-US" sz="2200" dirty="0" smtClean="0"/>
              <a:t>6 internal states with sub-states</a:t>
            </a:r>
          </a:p>
          <a:p>
            <a:pPr lvl="2"/>
            <a:r>
              <a:rPr lang="de-AT" sz="2200" dirty="0" smtClean="0"/>
              <a:t>Off, Transition, </a:t>
            </a:r>
            <a:r>
              <a:rPr lang="de-AT" sz="2200" dirty="0" err="1" smtClean="0"/>
              <a:t>Ready</a:t>
            </a:r>
            <a:r>
              <a:rPr lang="de-AT" sz="2200" dirty="0" smtClean="0"/>
              <a:t>, Fault</a:t>
            </a:r>
            <a:endParaRPr lang="en-US" sz="22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C</a:t>
            </a:r>
            <a:r>
              <a:rPr lang="de-AT" dirty="0" smtClean="0"/>
              <a:t>-Band Modulators </a:t>
            </a:r>
            <a:r>
              <a:rPr lang="de-AT" dirty="0" err="1" smtClean="0"/>
              <a:t>Ampegon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Seite </a:t>
            </a:r>
            <a:fld id="{EBC07571-3134-BB4B-B83F-1A9FE18D34F3}" type="slidenum">
              <a:rPr lang="de-DE" smtClean="0"/>
              <a:pPr algn="r"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8245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200" dirty="0" smtClean="0"/>
              <a:t>Idea: Provide a generic interface that makes the modulator type transparent to the operator</a:t>
            </a:r>
          </a:p>
          <a:p>
            <a:pPr lvl="1"/>
            <a:r>
              <a:rPr lang="en-US" sz="2200" dirty="0" smtClean="0"/>
              <a:t>Modulator Soft-IOCs provide a standard set of PVs</a:t>
            </a:r>
          </a:p>
          <a:p>
            <a:pPr lvl="1"/>
            <a:r>
              <a:rPr lang="de-AT" sz="2200" dirty="0" smtClean="0"/>
              <a:t>RF </a:t>
            </a:r>
            <a:r>
              <a:rPr lang="de-AT" sz="2200" dirty="0" err="1" smtClean="0"/>
              <a:t>requests</a:t>
            </a:r>
            <a:r>
              <a:rPr lang="de-AT" sz="2200" dirty="0" smtClean="0"/>
              <a:t> </a:t>
            </a:r>
            <a:r>
              <a:rPr lang="de-AT" sz="2200" dirty="0" err="1" smtClean="0"/>
              <a:t>again</a:t>
            </a:r>
            <a:r>
              <a:rPr lang="de-AT" sz="2200" dirty="0" smtClean="0"/>
              <a:t> a different </a:t>
            </a:r>
            <a:r>
              <a:rPr lang="de-AT" sz="2200" dirty="0" err="1" smtClean="0"/>
              <a:t>state</a:t>
            </a:r>
            <a:r>
              <a:rPr lang="de-AT" sz="2200" dirty="0" smtClean="0"/>
              <a:t> </a:t>
            </a:r>
            <a:r>
              <a:rPr lang="de-AT" sz="2200" dirty="0" err="1" smtClean="0"/>
              <a:t>machine</a:t>
            </a:r>
            <a:r>
              <a:rPr lang="de-AT" sz="2200" dirty="0" smtClean="0"/>
              <a:t> </a:t>
            </a:r>
            <a:r>
              <a:rPr lang="de-AT" sz="2200" dirty="0" err="1" smtClean="0"/>
              <a:t>for</a:t>
            </a:r>
            <a:r>
              <a:rPr lang="de-AT" sz="2200" dirty="0" smtClean="0"/>
              <a:t> </a:t>
            </a:r>
            <a:r>
              <a:rPr lang="de-AT" sz="2200" dirty="0" err="1" smtClean="0"/>
              <a:t>operation</a:t>
            </a:r>
            <a:endParaRPr lang="de-AT" sz="2200" dirty="0" smtClean="0"/>
          </a:p>
          <a:p>
            <a:pPr lvl="2"/>
            <a:r>
              <a:rPr lang="de-AT" sz="2200" dirty="0" smtClean="0"/>
              <a:t>6 different </a:t>
            </a:r>
            <a:r>
              <a:rPr lang="de-AT" sz="2200" dirty="0" err="1" smtClean="0"/>
              <a:t>states</a:t>
            </a:r>
            <a:r>
              <a:rPr lang="de-AT" sz="2200" dirty="0" smtClean="0"/>
              <a:t> </a:t>
            </a:r>
            <a:r>
              <a:rPr lang="de-AT" sz="2200" dirty="0" err="1" smtClean="0"/>
              <a:t>for</a:t>
            </a:r>
            <a:r>
              <a:rPr lang="de-AT" sz="2200" dirty="0" smtClean="0"/>
              <a:t> all </a:t>
            </a:r>
            <a:r>
              <a:rPr lang="de-AT" sz="2200" dirty="0" err="1" smtClean="0"/>
              <a:t>modulators</a:t>
            </a:r>
            <a:endParaRPr lang="de-AT" sz="2200" dirty="0"/>
          </a:p>
          <a:p>
            <a:pPr lvl="3"/>
            <a:r>
              <a:rPr lang="de-AT" sz="2200" dirty="0" smtClean="0"/>
              <a:t>5 </a:t>
            </a:r>
            <a:r>
              <a:rPr lang="de-AT" sz="2200" dirty="0" err="1" smtClean="0"/>
              <a:t>sub</a:t>
            </a:r>
            <a:r>
              <a:rPr lang="de-AT" sz="2200" dirty="0" smtClean="0"/>
              <a:t> </a:t>
            </a:r>
            <a:r>
              <a:rPr lang="de-AT" sz="2200" dirty="0" err="1" smtClean="0"/>
              <a:t>states</a:t>
            </a:r>
            <a:r>
              <a:rPr lang="de-AT" sz="2200" dirty="0" smtClean="0"/>
              <a:t> </a:t>
            </a:r>
            <a:r>
              <a:rPr lang="de-AT" sz="2200" dirty="0" err="1" smtClean="0"/>
              <a:t>for</a:t>
            </a:r>
            <a:r>
              <a:rPr lang="de-AT" sz="2200" dirty="0"/>
              <a:t> </a:t>
            </a:r>
            <a:r>
              <a:rPr lang="de-AT" sz="2200" dirty="0" smtClean="0"/>
              <a:t>Off, Transition, </a:t>
            </a:r>
            <a:r>
              <a:rPr lang="de-AT" sz="2200" dirty="0" err="1" smtClean="0"/>
              <a:t>Interlocked</a:t>
            </a:r>
            <a:r>
              <a:rPr lang="de-AT" sz="2200" dirty="0" smtClean="0"/>
              <a:t>, </a:t>
            </a:r>
            <a:r>
              <a:rPr lang="de-AT" sz="2200" dirty="0" err="1" smtClean="0"/>
              <a:t>Ready</a:t>
            </a:r>
            <a:r>
              <a:rPr lang="de-AT" sz="2200" dirty="0" smtClean="0"/>
              <a:t> </a:t>
            </a:r>
            <a:r>
              <a:rPr lang="de-AT" sz="2200" dirty="0" err="1" smtClean="0"/>
              <a:t>and</a:t>
            </a:r>
            <a:r>
              <a:rPr lang="de-AT" sz="2200" dirty="0"/>
              <a:t> </a:t>
            </a:r>
            <a:r>
              <a:rPr lang="de-AT" sz="2200" dirty="0" smtClean="0"/>
              <a:t>Error</a:t>
            </a:r>
          </a:p>
          <a:p>
            <a:pPr lvl="3"/>
            <a:r>
              <a:rPr lang="de-AT" sz="2200" dirty="0" smtClean="0"/>
              <a:t>S-Band </a:t>
            </a:r>
            <a:r>
              <a:rPr lang="de-AT" sz="2200" dirty="0" err="1" smtClean="0"/>
              <a:t>state</a:t>
            </a:r>
            <a:r>
              <a:rPr lang="de-AT" sz="2200" dirty="0" smtClean="0"/>
              <a:t> </a:t>
            </a:r>
            <a:r>
              <a:rPr lang="de-AT" sz="2200" dirty="0" err="1" smtClean="0"/>
              <a:t>machine</a:t>
            </a:r>
            <a:r>
              <a:rPr lang="de-AT" sz="2200" dirty="0" smtClean="0"/>
              <a:t> </a:t>
            </a:r>
            <a:r>
              <a:rPr lang="de-AT" sz="2200" dirty="0" err="1" smtClean="0"/>
              <a:t>is</a:t>
            </a:r>
            <a:r>
              <a:rPr lang="de-AT" sz="2200" dirty="0" smtClean="0"/>
              <a:t> </a:t>
            </a:r>
            <a:r>
              <a:rPr lang="de-AT" sz="2200" dirty="0" err="1" smtClean="0"/>
              <a:t>extened</a:t>
            </a:r>
            <a:r>
              <a:rPr lang="de-AT" sz="2200" dirty="0" smtClean="0"/>
              <a:t> </a:t>
            </a:r>
            <a:r>
              <a:rPr lang="de-AT" sz="2200" dirty="0" err="1" smtClean="0"/>
              <a:t>by</a:t>
            </a:r>
            <a:r>
              <a:rPr lang="de-AT" sz="2200" dirty="0" smtClean="0"/>
              <a:t> </a:t>
            </a:r>
            <a:r>
              <a:rPr lang="de-AT" sz="2200" dirty="0" err="1" smtClean="0"/>
              <a:t>two</a:t>
            </a:r>
            <a:r>
              <a:rPr lang="de-AT" sz="2200" dirty="0" smtClean="0"/>
              <a:t> </a:t>
            </a:r>
            <a:r>
              <a:rPr lang="de-AT" sz="2200" dirty="0" err="1" smtClean="0"/>
              <a:t>states</a:t>
            </a:r>
            <a:r>
              <a:rPr lang="de-AT" sz="2200" dirty="0" smtClean="0"/>
              <a:t>:</a:t>
            </a:r>
          </a:p>
          <a:p>
            <a:pPr lvl="4"/>
            <a:r>
              <a:rPr lang="de-AT" sz="2200" dirty="0" err="1" smtClean="0"/>
              <a:t>Rectifier</a:t>
            </a:r>
            <a:r>
              <a:rPr lang="de-AT" sz="2200" dirty="0" smtClean="0"/>
              <a:t> </a:t>
            </a:r>
            <a:r>
              <a:rPr lang="de-AT" sz="2200" dirty="0" err="1" smtClean="0"/>
              <a:t>is</a:t>
            </a:r>
            <a:r>
              <a:rPr lang="de-AT" sz="2200" dirty="0" smtClean="0"/>
              <a:t> </a:t>
            </a:r>
            <a:r>
              <a:rPr lang="de-AT" sz="2200" dirty="0" err="1" smtClean="0"/>
              <a:t>either</a:t>
            </a:r>
            <a:r>
              <a:rPr lang="de-AT" sz="2200" dirty="0" smtClean="0"/>
              <a:t> </a:t>
            </a:r>
            <a:r>
              <a:rPr lang="de-AT" sz="2200" dirty="0" err="1" smtClean="0"/>
              <a:t>controlled</a:t>
            </a:r>
            <a:r>
              <a:rPr lang="de-AT" sz="2200" dirty="0" smtClean="0"/>
              <a:t> </a:t>
            </a:r>
            <a:r>
              <a:rPr lang="de-AT" sz="2200" dirty="0" err="1" smtClean="0"/>
              <a:t>by</a:t>
            </a:r>
            <a:r>
              <a:rPr lang="de-AT" sz="2200" dirty="0" smtClean="0"/>
              <a:t> IOC </a:t>
            </a:r>
            <a:r>
              <a:rPr lang="de-AT" sz="2200" dirty="0" err="1" smtClean="0"/>
              <a:t>or</a:t>
            </a:r>
            <a:r>
              <a:rPr lang="de-AT" sz="2200" dirty="0" smtClean="0"/>
              <a:t> </a:t>
            </a:r>
            <a:r>
              <a:rPr lang="de-AT" sz="2200" dirty="0" err="1" smtClean="0"/>
              <a:t>by</a:t>
            </a:r>
            <a:r>
              <a:rPr lang="de-AT" sz="2200" dirty="0" smtClean="0"/>
              <a:t> MPS </a:t>
            </a:r>
            <a:r>
              <a:rPr lang="de-AT" sz="2200" dirty="0" err="1" smtClean="0"/>
              <a:t>override</a:t>
            </a:r>
            <a:endParaRPr lang="de-AT" sz="2200" dirty="0" smtClean="0"/>
          </a:p>
          <a:p>
            <a:pPr lvl="4"/>
            <a:r>
              <a:rPr lang="de-AT" sz="2200" dirty="0" err="1" smtClean="0"/>
              <a:t>Heating</a:t>
            </a:r>
            <a:r>
              <a:rPr lang="de-AT" sz="2200" dirty="0" smtClean="0"/>
              <a:t> </a:t>
            </a:r>
            <a:r>
              <a:rPr lang="de-AT" sz="2200" dirty="0" err="1" smtClean="0"/>
              <a:t>current</a:t>
            </a:r>
            <a:r>
              <a:rPr lang="de-AT" sz="2200" dirty="0" smtClean="0"/>
              <a:t> </a:t>
            </a:r>
            <a:r>
              <a:rPr lang="de-AT" sz="2200" dirty="0" err="1" smtClean="0"/>
              <a:t>is</a:t>
            </a:r>
            <a:r>
              <a:rPr lang="de-AT" sz="2200" dirty="0" smtClean="0"/>
              <a:t> </a:t>
            </a:r>
            <a:r>
              <a:rPr lang="de-AT" sz="2200" dirty="0" err="1" smtClean="0"/>
              <a:t>controlled</a:t>
            </a:r>
            <a:r>
              <a:rPr lang="de-AT" sz="2200" dirty="0" smtClean="0"/>
              <a:t> </a:t>
            </a:r>
            <a:r>
              <a:rPr lang="de-AT" sz="2200" dirty="0" err="1" smtClean="0"/>
              <a:t>by</a:t>
            </a:r>
            <a:r>
              <a:rPr lang="de-AT" sz="2200" dirty="0" smtClean="0"/>
              <a:t> IOC </a:t>
            </a:r>
            <a:r>
              <a:rPr lang="de-AT" sz="2200" dirty="0" err="1" smtClean="0"/>
              <a:t>for</a:t>
            </a:r>
            <a:r>
              <a:rPr lang="de-AT" sz="2200" dirty="0"/>
              <a:t> </a:t>
            </a:r>
            <a:r>
              <a:rPr lang="de-AT" sz="2200" dirty="0" smtClean="0"/>
              <a:t>BH </a:t>
            </a:r>
            <a:r>
              <a:rPr lang="de-AT" sz="2200" dirty="0" err="1" smtClean="0"/>
              <a:t>and</a:t>
            </a:r>
            <a:r>
              <a:rPr lang="de-AT" sz="2200" dirty="0" smtClean="0"/>
              <a:t> FIL </a:t>
            </a:r>
            <a:r>
              <a:rPr lang="de-AT" sz="2200" dirty="0" err="1" smtClean="0"/>
              <a:t>Heating</a:t>
            </a:r>
            <a:endParaRPr lang="de-AT" sz="2200" dirty="0" smtClean="0"/>
          </a:p>
          <a:p>
            <a:pPr lvl="4"/>
            <a:r>
              <a:rPr lang="de-AT" sz="2200" dirty="0" smtClean="0"/>
              <a:t>IOC </a:t>
            </a:r>
            <a:r>
              <a:rPr lang="de-AT" sz="2200" dirty="0" err="1" smtClean="0"/>
              <a:t>has</a:t>
            </a:r>
            <a:r>
              <a:rPr lang="de-AT" sz="2200" dirty="0" smtClean="0"/>
              <a:t> </a:t>
            </a:r>
            <a:r>
              <a:rPr lang="de-AT" sz="2200" dirty="0" err="1" smtClean="0"/>
              <a:t>to</a:t>
            </a:r>
            <a:r>
              <a:rPr lang="de-AT" sz="2200" dirty="0" smtClean="0"/>
              <a:t> </a:t>
            </a:r>
            <a:r>
              <a:rPr lang="de-AT" sz="2200" dirty="0" err="1" smtClean="0"/>
              <a:t>detect</a:t>
            </a:r>
            <a:r>
              <a:rPr lang="de-AT" sz="2200" dirty="0" smtClean="0"/>
              <a:t> </a:t>
            </a:r>
            <a:r>
              <a:rPr lang="de-AT" sz="2200" dirty="0" err="1" smtClean="0"/>
              <a:t>if</a:t>
            </a:r>
            <a:r>
              <a:rPr lang="de-AT" sz="2200" dirty="0" smtClean="0"/>
              <a:t> a </a:t>
            </a:r>
            <a:r>
              <a:rPr lang="de-AT" sz="2200" dirty="0" err="1" smtClean="0"/>
              <a:t>state</a:t>
            </a:r>
            <a:r>
              <a:rPr lang="de-AT" sz="2200" dirty="0" smtClean="0"/>
              <a:t> </a:t>
            </a:r>
            <a:r>
              <a:rPr lang="de-AT" sz="2200" dirty="0" err="1" smtClean="0"/>
              <a:t>change</a:t>
            </a:r>
            <a:r>
              <a:rPr lang="de-AT" sz="2200" dirty="0" smtClean="0"/>
              <a:t> </a:t>
            </a:r>
            <a:r>
              <a:rPr lang="de-AT" sz="2200" dirty="0" err="1" smtClean="0"/>
              <a:t>is</a:t>
            </a:r>
            <a:r>
              <a:rPr lang="de-AT" sz="2200" dirty="0" smtClean="0"/>
              <a:t> </a:t>
            </a:r>
            <a:r>
              <a:rPr lang="de-AT" sz="2200" dirty="0" err="1" smtClean="0"/>
              <a:t>allowed</a:t>
            </a:r>
            <a:r>
              <a:rPr lang="de-AT" sz="2200" dirty="0" smtClean="0"/>
              <a:t> </a:t>
            </a:r>
            <a:r>
              <a:rPr lang="de-AT" sz="2200" dirty="0" err="1" smtClean="0"/>
              <a:t>or</a:t>
            </a:r>
            <a:r>
              <a:rPr lang="de-AT" sz="2200" dirty="0" smtClean="0"/>
              <a:t> </a:t>
            </a:r>
            <a:r>
              <a:rPr lang="de-AT" sz="2200" dirty="0" err="1" smtClean="0"/>
              <a:t>prohibited</a:t>
            </a:r>
            <a:r>
              <a:rPr lang="de-AT" sz="2200" dirty="0" smtClean="0"/>
              <a:t> </a:t>
            </a:r>
            <a:r>
              <a:rPr lang="de-AT" sz="2200" dirty="0" err="1" smtClean="0"/>
              <a:t>by</a:t>
            </a:r>
            <a:r>
              <a:rPr lang="de-AT" sz="2200" dirty="0" smtClean="0"/>
              <a:t> an interlock</a:t>
            </a:r>
            <a:endParaRPr lang="en-US" sz="2200" dirty="0" smtClean="0"/>
          </a:p>
          <a:p>
            <a:pPr lvl="2"/>
            <a:endParaRPr lang="en-US" sz="2200" dirty="0" smtClean="0"/>
          </a:p>
          <a:p>
            <a:pPr lvl="1"/>
            <a:endParaRPr lang="en-US" sz="22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Interface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Seite </a:t>
            </a:r>
            <a:fld id="{EBC07571-3134-BB4B-B83F-1A9FE18D34F3}" type="slidenum">
              <a:rPr lang="de-DE" smtClean="0"/>
              <a:pPr algn="r"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72848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Seite </a:t>
            </a:r>
            <a:fld id="{EBC07571-3134-BB4B-B83F-1A9FE18D34F3}" type="slidenum">
              <a:rPr lang="de-DE" smtClean="0"/>
              <a:pPr algn="r">
                <a:defRPr/>
              </a:pPr>
              <a:t>9</a:t>
            </a:fld>
            <a:endParaRPr lang="de-DE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0804" y="1414118"/>
            <a:ext cx="7847264" cy="450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1734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SI-PowerPoint-Master deutsch">
  <a:themeElements>
    <a:clrScheme name="Farbwelt des PSI">
      <a:dk1>
        <a:srgbClr val="000000"/>
      </a:dk1>
      <a:lt1>
        <a:srgbClr val="FFFFFF"/>
      </a:lt1>
      <a:dk2>
        <a:srgbClr val="000000"/>
      </a:dk2>
      <a:lt2>
        <a:srgbClr val="686868"/>
      </a:lt2>
      <a:accent1>
        <a:srgbClr val="FDCA00"/>
      </a:accent1>
      <a:accent2>
        <a:srgbClr val="EB5B00"/>
      </a:accent2>
      <a:accent3>
        <a:srgbClr val="C50006"/>
      </a:accent3>
      <a:accent4>
        <a:srgbClr val="7C204E"/>
      </a:accent4>
      <a:accent5>
        <a:srgbClr val="003B6E"/>
      </a:accent5>
      <a:accent6>
        <a:srgbClr val="197418"/>
      </a:accent6>
      <a:hlink>
        <a:srgbClr val="000000"/>
      </a:hlink>
      <a:folHlink>
        <a:srgbClr val="686868"/>
      </a:folHlink>
    </a:clrScheme>
    <a:fontScheme name="Georgia/Calibri">
      <a:majorFont>
        <a:latin typeface="Georgia"/>
        <a:ea typeface="ヒラギノ角ゴ Pro W3"/>
        <a:cs typeface="ヒラギノ角ゴ Pro W3"/>
      </a:majorFont>
      <a:minorFont>
        <a:latin typeface="Calibri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 eaLnBrk="1" hangingPunct="1">
          <a:lnSpc>
            <a:spcPct val="110000"/>
          </a:lnSpc>
          <a:spcBef>
            <a:spcPct val="0"/>
          </a:spcBef>
          <a:buClr>
            <a:srgbClr val="000000"/>
          </a:buClr>
          <a:defRPr sz="1800" dirty="0" err="1" smtClean="0">
            <a:solidFill>
              <a:srgbClr val="000000"/>
            </a:solidFill>
            <a:latin typeface="Calibri"/>
          </a:defRPr>
        </a:defPPr>
      </a:lstStyle>
    </a:txDef>
  </a:objectDefaults>
  <a:extraClrSchemeLst>
    <a:extraClrScheme>
      <a:clrScheme name="Farbwelt des PSI">
        <a:dk1>
          <a:srgbClr val="000000"/>
        </a:dk1>
        <a:lt1>
          <a:srgbClr val="FFFFFF"/>
        </a:lt1>
        <a:dk2>
          <a:srgbClr val="000000"/>
        </a:dk2>
        <a:lt2>
          <a:srgbClr val="686868"/>
        </a:lt2>
        <a:accent1>
          <a:srgbClr val="FDCA00"/>
        </a:accent1>
        <a:accent2>
          <a:srgbClr val="EB5B00"/>
        </a:accent2>
        <a:accent3>
          <a:srgbClr val="C50006"/>
        </a:accent3>
        <a:accent4>
          <a:srgbClr val="7C204E"/>
        </a:accent4>
        <a:accent5>
          <a:srgbClr val="003B6E"/>
        </a:accent5>
        <a:accent6>
          <a:srgbClr val="197418"/>
        </a:accent6>
        <a:hlink>
          <a:srgbClr val="000000"/>
        </a:hlink>
        <a:folHlink>
          <a:srgbClr val="68686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Grau 100%">
      <a:srgbClr val="505050"/>
    </a:custClr>
    <a:custClr name="Gelb 100%">
      <a:srgbClr val="FDCA00"/>
    </a:custClr>
    <a:custClr name="Orange 100%">
      <a:srgbClr val="EB5B00"/>
    </a:custClr>
    <a:custClr name="Rot 100%">
      <a:srgbClr val="C50006"/>
    </a:custClr>
    <a:custClr name="Braun 100%">
      <a:srgbClr val="85543A"/>
    </a:custClr>
    <a:custClr name="Olivgrün 100%">
      <a:srgbClr val="8F7111"/>
    </a:custClr>
    <a:custClr name="Hellgrün 100%">
      <a:srgbClr val="82911A"/>
    </a:custClr>
    <a:custClr name="Grün 100%">
      <a:srgbClr val="197418"/>
    </a:custClr>
    <a:custClr name="Violet 100%">
      <a:srgbClr val="7C204E"/>
    </a:custClr>
    <a:custClr name="Blau 100%">
      <a:srgbClr val="003B6E"/>
    </a:custClr>
    <a:custClr name="Grau 80%">
      <a:srgbClr val="686868"/>
    </a:custClr>
    <a:custClr name="Gelb 80%">
      <a:srgbClr val="FED43E"/>
    </a:custClr>
    <a:custClr name="Orange 80%">
      <a:srgbClr val="EE7B34"/>
    </a:custClr>
    <a:custClr name="Rot 80%">
      <a:srgbClr val="D04729"/>
    </a:custClr>
    <a:custClr name="Braun 80%">
      <a:srgbClr val="9A7059"/>
    </a:custClr>
    <a:custClr name="Olivgrün 80%">
      <a:srgbClr val="A48841"/>
    </a:custClr>
    <a:custClr name="Hellgrün 80%">
      <a:srgbClr val="9BA34C"/>
    </a:custClr>
    <a:custClr name="Grün 80%">
      <a:srgbClr val="518A42"/>
    </a:custClr>
    <a:custClr name="Violet 80%">
      <a:srgbClr val="914967"/>
    </a:custClr>
    <a:custClr name="Blau 80%">
      <a:srgbClr val="405583"/>
    </a:custClr>
    <a:custClr name="Grau 60%">
      <a:srgbClr val="969696"/>
    </a:custClr>
    <a:custClr name="Gelb 60%">
      <a:srgbClr val="FEDE74"/>
    </a:custClr>
    <a:custClr name="Orange 60%">
      <a:srgbClr val="F29E62"/>
    </a:custClr>
    <a:custClr name="Rot 60%">
      <a:srgbClr val="DA7252"/>
    </a:custClr>
    <a:custClr name="Braun 60%">
      <a:srgbClr val="B2917D"/>
    </a:custClr>
    <a:custClr name="Olivgrün 60%">
      <a:srgbClr val="BAA46A"/>
    </a:custClr>
    <a:custClr name="Hellgrün 60%">
      <a:srgbClr val="B5B874"/>
    </a:custClr>
    <a:custClr name="Grün 60%">
      <a:srgbClr val="7DA569"/>
    </a:custClr>
    <a:custClr name="Violet 60%">
      <a:srgbClr val="AA7084"/>
    </a:custClr>
    <a:custClr name="Blau 60%">
      <a:srgbClr val="69769E"/>
    </a:custClr>
    <a:custClr name="Grau 40%">
      <a:srgbClr val="B9B9B9"/>
    </a:custClr>
    <a:custClr name="Gelb 40%">
      <a:srgbClr val="FFEAA8"/>
    </a:custClr>
    <a:custClr name="Orange 40%">
      <a:srgbClr val="F6C096"/>
    </a:custClr>
    <a:custClr name="Rot 40%">
      <a:srgbClr val="E7A287"/>
    </a:custClr>
    <a:custClr name="Braun 40%">
      <a:srgbClr val="CAB5A6"/>
    </a:custClr>
    <a:custClr name="Olivgrün 40%">
      <a:srgbClr val="D0C19B"/>
    </a:custClr>
    <a:custClr name="Hellgrün 40%">
      <a:srgbClr val="CED0A4"/>
    </a:custClr>
    <a:custClr name="Grün 40%">
      <a:srgbClr val="A8C39A"/>
    </a:custClr>
    <a:custClr name="Violet 40%">
      <a:srgbClr val="C49FAA"/>
    </a:custClr>
    <a:custClr name="Blau 40%">
      <a:srgbClr val="989FBD"/>
    </a:custClr>
    <a:custClr name="Grau 20%">
      <a:srgbClr val="E5E5E5"/>
    </a:custClr>
    <a:custClr name="Gelb 20%">
      <a:srgbClr val="FFF5D6"/>
    </a:custClr>
    <a:custClr name="Orange 20%">
      <a:srgbClr val="FBE1CC"/>
    </a:custClr>
    <a:custClr name="Rot 20%">
      <a:srgbClr val="F3D2C2"/>
    </a:custClr>
    <a:custClr name="Braun 20%">
      <a:srgbClr val="E4D9D2"/>
    </a:custClr>
    <a:custClr name="Olivgrün 20%">
      <a:srgbClr val="E8E1CE"/>
    </a:custClr>
    <a:custClr name="Hellgrün 20%">
      <a:srgbClr val="E7E8D3"/>
    </a:custClr>
    <a:custClr name="Grün 20%">
      <a:srgbClr val="D4E2CE"/>
    </a:custClr>
    <a:custClr name="Violet 20%">
      <a:srgbClr val="E1D0D5"/>
    </a:custClr>
    <a:custClr name="Blau 20%">
      <a:srgbClr val="CBCFDF"/>
    </a:custClr>
  </a:custClr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PSI-PowerPoint-Master deutsch</Template>
  <TotalTime>0</TotalTime>
  <Words>570</Words>
  <Application>Microsoft Office PowerPoint</Application>
  <PresentationFormat>Bildschirmpräsentation (4:3)</PresentationFormat>
  <Paragraphs>153</Paragraphs>
  <Slides>14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PSI-PowerPoint-Master deutsch</vt:lpstr>
      <vt:lpstr>The RF Control System for the SwissFEL</vt:lpstr>
      <vt:lpstr>SwissFEL - 6GeV Free Electron Laser</vt:lpstr>
      <vt:lpstr>SwissFEL RF - Overview</vt:lpstr>
      <vt:lpstr>S-Band Modulators</vt:lpstr>
      <vt:lpstr>X-Band Modulator</vt:lpstr>
      <vt:lpstr>C-Band Modulators ScandiNova</vt:lpstr>
      <vt:lpstr>C-Band Modulators Ampegon</vt:lpstr>
      <vt:lpstr>Generic Interface</vt:lpstr>
      <vt:lpstr>PowerPoint-Präsentation</vt:lpstr>
      <vt:lpstr>Master State Machine</vt:lpstr>
      <vt:lpstr>Generic Master State Machine</vt:lpstr>
      <vt:lpstr>Generic Master State Machine</vt:lpstr>
      <vt:lpstr>Conclusion</vt:lpstr>
      <vt:lpstr>PowerPoint-Präsentation</vt:lpstr>
    </vt:vector>
  </TitlesOfParts>
  <Company>PSI - Paul Scherrer Institut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RF Control System for the SwissFEL</dc:title>
  <dc:creator>Ambrosch Kristian</dc:creator>
  <cp:lastModifiedBy>Ambrosch Kristian</cp:lastModifiedBy>
  <cp:revision>20</cp:revision>
  <cp:lastPrinted>2015-09-30T13:23:15Z</cp:lastPrinted>
  <dcterms:created xsi:type="dcterms:W3CDTF">2016-05-20T12:34:48Z</dcterms:created>
  <dcterms:modified xsi:type="dcterms:W3CDTF">2016-05-26T05:47:41Z</dcterms:modified>
</cp:coreProperties>
</file>