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74" r:id="rId13"/>
    <p:sldId id="266" r:id="rId14"/>
    <p:sldId id="267" r:id="rId15"/>
    <p:sldId id="268" r:id="rId16"/>
    <p:sldId id="269" r:id="rId17"/>
    <p:sldId id="270" r:id="rId18"/>
    <p:sldId id="271" r:id="rId19"/>
    <p:sldId id="272" r:id="rId20"/>
    <p:sldId id="27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98" autoAdjust="0"/>
  </p:normalViewPr>
  <p:slideViewPr>
    <p:cSldViewPr snapToGrid="0" snapToObjects="1">
      <p:cViewPr>
        <p:scale>
          <a:sx n="100" d="100"/>
          <a:sy n="100" d="100"/>
        </p:scale>
        <p:origin x="-1888" y="6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5"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76"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77"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78"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79" name="PlaceHolder 5"/>
          <p:cNvSpPr>
            <a:spLocks noGrp="1"/>
          </p:cNvSpPr>
          <p:nvPr>
            <p:ph type="sldNum"/>
          </p:nvPr>
        </p:nvSpPr>
        <p:spPr>
          <a:xfrm>
            <a:off x="4399200" y="9555480"/>
            <a:ext cx="3372840" cy="502560"/>
          </a:xfrm>
          <a:prstGeom prst="rect">
            <a:avLst/>
          </a:prstGeom>
        </p:spPr>
        <p:txBody>
          <a:bodyPr lIns="0" tIns="0" rIns="0" bIns="0" anchor="b"/>
          <a:lstStyle/>
          <a:p>
            <a:pPr algn="r"/>
            <a:fld id="{5E196ED8-1FC7-40F7-B8C5-4DADC600CCC5}" type="slidenum">
              <a:rPr lang="en-US" sz="1400">
                <a:latin typeface="Times New Roman"/>
              </a:rPr>
              <a:t>‹#›</a:t>
            </a:fld>
            <a:endParaRPr/>
          </a:p>
        </p:txBody>
      </p:sp>
    </p:spTree>
    <p:extLst>
      <p:ext uri="{BB962C8B-B14F-4D97-AF65-F5344CB8AC3E}">
        <p14:creationId xmlns:p14="http://schemas.microsoft.com/office/powerpoint/2010/main" val="28315717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Hello,</a:t>
            </a:r>
            <a:r>
              <a:rPr lang="en-US" baseline="0" dirty="0" smtClean="0"/>
              <a:t> my name is Anders Sandström. I work here at ESS in the MCAG group as Motion Control Engineer.</a:t>
            </a:r>
          </a:p>
          <a:p>
            <a:r>
              <a:rPr lang="en-US" baseline="0" dirty="0" smtClean="0"/>
              <a:t>I will talk about Open Source Motion Control </a:t>
            </a:r>
            <a:r>
              <a:rPr lang="en-US" baseline="0" dirty="0" smtClean="0"/>
              <a:t>based on the open </a:t>
            </a:r>
            <a:r>
              <a:rPr lang="en-US" baseline="0" dirty="0" smtClean="0"/>
              <a:t>source </a:t>
            </a:r>
            <a:r>
              <a:rPr lang="en-US" baseline="0" dirty="0" err="1" smtClean="0"/>
              <a:t>EtherCAT</a:t>
            </a:r>
            <a:r>
              <a:rPr lang="en-US" baseline="0" dirty="0" smtClean="0"/>
              <a:t> master from </a:t>
            </a:r>
            <a:r>
              <a:rPr lang="en-US" baseline="0" dirty="0" err="1" smtClean="0"/>
              <a:t>Etherlab</a:t>
            </a:r>
            <a:r>
              <a:rPr lang="en-US" baseline="0" dirty="0" smtClean="0"/>
              <a:t>, like from the interesting talk from yesterday.</a:t>
            </a:r>
          </a:p>
          <a:p>
            <a:endParaRPr lang="en-US" baseline="0" dirty="0" smtClean="0"/>
          </a:p>
        </p:txBody>
      </p:sp>
      <p:sp>
        <p:nvSpPr>
          <p:cNvPr id="4" name="Slide Number Placeholder 3"/>
          <p:cNvSpPr>
            <a:spLocks noGrp="1"/>
          </p:cNvSpPr>
          <p:nvPr>
            <p:ph type="sldNum" idx="10"/>
          </p:nvPr>
        </p:nvSpPr>
        <p:spPr/>
        <p:txBody>
          <a:bodyPr/>
          <a:lstStyle/>
          <a:p>
            <a:pPr algn="r"/>
            <a:fld id="{5E196ED8-1FC7-40F7-B8C5-4DADC600CCC5}" type="slidenum">
              <a:rPr lang="en-US" sz="1400" smtClean="0">
                <a:latin typeface="Times New Roman"/>
              </a:rPr>
              <a:t>1</a:t>
            </a:fld>
            <a:endParaRPr lang="en-US"/>
          </a:p>
        </p:txBody>
      </p:sp>
    </p:spTree>
    <p:extLst>
      <p:ext uri="{BB962C8B-B14F-4D97-AF65-F5344CB8AC3E}">
        <p14:creationId xmlns:p14="http://schemas.microsoft.com/office/powerpoint/2010/main" val="217643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For example</a:t>
            </a:r>
            <a:r>
              <a:rPr lang="en-US" baseline="0" dirty="0" smtClean="0"/>
              <a:t> a slit set with two virtual axes defining the slit center position as one axis and the slit gap as one axis.</a:t>
            </a:r>
          </a:p>
          <a:p>
            <a:r>
              <a:rPr lang="en-US" baseline="0" dirty="0" smtClean="0"/>
              <a:t>As you see in the picture then. Axis 1 and 2 is virtual and axes 3 and 4 is Normal kinked to hardware. </a:t>
            </a:r>
          </a:p>
          <a:p>
            <a:r>
              <a:rPr lang="en-US" baseline="0" dirty="0" smtClean="0"/>
              <a:t>‘To these axis 4 motor records can be connected.</a:t>
            </a:r>
          </a:p>
          <a:p>
            <a:endParaRPr lang="en-US" baseline="0" dirty="0" smtClean="0"/>
          </a:p>
          <a:p>
            <a:r>
              <a:rPr lang="en-US" baseline="0" dirty="0" smtClean="0"/>
              <a:t>Forward kinematics:</a:t>
            </a:r>
          </a:p>
          <a:p>
            <a:r>
              <a:rPr lang="en-US" baseline="0" dirty="0" smtClean="0"/>
              <a:t>If we move axis 1 or 2 we need to move both axes 3 and 4. </a:t>
            </a:r>
          </a:p>
          <a:p>
            <a:r>
              <a:rPr lang="en-US" baseline="0" dirty="0" smtClean="0"/>
              <a:t>The relation could easily be calculated.. </a:t>
            </a:r>
          </a:p>
          <a:p>
            <a:r>
              <a:rPr lang="en-US" baseline="0" dirty="0" smtClean="0"/>
              <a:t>The </a:t>
            </a:r>
            <a:r>
              <a:rPr lang="en-US" baseline="0" dirty="0" err="1" smtClean="0"/>
              <a:t>setpoint</a:t>
            </a:r>
            <a:r>
              <a:rPr lang="en-US" baseline="0" dirty="0" smtClean="0"/>
              <a:t> for the normal axis 3 is the </a:t>
            </a:r>
            <a:r>
              <a:rPr lang="en-US" baseline="0" dirty="0" err="1" smtClean="0"/>
              <a:t>centerposiiton</a:t>
            </a:r>
            <a:r>
              <a:rPr lang="en-US" baseline="0" dirty="0" smtClean="0"/>
              <a:t> minus half the gap.</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a:t>
            </a:r>
            <a:r>
              <a:rPr lang="en-US" baseline="0" dirty="0" err="1" smtClean="0"/>
              <a:t>setpoint</a:t>
            </a:r>
            <a:r>
              <a:rPr lang="en-US" baseline="0" dirty="0" smtClean="0"/>
              <a:t> for the normal axis 4 is the </a:t>
            </a:r>
            <a:r>
              <a:rPr lang="en-US" baseline="0" dirty="0" err="1" smtClean="0"/>
              <a:t>centerposiiton</a:t>
            </a:r>
            <a:r>
              <a:rPr lang="en-US" baseline="0" dirty="0" smtClean="0"/>
              <a:t> plus half the gap.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a:t>
            </a:r>
            <a:r>
              <a:rPr lang="en-US" baseline="0" dirty="0" err="1" smtClean="0"/>
              <a:t>inevrse</a:t>
            </a:r>
            <a:r>
              <a:rPr lang="en-US" baseline="0" dirty="0" smtClean="0"/>
              <a:t> kinematics then can be calculated: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Actual position of axis 1 is the act 3 + act 4  </a:t>
            </a:r>
            <a:r>
              <a:rPr lang="en-US" baseline="0" dirty="0" err="1" smtClean="0"/>
              <a:t>diveded</a:t>
            </a:r>
            <a:r>
              <a:rPr lang="en-US" baseline="0" dirty="0" smtClean="0"/>
              <a:t> by2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for axis 2 the actual value will be the </a:t>
            </a:r>
            <a:r>
              <a:rPr lang="en-US" baseline="0" dirty="0" err="1" smtClean="0"/>
              <a:t>differnce</a:t>
            </a:r>
            <a:r>
              <a:rPr lang="en-US" baseline="0" dirty="0" smtClean="0"/>
              <a:t> of the normal axes 3 and 4.</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Since</a:t>
            </a:r>
            <a:r>
              <a:rPr lang="en-US" baseline="0" dirty="0" smtClean="0"/>
              <a:t> the expressions are evaluated in the </a:t>
            </a:r>
            <a:r>
              <a:rPr lang="en-US" baseline="0" dirty="0" err="1" smtClean="0"/>
              <a:t>realtime</a:t>
            </a:r>
            <a:r>
              <a:rPr lang="en-US" baseline="0" dirty="0" smtClean="0"/>
              <a:t> loop the movements can be done on both the virtual axis simultaneously if needed and still ensuring a proper synchronization during the movement.</a:t>
            </a:r>
          </a:p>
          <a:p>
            <a:r>
              <a:rPr lang="en-US" baseline="0" dirty="0" smtClean="0"/>
              <a:t>Which then could result in sweeps with a different gap at different center positions for instance.</a:t>
            </a:r>
          </a:p>
          <a:p>
            <a:endParaRPr lang="en-US" baseline="0" dirty="0" smtClean="0"/>
          </a:p>
          <a:p>
            <a:r>
              <a:rPr lang="en-US" baseline="0" dirty="0" smtClean="0"/>
              <a:t>An additional feature is that the enable of the amplifiers also can be linked between the axis by expressions. In this way when any axis is moved the amplifier for the normal axis will be enabled.</a:t>
            </a:r>
          </a:p>
          <a:p>
            <a:endParaRPr lang="en-US" baseline="0" dirty="0" smtClean="0"/>
          </a:p>
          <a:p>
            <a:endParaRPr lang="en-US" baseline="0" dirty="0" smtClean="0"/>
          </a:p>
          <a:p>
            <a:endParaRPr lang="en-US" dirty="0"/>
          </a:p>
        </p:txBody>
      </p:sp>
      <p:sp>
        <p:nvSpPr>
          <p:cNvPr id="4" name="Slide Number Placeholder 3"/>
          <p:cNvSpPr>
            <a:spLocks noGrp="1"/>
          </p:cNvSpPr>
          <p:nvPr>
            <p:ph type="sldNum" idx="10"/>
          </p:nvPr>
        </p:nvSpPr>
        <p:spPr/>
        <p:txBody>
          <a:bodyPr/>
          <a:lstStyle/>
          <a:p>
            <a:pPr algn="r"/>
            <a:fld id="{5E196ED8-1FC7-40F7-B8C5-4DADC600CCC5}" type="slidenum">
              <a:rPr lang="en-US" sz="1400" smtClean="0">
                <a:latin typeface="Times New Roman"/>
              </a:rPr>
              <a:t>10</a:t>
            </a:fld>
            <a:endParaRPr lang="en-US"/>
          </a:p>
        </p:txBody>
      </p:sp>
    </p:spTree>
    <p:extLst>
      <p:ext uri="{BB962C8B-B14F-4D97-AF65-F5344CB8AC3E}">
        <p14:creationId xmlns:p14="http://schemas.microsoft.com/office/powerpoint/2010/main" val="67560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5E196ED8-1FC7-40F7-B8C5-4DADC600CCC5}" type="slidenum">
              <a:rPr lang="en-US" sz="1400" smtClean="0">
                <a:latin typeface="Times New Roman"/>
              </a:rPr>
              <a:t>11</a:t>
            </a:fld>
            <a:endParaRPr lang="en-US"/>
          </a:p>
        </p:txBody>
      </p:sp>
    </p:spTree>
    <p:extLst>
      <p:ext uri="{BB962C8B-B14F-4D97-AF65-F5344CB8AC3E}">
        <p14:creationId xmlns:p14="http://schemas.microsoft.com/office/powerpoint/2010/main" val="675609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Thanks</a:t>
            </a:r>
            <a:endParaRPr lang="en-US" dirty="0"/>
          </a:p>
        </p:txBody>
      </p:sp>
      <p:sp>
        <p:nvSpPr>
          <p:cNvPr id="4" name="Slide Number Placeholder 3"/>
          <p:cNvSpPr>
            <a:spLocks noGrp="1"/>
          </p:cNvSpPr>
          <p:nvPr>
            <p:ph type="sldNum" idx="10"/>
          </p:nvPr>
        </p:nvSpPr>
        <p:spPr/>
        <p:txBody>
          <a:bodyPr/>
          <a:lstStyle/>
          <a:p>
            <a:pPr algn="r"/>
            <a:fld id="{5E196ED8-1FC7-40F7-B8C5-4DADC600CCC5}" type="slidenum">
              <a:rPr lang="en-US" sz="1400" smtClean="0">
                <a:latin typeface="Times New Roman"/>
              </a:rPr>
              <a:t>12</a:t>
            </a:fld>
            <a:endParaRPr lang="en-US"/>
          </a:p>
        </p:txBody>
      </p:sp>
    </p:spTree>
    <p:extLst>
      <p:ext uri="{BB962C8B-B14F-4D97-AF65-F5344CB8AC3E}">
        <p14:creationId xmlns:p14="http://schemas.microsoft.com/office/powerpoint/2010/main" val="371766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PlaceHolder 1"/>
          <p:cNvSpPr>
            <a:spLocks noGrp="1"/>
          </p:cNvSpPr>
          <p:nvPr>
            <p:ph type="body"/>
          </p:nvPr>
        </p:nvSpPr>
        <p:spPr>
          <a:xfrm>
            <a:off x="685800" y="4343400"/>
            <a:ext cx="5485680" cy="4114080"/>
          </a:xfrm>
          <a:prstGeom prst="rect">
            <a:avLst/>
          </a:prstGeom>
        </p:spPr>
        <p:txBody>
          <a:bodyPr lIns="0" tIns="0" rIns="0" bIns="0"/>
          <a:lstStyle/>
          <a:p>
            <a:pPr>
              <a:lnSpc>
                <a:spcPct val="100000"/>
              </a:lnSpc>
            </a:pPr>
            <a:r>
              <a:rPr lang="en-US" sz="1100" b="1" dirty="0" err="1">
                <a:latin typeface="Arial"/>
              </a:rPr>
              <a:t>Abbrevation</a:t>
            </a:r>
            <a:endParaRPr dirty="0"/>
          </a:p>
          <a:p>
            <a:pPr>
              <a:lnSpc>
                <a:spcPct val="100000"/>
              </a:lnSpc>
            </a:pPr>
            <a:endParaRPr dirty="0"/>
          </a:p>
          <a:p>
            <a:pPr>
              <a:lnSpc>
                <a:spcPct val="100000"/>
              </a:lnSpc>
            </a:pPr>
            <a:r>
              <a:rPr lang="en-US" sz="1100" b="1" dirty="0">
                <a:latin typeface="Arial"/>
              </a:rPr>
              <a:t>General</a:t>
            </a:r>
            <a:endParaRPr dirty="0"/>
          </a:p>
          <a:p>
            <a:pPr>
              <a:lnSpc>
                <a:spcPct val="100000"/>
              </a:lnSpc>
            </a:pPr>
            <a:r>
              <a:rPr lang="en-US" sz="1100" dirty="0">
                <a:latin typeface="Arial"/>
              </a:rPr>
              <a:t>	Released 2004 (stable standard from the beginning=&gt; hardware from 2004 is still compliant)</a:t>
            </a:r>
            <a:endParaRPr dirty="0"/>
          </a:p>
          <a:p>
            <a:pPr>
              <a:lnSpc>
                <a:spcPct val="100000"/>
              </a:lnSpc>
            </a:pPr>
            <a:r>
              <a:rPr lang="en-US" sz="1100" dirty="0">
                <a:latin typeface="Arial"/>
              </a:rPr>
              <a:t>	Opened up and maintained by </a:t>
            </a:r>
            <a:r>
              <a:rPr lang="en-US" sz="1100" dirty="0" err="1">
                <a:latin typeface="Arial"/>
              </a:rPr>
              <a:t>EtherCat</a:t>
            </a:r>
            <a:r>
              <a:rPr lang="en-US" sz="1100" dirty="0">
                <a:latin typeface="Arial"/>
              </a:rPr>
              <a:t> Technology Group (</a:t>
            </a:r>
            <a:r>
              <a:rPr lang="en-US" sz="1100" u="sng" dirty="0" err="1">
                <a:solidFill>
                  <a:srgbClr val="000000"/>
                </a:solidFill>
                <a:latin typeface="Arial"/>
              </a:rPr>
              <a:t>www.ethercat.org</a:t>
            </a:r>
            <a:r>
              <a:rPr lang="en-US" sz="1100" dirty="0">
                <a:solidFill>
                  <a:srgbClr val="000000"/>
                </a:solidFill>
                <a:latin typeface="Arial"/>
              </a:rPr>
              <a:t>)</a:t>
            </a:r>
            <a:endParaRPr dirty="0"/>
          </a:p>
          <a:p>
            <a:pPr>
              <a:lnSpc>
                <a:spcPct val="100000"/>
              </a:lnSpc>
            </a:pPr>
            <a:r>
              <a:rPr lang="en-US" sz="1100" dirty="0">
                <a:solidFill>
                  <a:srgbClr val="000000"/>
                </a:solidFill>
                <a:latin typeface="Arial"/>
              </a:rPr>
              <a:t>	10 year old standard</a:t>
            </a:r>
            <a:endParaRPr dirty="0"/>
          </a:p>
          <a:p>
            <a:pPr>
              <a:lnSpc>
                <a:spcPct val="100000"/>
              </a:lnSpc>
            </a:pPr>
            <a:r>
              <a:rPr lang="en-US" sz="1100" b="1" dirty="0">
                <a:solidFill>
                  <a:srgbClr val="000000"/>
                </a:solidFill>
                <a:latin typeface="Arial"/>
              </a:rPr>
              <a:t>Commercial and open source masters:</a:t>
            </a:r>
            <a:endParaRPr dirty="0"/>
          </a:p>
          <a:p>
            <a:pPr>
              <a:lnSpc>
                <a:spcPct val="100000"/>
              </a:lnSpc>
            </a:pPr>
            <a:r>
              <a:rPr lang="en-US" sz="1100" dirty="0">
                <a:solidFill>
                  <a:srgbClr val="000000"/>
                </a:solidFill>
                <a:latin typeface="Arial"/>
              </a:rPr>
              <a:t>	Commercial: Beckhoff, ABB, </a:t>
            </a:r>
            <a:r>
              <a:rPr lang="en-US" sz="1100" dirty="0" err="1">
                <a:solidFill>
                  <a:srgbClr val="000000"/>
                </a:solidFill>
                <a:latin typeface="Arial"/>
              </a:rPr>
              <a:t>Aerotech</a:t>
            </a:r>
            <a:r>
              <a:rPr lang="en-US" sz="1100" dirty="0">
                <a:solidFill>
                  <a:srgbClr val="000000"/>
                </a:solidFill>
                <a:latin typeface="Arial"/>
              </a:rPr>
              <a:t>, </a:t>
            </a:r>
            <a:r>
              <a:rPr lang="en-US" sz="1100" dirty="0" err="1">
                <a:solidFill>
                  <a:srgbClr val="000000"/>
                </a:solidFill>
                <a:latin typeface="Arial"/>
              </a:rPr>
              <a:t>Vipa</a:t>
            </a:r>
            <a:r>
              <a:rPr lang="en-US" sz="1100" dirty="0">
                <a:solidFill>
                  <a:srgbClr val="000000"/>
                </a:solidFill>
                <a:latin typeface="Arial"/>
              </a:rPr>
              <a:t>, Omron (at least 100 suppliers) </a:t>
            </a:r>
            <a:endParaRPr dirty="0"/>
          </a:p>
          <a:p>
            <a:pPr>
              <a:lnSpc>
                <a:spcPct val="100000"/>
              </a:lnSpc>
            </a:pPr>
            <a:r>
              <a:rPr lang="en-US" sz="1100" dirty="0">
                <a:solidFill>
                  <a:srgbClr val="000000"/>
                </a:solidFill>
                <a:latin typeface="Arial"/>
              </a:rPr>
              <a:t>	Open Source: </a:t>
            </a:r>
            <a:r>
              <a:rPr lang="en-US" sz="1100" dirty="0" err="1">
                <a:solidFill>
                  <a:srgbClr val="000000"/>
                </a:solidFill>
                <a:latin typeface="Arial"/>
              </a:rPr>
              <a:t>EtherLab</a:t>
            </a:r>
            <a:r>
              <a:rPr lang="en-US" sz="1100" dirty="0">
                <a:solidFill>
                  <a:srgbClr val="000000"/>
                </a:solidFill>
                <a:latin typeface="Arial"/>
              </a:rPr>
              <a:t>, SOEM (Simple Open </a:t>
            </a:r>
            <a:r>
              <a:rPr lang="en-US" sz="1100" dirty="0" err="1">
                <a:solidFill>
                  <a:srgbClr val="000000"/>
                </a:solidFill>
                <a:latin typeface="Arial"/>
              </a:rPr>
              <a:t>EtherCat</a:t>
            </a:r>
            <a:r>
              <a:rPr lang="en-US" sz="1100" dirty="0">
                <a:solidFill>
                  <a:srgbClr val="000000"/>
                </a:solidFill>
                <a:latin typeface="Arial"/>
              </a:rPr>
              <a:t> Master)</a:t>
            </a:r>
            <a:endParaRPr dirty="0"/>
          </a:p>
          <a:p>
            <a:pPr>
              <a:lnSpc>
                <a:spcPct val="100000"/>
              </a:lnSpc>
            </a:pPr>
            <a:r>
              <a:rPr lang="en-US" sz="1100" b="1" dirty="0" err="1">
                <a:solidFill>
                  <a:srgbClr val="000000"/>
                </a:solidFill>
                <a:latin typeface="Arial"/>
              </a:rPr>
              <a:t>Topoligies</a:t>
            </a:r>
            <a:r>
              <a:rPr lang="en-US" sz="1100" dirty="0">
                <a:solidFill>
                  <a:srgbClr val="000000"/>
                </a:solidFill>
                <a:latin typeface="Arial"/>
              </a:rPr>
              <a:t>:</a:t>
            </a:r>
            <a:endParaRPr dirty="0"/>
          </a:p>
          <a:p>
            <a:pPr>
              <a:lnSpc>
                <a:spcPct val="100000"/>
              </a:lnSpc>
            </a:pPr>
            <a:r>
              <a:rPr lang="en-US" sz="1100" dirty="0">
                <a:solidFill>
                  <a:srgbClr val="000000"/>
                </a:solidFill>
                <a:latin typeface="Arial"/>
              </a:rPr>
              <a:t>	Line</a:t>
            </a:r>
            <a:endParaRPr dirty="0"/>
          </a:p>
          <a:p>
            <a:pPr>
              <a:lnSpc>
                <a:spcPct val="100000"/>
              </a:lnSpc>
            </a:pPr>
            <a:r>
              <a:rPr lang="en-US" sz="1100" dirty="0">
                <a:solidFill>
                  <a:srgbClr val="000000"/>
                </a:solidFill>
                <a:latin typeface="Arial"/>
              </a:rPr>
              <a:t>	Star (hot swap </a:t>
            </a:r>
            <a:r>
              <a:rPr lang="en-US" sz="1100" dirty="0" err="1">
                <a:solidFill>
                  <a:srgbClr val="000000"/>
                </a:solidFill>
                <a:latin typeface="Arial"/>
              </a:rPr>
              <a:t>fuctionality</a:t>
            </a:r>
            <a:r>
              <a:rPr lang="en-US" sz="1100" dirty="0">
                <a:solidFill>
                  <a:srgbClr val="000000"/>
                </a:solidFill>
                <a:latin typeface="Arial"/>
              </a:rPr>
              <a:t> of slaves)</a:t>
            </a:r>
            <a:endParaRPr dirty="0"/>
          </a:p>
          <a:p>
            <a:pPr>
              <a:lnSpc>
                <a:spcPct val="100000"/>
              </a:lnSpc>
            </a:pPr>
            <a:r>
              <a:rPr lang="en-US" sz="1100" dirty="0">
                <a:solidFill>
                  <a:srgbClr val="000000"/>
                </a:solidFill>
                <a:latin typeface="Arial"/>
              </a:rPr>
              <a:t>	Ring (for redundancy).</a:t>
            </a:r>
            <a:endParaRPr dirty="0"/>
          </a:p>
          <a:p>
            <a:pPr>
              <a:lnSpc>
                <a:spcPct val="100000"/>
              </a:lnSpc>
            </a:pPr>
            <a:r>
              <a:rPr lang="en-US" sz="1400" b="1" dirty="0">
                <a:solidFill>
                  <a:srgbClr val="000000"/>
                </a:solidFill>
                <a:latin typeface="Arial"/>
              </a:rPr>
              <a:t>Typical Applications: </a:t>
            </a:r>
            <a:endParaRPr dirty="0"/>
          </a:p>
          <a:p>
            <a:pPr>
              <a:lnSpc>
                <a:spcPct val="100000"/>
              </a:lnSpc>
            </a:pPr>
            <a:r>
              <a:rPr lang="en-US" sz="1400" b="1" dirty="0">
                <a:solidFill>
                  <a:srgbClr val="000000"/>
                </a:solidFill>
                <a:latin typeface="Arial"/>
              </a:rPr>
              <a:t>	</a:t>
            </a:r>
            <a:r>
              <a:rPr lang="en-US" sz="1400" dirty="0">
                <a:solidFill>
                  <a:srgbClr val="000000"/>
                </a:solidFill>
                <a:latin typeface="Arial"/>
              </a:rPr>
              <a:t>Motion (real-time, synchronization, robotics)</a:t>
            </a:r>
            <a:endParaRPr dirty="0"/>
          </a:p>
          <a:p>
            <a:pPr>
              <a:lnSpc>
                <a:spcPct val="100000"/>
              </a:lnSpc>
            </a:pPr>
            <a:r>
              <a:rPr lang="en-US" sz="1400" dirty="0">
                <a:solidFill>
                  <a:srgbClr val="000000"/>
                </a:solidFill>
                <a:latin typeface="Arial"/>
              </a:rPr>
              <a:t>	Large systems  (theoretical max 65535 slaves)</a:t>
            </a:r>
            <a:endParaRPr dirty="0"/>
          </a:p>
          <a:p>
            <a:pPr>
              <a:lnSpc>
                <a:spcPct val="100000"/>
              </a:lnSpc>
            </a:pPr>
            <a:r>
              <a:rPr lang="en-US" sz="1400" dirty="0">
                <a:solidFill>
                  <a:srgbClr val="000000"/>
                </a:solidFill>
                <a:latin typeface="Arial"/>
              </a:rPr>
              <a:t>	Systems with high demands of speeds and reaction times (compared to other PLC systems).</a:t>
            </a:r>
            <a:endParaRPr dirty="0"/>
          </a:p>
          <a:p>
            <a:pPr>
              <a:lnSpc>
                <a:spcPct val="100000"/>
              </a:lnSpc>
            </a:pPr>
            <a:r>
              <a:rPr lang="en-US" sz="1400" dirty="0">
                <a:solidFill>
                  <a:srgbClr val="000000"/>
                </a:solidFill>
                <a:latin typeface="Arial"/>
              </a:rPr>
              <a:t>	Cycle times &gt; 50micro sec (default in most masters is 1ms ) </a:t>
            </a:r>
            <a:endParaRPr dirty="0"/>
          </a:p>
          <a:p>
            <a:pPr>
              <a:lnSpc>
                <a:spcPct val="100000"/>
              </a:lnSpc>
            </a:pPr>
            <a:r>
              <a:rPr lang="en-US" sz="1400" dirty="0">
                <a:solidFill>
                  <a:srgbClr val="000000"/>
                </a:solidFill>
                <a:latin typeface="Arial"/>
              </a:rPr>
              <a:t>	Comment time to transfer at 100mbit one frame 1500b </a:t>
            </a:r>
            <a:r>
              <a:rPr lang="en-US" sz="1400" dirty="0" err="1">
                <a:solidFill>
                  <a:srgbClr val="000000"/>
                </a:solidFill>
                <a:latin typeface="Arial"/>
              </a:rPr>
              <a:t>rougly</a:t>
            </a:r>
            <a:r>
              <a:rPr lang="en-US" sz="1400" dirty="0">
                <a:solidFill>
                  <a:srgbClr val="000000"/>
                </a:solidFill>
                <a:latin typeface="Arial"/>
              </a:rPr>
              <a:t> 100micro sec</a:t>
            </a:r>
            <a:endParaRPr dirty="0"/>
          </a:p>
          <a:p>
            <a:pPr>
              <a:lnSpc>
                <a:spcPct val="100000"/>
              </a:lnSpc>
            </a:pPr>
            <a:endParaRPr dirty="0"/>
          </a:p>
          <a:p>
            <a:pPr>
              <a:lnSpc>
                <a:spcPct val="100000"/>
              </a:lnSpc>
            </a:pPr>
            <a:r>
              <a:rPr lang="en-US" sz="1400" dirty="0">
                <a:solidFill>
                  <a:srgbClr val="000000"/>
                </a:solidFill>
                <a:latin typeface="Arial"/>
              </a:rPr>
              <a:t>NIC= Network interface cards</a:t>
            </a:r>
            <a:endParaRPr dirty="0"/>
          </a:p>
          <a:p>
            <a:pPr>
              <a:lnSpc>
                <a:spcPct val="100000"/>
              </a:lnSpc>
            </a:pPr>
            <a:endParaRPr dirty="0"/>
          </a:p>
          <a:p>
            <a:pPr>
              <a:lnSpc>
                <a:spcPct val="100000"/>
              </a:lnSpc>
            </a:pPr>
            <a:endParaRPr dirty="0"/>
          </a:p>
          <a:p>
            <a:pPr>
              <a:lnSpc>
                <a:spcPct val="100000"/>
              </a:lnSpc>
            </a:pPr>
            <a:r>
              <a:rPr lang="en-US" sz="1200" dirty="0">
                <a:solidFill>
                  <a:srgbClr val="000000"/>
                </a:solidFill>
                <a:latin typeface="+mn-lt"/>
                <a:ea typeface="+mn-ea"/>
              </a:rPr>
              <a:t>Time-Sensitive Networking </a:t>
            </a:r>
            <a:endParaRPr dirty="0"/>
          </a:p>
          <a:p>
            <a:pPr>
              <a:lnSpc>
                <a:spcPct val="100000"/>
              </a:lnSpc>
            </a:pPr>
            <a:r>
              <a:rPr lang="en-US" sz="1200" dirty="0">
                <a:solidFill>
                  <a:srgbClr val="000000"/>
                </a:solidFill>
                <a:latin typeface="+mn-lt"/>
                <a:ea typeface="+mn-ea"/>
              </a:rPr>
              <a:t>AVB</a:t>
            </a:r>
            <a:endParaRPr dirty="0"/>
          </a:p>
        </p:txBody>
      </p:sp>
      <p:sp>
        <p:nvSpPr>
          <p:cNvPr id="481" name="CustomShape 2"/>
          <p:cNvSpPr/>
          <p:nvPr/>
        </p:nvSpPr>
        <p:spPr>
          <a:xfrm>
            <a:off x="3884760" y="8685360"/>
            <a:ext cx="2971080" cy="456480"/>
          </a:xfrm>
          <a:prstGeom prst="rect">
            <a:avLst/>
          </a:prstGeom>
          <a:noFill/>
          <a:ln>
            <a:noFill/>
          </a:ln>
        </p:spPr>
        <p:txBody>
          <a:bodyPr lIns="90000" tIns="45000" rIns="90000" bIns="45000" anchor="b"/>
          <a:lstStyle/>
          <a:p>
            <a:pPr algn="r">
              <a:lnSpc>
                <a:spcPct val="100000"/>
              </a:lnSpc>
            </a:pPr>
            <a:fld id="{CBEFC357-1055-4C21-BB40-E3510F3D9D39}" type="slidenum">
              <a:rPr lang="en-US" sz="1200">
                <a:solidFill>
                  <a:srgbClr val="000000"/>
                </a:solidFill>
                <a:latin typeface="+mn-lt"/>
                <a:ea typeface="+mn-ea"/>
              </a:rPr>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This</a:t>
            </a:r>
            <a:r>
              <a:rPr lang="en-US" baseline="0" dirty="0" smtClean="0"/>
              <a:t> is the outline of my talk. Beginning explaining an overview of the architecture and then more detailed..</a:t>
            </a:r>
          </a:p>
          <a:p>
            <a:endParaRPr lang="en-US" dirty="0"/>
          </a:p>
        </p:txBody>
      </p:sp>
      <p:sp>
        <p:nvSpPr>
          <p:cNvPr id="4" name="Slide Number Placeholder 3"/>
          <p:cNvSpPr>
            <a:spLocks noGrp="1"/>
          </p:cNvSpPr>
          <p:nvPr>
            <p:ph type="sldNum" idx="10"/>
          </p:nvPr>
        </p:nvSpPr>
        <p:spPr/>
        <p:txBody>
          <a:bodyPr/>
          <a:lstStyle/>
          <a:p>
            <a:pPr algn="r"/>
            <a:fld id="{5E196ED8-1FC7-40F7-B8C5-4DADC600CCC5}" type="slidenum">
              <a:rPr lang="en-US" sz="1400" smtClean="0">
                <a:latin typeface="Times New Roman"/>
              </a:rPr>
              <a:t>2</a:t>
            </a:fld>
            <a:endParaRPr lang="en-US"/>
          </a:p>
        </p:txBody>
      </p:sp>
    </p:spTree>
    <p:extLst>
      <p:ext uri="{BB962C8B-B14F-4D97-AF65-F5344CB8AC3E}">
        <p14:creationId xmlns:p14="http://schemas.microsoft.com/office/powerpoint/2010/main" val="3188611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This slide</a:t>
            </a:r>
            <a:r>
              <a:rPr lang="en-US" baseline="0" dirty="0" smtClean="0"/>
              <a:t> shows an overview of our current system architecture.</a:t>
            </a:r>
          </a:p>
          <a:p>
            <a:r>
              <a:rPr lang="en-US" baseline="0" dirty="0" smtClean="0"/>
              <a:t>Mainly we have divided the functionality into  two controllers running </a:t>
            </a:r>
            <a:r>
              <a:rPr lang="en-US" baseline="0" dirty="0" err="1" smtClean="0"/>
              <a:t>linux</a:t>
            </a:r>
            <a:r>
              <a:rPr lang="en-US" baseline="0" dirty="0" smtClean="0"/>
              <a:t>, one running the EPICS IOC and one running the motion control algorithms and linking to hardware. Currently we use an TCP/IP interface between the two controllers. </a:t>
            </a:r>
            <a:r>
              <a:rPr lang="en-US" baseline="0" dirty="0" smtClean="0"/>
              <a:t>We choose this architecture since we have experience with the </a:t>
            </a:r>
            <a:r>
              <a:rPr lang="en-US" baseline="0" dirty="0" err="1" smtClean="0"/>
              <a:t>TwinCAT</a:t>
            </a:r>
            <a:r>
              <a:rPr lang="en-US" baseline="0" dirty="0" smtClean="0"/>
              <a:t> 3 system. Basically we copied the architecture and reused the same Epics driver.</a:t>
            </a:r>
            <a:endParaRPr lang="en-US" baseline="0" dirty="0" smtClean="0"/>
          </a:p>
          <a:p>
            <a:r>
              <a:rPr lang="en-US" baseline="0" dirty="0" err="1" smtClean="0"/>
              <a:t>Ofcource</a:t>
            </a:r>
            <a:r>
              <a:rPr lang="en-US" baseline="0" dirty="0" smtClean="0"/>
              <a:t> the software packages could run on the same controller </a:t>
            </a:r>
            <a:r>
              <a:rPr lang="en-US" baseline="0" dirty="0" err="1" smtClean="0"/>
              <a:t>aswell</a:t>
            </a:r>
            <a:r>
              <a:rPr lang="en-US" baseline="0" dirty="0" smtClean="0"/>
              <a:t>. We are also right now looking into tighter integration between the motion control algorithms and EPCIS.</a:t>
            </a:r>
          </a:p>
          <a:p>
            <a:r>
              <a:rPr lang="en-US" baseline="0" dirty="0" smtClean="0"/>
              <a:t>The Motion Control algorithms then links to the open source </a:t>
            </a:r>
            <a:r>
              <a:rPr lang="en-US" baseline="0" dirty="0" err="1" smtClean="0"/>
              <a:t>EtherCAT</a:t>
            </a:r>
            <a:r>
              <a:rPr lang="en-US" baseline="0" dirty="0" smtClean="0"/>
              <a:t> master from </a:t>
            </a:r>
            <a:r>
              <a:rPr lang="en-US" baseline="0" dirty="0" err="1" smtClean="0"/>
              <a:t>Etherlab</a:t>
            </a:r>
            <a:r>
              <a:rPr lang="en-US" baseline="0" dirty="0" smtClean="0"/>
              <a:t> (which I guess most of you heard an interesting presentation yesterday). </a:t>
            </a:r>
          </a:p>
          <a:p>
            <a:r>
              <a:rPr lang="en-US" baseline="0" dirty="0" smtClean="0"/>
              <a:t>The </a:t>
            </a:r>
            <a:r>
              <a:rPr lang="en-US" baseline="0" dirty="0" err="1" smtClean="0"/>
              <a:t>EtherCAT</a:t>
            </a:r>
            <a:r>
              <a:rPr lang="en-US" baseline="0" dirty="0" smtClean="0"/>
              <a:t> master is used for configuring the </a:t>
            </a:r>
            <a:r>
              <a:rPr lang="en-US" baseline="0" dirty="0" err="1" smtClean="0"/>
              <a:t>ethercat</a:t>
            </a:r>
            <a:r>
              <a:rPr lang="en-US" baseline="0" dirty="0" smtClean="0"/>
              <a:t> bus and sending/</a:t>
            </a:r>
            <a:r>
              <a:rPr lang="en-US" baseline="0" dirty="0" err="1" smtClean="0"/>
              <a:t>reciving</a:t>
            </a:r>
            <a:r>
              <a:rPr lang="en-US" baseline="0" dirty="0" smtClean="0"/>
              <a:t> data from </a:t>
            </a:r>
            <a:r>
              <a:rPr lang="en-US" baseline="0" dirty="0" err="1" smtClean="0"/>
              <a:t>EtherCAT</a:t>
            </a:r>
            <a:r>
              <a:rPr lang="en-US" baseline="0" dirty="0" smtClean="0"/>
              <a:t> slaves. Typical slaves could be drives (stepper BLCD, pulse direction, analog or digital data)</a:t>
            </a:r>
          </a:p>
          <a:p>
            <a:endParaRPr lang="en-US" baseline="0" dirty="0" smtClean="0"/>
          </a:p>
          <a:p>
            <a:endParaRPr lang="en-US" baseline="0" dirty="0" smtClean="0"/>
          </a:p>
          <a:p>
            <a:endParaRPr lang="en-US" dirty="0"/>
          </a:p>
        </p:txBody>
      </p:sp>
      <p:sp>
        <p:nvSpPr>
          <p:cNvPr id="4" name="Slide Number Placeholder 3"/>
          <p:cNvSpPr>
            <a:spLocks noGrp="1"/>
          </p:cNvSpPr>
          <p:nvPr>
            <p:ph type="sldNum" idx="10"/>
          </p:nvPr>
        </p:nvSpPr>
        <p:spPr/>
        <p:txBody>
          <a:bodyPr/>
          <a:lstStyle/>
          <a:p>
            <a:pPr algn="r"/>
            <a:fld id="{5E196ED8-1FC7-40F7-B8C5-4DADC600CCC5}" type="slidenum">
              <a:rPr lang="en-US" sz="1400" smtClean="0">
                <a:latin typeface="Times New Roman"/>
              </a:rPr>
              <a:t>3</a:t>
            </a:fld>
            <a:endParaRPr lang="en-US"/>
          </a:p>
        </p:txBody>
      </p:sp>
    </p:spTree>
    <p:extLst>
      <p:ext uri="{BB962C8B-B14F-4D97-AF65-F5344CB8AC3E}">
        <p14:creationId xmlns:p14="http://schemas.microsoft.com/office/powerpoint/2010/main" val="3172745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This slide shows some</a:t>
            </a:r>
            <a:r>
              <a:rPr lang="en-US" baseline="0" dirty="0" smtClean="0"/>
              <a:t> details about the threads running in </a:t>
            </a:r>
            <a:r>
              <a:rPr lang="en-US" dirty="0" smtClean="0"/>
              <a:t>controller used for executing Motion Control algorithms.</a:t>
            </a:r>
          </a:p>
          <a:p>
            <a:r>
              <a:rPr lang="en-US" dirty="0" smtClean="0"/>
              <a:t>First,</a:t>
            </a:r>
            <a:r>
              <a:rPr lang="en-US" baseline="0" dirty="0" smtClean="0"/>
              <a:t> </a:t>
            </a:r>
            <a:r>
              <a:rPr lang="en-US" baseline="0" dirty="0" smtClean="0"/>
              <a:t>on top, you can se the communication thread running a command parser, handling the communication with EPICS (over TCP/IP).</a:t>
            </a:r>
          </a:p>
          <a:p>
            <a:r>
              <a:rPr lang="en-US" baseline="0" dirty="0" smtClean="0"/>
              <a:t>Then the Motion thread, the real time thread executing motion control algorithms receives commands from the command parser.</a:t>
            </a:r>
          </a:p>
          <a:p>
            <a:r>
              <a:rPr lang="en-US" baseline="0" dirty="0" smtClean="0"/>
              <a:t>The Motion thread also </a:t>
            </a:r>
            <a:r>
              <a:rPr lang="en-US" baseline="0" dirty="0" err="1" smtClean="0"/>
              <a:t>recives</a:t>
            </a:r>
            <a:r>
              <a:rPr lang="en-US" baseline="0" dirty="0" smtClean="0"/>
              <a:t> data from the </a:t>
            </a:r>
            <a:r>
              <a:rPr lang="en-US" baseline="0" dirty="0" err="1" smtClean="0"/>
              <a:t>EtherCAT</a:t>
            </a:r>
            <a:r>
              <a:rPr lang="en-US" baseline="0" dirty="0" smtClean="0"/>
              <a:t> terminals by reading and writing to the process image of the </a:t>
            </a:r>
            <a:r>
              <a:rPr lang="en-US" baseline="0" dirty="0" err="1" smtClean="0"/>
              <a:t>EtherCAT</a:t>
            </a:r>
            <a:r>
              <a:rPr lang="en-US" baseline="0" dirty="0" smtClean="0"/>
              <a:t> master.</a:t>
            </a:r>
          </a:p>
          <a:p>
            <a:r>
              <a:rPr lang="en-US" baseline="0" dirty="0" smtClean="0"/>
              <a:t> </a:t>
            </a:r>
            <a:endParaRPr lang="en-US" dirty="0"/>
          </a:p>
        </p:txBody>
      </p:sp>
      <p:sp>
        <p:nvSpPr>
          <p:cNvPr id="4" name="Slide Number Placeholder 3"/>
          <p:cNvSpPr>
            <a:spLocks noGrp="1"/>
          </p:cNvSpPr>
          <p:nvPr>
            <p:ph type="sldNum" idx="10"/>
          </p:nvPr>
        </p:nvSpPr>
        <p:spPr/>
        <p:txBody>
          <a:bodyPr/>
          <a:lstStyle/>
          <a:p>
            <a:pPr algn="r"/>
            <a:fld id="{5E196ED8-1FC7-40F7-B8C5-4DADC600CCC5}" type="slidenum">
              <a:rPr lang="en-US" sz="1400" smtClean="0">
                <a:latin typeface="Times New Roman"/>
              </a:rPr>
              <a:t>4</a:t>
            </a:fld>
            <a:endParaRPr lang="en-US"/>
          </a:p>
        </p:txBody>
      </p:sp>
    </p:spTree>
    <p:extLst>
      <p:ext uri="{BB962C8B-B14F-4D97-AF65-F5344CB8AC3E}">
        <p14:creationId xmlns:p14="http://schemas.microsoft.com/office/powerpoint/2010/main" val="1316271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The Motion thread,</a:t>
            </a:r>
            <a:r>
              <a:rPr lang="en-US" baseline="0" dirty="0" smtClean="0"/>
              <a:t> which is the </a:t>
            </a:r>
            <a:r>
              <a:rPr lang="en-US" baseline="0" dirty="0" err="1" smtClean="0"/>
              <a:t>realtime</a:t>
            </a:r>
            <a:r>
              <a:rPr lang="en-US" baseline="0" dirty="0" smtClean="0"/>
              <a:t> thread executing the motion control algorithms can be configured to control a number of axis. Each axis in turn contains certain objects!</a:t>
            </a:r>
            <a:endParaRPr lang="en-US" dirty="0"/>
          </a:p>
        </p:txBody>
      </p:sp>
      <p:sp>
        <p:nvSpPr>
          <p:cNvPr id="4" name="Slide Number Placeholder 3"/>
          <p:cNvSpPr>
            <a:spLocks noGrp="1"/>
          </p:cNvSpPr>
          <p:nvPr>
            <p:ph type="sldNum" idx="10"/>
          </p:nvPr>
        </p:nvSpPr>
        <p:spPr/>
        <p:txBody>
          <a:bodyPr/>
          <a:lstStyle/>
          <a:p>
            <a:pPr algn="r"/>
            <a:fld id="{5E196ED8-1FC7-40F7-B8C5-4DADC600CCC5}" type="slidenum">
              <a:rPr lang="en-US" sz="1400" smtClean="0">
                <a:latin typeface="Times New Roman"/>
              </a:rPr>
              <a:t>5</a:t>
            </a:fld>
            <a:endParaRPr lang="en-US"/>
          </a:p>
        </p:txBody>
      </p:sp>
    </p:spTree>
    <p:extLst>
      <p:ext uri="{BB962C8B-B14F-4D97-AF65-F5344CB8AC3E}">
        <p14:creationId xmlns:p14="http://schemas.microsoft.com/office/powerpoint/2010/main" val="2740472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Like I said,</a:t>
            </a:r>
            <a:r>
              <a:rPr lang="en-US" baseline="0" dirty="0" smtClean="0"/>
              <a:t> the axis object links and executes certain other objects like Encoder, trajectory, PID-control, monitor and Drive.</a:t>
            </a:r>
          </a:p>
          <a:p>
            <a:r>
              <a:rPr lang="en-US" baseline="0" dirty="0" smtClean="0"/>
              <a:t>The encoder typically links to an analog input value from a slave. Could be an encoder, analog input or any input.</a:t>
            </a:r>
          </a:p>
          <a:p>
            <a:r>
              <a:rPr lang="en-US" baseline="0" dirty="0" smtClean="0"/>
              <a:t>The Trajectory object generates trajectory </a:t>
            </a:r>
            <a:r>
              <a:rPr lang="en-US" baseline="0" dirty="0" err="1" smtClean="0"/>
              <a:t>setpoints</a:t>
            </a:r>
            <a:r>
              <a:rPr lang="en-US" baseline="0" dirty="0" smtClean="0"/>
              <a:t> for the motion.</a:t>
            </a:r>
          </a:p>
          <a:p>
            <a:r>
              <a:rPr lang="en-US" baseline="0" dirty="0" smtClean="0"/>
              <a:t>The PID- controller controls based on the error between the trajectory generated </a:t>
            </a:r>
            <a:r>
              <a:rPr lang="en-US" baseline="0" dirty="0" err="1" smtClean="0"/>
              <a:t>setpoint</a:t>
            </a:r>
            <a:r>
              <a:rPr lang="en-US" baseline="0" dirty="0" smtClean="0"/>
              <a:t> and the actual value from the encoder object.</a:t>
            </a:r>
          </a:p>
          <a:p>
            <a:r>
              <a:rPr lang="en-US" baseline="0" dirty="0" smtClean="0"/>
              <a:t>The  monitor object monitors the motion and the drive links to an output value of a slave. Could be a stepper module or </a:t>
            </a:r>
            <a:r>
              <a:rPr lang="en-US" baseline="0" dirty="0" err="1" smtClean="0"/>
              <a:t>analogoutput</a:t>
            </a:r>
            <a:r>
              <a:rPr lang="en-US" baseline="0" dirty="0" smtClean="0"/>
              <a:t>, pulse direction. </a:t>
            </a:r>
          </a:p>
          <a:p>
            <a:r>
              <a:rPr lang="en-US" baseline="0" dirty="0" smtClean="0"/>
              <a:t>Different versions of axis object have been implemented: Normal, Virtual, Encoder, Trajectory.</a:t>
            </a:r>
          </a:p>
          <a:p>
            <a:endParaRPr lang="en-US" dirty="0"/>
          </a:p>
        </p:txBody>
      </p:sp>
      <p:sp>
        <p:nvSpPr>
          <p:cNvPr id="4" name="Slide Number Placeholder 3"/>
          <p:cNvSpPr>
            <a:spLocks noGrp="1"/>
          </p:cNvSpPr>
          <p:nvPr>
            <p:ph type="sldNum" idx="10"/>
          </p:nvPr>
        </p:nvSpPr>
        <p:spPr/>
        <p:txBody>
          <a:bodyPr/>
          <a:lstStyle/>
          <a:p>
            <a:pPr algn="r"/>
            <a:fld id="{5E196ED8-1FC7-40F7-B8C5-4DADC600CCC5}" type="slidenum">
              <a:rPr lang="en-US" sz="1400" smtClean="0">
                <a:latin typeface="Times New Roman"/>
              </a:rPr>
              <a:t>6</a:t>
            </a:fld>
            <a:endParaRPr lang="en-US"/>
          </a:p>
        </p:txBody>
      </p:sp>
    </p:spTree>
    <p:extLst>
      <p:ext uri="{BB962C8B-B14F-4D97-AF65-F5344CB8AC3E}">
        <p14:creationId xmlns:p14="http://schemas.microsoft.com/office/powerpoint/2010/main" val="3098910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Like I said the trajectory object main</a:t>
            </a:r>
            <a:r>
              <a:rPr lang="en-US" baseline="0" dirty="0" smtClean="0"/>
              <a:t> functionality is to generate </a:t>
            </a:r>
            <a:r>
              <a:rPr lang="en-US" baseline="0" dirty="0" err="1" smtClean="0"/>
              <a:t>setpoint</a:t>
            </a:r>
            <a:r>
              <a:rPr lang="en-US" baseline="0" dirty="0" smtClean="0"/>
              <a:t> trajectories guiding the motion.</a:t>
            </a:r>
          </a:p>
          <a:p>
            <a:r>
              <a:rPr lang="en-US" baseline="0" dirty="0" smtClean="0"/>
              <a:t>Both position </a:t>
            </a:r>
            <a:r>
              <a:rPr lang="en-US" baseline="0" dirty="0" err="1" smtClean="0"/>
              <a:t>setpoint</a:t>
            </a:r>
            <a:r>
              <a:rPr lang="en-US" baseline="0" dirty="0" smtClean="0"/>
              <a:t> and velocity </a:t>
            </a:r>
            <a:r>
              <a:rPr lang="en-US" baseline="0" dirty="0" err="1" smtClean="0"/>
              <a:t>setpoints</a:t>
            </a:r>
            <a:r>
              <a:rPr lang="en-US" baseline="0" dirty="0" smtClean="0"/>
              <a:t> are calculated. The velocity </a:t>
            </a:r>
            <a:r>
              <a:rPr lang="en-US" baseline="0" dirty="0" err="1" smtClean="0"/>
              <a:t>setpoint</a:t>
            </a:r>
            <a:r>
              <a:rPr lang="en-US" baseline="0" dirty="0" smtClean="0"/>
              <a:t> is used for FF in order to improve performance.</a:t>
            </a:r>
          </a:p>
          <a:p>
            <a:r>
              <a:rPr lang="en-US" baseline="0" dirty="0" smtClean="0"/>
              <a:t>Basically the object implements the different functionalities for Epics motor record support like …..</a:t>
            </a:r>
          </a:p>
          <a:p>
            <a:r>
              <a:rPr lang="en-US" baseline="0" dirty="0" smtClean="0"/>
              <a:t>Additionally the trajectory object can handle synchronization functionalities to other axis actual values (encoders or </a:t>
            </a:r>
            <a:r>
              <a:rPr lang="en-US" baseline="0" dirty="0" err="1" smtClean="0"/>
              <a:t>setpoints</a:t>
            </a:r>
            <a:r>
              <a:rPr lang="en-US" baseline="0" dirty="0" smtClean="0"/>
              <a:t>). </a:t>
            </a:r>
          </a:p>
          <a:p>
            <a:r>
              <a:rPr lang="en-US" baseline="0" dirty="0" smtClean="0"/>
              <a:t>The synchronization can be made in an absolute or relative way and with gear ratios. </a:t>
            </a:r>
          </a:p>
          <a:p>
            <a:r>
              <a:rPr lang="en-US" baseline="0" dirty="0" smtClean="0"/>
              <a:t>Synchronization can also be made via expressions. Will talk about that later..</a:t>
            </a:r>
          </a:p>
          <a:p>
            <a:endParaRPr lang="en-US" baseline="0" dirty="0" smtClean="0"/>
          </a:p>
        </p:txBody>
      </p:sp>
      <p:sp>
        <p:nvSpPr>
          <p:cNvPr id="4" name="Slide Number Placeholder 3"/>
          <p:cNvSpPr>
            <a:spLocks noGrp="1"/>
          </p:cNvSpPr>
          <p:nvPr>
            <p:ph type="sldNum" idx="10"/>
          </p:nvPr>
        </p:nvSpPr>
        <p:spPr/>
        <p:txBody>
          <a:bodyPr/>
          <a:lstStyle/>
          <a:p>
            <a:pPr algn="r"/>
            <a:fld id="{5E196ED8-1FC7-40F7-B8C5-4DADC600CCC5}" type="slidenum">
              <a:rPr lang="en-US" sz="1400" smtClean="0">
                <a:latin typeface="Times New Roman"/>
              </a:rPr>
              <a:t>7</a:t>
            </a:fld>
            <a:endParaRPr lang="en-US"/>
          </a:p>
        </p:txBody>
      </p:sp>
    </p:spTree>
    <p:extLst>
      <p:ext uri="{BB962C8B-B14F-4D97-AF65-F5344CB8AC3E}">
        <p14:creationId xmlns:p14="http://schemas.microsoft.com/office/powerpoint/2010/main" val="2048524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The</a:t>
            </a:r>
            <a:r>
              <a:rPr lang="en-US" baseline="0" dirty="0" smtClean="0"/>
              <a:t> monitoring object is responsible for supervision of the motion.</a:t>
            </a:r>
          </a:p>
          <a:p>
            <a:r>
              <a:rPr lang="en-US" baseline="0" dirty="0" smtClean="0"/>
              <a:t>For instance the position lag can be monitored </a:t>
            </a:r>
            <a:r>
              <a:rPr lang="en-US" baseline="0" dirty="0" err="1" smtClean="0"/>
              <a:t>ensureing</a:t>
            </a:r>
            <a:r>
              <a:rPr lang="en-US" baseline="0" dirty="0" smtClean="0"/>
              <a:t> that the difference between the trajectory </a:t>
            </a:r>
            <a:r>
              <a:rPr lang="en-US" baseline="0" dirty="0" err="1" smtClean="0"/>
              <a:t>setpoint</a:t>
            </a:r>
            <a:r>
              <a:rPr lang="en-US" baseline="0" dirty="0" smtClean="0"/>
              <a:t> and actual value is not getting to high due to for instance mechanical </a:t>
            </a:r>
            <a:r>
              <a:rPr lang="en-US" baseline="0" dirty="0" err="1" smtClean="0"/>
              <a:t>blocikng</a:t>
            </a:r>
            <a:r>
              <a:rPr lang="en-US" baseline="0" dirty="0" smtClean="0"/>
              <a:t>.</a:t>
            </a:r>
          </a:p>
          <a:p>
            <a:r>
              <a:rPr lang="en-US" baseline="0" dirty="0" smtClean="0"/>
              <a:t>The object also can </a:t>
            </a:r>
            <a:r>
              <a:rPr lang="en-US" baseline="0" dirty="0" err="1" smtClean="0"/>
              <a:t>supervice</a:t>
            </a:r>
            <a:r>
              <a:rPr lang="en-US" baseline="0" dirty="0" smtClean="0"/>
              <a:t> that the motion reaches the target position.</a:t>
            </a:r>
          </a:p>
          <a:p>
            <a:r>
              <a:rPr lang="en-US" baseline="0" dirty="0" smtClean="0"/>
              <a:t>Supervising limit switches. Non normal situations like both limit switches activated simultaneously will interlock motion.</a:t>
            </a:r>
          </a:p>
          <a:p>
            <a:r>
              <a:rPr lang="en-US" baseline="0" dirty="0" smtClean="0"/>
              <a:t>Then the object also supervises that the speed of the motion is not to high.</a:t>
            </a:r>
          </a:p>
          <a:p>
            <a:endParaRPr lang="en-US" baseline="0" dirty="0" smtClean="0"/>
          </a:p>
          <a:p>
            <a:endParaRPr lang="en-US" dirty="0"/>
          </a:p>
        </p:txBody>
      </p:sp>
      <p:sp>
        <p:nvSpPr>
          <p:cNvPr id="4" name="Slide Number Placeholder 3"/>
          <p:cNvSpPr>
            <a:spLocks noGrp="1"/>
          </p:cNvSpPr>
          <p:nvPr>
            <p:ph type="sldNum" idx="10"/>
          </p:nvPr>
        </p:nvSpPr>
        <p:spPr/>
        <p:txBody>
          <a:bodyPr/>
          <a:lstStyle/>
          <a:p>
            <a:pPr algn="r"/>
            <a:fld id="{5E196ED8-1FC7-40F7-B8C5-4DADC600CCC5}" type="slidenum">
              <a:rPr lang="en-US" sz="1400" smtClean="0">
                <a:latin typeface="Times New Roman"/>
              </a:rPr>
              <a:t>8</a:t>
            </a:fld>
            <a:endParaRPr lang="en-US"/>
          </a:p>
        </p:txBody>
      </p:sp>
    </p:spTree>
    <p:extLst>
      <p:ext uri="{BB962C8B-B14F-4D97-AF65-F5344CB8AC3E}">
        <p14:creationId xmlns:p14="http://schemas.microsoft.com/office/powerpoint/2010/main" val="1699187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A functionality</a:t>
            </a:r>
            <a:r>
              <a:rPr lang="en-US" baseline="0" dirty="0" smtClean="0"/>
              <a:t> to synchronize, interlock and enable axis through equation expressions have been included. </a:t>
            </a:r>
          </a:p>
          <a:p>
            <a:r>
              <a:rPr lang="en-US" baseline="0" dirty="0" smtClean="0"/>
              <a:t>A software package called </a:t>
            </a:r>
            <a:r>
              <a:rPr lang="en-US" baseline="0" dirty="0" err="1" smtClean="0"/>
              <a:t>expressionTK</a:t>
            </a:r>
            <a:r>
              <a:rPr lang="en-US" baseline="0" dirty="0" smtClean="0"/>
              <a:t> is used for parsing and compiling equations. This parsing tool includes support for most math operations and also if, while statements..</a:t>
            </a:r>
          </a:p>
          <a:p>
            <a:endParaRPr lang="en-US" baseline="0" dirty="0" smtClean="0"/>
          </a:p>
          <a:p>
            <a:r>
              <a:rPr lang="en-US" baseline="0" dirty="0" smtClean="0"/>
              <a:t>Variables that can be used in these equations is…</a:t>
            </a:r>
          </a:p>
          <a:p>
            <a:r>
              <a:rPr lang="en-US" dirty="0" smtClean="0"/>
              <a:t>An example of an expression could be: the </a:t>
            </a:r>
            <a:r>
              <a:rPr lang="en-US" dirty="0" err="1" smtClean="0"/>
              <a:t>setpoint</a:t>
            </a:r>
            <a:r>
              <a:rPr lang="en-US" dirty="0" smtClean="0"/>
              <a:t> for</a:t>
            </a:r>
            <a:r>
              <a:rPr lang="en-US" baseline="0" dirty="0" smtClean="0"/>
              <a:t> axis1 is related to the sinus of axis 2 and the feedback of axis 3.</a:t>
            </a:r>
          </a:p>
          <a:p>
            <a:endParaRPr lang="en-US" baseline="0" dirty="0" smtClean="0"/>
          </a:p>
          <a:p>
            <a:r>
              <a:rPr lang="en-US" baseline="0" dirty="0" smtClean="0"/>
              <a:t>The interlock variable lets you control interlocking of an axis based on states or position of other axis. This could be useful for prevention of collision.</a:t>
            </a:r>
          </a:p>
          <a:p>
            <a:endParaRPr lang="en-US" baseline="0" dirty="0" smtClean="0"/>
          </a:p>
          <a:p>
            <a:r>
              <a:rPr lang="en-US" baseline="0" dirty="0" smtClean="0"/>
              <a:t>All the equations can be updated at runtime resulting in an very flexible and powerful  way of synchronizing axes..</a:t>
            </a:r>
          </a:p>
          <a:p>
            <a:r>
              <a:rPr lang="en-US" baseline="0" dirty="0" smtClean="0"/>
              <a:t>The expressions are then evaluated in the </a:t>
            </a:r>
            <a:r>
              <a:rPr lang="en-US" baseline="0" dirty="0" err="1" smtClean="0"/>
              <a:t>realtime</a:t>
            </a:r>
            <a:r>
              <a:rPr lang="en-US" baseline="0" dirty="0" smtClean="0"/>
              <a:t> cycle (1kHz) resulting in true synchronization.</a:t>
            </a:r>
            <a:endParaRPr lang="en-US" dirty="0" smtClean="0"/>
          </a:p>
          <a:p>
            <a:endParaRPr lang="en-US" dirty="0"/>
          </a:p>
        </p:txBody>
      </p:sp>
      <p:sp>
        <p:nvSpPr>
          <p:cNvPr id="4" name="Slide Number Placeholder 3"/>
          <p:cNvSpPr>
            <a:spLocks noGrp="1"/>
          </p:cNvSpPr>
          <p:nvPr>
            <p:ph type="sldNum" idx="10"/>
          </p:nvPr>
        </p:nvSpPr>
        <p:spPr/>
        <p:txBody>
          <a:bodyPr/>
          <a:lstStyle/>
          <a:p>
            <a:pPr algn="r"/>
            <a:fld id="{5E196ED8-1FC7-40F7-B8C5-4DADC600CCC5}" type="slidenum">
              <a:rPr lang="en-US" sz="1400" smtClean="0">
                <a:latin typeface="Times New Roman"/>
              </a:rPr>
              <a:t>9</a:t>
            </a:fld>
            <a:endParaRPr lang="en-US"/>
          </a:p>
        </p:txBody>
      </p:sp>
    </p:spTree>
    <p:extLst>
      <p:ext uri="{BB962C8B-B14F-4D97-AF65-F5344CB8AC3E}">
        <p14:creationId xmlns:p14="http://schemas.microsoft.com/office/powerpoint/2010/main" val="699323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25"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6"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2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0"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1"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33"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34"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35" name="Picture 34"/>
          <p:cNvPicPr/>
          <p:nvPr/>
        </p:nvPicPr>
        <p:blipFill>
          <a:blip r:embed="rId2"/>
          <a:stretch>
            <a:fillRect/>
          </a:stretch>
        </p:blipFill>
        <p:spPr>
          <a:xfrm>
            <a:off x="2079000" y="1604520"/>
            <a:ext cx="4984920" cy="3977280"/>
          </a:xfrm>
          <a:prstGeom prst="rect">
            <a:avLst/>
          </a:prstGeom>
          <a:ln>
            <a:noFill/>
          </a:ln>
        </p:spPr>
      </p:pic>
      <p:pic>
        <p:nvPicPr>
          <p:cNvPr id="36" name="Picture 35"/>
          <p:cNvPicPr/>
          <p:nvPr/>
        </p:nvPicPr>
        <p:blipFill>
          <a:blip r:embed="rId2"/>
          <a:stretch>
            <a:fillRect/>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42"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44"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46"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47"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5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2"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3"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4"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55"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5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7"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5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1"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4"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6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8"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69"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71"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72"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73" name="Picture 72"/>
          <p:cNvPicPr/>
          <p:nvPr/>
        </p:nvPicPr>
        <p:blipFill>
          <a:blip r:embed="rId2"/>
          <a:stretch>
            <a:fillRect/>
          </a:stretch>
        </p:blipFill>
        <p:spPr>
          <a:xfrm>
            <a:off x="2079000" y="1604520"/>
            <a:ext cx="4984920" cy="3977280"/>
          </a:xfrm>
          <a:prstGeom prst="rect">
            <a:avLst/>
          </a:prstGeom>
          <a:ln>
            <a:noFill/>
          </a:ln>
        </p:spPr>
      </p:pic>
      <p:pic>
        <p:nvPicPr>
          <p:cNvPr id="74" name="Picture 73"/>
          <p:cNvPicPr/>
          <p:nvPr/>
        </p:nvPicPr>
        <p:blipFill>
          <a:blip r:embed="rId2"/>
          <a:stretch>
            <a:fillRect/>
          </a:stretch>
        </p:blipFill>
        <p:spPr>
          <a:xfrm>
            <a:off x="2079000" y="1604520"/>
            <a:ext cx="4984920" cy="39772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6"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8"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9"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4"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5"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7"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9"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2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2"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3"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pic>
        <p:nvPicPr>
          <p:cNvPr id="3" name="Bildobjekt 7"/>
          <p:cNvPicPr/>
          <p:nvPr/>
        </p:nvPicPr>
        <p:blipFill>
          <a:blip r:embed="rId14"/>
          <a:stretch>
            <a:fillRect/>
          </a:stretch>
        </p:blipFill>
        <p:spPr>
          <a:xfrm>
            <a:off x="7308360" y="260640"/>
            <a:ext cx="1655640" cy="885240"/>
          </a:xfrm>
          <a:prstGeom prst="rect">
            <a:avLst/>
          </a:prstGeom>
          <a:ln>
            <a:noFill/>
          </a:ln>
        </p:spPr>
      </p:pic>
      <p:sp>
        <p:nvSpPr>
          <p:cNvPr id="4" name="PlaceHolder 1"/>
          <p:cNvSpPr>
            <a:spLocks noGrp="1"/>
          </p:cNvSpPr>
          <p:nvPr>
            <p:ph type="title"/>
          </p:nvPr>
        </p:nvSpPr>
        <p:spPr>
          <a:xfrm>
            <a:off x="457200" y="274680"/>
            <a:ext cx="7138440" cy="1142640"/>
          </a:xfrm>
          <a:prstGeom prst="rect">
            <a:avLst/>
          </a:prstGeom>
        </p:spPr>
        <p:txBody>
          <a:bodyPr lIns="0" tIns="0" rIns="0" bIns="0" anchor="ctr"/>
          <a:lstStyle/>
          <a:p>
            <a:r>
              <a:rPr lang="en-US">
                <a:latin typeface="Arial"/>
              </a:rPr>
              <a:t>Click to edit the title text format</a:t>
            </a:r>
            <a:endParaRPr/>
          </a:p>
        </p:txBody>
      </p:sp>
      <p:sp>
        <p:nvSpPr>
          <p:cNvPr id="2"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 name="CustomShape 1"/>
          <p:cNvSpPr/>
          <p:nvPr/>
        </p:nvSpPr>
        <p:spPr>
          <a:xfrm>
            <a:off x="0" y="0"/>
            <a:ext cx="9143280" cy="1433520"/>
          </a:xfrm>
          <a:prstGeom prst="rect">
            <a:avLst/>
          </a:prstGeom>
          <a:solidFill>
            <a:srgbClr val="0094CA"/>
          </a:solidFill>
          <a:ln w="9360">
            <a:noFill/>
          </a:ln>
        </p:spPr>
      </p:sp>
      <p:pic>
        <p:nvPicPr>
          <p:cNvPr id="38" name="Bildobjekt 5"/>
          <p:cNvPicPr/>
          <p:nvPr/>
        </p:nvPicPr>
        <p:blipFill>
          <a:blip r:embed="rId14"/>
          <a:stretch>
            <a:fillRect/>
          </a:stretch>
        </p:blipFill>
        <p:spPr>
          <a:xfrm>
            <a:off x="7593840" y="319680"/>
            <a:ext cx="1369800" cy="732600"/>
          </a:xfrm>
          <a:prstGeom prst="rect">
            <a:avLst/>
          </a:prstGeom>
          <a:ln>
            <a:noFill/>
          </a:ln>
        </p:spPr>
      </p:pic>
      <p:sp>
        <p:nvSpPr>
          <p:cNvPr id="39" name="PlaceHolder 2"/>
          <p:cNvSpPr>
            <a:spLocks noGrp="1"/>
          </p:cNvSpPr>
          <p:nvPr>
            <p:ph type="title"/>
          </p:nvPr>
        </p:nvSpPr>
        <p:spPr>
          <a:xfrm>
            <a:off x="457200" y="273600"/>
            <a:ext cx="8229240" cy="1144800"/>
          </a:xfrm>
          <a:prstGeom prst="rect">
            <a:avLst/>
          </a:prstGeom>
        </p:spPr>
        <p:txBody>
          <a:bodyPr lIns="0" tIns="0" rIns="0" bIns="0" anchor="ctr"/>
          <a:lstStyle/>
          <a:p>
            <a:pPr algn="ctr"/>
            <a:r>
              <a:rPr lang="en-US" sz="4400">
                <a:latin typeface="Arial"/>
              </a:rPr>
              <a:t>Click to edit the title text format</a:t>
            </a:r>
            <a:endParaRPr/>
          </a:p>
        </p:txBody>
      </p:sp>
      <p:sp>
        <p:nvSpPr>
          <p:cNvPr id="40" name="PlaceHolder 3"/>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3.jpeg"/><Relationship Id="rId5" Type="http://schemas.microsoft.com/office/2007/relationships/hdphoto" Target="../media/hdphoto2.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80" name="CustomShape 1"/>
          <p:cNvSpPr/>
          <p:nvPr/>
        </p:nvSpPr>
        <p:spPr>
          <a:xfrm>
            <a:off x="685800" y="2130480"/>
            <a:ext cx="7771680" cy="1469160"/>
          </a:xfrm>
          <a:prstGeom prst="rect">
            <a:avLst/>
          </a:prstGeom>
          <a:noFill/>
          <a:ln>
            <a:noFill/>
          </a:ln>
        </p:spPr>
        <p:txBody>
          <a:bodyPr lIns="90000" tIns="45000" rIns="90000" bIns="45000" anchor="ctr"/>
          <a:lstStyle/>
          <a:p>
            <a:pPr algn="ctr"/>
            <a:r>
              <a:rPr lang="en-US" sz="4000" dirty="0">
                <a:solidFill>
                  <a:srgbClr val="FFFFFF"/>
                </a:solidFill>
                <a:latin typeface="Calibri"/>
              </a:rPr>
              <a:t>Open Source Motion Control </a:t>
            </a:r>
            <a:endParaRPr dirty="0"/>
          </a:p>
          <a:p>
            <a:pPr algn="ctr">
              <a:lnSpc>
                <a:spcPct val="100000"/>
              </a:lnSpc>
            </a:pPr>
            <a:r>
              <a:rPr lang="en-US" sz="2000" dirty="0">
                <a:solidFill>
                  <a:srgbClr val="FFFFFF"/>
                </a:solidFill>
                <a:latin typeface="Calibri"/>
              </a:rPr>
              <a:t>Based on the </a:t>
            </a:r>
            <a:r>
              <a:rPr lang="en-US" sz="2000" dirty="0" err="1" smtClean="0">
                <a:solidFill>
                  <a:srgbClr val="FFFFFF"/>
                </a:solidFill>
                <a:latin typeface="Calibri"/>
              </a:rPr>
              <a:t>Etherlab</a:t>
            </a:r>
            <a:r>
              <a:rPr lang="en-US" sz="2000" dirty="0" smtClean="0">
                <a:solidFill>
                  <a:srgbClr val="FFFFFF"/>
                </a:solidFill>
                <a:latin typeface="Calibri"/>
              </a:rPr>
              <a:t> </a:t>
            </a:r>
            <a:r>
              <a:rPr lang="en-US" sz="2000" dirty="0">
                <a:solidFill>
                  <a:srgbClr val="FFFFFF"/>
                </a:solidFill>
                <a:latin typeface="Calibri"/>
              </a:rPr>
              <a:t>open source EtherCAT master </a:t>
            </a:r>
            <a:r>
              <a:rPr lang="en-US" sz="2000" dirty="0" smtClean="0">
                <a:solidFill>
                  <a:srgbClr val="FFFFFF"/>
                </a:solidFill>
                <a:latin typeface="Calibri"/>
              </a:rPr>
              <a:t>(</a:t>
            </a:r>
            <a:r>
              <a:rPr lang="en-US" sz="2000" dirty="0">
                <a:solidFill>
                  <a:srgbClr val="FFFFFF"/>
                </a:solidFill>
                <a:latin typeface="Calibri"/>
              </a:rPr>
              <a:t>www.etherlab.org)</a:t>
            </a:r>
            <a:endParaRPr dirty="0"/>
          </a:p>
        </p:txBody>
      </p:sp>
      <p:sp>
        <p:nvSpPr>
          <p:cNvPr id="81" name="CustomShape 2"/>
          <p:cNvSpPr/>
          <p:nvPr/>
        </p:nvSpPr>
        <p:spPr>
          <a:xfrm>
            <a:off x="1371600" y="3886200"/>
            <a:ext cx="6400080" cy="1751760"/>
          </a:xfrm>
          <a:prstGeom prst="rect">
            <a:avLst/>
          </a:prstGeom>
          <a:noFill/>
          <a:ln>
            <a:noFill/>
          </a:ln>
        </p:spPr>
        <p:txBody>
          <a:bodyPr lIns="90000" tIns="45000" rIns="90000" bIns="45000"/>
          <a:lstStyle/>
          <a:p>
            <a:pPr algn="ctr">
              <a:lnSpc>
                <a:spcPct val="100000"/>
              </a:lnSpc>
            </a:pPr>
            <a:r>
              <a:rPr lang="en-US" sz="2000" dirty="0">
                <a:solidFill>
                  <a:srgbClr val="FFFFFF"/>
                </a:solidFill>
                <a:latin typeface="Calibri"/>
              </a:rPr>
              <a:t>Anders </a:t>
            </a:r>
            <a:r>
              <a:rPr lang="en-US" sz="2000" dirty="0" smtClean="0">
                <a:solidFill>
                  <a:srgbClr val="FFFFFF"/>
                </a:solidFill>
                <a:latin typeface="Calibri"/>
              </a:rPr>
              <a:t>Sandström</a:t>
            </a:r>
          </a:p>
          <a:p>
            <a:pPr algn="ctr">
              <a:lnSpc>
                <a:spcPct val="100000"/>
              </a:lnSpc>
            </a:pPr>
            <a:r>
              <a:rPr lang="en-US" sz="2000" dirty="0" err="1" smtClean="0">
                <a:solidFill>
                  <a:srgbClr val="FFFFFF"/>
                </a:solidFill>
                <a:latin typeface="Calibri"/>
              </a:rPr>
              <a:t>Torsten</a:t>
            </a:r>
            <a:r>
              <a:rPr lang="en-US" sz="2000" dirty="0" smtClean="0">
                <a:solidFill>
                  <a:srgbClr val="FFFFFF"/>
                </a:solidFill>
                <a:latin typeface="Calibri"/>
              </a:rPr>
              <a:t> </a:t>
            </a:r>
            <a:r>
              <a:rPr lang="en-US" sz="2000" dirty="0" err="1" smtClean="0">
                <a:solidFill>
                  <a:srgbClr val="FFFFFF"/>
                </a:solidFill>
                <a:latin typeface="Calibri"/>
              </a:rPr>
              <a:t>Bögershausen</a:t>
            </a:r>
            <a:endParaRPr dirty="0"/>
          </a:p>
          <a:p>
            <a:pPr algn="ctr">
              <a:lnSpc>
                <a:spcPct val="100000"/>
              </a:lnSpc>
            </a:pPr>
            <a:r>
              <a:rPr lang="en-US" sz="2000" smtClean="0">
                <a:solidFill>
                  <a:srgbClr val="FFFFFF"/>
                </a:solidFill>
                <a:latin typeface="Calibri"/>
              </a:rPr>
              <a:t>ESS Motion </a:t>
            </a:r>
            <a:r>
              <a:rPr lang="en-US" sz="2000" dirty="0" smtClean="0">
                <a:solidFill>
                  <a:srgbClr val="FFFFFF"/>
                </a:solidFill>
                <a:latin typeface="Calibri"/>
              </a:rPr>
              <a:t>Control and Automation Group</a:t>
            </a:r>
            <a:endParaRPr dirty="0"/>
          </a:p>
        </p:txBody>
      </p:sp>
      <p:sp>
        <p:nvSpPr>
          <p:cNvPr id="82" name="CustomShape 3"/>
          <p:cNvSpPr/>
          <p:nvPr/>
        </p:nvSpPr>
        <p:spPr>
          <a:xfrm>
            <a:off x="2286000" y="5949360"/>
            <a:ext cx="4571280" cy="546480"/>
          </a:xfrm>
          <a:prstGeom prst="rect">
            <a:avLst/>
          </a:prstGeom>
          <a:noFill/>
          <a:ln>
            <a:noFill/>
          </a:ln>
        </p:spPr>
        <p:txBody>
          <a:bodyPr lIns="90000" tIns="45000" rIns="90000" bIns="45000"/>
          <a:lstStyle/>
          <a:p>
            <a:pPr algn="ctr">
              <a:lnSpc>
                <a:spcPct val="120000"/>
              </a:lnSpc>
            </a:pPr>
            <a:r>
              <a:rPr lang="en-US" sz="1600" dirty="0" err="1" smtClean="0">
                <a:solidFill>
                  <a:srgbClr val="FFFFFF"/>
                </a:solidFill>
                <a:latin typeface="Calibri"/>
              </a:rPr>
              <a:t>www.europeanspallationsource.se</a:t>
            </a:r>
            <a:endParaRPr dirty="0"/>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CustomShape 1"/>
          <p:cNvSpPr/>
          <p:nvPr/>
        </p:nvSpPr>
        <p:spPr>
          <a:xfrm>
            <a:off x="457200" y="274680"/>
            <a:ext cx="7138440" cy="1142280"/>
          </a:xfrm>
          <a:prstGeom prst="rect">
            <a:avLst/>
          </a:prstGeom>
          <a:noFill/>
          <a:ln>
            <a:noFill/>
          </a:ln>
        </p:spPr>
        <p:txBody>
          <a:bodyPr lIns="90000" tIns="45000" rIns="90000" bIns="45000" anchor="ctr"/>
          <a:lstStyle/>
          <a:p>
            <a:pPr>
              <a:lnSpc>
                <a:spcPct val="100000"/>
              </a:lnSpc>
            </a:pPr>
            <a:r>
              <a:rPr lang="en-US" sz="3200" dirty="0">
                <a:solidFill>
                  <a:srgbClr val="FFFFFF"/>
                </a:solidFill>
                <a:latin typeface="Calibri"/>
              </a:rPr>
              <a:t>Kinematics </a:t>
            </a:r>
            <a:r>
              <a:rPr lang="en-US" sz="3200" dirty="0" smtClean="0">
                <a:solidFill>
                  <a:srgbClr val="FFFFFF"/>
                </a:solidFill>
                <a:latin typeface="Calibri"/>
              </a:rPr>
              <a:t>Example: 2 axes slit set</a:t>
            </a:r>
            <a:endParaRPr dirty="0"/>
          </a:p>
        </p:txBody>
      </p:sp>
      <p:sp>
        <p:nvSpPr>
          <p:cNvPr id="287" name="CustomShape 2"/>
          <p:cNvSpPr/>
          <p:nvPr/>
        </p:nvSpPr>
        <p:spPr>
          <a:xfrm>
            <a:off x="457200" y="1625760"/>
            <a:ext cx="8228880" cy="4525200"/>
          </a:xfrm>
          <a:prstGeom prst="rect">
            <a:avLst/>
          </a:prstGeom>
          <a:noFill/>
          <a:ln>
            <a:noFill/>
          </a:ln>
        </p:spPr>
        <p:txBody>
          <a:bodyPr lIns="90000" tIns="45000" rIns="90000" bIns="45000"/>
          <a:lstStyle/>
          <a:p>
            <a:pPr>
              <a:lnSpc>
                <a:spcPct val="100000"/>
              </a:lnSpc>
            </a:pPr>
            <a:endParaRPr dirty="0"/>
          </a:p>
          <a:p>
            <a:pPr marL="342900" indent="-342900">
              <a:lnSpc>
                <a:spcPct val="100000"/>
              </a:lnSpc>
              <a:buFont typeface="Arial"/>
              <a:buChar char="•"/>
            </a:pPr>
            <a:r>
              <a:rPr lang="en-US" sz="2400" dirty="0" smtClean="0">
                <a:solidFill>
                  <a:srgbClr val="000000"/>
                </a:solidFill>
                <a:latin typeface="Calibri"/>
              </a:rPr>
              <a:t>2 </a:t>
            </a:r>
            <a:r>
              <a:rPr lang="en-US" sz="2400" dirty="0">
                <a:solidFill>
                  <a:srgbClr val="000000"/>
                </a:solidFill>
                <a:latin typeface="Calibri"/>
              </a:rPr>
              <a:t>virtual axes </a:t>
            </a:r>
            <a:endParaRPr lang="en-US" sz="2400" dirty="0" smtClean="0">
              <a:solidFill>
                <a:srgbClr val="000000"/>
              </a:solidFill>
              <a:latin typeface="Calibri"/>
            </a:endParaRPr>
          </a:p>
          <a:p>
            <a:pPr marL="800100" lvl="1" indent="-342900">
              <a:buFont typeface="Arial"/>
              <a:buChar char="•"/>
            </a:pPr>
            <a:r>
              <a:rPr lang="en-US" dirty="0" smtClean="0">
                <a:solidFill>
                  <a:srgbClr val="000000"/>
                </a:solidFill>
                <a:latin typeface="Calibri"/>
              </a:rPr>
              <a:t>Slit center position</a:t>
            </a:r>
          </a:p>
          <a:p>
            <a:pPr marL="800100" lvl="1" indent="-342900">
              <a:buFont typeface="Arial"/>
              <a:buChar char="•"/>
            </a:pPr>
            <a:r>
              <a:rPr lang="en-US" dirty="0" smtClean="0">
                <a:solidFill>
                  <a:srgbClr val="000000"/>
                </a:solidFill>
                <a:latin typeface="Calibri"/>
              </a:rPr>
              <a:t>Slit gap</a:t>
            </a:r>
            <a:endParaRPr sz="1400" dirty="0"/>
          </a:p>
          <a:p>
            <a:pPr marL="342900" indent="-342900">
              <a:lnSpc>
                <a:spcPct val="100000"/>
              </a:lnSpc>
              <a:buFont typeface="Arial"/>
              <a:buChar char="•"/>
            </a:pPr>
            <a:r>
              <a:rPr lang="en-US" sz="2400" dirty="0">
                <a:solidFill>
                  <a:srgbClr val="000000"/>
                </a:solidFill>
                <a:latin typeface="Calibri"/>
              </a:rPr>
              <a:t>2 </a:t>
            </a:r>
            <a:r>
              <a:rPr lang="en-US" sz="2400" dirty="0" smtClean="0">
                <a:solidFill>
                  <a:srgbClr val="000000"/>
                </a:solidFill>
                <a:latin typeface="Calibri"/>
              </a:rPr>
              <a:t>normal axes (blade positions)</a:t>
            </a:r>
          </a:p>
          <a:p>
            <a:pPr lvl="1"/>
            <a:endParaRPr lang="en-US" sz="1400" dirty="0" smtClean="0"/>
          </a:p>
          <a:p>
            <a:pPr marL="342900" indent="-342900">
              <a:lnSpc>
                <a:spcPct val="100000"/>
              </a:lnSpc>
              <a:buFont typeface="Arial"/>
              <a:buChar char="•"/>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sp>
        <p:nvSpPr>
          <p:cNvPr id="288" name="CustomShape 3"/>
          <p:cNvSpPr/>
          <p:nvPr/>
        </p:nvSpPr>
        <p:spPr>
          <a:xfrm>
            <a:off x="1763640" y="5373360"/>
            <a:ext cx="719280" cy="1007280"/>
          </a:xfrm>
          <a:prstGeom prst="rect">
            <a:avLst/>
          </a:prstGeom>
          <a:gradFill>
            <a:gsLst>
              <a:gs pos="0">
                <a:srgbClr val="2E5F99"/>
              </a:gs>
              <a:gs pos="100000">
                <a:srgbClr val="3C7AC7"/>
              </a:gs>
            </a:gsLst>
            <a:lin ang="16200000"/>
          </a:gradFill>
          <a:ln w="9360">
            <a:solidFill>
              <a:srgbClr val="4A7EBB"/>
            </a:solidFill>
            <a:round/>
          </a:ln>
        </p:spPr>
        <p:txBody>
          <a:bodyPr lIns="90000" tIns="45000" rIns="90000" bIns="45000" anchor="ctr"/>
          <a:lstStyle/>
          <a:p>
            <a:pPr algn="ctr">
              <a:lnSpc>
                <a:spcPct val="100000"/>
              </a:lnSpc>
            </a:pPr>
            <a:r>
              <a:rPr lang="en-US" dirty="0">
                <a:solidFill>
                  <a:srgbClr val="FFFFFF"/>
                </a:solidFill>
                <a:latin typeface="Calibri"/>
              </a:rPr>
              <a:t>Blade</a:t>
            </a:r>
            <a:endParaRPr dirty="0"/>
          </a:p>
          <a:p>
            <a:pPr algn="ctr">
              <a:lnSpc>
                <a:spcPct val="100000"/>
              </a:lnSpc>
            </a:pPr>
            <a:r>
              <a:rPr lang="en-US" dirty="0" smtClean="0">
                <a:solidFill>
                  <a:srgbClr val="FFFFFF"/>
                </a:solidFill>
                <a:latin typeface="Calibri"/>
              </a:rPr>
              <a:t>Axis 3</a:t>
            </a:r>
            <a:endParaRPr dirty="0"/>
          </a:p>
        </p:txBody>
      </p:sp>
      <p:sp>
        <p:nvSpPr>
          <p:cNvPr id="289" name="CustomShape 4"/>
          <p:cNvSpPr/>
          <p:nvPr/>
        </p:nvSpPr>
        <p:spPr>
          <a:xfrm>
            <a:off x="3204000" y="5373360"/>
            <a:ext cx="719280" cy="1007280"/>
          </a:xfrm>
          <a:prstGeom prst="rect">
            <a:avLst/>
          </a:prstGeom>
          <a:gradFill>
            <a:gsLst>
              <a:gs pos="0">
                <a:srgbClr val="2E5F99"/>
              </a:gs>
              <a:gs pos="100000">
                <a:srgbClr val="3C7AC7"/>
              </a:gs>
            </a:gsLst>
            <a:lin ang="16200000"/>
          </a:gradFill>
          <a:ln w="9360">
            <a:solidFill>
              <a:srgbClr val="4A7EBB"/>
            </a:solidFill>
            <a:round/>
          </a:ln>
        </p:spPr>
        <p:txBody>
          <a:bodyPr lIns="90000" tIns="45000" rIns="90000" bIns="45000" anchor="ctr"/>
          <a:lstStyle/>
          <a:p>
            <a:pPr algn="ctr">
              <a:lnSpc>
                <a:spcPct val="100000"/>
              </a:lnSpc>
            </a:pPr>
            <a:r>
              <a:rPr lang="en-US" dirty="0">
                <a:solidFill>
                  <a:srgbClr val="FFFFFF"/>
                </a:solidFill>
                <a:latin typeface="Calibri"/>
              </a:rPr>
              <a:t>Blade</a:t>
            </a:r>
            <a:endParaRPr dirty="0"/>
          </a:p>
          <a:p>
            <a:pPr algn="ctr">
              <a:lnSpc>
                <a:spcPct val="100000"/>
              </a:lnSpc>
            </a:pPr>
            <a:r>
              <a:rPr lang="en-US" dirty="0" smtClean="0">
                <a:solidFill>
                  <a:srgbClr val="FFFFFF"/>
                </a:solidFill>
                <a:latin typeface="Calibri"/>
              </a:rPr>
              <a:t>Axis 4</a:t>
            </a:r>
            <a:endParaRPr dirty="0"/>
          </a:p>
        </p:txBody>
      </p:sp>
      <p:sp>
        <p:nvSpPr>
          <p:cNvPr id="290" name="CustomShape 5"/>
          <p:cNvSpPr/>
          <p:nvPr/>
        </p:nvSpPr>
        <p:spPr>
          <a:xfrm>
            <a:off x="323640" y="6453360"/>
            <a:ext cx="4175640" cy="360"/>
          </a:xfrm>
          <a:prstGeom prst="straightConnector1">
            <a:avLst/>
          </a:prstGeom>
          <a:noFill/>
          <a:ln w="25560">
            <a:solidFill>
              <a:srgbClr val="4F81BD"/>
            </a:solidFill>
            <a:round/>
            <a:tailEnd type="arrow" w="med" len="med"/>
          </a:ln>
        </p:spPr>
      </p:sp>
      <p:sp>
        <p:nvSpPr>
          <p:cNvPr id="292" name="CustomShape 7"/>
          <p:cNvSpPr/>
          <p:nvPr/>
        </p:nvSpPr>
        <p:spPr>
          <a:xfrm>
            <a:off x="467640" y="5085360"/>
            <a:ext cx="2736360" cy="360"/>
          </a:xfrm>
          <a:prstGeom prst="straightConnector1">
            <a:avLst/>
          </a:prstGeom>
          <a:noFill/>
          <a:ln w="25560">
            <a:solidFill>
              <a:srgbClr val="008000"/>
            </a:solidFill>
            <a:round/>
            <a:tailEnd type="arrow" w="med" len="med"/>
          </a:ln>
        </p:spPr>
      </p:sp>
      <p:sp>
        <p:nvSpPr>
          <p:cNvPr id="293" name="Line 8"/>
          <p:cNvSpPr/>
          <p:nvPr/>
        </p:nvSpPr>
        <p:spPr>
          <a:xfrm>
            <a:off x="2483640" y="4077000"/>
            <a:ext cx="0" cy="2376000"/>
          </a:xfrm>
          <a:prstGeom prst="line">
            <a:avLst/>
          </a:prstGeom>
          <a:ln w="12600" cap="rnd">
            <a:solidFill>
              <a:srgbClr val="0000FF"/>
            </a:solidFill>
            <a:custDash>
              <a:ds d="0" sp="0"/>
            </a:custDash>
            <a:round/>
          </a:ln>
        </p:spPr>
      </p:sp>
      <p:sp>
        <p:nvSpPr>
          <p:cNvPr id="294" name="Line 9"/>
          <p:cNvSpPr/>
          <p:nvPr/>
        </p:nvSpPr>
        <p:spPr>
          <a:xfrm>
            <a:off x="3203640" y="4077000"/>
            <a:ext cx="0" cy="2376000"/>
          </a:xfrm>
          <a:prstGeom prst="line">
            <a:avLst/>
          </a:prstGeom>
          <a:ln w="12600" cap="rnd">
            <a:solidFill>
              <a:srgbClr val="0000FF"/>
            </a:solidFill>
            <a:custDash>
              <a:ds d="0" sp="0"/>
            </a:custDash>
            <a:round/>
          </a:ln>
        </p:spPr>
      </p:sp>
      <p:sp>
        <p:nvSpPr>
          <p:cNvPr id="295" name="CustomShape 10"/>
          <p:cNvSpPr/>
          <p:nvPr/>
        </p:nvSpPr>
        <p:spPr>
          <a:xfrm>
            <a:off x="467640" y="4797000"/>
            <a:ext cx="2015280" cy="360"/>
          </a:xfrm>
          <a:prstGeom prst="straightConnector1">
            <a:avLst/>
          </a:prstGeom>
          <a:noFill/>
          <a:ln w="25560">
            <a:solidFill>
              <a:srgbClr val="008000"/>
            </a:solidFill>
            <a:round/>
            <a:tailEnd type="arrow" w="med" len="med"/>
          </a:ln>
        </p:spPr>
      </p:sp>
      <p:sp>
        <p:nvSpPr>
          <p:cNvPr id="296" name="Line 11"/>
          <p:cNvSpPr/>
          <p:nvPr/>
        </p:nvSpPr>
        <p:spPr>
          <a:xfrm>
            <a:off x="2843640" y="4077000"/>
            <a:ext cx="0" cy="2376000"/>
          </a:xfrm>
          <a:prstGeom prst="line">
            <a:avLst/>
          </a:prstGeom>
          <a:ln w="12600" cap="rnd">
            <a:solidFill>
              <a:srgbClr val="0000FF"/>
            </a:solidFill>
            <a:custDash>
              <a:ds d="0" sp="0"/>
            </a:custDash>
            <a:round/>
          </a:ln>
        </p:spPr>
      </p:sp>
      <p:sp>
        <p:nvSpPr>
          <p:cNvPr id="297" name="CustomShape 12"/>
          <p:cNvSpPr/>
          <p:nvPr/>
        </p:nvSpPr>
        <p:spPr>
          <a:xfrm>
            <a:off x="467640" y="4221000"/>
            <a:ext cx="2375640" cy="360"/>
          </a:xfrm>
          <a:prstGeom prst="straightConnector1">
            <a:avLst/>
          </a:prstGeom>
          <a:noFill/>
          <a:ln w="25560">
            <a:solidFill>
              <a:srgbClr val="008000"/>
            </a:solidFill>
            <a:round/>
            <a:tailEnd type="arrow" w="med" len="med"/>
          </a:ln>
        </p:spPr>
      </p:sp>
      <p:sp>
        <p:nvSpPr>
          <p:cNvPr id="298" name="CustomShape 13"/>
          <p:cNvSpPr/>
          <p:nvPr/>
        </p:nvSpPr>
        <p:spPr>
          <a:xfrm>
            <a:off x="2483640" y="4502487"/>
            <a:ext cx="719280" cy="360"/>
          </a:xfrm>
          <a:prstGeom prst="straightConnector1">
            <a:avLst/>
          </a:prstGeom>
          <a:noFill/>
          <a:ln w="25560">
            <a:solidFill>
              <a:srgbClr val="008000"/>
            </a:solidFill>
            <a:round/>
            <a:headEnd type="arrow" w="med" len="med"/>
            <a:tailEnd type="arrow" w="med" len="med"/>
          </a:ln>
        </p:spPr>
      </p:sp>
      <p:sp>
        <p:nvSpPr>
          <p:cNvPr id="299" name="CustomShape 14"/>
          <p:cNvSpPr/>
          <p:nvPr/>
        </p:nvSpPr>
        <p:spPr>
          <a:xfrm>
            <a:off x="3362400" y="4869000"/>
            <a:ext cx="1969920" cy="303120"/>
          </a:xfrm>
          <a:prstGeom prst="rect">
            <a:avLst/>
          </a:prstGeom>
          <a:noFill/>
          <a:ln>
            <a:noFill/>
          </a:ln>
        </p:spPr>
        <p:txBody>
          <a:bodyPr wrap="none" lIns="90000" tIns="45000" rIns="90000" bIns="45000"/>
          <a:lstStyle/>
          <a:p>
            <a:pPr>
              <a:lnSpc>
                <a:spcPct val="100000"/>
              </a:lnSpc>
            </a:pPr>
            <a:r>
              <a:rPr lang="en-US" sz="1400" dirty="0">
                <a:solidFill>
                  <a:srgbClr val="000000"/>
                </a:solidFill>
                <a:latin typeface="Calibri"/>
              </a:rPr>
              <a:t>Axis 4 </a:t>
            </a:r>
            <a:r>
              <a:rPr lang="en-US" sz="1400" dirty="0" smtClean="0">
                <a:solidFill>
                  <a:srgbClr val="000000"/>
                </a:solidFill>
                <a:latin typeface="Calibri"/>
              </a:rPr>
              <a:t>(Normal: </a:t>
            </a:r>
            <a:r>
              <a:rPr lang="en-US" sz="1400" dirty="0" smtClean="0">
                <a:solidFill>
                  <a:srgbClr val="000000"/>
                </a:solidFill>
                <a:latin typeface="Calibri"/>
              </a:rPr>
              <a:t>Blade position)</a:t>
            </a:r>
            <a:endParaRPr dirty="0"/>
          </a:p>
        </p:txBody>
      </p:sp>
      <p:sp>
        <p:nvSpPr>
          <p:cNvPr id="300" name="CustomShape 15"/>
          <p:cNvSpPr/>
          <p:nvPr/>
        </p:nvSpPr>
        <p:spPr>
          <a:xfrm>
            <a:off x="3362400" y="4605120"/>
            <a:ext cx="1969920" cy="303120"/>
          </a:xfrm>
          <a:prstGeom prst="rect">
            <a:avLst/>
          </a:prstGeom>
          <a:noFill/>
          <a:ln>
            <a:noFill/>
          </a:ln>
        </p:spPr>
        <p:txBody>
          <a:bodyPr wrap="none" lIns="90000" tIns="45000" rIns="90000" bIns="45000"/>
          <a:lstStyle/>
          <a:p>
            <a:pPr>
              <a:lnSpc>
                <a:spcPct val="100000"/>
              </a:lnSpc>
            </a:pPr>
            <a:r>
              <a:rPr lang="en-US" sz="1400" dirty="0">
                <a:solidFill>
                  <a:srgbClr val="000000"/>
                </a:solidFill>
                <a:latin typeface="Calibri"/>
              </a:rPr>
              <a:t>Axis 3 </a:t>
            </a:r>
            <a:r>
              <a:rPr lang="en-US" sz="1400" dirty="0" smtClean="0">
                <a:solidFill>
                  <a:srgbClr val="000000"/>
                </a:solidFill>
                <a:latin typeface="Calibri"/>
              </a:rPr>
              <a:t>(Normal: </a:t>
            </a:r>
            <a:r>
              <a:rPr lang="en-US" sz="1400" dirty="0" smtClean="0">
                <a:solidFill>
                  <a:srgbClr val="000000"/>
                </a:solidFill>
                <a:latin typeface="Calibri"/>
              </a:rPr>
              <a:t>Blade position)</a:t>
            </a:r>
            <a:endParaRPr dirty="0"/>
          </a:p>
        </p:txBody>
      </p:sp>
      <p:sp>
        <p:nvSpPr>
          <p:cNvPr id="301" name="CustomShape 16"/>
          <p:cNvSpPr/>
          <p:nvPr/>
        </p:nvSpPr>
        <p:spPr>
          <a:xfrm>
            <a:off x="3362400" y="4077000"/>
            <a:ext cx="2204640" cy="303120"/>
          </a:xfrm>
          <a:prstGeom prst="rect">
            <a:avLst/>
          </a:prstGeom>
          <a:noFill/>
          <a:ln>
            <a:noFill/>
          </a:ln>
        </p:spPr>
        <p:txBody>
          <a:bodyPr wrap="none" lIns="90000" tIns="45000" rIns="90000" bIns="45000"/>
          <a:lstStyle/>
          <a:p>
            <a:pPr>
              <a:lnSpc>
                <a:spcPct val="100000"/>
              </a:lnSpc>
            </a:pPr>
            <a:r>
              <a:rPr lang="en-US" sz="1400" dirty="0">
                <a:solidFill>
                  <a:srgbClr val="000000"/>
                </a:solidFill>
                <a:latin typeface="Calibri"/>
              </a:rPr>
              <a:t>Axis 1 (Virt: Center position)</a:t>
            </a:r>
            <a:endParaRPr dirty="0"/>
          </a:p>
        </p:txBody>
      </p:sp>
      <p:sp>
        <p:nvSpPr>
          <p:cNvPr id="302" name="CustomShape 17"/>
          <p:cNvSpPr/>
          <p:nvPr/>
        </p:nvSpPr>
        <p:spPr>
          <a:xfrm>
            <a:off x="3355560" y="4341240"/>
            <a:ext cx="1390680" cy="303120"/>
          </a:xfrm>
          <a:prstGeom prst="rect">
            <a:avLst/>
          </a:prstGeom>
          <a:noFill/>
          <a:ln>
            <a:noFill/>
          </a:ln>
        </p:spPr>
        <p:txBody>
          <a:bodyPr wrap="none" lIns="90000" tIns="45000" rIns="90000" bIns="45000"/>
          <a:lstStyle/>
          <a:p>
            <a:pPr>
              <a:lnSpc>
                <a:spcPct val="100000"/>
              </a:lnSpc>
            </a:pPr>
            <a:r>
              <a:rPr lang="en-US" sz="1400" dirty="0">
                <a:solidFill>
                  <a:srgbClr val="000000"/>
                </a:solidFill>
                <a:latin typeface="Calibri"/>
              </a:rPr>
              <a:t>Axis 2 (Virt: Gap)</a:t>
            </a:r>
            <a:endParaRPr dirty="0"/>
          </a:p>
        </p:txBody>
      </p:sp>
      <p:sp>
        <p:nvSpPr>
          <p:cNvPr id="303" name="CustomShape 18"/>
          <p:cNvSpPr/>
          <p:nvPr/>
        </p:nvSpPr>
        <p:spPr>
          <a:xfrm>
            <a:off x="6227820" y="3652560"/>
            <a:ext cx="2735640" cy="2511360"/>
          </a:xfrm>
          <a:prstGeom prst="rect">
            <a:avLst/>
          </a:prstGeom>
          <a:noFill/>
          <a:ln>
            <a:noFill/>
          </a:ln>
        </p:spPr>
        <p:txBody>
          <a:bodyPr lIns="90000" tIns="45000" rIns="90000" bIns="45000"/>
          <a:lstStyle/>
          <a:p>
            <a:pPr>
              <a:lnSpc>
                <a:spcPct val="100000"/>
              </a:lnSpc>
            </a:pPr>
            <a:r>
              <a:rPr lang="en-US" b="1" dirty="0">
                <a:solidFill>
                  <a:srgbClr val="000000"/>
                </a:solidFill>
                <a:latin typeface="Calibri"/>
              </a:rPr>
              <a:t>Forward Kinematics:</a:t>
            </a:r>
            <a:endParaRPr dirty="0"/>
          </a:p>
          <a:p>
            <a:pPr>
              <a:lnSpc>
                <a:spcPct val="100000"/>
              </a:lnSpc>
            </a:pPr>
            <a:r>
              <a:rPr lang="en-US" dirty="0">
                <a:solidFill>
                  <a:srgbClr val="000000"/>
                </a:solidFill>
                <a:latin typeface="Calibri"/>
              </a:rPr>
              <a:t>traj3:=</a:t>
            </a:r>
            <a:r>
              <a:rPr lang="en-US" dirty="0" smtClean="0">
                <a:solidFill>
                  <a:srgbClr val="000000"/>
                </a:solidFill>
                <a:latin typeface="Calibri"/>
              </a:rPr>
              <a:t>traj1-traj2</a:t>
            </a:r>
            <a:r>
              <a:rPr lang="en-US" dirty="0">
                <a:solidFill>
                  <a:srgbClr val="000000"/>
                </a:solidFill>
                <a:latin typeface="Calibri"/>
              </a:rPr>
              <a:t>/2;</a:t>
            </a:r>
            <a:endParaRPr dirty="0"/>
          </a:p>
          <a:p>
            <a:pPr>
              <a:lnSpc>
                <a:spcPct val="100000"/>
              </a:lnSpc>
            </a:pPr>
            <a:r>
              <a:rPr lang="en-US" dirty="0">
                <a:solidFill>
                  <a:srgbClr val="000000"/>
                </a:solidFill>
                <a:latin typeface="Calibri"/>
              </a:rPr>
              <a:t>traj4:=</a:t>
            </a:r>
            <a:r>
              <a:rPr lang="en-US" dirty="0" smtClean="0">
                <a:solidFill>
                  <a:srgbClr val="000000"/>
                </a:solidFill>
                <a:latin typeface="Calibri"/>
              </a:rPr>
              <a:t>traj1+traj2</a:t>
            </a:r>
            <a:r>
              <a:rPr lang="en-US" dirty="0">
                <a:solidFill>
                  <a:srgbClr val="000000"/>
                </a:solidFill>
                <a:latin typeface="Calibri"/>
              </a:rPr>
              <a:t>/2</a:t>
            </a:r>
            <a:r>
              <a:rPr lang="en-US" dirty="0" smtClean="0">
                <a:solidFill>
                  <a:srgbClr val="000000"/>
                </a:solidFill>
                <a:latin typeface="Calibri"/>
              </a:rPr>
              <a:t>;</a:t>
            </a:r>
            <a:endParaRPr dirty="0"/>
          </a:p>
          <a:p>
            <a:pPr>
              <a:lnSpc>
                <a:spcPct val="100000"/>
              </a:lnSpc>
            </a:pPr>
            <a:endParaRPr dirty="0"/>
          </a:p>
          <a:p>
            <a:pPr>
              <a:lnSpc>
                <a:spcPct val="100000"/>
              </a:lnSpc>
            </a:pPr>
            <a:r>
              <a:rPr lang="en-US" b="1" dirty="0">
                <a:solidFill>
                  <a:srgbClr val="000000"/>
                </a:solidFill>
                <a:latin typeface="Calibri"/>
              </a:rPr>
              <a:t>Inverse Kinematics:</a:t>
            </a:r>
            <a:endParaRPr dirty="0"/>
          </a:p>
          <a:p>
            <a:pPr>
              <a:lnSpc>
                <a:spcPct val="100000"/>
              </a:lnSpc>
            </a:pPr>
            <a:r>
              <a:rPr lang="en-US" dirty="0">
                <a:solidFill>
                  <a:srgbClr val="000000"/>
                </a:solidFill>
                <a:latin typeface="Calibri"/>
              </a:rPr>
              <a:t>enc1:=(enc3+enc4)/2;</a:t>
            </a:r>
            <a:endParaRPr dirty="0"/>
          </a:p>
          <a:p>
            <a:pPr>
              <a:lnSpc>
                <a:spcPct val="100000"/>
              </a:lnSpc>
            </a:pPr>
            <a:r>
              <a:rPr lang="en-US" dirty="0">
                <a:solidFill>
                  <a:srgbClr val="000000"/>
                </a:solidFill>
                <a:latin typeface="Calibri"/>
              </a:rPr>
              <a:t>enc2:=(</a:t>
            </a:r>
            <a:r>
              <a:rPr lang="en-US" dirty="0" smtClean="0">
                <a:solidFill>
                  <a:srgbClr val="000000"/>
                </a:solidFill>
                <a:latin typeface="Calibri"/>
              </a:rPr>
              <a:t>enc4-enc3);</a:t>
            </a:r>
          </a:p>
          <a:p>
            <a:pPr>
              <a:lnSpc>
                <a:spcPct val="100000"/>
              </a:lnSpc>
            </a:pPr>
            <a:endParaRPr lang="en-US" dirty="0">
              <a:solidFill>
                <a:srgbClr val="000000"/>
              </a:solidFill>
              <a:latin typeface="Calibri"/>
            </a:endParaRPr>
          </a:p>
          <a:p>
            <a:pPr>
              <a:lnSpc>
                <a:spcPct val="100000"/>
              </a:lnSpc>
            </a:pPr>
            <a:r>
              <a:rPr lang="en-US" b="1" dirty="0" smtClean="0">
                <a:solidFill>
                  <a:srgbClr val="000000"/>
                </a:solidFill>
                <a:latin typeface="Calibri"/>
              </a:rPr>
              <a:t>Amplifier enable:</a:t>
            </a:r>
          </a:p>
          <a:p>
            <a:pPr>
              <a:lnSpc>
                <a:spcPct val="100000"/>
              </a:lnSpc>
            </a:pPr>
            <a:r>
              <a:rPr lang="en-US" dirty="0" smtClean="0">
                <a:solidFill>
                  <a:srgbClr val="000000"/>
                </a:solidFill>
                <a:latin typeface="Calibri"/>
              </a:rPr>
              <a:t>En3:=En1 or En2;</a:t>
            </a:r>
          </a:p>
          <a:p>
            <a:r>
              <a:rPr lang="en-US" dirty="0" smtClean="0">
                <a:solidFill>
                  <a:srgbClr val="000000"/>
                </a:solidFill>
                <a:latin typeface="Calibri"/>
              </a:rPr>
              <a:t>En4:</a:t>
            </a:r>
            <a:r>
              <a:rPr lang="en-US" dirty="0">
                <a:solidFill>
                  <a:srgbClr val="000000"/>
                </a:solidFill>
                <a:latin typeface="Calibri"/>
              </a:rPr>
              <a:t>=En1 or </a:t>
            </a:r>
            <a:r>
              <a:rPr lang="en-US" dirty="0" smtClean="0">
                <a:solidFill>
                  <a:srgbClr val="000000"/>
                </a:solidFill>
                <a:latin typeface="Calibri"/>
              </a:rPr>
              <a:t>En2;</a:t>
            </a:r>
            <a:endParaRPr lang="en-US" dirty="0"/>
          </a:p>
          <a:p>
            <a:pPr>
              <a:lnSpc>
                <a:spcPct val="100000"/>
              </a:lnSpc>
            </a:pPr>
            <a:endParaRPr dirty="0"/>
          </a:p>
        </p:txBody>
      </p:sp>
      <p:sp>
        <p:nvSpPr>
          <p:cNvPr id="20" name="Line 8"/>
          <p:cNvSpPr/>
          <p:nvPr/>
        </p:nvSpPr>
        <p:spPr>
          <a:xfrm>
            <a:off x="466924" y="4076018"/>
            <a:ext cx="0" cy="2376000"/>
          </a:xfrm>
          <a:prstGeom prst="line">
            <a:avLst/>
          </a:prstGeom>
          <a:ln w="12600" cap="rnd">
            <a:solidFill>
              <a:srgbClr val="0000FF"/>
            </a:solidFill>
            <a:custDash>
              <a:ds d="0" sp="0"/>
            </a:custDash>
            <a:round/>
          </a:ln>
        </p:spPr>
      </p:sp>
      <p:pic>
        <p:nvPicPr>
          <p:cNvPr id="3" name="Picture 2" descr="pho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772" y="1416960"/>
            <a:ext cx="2647733" cy="198580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CustomShape 1"/>
          <p:cNvSpPr/>
          <p:nvPr/>
        </p:nvSpPr>
        <p:spPr>
          <a:xfrm>
            <a:off x="457200" y="274680"/>
            <a:ext cx="7138440" cy="1142280"/>
          </a:xfrm>
          <a:prstGeom prst="rect">
            <a:avLst/>
          </a:prstGeom>
          <a:noFill/>
          <a:ln>
            <a:noFill/>
          </a:ln>
        </p:spPr>
        <p:txBody>
          <a:bodyPr lIns="90000" tIns="45000" rIns="90000" bIns="45000" anchor="ctr"/>
          <a:lstStyle/>
          <a:p>
            <a:pPr>
              <a:lnSpc>
                <a:spcPct val="100000"/>
              </a:lnSpc>
            </a:pPr>
            <a:r>
              <a:rPr lang="en-US" sz="3200" dirty="0">
                <a:solidFill>
                  <a:srgbClr val="FFFFFF"/>
                </a:solidFill>
                <a:latin typeface="Calibri"/>
              </a:rPr>
              <a:t>Kinematics </a:t>
            </a:r>
            <a:r>
              <a:rPr lang="en-US" sz="3200" dirty="0" smtClean="0">
                <a:solidFill>
                  <a:srgbClr val="FFFFFF"/>
                </a:solidFill>
                <a:latin typeface="Calibri"/>
              </a:rPr>
              <a:t>Example: 2 Axes slit set</a:t>
            </a:r>
            <a:endParaRPr dirty="0"/>
          </a:p>
        </p:txBody>
      </p:sp>
      <p:sp>
        <p:nvSpPr>
          <p:cNvPr id="287" name="CustomShape 2"/>
          <p:cNvSpPr/>
          <p:nvPr/>
        </p:nvSpPr>
        <p:spPr>
          <a:xfrm>
            <a:off x="569418" y="1790860"/>
            <a:ext cx="8228880" cy="4525200"/>
          </a:xfrm>
          <a:prstGeom prst="rect">
            <a:avLst/>
          </a:prstGeom>
          <a:noFill/>
          <a:ln>
            <a:noFill/>
          </a:ln>
        </p:spPr>
        <p:txBody>
          <a:bodyPr lIns="90000" tIns="45000" rIns="90000" bIns="45000"/>
          <a:lstStyle/>
          <a:p>
            <a:pPr>
              <a:lnSpc>
                <a:spcPct val="100000"/>
              </a:lnSpc>
            </a:pPr>
            <a:endParaRPr dirty="0"/>
          </a:p>
          <a:p>
            <a:pPr marL="342900" indent="-342900">
              <a:lnSpc>
                <a:spcPct val="100000"/>
              </a:lnSpc>
              <a:buFont typeface="Arial"/>
              <a:buChar char="•"/>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pic>
        <p:nvPicPr>
          <p:cNvPr id="4" name="Picture 3" descr="Screen Shot 2016-05-25 at 17.52.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18" y="1767895"/>
            <a:ext cx="7037687" cy="4548165"/>
          </a:xfrm>
          <a:prstGeom prst="rect">
            <a:avLst/>
          </a:prstGeom>
        </p:spPr>
      </p:pic>
      <p:cxnSp>
        <p:nvCxnSpPr>
          <p:cNvPr id="6" name="Straight Arrow Connector 5"/>
          <p:cNvCxnSpPr/>
          <p:nvPr/>
        </p:nvCxnSpPr>
        <p:spPr>
          <a:xfrm flipH="1" flipV="1">
            <a:off x="7188006" y="3670302"/>
            <a:ext cx="519852" cy="93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7188008" y="3327403"/>
            <a:ext cx="519850" cy="1269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flipV="1">
            <a:off x="7168957" y="2444753"/>
            <a:ext cx="538901" cy="952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707858" y="2442741"/>
            <a:ext cx="581628" cy="261610"/>
          </a:xfrm>
          <a:prstGeom prst="rect">
            <a:avLst/>
          </a:prstGeom>
          <a:noFill/>
        </p:spPr>
        <p:txBody>
          <a:bodyPr wrap="none" rtlCol="0">
            <a:spAutoFit/>
          </a:bodyPr>
          <a:lstStyle/>
          <a:p>
            <a:r>
              <a:rPr lang="en-US" sz="1100" dirty="0" smtClean="0"/>
              <a:t>Axis 4</a:t>
            </a:r>
            <a:endParaRPr lang="en-US" sz="1100" dirty="0"/>
          </a:p>
        </p:txBody>
      </p:sp>
      <p:sp>
        <p:nvSpPr>
          <p:cNvPr id="33" name="TextBox 32"/>
          <p:cNvSpPr txBox="1"/>
          <p:nvPr/>
        </p:nvSpPr>
        <p:spPr>
          <a:xfrm>
            <a:off x="7707858" y="3323595"/>
            <a:ext cx="1138171" cy="261610"/>
          </a:xfrm>
          <a:prstGeom prst="rect">
            <a:avLst/>
          </a:prstGeom>
          <a:noFill/>
        </p:spPr>
        <p:txBody>
          <a:bodyPr wrap="none" rtlCol="0">
            <a:spAutoFit/>
          </a:bodyPr>
          <a:lstStyle/>
          <a:p>
            <a:r>
              <a:rPr lang="en-US" sz="1100" dirty="0" smtClean="0"/>
              <a:t>Axis 1 (Centre)</a:t>
            </a:r>
            <a:endParaRPr lang="en-US" sz="1100" dirty="0"/>
          </a:p>
        </p:txBody>
      </p:sp>
      <p:sp>
        <p:nvSpPr>
          <p:cNvPr id="34" name="TextBox 33"/>
          <p:cNvSpPr txBox="1"/>
          <p:nvPr/>
        </p:nvSpPr>
        <p:spPr>
          <a:xfrm>
            <a:off x="7698961" y="3642890"/>
            <a:ext cx="981402" cy="261610"/>
          </a:xfrm>
          <a:prstGeom prst="rect">
            <a:avLst/>
          </a:prstGeom>
          <a:noFill/>
        </p:spPr>
        <p:txBody>
          <a:bodyPr wrap="none" rtlCol="0">
            <a:spAutoFit/>
          </a:bodyPr>
          <a:lstStyle/>
          <a:p>
            <a:r>
              <a:rPr lang="en-US" sz="1100" dirty="0" smtClean="0"/>
              <a:t>Axis 2 (Gap)</a:t>
            </a:r>
            <a:endParaRPr lang="en-US" sz="1100" dirty="0"/>
          </a:p>
        </p:txBody>
      </p:sp>
      <p:cxnSp>
        <p:nvCxnSpPr>
          <p:cNvPr id="35" name="Straight Arrow Connector 34"/>
          <p:cNvCxnSpPr/>
          <p:nvPr/>
        </p:nvCxnSpPr>
        <p:spPr>
          <a:xfrm flipH="1" flipV="1">
            <a:off x="7105457" y="5137153"/>
            <a:ext cx="602401" cy="1142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7707858" y="5137153"/>
            <a:ext cx="581628" cy="261610"/>
          </a:xfrm>
          <a:prstGeom prst="rect">
            <a:avLst/>
          </a:prstGeom>
          <a:noFill/>
        </p:spPr>
        <p:txBody>
          <a:bodyPr wrap="none" rtlCol="0">
            <a:spAutoFit/>
          </a:bodyPr>
          <a:lstStyle/>
          <a:p>
            <a:r>
              <a:rPr lang="en-US" sz="1100" dirty="0" smtClean="0"/>
              <a:t>Axis 3</a:t>
            </a:r>
            <a:endParaRPr lang="en-US" sz="1100" dirty="0"/>
          </a:p>
        </p:txBody>
      </p:sp>
      <p:sp>
        <p:nvSpPr>
          <p:cNvPr id="21" name="Oval 20"/>
          <p:cNvSpPr/>
          <p:nvPr/>
        </p:nvSpPr>
        <p:spPr>
          <a:xfrm>
            <a:off x="569418" y="4889500"/>
            <a:ext cx="2730500" cy="444500"/>
          </a:xfrm>
          <a:prstGeom prst="ellipse">
            <a:avLst/>
          </a:prstGeom>
          <a:noFill/>
          <a:ln w="2222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437041"/>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CustomShape 1"/>
          <p:cNvSpPr/>
          <p:nvPr/>
        </p:nvSpPr>
        <p:spPr>
          <a:xfrm>
            <a:off x="457200" y="274680"/>
            <a:ext cx="7138440" cy="1142280"/>
          </a:xfrm>
          <a:prstGeom prst="rect">
            <a:avLst/>
          </a:prstGeom>
          <a:noFill/>
          <a:ln>
            <a:noFill/>
          </a:ln>
        </p:spPr>
        <p:txBody>
          <a:bodyPr lIns="90000" tIns="45000" rIns="90000" bIns="45000" anchor="ctr"/>
          <a:lstStyle/>
          <a:p>
            <a:pPr>
              <a:lnSpc>
                <a:spcPct val="100000"/>
              </a:lnSpc>
            </a:pPr>
            <a:r>
              <a:rPr lang="en-US" sz="3200">
                <a:solidFill>
                  <a:srgbClr val="FFFFFF"/>
                </a:solidFill>
                <a:latin typeface="Calibri"/>
              </a:rPr>
              <a:t>Acknowledgments</a:t>
            </a:r>
            <a:endParaRPr/>
          </a:p>
        </p:txBody>
      </p:sp>
      <p:sp>
        <p:nvSpPr>
          <p:cNvPr id="305" name="CustomShape 2"/>
          <p:cNvSpPr/>
          <p:nvPr/>
        </p:nvSpPr>
        <p:spPr>
          <a:xfrm>
            <a:off x="402120" y="1692360"/>
            <a:ext cx="8228880" cy="4525200"/>
          </a:xfrm>
          <a:prstGeom prst="rect">
            <a:avLst/>
          </a:prstGeom>
          <a:noFill/>
          <a:ln>
            <a:noFill/>
          </a:ln>
        </p:spPr>
        <p:txBody>
          <a:bodyPr lIns="90000" tIns="45000" rIns="90000" bIns="45000"/>
          <a:lstStyle/>
          <a:p>
            <a:pPr>
              <a:lnSpc>
                <a:spcPct val="100000"/>
              </a:lnSpc>
            </a:pPr>
            <a:endParaRPr dirty="0"/>
          </a:p>
          <a:p>
            <a:pPr marL="342900" indent="-342900">
              <a:lnSpc>
                <a:spcPct val="100000"/>
              </a:lnSpc>
              <a:buFont typeface="Arial"/>
              <a:buChar char="•"/>
            </a:pPr>
            <a:r>
              <a:rPr lang="en-US" sz="2400" dirty="0">
                <a:solidFill>
                  <a:srgbClr val="000000"/>
                </a:solidFill>
                <a:latin typeface="Calibri"/>
              </a:rPr>
              <a:t>Igh open source EtherCAT master (www.etherlab.org)</a:t>
            </a:r>
            <a:endParaRPr dirty="0"/>
          </a:p>
          <a:p>
            <a:pPr marL="342900" indent="-342900">
              <a:lnSpc>
                <a:spcPct val="100000"/>
              </a:lnSpc>
              <a:buFont typeface="Arial"/>
              <a:buChar char="•"/>
            </a:pPr>
            <a:r>
              <a:rPr lang="en-US" sz="2400" dirty="0">
                <a:solidFill>
                  <a:srgbClr val="000000"/>
                </a:solidFill>
                <a:latin typeface="Calibri"/>
              </a:rPr>
              <a:t>EPICS </a:t>
            </a:r>
            <a:r>
              <a:rPr lang="en-US" sz="2400" dirty="0" smtClean="0">
                <a:solidFill>
                  <a:srgbClr val="000000"/>
                </a:solidFill>
                <a:latin typeface="Calibri"/>
              </a:rPr>
              <a:t>community (base, motor, </a:t>
            </a:r>
            <a:r>
              <a:rPr lang="en-US" sz="2400" dirty="0" err="1" smtClean="0">
                <a:solidFill>
                  <a:srgbClr val="000000"/>
                </a:solidFill>
                <a:latin typeface="Calibri"/>
              </a:rPr>
              <a:t>asyn</a:t>
            </a:r>
            <a:r>
              <a:rPr lang="en-US" sz="2400" dirty="0" smtClean="0">
                <a:solidFill>
                  <a:srgbClr val="000000"/>
                </a:solidFill>
                <a:latin typeface="Calibri"/>
              </a:rPr>
              <a:t>, stream device)</a:t>
            </a:r>
            <a:endParaRPr dirty="0"/>
          </a:p>
          <a:p>
            <a:pPr marL="342900" indent="-342900">
              <a:lnSpc>
                <a:spcPct val="100000"/>
              </a:lnSpc>
              <a:buFont typeface="Arial"/>
              <a:buChar char="•"/>
            </a:pPr>
            <a:r>
              <a:rPr lang="en-US" sz="2400" dirty="0" err="1" smtClean="0">
                <a:solidFill>
                  <a:srgbClr val="000000"/>
                </a:solidFill>
                <a:latin typeface="Calibri"/>
              </a:rPr>
              <a:t>ExprTK</a:t>
            </a:r>
            <a:r>
              <a:rPr lang="en-US" sz="2400" dirty="0" smtClean="0">
                <a:solidFill>
                  <a:srgbClr val="000000"/>
                </a:solidFill>
                <a:latin typeface="Calibri"/>
              </a:rPr>
              <a:t> </a:t>
            </a:r>
            <a:r>
              <a:rPr lang="en-US" sz="2400" dirty="0">
                <a:solidFill>
                  <a:srgbClr val="000000"/>
                </a:solidFill>
                <a:latin typeface="Calibri"/>
              </a:rPr>
              <a:t>C++ Mathematical Expression Library </a:t>
            </a:r>
            <a:endParaRPr dirty="0"/>
          </a:p>
          <a:p>
            <a:pPr>
              <a:lnSpc>
                <a:spcPct val="100000"/>
              </a:lnSpc>
            </a:pPr>
            <a:r>
              <a:rPr lang="en-US" sz="2400" dirty="0" smtClean="0">
                <a:solidFill>
                  <a:srgbClr val="000000"/>
                </a:solidFill>
                <a:latin typeface="Calibri"/>
              </a:rPr>
              <a:t>	(</a:t>
            </a:r>
            <a:r>
              <a:rPr lang="en-US" sz="2400" dirty="0">
                <a:solidFill>
                  <a:srgbClr val="000000"/>
                </a:solidFill>
                <a:latin typeface="Calibri"/>
              </a:rPr>
              <a:t>www.partow.net/programming/exprtk)</a:t>
            </a:r>
            <a:endParaRPr dirty="0"/>
          </a:p>
          <a:p>
            <a:pPr>
              <a:lnSpc>
                <a:spcPct val="100000"/>
              </a:lnSpc>
            </a:pPr>
            <a:endParaRPr dirty="0"/>
          </a:p>
          <a:p>
            <a:pPr>
              <a:lnSpc>
                <a:spcPct val="100000"/>
              </a:lnSpc>
            </a:pPr>
            <a:endParaRPr dirty="0"/>
          </a:p>
          <a:p>
            <a:pPr>
              <a:lnSpc>
                <a:spcPct val="100000"/>
              </a:lnSpc>
            </a:pPr>
            <a:r>
              <a:rPr lang="en-US" sz="2400" dirty="0">
                <a:solidFill>
                  <a:srgbClr val="000000"/>
                </a:solidFill>
                <a:latin typeface="Calibri"/>
              </a:rPr>
              <a:t>Questions? </a:t>
            </a: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sp>
        <p:nvSpPr>
          <p:cNvPr id="306" name="CustomShape 3"/>
          <p:cNvSpPr/>
          <p:nvPr/>
        </p:nvSpPr>
        <p:spPr>
          <a:xfrm>
            <a:off x="6553080" y="6356520"/>
            <a:ext cx="2133000" cy="364320"/>
          </a:xfrm>
          <a:prstGeom prst="rect">
            <a:avLst/>
          </a:prstGeom>
          <a:noFill/>
          <a:ln>
            <a:noFill/>
          </a:ln>
        </p:spPr>
        <p:txBody>
          <a:bodyPr lIns="90000" tIns="45000" rIns="90000" bIns="45000" anchor="ctr"/>
          <a:lstStyle/>
          <a:p>
            <a:pPr algn="r">
              <a:lnSpc>
                <a:spcPct val="100000"/>
              </a:lnSpc>
            </a:pPr>
            <a:fld id="{B29E1C79-2628-4709-ABB5-37D928D11740}" type="slidenum">
              <a:rPr lang="en-US" sz="1200">
                <a:solidFill>
                  <a:srgbClr val="8B8B8B"/>
                </a:solidFill>
                <a:latin typeface="Calibri"/>
              </a:rPr>
              <a:t>12</a:t>
            </a:fld>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 name="CustomShape 1"/>
          <p:cNvSpPr/>
          <p:nvPr/>
        </p:nvSpPr>
        <p:spPr>
          <a:xfrm flipV="1">
            <a:off x="8100360" y="2132280"/>
            <a:ext cx="4320" cy="550440"/>
          </a:xfrm>
          <a:prstGeom prst="straightConnector1">
            <a:avLst/>
          </a:prstGeom>
          <a:noFill/>
          <a:ln w="25560">
            <a:solidFill>
              <a:srgbClr val="4F81BD"/>
            </a:solidFill>
            <a:round/>
            <a:tailEnd type="arrow" w="med" len="med"/>
          </a:ln>
        </p:spPr>
      </p:sp>
      <p:sp>
        <p:nvSpPr>
          <p:cNvPr id="308" name="CustomShape 2"/>
          <p:cNvSpPr/>
          <p:nvPr/>
        </p:nvSpPr>
        <p:spPr>
          <a:xfrm flipV="1">
            <a:off x="8100360" y="5685480"/>
            <a:ext cx="360" cy="982440"/>
          </a:xfrm>
          <a:prstGeom prst="straightConnector1">
            <a:avLst/>
          </a:prstGeom>
          <a:noFill/>
          <a:ln w="25560">
            <a:solidFill>
              <a:srgbClr val="000000"/>
            </a:solidFill>
            <a:round/>
            <a:tailEnd type="arrow" w="med" len="med"/>
          </a:ln>
        </p:spPr>
      </p:sp>
      <p:sp>
        <p:nvSpPr>
          <p:cNvPr id="309" name="CustomShape 3"/>
          <p:cNvSpPr/>
          <p:nvPr/>
        </p:nvSpPr>
        <p:spPr>
          <a:xfrm>
            <a:off x="457200" y="274680"/>
            <a:ext cx="7138440" cy="1142280"/>
          </a:xfrm>
          <a:prstGeom prst="rect">
            <a:avLst/>
          </a:prstGeom>
          <a:noFill/>
          <a:ln>
            <a:noFill/>
          </a:ln>
        </p:spPr>
        <p:txBody>
          <a:bodyPr lIns="90000" tIns="45000" rIns="90000" bIns="45000" anchor="ctr"/>
          <a:lstStyle/>
          <a:p>
            <a:pPr>
              <a:lnSpc>
                <a:spcPct val="100000"/>
              </a:lnSpc>
            </a:pPr>
            <a:r>
              <a:rPr lang="en-US" sz="3200">
                <a:solidFill>
                  <a:srgbClr val="FFFFFF"/>
                </a:solidFill>
                <a:latin typeface="Calibri"/>
              </a:rPr>
              <a:t>Encoder object</a:t>
            </a:r>
            <a:endParaRPr/>
          </a:p>
        </p:txBody>
      </p:sp>
      <p:sp>
        <p:nvSpPr>
          <p:cNvPr id="310" name="CustomShape 4"/>
          <p:cNvSpPr/>
          <p:nvPr/>
        </p:nvSpPr>
        <p:spPr>
          <a:xfrm>
            <a:off x="457200" y="1600200"/>
            <a:ext cx="7138440" cy="4525200"/>
          </a:xfrm>
          <a:prstGeom prst="rect">
            <a:avLst/>
          </a:prstGeom>
          <a:noFill/>
          <a:ln>
            <a:noFill/>
          </a:ln>
        </p:spPr>
        <p:txBody>
          <a:bodyPr lIns="90000" tIns="45000" rIns="90000" bIns="45000"/>
          <a:lstStyle/>
          <a:p>
            <a:pPr>
              <a:lnSpc>
                <a:spcPct val="100000"/>
              </a:lnSpc>
              <a:buFont typeface="Arial"/>
              <a:buChar char="•"/>
            </a:pPr>
            <a:r>
              <a:rPr lang="en-US" sz="2400" dirty="0">
                <a:solidFill>
                  <a:srgbClr val="000000"/>
                </a:solidFill>
                <a:latin typeface="Calibri"/>
              </a:rPr>
              <a:t>Actual position value links to any input process value in EtherCAT process image. </a:t>
            </a:r>
            <a:endParaRPr dirty="0"/>
          </a:p>
          <a:p>
            <a:pPr>
              <a:lnSpc>
                <a:spcPct val="100000"/>
              </a:lnSpc>
              <a:buFont typeface="Arial"/>
              <a:buChar char="•"/>
            </a:pPr>
            <a:r>
              <a:rPr lang="en-US" sz="2400" dirty="0">
                <a:solidFill>
                  <a:srgbClr val="000000"/>
                </a:solidFill>
                <a:latin typeface="Calibri"/>
              </a:rPr>
              <a:t>Scaling</a:t>
            </a:r>
            <a:endParaRPr dirty="0"/>
          </a:p>
          <a:p>
            <a:pPr>
              <a:lnSpc>
                <a:spcPct val="100000"/>
              </a:lnSpc>
              <a:buFont typeface="Arial"/>
              <a:buChar char="•"/>
            </a:pPr>
            <a:r>
              <a:rPr lang="en-US" sz="2400" dirty="0">
                <a:solidFill>
                  <a:srgbClr val="000000"/>
                </a:solidFill>
                <a:latin typeface="Calibri"/>
              </a:rPr>
              <a:t>1-64bit </a:t>
            </a:r>
            <a:endParaRPr dirty="0"/>
          </a:p>
          <a:p>
            <a:pPr>
              <a:lnSpc>
                <a:spcPct val="100000"/>
              </a:lnSpc>
              <a:buFont typeface="Arial"/>
              <a:buChar char="•"/>
            </a:pPr>
            <a:r>
              <a:rPr lang="en-US" sz="2400" dirty="0">
                <a:solidFill>
                  <a:srgbClr val="000000"/>
                </a:solidFill>
                <a:latin typeface="Calibri"/>
              </a:rPr>
              <a:t>Handles over/under flow (1-63bit)</a:t>
            </a:r>
            <a:endParaRPr dirty="0"/>
          </a:p>
          <a:p>
            <a:pPr>
              <a:lnSpc>
                <a:spcPct val="100000"/>
              </a:lnSpc>
              <a:buFont typeface="Arial"/>
              <a:buChar char="•"/>
            </a:pPr>
            <a:r>
              <a:rPr lang="en-US" sz="2400" dirty="0">
                <a:solidFill>
                  <a:srgbClr val="000000"/>
                </a:solidFill>
                <a:latin typeface="Calibri"/>
              </a:rPr>
              <a:t>Calculates velocity</a:t>
            </a:r>
            <a:endParaRPr dirty="0"/>
          </a:p>
          <a:p>
            <a:pPr>
              <a:lnSpc>
                <a:spcPct val="100000"/>
              </a:lnSpc>
              <a:buFont typeface="Arial"/>
              <a:buChar char="•"/>
            </a:pPr>
            <a:r>
              <a:rPr lang="en-US" sz="2400" dirty="0">
                <a:solidFill>
                  <a:srgbClr val="000000"/>
                </a:solidFill>
                <a:latin typeface="Calibri"/>
              </a:rPr>
              <a:t>Filter</a:t>
            </a:r>
            <a:endParaRPr dirty="0"/>
          </a:p>
          <a:p>
            <a:pPr>
              <a:lnSpc>
                <a:spcPct val="100000"/>
              </a:lnSpc>
            </a:pPr>
            <a:endParaRPr dirty="0"/>
          </a:p>
        </p:txBody>
      </p:sp>
      <p:sp>
        <p:nvSpPr>
          <p:cNvPr id="311" name="CustomShape 5"/>
          <p:cNvSpPr/>
          <p:nvPr/>
        </p:nvSpPr>
        <p:spPr>
          <a:xfrm>
            <a:off x="7668360" y="2565000"/>
            <a:ext cx="946080" cy="344520"/>
          </a:xfrm>
          <a:prstGeom prst="rect">
            <a:avLst/>
          </a:prstGeom>
          <a:solidFill>
            <a:srgbClr val="F79646"/>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Encoder</a:t>
            </a:r>
            <a:endParaRPr/>
          </a:p>
          <a:p>
            <a:pPr>
              <a:lnSpc>
                <a:spcPct val="100000"/>
              </a:lnSpc>
            </a:pPr>
            <a:endParaRPr/>
          </a:p>
        </p:txBody>
      </p:sp>
      <p:sp>
        <p:nvSpPr>
          <p:cNvPr id="312" name="CustomShape 6"/>
          <p:cNvSpPr/>
          <p:nvPr/>
        </p:nvSpPr>
        <p:spPr>
          <a:xfrm flipV="1">
            <a:off x="8100360" y="2909520"/>
            <a:ext cx="4320" cy="550440"/>
          </a:xfrm>
          <a:prstGeom prst="straightConnector1">
            <a:avLst/>
          </a:prstGeom>
          <a:noFill/>
          <a:ln w="25560">
            <a:solidFill>
              <a:srgbClr val="4F81BD"/>
            </a:solidFill>
            <a:round/>
            <a:tailEnd type="arrow" w="med" len="med"/>
          </a:ln>
        </p:spPr>
      </p:sp>
      <p:pic>
        <p:nvPicPr>
          <p:cNvPr id="313" name="Picture 6"/>
          <p:cNvPicPr/>
          <p:nvPr/>
        </p:nvPicPr>
        <p:blipFill>
          <a:blip r:embed="rId2"/>
          <a:stretch>
            <a:fillRect/>
          </a:stretch>
        </p:blipFill>
        <p:spPr>
          <a:xfrm>
            <a:off x="7604640" y="5869440"/>
            <a:ext cx="1071360" cy="799200"/>
          </a:xfrm>
          <a:prstGeom prst="rect">
            <a:avLst/>
          </a:prstGeom>
          <a:ln>
            <a:noFill/>
          </a:ln>
        </p:spPr>
      </p:pic>
      <p:sp>
        <p:nvSpPr>
          <p:cNvPr id="314" name="CustomShape 7"/>
          <p:cNvSpPr/>
          <p:nvPr/>
        </p:nvSpPr>
        <p:spPr>
          <a:xfrm>
            <a:off x="7668360" y="1772640"/>
            <a:ext cx="935280" cy="326880"/>
          </a:xfrm>
          <a:prstGeom prst="rect">
            <a:avLst/>
          </a:prstGeom>
          <a:solidFill>
            <a:srgbClr val="4F81BD"/>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Axis</a:t>
            </a:r>
            <a:endParaRPr/>
          </a:p>
        </p:txBody>
      </p:sp>
      <p:sp>
        <p:nvSpPr>
          <p:cNvPr id="315" name="CustomShape 8"/>
          <p:cNvSpPr/>
          <p:nvPr/>
        </p:nvSpPr>
        <p:spPr>
          <a:xfrm flipV="1">
            <a:off x="8100360" y="4604400"/>
            <a:ext cx="360" cy="575280"/>
          </a:xfrm>
          <a:prstGeom prst="straightConnector1">
            <a:avLst/>
          </a:prstGeom>
          <a:noFill/>
          <a:ln w="25560">
            <a:solidFill>
              <a:srgbClr val="008000"/>
            </a:solidFill>
            <a:round/>
            <a:tailEnd type="arrow" w="med" len="med"/>
          </a:ln>
        </p:spPr>
      </p:sp>
      <p:pic>
        <p:nvPicPr>
          <p:cNvPr id="316" name="Picture 10"/>
          <p:cNvPicPr/>
          <p:nvPr/>
        </p:nvPicPr>
        <p:blipFill>
          <a:blip r:embed="rId3"/>
          <a:stretch>
            <a:fillRect/>
          </a:stretch>
        </p:blipFill>
        <p:spPr>
          <a:xfrm>
            <a:off x="7596360" y="4965120"/>
            <a:ext cx="1007280" cy="720360"/>
          </a:xfrm>
          <a:prstGeom prst="rect">
            <a:avLst/>
          </a:prstGeom>
          <a:ln>
            <a:noFill/>
          </a:ln>
        </p:spPr>
      </p:pic>
      <p:sp>
        <p:nvSpPr>
          <p:cNvPr id="317" name="CustomShape 9"/>
          <p:cNvSpPr/>
          <p:nvPr/>
        </p:nvSpPr>
        <p:spPr>
          <a:xfrm flipV="1">
            <a:off x="8100360" y="3741120"/>
            <a:ext cx="4320" cy="550440"/>
          </a:xfrm>
          <a:prstGeom prst="straightConnector1">
            <a:avLst/>
          </a:prstGeom>
          <a:noFill/>
          <a:ln w="25560">
            <a:solidFill>
              <a:srgbClr val="4F81BD"/>
            </a:solidFill>
            <a:round/>
            <a:tailEnd type="arrow" w="med" len="med"/>
          </a:ln>
        </p:spPr>
      </p:sp>
      <p:sp>
        <p:nvSpPr>
          <p:cNvPr id="318" name="CustomShape 10"/>
          <p:cNvSpPr/>
          <p:nvPr/>
        </p:nvSpPr>
        <p:spPr>
          <a:xfrm>
            <a:off x="7668360" y="431712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 master</a:t>
            </a:r>
            <a:endParaRPr/>
          </a:p>
          <a:p>
            <a:pPr>
              <a:lnSpc>
                <a:spcPct val="100000"/>
              </a:lnSpc>
            </a:pPr>
            <a:endParaRPr/>
          </a:p>
        </p:txBody>
      </p:sp>
      <p:sp>
        <p:nvSpPr>
          <p:cNvPr id="319" name="CustomShape 11"/>
          <p:cNvSpPr/>
          <p:nvPr/>
        </p:nvSpPr>
        <p:spPr>
          <a:xfrm>
            <a:off x="7524360" y="337176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320" name="CustomShape 12"/>
          <p:cNvSpPr/>
          <p:nvPr/>
        </p:nvSpPr>
        <p:spPr>
          <a:xfrm>
            <a:off x="7661520" y="350748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321" name="CustomShape 13"/>
          <p:cNvSpPr/>
          <p:nvPr/>
        </p:nvSpPr>
        <p:spPr>
          <a:xfrm>
            <a:off x="7813800" y="365976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2" name="CustomShape 1"/>
          <p:cNvSpPr/>
          <p:nvPr/>
        </p:nvSpPr>
        <p:spPr>
          <a:xfrm>
            <a:off x="457200" y="274680"/>
            <a:ext cx="7138440" cy="1142280"/>
          </a:xfrm>
          <a:prstGeom prst="rect">
            <a:avLst/>
          </a:prstGeom>
          <a:noFill/>
          <a:ln>
            <a:noFill/>
          </a:ln>
        </p:spPr>
        <p:txBody>
          <a:bodyPr lIns="90000" tIns="45000" rIns="90000" bIns="45000" anchor="ctr"/>
          <a:lstStyle/>
          <a:p>
            <a:pPr>
              <a:lnSpc>
                <a:spcPct val="100000"/>
              </a:lnSpc>
            </a:pPr>
            <a:r>
              <a:rPr lang="en-US" sz="3200">
                <a:solidFill>
                  <a:srgbClr val="FFFFFF"/>
                </a:solidFill>
                <a:latin typeface="Calibri"/>
              </a:rPr>
              <a:t>Controller object</a:t>
            </a:r>
            <a:endParaRPr/>
          </a:p>
        </p:txBody>
      </p:sp>
      <p:sp>
        <p:nvSpPr>
          <p:cNvPr id="323" name="CustomShape 2"/>
          <p:cNvSpPr/>
          <p:nvPr/>
        </p:nvSpPr>
        <p:spPr>
          <a:xfrm>
            <a:off x="457200" y="1600200"/>
            <a:ext cx="8228880" cy="4525200"/>
          </a:xfrm>
          <a:prstGeom prst="rect">
            <a:avLst/>
          </a:prstGeom>
          <a:noFill/>
          <a:ln>
            <a:noFill/>
          </a:ln>
        </p:spPr>
        <p:txBody>
          <a:bodyPr lIns="90000" tIns="45000" rIns="90000" bIns="45000"/>
          <a:lstStyle/>
          <a:p>
            <a:pPr>
              <a:lnSpc>
                <a:spcPct val="100000"/>
              </a:lnSpc>
              <a:buFont typeface="Arial"/>
              <a:buChar char="•"/>
            </a:pPr>
            <a:r>
              <a:rPr lang="en-US" sz="2400">
                <a:solidFill>
                  <a:srgbClr val="000000"/>
                </a:solidFill>
                <a:latin typeface="Calibri"/>
              </a:rPr>
              <a:t>PID controller</a:t>
            </a:r>
            <a:endParaRPr/>
          </a:p>
          <a:p>
            <a:pPr>
              <a:lnSpc>
                <a:spcPct val="100000"/>
              </a:lnSpc>
              <a:buFont typeface="Arial"/>
              <a:buChar char="•"/>
            </a:pPr>
            <a:r>
              <a:rPr lang="en-US" sz="2400">
                <a:solidFill>
                  <a:srgbClr val="000000"/>
                </a:solidFill>
                <a:latin typeface="Calibri"/>
              </a:rPr>
              <a:t>Feed forward functionality</a:t>
            </a:r>
            <a:endParaRPr/>
          </a:p>
          <a:p>
            <a:pPr>
              <a:lnSpc>
                <a:spcPct val="100000"/>
              </a:lnSpc>
              <a:buFont typeface="Arial"/>
              <a:buChar char="•"/>
            </a:pPr>
            <a:r>
              <a:rPr lang="en-US" sz="2400">
                <a:solidFill>
                  <a:srgbClr val="000000"/>
                </a:solidFill>
                <a:latin typeface="Calibri"/>
              </a:rPr>
              <a:t>Setpoint from trajectory object</a:t>
            </a:r>
            <a:endParaRPr/>
          </a:p>
          <a:p>
            <a:pPr>
              <a:lnSpc>
                <a:spcPct val="100000"/>
              </a:lnSpc>
              <a:buFont typeface="Arial"/>
              <a:buChar char="•"/>
            </a:pPr>
            <a:r>
              <a:rPr lang="en-US" sz="2400">
                <a:solidFill>
                  <a:srgbClr val="000000"/>
                </a:solidFill>
                <a:latin typeface="Calibri"/>
              </a:rPr>
              <a:t>Actual value from encoder object</a:t>
            </a:r>
            <a:endParaRPr/>
          </a:p>
          <a:p>
            <a:pPr>
              <a:lnSpc>
                <a:spcPct val="100000"/>
              </a:lnSpc>
            </a:pPr>
            <a:endParaRPr/>
          </a:p>
        </p:txBody>
      </p:sp>
      <p:sp>
        <p:nvSpPr>
          <p:cNvPr id="324" name="CustomShape 3"/>
          <p:cNvSpPr/>
          <p:nvPr/>
        </p:nvSpPr>
        <p:spPr>
          <a:xfrm flipV="1">
            <a:off x="8100360" y="2132280"/>
            <a:ext cx="4320" cy="550440"/>
          </a:xfrm>
          <a:prstGeom prst="straightConnector1">
            <a:avLst/>
          </a:prstGeom>
          <a:noFill/>
          <a:ln w="25560">
            <a:solidFill>
              <a:srgbClr val="4F81BD"/>
            </a:solidFill>
            <a:round/>
            <a:tailEnd type="arrow" w="med" len="med"/>
          </a:ln>
        </p:spPr>
      </p:sp>
      <p:sp>
        <p:nvSpPr>
          <p:cNvPr id="325" name="CustomShape 4"/>
          <p:cNvSpPr/>
          <p:nvPr/>
        </p:nvSpPr>
        <p:spPr>
          <a:xfrm>
            <a:off x="7668360" y="2565000"/>
            <a:ext cx="946080" cy="344520"/>
          </a:xfrm>
          <a:prstGeom prst="rect">
            <a:avLst/>
          </a:prstGeom>
          <a:solidFill>
            <a:srgbClr val="F79646"/>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Controller</a:t>
            </a:r>
            <a:endParaRPr/>
          </a:p>
          <a:p>
            <a:pPr>
              <a:lnSpc>
                <a:spcPct val="100000"/>
              </a:lnSpc>
            </a:pPr>
            <a:endParaRPr/>
          </a:p>
        </p:txBody>
      </p:sp>
      <p:sp>
        <p:nvSpPr>
          <p:cNvPr id="326" name="CustomShape 5"/>
          <p:cNvSpPr/>
          <p:nvPr/>
        </p:nvSpPr>
        <p:spPr>
          <a:xfrm>
            <a:off x="7668360" y="1772640"/>
            <a:ext cx="935280" cy="32688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Axis</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 name="CustomShape 1"/>
          <p:cNvSpPr/>
          <p:nvPr/>
        </p:nvSpPr>
        <p:spPr>
          <a:xfrm>
            <a:off x="457200" y="274680"/>
            <a:ext cx="7138440" cy="1142280"/>
          </a:xfrm>
          <a:prstGeom prst="rect">
            <a:avLst/>
          </a:prstGeom>
          <a:noFill/>
          <a:ln>
            <a:noFill/>
          </a:ln>
        </p:spPr>
        <p:txBody>
          <a:bodyPr lIns="90000" tIns="45000" rIns="90000" bIns="45000" anchor="ctr"/>
          <a:lstStyle/>
          <a:p>
            <a:pPr>
              <a:lnSpc>
                <a:spcPct val="100000"/>
              </a:lnSpc>
            </a:pPr>
            <a:r>
              <a:rPr lang="en-US" sz="3200">
                <a:solidFill>
                  <a:srgbClr val="FFFFFF"/>
                </a:solidFill>
                <a:latin typeface="Calibri"/>
              </a:rPr>
              <a:t>Drive object</a:t>
            </a:r>
            <a:endParaRPr/>
          </a:p>
        </p:txBody>
      </p:sp>
      <p:sp>
        <p:nvSpPr>
          <p:cNvPr id="328" name="CustomShape 2"/>
          <p:cNvSpPr/>
          <p:nvPr/>
        </p:nvSpPr>
        <p:spPr>
          <a:xfrm>
            <a:off x="457200" y="1600200"/>
            <a:ext cx="6778440" cy="4525200"/>
          </a:xfrm>
          <a:prstGeom prst="rect">
            <a:avLst/>
          </a:prstGeom>
          <a:noFill/>
          <a:ln>
            <a:noFill/>
          </a:ln>
        </p:spPr>
        <p:txBody>
          <a:bodyPr lIns="90000" tIns="45000" rIns="90000" bIns="45000"/>
          <a:lstStyle/>
          <a:p>
            <a:pPr>
              <a:lnSpc>
                <a:spcPct val="100000"/>
              </a:lnSpc>
              <a:buFont typeface="Arial"/>
              <a:buChar char="•"/>
            </a:pPr>
            <a:r>
              <a:rPr lang="en-US" sz="2400" dirty="0">
                <a:solidFill>
                  <a:srgbClr val="000000"/>
                </a:solidFill>
                <a:latin typeface="Calibri"/>
              </a:rPr>
              <a:t>Link Velocity </a:t>
            </a:r>
            <a:r>
              <a:rPr lang="en-US" sz="2400" dirty="0" err="1">
                <a:solidFill>
                  <a:srgbClr val="000000"/>
                </a:solidFill>
                <a:latin typeface="Calibri"/>
              </a:rPr>
              <a:t>Setpoint</a:t>
            </a:r>
            <a:r>
              <a:rPr lang="en-US" sz="2400" dirty="0">
                <a:solidFill>
                  <a:srgbClr val="000000"/>
                </a:solidFill>
                <a:latin typeface="Calibri"/>
              </a:rPr>
              <a:t> to EtherCAT process image</a:t>
            </a:r>
            <a:endParaRPr dirty="0"/>
          </a:p>
          <a:p>
            <a:pPr>
              <a:lnSpc>
                <a:spcPct val="100000"/>
              </a:lnSpc>
              <a:buFont typeface="Arial"/>
              <a:buChar char="•"/>
            </a:pPr>
            <a:r>
              <a:rPr lang="en-US" sz="2400" dirty="0">
                <a:solidFill>
                  <a:srgbClr val="000000"/>
                </a:solidFill>
                <a:latin typeface="Calibri"/>
              </a:rPr>
              <a:t>Link Enable to EtherCAT process image</a:t>
            </a:r>
            <a:endParaRPr dirty="0"/>
          </a:p>
          <a:p>
            <a:pPr>
              <a:lnSpc>
                <a:spcPct val="100000"/>
              </a:lnSpc>
              <a:buFont typeface="Arial"/>
              <a:buChar char="•"/>
            </a:pPr>
            <a:r>
              <a:rPr lang="en-US" sz="2400" dirty="0">
                <a:solidFill>
                  <a:srgbClr val="000000"/>
                </a:solidFill>
                <a:latin typeface="Calibri"/>
              </a:rPr>
              <a:t>Scaling</a:t>
            </a:r>
            <a:endParaRPr dirty="0"/>
          </a:p>
          <a:p>
            <a:pPr>
              <a:lnSpc>
                <a:spcPct val="100000"/>
              </a:lnSpc>
              <a:buFont typeface="Arial"/>
              <a:buChar char="•"/>
            </a:pPr>
            <a:r>
              <a:rPr lang="en-US" sz="2400" dirty="0">
                <a:solidFill>
                  <a:srgbClr val="000000"/>
                </a:solidFill>
                <a:latin typeface="Calibri"/>
              </a:rPr>
              <a:t>1-64bit</a:t>
            </a:r>
            <a:endParaRPr dirty="0"/>
          </a:p>
          <a:p>
            <a:pPr>
              <a:lnSpc>
                <a:spcPct val="100000"/>
              </a:lnSpc>
            </a:pPr>
            <a:endParaRPr dirty="0"/>
          </a:p>
        </p:txBody>
      </p:sp>
      <p:sp>
        <p:nvSpPr>
          <p:cNvPr id="329" name="CustomShape 3"/>
          <p:cNvSpPr/>
          <p:nvPr/>
        </p:nvSpPr>
        <p:spPr>
          <a:xfrm flipV="1">
            <a:off x="8100360" y="2132280"/>
            <a:ext cx="4320" cy="550440"/>
          </a:xfrm>
          <a:prstGeom prst="straightConnector1">
            <a:avLst/>
          </a:prstGeom>
          <a:noFill/>
          <a:ln w="25560">
            <a:solidFill>
              <a:srgbClr val="4F81BD"/>
            </a:solidFill>
            <a:round/>
            <a:tailEnd type="arrow" w="med" len="med"/>
          </a:ln>
        </p:spPr>
      </p:sp>
      <p:sp>
        <p:nvSpPr>
          <p:cNvPr id="330" name="CustomShape 4"/>
          <p:cNvSpPr/>
          <p:nvPr/>
        </p:nvSpPr>
        <p:spPr>
          <a:xfrm>
            <a:off x="7668360" y="2565000"/>
            <a:ext cx="946080" cy="344520"/>
          </a:xfrm>
          <a:prstGeom prst="rect">
            <a:avLst/>
          </a:prstGeom>
          <a:solidFill>
            <a:srgbClr val="F79646"/>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Drive</a:t>
            </a:r>
            <a:endParaRPr/>
          </a:p>
          <a:p>
            <a:pPr>
              <a:lnSpc>
                <a:spcPct val="100000"/>
              </a:lnSpc>
            </a:pPr>
            <a:endParaRPr/>
          </a:p>
        </p:txBody>
      </p:sp>
      <p:sp>
        <p:nvSpPr>
          <p:cNvPr id="331" name="CustomShape 5"/>
          <p:cNvSpPr/>
          <p:nvPr/>
        </p:nvSpPr>
        <p:spPr>
          <a:xfrm flipV="1">
            <a:off x="8100360" y="2909520"/>
            <a:ext cx="4320" cy="550440"/>
          </a:xfrm>
          <a:prstGeom prst="straightConnector1">
            <a:avLst/>
          </a:prstGeom>
          <a:noFill/>
          <a:ln w="25560">
            <a:solidFill>
              <a:srgbClr val="4F81BD"/>
            </a:solidFill>
            <a:round/>
            <a:tailEnd type="arrow" w="med" len="med"/>
          </a:ln>
        </p:spPr>
      </p:sp>
      <p:sp>
        <p:nvSpPr>
          <p:cNvPr id="332" name="CustomShape 6"/>
          <p:cNvSpPr/>
          <p:nvPr/>
        </p:nvSpPr>
        <p:spPr>
          <a:xfrm>
            <a:off x="7668360" y="1772640"/>
            <a:ext cx="935280" cy="32688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Axis</a:t>
            </a:r>
            <a:endParaRPr/>
          </a:p>
        </p:txBody>
      </p:sp>
      <p:sp>
        <p:nvSpPr>
          <p:cNvPr id="333" name="CustomShape 7"/>
          <p:cNvSpPr/>
          <p:nvPr/>
        </p:nvSpPr>
        <p:spPr>
          <a:xfrm flipV="1">
            <a:off x="8100360" y="3885120"/>
            <a:ext cx="360" cy="838440"/>
          </a:xfrm>
          <a:prstGeom prst="straightConnector1">
            <a:avLst/>
          </a:prstGeom>
          <a:noFill/>
          <a:ln w="25560">
            <a:solidFill>
              <a:srgbClr val="008000"/>
            </a:solidFill>
            <a:round/>
            <a:tailEnd type="arrow" w="med" len="med"/>
          </a:ln>
        </p:spPr>
      </p:sp>
      <p:pic>
        <p:nvPicPr>
          <p:cNvPr id="334" name="Picture 8"/>
          <p:cNvPicPr/>
          <p:nvPr/>
        </p:nvPicPr>
        <p:blipFill>
          <a:blip r:embed="rId2"/>
          <a:stretch>
            <a:fillRect/>
          </a:stretch>
        </p:blipFill>
        <p:spPr>
          <a:xfrm>
            <a:off x="7596360" y="4219920"/>
            <a:ext cx="1007280" cy="720360"/>
          </a:xfrm>
          <a:prstGeom prst="rect">
            <a:avLst/>
          </a:prstGeom>
          <a:ln>
            <a:noFill/>
          </a:ln>
        </p:spPr>
      </p:pic>
      <p:sp>
        <p:nvSpPr>
          <p:cNvPr id="335" name="CustomShape 8"/>
          <p:cNvSpPr/>
          <p:nvPr/>
        </p:nvSpPr>
        <p:spPr>
          <a:xfrm>
            <a:off x="7594920" y="328500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336" name="CustomShape 9"/>
          <p:cNvSpPr/>
          <p:nvPr/>
        </p:nvSpPr>
        <p:spPr>
          <a:xfrm>
            <a:off x="7732080" y="342072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337" name="CustomShape 10"/>
          <p:cNvSpPr/>
          <p:nvPr/>
        </p:nvSpPr>
        <p:spPr>
          <a:xfrm>
            <a:off x="7884360" y="357300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338" name="CustomShape 11"/>
          <p:cNvSpPr/>
          <p:nvPr/>
        </p:nvSpPr>
        <p:spPr>
          <a:xfrm flipV="1">
            <a:off x="8172360" y="4940280"/>
            <a:ext cx="360" cy="982440"/>
          </a:xfrm>
          <a:prstGeom prst="straightConnector1">
            <a:avLst/>
          </a:prstGeom>
          <a:noFill/>
          <a:ln w="25560">
            <a:solidFill>
              <a:srgbClr val="000000"/>
            </a:solidFill>
            <a:round/>
            <a:tailEnd type="arrow" w="med" len="med"/>
          </a:ln>
        </p:spPr>
      </p:sp>
      <p:pic>
        <p:nvPicPr>
          <p:cNvPr id="339" name="Picture 19"/>
          <p:cNvPicPr/>
          <p:nvPr/>
        </p:nvPicPr>
        <p:blipFill>
          <a:blip r:embed="rId3"/>
          <a:stretch>
            <a:fillRect/>
          </a:stretch>
        </p:blipFill>
        <p:spPr>
          <a:xfrm>
            <a:off x="7452360" y="5433480"/>
            <a:ext cx="1313280" cy="87516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0" name="Line 1"/>
          <p:cNvSpPr/>
          <p:nvPr/>
        </p:nvSpPr>
        <p:spPr>
          <a:xfrm flipV="1">
            <a:off x="2123640" y="3429000"/>
            <a:ext cx="869760" cy="1080"/>
          </a:xfrm>
          <a:prstGeom prst="line">
            <a:avLst/>
          </a:prstGeom>
          <a:ln w="25560">
            <a:solidFill>
              <a:srgbClr val="1DD315"/>
            </a:solidFill>
            <a:round/>
          </a:ln>
        </p:spPr>
      </p:sp>
      <p:sp>
        <p:nvSpPr>
          <p:cNvPr id="341" name="CustomShape 2"/>
          <p:cNvSpPr/>
          <p:nvPr/>
        </p:nvSpPr>
        <p:spPr>
          <a:xfrm>
            <a:off x="457200" y="274680"/>
            <a:ext cx="7138440" cy="1142280"/>
          </a:xfrm>
          <a:prstGeom prst="rect">
            <a:avLst/>
          </a:prstGeom>
          <a:noFill/>
          <a:ln>
            <a:noFill/>
          </a:ln>
        </p:spPr>
        <p:txBody>
          <a:bodyPr lIns="90000" tIns="45000" rIns="90000" bIns="45000" anchor="ctr"/>
          <a:lstStyle/>
          <a:p>
            <a:pPr>
              <a:lnSpc>
                <a:spcPct val="100000"/>
              </a:lnSpc>
            </a:pPr>
            <a:r>
              <a:rPr lang="en-US" sz="3200">
                <a:solidFill>
                  <a:srgbClr val="FFFFFF"/>
                </a:solidFill>
                <a:latin typeface="Calibri"/>
              </a:rPr>
              <a:t>Example Application</a:t>
            </a:r>
            <a:endParaRPr/>
          </a:p>
        </p:txBody>
      </p:sp>
      <p:pic>
        <p:nvPicPr>
          <p:cNvPr id="342" name="Picture 5"/>
          <p:cNvPicPr/>
          <p:nvPr/>
        </p:nvPicPr>
        <p:blipFill>
          <a:blip r:embed="rId2">
            <a:extLst>
              <a:ext uri="{BEBA8EAE-BF5A-486C-A8C5-ECC9F3942E4B}">
                <a14:imgProps xmlns:a14="http://schemas.microsoft.com/office/drawing/2010/main">
                  <a14:imgLayer r:embed="rId3">
                    <a14:imgEffect>
                      <a14:colorTemperature colorTemp="4652"/>
                    </a14:imgEffect>
                    <a14:imgEffect>
                      <a14:saturation sat="61000"/>
                    </a14:imgEffect>
                  </a14:imgLayer>
                </a14:imgProps>
              </a:ext>
            </a:extLst>
          </a:blip>
          <a:stretch>
            <a:fillRect/>
          </a:stretch>
        </p:blipFill>
        <p:spPr>
          <a:xfrm>
            <a:off x="3996000" y="3069000"/>
            <a:ext cx="4679640" cy="3509640"/>
          </a:xfrm>
          <a:prstGeom prst="rect">
            <a:avLst/>
          </a:prstGeom>
          <a:ln>
            <a:noFill/>
          </a:ln>
        </p:spPr>
      </p:pic>
      <p:pic>
        <p:nvPicPr>
          <p:cNvPr id="343" name="Picture 7"/>
          <p:cNvPicPr/>
          <p:nvPr/>
        </p:nvPicPr>
        <p:blipFill>
          <a:blip r:embed="rId4">
            <a:extLst>
              <a:ext uri="{BEBA8EAE-BF5A-486C-A8C5-ECC9F3942E4B}">
                <a14:imgProps xmlns:a14="http://schemas.microsoft.com/office/drawing/2010/main">
                  <a14:imgLayer r:embed="rId5">
                    <a14:imgEffect>
                      <a14:colorTemperature colorTemp="4326"/>
                    </a14:imgEffect>
                  </a14:imgLayer>
                </a14:imgProps>
              </a:ext>
            </a:extLst>
          </a:blip>
          <a:stretch>
            <a:fillRect/>
          </a:stretch>
        </p:blipFill>
        <p:spPr>
          <a:xfrm>
            <a:off x="6660360" y="1268640"/>
            <a:ext cx="2085120" cy="2780280"/>
          </a:xfrm>
          <a:prstGeom prst="rect">
            <a:avLst/>
          </a:prstGeom>
          <a:ln>
            <a:noFill/>
          </a:ln>
        </p:spPr>
      </p:pic>
      <p:sp>
        <p:nvSpPr>
          <p:cNvPr id="344" name="Line 3"/>
          <p:cNvSpPr/>
          <p:nvPr/>
        </p:nvSpPr>
        <p:spPr>
          <a:xfrm>
            <a:off x="3004560" y="3432600"/>
            <a:ext cx="0" cy="560880"/>
          </a:xfrm>
          <a:prstGeom prst="line">
            <a:avLst/>
          </a:prstGeom>
          <a:ln w="25560">
            <a:solidFill>
              <a:srgbClr val="1DD315"/>
            </a:solidFill>
            <a:round/>
          </a:ln>
        </p:spPr>
      </p:sp>
      <p:sp>
        <p:nvSpPr>
          <p:cNvPr id="345" name="Line 4"/>
          <p:cNvSpPr/>
          <p:nvPr/>
        </p:nvSpPr>
        <p:spPr>
          <a:xfrm>
            <a:off x="3004560" y="4161240"/>
            <a:ext cx="1080" cy="391320"/>
          </a:xfrm>
          <a:prstGeom prst="line">
            <a:avLst/>
          </a:prstGeom>
          <a:ln w="25560">
            <a:solidFill>
              <a:srgbClr val="000000"/>
            </a:solidFill>
            <a:round/>
          </a:ln>
        </p:spPr>
      </p:sp>
      <p:sp>
        <p:nvSpPr>
          <p:cNvPr id="346" name="Line 5"/>
          <p:cNvSpPr/>
          <p:nvPr/>
        </p:nvSpPr>
        <p:spPr>
          <a:xfrm flipV="1">
            <a:off x="2037240" y="4060440"/>
            <a:ext cx="869760" cy="5400"/>
          </a:xfrm>
          <a:prstGeom prst="line">
            <a:avLst/>
          </a:prstGeom>
          <a:ln w="25560">
            <a:solidFill>
              <a:srgbClr val="1DD315"/>
            </a:solidFill>
            <a:round/>
          </a:ln>
        </p:spPr>
      </p:sp>
      <p:sp>
        <p:nvSpPr>
          <p:cNvPr id="347" name="Line 6"/>
          <p:cNvSpPr/>
          <p:nvPr/>
        </p:nvSpPr>
        <p:spPr>
          <a:xfrm flipV="1">
            <a:off x="958680" y="4065840"/>
            <a:ext cx="870120" cy="5760"/>
          </a:xfrm>
          <a:prstGeom prst="line">
            <a:avLst/>
          </a:prstGeom>
          <a:ln w="25560">
            <a:solidFill>
              <a:srgbClr val="1DD315"/>
            </a:solidFill>
            <a:round/>
          </a:ln>
        </p:spPr>
      </p:sp>
      <p:sp>
        <p:nvSpPr>
          <p:cNvPr id="348" name="Line 7"/>
          <p:cNvSpPr/>
          <p:nvPr/>
        </p:nvSpPr>
        <p:spPr>
          <a:xfrm flipV="1">
            <a:off x="1909800" y="2403360"/>
            <a:ext cx="0" cy="295920"/>
          </a:xfrm>
          <a:prstGeom prst="line">
            <a:avLst/>
          </a:prstGeom>
          <a:ln w="28440">
            <a:solidFill>
              <a:srgbClr val="E46C0A"/>
            </a:solidFill>
            <a:miter/>
          </a:ln>
        </p:spPr>
        <p:txBody>
          <a:bodyPr lIns="90000" tIns="45000" rIns="90000" bIns="45000" anchorCtr="1"/>
          <a:lstStyle/>
          <a:p>
            <a:pPr>
              <a:lnSpc>
                <a:spcPct val="100000"/>
              </a:lnSpc>
            </a:pPr>
            <a:endParaRPr/>
          </a:p>
          <a:p>
            <a:pPr>
              <a:lnSpc>
                <a:spcPct val="100000"/>
              </a:lnSpc>
            </a:pPr>
            <a:endParaRPr/>
          </a:p>
        </p:txBody>
      </p:sp>
      <p:sp>
        <p:nvSpPr>
          <p:cNvPr id="349" name="CustomShape 8"/>
          <p:cNvSpPr/>
          <p:nvPr/>
        </p:nvSpPr>
        <p:spPr>
          <a:xfrm>
            <a:off x="559800" y="2469960"/>
            <a:ext cx="1452240" cy="252720"/>
          </a:xfrm>
          <a:prstGeom prst="rect">
            <a:avLst/>
          </a:prstGeom>
          <a:noFill/>
          <a:ln>
            <a:noFill/>
          </a:ln>
        </p:spPr>
        <p:txBody>
          <a:bodyPr lIns="90000" tIns="45000" rIns="90000" bIns="45000" anchor="ctr"/>
          <a:lstStyle/>
          <a:p>
            <a:pPr algn="ctr">
              <a:lnSpc>
                <a:spcPct val="100000"/>
              </a:lnSpc>
            </a:pPr>
            <a:r>
              <a:rPr lang="en-US" sz="800">
                <a:solidFill>
                  <a:srgbClr val="000000"/>
                </a:solidFill>
                <a:latin typeface="Calibri"/>
                <a:ea typeface="ＭＳ Ｐゴシック"/>
              </a:rPr>
              <a:t>EPICS</a:t>
            </a:r>
            <a:r>
              <a:rPr lang="en-US" sz="1000">
                <a:solidFill>
                  <a:srgbClr val="000000"/>
                </a:solidFill>
                <a:latin typeface="Calibri"/>
                <a:ea typeface="ＭＳ Ｐゴシック"/>
              </a:rPr>
              <a:t> (Channel Access)</a:t>
            </a:r>
            <a:endParaRPr/>
          </a:p>
        </p:txBody>
      </p:sp>
      <p:sp>
        <p:nvSpPr>
          <p:cNvPr id="350" name="Line 9"/>
          <p:cNvSpPr/>
          <p:nvPr/>
        </p:nvSpPr>
        <p:spPr>
          <a:xfrm flipV="1">
            <a:off x="1521360" y="2716200"/>
            <a:ext cx="720" cy="439200"/>
          </a:xfrm>
          <a:prstGeom prst="line">
            <a:avLst/>
          </a:prstGeom>
          <a:ln w="28440">
            <a:solidFill>
              <a:srgbClr val="E46C0A"/>
            </a:solidFill>
            <a:miter/>
          </a:ln>
        </p:spPr>
        <p:txBody>
          <a:bodyPr lIns="90000" tIns="45000" rIns="90000" bIns="45000" anchorCtr="1"/>
          <a:lstStyle/>
          <a:p>
            <a:pPr>
              <a:lnSpc>
                <a:spcPct val="100000"/>
              </a:lnSpc>
            </a:pPr>
            <a:endParaRPr/>
          </a:p>
          <a:p>
            <a:pPr>
              <a:lnSpc>
                <a:spcPct val="100000"/>
              </a:lnSpc>
            </a:pPr>
            <a:endParaRPr/>
          </a:p>
        </p:txBody>
      </p:sp>
      <p:sp>
        <p:nvSpPr>
          <p:cNvPr id="351" name="Line 10"/>
          <p:cNvSpPr/>
          <p:nvPr/>
        </p:nvSpPr>
        <p:spPr>
          <a:xfrm>
            <a:off x="740160" y="2707200"/>
            <a:ext cx="2045520" cy="0"/>
          </a:xfrm>
          <a:prstGeom prst="line">
            <a:avLst/>
          </a:prstGeom>
          <a:ln w="38160">
            <a:solidFill>
              <a:srgbClr val="E46C0A"/>
            </a:solidFill>
            <a:miter/>
          </a:ln>
        </p:spPr>
      </p:sp>
      <p:sp>
        <p:nvSpPr>
          <p:cNvPr id="352" name="CustomShape 11"/>
          <p:cNvSpPr/>
          <p:nvPr/>
        </p:nvSpPr>
        <p:spPr>
          <a:xfrm>
            <a:off x="1341000" y="1989000"/>
            <a:ext cx="1143360" cy="414000"/>
          </a:xfrm>
          <a:prstGeom prst="rect">
            <a:avLst/>
          </a:prstGeom>
          <a:solidFill>
            <a:srgbClr val="C0C0C0"/>
          </a:solidFill>
          <a:ln w="25560">
            <a:solidFill>
              <a:srgbClr val="000000"/>
            </a:solidFill>
            <a:miter/>
          </a:ln>
        </p:spPr>
        <p:txBody>
          <a:bodyPr lIns="90000" tIns="46800" rIns="90000" bIns="46800"/>
          <a:lstStyle/>
          <a:p>
            <a:pPr>
              <a:lnSpc>
                <a:spcPct val="100000"/>
              </a:lnSpc>
            </a:pPr>
            <a:r>
              <a:rPr lang="en-US" sz="900">
                <a:solidFill>
                  <a:srgbClr val="000000"/>
                </a:solidFill>
                <a:latin typeface="Calibri"/>
                <a:ea typeface="ＭＳ Ｐゴシック"/>
              </a:rPr>
              <a:t>HMI (CSS, BOY)</a:t>
            </a:r>
            <a:endParaRPr/>
          </a:p>
          <a:p>
            <a:pPr>
              <a:lnSpc>
                <a:spcPct val="100000"/>
              </a:lnSpc>
            </a:pPr>
            <a:endParaRPr/>
          </a:p>
        </p:txBody>
      </p:sp>
      <p:sp>
        <p:nvSpPr>
          <p:cNvPr id="353" name="CustomShape 12"/>
          <p:cNvSpPr/>
          <p:nvPr/>
        </p:nvSpPr>
        <p:spPr>
          <a:xfrm>
            <a:off x="920880" y="2926800"/>
            <a:ext cx="1283760" cy="707760"/>
          </a:xfrm>
          <a:prstGeom prst="rect">
            <a:avLst/>
          </a:prstGeom>
          <a:solidFill>
            <a:srgbClr val="D9D9D9"/>
          </a:solidFill>
          <a:ln w="12600">
            <a:solidFill>
              <a:srgbClr val="000000"/>
            </a:solidFill>
            <a:miter/>
          </a:ln>
        </p:spPr>
        <p:txBody>
          <a:bodyPr wrap="none" lIns="90000" tIns="45000" rIns="90000" bIns="45000"/>
          <a:lstStyle/>
          <a:p>
            <a:pPr algn="ctr">
              <a:lnSpc>
                <a:spcPct val="100000"/>
              </a:lnSpc>
            </a:pPr>
            <a:r>
              <a:rPr lang="en-US" sz="1100" b="1">
                <a:solidFill>
                  <a:srgbClr val="000000"/>
                </a:solidFill>
                <a:latin typeface="Calibri"/>
              </a:rPr>
              <a:t>EPICS IOC</a:t>
            </a:r>
            <a:endParaRPr/>
          </a:p>
          <a:p>
            <a:pPr algn="ctr">
              <a:lnSpc>
                <a:spcPct val="100000"/>
              </a:lnSpc>
            </a:pPr>
            <a:r>
              <a:rPr lang="en-US" sz="1000" b="1">
                <a:solidFill>
                  <a:srgbClr val="000000"/>
                </a:solidFill>
                <a:latin typeface="Calibri"/>
                <a:ea typeface="ＭＳ Ｐゴシック"/>
              </a:rPr>
              <a:t>Motion Control </a:t>
            </a:r>
            <a:endParaRPr/>
          </a:p>
          <a:p>
            <a:pPr algn="ctr">
              <a:lnSpc>
                <a:spcPct val="100000"/>
              </a:lnSpc>
            </a:pPr>
            <a:r>
              <a:rPr lang="en-US" sz="1000" b="1">
                <a:solidFill>
                  <a:srgbClr val="000000"/>
                </a:solidFill>
                <a:latin typeface="Calibri"/>
                <a:ea typeface="ＭＳ Ｐゴシック"/>
              </a:rPr>
              <a:t> (Linux)</a:t>
            </a:r>
            <a:endParaRPr/>
          </a:p>
        </p:txBody>
      </p:sp>
      <p:pic>
        <p:nvPicPr>
          <p:cNvPr id="354" name="Picture 34"/>
          <p:cNvPicPr/>
          <p:nvPr/>
        </p:nvPicPr>
        <p:blipFill>
          <a:blip r:embed="rId6"/>
          <a:stretch>
            <a:fillRect/>
          </a:stretch>
        </p:blipFill>
        <p:spPr>
          <a:xfrm>
            <a:off x="179640" y="5249880"/>
            <a:ext cx="348840" cy="255960"/>
          </a:xfrm>
          <a:prstGeom prst="rect">
            <a:avLst/>
          </a:prstGeom>
          <a:ln>
            <a:noFill/>
          </a:ln>
        </p:spPr>
      </p:pic>
      <p:sp>
        <p:nvSpPr>
          <p:cNvPr id="355" name="CustomShape 13"/>
          <p:cNvSpPr/>
          <p:nvPr/>
        </p:nvSpPr>
        <p:spPr>
          <a:xfrm>
            <a:off x="247320" y="3935880"/>
            <a:ext cx="801360" cy="910440"/>
          </a:xfrm>
          <a:prstGeom prst="rect">
            <a:avLst/>
          </a:prstGeom>
          <a:solidFill>
            <a:srgbClr val="D9D9D9"/>
          </a:solidFill>
          <a:ln w="12600">
            <a:solidFill>
              <a:srgbClr val="000000"/>
            </a:solidFill>
            <a:miter/>
          </a:ln>
        </p:spPr>
      </p:sp>
      <p:sp>
        <p:nvSpPr>
          <p:cNvPr id="356" name="CustomShape 14"/>
          <p:cNvSpPr/>
          <p:nvPr/>
        </p:nvSpPr>
        <p:spPr>
          <a:xfrm>
            <a:off x="247320" y="4265640"/>
            <a:ext cx="198360" cy="581040"/>
          </a:xfrm>
          <a:prstGeom prst="rect">
            <a:avLst/>
          </a:prstGeom>
          <a:gradFill>
            <a:gsLst>
              <a:gs pos="0">
                <a:srgbClr val="000000"/>
              </a:gs>
              <a:gs pos="50000">
                <a:srgbClr val="000000"/>
              </a:gs>
              <a:gs pos="100000">
                <a:srgbClr val="000000"/>
              </a:gs>
            </a:gsLst>
            <a:lin ang="16200000"/>
          </a:gradFill>
          <a:ln w="9360">
            <a:solidFill>
              <a:srgbClr val="000000"/>
            </a:solidFill>
            <a:round/>
          </a:ln>
        </p:spPr>
        <p:txBody>
          <a:bodyPr lIns="90000" tIns="45000" rIns="90000" bIns="45000" anchor="ctr"/>
          <a:lstStyle/>
          <a:p>
            <a:pPr algn="ctr">
              <a:lnSpc>
                <a:spcPct val="100000"/>
              </a:lnSpc>
            </a:pPr>
            <a:r>
              <a:rPr lang="en-US" sz="1000">
                <a:solidFill>
                  <a:srgbClr val="FFFFFF"/>
                </a:solidFill>
                <a:latin typeface="Calibri"/>
              </a:rPr>
              <a:t>Drive</a:t>
            </a:r>
            <a:endParaRPr/>
          </a:p>
        </p:txBody>
      </p:sp>
      <p:sp>
        <p:nvSpPr>
          <p:cNvPr id="357" name="CustomShape 15"/>
          <p:cNvSpPr/>
          <p:nvPr/>
        </p:nvSpPr>
        <p:spPr>
          <a:xfrm>
            <a:off x="446400" y="4263840"/>
            <a:ext cx="198360" cy="581040"/>
          </a:xfrm>
          <a:prstGeom prst="rect">
            <a:avLst/>
          </a:prstGeom>
          <a:gradFill>
            <a:gsLst>
              <a:gs pos="0">
                <a:srgbClr val="000000"/>
              </a:gs>
              <a:gs pos="50000">
                <a:srgbClr val="000000"/>
              </a:gs>
              <a:gs pos="100000">
                <a:srgbClr val="000000"/>
              </a:gs>
            </a:gsLst>
            <a:lin ang="16200000"/>
          </a:gradFill>
          <a:ln w="9360">
            <a:solidFill>
              <a:srgbClr val="000000"/>
            </a:solidFill>
            <a:round/>
          </a:ln>
        </p:spPr>
        <p:txBody>
          <a:bodyPr lIns="90000" tIns="45000" rIns="90000" bIns="45000" anchor="ctr"/>
          <a:lstStyle/>
          <a:p>
            <a:pPr algn="ctr">
              <a:lnSpc>
                <a:spcPct val="100000"/>
              </a:lnSpc>
            </a:pPr>
            <a:r>
              <a:rPr lang="en-US" sz="1000">
                <a:solidFill>
                  <a:srgbClr val="FFFFFF"/>
                </a:solidFill>
                <a:latin typeface="Calibri"/>
              </a:rPr>
              <a:t>Analog</a:t>
            </a:r>
            <a:endParaRPr/>
          </a:p>
        </p:txBody>
      </p:sp>
      <p:sp>
        <p:nvSpPr>
          <p:cNvPr id="358" name="CustomShape 16"/>
          <p:cNvSpPr/>
          <p:nvPr/>
        </p:nvSpPr>
        <p:spPr>
          <a:xfrm>
            <a:off x="645840" y="4263840"/>
            <a:ext cx="198360" cy="581040"/>
          </a:xfrm>
          <a:prstGeom prst="rect">
            <a:avLst/>
          </a:prstGeom>
          <a:gradFill>
            <a:gsLst>
              <a:gs pos="0">
                <a:srgbClr val="000000"/>
              </a:gs>
              <a:gs pos="50000">
                <a:srgbClr val="000000"/>
              </a:gs>
              <a:gs pos="100000">
                <a:srgbClr val="000000"/>
              </a:gs>
            </a:gsLst>
            <a:lin ang="16200000"/>
          </a:gradFill>
          <a:ln w="9360">
            <a:solidFill>
              <a:srgbClr val="000000"/>
            </a:solidFill>
            <a:round/>
          </a:ln>
        </p:spPr>
        <p:txBody>
          <a:bodyPr lIns="90000" tIns="45000" rIns="90000" bIns="45000" anchor="ctr"/>
          <a:lstStyle/>
          <a:p>
            <a:pPr algn="ctr">
              <a:lnSpc>
                <a:spcPct val="100000"/>
              </a:lnSpc>
            </a:pPr>
            <a:r>
              <a:rPr lang="en-US" sz="1000">
                <a:solidFill>
                  <a:srgbClr val="FFFFFF"/>
                </a:solidFill>
                <a:latin typeface="Calibri"/>
              </a:rPr>
              <a:t>Digital</a:t>
            </a:r>
            <a:endParaRPr/>
          </a:p>
        </p:txBody>
      </p:sp>
      <p:sp>
        <p:nvSpPr>
          <p:cNvPr id="359" name="CustomShape 17"/>
          <p:cNvSpPr/>
          <p:nvPr/>
        </p:nvSpPr>
        <p:spPr>
          <a:xfrm>
            <a:off x="258480" y="3911760"/>
            <a:ext cx="610560" cy="394560"/>
          </a:xfrm>
          <a:prstGeom prst="rect">
            <a:avLst/>
          </a:prstGeom>
          <a:noFill/>
          <a:ln>
            <a:noFill/>
          </a:ln>
        </p:spPr>
        <p:txBody>
          <a:bodyPr wrap="none" lIns="90000" tIns="45000" rIns="90000" bIns="45000"/>
          <a:lstStyle/>
          <a:p>
            <a:pPr>
              <a:lnSpc>
                <a:spcPct val="100000"/>
              </a:lnSpc>
            </a:pPr>
            <a:r>
              <a:rPr lang="en-US" sz="900" b="1" dirty="0">
                <a:solidFill>
                  <a:srgbClr val="000000"/>
                </a:solidFill>
                <a:latin typeface="Calibri"/>
                <a:ea typeface="ＭＳ Ｐゴシック"/>
              </a:rPr>
              <a:t>EtherCAT</a:t>
            </a:r>
            <a:endParaRPr dirty="0"/>
          </a:p>
          <a:p>
            <a:pPr>
              <a:lnSpc>
                <a:spcPct val="100000"/>
              </a:lnSpc>
            </a:pPr>
            <a:endParaRPr dirty="0"/>
          </a:p>
        </p:txBody>
      </p:sp>
      <p:sp>
        <p:nvSpPr>
          <p:cNvPr id="360" name="Line 18"/>
          <p:cNvSpPr/>
          <p:nvPr/>
        </p:nvSpPr>
        <p:spPr>
          <a:xfrm>
            <a:off x="333720" y="4861800"/>
            <a:ext cx="1080" cy="391320"/>
          </a:xfrm>
          <a:prstGeom prst="line">
            <a:avLst/>
          </a:prstGeom>
          <a:ln w="25560">
            <a:solidFill>
              <a:srgbClr val="000000"/>
            </a:solidFill>
            <a:round/>
          </a:ln>
        </p:spPr>
      </p:sp>
      <p:sp>
        <p:nvSpPr>
          <p:cNvPr id="361" name="CustomShape 19"/>
          <p:cNvSpPr/>
          <p:nvPr/>
        </p:nvSpPr>
        <p:spPr>
          <a:xfrm>
            <a:off x="849960" y="4261680"/>
            <a:ext cx="198360" cy="581040"/>
          </a:xfrm>
          <a:prstGeom prst="rect">
            <a:avLst/>
          </a:prstGeom>
          <a:gradFill>
            <a:gsLst>
              <a:gs pos="0">
                <a:srgbClr val="000000"/>
              </a:gs>
              <a:gs pos="50000">
                <a:srgbClr val="000000"/>
              </a:gs>
              <a:gs pos="100000">
                <a:srgbClr val="000000"/>
              </a:gs>
            </a:gsLst>
            <a:lin ang="16200000"/>
          </a:gradFill>
          <a:ln w="9360">
            <a:solidFill>
              <a:srgbClr val="000000"/>
            </a:solidFill>
            <a:round/>
          </a:ln>
        </p:spPr>
        <p:txBody>
          <a:bodyPr lIns="90000" tIns="45000" rIns="90000" bIns="45000" anchor="ctr"/>
          <a:lstStyle/>
          <a:p>
            <a:pPr algn="ctr">
              <a:lnSpc>
                <a:spcPct val="100000"/>
              </a:lnSpc>
            </a:pPr>
            <a:r>
              <a:rPr lang="en-US" sz="1000">
                <a:solidFill>
                  <a:srgbClr val="FFFFFF"/>
                </a:solidFill>
                <a:latin typeface="Calibri"/>
              </a:rPr>
              <a:t>XXXX</a:t>
            </a:r>
            <a:endParaRPr/>
          </a:p>
        </p:txBody>
      </p:sp>
      <p:sp>
        <p:nvSpPr>
          <p:cNvPr id="362" name="Line 20"/>
          <p:cNvSpPr/>
          <p:nvPr/>
        </p:nvSpPr>
        <p:spPr>
          <a:xfrm>
            <a:off x="754560" y="4845600"/>
            <a:ext cx="0" cy="119160"/>
          </a:xfrm>
          <a:prstGeom prst="line">
            <a:avLst/>
          </a:prstGeom>
          <a:ln w="25560">
            <a:solidFill>
              <a:srgbClr val="000000"/>
            </a:solidFill>
            <a:round/>
          </a:ln>
        </p:spPr>
      </p:sp>
      <p:pic>
        <p:nvPicPr>
          <p:cNvPr id="363" name="Picture 49"/>
          <p:cNvPicPr/>
          <p:nvPr/>
        </p:nvPicPr>
        <p:blipFill>
          <a:blip r:embed="rId7"/>
          <a:stretch>
            <a:fillRect/>
          </a:stretch>
        </p:blipFill>
        <p:spPr>
          <a:xfrm>
            <a:off x="380520" y="5103360"/>
            <a:ext cx="343800" cy="142920"/>
          </a:xfrm>
          <a:prstGeom prst="rect">
            <a:avLst/>
          </a:prstGeom>
          <a:ln>
            <a:noFill/>
          </a:ln>
        </p:spPr>
      </p:pic>
      <p:sp>
        <p:nvSpPr>
          <p:cNvPr id="364" name="Line 21"/>
          <p:cNvSpPr/>
          <p:nvPr/>
        </p:nvSpPr>
        <p:spPr>
          <a:xfrm>
            <a:off x="552240" y="4843440"/>
            <a:ext cx="0" cy="210960"/>
          </a:xfrm>
          <a:prstGeom prst="line">
            <a:avLst/>
          </a:prstGeom>
          <a:ln w="25560">
            <a:solidFill>
              <a:srgbClr val="000000"/>
            </a:solidFill>
            <a:round/>
          </a:ln>
        </p:spPr>
      </p:sp>
      <p:pic>
        <p:nvPicPr>
          <p:cNvPr id="365" name="Picture 51"/>
          <p:cNvPicPr/>
          <p:nvPr/>
        </p:nvPicPr>
        <p:blipFill>
          <a:blip r:embed="rId8"/>
          <a:stretch>
            <a:fillRect/>
          </a:stretch>
        </p:blipFill>
        <p:spPr>
          <a:xfrm>
            <a:off x="607680" y="4991760"/>
            <a:ext cx="293760" cy="129960"/>
          </a:xfrm>
          <a:prstGeom prst="rect">
            <a:avLst/>
          </a:prstGeom>
          <a:ln>
            <a:noFill/>
          </a:ln>
        </p:spPr>
      </p:pic>
      <p:pic>
        <p:nvPicPr>
          <p:cNvPr id="366" name="Picture 52"/>
          <p:cNvPicPr/>
          <p:nvPr/>
        </p:nvPicPr>
        <p:blipFill>
          <a:blip r:embed="rId6"/>
          <a:stretch>
            <a:fillRect/>
          </a:stretch>
        </p:blipFill>
        <p:spPr>
          <a:xfrm>
            <a:off x="1402560" y="5260320"/>
            <a:ext cx="348840" cy="255960"/>
          </a:xfrm>
          <a:prstGeom prst="rect">
            <a:avLst/>
          </a:prstGeom>
          <a:ln>
            <a:noFill/>
          </a:ln>
        </p:spPr>
      </p:pic>
      <p:sp>
        <p:nvSpPr>
          <p:cNvPr id="367" name="CustomShape 22"/>
          <p:cNvSpPr/>
          <p:nvPr/>
        </p:nvSpPr>
        <p:spPr>
          <a:xfrm>
            <a:off x="1470240" y="3946680"/>
            <a:ext cx="801360" cy="910440"/>
          </a:xfrm>
          <a:prstGeom prst="rect">
            <a:avLst/>
          </a:prstGeom>
          <a:solidFill>
            <a:srgbClr val="D9D9D9"/>
          </a:solidFill>
          <a:ln w="12600">
            <a:solidFill>
              <a:srgbClr val="000000"/>
            </a:solidFill>
            <a:miter/>
          </a:ln>
        </p:spPr>
      </p:sp>
      <p:sp>
        <p:nvSpPr>
          <p:cNvPr id="368" name="CustomShape 23"/>
          <p:cNvSpPr/>
          <p:nvPr/>
        </p:nvSpPr>
        <p:spPr>
          <a:xfrm>
            <a:off x="1470240" y="4276440"/>
            <a:ext cx="198360" cy="581040"/>
          </a:xfrm>
          <a:prstGeom prst="rect">
            <a:avLst/>
          </a:prstGeom>
          <a:gradFill>
            <a:gsLst>
              <a:gs pos="0">
                <a:srgbClr val="000000"/>
              </a:gs>
              <a:gs pos="50000">
                <a:srgbClr val="000000"/>
              </a:gs>
              <a:gs pos="100000">
                <a:srgbClr val="000000"/>
              </a:gs>
            </a:gsLst>
            <a:lin ang="16200000"/>
          </a:gradFill>
          <a:ln w="9360">
            <a:solidFill>
              <a:srgbClr val="000000"/>
            </a:solidFill>
            <a:round/>
          </a:ln>
        </p:spPr>
        <p:txBody>
          <a:bodyPr lIns="90000" tIns="45000" rIns="90000" bIns="45000" anchor="ctr"/>
          <a:lstStyle/>
          <a:p>
            <a:pPr algn="ctr">
              <a:lnSpc>
                <a:spcPct val="100000"/>
              </a:lnSpc>
            </a:pPr>
            <a:r>
              <a:rPr lang="en-US" sz="1000">
                <a:solidFill>
                  <a:srgbClr val="FFFFFF"/>
                </a:solidFill>
                <a:latin typeface="Calibri"/>
              </a:rPr>
              <a:t>Drive</a:t>
            </a:r>
            <a:endParaRPr/>
          </a:p>
        </p:txBody>
      </p:sp>
      <p:sp>
        <p:nvSpPr>
          <p:cNvPr id="369" name="CustomShape 24"/>
          <p:cNvSpPr/>
          <p:nvPr/>
        </p:nvSpPr>
        <p:spPr>
          <a:xfrm>
            <a:off x="1669320" y="4274640"/>
            <a:ext cx="198360" cy="581040"/>
          </a:xfrm>
          <a:prstGeom prst="rect">
            <a:avLst/>
          </a:prstGeom>
          <a:gradFill>
            <a:gsLst>
              <a:gs pos="0">
                <a:srgbClr val="000000"/>
              </a:gs>
              <a:gs pos="50000">
                <a:srgbClr val="000000"/>
              </a:gs>
              <a:gs pos="100000">
                <a:srgbClr val="000000"/>
              </a:gs>
            </a:gsLst>
            <a:lin ang="16200000"/>
          </a:gradFill>
          <a:ln w="9360">
            <a:solidFill>
              <a:srgbClr val="000000"/>
            </a:solidFill>
            <a:round/>
          </a:ln>
        </p:spPr>
        <p:txBody>
          <a:bodyPr lIns="90000" tIns="45000" rIns="90000" bIns="45000" anchor="ctr"/>
          <a:lstStyle/>
          <a:p>
            <a:pPr algn="ctr">
              <a:lnSpc>
                <a:spcPct val="100000"/>
              </a:lnSpc>
            </a:pPr>
            <a:r>
              <a:rPr lang="en-US" sz="1000">
                <a:solidFill>
                  <a:srgbClr val="FFFFFF"/>
                </a:solidFill>
                <a:latin typeface="Calibri"/>
              </a:rPr>
              <a:t>Analog</a:t>
            </a:r>
            <a:endParaRPr/>
          </a:p>
        </p:txBody>
      </p:sp>
      <p:sp>
        <p:nvSpPr>
          <p:cNvPr id="370" name="CustomShape 25"/>
          <p:cNvSpPr/>
          <p:nvPr/>
        </p:nvSpPr>
        <p:spPr>
          <a:xfrm>
            <a:off x="1868760" y="4274640"/>
            <a:ext cx="198360" cy="581040"/>
          </a:xfrm>
          <a:prstGeom prst="rect">
            <a:avLst/>
          </a:prstGeom>
          <a:gradFill>
            <a:gsLst>
              <a:gs pos="0">
                <a:srgbClr val="000000"/>
              </a:gs>
              <a:gs pos="50000">
                <a:srgbClr val="000000"/>
              </a:gs>
              <a:gs pos="100000">
                <a:srgbClr val="000000"/>
              </a:gs>
            </a:gsLst>
            <a:lin ang="16200000"/>
          </a:gradFill>
          <a:ln w="9360">
            <a:solidFill>
              <a:srgbClr val="000000"/>
            </a:solidFill>
            <a:round/>
          </a:ln>
        </p:spPr>
        <p:txBody>
          <a:bodyPr lIns="90000" tIns="45000" rIns="90000" bIns="45000" anchor="ctr"/>
          <a:lstStyle/>
          <a:p>
            <a:pPr algn="ctr">
              <a:lnSpc>
                <a:spcPct val="100000"/>
              </a:lnSpc>
            </a:pPr>
            <a:r>
              <a:rPr lang="en-US" sz="1000">
                <a:solidFill>
                  <a:srgbClr val="FFFFFF"/>
                </a:solidFill>
                <a:latin typeface="Calibri"/>
              </a:rPr>
              <a:t>Digital</a:t>
            </a:r>
            <a:endParaRPr/>
          </a:p>
        </p:txBody>
      </p:sp>
      <p:sp>
        <p:nvSpPr>
          <p:cNvPr id="371" name="CustomShape 26"/>
          <p:cNvSpPr/>
          <p:nvPr/>
        </p:nvSpPr>
        <p:spPr>
          <a:xfrm>
            <a:off x="1481400" y="3922560"/>
            <a:ext cx="610560" cy="394560"/>
          </a:xfrm>
          <a:prstGeom prst="rect">
            <a:avLst/>
          </a:prstGeom>
          <a:noFill/>
          <a:ln>
            <a:noFill/>
          </a:ln>
        </p:spPr>
        <p:txBody>
          <a:bodyPr wrap="none" lIns="90000" tIns="45000" rIns="90000" bIns="45000"/>
          <a:lstStyle/>
          <a:p>
            <a:pPr>
              <a:lnSpc>
                <a:spcPct val="100000"/>
              </a:lnSpc>
            </a:pPr>
            <a:r>
              <a:rPr lang="en-US" sz="900" b="1" dirty="0">
                <a:solidFill>
                  <a:srgbClr val="000000"/>
                </a:solidFill>
                <a:latin typeface="Calibri"/>
                <a:ea typeface="ＭＳ Ｐゴシック"/>
              </a:rPr>
              <a:t>EtherCAT</a:t>
            </a:r>
            <a:endParaRPr dirty="0"/>
          </a:p>
          <a:p>
            <a:pPr>
              <a:lnSpc>
                <a:spcPct val="100000"/>
              </a:lnSpc>
            </a:pPr>
            <a:endParaRPr dirty="0"/>
          </a:p>
        </p:txBody>
      </p:sp>
      <p:sp>
        <p:nvSpPr>
          <p:cNvPr id="372" name="Line 27"/>
          <p:cNvSpPr/>
          <p:nvPr/>
        </p:nvSpPr>
        <p:spPr>
          <a:xfrm>
            <a:off x="1556640" y="4872600"/>
            <a:ext cx="1440" cy="391320"/>
          </a:xfrm>
          <a:prstGeom prst="line">
            <a:avLst/>
          </a:prstGeom>
          <a:ln w="25560">
            <a:solidFill>
              <a:srgbClr val="000000"/>
            </a:solidFill>
            <a:round/>
          </a:ln>
        </p:spPr>
      </p:sp>
      <p:sp>
        <p:nvSpPr>
          <p:cNvPr id="373" name="CustomShape 28"/>
          <p:cNvSpPr/>
          <p:nvPr/>
        </p:nvSpPr>
        <p:spPr>
          <a:xfrm>
            <a:off x="2072880" y="4272480"/>
            <a:ext cx="198360" cy="581040"/>
          </a:xfrm>
          <a:prstGeom prst="rect">
            <a:avLst/>
          </a:prstGeom>
          <a:gradFill>
            <a:gsLst>
              <a:gs pos="0">
                <a:srgbClr val="000000"/>
              </a:gs>
              <a:gs pos="50000">
                <a:srgbClr val="000000"/>
              </a:gs>
              <a:gs pos="100000">
                <a:srgbClr val="000000"/>
              </a:gs>
            </a:gsLst>
            <a:lin ang="16200000"/>
          </a:gradFill>
          <a:ln w="9360">
            <a:solidFill>
              <a:srgbClr val="000000"/>
            </a:solidFill>
            <a:round/>
          </a:ln>
        </p:spPr>
        <p:txBody>
          <a:bodyPr lIns="90000" tIns="45000" rIns="90000" bIns="45000" anchor="ctr"/>
          <a:lstStyle/>
          <a:p>
            <a:pPr algn="ctr">
              <a:lnSpc>
                <a:spcPct val="100000"/>
              </a:lnSpc>
            </a:pPr>
            <a:r>
              <a:rPr lang="en-US" sz="1000">
                <a:solidFill>
                  <a:srgbClr val="FFFFFF"/>
                </a:solidFill>
                <a:latin typeface="Calibri"/>
              </a:rPr>
              <a:t>XXXX</a:t>
            </a:r>
            <a:endParaRPr/>
          </a:p>
        </p:txBody>
      </p:sp>
      <p:sp>
        <p:nvSpPr>
          <p:cNvPr id="374" name="Line 29"/>
          <p:cNvSpPr/>
          <p:nvPr/>
        </p:nvSpPr>
        <p:spPr>
          <a:xfrm>
            <a:off x="1977840" y="4856040"/>
            <a:ext cx="0" cy="119520"/>
          </a:xfrm>
          <a:prstGeom prst="line">
            <a:avLst/>
          </a:prstGeom>
          <a:ln w="25560">
            <a:solidFill>
              <a:srgbClr val="000000"/>
            </a:solidFill>
            <a:round/>
          </a:ln>
        </p:spPr>
      </p:sp>
      <p:pic>
        <p:nvPicPr>
          <p:cNvPr id="375" name="Picture 61"/>
          <p:cNvPicPr/>
          <p:nvPr/>
        </p:nvPicPr>
        <p:blipFill>
          <a:blip r:embed="rId7"/>
          <a:stretch>
            <a:fillRect/>
          </a:stretch>
        </p:blipFill>
        <p:spPr>
          <a:xfrm>
            <a:off x="1603440" y="5114160"/>
            <a:ext cx="343800" cy="142920"/>
          </a:xfrm>
          <a:prstGeom prst="rect">
            <a:avLst/>
          </a:prstGeom>
          <a:ln>
            <a:noFill/>
          </a:ln>
        </p:spPr>
      </p:pic>
      <p:sp>
        <p:nvSpPr>
          <p:cNvPr id="376" name="Line 30"/>
          <p:cNvSpPr/>
          <p:nvPr/>
        </p:nvSpPr>
        <p:spPr>
          <a:xfrm>
            <a:off x="1775520" y="4854240"/>
            <a:ext cx="0" cy="210960"/>
          </a:xfrm>
          <a:prstGeom prst="line">
            <a:avLst/>
          </a:prstGeom>
          <a:ln w="25560">
            <a:solidFill>
              <a:srgbClr val="000000"/>
            </a:solidFill>
            <a:round/>
          </a:ln>
        </p:spPr>
      </p:sp>
      <p:pic>
        <p:nvPicPr>
          <p:cNvPr id="377" name="Picture 63"/>
          <p:cNvPicPr/>
          <p:nvPr/>
        </p:nvPicPr>
        <p:blipFill>
          <a:blip r:embed="rId8"/>
          <a:stretch>
            <a:fillRect/>
          </a:stretch>
        </p:blipFill>
        <p:spPr>
          <a:xfrm>
            <a:off x="1830600" y="5002560"/>
            <a:ext cx="293760" cy="129960"/>
          </a:xfrm>
          <a:prstGeom prst="rect">
            <a:avLst/>
          </a:prstGeom>
          <a:ln>
            <a:noFill/>
          </a:ln>
        </p:spPr>
      </p:pic>
      <p:sp>
        <p:nvSpPr>
          <p:cNvPr id="378" name="CustomShape 31"/>
          <p:cNvSpPr/>
          <p:nvPr/>
        </p:nvSpPr>
        <p:spPr>
          <a:xfrm>
            <a:off x="2637720" y="3947040"/>
            <a:ext cx="801360" cy="304560"/>
          </a:xfrm>
          <a:prstGeom prst="rect">
            <a:avLst/>
          </a:prstGeom>
          <a:solidFill>
            <a:srgbClr val="D9D9D9"/>
          </a:solidFill>
          <a:ln w="12600">
            <a:solidFill>
              <a:srgbClr val="000000"/>
            </a:solidFill>
            <a:miter/>
          </a:ln>
        </p:spPr>
      </p:sp>
      <p:sp>
        <p:nvSpPr>
          <p:cNvPr id="379" name="CustomShape 32"/>
          <p:cNvSpPr/>
          <p:nvPr/>
        </p:nvSpPr>
        <p:spPr>
          <a:xfrm>
            <a:off x="2575080" y="3917880"/>
            <a:ext cx="884880" cy="393840"/>
          </a:xfrm>
          <a:prstGeom prst="rect">
            <a:avLst/>
          </a:prstGeom>
          <a:noFill/>
          <a:ln>
            <a:noFill/>
          </a:ln>
        </p:spPr>
        <p:txBody>
          <a:bodyPr wrap="none" lIns="90000" tIns="45000" rIns="90000" bIns="45000"/>
          <a:lstStyle/>
          <a:p>
            <a:pPr>
              <a:lnSpc>
                <a:spcPct val="100000"/>
              </a:lnSpc>
            </a:pPr>
            <a:r>
              <a:rPr lang="en-US" sz="900" b="1" dirty="0">
                <a:solidFill>
                  <a:srgbClr val="000000"/>
                </a:solidFill>
                <a:latin typeface="Calibri"/>
                <a:ea typeface="ＭＳ Ｐゴシック"/>
              </a:rPr>
              <a:t>EtherCAT Drive</a:t>
            </a:r>
            <a:endParaRPr dirty="0"/>
          </a:p>
          <a:p>
            <a:pPr>
              <a:lnSpc>
                <a:spcPct val="100000"/>
              </a:lnSpc>
            </a:pPr>
            <a:endParaRPr dirty="0"/>
          </a:p>
        </p:txBody>
      </p:sp>
      <p:pic>
        <p:nvPicPr>
          <p:cNvPr id="380" name="Picture 66"/>
          <p:cNvPicPr/>
          <p:nvPr/>
        </p:nvPicPr>
        <p:blipFill>
          <a:blip r:embed="rId6"/>
          <a:stretch>
            <a:fillRect/>
          </a:stretch>
        </p:blipFill>
        <p:spPr>
          <a:xfrm>
            <a:off x="2850480" y="4582440"/>
            <a:ext cx="348840" cy="255960"/>
          </a:xfrm>
          <a:prstGeom prst="rect">
            <a:avLst/>
          </a:prstGeom>
          <a:ln>
            <a:noFill/>
          </a:ln>
        </p:spPr>
      </p:pic>
      <p:sp>
        <p:nvSpPr>
          <p:cNvPr id="381" name="CustomShape 33"/>
          <p:cNvSpPr/>
          <p:nvPr/>
        </p:nvSpPr>
        <p:spPr>
          <a:xfrm>
            <a:off x="2444760" y="3673440"/>
            <a:ext cx="609120" cy="226440"/>
          </a:xfrm>
          <a:prstGeom prst="rect">
            <a:avLst/>
          </a:prstGeom>
          <a:noFill/>
          <a:ln>
            <a:noFill/>
          </a:ln>
        </p:spPr>
        <p:txBody>
          <a:bodyPr wrap="none" lIns="90000" tIns="45000" rIns="90000" bIns="45000"/>
          <a:lstStyle/>
          <a:p>
            <a:pPr>
              <a:lnSpc>
                <a:spcPct val="100000"/>
              </a:lnSpc>
            </a:pPr>
            <a:r>
              <a:rPr lang="en-US" sz="900" b="1" dirty="0">
                <a:solidFill>
                  <a:srgbClr val="000000"/>
                </a:solidFill>
                <a:latin typeface="Calibri"/>
                <a:ea typeface="ＭＳ Ｐゴシック"/>
              </a:rPr>
              <a:t>EtherCAT</a:t>
            </a:r>
            <a:endParaRPr dirty="0"/>
          </a:p>
        </p:txBody>
      </p:sp>
      <p:sp>
        <p:nvSpPr>
          <p:cNvPr id="382" name="CustomShape 34"/>
          <p:cNvSpPr/>
          <p:nvPr/>
        </p:nvSpPr>
        <p:spPr>
          <a:xfrm>
            <a:off x="2267640" y="3141000"/>
            <a:ext cx="3887640" cy="1079280"/>
          </a:xfrm>
          <a:prstGeom prst="straightConnector1">
            <a:avLst/>
          </a:prstGeom>
          <a:noFill/>
          <a:ln w="25560">
            <a:solidFill>
              <a:srgbClr val="4F81BD"/>
            </a:solidFill>
            <a:round/>
            <a:tailEnd type="arrow" w="med" len="med"/>
          </a:ln>
        </p:spPr>
      </p:sp>
      <p:sp>
        <p:nvSpPr>
          <p:cNvPr id="383" name="CustomShape 35"/>
          <p:cNvSpPr/>
          <p:nvPr/>
        </p:nvSpPr>
        <p:spPr>
          <a:xfrm>
            <a:off x="2267640" y="4221000"/>
            <a:ext cx="4751640" cy="287280"/>
          </a:xfrm>
          <a:prstGeom prst="straightConnector1">
            <a:avLst/>
          </a:prstGeom>
          <a:noFill/>
          <a:ln w="25560">
            <a:solidFill>
              <a:srgbClr val="4F81BD"/>
            </a:solidFill>
            <a:round/>
            <a:tailEnd type="arrow" w="med" len="med"/>
          </a:ln>
        </p:spPr>
      </p:sp>
      <p:sp>
        <p:nvSpPr>
          <p:cNvPr id="384" name="CustomShape 36"/>
          <p:cNvSpPr/>
          <p:nvPr/>
        </p:nvSpPr>
        <p:spPr>
          <a:xfrm>
            <a:off x="2483640" y="2133000"/>
            <a:ext cx="4319640" cy="143280"/>
          </a:xfrm>
          <a:prstGeom prst="straightConnector1">
            <a:avLst/>
          </a:prstGeom>
          <a:noFill/>
          <a:ln w="25560">
            <a:solidFill>
              <a:srgbClr val="4F81BD"/>
            </a:solidFill>
            <a:round/>
            <a:tailEnd type="arrow" w="med" len="med"/>
          </a:ln>
        </p:spPr>
      </p:sp>
      <p:sp>
        <p:nvSpPr>
          <p:cNvPr id="385" name="CustomShape 37"/>
          <p:cNvSpPr/>
          <p:nvPr/>
        </p:nvSpPr>
        <p:spPr>
          <a:xfrm flipV="1">
            <a:off x="3405240" y="4939560"/>
            <a:ext cx="2606400" cy="759960"/>
          </a:xfrm>
          <a:prstGeom prst="straightConnector1">
            <a:avLst/>
          </a:prstGeom>
          <a:noFill/>
          <a:ln w="25560">
            <a:solidFill>
              <a:srgbClr val="4F81BD"/>
            </a:solidFill>
            <a:round/>
            <a:tailEnd type="arrow" w="med" len="med"/>
          </a:ln>
        </p:spPr>
      </p:sp>
      <p:sp>
        <p:nvSpPr>
          <p:cNvPr id="386" name="CustomShape 38"/>
          <p:cNvSpPr/>
          <p:nvPr/>
        </p:nvSpPr>
        <p:spPr>
          <a:xfrm flipV="1">
            <a:off x="3492000" y="5371920"/>
            <a:ext cx="3239640" cy="359280"/>
          </a:xfrm>
          <a:prstGeom prst="straightConnector1">
            <a:avLst/>
          </a:prstGeom>
          <a:noFill/>
          <a:ln w="25560">
            <a:solidFill>
              <a:srgbClr val="4F81BD"/>
            </a:solidFill>
            <a:round/>
            <a:tailEnd type="arrow" w="med" len="med"/>
          </a:ln>
        </p:spPr>
      </p:sp>
      <p:sp>
        <p:nvSpPr>
          <p:cNvPr id="387" name="CustomShape 39"/>
          <p:cNvSpPr/>
          <p:nvPr/>
        </p:nvSpPr>
        <p:spPr>
          <a:xfrm>
            <a:off x="2273760" y="5517360"/>
            <a:ext cx="1123920" cy="364320"/>
          </a:xfrm>
          <a:prstGeom prst="rect">
            <a:avLst/>
          </a:prstGeom>
          <a:noFill/>
          <a:ln>
            <a:noFill/>
          </a:ln>
        </p:spPr>
        <p:txBody>
          <a:bodyPr wrap="none" lIns="90000" tIns="45000" rIns="90000" bIns="45000"/>
          <a:lstStyle/>
          <a:p>
            <a:pPr>
              <a:lnSpc>
                <a:spcPct val="100000"/>
              </a:lnSpc>
            </a:pPr>
            <a:r>
              <a:rPr lang="en-US">
                <a:solidFill>
                  <a:srgbClr val="000000"/>
                </a:solidFill>
                <a:latin typeface="Calibri"/>
              </a:rPr>
              <a:t>Slit blades</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8" name="CustomShape 1"/>
          <p:cNvSpPr/>
          <p:nvPr/>
        </p:nvSpPr>
        <p:spPr>
          <a:xfrm>
            <a:off x="457200" y="274680"/>
            <a:ext cx="7138440" cy="1142280"/>
          </a:xfrm>
          <a:prstGeom prst="rect">
            <a:avLst/>
          </a:prstGeom>
          <a:noFill/>
          <a:ln>
            <a:noFill/>
          </a:ln>
        </p:spPr>
        <p:txBody>
          <a:bodyPr lIns="90000" tIns="45000" rIns="90000" bIns="45000" anchor="ctr"/>
          <a:lstStyle/>
          <a:p>
            <a:pPr>
              <a:lnSpc>
                <a:spcPct val="100000"/>
              </a:lnSpc>
            </a:pPr>
            <a:r>
              <a:rPr lang="en-US" sz="3200" dirty="0">
                <a:solidFill>
                  <a:srgbClr val="FFFFFF"/>
                </a:solidFill>
                <a:latin typeface="Calibri"/>
              </a:rPr>
              <a:t>Overview of EtherCAT Fieldbus</a:t>
            </a:r>
            <a:endParaRPr dirty="0"/>
          </a:p>
        </p:txBody>
      </p:sp>
      <p:sp>
        <p:nvSpPr>
          <p:cNvPr id="389" name="CustomShape 2"/>
          <p:cNvSpPr/>
          <p:nvPr/>
        </p:nvSpPr>
        <p:spPr>
          <a:xfrm>
            <a:off x="457200" y="1600200"/>
            <a:ext cx="8362440" cy="5068440"/>
          </a:xfrm>
          <a:prstGeom prst="rect">
            <a:avLst/>
          </a:prstGeom>
          <a:noFill/>
          <a:ln>
            <a:noFill/>
          </a:ln>
        </p:spPr>
        <p:txBody>
          <a:bodyPr lIns="90000" tIns="45000" rIns="90000" bIns="45000"/>
          <a:lstStyle/>
          <a:p>
            <a:pPr>
              <a:lnSpc>
                <a:spcPct val="100000"/>
              </a:lnSpc>
              <a:buFont typeface="Arial"/>
              <a:buChar char="•"/>
            </a:pPr>
            <a:r>
              <a:rPr lang="en-US" dirty="0">
                <a:solidFill>
                  <a:srgbClr val="000000"/>
                </a:solidFill>
                <a:latin typeface="Calibri"/>
              </a:rPr>
              <a:t>EtherCAT = </a:t>
            </a:r>
            <a:r>
              <a:rPr lang="en-US" b="1" dirty="0">
                <a:solidFill>
                  <a:srgbClr val="06BD3D"/>
                </a:solidFill>
                <a:latin typeface="Calibri"/>
              </a:rPr>
              <a:t>Ether</a:t>
            </a:r>
            <a:r>
              <a:rPr lang="en-US" dirty="0">
                <a:solidFill>
                  <a:srgbClr val="000000"/>
                </a:solidFill>
                <a:latin typeface="Calibri"/>
              </a:rPr>
              <a:t>net for </a:t>
            </a:r>
            <a:r>
              <a:rPr lang="en-US" b="1" dirty="0">
                <a:solidFill>
                  <a:srgbClr val="06BD3D"/>
                </a:solidFill>
                <a:latin typeface="Calibri"/>
              </a:rPr>
              <a:t>C</a:t>
            </a:r>
            <a:r>
              <a:rPr lang="en-US" dirty="0">
                <a:solidFill>
                  <a:srgbClr val="000000"/>
                </a:solidFill>
                <a:latin typeface="Calibri"/>
              </a:rPr>
              <a:t>ontrol </a:t>
            </a:r>
            <a:r>
              <a:rPr lang="en-US" b="1" dirty="0">
                <a:solidFill>
                  <a:srgbClr val="06BD3D"/>
                </a:solidFill>
                <a:latin typeface="Calibri"/>
              </a:rPr>
              <a:t>A</a:t>
            </a:r>
            <a:r>
              <a:rPr lang="en-US" dirty="0">
                <a:solidFill>
                  <a:srgbClr val="000000"/>
                </a:solidFill>
                <a:latin typeface="Calibri"/>
              </a:rPr>
              <a:t>utomation </a:t>
            </a:r>
            <a:r>
              <a:rPr lang="en-US" b="1" dirty="0">
                <a:solidFill>
                  <a:srgbClr val="06BD3D"/>
                </a:solidFill>
                <a:latin typeface="Calibri"/>
              </a:rPr>
              <a:t>T</a:t>
            </a:r>
            <a:r>
              <a:rPr lang="en-US" dirty="0">
                <a:solidFill>
                  <a:srgbClr val="000000"/>
                </a:solidFill>
                <a:latin typeface="Calibri"/>
              </a:rPr>
              <a:t>echnology</a:t>
            </a:r>
            <a:endParaRPr dirty="0"/>
          </a:p>
          <a:p>
            <a:pPr>
              <a:lnSpc>
                <a:spcPct val="100000"/>
              </a:lnSpc>
              <a:buFont typeface="Arial"/>
              <a:buChar char="•"/>
            </a:pPr>
            <a:r>
              <a:rPr lang="en-US" dirty="0">
                <a:solidFill>
                  <a:srgbClr val="000000"/>
                </a:solidFill>
                <a:latin typeface="Calibri"/>
              </a:rPr>
              <a:t>Open fieldbus standard originally developed by Beckhoff GmbH</a:t>
            </a:r>
            <a:endParaRPr dirty="0"/>
          </a:p>
          <a:p>
            <a:pPr>
              <a:lnSpc>
                <a:spcPct val="100000"/>
              </a:lnSpc>
              <a:buFont typeface="Arial"/>
              <a:buChar char="•"/>
            </a:pPr>
            <a:r>
              <a:rPr lang="en-US" dirty="0">
                <a:solidFill>
                  <a:srgbClr val="000000"/>
                </a:solidFill>
                <a:latin typeface="Calibri"/>
              </a:rPr>
              <a:t>Maintained by EtherCAT Technology Group (</a:t>
            </a:r>
            <a:r>
              <a:rPr lang="en-US" dirty="0" err="1">
                <a:solidFill>
                  <a:srgbClr val="3366FF"/>
                </a:solidFill>
                <a:latin typeface="Calibri"/>
              </a:rPr>
              <a:t>www.EtherCAT.org</a:t>
            </a:r>
            <a:r>
              <a:rPr lang="en-US" dirty="0">
                <a:solidFill>
                  <a:srgbClr val="000000"/>
                </a:solidFill>
                <a:latin typeface="Calibri"/>
              </a:rPr>
              <a:t>). </a:t>
            </a:r>
            <a:endParaRPr dirty="0"/>
          </a:p>
          <a:p>
            <a:pPr>
              <a:lnSpc>
                <a:spcPct val="100000"/>
              </a:lnSpc>
              <a:buFont typeface="Arial"/>
              <a:buChar char="•"/>
            </a:pPr>
            <a:r>
              <a:rPr lang="en-US" dirty="0">
                <a:solidFill>
                  <a:srgbClr val="000000"/>
                </a:solidFill>
                <a:latin typeface="Calibri"/>
              </a:rPr>
              <a:t>Hardware requirements:</a:t>
            </a:r>
            <a:endParaRPr dirty="0"/>
          </a:p>
          <a:p>
            <a:pPr lvl="1">
              <a:lnSpc>
                <a:spcPct val="100000"/>
              </a:lnSpc>
              <a:buFont typeface="Arial"/>
              <a:buChar char="–"/>
            </a:pPr>
            <a:r>
              <a:rPr lang="en-US" b="1" dirty="0">
                <a:solidFill>
                  <a:srgbClr val="000000"/>
                </a:solidFill>
                <a:latin typeface="Calibri"/>
              </a:rPr>
              <a:t>Master: standard computer hardware (NIC)</a:t>
            </a:r>
            <a:endParaRPr dirty="0"/>
          </a:p>
          <a:p>
            <a:pPr lvl="1">
              <a:lnSpc>
                <a:spcPct val="100000"/>
              </a:lnSpc>
              <a:buFont typeface="Arial"/>
              <a:buChar char="–"/>
            </a:pPr>
            <a:r>
              <a:rPr lang="en-US" b="1" dirty="0">
                <a:solidFill>
                  <a:srgbClr val="000000"/>
                </a:solidFill>
                <a:latin typeface="Calibri"/>
              </a:rPr>
              <a:t>Slaves: need dedicated hardware, EtherCAT Slave Controller (ESC)</a:t>
            </a:r>
            <a:endParaRPr dirty="0"/>
          </a:p>
          <a:p>
            <a:pPr>
              <a:lnSpc>
                <a:spcPct val="100000"/>
              </a:lnSpc>
              <a:buFont typeface="Arial"/>
              <a:buChar char="•"/>
            </a:pPr>
            <a:r>
              <a:rPr lang="en-US" dirty="0">
                <a:solidFill>
                  <a:srgbClr val="000000"/>
                </a:solidFill>
                <a:latin typeface="Calibri"/>
              </a:rPr>
              <a:t>Masters: Several commercial and </a:t>
            </a:r>
            <a:r>
              <a:rPr lang="en-US" b="1" dirty="0">
                <a:solidFill>
                  <a:srgbClr val="000000"/>
                </a:solidFill>
                <a:latin typeface="Calibri"/>
              </a:rPr>
              <a:t>open source </a:t>
            </a:r>
            <a:r>
              <a:rPr lang="en-US" dirty="0">
                <a:solidFill>
                  <a:srgbClr val="000000"/>
                </a:solidFill>
                <a:latin typeface="Calibri"/>
              </a:rPr>
              <a:t>masters available</a:t>
            </a:r>
            <a:endParaRPr dirty="0"/>
          </a:p>
          <a:p>
            <a:pPr>
              <a:lnSpc>
                <a:spcPct val="100000"/>
              </a:lnSpc>
              <a:buFont typeface="Arial"/>
              <a:buChar char="•"/>
            </a:pPr>
            <a:r>
              <a:rPr lang="en-US" dirty="0">
                <a:solidFill>
                  <a:srgbClr val="000000"/>
                </a:solidFill>
                <a:latin typeface="Calibri"/>
              </a:rPr>
              <a:t>Slaves: Several 100 manufacturers of slaves (drives, I/O, sensors, robots)</a:t>
            </a:r>
            <a:endParaRPr dirty="0"/>
          </a:p>
          <a:p>
            <a:pPr>
              <a:lnSpc>
                <a:spcPct val="100000"/>
              </a:lnSpc>
              <a:buFont typeface="Arial"/>
              <a:buChar char="•"/>
            </a:pPr>
            <a:r>
              <a:rPr lang="en-US" dirty="0">
                <a:solidFill>
                  <a:srgbClr val="000000"/>
                </a:solidFill>
                <a:latin typeface="Calibri"/>
              </a:rPr>
              <a:t>Topologies: Line, Star, Ring</a:t>
            </a:r>
            <a:endParaRPr dirty="0"/>
          </a:p>
          <a:p>
            <a:pPr>
              <a:lnSpc>
                <a:spcPct val="100000"/>
              </a:lnSpc>
              <a:buFont typeface="Arial"/>
              <a:buChar char="•"/>
            </a:pPr>
            <a:r>
              <a:rPr lang="en-US" dirty="0">
                <a:solidFill>
                  <a:srgbClr val="000000"/>
                </a:solidFill>
                <a:latin typeface="Calibri"/>
              </a:rPr>
              <a:t>Media: Cat 5 cable, plastic </a:t>
            </a:r>
            <a:r>
              <a:rPr lang="en-US" dirty="0" err="1">
                <a:solidFill>
                  <a:srgbClr val="000000"/>
                </a:solidFill>
                <a:latin typeface="Calibri"/>
              </a:rPr>
              <a:t>fibre</a:t>
            </a:r>
            <a:r>
              <a:rPr lang="en-US" dirty="0">
                <a:solidFill>
                  <a:srgbClr val="000000"/>
                </a:solidFill>
                <a:latin typeface="Calibri"/>
              </a:rPr>
              <a:t>, glass </a:t>
            </a:r>
            <a:r>
              <a:rPr lang="en-US" dirty="0" err="1">
                <a:solidFill>
                  <a:srgbClr val="000000"/>
                </a:solidFill>
                <a:latin typeface="Calibri"/>
              </a:rPr>
              <a:t>fibre</a:t>
            </a:r>
            <a:endParaRPr dirty="0"/>
          </a:p>
          <a:p>
            <a:pPr>
              <a:lnSpc>
                <a:spcPct val="100000"/>
              </a:lnSpc>
              <a:buFont typeface="Arial"/>
              <a:buChar char="•"/>
            </a:pPr>
            <a:r>
              <a:rPr lang="en-US" b="1" dirty="0">
                <a:solidFill>
                  <a:srgbClr val="000000"/>
                </a:solidFill>
                <a:latin typeface="Calibri"/>
              </a:rPr>
              <a:t>Supports Distributed Clock (DC) in slaves </a:t>
            </a:r>
            <a:endParaRPr dirty="0"/>
          </a:p>
          <a:p>
            <a:pPr>
              <a:lnSpc>
                <a:spcPct val="100000"/>
              </a:lnSpc>
              <a:buFont typeface="Arial"/>
              <a:buChar char="•"/>
            </a:pPr>
            <a:r>
              <a:rPr lang="en-US" dirty="0">
                <a:solidFill>
                  <a:srgbClr val="000000"/>
                </a:solidFill>
                <a:latin typeface="Calibri"/>
              </a:rPr>
              <a:t>Bandwidth utilization: 80%-97% (100 Mbit/s , Ethernet, Full-Duplex) </a:t>
            </a:r>
            <a:endParaRPr dirty="0"/>
          </a:p>
          <a:p>
            <a:pPr>
              <a:lnSpc>
                <a:spcPct val="100000"/>
              </a:lnSpc>
              <a:buFont typeface="Arial"/>
              <a:buChar char="•"/>
            </a:pPr>
            <a:r>
              <a:rPr lang="en-US" dirty="0">
                <a:solidFill>
                  <a:srgbClr val="000000"/>
                </a:solidFill>
                <a:latin typeface="Calibri"/>
              </a:rPr>
              <a:t>Applications: </a:t>
            </a:r>
            <a:r>
              <a:rPr lang="en-US" b="1" dirty="0">
                <a:solidFill>
                  <a:srgbClr val="000000"/>
                </a:solidFill>
                <a:latin typeface="Calibri"/>
              </a:rPr>
              <a:t>Motion, large or long distance systems, synchronized systems</a:t>
            </a:r>
            <a:endParaRPr dirty="0"/>
          </a:p>
          <a:p>
            <a:pPr>
              <a:lnSpc>
                <a:spcPct val="100000"/>
              </a:lnSpc>
              <a:buFont typeface="Arial"/>
              <a:buChar char="•"/>
            </a:pPr>
            <a:r>
              <a:rPr lang="en-US" dirty="0">
                <a:solidFill>
                  <a:srgbClr val="000000"/>
                </a:solidFill>
                <a:latin typeface="Calibri"/>
              </a:rPr>
              <a:t>Cycle times &gt; 50μs</a:t>
            </a:r>
            <a:endParaRP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0" name="CustomShape 1"/>
          <p:cNvSpPr/>
          <p:nvPr/>
        </p:nvSpPr>
        <p:spPr>
          <a:xfrm>
            <a:off x="457200" y="274680"/>
            <a:ext cx="7138440" cy="1142280"/>
          </a:xfrm>
          <a:prstGeom prst="rect">
            <a:avLst/>
          </a:prstGeom>
          <a:noFill/>
          <a:ln>
            <a:noFill/>
          </a:ln>
        </p:spPr>
        <p:txBody>
          <a:bodyPr lIns="90000" tIns="45000" rIns="90000" bIns="45000" anchor="ctr"/>
          <a:lstStyle/>
          <a:p>
            <a:pPr>
              <a:lnSpc>
                <a:spcPct val="100000"/>
              </a:lnSpc>
            </a:pPr>
            <a:r>
              <a:rPr lang="en-US" sz="3200" dirty="0">
                <a:solidFill>
                  <a:srgbClr val="FFFFFF"/>
                </a:solidFill>
                <a:latin typeface="Calibri"/>
              </a:rPr>
              <a:t>EtherCAT Motion: Control Modes </a:t>
            </a:r>
            <a:endParaRPr dirty="0"/>
          </a:p>
        </p:txBody>
      </p:sp>
      <p:sp>
        <p:nvSpPr>
          <p:cNvPr id="391" name="CustomShape 2"/>
          <p:cNvSpPr/>
          <p:nvPr/>
        </p:nvSpPr>
        <p:spPr>
          <a:xfrm flipV="1">
            <a:off x="3882240" y="2891880"/>
            <a:ext cx="360" cy="719280"/>
          </a:xfrm>
          <a:prstGeom prst="straightConnector1">
            <a:avLst/>
          </a:prstGeom>
          <a:noFill/>
          <a:ln w="25560">
            <a:solidFill>
              <a:srgbClr val="008000"/>
            </a:solidFill>
            <a:round/>
            <a:tailEnd type="arrow" w="med" len="med"/>
          </a:ln>
        </p:spPr>
      </p:sp>
      <p:sp>
        <p:nvSpPr>
          <p:cNvPr id="392" name="CustomShape 3"/>
          <p:cNvSpPr/>
          <p:nvPr/>
        </p:nvSpPr>
        <p:spPr>
          <a:xfrm flipV="1">
            <a:off x="4602240" y="4331880"/>
            <a:ext cx="360" cy="982440"/>
          </a:xfrm>
          <a:prstGeom prst="straightConnector1">
            <a:avLst/>
          </a:prstGeom>
          <a:noFill/>
          <a:ln w="25560">
            <a:solidFill>
              <a:srgbClr val="000000"/>
            </a:solidFill>
            <a:round/>
            <a:tailEnd type="arrow" w="med" len="med"/>
          </a:ln>
        </p:spPr>
      </p:sp>
      <p:pic>
        <p:nvPicPr>
          <p:cNvPr id="393" name="Picture 38"/>
          <p:cNvPicPr/>
          <p:nvPr/>
        </p:nvPicPr>
        <p:blipFill>
          <a:blip r:embed="rId2"/>
          <a:stretch>
            <a:fillRect/>
          </a:stretch>
        </p:blipFill>
        <p:spPr>
          <a:xfrm>
            <a:off x="3954240" y="5124600"/>
            <a:ext cx="1313280" cy="875160"/>
          </a:xfrm>
          <a:prstGeom prst="rect">
            <a:avLst/>
          </a:prstGeom>
          <a:ln>
            <a:noFill/>
          </a:ln>
        </p:spPr>
      </p:pic>
      <p:sp>
        <p:nvSpPr>
          <p:cNvPr id="394" name="CustomShape 4"/>
          <p:cNvSpPr/>
          <p:nvPr/>
        </p:nvSpPr>
        <p:spPr>
          <a:xfrm flipV="1">
            <a:off x="3738240" y="4331880"/>
            <a:ext cx="360" cy="982440"/>
          </a:xfrm>
          <a:prstGeom prst="straightConnector1">
            <a:avLst/>
          </a:prstGeom>
          <a:noFill/>
          <a:ln w="25560">
            <a:solidFill>
              <a:srgbClr val="000000"/>
            </a:solidFill>
            <a:round/>
            <a:tailEnd type="arrow" w="med" len="med"/>
          </a:ln>
        </p:spPr>
      </p:sp>
      <p:pic>
        <p:nvPicPr>
          <p:cNvPr id="395" name="Picture 40"/>
          <p:cNvPicPr/>
          <p:nvPr/>
        </p:nvPicPr>
        <p:blipFill>
          <a:blip r:embed="rId3"/>
          <a:stretch>
            <a:fillRect/>
          </a:stretch>
        </p:blipFill>
        <p:spPr>
          <a:xfrm>
            <a:off x="3090240" y="5124600"/>
            <a:ext cx="1071360" cy="799200"/>
          </a:xfrm>
          <a:prstGeom prst="rect">
            <a:avLst/>
          </a:prstGeom>
          <a:ln>
            <a:noFill/>
          </a:ln>
        </p:spPr>
      </p:pic>
      <p:sp>
        <p:nvSpPr>
          <p:cNvPr id="396" name="CustomShape 5"/>
          <p:cNvSpPr/>
          <p:nvPr/>
        </p:nvSpPr>
        <p:spPr>
          <a:xfrm flipV="1">
            <a:off x="4530240" y="2891880"/>
            <a:ext cx="360" cy="719280"/>
          </a:xfrm>
          <a:prstGeom prst="straightConnector1">
            <a:avLst/>
          </a:prstGeom>
          <a:noFill/>
          <a:ln w="25560">
            <a:solidFill>
              <a:srgbClr val="008000"/>
            </a:solidFill>
            <a:round/>
            <a:headEnd type="triangle" w="med" len="med"/>
          </a:ln>
        </p:spPr>
      </p:sp>
      <p:sp>
        <p:nvSpPr>
          <p:cNvPr id="397" name="CustomShape 6"/>
          <p:cNvSpPr/>
          <p:nvPr/>
        </p:nvSpPr>
        <p:spPr>
          <a:xfrm>
            <a:off x="3083040" y="3103200"/>
            <a:ext cx="849600" cy="249840"/>
          </a:xfrm>
          <a:prstGeom prst="rect">
            <a:avLst/>
          </a:prstGeom>
          <a:noFill/>
          <a:ln>
            <a:noFill/>
          </a:ln>
        </p:spPr>
        <p:txBody>
          <a:bodyPr wrap="none" lIns="90000" tIns="45000" rIns="90000" bIns="45000"/>
          <a:lstStyle/>
          <a:p>
            <a:pPr>
              <a:lnSpc>
                <a:spcPct val="100000"/>
              </a:lnSpc>
            </a:pPr>
            <a:r>
              <a:rPr lang="en-US" sz="1050" i="1">
                <a:solidFill>
                  <a:srgbClr val="000000"/>
                </a:solidFill>
                <a:latin typeface="Calibri"/>
              </a:rPr>
              <a:t>Act. position</a:t>
            </a:r>
            <a:endParaRPr/>
          </a:p>
        </p:txBody>
      </p:sp>
      <p:sp>
        <p:nvSpPr>
          <p:cNvPr id="398" name="CustomShape 7"/>
          <p:cNvSpPr/>
          <p:nvPr/>
        </p:nvSpPr>
        <p:spPr>
          <a:xfrm>
            <a:off x="4524840" y="3103200"/>
            <a:ext cx="891000" cy="249840"/>
          </a:xfrm>
          <a:prstGeom prst="rect">
            <a:avLst/>
          </a:prstGeom>
          <a:noFill/>
          <a:ln>
            <a:noFill/>
          </a:ln>
        </p:spPr>
        <p:txBody>
          <a:bodyPr wrap="none" lIns="90000" tIns="45000" rIns="90000" bIns="45000"/>
          <a:lstStyle/>
          <a:p>
            <a:pPr>
              <a:lnSpc>
                <a:spcPct val="100000"/>
              </a:lnSpc>
            </a:pPr>
            <a:r>
              <a:rPr lang="en-US" sz="1050" i="1">
                <a:solidFill>
                  <a:srgbClr val="000000"/>
                </a:solidFill>
                <a:latin typeface="Calibri"/>
              </a:rPr>
              <a:t>Velocity setp.</a:t>
            </a:r>
            <a:endParaRPr/>
          </a:p>
        </p:txBody>
      </p:sp>
      <p:sp>
        <p:nvSpPr>
          <p:cNvPr id="399" name="CustomShape 8"/>
          <p:cNvSpPr/>
          <p:nvPr/>
        </p:nvSpPr>
        <p:spPr>
          <a:xfrm>
            <a:off x="3465000" y="1700640"/>
            <a:ext cx="1501920" cy="364320"/>
          </a:xfrm>
          <a:prstGeom prst="rect">
            <a:avLst/>
          </a:prstGeom>
          <a:noFill/>
          <a:ln>
            <a:noFill/>
          </a:ln>
        </p:spPr>
        <p:txBody>
          <a:bodyPr wrap="none" lIns="90000" tIns="45000" rIns="90000" bIns="45000"/>
          <a:lstStyle/>
          <a:p>
            <a:pPr>
              <a:lnSpc>
                <a:spcPct val="100000"/>
              </a:lnSpc>
            </a:pPr>
            <a:r>
              <a:rPr lang="en-US">
                <a:solidFill>
                  <a:srgbClr val="000000"/>
                </a:solidFill>
                <a:latin typeface="Calibri"/>
              </a:rPr>
              <a:t>Velocity mode</a:t>
            </a:r>
            <a:endParaRPr/>
          </a:p>
        </p:txBody>
      </p:sp>
      <p:sp>
        <p:nvSpPr>
          <p:cNvPr id="400" name="CustomShape 9"/>
          <p:cNvSpPr/>
          <p:nvPr/>
        </p:nvSpPr>
        <p:spPr>
          <a:xfrm>
            <a:off x="5186880" y="3573000"/>
            <a:ext cx="743760" cy="592200"/>
          </a:xfrm>
          <a:prstGeom prst="rect">
            <a:avLst/>
          </a:prstGeom>
          <a:noFill/>
          <a:ln>
            <a:noFill/>
          </a:ln>
        </p:spPr>
        <p:txBody>
          <a:bodyPr wrap="none" lIns="90000" tIns="45000" rIns="90000" bIns="45000"/>
          <a:lstStyle/>
          <a:p>
            <a:pPr>
              <a:lnSpc>
                <a:spcPct val="100000"/>
              </a:lnSpc>
            </a:pPr>
            <a:r>
              <a:rPr lang="en-US" sz="1100">
                <a:solidFill>
                  <a:srgbClr val="000000"/>
                </a:solidFill>
                <a:latin typeface="Calibri"/>
              </a:rPr>
              <a:t>Control:</a:t>
            </a:r>
            <a:endParaRPr/>
          </a:p>
          <a:p>
            <a:pPr>
              <a:lnSpc>
                <a:spcPct val="100000"/>
              </a:lnSpc>
              <a:buFont typeface="Arial"/>
              <a:buChar char="•"/>
            </a:pPr>
            <a:r>
              <a:rPr lang="en-US" sz="1100">
                <a:solidFill>
                  <a:srgbClr val="000000"/>
                </a:solidFill>
                <a:latin typeface="Calibri"/>
              </a:rPr>
              <a:t>Velo.</a:t>
            </a:r>
            <a:endParaRPr/>
          </a:p>
          <a:p>
            <a:pPr>
              <a:lnSpc>
                <a:spcPct val="100000"/>
              </a:lnSpc>
              <a:buFont typeface="Arial"/>
              <a:buChar char="•"/>
            </a:pPr>
            <a:r>
              <a:rPr lang="en-US" sz="1100">
                <a:solidFill>
                  <a:srgbClr val="000000"/>
                </a:solidFill>
                <a:latin typeface="Calibri"/>
              </a:rPr>
              <a:t>Torque</a:t>
            </a:r>
            <a:endParaRPr/>
          </a:p>
        </p:txBody>
      </p:sp>
      <p:sp>
        <p:nvSpPr>
          <p:cNvPr id="401" name="CustomShape 10"/>
          <p:cNvSpPr/>
          <p:nvPr/>
        </p:nvSpPr>
        <p:spPr>
          <a:xfrm>
            <a:off x="3738240" y="2277000"/>
            <a:ext cx="935280" cy="61488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Controller</a:t>
            </a:r>
            <a:endParaRPr/>
          </a:p>
          <a:p>
            <a:pPr>
              <a:lnSpc>
                <a:spcPct val="100000"/>
              </a:lnSpc>
            </a:pPr>
            <a:endParaRPr/>
          </a:p>
        </p:txBody>
      </p:sp>
      <p:pic>
        <p:nvPicPr>
          <p:cNvPr id="402" name="Picture 36"/>
          <p:cNvPicPr/>
          <p:nvPr/>
        </p:nvPicPr>
        <p:blipFill>
          <a:blip r:embed="rId4"/>
          <a:stretch>
            <a:fillRect/>
          </a:stretch>
        </p:blipFill>
        <p:spPr>
          <a:xfrm>
            <a:off x="3090240" y="3573000"/>
            <a:ext cx="1007280" cy="720360"/>
          </a:xfrm>
          <a:prstGeom prst="rect">
            <a:avLst/>
          </a:prstGeom>
          <a:ln>
            <a:noFill/>
          </a:ln>
        </p:spPr>
      </p:pic>
      <p:pic>
        <p:nvPicPr>
          <p:cNvPr id="403" name="Picture 44"/>
          <p:cNvPicPr/>
          <p:nvPr/>
        </p:nvPicPr>
        <p:blipFill>
          <a:blip r:embed="rId4"/>
          <a:stretch>
            <a:fillRect/>
          </a:stretch>
        </p:blipFill>
        <p:spPr>
          <a:xfrm>
            <a:off x="4170240" y="3573000"/>
            <a:ext cx="1007280" cy="720360"/>
          </a:xfrm>
          <a:prstGeom prst="rect">
            <a:avLst/>
          </a:prstGeom>
          <a:ln>
            <a:noFill/>
          </a:ln>
        </p:spPr>
      </p:pic>
      <p:sp>
        <p:nvSpPr>
          <p:cNvPr id="404" name="CustomShape 11"/>
          <p:cNvSpPr/>
          <p:nvPr/>
        </p:nvSpPr>
        <p:spPr>
          <a:xfrm>
            <a:off x="2834640" y="1556640"/>
            <a:ext cx="3068280" cy="4751640"/>
          </a:xfrm>
          <a:prstGeom prst="rect">
            <a:avLst/>
          </a:prstGeom>
          <a:noFill/>
          <a:ln w="25560" cap="rnd">
            <a:solidFill>
              <a:srgbClr val="008000"/>
            </a:solidFill>
            <a:custDash>
              <a:ds d="0" sp="0"/>
            </a:custDash>
            <a:round/>
          </a:ln>
        </p:spPr>
      </p:sp>
      <p:sp>
        <p:nvSpPr>
          <p:cNvPr id="405" name="CustomShape 12"/>
          <p:cNvSpPr/>
          <p:nvPr/>
        </p:nvSpPr>
        <p:spPr>
          <a:xfrm>
            <a:off x="4760280" y="2277000"/>
            <a:ext cx="639360" cy="424800"/>
          </a:xfrm>
          <a:prstGeom prst="rect">
            <a:avLst/>
          </a:prstGeom>
          <a:noFill/>
          <a:ln>
            <a:noFill/>
          </a:ln>
        </p:spPr>
        <p:txBody>
          <a:bodyPr wrap="none" lIns="90000" tIns="45000" rIns="90000" bIns="45000"/>
          <a:lstStyle/>
          <a:p>
            <a:pPr>
              <a:lnSpc>
                <a:spcPct val="100000"/>
              </a:lnSpc>
            </a:pPr>
            <a:r>
              <a:rPr lang="en-US" sz="1100">
                <a:solidFill>
                  <a:srgbClr val="000000"/>
                </a:solidFill>
                <a:latin typeface="Calibri"/>
              </a:rPr>
              <a:t>Control:</a:t>
            </a:r>
            <a:endParaRPr/>
          </a:p>
          <a:p>
            <a:pPr>
              <a:lnSpc>
                <a:spcPct val="100000"/>
              </a:lnSpc>
            </a:pPr>
            <a:r>
              <a:rPr lang="en-US" sz="1100">
                <a:solidFill>
                  <a:srgbClr val="000000"/>
                </a:solidFill>
                <a:latin typeface="Calibri"/>
              </a:rPr>
              <a:t>-Pos.</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6" name="Line 1"/>
          <p:cNvSpPr/>
          <p:nvPr/>
        </p:nvSpPr>
        <p:spPr>
          <a:xfrm>
            <a:off x="900720" y="4653000"/>
            <a:ext cx="0" cy="504000"/>
          </a:xfrm>
          <a:prstGeom prst="line">
            <a:avLst/>
          </a:prstGeom>
          <a:ln w="25560">
            <a:solidFill>
              <a:srgbClr val="4F81BD"/>
            </a:solidFill>
            <a:round/>
          </a:ln>
        </p:spPr>
      </p:sp>
      <p:sp>
        <p:nvSpPr>
          <p:cNvPr id="407" name="Line 2"/>
          <p:cNvSpPr/>
          <p:nvPr/>
        </p:nvSpPr>
        <p:spPr>
          <a:xfrm>
            <a:off x="1981080" y="4653000"/>
            <a:ext cx="0" cy="504000"/>
          </a:xfrm>
          <a:prstGeom prst="line">
            <a:avLst/>
          </a:prstGeom>
          <a:ln w="25560">
            <a:solidFill>
              <a:srgbClr val="4F81BD"/>
            </a:solidFill>
            <a:round/>
          </a:ln>
        </p:spPr>
      </p:sp>
      <p:sp>
        <p:nvSpPr>
          <p:cNvPr id="408" name="Line 3"/>
          <p:cNvSpPr/>
          <p:nvPr/>
        </p:nvSpPr>
        <p:spPr>
          <a:xfrm>
            <a:off x="3277080" y="4653000"/>
            <a:ext cx="0" cy="504000"/>
          </a:xfrm>
          <a:prstGeom prst="line">
            <a:avLst/>
          </a:prstGeom>
          <a:ln w="25560">
            <a:solidFill>
              <a:srgbClr val="4F81BD"/>
            </a:solidFill>
            <a:round/>
          </a:ln>
        </p:spPr>
      </p:sp>
      <p:sp>
        <p:nvSpPr>
          <p:cNvPr id="409" name="Line 4"/>
          <p:cNvSpPr/>
          <p:nvPr/>
        </p:nvSpPr>
        <p:spPr>
          <a:xfrm>
            <a:off x="4429080" y="4653000"/>
            <a:ext cx="0" cy="504000"/>
          </a:xfrm>
          <a:prstGeom prst="line">
            <a:avLst/>
          </a:prstGeom>
          <a:ln w="25560">
            <a:solidFill>
              <a:srgbClr val="4F81BD"/>
            </a:solidFill>
            <a:round/>
          </a:ln>
        </p:spPr>
      </p:sp>
      <p:sp>
        <p:nvSpPr>
          <p:cNvPr id="410" name="Line 5"/>
          <p:cNvSpPr/>
          <p:nvPr/>
        </p:nvSpPr>
        <p:spPr>
          <a:xfrm>
            <a:off x="5940000" y="4581000"/>
            <a:ext cx="0" cy="504000"/>
          </a:xfrm>
          <a:prstGeom prst="line">
            <a:avLst/>
          </a:prstGeom>
          <a:ln w="25560">
            <a:solidFill>
              <a:srgbClr val="4F81BD"/>
            </a:solidFill>
            <a:round/>
          </a:ln>
        </p:spPr>
      </p:sp>
      <p:sp>
        <p:nvSpPr>
          <p:cNvPr id="411" name="Line 6"/>
          <p:cNvSpPr/>
          <p:nvPr/>
        </p:nvSpPr>
        <p:spPr>
          <a:xfrm>
            <a:off x="7092000" y="4581000"/>
            <a:ext cx="0" cy="504000"/>
          </a:xfrm>
          <a:prstGeom prst="line">
            <a:avLst/>
          </a:prstGeom>
          <a:ln w="25560">
            <a:solidFill>
              <a:srgbClr val="4F81BD"/>
            </a:solidFill>
            <a:round/>
          </a:ln>
        </p:spPr>
      </p:sp>
      <p:sp>
        <p:nvSpPr>
          <p:cNvPr id="412" name="Line 7"/>
          <p:cNvSpPr/>
          <p:nvPr/>
        </p:nvSpPr>
        <p:spPr>
          <a:xfrm>
            <a:off x="6516000" y="3933000"/>
            <a:ext cx="0" cy="216000"/>
          </a:xfrm>
          <a:prstGeom prst="line">
            <a:avLst/>
          </a:prstGeom>
          <a:ln w="25560">
            <a:solidFill>
              <a:srgbClr val="4F81BD"/>
            </a:solidFill>
            <a:round/>
          </a:ln>
        </p:spPr>
      </p:sp>
      <p:sp>
        <p:nvSpPr>
          <p:cNvPr id="413" name="Line 8"/>
          <p:cNvSpPr/>
          <p:nvPr/>
        </p:nvSpPr>
        <p:spPr>
          <a:xfrm>
            <a:off x="5940000" y="4149000"/>
            <a:ext cx="1080000" cy="0"/>
          </a:xfrm>
          <a:prstGeom prst="line">
            <a:avLst/>
          </a:prstGeom>
          <a:ln w="25560">
            <a:solidFill>
              <a:srgbClr val="4F81BD"/>
            </a:solidFill>
            <a:round/>
          </a:ln>
        </p:spPr>
      </p:sp>
      <p:sp>
        <p:nvSpPr>
          <p:cNvPr id="414" name="Line 9"/>
          <p:cNvSpPr/>
          <p:nvPr/>
        </p:nvSpPr>
        <p:spPr>
          <a:xfrm>
            <a:off x="5940000" y="4149000"/>
            <a:ext cx="0" cy="216000"/>
          </a:xfrm>
          <a:prstGeom prst="line">
            <a:avLst/>
          </a:prstGeom>
          <a:ln w="25560">
            <a:solidFill>
              <a:srgbClr val="4F81BD"/>
            </a:solidFill>
            <a:round/>
          </a:ln>
        </p:spPr>
      </p:sp>
      <p:sp>
        <p:nvSpPr>
          <p:cNvPr id="415" name="Line 10"/>
          <p:cNvSpPr/>
          <p:nvPr/>
        </p:nvSpPr>
        <p:spPr>
          <a:xfrm>
            <a:off x="7020000" y="4149000"/>
            <a:ext cx="0" cy="216000"/>
          </a:xfrm>
          <a:prstGeom prst="line">
            <a:avLst/>
          </a:prstGeom>
          <a:ln w="25560">
            <a:solidFill>
              <a:srgbClr val="4F81BD"/>
            </a:solidFill>
            <a:round/>
          </a:ln>
        </p:spPr>
      </p:sp>
      <p:sp>
        <p:nvSpPr>
          <p:cNvPr id="416" name="Line 11"/>
          <p:cNvSpPr/>
          <p:nvPr/>
        </p:nvSpPr>
        <p:spPr>
          <a:xfrm>
            <a:off x="3853080" y="3933000"/>
            <a:ext cx="0" cy="216000"/>
          </a:xfrm>
          <a:prstGeom prst="line">
            <a:avLst/>
          </a:prstGeom>
          <a:ln w="25560">
            <a:solidFill>
              <a:srgbClr val="4F81BD"/>
            </a:solidFill>
            <a:round/>
          </a:ln>
        </p:spPr>
      </p:sp>
      <p:sp>
        <p:nvSpPr>
          <p:cNvPr id="417" name="Line 12"/>
          <p:cNvSpPr/>
          <p:nvPr/>
        </p:nvSpPr>
        <p:spPr>
          <a:xfrm>
            <a:off x="3277080" y="4149000"/>
            <a:ext cx="1152000" cy="0"/>
          </a:xfrm>
          <a:prstGeom prst="line">
            <a:avLst/>
          </a:prstGeom>
          <a:ln w="25560">
            <a:solidFill>
              <a:srgbClr val="4F81BD"/>
            </a:solidFill>
            <a:round/>
          </a:ln>
        </p:spPr>
      </p:sp>
      <p:sp>
        <p:nvSpPr>
          <p:cNvPr id="418" name="Line 13"/>
          <p:cNvSpPr/>
          <p:nvPr/>
        </p:nvSpPr>
        <p:spPr>
          <a:xfrm>
            <a:off x="3277080" y="4149000"/>
            <a:ext cx="0" cy="216000"/>
          </a:xfrm>
          <a:prstGeom prst="line">
            <a:avLst/>
          </a:prstGeom>
          <a:ln w="25560">
            <a:solidFill>
              <a:srgbClr val="4F81BD"/>
            </a:solidFill>
            <a:round/>
          </a:ln>
        </p:spPr>
      </p:sp>
      <p:sp>
        <p:nvSpPr>
          <p:cNvPr id="419" name="Line 14"/>
          <p:cNvSpPr/>
          <p:nvPr/>
        </p:nvSpPr>
        <p:spPr>
          <a:xfrm>
            <a:off x="4429080" y="4149000"/>
            <a:ext cx="0" cy="216000"/>
          </a:xfrm>
          <a:prstGeom prst="line">
            <a:avLst/>
          </a:prstGeom>
          <a:ln w="25560">
            <a:solidFill>
              <a:srgbClr val="4F81BD"/>
            </a:solidFill>
            <a:round/>
          </a:ln>
        </p:spPr>
      </p:sp>
      <p:sp>
        <p:nvSpPr>
          <p:cNvPr id="420" name="Line 15"/>
          <p:cNvSpPr/>
          <p:nvPr/>
        </p:nvSpPr>
        <p:spPr>
          <a:xfrm>
            <a:off x="1476720" y="3933000"/>
            <a:ext cx="0" cy="216000"/>
          </a:xfrm>
          <a:prstGeom prst="line">
            <a:avLst/>
          </a:prstGeom>
          <a:ln w="25560">
            <a:solidFill>
              <a:srgbClr val="4F81BD"/>
            </a:solidFill>
            <a:round/>
          </a:ln>
        </p:spPr>
      </p:sp>
      <p:sp>
        <p:nvSpPr>
          <p:cNvPr id="421" name="Line 16"/>
          <p:cNvSpPr/>
          <p:nvPr/>
        </p:nvSpPr>
        <p:spPr>
          <a:xfrm>
            <a:off x="900720" y="4149000"/>
            <a:ext cx="1080360" cy="0"/>
          </a:xfrm>
          <a:prstGeom prst="line">
            <a:avLst/>
          </a:prstGeom>
          <a:ln w="25560">
            <a:solidFill>
              <a:srgbClr val="4F81BD"/>
            </a:solidFill>
            <a:round/>
          </a:ln>
        </p:spPr>
      </p:sp>
      <p:sp>
        <p:nvSpPr>
          <p:cNvPr id="422" name="Line 17"/>
          <p:cNvSpPr/>
          <p:nvPr/>
        </p:nvSpPr>
        <p:spPr>
          <a:xfrm>
            <a:off x="900720" y="4149000"/>
            <a:ext cx="0" cy="216000"/>
          </a:xfrm>
          <a:prstGeom prst="line">
            <a:avLst/>
          </a:prstGeom>
          <a:ln w="25560">
            <a:solidFill>
              <a:srgbClr val="4F81BD"/>
            </a:solidFill>
            <a:round/>
          </a:ln>
        </p:spPr>
      </p:sp>
      <p:sp>
        <p:nvSpPr>
          <p:cNvPr id="423" name="Line 18"/>
          <p:cNvSpPr/>
          <p:nvPr/>
        </p:nvSpPr>
        <p:spPr>
          <a:xfrm>
            <a:off x="1981080" y="4149000"/>
            <a:ext cx="0" cy="216000"/>
          </a:xfrm>
          <a:prstGeom prst="line">
            <a:avLst/>
          </a:prstGeom>
          <a:ln w="25560">
            <a:solidFill>
              <a:srgbClr val="4F81BD"/>
            </a:solidFill>
            <a:round/>
          </a:ln>
        </p:spPr>
      </p:sp>
      <p:sp>
        <p:nvSpPr>
          <p:cNvPr id="424" name="Line 19"/>
          <p:cNvSpPr/>
          <p:nvPr/>
        </p:nvSpPr>
        <p:spPr>
          <a:xfrm>
            <a:off x="6516000" y="3212640"/>
            <a:ext cx="0" cy="504360"/>
          </a:xfrm>
          <a:prstGeom prst="line">
            <a:avLst/>
          </a:prstGeom>
          <a:ln w="25560">
            <a:solidFill>
              <a:srgbClr val="4F81BD"/>
            </a:solidFill>
            <a:round/>
          </a:ln>
        </p:spPr>
      </p:sp>
      <p:sp>
        <p:nvSpPr>
          <p:cNvPr id="425" name="Line 20"/>
          <p:cNvSpPr/>
          <p:nvPr/>
        </p:nvSpPr>
        <p:spPr>
          <a:xfrm>
            <a:off x="2629080" y="3284640"/>
            <a:ext cx="0" cy="216360"/>
          </a:xfrm>
          <a:prstGeom prst="line">
            <a:avLst/>
          </a:prstGeom>
          <a:ln w="25560">
            <a:solidFill>
              <a:srgbClr val="4F81BD"/>
            </a:solidFill>
            <a:round/>
          </a:ln>
        </p:spPr>
      </p:sp>
      <p:sp>
        <p:nvSpPr>
          <p:cNvPr id="426" name="Line 21"/>
          <p:cNvSpPr/>
          <p:nvPr/>
        </p:nvSpPr>
        <p:spPr>
          <a:xfrm>
            <a:off x="1478160" y="3501000"/>
            <a:ext cx="2376360" cy="0"/>
          </a:xfrm>
          <a:prstGeom prst="line">
            <a:avLst/>
          </a:prstGeom>
          <a:ln w="25560">
            <a:solidFill>
              <a:srgbClr val="4F81BD"/>
            </a:solidFill>
            <a:round/>
          </a:ln>
        </p:spPr>
      </p:sp>
      <p:sp>
        <p:nvSpPr>
          <p:cNvPr id="427" name="Line 22"/>
          <p:cNvSpPr/>
          <p:nvPr/>
        </p:nvSpPr>
        <p:spPr>
          <a:xfrm>
            <a:off x="1478160" y="3501000"/>
            <a:ext cx="0" cy="216000"/>
          </a:xfrm>
          <a:prstGeom prst="line">
            <a:avLst/>
          </a:prstGeom>
          <a:ln w="25560">
            <a:solidFill>
              <a:srgbClr val="4F81BD"/>
            </a:solidFill>
            <a:round/>
          </a:ln>
        </p:spPr>
      </p:sp>
      <p:sp>
        <p:nvSpPr>
          <p:cNvPr id="428" name="Line 23"/>
          <p:cNvSpPr/>
          <p:nvPr/>
        </p:nvSpPr>
        <p:spPr>
          <a:xfrm>
            <a:off x="3854520" y="3501000"/>
            <a:ext cx="0" cy="216000"/>
          </a:xfrm>
          <a:prstGeom prst="line">
            <a:avLst/>
          </a:prstGeom>
          <a:ln w="25560">
            <a:solidFill>
              <a:srgbClr val="4F81BD"/>
            </a:solidFill>
            <a:round/>
          </a:ln>
        </p:spPr>
      </p:sp>
      <p:sp>
        <p:nvSpPr>
          <p:cNvPr id="429" name="Line 24"/>
          <p:cNvSpPr/>
          <p:nvPr/>
        </p:nvSpPr>
        <p:spPr>
          <a:xfrm>
            <a:off x="2629080" y="2780640"/>
            <a:ext cx="3886920" cy="0"/>
          </a:xfrm>
          <a:prstGeom prst="line">
            <a:avLst/>
          </a:prstGeom>
          <a:ln w="25560">
            <a:solidFill>
              <a:srgbClr val="4F81BD"/>
            </a:solidFill>
            <a:round/>
          </a:ln>
        </p:spPr>
      </p:sp>
      <p:sp>
        <p:nvSpPr>
          <p:cNvPr id="430" name="Line 25"/>
          <p:cNvSpPr/>
          <p:nvPr/>
        </p:nvSpPr>
        <p:spPr>
          <a:xfrm>
            <a:off x="2629080" y="2780640"/>
            <a:ext cx="0" cy="216000"/>
          </a:xfrm>
          <a:prstGeom prst="line">
            <a:avLst/>
          </a:prstGeom>
          <a:ln w="25560">
            <a:solidFill>
              <a:srgbClr val="4F81BD"/>
            </a:solidFill>
            <a:round/>
          </a:ln>
        </p:spPr>
      </p:sp>
      <p:sp>
        <p:nvSpPr>
          <p:cNvPr id="431" name="Line 26"/>
          <p:cNvSpPr/>
          <p:nvPr/>
        </p:nvSpPr>
        <p:spPr>
          <a:xfrm>
            <a:off x="5077440" y="2276640"/>
            <a:ext cx="0" cy="504000"/>
          </a:xfrm>
          <a:prstGeom prst="line">
            <a:avLst/>
          </a:prstGeom>
          <a:ln w="25560">
            <a:solidFill>
              <a:srgbClr val="4F81BD"/>
            </a:solidFill>
            <a:round/>
          </a:ln>
        </p:spPr>
      </p:sp>
      <p:sp>
        <p:nvSpPr>
          <p:cNvPr id="432" name="CustomShape 27"/>
          <p:cNvSpPr/>
          <p:nvPr/>
        </p:nvSpPr>
        <p:spPr>
          <a:xfrm>
            <a:off x="457200" y="274680"/>
            <a:ext cx="7138440" cy="1142280"/>
          </a:xfrm>
          <a:prstGeom prst="rect">
            <a:avLst/>
          </a:prstGeom>
          <a:noFill/>
          <a:ln>
            <a:noFill/>
          </a:ln>
        </p:spPr>
        <p:txBody>
          <a:bodyPr lIns="90000" tIns="45000" rIns="90000" bIns="45000" anchor="ctr"/>
          <a:lstStyle/>
          <a:p>
            <a:pPr>
              <a:lnSpc>
                <a:spcPct val="100000"/>
              </a:lnSpc>
            </a:pPr>
            <a:r>
              <a:rPr lang="en-US" sz="3200" dirty="0">
                <a:solidFill>
                  <a:srgbClr val="FFFFFF"/>
                </a:solidFill>
                <a:latin typeface="Calibri"/>
              </a:rPr>
              <a:t>EtherCAT Hardware Configuration Tree</a:t>
            </a:r>
            <a:endParaRPr dirty="0"/>
          </a:p>
        </p:txBody>
      </p:sp>
      <p:sp>
        <p:nvSpPr>
          <p:cNvPr id="433" name="CustomShape 28"/>
          <p:cNvSpPr/>
          <p:nvPr/>
        </p:nvSpPr>
        <p:spPr>
          <a:xfrm>
            <a:off x="2197080" y="299700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 Slave 0</a:t>
            </a:r>
            <a:endParaRPr/>
          </a:p>
          <a:p>
            <a:pPr>
              <a:lnSpc>
                <a:spcPct val="100000"/>
              </a:lnSpc>
            </a:pPr>
            <a:endParaRPr/>
          </a:p>
        </p:txBody>
      </p:sp>
      <p:sp>
        <p:nvSpPr>
          <p:cNvPr id="434" name="CustomShape 29"/>
          <p:cNvSpPr/>
          <p:nvPr/>
        </p:nvSpPr>
        <p:spPr>
          <a:xfrm>
            <a:off x="4573440" y="2165400"/>
            <a:ext cx="935280" cy="326880"/>
          </a:xfrm>
          <a:prstGeom prst="rect">
            <a:avLst/>
          </a:prstGeom>
          <a:solidFill>
            <a:srgbClr val="F79646"/>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 Master</a:t>
            </a:r>
            <a:endParaRPr/>
          </a:p>
        </p:txBody>
      </p:sp>
      <p:sp>
        <p:nvSpPr>
          <p:cNvPr id="435" name="CustomShape 30"/>
          <p:cNvSpPr/>
          <p:nvPr/>
        </p:nvSpPr>
        <p:spPr>
          <a:xfrm>
            <a:off x="179640" y="501300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436" name="CustomShape 31"/>
          <p:cNvSpPr/>
          <p:nvPr/>
        </p:nvSpPr>
        <p:spPr>
          <a:xfrm>
            <a:off x="316440" y="514872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437" name="CustomShape 32"/>
          <p:cNvSpPr/>
          <p:nvPr/>
        </p:nvSpPr>
        <p:spPr>
          <a:xfrm>
            <a:off x="469080" y="530136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 PdoEntry</a:t>
            </a:r>
            <a:endParaRPr/>
          </a:p>
          <a:p>
            <a:pPr>
              <a:lnSpc>
                <a:spcPct val="100000"/>
              </a:lnSpc>
            </a:pPr>
            <a:endParaRPr/>
          </a:p>
        </p:txBody>
      </p:sp>
      <p:sp>
        <p:nvSpPr>
          <p:cNvPr id="438" name="CustomShape 33"/>
          <p:cNvSpPr/>
          <p:nvPr/>
        </p:nvSpPr>
        <p:spPr>
          <a:xfrm>
            <a:off x="1033200" y="364500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 SM 0</a:t>
            </a:r>
            <a:endParaRPr/>
          </a:p>
          <a:p>
            <a:pPr>
              <a:lnSpc>
                <a:spcPct val="100000"/>
              </a:lnSpc>
            </a:pPr>
            <a:endParaRPr/>
          </a:p>
        </p:txBody>
      </p:sp>
      <p:sp>
        <p:nvSpPr>
          <p:cNvPr id="439" name="CustomShape 34"/>
          <p:cNvSpPr/>
          <p:nvPr/>
        </p:nvSpPr>
        <p:spPr>
          <a:xfrm>
            <a:off x="3409200" y="364500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 SM 1</a:t>
            </a:r>
            <a:endParaRPr/>
          </a:p>
          <a:p>
            <a:pPr>
              <a:lnSpc>
                <a:spcPct val="100000"/>
              </a:lnSpc>
            </a:pPr>
            <a:endParaRPr/>
          </a:p>
        </p:txBody>
      </p:sp>
      <p:sp>
        <p:nvSpPr>
          <p:cNvPr id="440" name="CustomShape 35"/>
          <p:cNvSpPr/>
          <p:nvPr/>
        </p:nvSpPr>
        <p:spPr>
          <a:xfrm>
            <a:off x="397080" y="429300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 PDO 0</a:t>
            </a:r>
            <a:endParaRPr/>
          </a:p>
          <a:p>
            <a:pPr>
              <a:lnSpc>
                <a:spcPct val="100000"/>
              </a:lnSpc>
            </a:pPr>
            <a:endParaRPr/>
          </a:p>
        </p:txBody>
      </p:sp>
      <p:sp>
        <p:nvSpPr>
          <p:cNvPr id="441" name="CustomShape 36"/>
          <p:cNvSpPr/>
          <p:nvPr/>
        </p:nvSpPr>
        <p:spPr>
          <a:xfrm>
            <a:off x="1544040" y="429300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 PDO 1</a:t>
            </a:r>
            <a:endParaRPr/>
          </a:p>
          <a:p>
            <a:pPr>
              <a:lnSpc>
                <a:spcPct val="100000"/>
              </a:lnSpc>
            </a:pPr>
            <a:endParaRPr/>
          </a:p>
        </p:txBody>
      </p:sp>
      <p:sp>
        <p:nvSpPr>
          <p:cNvPr id="442" name="CustomShape 37"/>
          <p:cNvSpPr/>
          <p:nvPr/>
        </p:nvSpPr>
        <p:spPr>
          <a:xfrm>
            <a:off x="2764800" y="429300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 PDO 0</a:t>
            </a:r>
            <a:endParaRPr/>
          </a:p>
          <a:p>
            <a:pPr>
              <a:lnSpc>
                <a:spcPct val="100000"/>
              </a:lnSpc>
            </a:pPr>
            <a:endParaRPr/>
          </a:p>
        </p:txBody>
      </p:sp>
      <p:sp>
        <p:nvSpPr>
          <p:cNvPr id="443" name="CustomShape 38"/>
          <p:cNvSpPr/>
          <p:nvPr/>
        </p:nvSpPr>
        <p:spPr>
          <a:xfrm>
            <a:off x="3985560" y="429300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 PDO 1</a:t>
            </a:r>
            <a:endParaRPr/>
          </a:p>
          <a:p>
            <a:pPr>
              <a:lnSpc>
                <a:spcPct val="100000"/>
              </a:lnSpc>
            </a:pPr>
            <a:endParaRPr/>
          </a:p>
        </p:txBody>
      </p:sp>
      <p:sp>
        <p:nvSpPr>
          <p:cNvPr id="444" name="CustomShape 39"/>
          <p:cNvSpPr/>
          <p:nvPr/>
        </p:nvSpPr>
        <p:spPr>
          <a:xfrm>
            <a:off x="1400760" y="502164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445" name="CustomShape 40"/>
          <p:cNvSpPr/>
          <p:nvPr/>
        </p:nvSpPr>
        <p:spPr>
          <a:xfrm>
            <a:off x="1537920" y="515736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446" name="CustomShape 41"/>
          <p:cNvSpPr/>
          <p:nvPr/>
        </p:nvSpPr>
        <p:spPr>
          <a:xfrm>
            <a:off x="1690200" y="530964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 PdoEntry</a:t>
            </a:r>
            <a:endParaRPr/>
          </a:p>
          <a:p>
            <a:pPr>
              <a:lnSpc>
                <a:spcPct val="100000"/>
              </a:lnSpc>
            </a:pPr>
            <a:endParaRPr/>
          </a:p>
        </p:txBody>
      </p:sp>
      <p:sp>
        <p:nvSpPr>
          <p:cNvPr id="447" name="CustomShape 42"/>
          <p:cNvSpPr/>
          <p:nvPr/>
        </p:nvSpPr>
        <p:spPr>
          <a:xfrm>
            <a:off x="2626200" y="501300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448" name="CustomShape 43"/>
          <p:cNvSpPr/>
          <p:nvPr/>
        </p:nvSpPr>
        <p:spPr>
          <a:xfrm>
            <a:off x="2763360" y="514872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449" name="CustomShape 44"/>
          <p:cNvSpPr/>
          <p:nvPr/>
        </p:nvSpPr>
        <p:spPr>
          <a:xfrm>
            <a:off x="2915640" y="530136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 PdoEntry</a:t>
            </a:r>
            <a:endParaRPr/>
          </a:p>
          <a:p>
            <a:pPr>
              <a:lnSpc>
                <a:spcPct val="100000"/>
              </a:lnSpc>
            </a:pPr>
            <a:endParaRPr/>
          </a:p>
        </p:txBody>
      </p:sp>
      <p:sp>
        <p:nvSpPr>
          <p:cNvPr id="450" name="CustomShape 45"/>
          <p:cNvSpPr/>
          <p:nvPr/>
        </p:nvSpPr>
        <p:spPr>
          <a:xfrm>
            <a:off x="3850560" y="502776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451" name="CustomShape 46"/>
          <p:cNvSpPr/>
          <p:nvPr/>
        </p:nvSpPr>
        <p:spPr>
          <a:xfrm>
            <a:off x="3987720" y="516348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452" name="CustomShape 47"/>
          <p:cNvSpPr/>
          <p:nvPr/>
        </p:nvSpPr>
        <p:spPr>
          <a:xfrm>
            <a:off x="4140000" y="531576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 PdoEntry</a:t>
            </a:r>
            <a:endParaRPr/>
          </a:p>
          <a:p>
            <a:pPr>
              <a:lnSpc>
                <a:spcPct val="100000"/>
              </a:lnSpc>
            </a:pPr>
            <a:endParaRPr/>
          </a:p>
        </p:txBody>
      </p:sp>
      <p:sp>
        <p:nvSpPr>
          <p:cNvPr id="453" name="CustomShape 48"/>
          <p:cNvSpPr/>
          <p:nvPr/>
        </p:nvSpPr>
        <p:spPr>
          <a:xfrm>
            <a:off x="6087600" y="299700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 Slave N</a:t>
            </a:r>
            <a:endParaRPr/>
          </a:p>
          <a:p>
            <a:pPr>
              <a:lnSpc>
                <a:spcPct val="100000"/>
              </a:lnSpc>
            </a:pPr>
            <a:endParaRPr/>
          </a:p>
        </p:txBody>
      </p:sp>
      <p:sp>
        <p:nvSpPr>
          <p:cNvPr id="454" name="CustomShape 49"/>
          <p:cNvSpPr/>
          <p:nvPr/>
        </p:nvSpPr>
        <p:spPr>
          <a:xfrm>
            <a:off x="5292000" y="501300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455" name="CustomShape 50"/>
          <p:cNvSpPr/>
          <p:nvPr/>
        </p:nvSpPr>
        <p:spPr>
          <a:xfrm>
            <a:off x="5429160" y="514872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456" name="CustomShape 51"/>
          <p:cNvSpPr/>
          <p:nvPr/>
        </p:nvSpPr>
        <p:spPr>
          <a:xfrm>
            <a:off x="5581440" y="530136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 PdoEntry</a:t>
            </a:r>
            <a:endParaRPr/>
          </a:p>
          <a:p>
            <a:pPr>
              <a:lnSpc>
                <a:spcPct val="100000"/>
              </a:lnSpc>
            </a:pPr>
            <a:endParaRPr/>
          </a:p>
        </p:txBody>
      </p:sp>
      <p:sp>
        <p:nvSpPr>
          <p:cNvPr id="457" name="CustomShape 52"/>
          <p:cNvSpPr/>
          <p:nvPr/>
        </p:nvSpPr>
        <p:spPr>
          <a:xfrm>
            <a:off x="6084000" y="364500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 SM X </a:t>
            </a:r>
            <a:endParaRPr/>
          </a:p>
          <a:p>
            <a:pPr>
              <a:lnSpc>
                <a:spcPct val="100000"/>
              </a:lnSpc>
            </a:pPr>
            <a:endParaRPr/>
          </a:p>
        </p:txBody>
      </p:sp>
      <p:sp>
        <p:nvSpPr>
          <p:cNvPr id="458" name="CustomShape 53"/>
          <p:cNvSpPr/>
          <p:nvPr/>
        </p:nvSpPr>
        <p:spPr>
          <a:xfrm>
            <a:off x="5436000" y="429300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 PDO Y </a:t>
            </a:r>
            <a:endParaRPr/>
          </a:p>
          <a:p>
            <a:pPr>
              <a:lnSpc>
                <a:spcPct val="100000"/>
              </a:lnSpc>
            </a:pPr>
            <a:endParaRPr/>
          </a:p>
        </p:txBody>
      </p:sp>
      <p:sp>
        <p:nvSpPr>
          <p:cNvPr id="459" name="CustomShape 54"/>
          <p:cNvSpPr/>
          <p:nvPr/>
        </p:nvSpPr>
        <p:spPr>
          <a:xfrm>
            <a:off x="6656760" y="429300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 PDO Z</a:t>
            </a:r>
            <a:endParaRPr/>
          </a:p>
          <a:p>
            <a:pPr>
              <a:lnSpc>
                <a:spcPct val="100000"/>
              </a:lnSpc>
            </a:pPr>
            <a:endParaRPr/>
          </a:p>
        </p:txBody>
      </p:sp>
      <p:sp>
        <p:nvSpPr>
          <p:cNvPr id="460" name="CustomShape 55"/>
          <p:cNvSpPr/>
          <p:nvPr/>
        </p:nvSpPr>
        <p:spPr>
          <a:xfrm>
            <a:off x="6513480" y="502164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461" name="CustomShape 56"/>
          <p:cNvSpPr/>
          <p:nvPr/>
        </p:nvSpPr>
        <p:spPr>
          <a:xfrm>
            <a:off x="6650280" y="515736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462" name="CustomShape 57"/>
          <p:cNvSpPr/>
          <p:nvPr/>
        </p:nvSpPr>
        <p:spPr>
          <a:xfrm>
            <a:off x="6802920" y="530964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 PdoEntry</a:t>
            </a:r>
            <a:endParaRPr/>
          </a:p>
          <a:p>
            <a:pPr>
              <a:lnSpc>
                <a:spcPct val="100000"/>
              </a:lnSpc>
            </a:pPr>
            <a:endParaRPr/>
          </a:p>
        </p:txBody>
      </p:sp>
      <p:sp>
        <p:nvSpPr>
          <p:cNvPr id="463" name="Line 58"/>
          <p:cNvSpPr/>
          <p:nvPr/>
        </p:nvSpPr>
        <p:spPr>
          <a:xfrm>
            <a:off x="6516000" y="2780640"/>
            <a:ext cx="0" cy="216000"/>
          </a:xfrm>
          <a:prstGeom prst="line">
            <a:avLst/>
          </a:prstGeom>
          <a:ln w="25560">
            <a:solidFill>
              <a:srgbClr val="4F81BD"/>
            </a:solidFill>
            <a:round/>
          </a:ln>
        </p:spPr>
      </p:sp>
      <p:sp>
        <p:nvSpPr>
          <p:cNvPr id="464" name="Line 59"/>
          <p:cNvSpPr/>
          <p:nvPr/>
        </p:nvSpPr>
        <p:spPr>
          <a:xfrm>
            <a:off x="6516000" y="2780640"/>
            <a:ext cx="1440360" cy="0"/>
          </a:xfrm>
          <a:prstGeom prst="line">
            <a:avLst/>
          </a:prstGeom>
          <a:ln w="25560" cap="rnd">
            <a:solidFill>
              <a:srgbClr val="4F81BD"/>
            </a:solidFill>
            <a:custDash>
              <a:ds d="0" sp="0"/>
            </a:custDash>
            <a:round/>
          </a:ln>
        </p:spPr>
      </p:sp>
      <p:sp>
        <p:nvSpPr>
          <p:cNvPr id="465" name="CustomShape 60"/>
          <p:cNvSpPr/>
          <p:nvPr/>
        </p:nvSpPr>
        <p:spPr>
          <a:xfrm>
            <a:off x="7524360" y="2997000"/>
            <a:ext cx="946080" cy="344520"/>
          </a:xfrm>
          <a:prstGeom prst="rect">
            <a:avLst/>
          </a:prstGeom>
          <a:solidFill>
            <a:srgbClr val="558ED5"/>
          </a:solidFill>
          <a:ln w="25560" cap="rnd">
            <a:solidFill>
              <a:srgbClr val="000000"/>
            </a:solidFill>
            <a:custDash>
              <a:ds d="0" sp="0"/>
            </a:custDash>
            <a:miter/>
          </a:ln>
        </p:spPr>
        <p:txBody>
          <a:bodyPr lIns="90000" tIns="46800" rIns="90000" bIns="46800"/>
          <a:lstStyle/>
          <a:p>
            <a:pPr>
              <a:lnSpc>
                <a:spcPct val="100000"/>
              </a:lnSpc>
            </a:pPr>
            <a:r>
              <a:rPr lang="en-US" sz="1200">
                <a:solidFill>
                  <a:srgbClr val="000000"/>
                </a:solidFill>
                <a:latin typeface="Calibri"/>
                <a:ea typeface="ＭＳ Ｐゴシック"/>
              </a:rPr>
              <a:t>EC Slave …</a:t>
            </a:r>
            <a:endParaRPr/>
          </a:p>
          <a:p>
            <a:pPr>
              <a:lnSpc>
                <a:spcPct val="100000"/>
              </a:lnSpc>
            </a:pPr>
            <a:endParaRPr/>
          </a:p>
        </p:txBody>
      </p:sp>
      <p:sp>
        <p:nvSpPr>
          <p:cNvPr id="466" name="Line 61"/>
          <p:cNvSpPr/>
          <p:nvPr/>
        </p:nvSpPr>
        <p:spPr>
          <a:xfrm>
            <a:off x="7952760" y="2780640"/>
            <a:ext cx="0" cy="216000"/>
          </a:xfrm>
          <a:prstGeom prst="line">
            <a:avLst/>
          </a:prstGeom>
          <a:ln w="25560" cap="rnd">
            <a:solidFill>
              <a:srgbClr val="4F81BD"/>
            </a:solidFill>
            <a:custDash>
              <a:ds d="0" sp="0"/>
            </a:custDash>
            <a:round/>
          </a:ln>
        </p:spPr>
      </p:sp>
      <p:sp>
        <p:nvSpPr>
          <p:cNvPr id="467" name="Line 62"/>
          <p:cNvSpPr/>
          <p:nvPr/>
        </p:nvSpPr>
        <p:spPr>
          <a:xfrm>
            <a:off x="7956360" y="3356640"/>
            <a:ext cx="0" cy="216360"/>
          </a:xfrm>
          <a:prstGeom prst="line">
            <a:avLst/>
          </a:prstGeom>
          <a:ln w="25560" cap="rnd">
            <a:solidFill>
              <a:srgbClr val="4F81BD"/>
            </a:solidFill>
            <a:custDash>
              <a:ds d="0" sp="0"/>
            </a:custDash>
            <a:round/>
          </a:ln>
        </p:spPr>
      </p:sp>
      <p:sp>
        <p:nvSpPr>
          <p:cNvPr id="468" name="Line 63"/>
          <p:cNvSpPr/>
          <p:nvPr/>
        </p:nvSpPr>
        <p:spPr>
          <a:xfrm>
            <a:off x="7380000" y="3573000"/>
            <a:ext cx="1080360" cy="0"/>
          </a:xfrm>
          <a:prstGeom prst="line">
            <a:avLst/>
          </a:prstGeom>
          <a:ln w="25560" cap="rnd">
            <a:solidFill>
              <a:srgbClr val="4F81BD"/>
            </a:solidFill>
            <a:custDash>
              <a:ds d="0" sp="0"/>
            </a:custDash>
            <a:round/>
          </a:ln>
        </p:spPr>
      </p:sp>
      <p:sp>
        <p:nvSpPr>
          <p:cNvPr id="469" name="Line 64"/>
          <p:cNvSpPr/>
          <p:nvPr/>
        </p:nvSpPr>
        <p:spPr>
          <a:xfrm>
            <a:off x="7380000" y="3573000"/>
            <a:ext cx="0" cy="216000"/>
          </a:xfrm>
          <a:prstGeom prst="line">
            <a:avLst/>
          </a:prstGeom>
          <a:ln w="25560" cap="rnd">
            <a:solidFill>
              <a:srgbClr val="4F81BD"/>
            </a:solidFill>
            <a:custDash>
              <a:ds d="0" sp="0"/>
            </a:custDash>
            <a:round/>
          </a:ln>
        </p:spPr>
      </p:sp>
      <p:sp>
        <p:nvSpPr>
          <p:cNvPr id="470" name="Line 65"/>
          <p:cNvSpPr/>
          <p:nvPr/>
        </p:nvSpPr>
        <p:spPr>
          <a:xfrm>
            <a:off x="8460360" y="3573000"/>
            <a:ext cx="0" cy="216000"/>
          </a:xfrm>
          <a:prstGeom prst="line">
            <a:avLst/>
          </a:prstGeom>
          <a:ln w="25560" cap="rnd">
            <a:solidFill>
              <a:srgbClr val="4F81BD"/>
            </a:solidFill>
            <a:custDash>
              <a:ds d="0" sp="0"/>
            </a:custDash>
            <a:round/>
          </a:ln>
        </p:spPr>
      </p:sp>
      <p:sp>
        <p:nvSpPr>
          <p:cNvPr id="471" name="CustomShape 66"/>
          <p:cNvSpPr/>
          <p:nvPr/>
        </p:nvSpPr>
        <p:spPr>
          <a:xfrm>
            <a:off x="2648160" y="2565000"/>
            <a:ext cx="1133280" cy="227160"/>
          </a:xfrm>
          <a:prstGeom prst="rect">
            <a:avLst/>
          </a:prstGeom>
          <a:noFill/>
          <a:ln>
            <a:noFill/>
          </a:ln>
        </p:spPr>
        <p:txBody>
          <a:bodyPr wrap="none" lIns="90000" tIns="45000" rIns="90000" bIns="45000"/>
          <a:lstStyle/>
          <a:p>
            <a:pPr>
              <a:lnSpc>
                <a:spcPct val="100000"/>
              </a:lnSpc>
            </a:pPr>
            <a:r>
              <a:rPr lang="en-US" sz="900" i="1">
                <a:solidFill>
                  <a:srgbClr val="000000"/>
                </a:solidFill>
                <a:latin typeface="Calibri"/>
              </a:rPr>
              <a:t>“Cfg.EcAddSlave(…)”</a:t>
            </a:r>
            <a:endParaRPr/>
          </a:p>
        </p:txBody>
      </p:sp>
      <p:sp>
        <p:nvSpPr>
          <p:cNvPr id="472" name="CustomShape 67"/>
          <p:cNvSpPr/>
          <p:nvPr/>
        </p:nvSpPr>
        <p:spPr>
          <a:xfrm>
            <a:off x="3297240" y="3213000"/>
            <a:ext cx="1529280" cy="227160"/>
          </a:xfrm>
          <a:prstGeom prst="rect">
            <a:avLst/>
          </a:prstGeom>
          <a:noFill/>
          <a:ln>
            <a:noFill/>
          </a:ln>
        </p:spPr>
        <p:txBody>
          <a:bodyPr wrap="none" lIns="90000" tIns="45000" rIns="90000" bIns="45000"/>
          <a:lstStyle/>
          <a:p>
            <a:pPr>
              <a:lnSpc>
                <a:spcPct val="100000"/>
              </a:lnSpc>
            </a:pPr>
            <a:r>
              <a:rPr lang="en-US" sz="900" i="1">
                <a:solidFill>
                  <a:srgbClr val="000000"/>
                </a:solidFill>
                <a:latin typeface="Calibri"/>
              </a:rPr>
              <a:t>“Cfg.EcAddSyncManager(…)”</a:t>
            </a:r>
            <a:endParaRPr/>
          </a:p>
        </p:txBody>
      </p:sp>
      <p:sp>
        <p:nvSpPr>
          <p:cNvPr id="473" name="CustomShape 68"/>
          <p:cNvSpPr/>
          <p:nvPr/>
        </p:nvSpPr>
        <p:spPr>
          <a:xfrm>
            <a:off x="2434680" y="4005000"/>
            <a:ext cx="1064520" cy="227160"/>
          </a:xfrm>
          <a:prstGeom prst="rect">
            <a:avLst/>
          </a:prstGeom>
          <a:noFill/>
          <a:ln>
            <a:noFill/>
          </a:ln>
        </p:spPr>
        <p:txBody>
          <a:bodyPr wrap="none" lIns="90000" tIns="45000" rIns="90000" bIns="45000"/>
          <a:lstStyle/>
          <a:p>
            <a:pPr>
              <a:lnSpc>
                <a:spcPct val="100000"/>
              </a:lnSpc>
            </a:pPr>
            <a:r>
              <a:rPr lang="en-US" sz="900" i="1">
                <a:solidFill>
                  <a:srgbClr val="000000"/>
                </a:solidFill>
                <a:latin typeface="Calibri"/>
              </a:rPr>
              <a:t>“Cfg.EcAddPdo(…)”</a:t>
            </a:r>
            <a:endParaRPr/>
          </a:p>
        </p:txBody>
      </p:sp>
      <p:sp>
        <p:nvSpPr>
          <p:cNvPr id="474" name="CustomShape 69"/>
          <p:cNvSpPr/>
          <p:nvPr/>
        </p:nvSpPr>
        <p:spPr>
          <a:xfrm>
            <a:off x="2075040" y="4725000"/>
            <a:ext cx="1306800" cy="227160"/>
          </a:xfrm>
          <a:prstGeom prst="rect">
            <a:avLst/>
          </a:prstGeom>
          <a:noFill/>
          <a:ln>
            <a:noFill/>
          </a:ln>
        </p:spPr>
        <p:txBody>
          <a:bodyPr wrap="none" lIns="90000" tIns="45000" rIns="90000" bIns="45000"/>
          <a:lstStyle/>
          <a:p>
            <a:pPr>
              <a:lnSpc>
                <a:spcPct val="100000"/>
              </a:lnSpc>
            </a:pPr>
            <a:r>
              <a:rPr lang="en-US" sz="900" i="1">
                <a:solidFill>
                  <a:srgbClr val="000000"/>
                </a:solidFill>
                <a:latin typeface="Calibri"/>
              </a:rPr>
              <a:t>“Cfg.EcAddPdoEntry(…)”</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457200" y="274680"/>
            <a:ext cx="7138440" cy="1142280"/>
          </a:xfrm>
          <a:prstGeom prst="rect">
            <a:avLst/>
          </a:prstGeom>
          <a:noFill/>
          <a:ln>
            <a:noFill/>
          </a:ln>
        </p:spPr>
        <p:txBody>
          <a:bodyPr lIns="90000" tIns="45000" rIns="90000" bIns="45000" anchor="ctr"/>
          <a:lstStyle/>
          <a:p>
            <a:pPr>
              <a:lnSpc>
                <a:spcPct val="100000"/>
              </a:lnSpc>
            </a:pPr>
            <a:r>
              <a:rPr lang="en-US" sz="3200">
                <a:solidFill>
                  <a:srgbClr val="FFFFFF"/>
                </a:solidFill>
                <a:latin typeface="Calibri"/>
              </a:rPr>
              <a:t>Outline</a:t>
            </a:r>
            <a:endParaRPr/>
          </a:p>
        </p:txBody>
      </p:sp>
      <p:sp>
        <p:nvSpPr>
          <p:cNvPr id="84" name="CustomShape 2"/>
          <p:cNvSpPr/>
          <p:nvPr/>
        </p:nvSpPr>
        <p:spPr>
          <a:xfrm>
            <a:off x="457200" y="1600200"/>
            <a:ext cx="8228880" cy="4525200"/>
          </a:xfrm>
          <a:prstGeom prst="rect">
            <a:avLst/>
          </a:prstGeom>
          <a:noFill/>
          <a:ln>
            <a:noFill/>
          </a:ln>
        </p:spPr>
        <p:txBody>
          <a:bodyPr lIns="90000" tIns="45000" rIns="90000" bIns="45000"/>
          <a:lstStyle/>
          <a:p>
            <a:pPr>
              <a:lnSpc>
                <a:spcPct val="100000"/>
              </a:lnSpc>
            </a:pPr>
            <a:endParaRPr dirty="0"/>
          </a:p>
          <a:p>
            <a:pPr marL="457200" indent="-457200">
              <a:lnSpc>
                <a:spcPct val="100000"/>
              </a:lnSpc>
              <a:buFont typeface="Arial"/>
              <a:buChar char="•"/>
            </a:pPr>
            <a:r>
              <a:rPr lang="en-US" sz="2800" dirty="0" smtClean="0">
                <a:latin typeface="Calibri"/>
              </a:rPr>
              <a:t>Architecture</a:t>
            </a:r>
            <a:endParaRPr dirty="0"/>
          </a:p>
          <a:p>
            <a:pPr marL="457200" indent="-457200">
              <a:lnSpc>
                <a:spcPct val="100000"/>
              </a:lnSpc>
              <a:buFont typeface="Arial"/>
              <a:buChar char="•"/>
            </a:pPr>
            <a:r>
              <a:rPr lang="en-US" sz="2800" dirty="0" smtClean="0">
                <a:latin typeface="Calibri"/>
              </a:rPr>
              <a:t>Axis </a:t>
            </a:r>
            <a:r>
              <a:rPr lang="en-US" sz="2800" dirty="0">
                <a:latin typeface="Calibri"/>
              </a:rPr>
              <a:t>Object</a:t>
            </a:r>
            <a:endParaRPr dirty="0"/>
          </a:p>
          <a:p>
            <a:pPr marL="457200" indent="-457200">
              <a:lnSpc>
                <a:spcPct val="100000"/>
              </a:lnSpc>
              <a:buFont typeface="Arial"/>
              <a:buChar char="•"/>
            </a:pPr>
            <a:r>
              <a:rPr lang="en-US" sz="2800" dirty="0" smtClean="0">
                <a:latin typeface="Calibri"/>
              </a:rPr>
              <a:t>Trajectory </a:t>
            </a:r>
            <a:r>
              <a:rPr lang="en-US" sz="2800" dirty="0">
                <a:latin typeface="Calibri"/>
              </a:rPr>
              <a:t>Object</a:t>
            </a:r>
            <a:endParaRPr dirty="0"/>
          </a:p>
          <a:p>
            <a:pPr marL="457200" indent="-457200">
              <a:lnSpc>
                <a:spcPct val="100000"/>
              </a:lnSpc>
              <a:buFont typeface="Arial"/>
              <a:buChar char="•"/>
            </a:pPr>
            <a:r>
              <a:rPr lang="en-US" sz="2800" dirty="0" smtClean="0">
                <a:latin typeface="Calibri"/>
              </a:rPr>
              <a:t>Monitoring </a:t>
            </a:r>
            <a:r>
              <a:rPr lang="en-US" sz="2800" dirty="0">
                <a:latin typeface="Calibri"/>
              </a:rPr>
              <a:t>Object</a:t>
            </a:r>
            <a:endParaRPr dirty="0"/>
          </a:p>
          <a:p>
            <a:pPr marL="457200" indent="-457200">
              <a:lnSpc>
                <a:spcPct val="100000"/>
              </a:lnSpc>
              <a:buFont typeface="Arial"/>
              <a:buChar char="•"/>
            </a:pPr>
            <a:r>
              <a:rPr lang="en-US" sz="2800" dirty="0" smtClean="0">
                <a:latin typeface="Calibri"/>
              </a:rPr>
              <a:t>Basic </a:t>
            </a:r>
            <a:r>
              <a:rPr lang="en-US" sz="2800" dirty="0">
                <a:latin typeface="Calibri"/>
              </a:rPr>
              <a:t>Kinematics</a:t>
            </a:r>
            <a:endParaRPr dirty="0"/>
          </a:p>
          <a:p>
            <a:pPr marL="457200" indent="-457200">
              <a:lnSpc>
                <a:spcPct val="100000"/>
              </a:lnSpc>
              <a:buFont typeface="Arial"/>
              <a:buChar char="•"/>
            </a:pPr>
            <a:r>
              <a:rPr lang="en-US" sz="2800" dirty="0" smtClean="0">
                <a:latin typeface="Calibri"/>
              </a:rPr>
              <a:t>Acknowledgments</a:t>
            </a:r>
            <a:endParaRPr dirty="0"/>
          </a:p>
          <a:p>
            <a:pPr>
              <a:lnSpc>
                <a:spcPct val="100000"/>
              </a:lnSpc>
            </a:pPr>
            <a:endParaRPr dirty="0"/>
          </a:p>
          <a:p>
            <a:pPr>
              <a:lnSpc>
                <a:spcPct val="100000"/>
              </a:lnSpc>
            </a:pPr>
            <a:endParaRPr dirty="0"/>
          </a:p>
          <a:p>
            <a:pPr>
              <a:lnSpc>
                <a:spcPct val="100000"/>
              </a:lnSpc>
            </a:pPr>
            <a:endParaRPr dirty="0"/>
          </a:p>
        </p:txBody>
      </p:sp>
      <p:sp>
        <p:nvSpPr>
          <p:cNvPr id="85" name="CustomShape 3"/>
          <p:cNvSpPr/>
          <p:nvPr/>
        </p:nvSpPr>
        <p:spPr>
          <a:xfrm>
            <a:off x="6553080" y="6356520"/>
            <a:ext cx="2133000" cy="364320"/>
          </a:xfrm>
          <a:prstGeom prst="rect">
            <a:avLst/>
          </a:prstGeom>
          <a:noFill/>
          <a:ln>
            <a:noFill/>
          </a:ln>
        </p:spPr>
        <p:txBody>
          <a:bodyPr lIns="90000" tIns="45000" rIns="90000" bIns="45000" anchor="ctr"/>
          <a:lstStyle/>
          <a:p>
            <a:pPr algn="r">
              <a:lnSpc>
                <a:spcPct val="100000"/>
              </a:lnSpc>
            </a:pPr>
            <a:fld id="{4262F43B-3414-4A65-B8DE-ECFFDA432439}" type="slidenum">
              <a:rPr lang="en-US" sz="1200">
                <a:solidFill>
                  <a:srgbClr val="8B8B8B"/>
                </a:solidFill>
                <a:latin typeface="Calibri"/>
              </a:rPr>
              <a:t>2</a:t>
            </a:fld>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6553080" y="6356520"/>
            <a:ext cx="2133000" cy="364320"/>
          </a:xfrm>
          <a:prstGeom prst="rect">
            <a:avLst/>
          </a:prstGeom>
          <a:noFill/>
          <a:ln>
            <a:noFill/>
          </a:ln>
        </p:spPr>
        <p:txBody>
          <a:bodyPr lIns="90000" tIns="45000" rIns="90000" bIns="45000" anchor="ctr"/>
          <a:lstStyle/>
          <a:p>
            <a:pPr algn="r">
              <a:lnSpc>
                <a:spcPct val="100000"/>
              </a:lnSpc>
            </a:pPr>
            <a:fld id="{620313EE-F86D-4E51-9BCE-31779C01C545}" type="slidenum">
              <a:rPr lang="en-US" sz="1200">
                <a:solidFill>
                  <a:srgbClr val="8B8B8B"/>
                </a:solidFill>
                <a:latin typeface="Calibri"/>
              </a:rPr>
              <a:t>3</a:t>
            </a:fld>
            <a:endParaRPr/>
          </a:p>
        </p:txBody>
      </p:sp>
      <p:sp>
        <p:nvSpPr>
          <p:cNvPr id="87" name="CustomShape 2"/>
          <p:cNvSpPr/>
          <p:nvPr/>
        </p:nvSpPr>
        <p:spPr>
          <a:xfrm>
            <a:off x="457200" y="274680"/>
            <a:ext cx="8228880" cy="1142280"/>
          </a:xfrm>
          <a:prstGeom prst="rect">
            <a:avLst/>
          </a:prstGeom>
          <a:noFill/>
          <a:ln>
            <a:noFill/>
          </a:ln>
        </p:spPr>
        <p:txBody>
          <a:bodyPr lIns="90000" tIns="45000" rIns="90000" bIns="45000" anchor="ctr"/>
          <a:lstStyle/>
          <a:p>
            <a:pPr>
              <a:lnSpc>
                <a:spcPct val="100000"/>
              </a:lnSpc>
            </a:pPr>
            <a:r>
              <a:rPr lang="en-US" sz="3200">
                <a:solidFill>
                  <a:srgbClr val="FFFFFF"/>
                </a:solidFill>
                <a:latin typeface="Calibri"/>
              </a:rPr>
              <a:t>Architecture</a:t>
            </a:r>
            <a:endParaRPr/>
          </a:p>
        </p:txBody>
      </p:sp>
      <p:sp>
        <p:nvSpPr>
          <p:cNvPr id="88" name="CustomShape 3"/>
          <p:cNvSpPr/>
          <p:nvPr/>
        </p:nvSpPr>
        <p:spPr>
          <a:xfrm>
            <a:off x="457200" y="274680"/>
            <a:ext cx="7138440" cy="1142280"/>
          </a:xfrm>
          <a:prstGeom prst="rect">
            <a:avLst/>
          </a:prstGeom>
          <a:noFill/>
          <a:ln>
            <a:noFill/>
          </a:ln>
        </p:spPr>
      </p:sp>
      <p:sp>
        <p:nvSpPr>
          <p:cNvPr id="89" name="Line 4"/>
          <p:cNvSpPr/>
          <p:nvPr/>
        </p:nvSpPr>
        <p:spPr>
          <a:xfrm>
            <a:off x="2646000" y="3791160"/>
            <a:ext cx="2651760" cy="0"/>
          </a:xfrm>
          <a:prstGeom prst="line">
            <a:avLst/>
          </a:prstGeom>
          <a:ln w="38160">
            <a:solidFill>
              <a:srgbClr val="0066CC"/>
            </a:solidFill>
            <a:miter/>
          </a:ln>
        </p:spPr>
      </p:sp>
      <p:sp>
        <p:nvSpPr>
          <p:cNvPr id="90" name="CustomShape 5"/>
          <p:cNvSpPr/>
          <p:nvPr/>
        </p:nvSpPr>
        <p:spPr>
          <a:xfrm>
            <a:off x="6821640" y="6268320"/>
            <a:ext cx="2132640" cy="363960"/>
          </a:xfrm>
          <a:prstGeom prst="rect">
            <a:avLst/>
          </a:prstGeom>
          <a:noFill/>
          <a:ln>
            <a:noFill/>
          </a:ln>
        </p:spPr>
        <p:txBody>
          <a:bodyPr lIns="90000" tIns="45000" rIns="90000" bIns="45000" anchor="ctr"/>
          <a:lstStyle/>
          <a:p>
            <a:pPr algn="r">
              <a:lnSpc>
                <a:spcPct val="100000"/>
              </a:lnSpc>
            </a:pPr>
            <a:fld id="{D9BADA04-3325-4899-BC75-3357B3E89E2B}" type="slidenum">
              <a:rPr lang="en-US" sz="1200">
                <a:solidFill>
                  <a:srgbClr val="8B8B8B"/>
                </a:solidFill>
                <a:latin typeface="Calibri"/>
              </a:rPr>
              <a:t>3</a:t>
            </a:fld>
            <a:endParaRPr/>
          </a:p>
        </p:txBody>
      </p:sp>
      <p:sp>
        <p:nvSpPr>
          <p:cNvPr id="91" name="Line 6"/>
          <p:cNvSpPr/>
          <p:nvPr/>
        </p:nvSpPr>
        <p:spPr>
          <a:xfrm>
            <a:off x="6265800" y="4070520"/>
            <a:ext cx="0" cy="717480"/>
          </a:xfrm>
          <a:prstGeom prst="line">
            <a:avLst/>
          </a:prstGeom>
          <a:ln w="25560">
            <a:solidFill>
              <a:srgbClr val="1DD315"/>
            </a:solidFill>
            <a:round/>
          </a:ln>
        </p:spPr>
      </p:sp>
      <p:sp>
        <p:nvSpPr>
          <p:cNvPr id="92" name="Line 7"/>
          <p:cNvSpPr/>
          <p:nvPr/>
        </p:nvSpPr>
        <p:spPr>
          <a:xfrm>
            <a:off x="6265800" y="5038560"/>
            <a:ext cx="1800" cy="500040"/>
          </a:xfrm>
          <a:prstGeom prst="line">
            <a:avLst/>
          </a:prstGeom>
          <a:ln w="25560">
            <a:solidFill>
              <a:srgbClr val="000000"/>
            </a:solidFill>
            <a:round/>
          </a:ln>
        </p:spPr>
      </p:sp>
      <p:sp>
        <p:nvSpPr>
          <p:cNvPr id="93" name="Line 8"/>
          <p:cNvSpPr/>
          <p:nvPr/>
        </p:nvSpPr>
        <p:spPr>
          <a:xfrm flipV="1">
            <a:off x="4791600" y="4909320"/>
            <a:ext cx="1325880" cy="6840"/>
          </a:xfrm>
          <a:prstGeom prst="line">
            <a:avLst/>
          </a:prstGeom>
          <a:ln w="25560">
            <a:solidFill>
              <a:srgbClr val="1DD315"/>
            </a:solidFill>
            <a:round/>
          </a:ln>
        </p:spPr>
      </p:sp>
      <p:sp>
        <p:nvSpPr>
          <p:cNvPr id="94" name="Line 9"/>
          <p:cNvSpPr/>
          <p:nvPr/>
        </p:nvSpPr>
        <p:spPr>
          <a:xfrm flipV="1">
            <a:off x="3147840" y="4916520"/>
            <a:ext cx="1325880" cy="6840"/>
          </a:xfrm>
          <a:prstGeom prst="line">
            <a:avLst/>
          </a:prstGeom>
          <a:ln w="25560">
            <a:solidFill>
              <a:srgbClr val="1DD315"/>
            </a:solidFill>
            <a:round/>
          </a:ln>
        </p:spPr>
      </p:sp>
      <p:sp>
        <p:nvSpPr>
          <p:cNvPr id="95" name="Line 10"/>
          <p:cNvSpPr/>
          <p:nvPr/>
        </p:nvSpPr>
        <p:spPr>
          <a:xfrm flipV="1">
            <a:off x="4597560" y="2106720"/>
            <a:ext cx="0" cy="378000"/>
          </a:xfrm>
          <a:prstGeom prst="line">
            <a:avLst/>
          </a:prstGeom>
          <a:ln w="28440">
            <a:solidFill>
              <a:srgbClr val="E46C0A"/>
            </a:solidFill>
            <a:miter/>
          </a:ln>
        </p:spPr>
        <p:txBody>
          <a:bodyPr lIns="90000" tIns="45000" rIns="90000" bIns="45000" anchorCtr="1"/>
          <a:lstStyle/>
          <a:p>
            <a:pPr>
              <a:lnSpc>
                <a:spcPct val="100000"/>
              </a:lnSpc>
            </a:pPr>
            <a:endParaRPr/>
          </a:p>
          <a:p>
            <a:pPr>
              <a:lnSpc>
                <a:spcPct val="100000"/>
              </a:lnSpc>
            </a:pPr>
            <a:endParaRPr/>
          </a:p>
        </p:txBody>
      </p:sp>
      <p:sp>
        <p:nvSpPr>
          <p:cNvPr id="96" name="CustomShape 11"/>
          <p:cNvSpPr/>
          <p:nvPr/>
        </p:nvSpPr>
        <p:spPr>
          <a:xfrm>
            <a:off x="2539800" y="2192040"/>
            <a:ext cx="2213280" cy="322920"/>
          </a:xfrm>
          <a:prstGeom prst="rect">
            <a:avLst/>
          </a:prstGeom>
          <a:noFill/>
          <a:ln>
            <a:noFill/>
          </a:ln>
        </p:spPr>
        <p:txBody>
          <a:bodyPr lIns="90000" tIns="45000" rIns="90000" bIns="45000" anchor="ctr"/>
          <a:lstStyle/>
          <a:p>
            <a:pPr algn="ctr">
              <a:lnSpc>
                <a:spcPct val="100000"/>
              </a:lnSpc>
            </a:pPr>
            <a:r>
              <a:rPr lang="en-US" sz="1400" b="1" dirty="0">
                <a:solidFill>
                  <a:srgbClr val="000000"/>
                </a:solidFill>
                <a:latin typeface="Calibri"/>
                <a:ea typeface="ＭＳ Ｐゴシック"/>
              </a:rPr>
              <a:t>EPICS (Channel Access)</a:t>
            </a:r>
            <a:endParaRPr sz="1400" b="1" dirty="0">
              <a:solidFill>
                <a:srgbClr val="000000"/>
              </a:solidFill>
              <a:latin typeface="Calibri"/>
              <a:ea typeface="ＭＳ Ｐゴシック"/>
            </a:endParaRPr>
          </a:p>
        </p:txBody>
      </p:sp>
      <p:sp>
        <p:nvSpPr>
          <p:cNvPr id="97" name="Line 12"/>
          <p:cNvSpPr/>
          <p:nvPr/>
        </p:nvSpPr>
        <p:spPr>
          <a:xfrm flipV="1">
            <a:off x="2277720" y="2506680"/>
            <a:ext cx="1080" cy="561600"/>
          </a:xfrm>
          <a:prstGeom prst="line">
            <a:avLst/>
          </a:prstGeom>
          <a:ln w="28440">
            <a:solidFill>
              <a:srgbClr val="E46C0A"/>
            </a:solidFill>
            <a:miter/>
          </a:ln>
        </p:spPr>
        <p:txBody>
          <a:bodyPr lIns="90000" tIns="45000" rIns="90000" bIns="45000" anchorCtr="1"/>
          <a:lstStyle/>
          <a:p>
            <a:pPr>
              <a:lnSpc>
                <a:spcPct val="100000"/>
              </a:lnSpc>
            </a:pPr>
            <a:endParaRPr/>
          </a:p>
          <a:p>
            <a:pPr>
              <a:lnSpc>
                <a:spcPct val="100000"/>
              </a:lnSpc>
            </a:pPr>
            <a:endParaRPr/>
          </a:p>
        </p:txBody>
      </p:sp>
      <p:sp>
        <p:nvSpPr>
          <p:cNvPr id="98" name="Line 13"/>
          <p:cNvSpPr/>
          <p:nvPr/>
        </p:nvSpPr>
        <p:spPr>
          <a:xfrm>
            <a:off x="1371600" y="2495160"/>
            <a:ext cx="5556960" cy="0"/>
          </a:xfrm>
          <a:prstGeom prst="line">
            <a:avLst/>
          </a:prstGeom>
          <a:ln w="38160">
            <a:solidFill>
              <a:srgbClr val="E46C0A"/>
            </a:solidFill>
            <a:miter/>
          </a:ln>
        </p:spPr>
      </p:sp>
      <p:sp>
        <p:nvSpPr>
          <p:cNvPr id="99" name="CustomShape 14"/>
          <p:cNvSpPr/>
          <p:nvPr/>
        </p:nvSpPr>
        <p:spPr>
          <a:xfrm>
            <a:off x="3730320" y="1576800"/>
            <a:ext cx="1742760" cy="529200"/>
          </a:xfrm>
          <a:prstGeom prst="rect">
            <a:avLst/>
          </a:prstGeom>
          <a:solidFill>
            <a:srgbClr val="C0C0C0"/>
          </a:solidFill>
          <a:ln w="25560">
            <a:solidFill>
              <a:srgbClr val="000000"/>
            </a:solidFill>
            <a:miter/>
          </a:ln>
        </p:spPr>
        <p:txBody>
          <a:bodyPr lIns="90000" tIns="46800" rIns="90000" bIns="46800"/>
          <a:lstStyle/>
          <a:p>
            <a:pPr>
              <a:lnSpc>
                <a:spcPct val="100000"/>
              </a:lnSpc>
            </a:pPr>
            <a:r>
              <a:rPr lang="en-US" sz="900">
                <a:solidFill>
                  <a:srgbClr val="000000"/>
                </a:solidFill>
                <a:latin typeface="Calibri"/>
                <a:ea typeface="ＭＳ Ｐゴシック"/>
              </a:rPr>
              <a:t>HMI (CSS, BOY)</a:t>
            </a:r>
            <a:endParaRPr/>
          </a:p>
          <a:p>
            <a:pPr>
              <a:lnSpc>
                <a:spcPct val="100000"/>
              </a:lnSpc>
            </a:pPr>
            <a:endParaRPr/>
          </a:p>
        </p:txBody>
      </p:sp>
      <p:sp>
        <p:nvSpPr>
          <p:cNvPr id="100" name="CustomShape 15"/>
          <p:cNvSpPr/>
          <p:nvPr/>
        </p:nvSpPr>
        <p:spPr>
          <a:xfrm>
            <a:off x="1362240" y="2775960"/>
            <a:ext cx="1956240" cy="904680"/>
          </a:xfrm>
          <a:prstGeom prst="rect">
            <a:avLst/>
          </a:prstGeom>
          <a:solidFill>
            <a:srgbClr val="D9D9D9"/>
          </a:solidFill>
          <a:ln w="12600">
            <a:solidFill>
              <a:srgbClr val="000000"/>
            </a:solidFill>
            <a:miter/>
          </a:ln>
        </p:spPr>
        <p:txBody>
          <a:bodyPr wrap="none" lIns="90000" tIns="45000" rIns="90000" bIns="45000"/>
          <a:lstStyle/>
          <a:p>
            <a:pPr algn="ctr">
              <a:lnSpc>
                <a:spcPct val="100000"/>
              </a:lnSpc>
            </a:pPr>
            <a:r>
              <a:rPr lang="en-US" sz="1100" b="1">
                <a:solidFill>
                  <a:srgbClr val="000000"/>
                </a:solidFill>
                <a:latin typeface="Calibri"/>
              </a:rPr>
              <a:t>EPICS IOC</a:t>
            </a:r>
            <a:endParaRPr/>
          </a:p>
          <a:p>
            <a:pPr algn="ctr">
              <a:lnSpc>
                <a:spcPct val="100000"/>
              </a:lnSpc>
            </a:pPr>
            <a:endParaRPr/>
          </a:p>
          <a:p>
            <a:pPr algn="ctr">
              <a:lnSpc>
                <a:spcPct val="100000"/>
              </a:lnSpc>
            </a:pPr>
            <a:r>
              <a:rPr lang="en-US" sz="1000" b="1">
                <a:solidFill>
                  <a:srgbClr val="000000"/>
                </a:solidFill>
                <a:latin typeface="Calibri"/>
                <a:ea typeface="ＭＳ Ｐゴシック"/>
              </a:rPr>
              <a:t> (Linux Controller)</a:t>
            </a:r>
            <a:endParaRPr/>
          </a:p>
        </p:txBody>
      </p:sp>
      <p:pic>
        <p:nvPicPr>
          <p:cNvPr id="101" name="Picture 61"/>
          <p:cNvPicPr/>
          <p:nvPr/>
        </p:nvPicPr>
        <p:blipFill>
          <a:blip r:embed="rId3"/>
          <a:stretch>
            <a:fillRect/>
          </a:stretch>
        </p:blipFill>
        <p:spPr>
          <a:xfrm>
            <a:off x="1960200" y="6429960"/>
            <a:ext cx="531360" cy="327240"/>
          </a:xfrm>
          <a:prstGeom prst="rect">
            <a:avLst/>
          </a:prstGeom>
          <a:ln>
            <a:noFill/>
          </a:ln>
        </p:spPr>
      </p:pic>
      <p:sp>
        <p:nvSpPr>
          <p:cNvPr id="102" name="CustomShape 16"/>
          <p:cNvSpPr/>
          <p:nvPr/>
        </p:nvSpPr>
        <p:spPr>
          <a:xfrm>
            <a:off x="2063520" y="4750200"/>
            <a:ext cx="1221120" cy="1163880"/>
          </a:xfrm>
          <a:prstGeom prst="rect">
            <a:avLst/>
          </a:prstGeom>
          <a:solidFill>
            <a:srgbClr val="D9D9D9"/>
          </a:solidFill>
          <a:ln w="12600">
            <a:solidFill>
              <a:srgbClr val="000000"/>
            </a:solidFill>
            <a:miter/>
          </a:ln>
        </p:spPr>
      </p:sp>
      <p:sp>
        <p:nvSpPr>
          <p:cNvPr id="103" name="CustomShape 17"/>
          <p:cNvSpPr/>
          <p:nvPr/>
        </p:nvSpPr>
        <p:spPr>
          <a:xfrm>
            <a:off x="2064240" y="5169600"/>
            <a:ext cx="302400" cy="742680"/>
          </a:xfrm>
          <a:prstGeom prst="rect">
            <a:avLst/>
          </a:prstGeom>
          <a:solidFill>
            <a:srgbClr val="4F81BD"/>
          </a:solidFill>
          <a:ln w="9360">
            <a:solidFill>
              <a:srgbClr val="000000"/>
            </a:solidFill>
            <a:round/>
          </a:ln>
        </p:spPr>
        <p:txBody>
          <a:bodyPr lIns="90000" tIns="45000" rIns="90000" bIns="45000" anchor="ctr"/>
          <a:lstStyle/>
          <a:p>
            <a:pPr algn="ctr">
              <a:lnSpc>
                <a:spcPct val="100000"/>
              </a:lnSpc>
            </a:pPr>
            <a:endParaRPr dirty="0"/>
          </a:p>
        </p:txBody>
      </p:sp>
      <p:sp>
        <p:nvSpPr>
          <p:cNvPr id="104" name="CustomShape 18"/>
          <p:cNvSpPr/>
          <p:nvPr/>
        </p:nvSpPr>
        <p:spPr>
          <a:xfrm>
            <a:off x="2367000" y="5169600"/>
            <a:ext cx="302400" cy="742680"/>
          </a:xfrm>
          <a:prstGeom prst="rect">
            <a:avLst/>
          </a:prstGeom>
          <a:solidFill>
            <a:srgbClr val="4F81BD"/>
          </a:solidFill>
          <a:ln w="9360">
            <a:solidFill>
              <a:srgbClr val="000000"/>
            </a:solidFill>
            <a:round/>
          </a:ln>
        </p:spPr>
        <p:txBody>
          <a:bodyPr lIns="90000" tIns="45000" rIns="90000" bIns="45000" anchor="ctr"/>
          <a:lstStyle/>
          <a:p>
            <a:pPr algn="ctr">
              <a:lnSpc>
                <a:spcPct val="100000"/>
              </a:lnSpc>
            </a:pPr>
            <a:endParaRPr dirty="0"/>
          </a:p>
        </p:txBody>
      </p:sp>
      <p:sp>
        <p:nvSpPr>
          <p:cNvPr id="105" name="CustomShape 19"/>
          <p:cNvSpPr/>
          <p:nvPr/>
        </p:nvSpPr>
        <p:spPr>
          <a:xfrm>
            <a:off x="2670840" y="5169600"/>
            <a:ext cx="302400" cy="742680"/>
          </a:xfrm>
          <a:prstGeom prst="rect">
            <a:avLst/>
          </a:prstGeom>
          <a:solidFill>
            <a:srgbClr val="4F81BD"/>
          </a:solidFill>
          <a:ln w="9360">
            <a:solidFill>
              <a:srgbClr val="000000"/>
            </a:solidFill>
            <a:round/>
          </a:ln>
        </p:spPr>
        <p:txBody>
          <a:bodyPr lIns="90000" tIns="45000" rIns="90000" bIns="45000" anchor="ctr"/>
          <a:lstStyle/>
          <a:p>
            <a:pPr algn="ctr">
              <a:lnSpc>
                <a:spcPct val="100000"/>
              </a:lnSpc>
            </a:pPr>
            <a:endParaRPr dirty="0"/>
          </a:p>
        </p:txBody>
      </p:sp>
      <p:sp>
        <p:nvSpPr>
          <p:cNvPr id="106" name="CustomShape 20"/>
          <p:cNvSpPr/>
          <p:nvPr/>
        </p:nvSpPr>
        <p:spPr>
          <a:xfrm>
            <a:off x="2146284" y="4719240"/>
            <a:ext cx="1006200" cy="394200"/>
          </a:xfrm>
          <a:prstGeom prst="rect">
            <a:avLst/>
          </a:prstGeom>
          <a:noFill/>
          <a:ln>
            <a:noFill/>
          </a:ln>
        </p:spPr>
        <p:txBody>
          <a:bodyPr wrap="none" lIns="90000" tIns="45000" rIns="90000" bIns="45000"/>
          <a:lstStyle/>
          <a:p>
            <a:pPr>
              <a:lnSpc>
                <a:spcPct val="100000"/>
              </a:lnSpc>
            </a:pPr>
            <a:r>
              <a:rPr lang="en-US" sz="900" b="1" dirty="0">
                <a:solidFill>
                  <a:srgbClr val="000000"/>
                </a:solidFill>
                <a:latin typeface="Calibri"/>
                <a:ea typeface="ＭＳ Ｐゴシック"/>
              </a:rPr>
              <a:t>EtherCAT </a:t>
            </a:r>
            <a:r>
              <a:rPr lang="en-US" sz="900" b="1" dirty="0" smtClean="0">
                <a:solidFill>
                  <a:srgbClr val="000000"/>
                </a:solidFill>
                <a:latin typeface="Calibri"/>
                <a:ea typeface="ＭＳ Ｐゴシック"/>
              </a:rPr>
              <a:t>Terminals</a:t>
            </a:r>
            <a:endParaRPr dirty="0"/>
          </a:p>
          <a:p>
            <a:pPr>
              <a:lnSpc>
                <a:spcPct val="100000"/>
              </a:lnSpc>
            </a:pPr>
            <a:endParaRPr dirty="0"/>
          </a:p>
        </p:txBody>
      </p:sp>
      <p:sp>
        <p:nvSpPr>
          <p:cNvPr id="107" name="Line 21"/>
          <p:cNvSpPr/>
          <p:nvPr/>
        </p:nvSpPr>
        <p:spPr>
          <a:xfrm>
            <a:off x="2195280" y="5934240"/>
            <a:ext cx="1800" cy="500040"/>
          </a:xfrm>
          <a:prstGeom prst="line">
            <a:avLst/>
          </a:prstGeom>
          <a:ln w="25560">
            <a:solidFill>
              <a:srgbClr val="000000"/>
            </a:solidFill>
            <a:round/>
          </a:ln>
        </p:spPr>
      </p:sp>
      <p:sp>
        <p:nvSpPr>
          <p:cNvPr id="108" name="CustomShape 22"/>
          <p:cNvSpPr/>
          <p:nvPr/>
        </p:nvSpPr>
        <p:spPr>
          <a:xfrm>
            <a:off x="2982240" y="5166720"/>
            <a:ext cx="302400" cy="742680"/>
          </a:xfrm>
          <a:prstGeom prst="rect">
            <a:avLst/>
          </a:prstGeom>
          <a:solidFill>
            <a:srgbClr val="4F81BD"/>
          </a:solidFill>
          <a:ln w="9360">
            <a:solidFill>
              <a:srgbClr val="000000"/>
            </a:solidFill>
            <a:round/>
          </a:ln>
        </p:spPr>
        <p:txBody>
          <a:bodyPr lIns="90000" tIns="45000" rIns="90000" bIns="45000" anchor="ctr"/>
          <a:lstStyle/>
          <a:p>
            <a:pPr algn="ctr">
              <a:lnSpc>
                <a:spcPct val="100000"/>
              </a:lnSpc>
            </a:pPr>
            <a:endParaRPr dirty="0"/>
          </a:p>
        </p:txBody>
      </p:sp>
      <p:sp>
        <p:nvSpPr>
          <p:cNvPr id="109" name="Line 23"/>
          <p:cNvSpPr/>
          <p:nvPr/>
        </p:nvSpPr>
        <p:spPr>
          <a:xfrm>
            <a:off x="2836800" y="5913000"/>
            <a:ext cx="0" cy="152640"/>
          </a:xfrm>
          <a:prstGeom prst="line">
            <a:avLst/>
          </a:prstGeom>
          <a:ln w="25560">
            <a:solidFill>
              <a:srgbClr val="000000"/>
            </a:solidFill>
            <a:round/>
          </a:ln>
        </p:spPr>
      </p:sp>
      <p:pic>
        <p:nvPicPr>
          <p:cNvPr id="110" name="Picture 70"/>
          <p:cNvPicPr/>
          <p:nvPr/>
        </p:nvPicPr>
        <p:blipFill>
          <a:blip r:embed="rId4"/>
          <a:stretch>
            <a:fillRect/>
          </a:stretch>
        </p:blipFill>
        <p:spPr>
          <a:xfrm>
            <a:off x="2266200" y="6242760"/>
            <a:ext cx="523800" cy="182520"/>
          </a:xfrm>
          <a:prstGeom prst="rect">
            <a:avLst/>
          </a:prstGeom>
          <a:ln>
            <a:noFill/>
          </a:ln>
        </p:spPr>
      </p:pic>
      <p:sp>
        <p:nvSpPr>
          <p:cNvPr id="111" name="Line 24"/>
          <p:cNvSpPr/>
          <p:nvPr/>
        </p:nvSpPr>
        <p:spPr>
          <a:xfrm>
            <a:off x="2528640" y="5910480"/>
            <a:ext cx="0" cy="270000"/>
          </a:xfrm>
          <a:prstGeom prst="line">
            <a:avLst/>
          </a:prstGeom>
          <a:ln w="25560">
            <a:solidFill>
              <a:srgbClr val="000000"/>
            </a:solidFill>
            <a:round/>
          </a:ln>
        </p:spPr>
      </p:sp>
      <p:pic>
        <p:nvPicPr>
          <p:cNvPr id="112" name="Picture 72"/>
          <p:cNvPicPr/>
          <p:nvPr/>
        </p:nvPicPr>
        <p:blipFill>
          <a:blip r:embed="rId5"/>
          <a:stretch>
            <a:fillRect/>
          </a:stretch>
        </p:blipFill>
        <p:spPr>
          <a:xfrm>
            <a:off x="2612880" y="6100200"/>
            <a:ext cx="447480" cy="165960"/>
          </a:xfrm>
          <a:prstGeom prst="rect">
            <a:avLst/>
          </a:prstGeom>
          <a:ln>
            <a:noFill/>
          </a:ln>
        </p:spPr>
      </p:pic>
      <p:pic>
        <p:nvPicPr>
          <p:cNvPr id="113" name="Picture 73"/>
          <p:cNvPicPr/>
          <p:nvPr/>
        </p:nvPicPr>
        <p:blipFill>
          <a:blip r:embed="rId3"/>
          <a:stretch>
            <a:fillRect/>
          </a:stretch>
        </p:blipFill>
        <p:spPr>
          <a:xfrm>
            <a:off x="3824280" y="6443640"/>
            <a:ext cx="531360" cy="327240"/>
          </a:xfrm>
          <a:prstGeom prst="rect">
            <a:avLst/>
          </a:prstGeom>
          <a:ln>
            <a:noFill/>
          </a:ln>
        </p:spPr>
      </p:pic>
      <p:sp>
        <p:nvSpPr>
          <p:cNvPr id="114" name="CustomShape 25"/>
          <p:cNvSpPr/>
          <p:nvPr/>
        </p:nvSpPr>
        <p:spPr>
          <a:xfrm>
            <a:off x="3927240" y="4763880"/>
            <a:ext cx="1221120" cy="1163880"/>
          </a:xfrm>
          <a:prstGeom prst="rect">
            <a:avLst/>
          </a:prstGeom>
          <a:solidFill>
            <a:srgbClr val="D9D9D9"/>
          </a:solidFill>
          <a:ln w="12600">
            <a:solidFill>
              <a:srgbClr val="000000"/>
            </a:solidFill>
            <a:miter/>
          </a:ln>
        </p:spPr>
      </p:sp>
      <p:sp>
        <p:nvSpPr>
          <p:cNvPr id="115" name="CustomShape 26"/>
          <p:cNvSpPr/>
          <p:nvPr/>
        </p:nvSpPr>
        <p:spPr>
          <a:xfrm>
            <a:off x="3927240" y="5185440"/>
            <a:ext cx="302400" cy="742680"/>
          </a:xfrm>
          <a:prstGeom prst="rect">
            <a:avLst/>
          </a:prstGeom>
          <a:solidFill>
            <a:srgbClr val="4F81BD"/>
          </a:solidFill>
          <a:ln w="9360">
            <a:solidFill>
              <a:srgbClr val="000000"/>
            </a:solidFill>
            <a:round/>
          </a:ln>
        </p:spPr>
        <p:txBody>
          <a:bodyPr lIns="90000" tIns="45000" rIns="90000" bIns="45000" anchor="ctr"/>
          <a:lstStyle/>
          <a:p>
            <a:pPr algn="ctr">
              <a:lnSpc>
                <a:spcPct val="100000"/>
              </a:lnSpc>
            </a:pPr>
            <a:endParaRPr dirty="0"/>
          </a:p>
        </p:txBody>
      </p:sp>
      <p:sp>
        <p:nvSpPr>
          <p:cNvPr id="116" name="CustomShape 27"/>
          <p:cNvSpPr/>
          <p:nvPr/>
        </p:nvSpPr>
        <p:spPr>
          <a:xfrm>
            <a:off x="4231080" y="5183280"/>
            <a:ext cx="302400" cy="742680"/>
          </a:xfrm>
          <a:prstGeom prst="rect">
            <a:avLst/>
          </a:prstGeom>
          <a:solidFill>
            <a:srgbClr val="4F81BD"/>
          </a:solidFill>
          <a:ln w="9360">
            <a:solidFill>
              <a:srgbClr val="000000"/>
            </a:solidFill>
            <a:round/>
          </a:ln>
        </p:spPr>
        <p:txBody>
          <a:bodyPr lIns="90000" tIns="45000" rIns="90000" bIns="45000" anchor="ctr"/>
          <a:lstStyle/>
          <a:p>
            <a:pPr algn="ctr">
              <a:lnSpc>
                <a:spcPct val="100000"/>
              </a:lnSpc>
            </a:pPr>
            <a:endParaRPr dirty="0"/>
          </a:p>
        </p:txBody>
      </p:sp>
      <p:sp>
        <p:nvSpPr>
          <p:cNvPr id="117" name="CustomShape 28"/>
          <p:cNvSpPr/>
          <p:nvPr/>
        </p:nvSpPr>
        <p:spPr>
          <a:xfrm>
            <a:off x="4534560" y="5183280"/>
            <a:ext cx="302400" cy="742680"/>
          </a:xfrm>
          <a:prstGeom prst="rect">
            <a:avLst/>
          </a:prstGeom>
          <a:solidFill>
            <a:srgbClr val="4F81BD"/>
          </a:solidFill>
          <a:ln w="9360">
            <a:solidFill>
              <a:srgbClr val="000000"/>
            </a:solidFill>
            <a:round/>
          </a:ln>
        </p:spPr>
        <p:txBody>
          <a:bodyPr lIns="90000" tIns="45000" rIns="90000" bIns="45000" anchor="ctr"/>
          <a:lstStyle/>
          <a:p>
            <a:pPr algn="ctr">
              <a:lnSpc>
                <a:spcPct val="100000"/>
              </a:lnSpc>
            </a:pPr>
            <a:endParaRPr dirty="0"/>
          </a:p>
        </p:txBody>
      </p:sp>
      <p:sp>
        <p:nvSpPr>
          <p:cNvPr id="118" name="CustomShape 29"/>
          <p:cNvSpPr/>
          <p:nvPr/>
        </p:nvSpPr>
        <p:spPr>
          <a:xfrm>
            <a:off x="4010004" y="4732920"/>
            <a:ext cx="1006200" cy="394200"/>
          </a:xfrm>
          <a:prstGeom prst="rect">
            <a:avLst/>
          </a:prstGeom>
          <a:noFill/>
          <a:ln>
            <a:noFill/>
          </a:ln>
        </p:spPr>
        <p:txBody>
          <a:bodyPr wrap="none" lIns="90000" tIns="45000" rIns="90000" bIns="45000"/>
          <a:lstStyle/>
          <a:p>
            <a:pPr>
              <a:lnSpc>
                <a:spcPct val="100000"/>
              </a:lnSpc>
            </a:pPr>
            <a:r>
              <a:rPr lang="en-US" sz="900" b="1" dirty="0">
                <a:solidFill>
                  <a:srgbClr val="000000"/>
                </a:solidFill>
                <a:latin typeface="Calibri"/>
                <a:ea typeface="ＭＳ Ｐゴシック"/>
              </a:rPr>
              <a:t>EtherCAT </a:t>
            </a:r>
            <a:r>
              <a:rPr lang="en-US" sz="900" b="1" dirty="0" smtClean="0">
                <a:solidFill>
                  <a:srgbClr val="000000"/>
                </a:solidFill>
                <a:latin typeface="Calibri"/>
                <a:ea typeface="ＭＳ Ｐゴシック"/>
              </a:rPr>
              <a:t>Terminals</a:t>
            </a:r>
            <a:endParaRPr dirty="0"/>
          </a:p>
          <a:p>
            <a:pPr>
              <a:lnSpc>
                <a:spcPct val="100000"/>
              </a:lnSpc>
            </a:pPr>
            <a:endParaRPr dirty="0"/>
          </a:p>
        </p:txBody>
      </p:sp>
      <p:sp>
        <p:nvSpPr>
          <p:cNvPr id="119" name="Line 30"/>
          <p:cNvSpPr/>
          <p:nvPr/>
        </p:nvSpPr>
        <p:spPr>
          <a:xfrm>
            <a:off x="4059360" y="5947920"/>
            <a:ext cx="1800" cy="500040"/>
          </a:xfrm>
          <a:prstGeom prst="line">
            <a:avLst/>
          </a:prstGeom>
          <a:ln w="25560">
            <a:solidFill>
              <a:srgbClr val="000000"/>
            </a:solidFill>
            <a:round/>
          </a:ln>
        </p:spPr>
      </p:sp>
      <p:sp>
        <p:nvSpPr>
          <p:cNvPr id="120" name="CustomShape 31"/>
          <p:cNvSpPr/>
          <p:nvPr/>
        </p:nvSpPr>
        <p:spPr>
          <a:xfrm>
            <a:off x="4845960" y="5180760"/>
            <a:ext cx="302400" cy="742680"/>
          </a:xfrm>
          <a:prstGeom prst="rect">
            <a:avLst/>
          </a:prstGeom>
          <a:solidFill>
            <a:srgbClr val="4F81BD"/>
          </a:solidFill>
          <a:ln w="9360">
            <a:solidFill>
              <a:srgbClr val="000000"/>
            </a:solidFill>
            <a:round/>
          </a:ln>
        </p:spPr>
        <p:txBody>
          <a:bodyPr lIns="90000" tIns="45000" rIns="90000" bIns="45000" anchor="ctr"/>
          <a:lstStyle/>
          <a:p>
            <a:pPr algn="ctr">
              <a:lnSpc>
                <a:spcPct val="100000"/>
              </a:lnSpc>
            </a:pPr>
            <a:endParaRPr dirty="0"/>
          </a:p>
        </p:txBody>
      </p:sp>
      <p:sp>
        <p:nvSpPr>
          <p:cNvPr id="121" name="Line 32"/>
          <p:cNvSpPr/>
          <p:nvPr/>
        </p:nvSpPr>
        <p:spPr>
          <a:xfrm>
            <a:off x="4700880" y="5927040"/>
            <a:ext cx="0" cy="152280"/>
          </a:xfrm>
          <a:prstGeom prst="line">
            <a:avLst/>
          </a:prstGeom>
          <a:ln w="25560">
            <a:solidFill>
              <a:srgbClr val="000000"/>
            </a:solidFill>
            <a:round/>
          </a:ln>
        </p:spPr>
      </p:sp>
      <p:pic>
        <p:nvPicPr>
          <p:cNvPr id="122" name="Picture 82"/>
          <p:cNvPicPr/>
          <p:nvPr/>
        </p:nvPicPr>
        <p:blipFill>
          <a:blip r:embed="rId4"/>
          <a:stretch>
            <a:fillRect/>
          </a:stretch>
        </p:blipFill>
        <p:spPr>
          <a:xfrm>
            <a:off x="4130280" y="6256440"/>
            <a:ext cx="523800" cy="182520"/>
          </a:xfrm>
          <a:prstGeom prst="rect">
            <a:avLst/>
          </a:prstGeom>
          <a:ln>
            <a:noFill/>
          </a:ln>
        </p:spPr>
      </p:pic>
      <p:sp>
        <p:nvSpPr>
          <p:cNvPr id="123" name="Line 33"/>
          <p:cNvSpPr/>
          <p:nvPr/>
        </p:nvSpPr>
        <p:spPr>
          <a:xfrm>
            <a:off x="4392720" y="5924160"/>
            <a:ext cx="0" cy="270000"/>
          </a:xfrm>
          <a:prstGeom prst="line">
            <a:avLst/>
          </a:prstGeom>
          <a:ln w="25560">
            <a:solidFill>
              <a:srgbClr val="000000"/>
            </a:solidFill>
            <a:round/>
          </a:ln>
        </p:spPr>
      </p:sp>
      <p:pic>
        <p:nvPicPr>
          <p:cNvPr id="124" name="Picture 84"/>
          <p:cNvPicPr/>
          <p:nvPr/>
        </p:nvPicPr>
        <p:blipFill>
          <a:blip r:embed="rId5"/>
          <a:stretch>
            <a:fillRect/>
          </a:stretch>
        </p:blipFill>
        <p:spPr>
          <a:xfrm>
            <a:off x="4476600" y="6113880"/>
            <a:ext cx="447480" cy="165960"/>
          </a:xfrm>
          <a:prstGeom prst="rect">
            <a:avLst/>
          </a:prstGeom>
          <a:ln>
            <a:noFill/>
          </a:ln>
        </p:spPr>
      </p:pic>
      <p:sp>
        <p:nvSpPr>
          <p:cNvPr id="125" name="CustomShape 34"/>
          <p:cNvSpPr/>
          <p:nvPr/>
        </p:nvSpPr>
        <p:spPr>
          <a:xfrm>
            <a:off x="5706360" y="4764240"/>
            <a:ext cx="1221120" cy="389160"/>
          </a:xfrm>
          <a:prstGeom prst="rect">
            <a:avLst/>
          </a:prstGeom>
          <a:solidFill>
            <a:srgbClr val="D9D9D9"/>
          </a:solidFill>
          <a:ln w="12600">
            <a:solidFill>
              <a:srgbClr val="000000"/>
            </a:solidFill>
            <a:miter/>
          </a:ln>
        </p:spPr>
      </p:sp>
      <p:sp>
        <p:nvSpPr>
          <p:cNvPr id="126" name="CustomShape 35"/>
          <p:cNvSpPr/>
          <p:nvPr/>
        </p:nvSpPr>
        <p:spPr>
          <a:xfrm>
            <a:off x="5842440" y="4727160"/>
            <a:ext cx="885960" cy="394200"/>
          </a:xfrm>
          <a:prstGeom prst="rect">
            <a:avLst/>
          </a:prstGeom>
          <a:noFill/>
          <a:ln>
            <a:noFill/>
          </a:ln>
        </p:spPr>
        <p:txBody>
          <a:bodyPr wrap="none" lIns="90000" tIns="45000" rIns="90000" bIns="45000"/>
          <a:lstStyle/>
          <a:p>
            <a:pPr>
              <a:lnSpc>
                <a:spcPct val="100000"/>
              </a:lnSpc>
            </a:pPr>
            <a:r>
              <a:rPr lang="en-US" sz="900" b="1" dirty="0">
                <a:solidFill>
                  <a:srgbClr val="000000"/>
                </a:solidFill>
                <a:latin typeface="Calibri"/>
                <a:ea typeface="ＭＳ Ｐゴシック"/>
              </a:rPr>
              <a:t>EtherCAT Drive</a:t>
            </a:r>
            <a:endParaRPr dirty="0"/>
          </a:p>
          <a:p>
            <a:pPr>
              <a:lnSpc>
                <a:spcPct val="100000"/>
              </a:lnSpc>
            </a:pPr>
            <a:endParaRPr dirty="0"/>
          </a:p>
        </p:txBody>
      </p:sp>
      <p:pic>
        <p:nvPicPr>
          <p:cNvPr id="127" name="Picture 87"/>
          <p:cNvPicPr/>
          <p:nvPr/>
        </p:nvPicPr>
        <p:blipFill>
          <a:blip r:embed="rId3"/>
          <a:stretch>
            <a:fillRect/>
          </a:stretch>
        </p:blipFill>
        <p:spPr>
          <a:xfrm>
            <a:off x="6030720" y="5577120"/>
            <a:ext cx="531360" cy="327240"/>
          </a:xfrm>
          <a:prstGeom prst="rect">
            <a:avLst/>
          </a:prstGeom>
          <a:ln>
            <a:noFill/>
          </a:ln>
        </p:spPr>
      </p:pic>
      <p:sp>
        <p:nvSpPr>
          <p:cNvPr id="128" name="CustomShape 36"/>
          <p:cNvSpPr/>
          <p:nvPr/>
        </p:nvSpPr>
        <p:spPr>
          <a:xfrm>
            <a:off x="5451120" y="4479450"/>
            <a:ext cx="851040" cy="302040"/>
          </a:xfrm>
          <a:prstGeom prst="rect">
            <a:avLst/>
          </a:prstGeom>
          <a:noFill/>
          <a:ln>
            <a:noFill/>
          </a:ln>
        </p:spPr>
        <p:txBody>
          <a:bodyPr wrap="none" lIns="90000" tIns="45000" rIns="90000" bIns="45000"/>
          <a:lstStyle/>
          <a:p>
            <a:pPr>
              <a:lnSpc>
                <a:spcPct val="100000"/>
              </a:lnSpc>
            </a:pPr>
            <a:r>
              <a:rPr lang="en-US" sz="1400" b="1" dirty="0">
                <a:solidFill>
                  <a:srgbClr val="000000"/>
                </a:solidFill>
                <a:latin typeface="Calibri"/>
                <a:ea typeface="ＭＳ Ｐゴシック"/>
              </a:rPr>
              <a:t>EtherCAT</a:t>
            </a:r>
            <a:endParaRPr dirty="0"/>
          </a:p>
        </p:txBody>
      </p:sp>
      <p:sp>
        <p:nvSpPr>
          <p:cNvPr id="129" name="CustomShape 37"/>
          <p:cNvSpPr/>
          <p:nvPr/>
        </p:nvSpPr>
        <p:spPr>
          <a:xfrm>
            <a:off x="4992840" y="2775960"/>
            <a:ext cx="1956240" cy="1099800"/>
          </a:xfrm>
          <a:prstGeom prst="rect">
            <a:avLst/>
          </a:prstGeom>
          <a:solidFill>
            <a:srgbClr val="D9D9D9"/>
          </a:solidFill>
          <a:ln w="12600">
            <a:solidFill>
              <a:srgbClr val="000000"/>
            </a:solidFill>
            <a:miter/>
          </a:ln>
        </p:spPr>
        <p:txBody>
          <a:bodyPr wrap="none" lIns="90000" tIns="45000" rIns="90000" bIns="45000"/>
          <a:lstStyle/>
          <a:p>
            <a:pPr algn="ctr">
              <a:lnSpc>
                <a:spcPct val="100000"/>
              </a:lnSpc>
            </a:pPr>
            <a:endParaRPr dirty="0"/>
          </a:p>
          <a:p>
            <a:pPr algn="ctr">
              <a:lnSpc>
                <a:spcPct val="100000"/>
              </a:lnSpc>
            </a:pPr>
            <a:r>
              <a:rPr lang="en-US" sz="1000" b="1" dirty="0">
                <a:solidFill>
                  <a:srgbClr val="000000"/>
                </a:solidFill>
                <a:latin typeface="Calibri"/>
                <a:ea typeface="ＭＳ Ｐゴシック"/>
              </a:rPr>
              <a:t>Motion Control (ECMC) </a:t>
            </a:r>
            <a:endParaRPr dirty="0"/>
          </a:p>
          <a:p>
            <a:pPr algn="ctr">
              <a:lnSpc>
                <a:spcPct val="100000"/>
              </a:lnSpc>
            </a:pPr>
            <a:r>
              <a:rPr lang="en-US" sz="1000" b="1" dirty="0">
                <a:solidFill>
                  <a:srgbClr val="000000"/>
                </a:solidFill>
                <a:latin typeface="Calibri"/>
                <a:ea typeface="ＭＳ Ｐゴシック"/>
              </a:rPr>
              <a:t> (Linux Controller)</a:t>
            </a:r>
            <a:endParaRPr dirty="0"/>
          </a:p>
        </p:txBody>
      </p:sp>
      <p:sp>
        <p:nvSpPr>
          <p:cNvPr id="130" name="CustomShape 38"/>
          <p:cNvSpPr/>
          <p:nvPr/>
        </p:nvSpPr>
        <p:spPr>
          <a:xfrm>
            <a:off x="3009240" y="3464640"/>
            <a:ext cx="2213280" cy="322920"/>
          </a:xfrm>
          <a:prstGeom prst="rect">
            <a:avLst/>
          </a:prstGeom>
          <a:noFill/>
          <a:ln>
            <a:noFill/>
          </a:ln>
        </p:spPr>
        <p:txBody>
          <a:bodyPr lIns="90000" tIns="45000" rIns="90000" bIns="45000" anchor="ctr"/>
          <a:lstStyle/>
          <a:p>
            <a:pPr algn="ctr">
              <a:lnSpc>
                <a:spcPct val="100000"/>
              </a:lnSpc>
            </a:pPr>
            <a:r>
              <a:rPr lang="en-US" sz="1400" b="1" dirty="0">
                <a:solidFill>
                  <a:srgbClr val="000000"/>
                </a:solidFill>
                <a:latin typeface="Calibri"/>
                <a:ea typeface="ＭＳ Ｐゴシック"/>
              </a:rPr>
              <a:t>TCP/IP</a:t>
            </a:r>
            <a:endParaRPr sz="1400" b="1" dirty="0">
              <a:solidFill>
                <a:srgbClr val="000000"/>
              </a:solidFill>
              <a:latin typeface="Calibri"/>
              <a:ea typeface="ＭＳ Ｐゴシック"/>
            </a:endParaRPr>
          </a:p>
        </p:txBody>
      </p:sp>
      <p:sp>
        <p:nvSpPr>
          <p:cNvPr id="131" name="CustomShape 39"/>
          <p:cNvSpPr/>
          <p:nvPr/>
        </p:nvSpPr>
        <p:spPr>
          <a:xfrm>
            <a:off x="4992840" y="3876183"/>
            <a:ext cx="1956240" cy="512640"/>
          </a:xfrm>
          <a:prstGeom prst="rect">
            <a:avLst/>
          </a:prstGeom>
          <a:solidFill>
            <a:srgbClr val="D9D9D9"/>
          </a:solidFill>
          <a:ln w="12600">
            <a:solidFill>
              <a:srgbClr val="000000"/>
            </a:solidFill>
            <a:miter/>
          </a:ln>
        </p:spPr>
        <p:txBody>
          <a:bodyPr wrap="none" lIns="90000" tIns="45000" rIns="90000" bIns="45000"/>
          <a:lstStyle/>
          <a:p>
            <a:pPr algn="ctr">
              <a:lnSpc>
                <a:spcPct val="100000"/>
              </a:lnSpc>
            </a:pPr>
            <a:r>
              <a:rPr lang="en-US" sz="1000" b="1" dirty="0">
                <a:latin typeface="Calibri"/>
              </a:rPr>
              <a:t>Igh open source EtherCAT master</a:t>
            </a:r>
            <a:endParaRPr dirty="0"/>
          </a:p>
          <a:p>
            <a:pPr algn="ctr">
              <a:lnSpc>
                <a:spcPct val="100000"/>
              </a:lnSpc>
            </a:pPr>
            <a:r>
              <a:rPr lang="en-US" sz="1000" b="1" dirty="0">
                <a:latin typeface="Calibri"/>
              </a:rPr>
              <a:t> (www.etherlab.org) </a:t>
            </a:r>
            <a:endParaRPr dirty="0"/>
          </a:p>
        </p:txBody>
      </p:sp>
      <p:sp>
        <p:nvSpPr>
          <p:cNvPr id="132" name="CustomShape 40"/>
          <p:cNvSpPr/>
          <p:nvPr/>
        </p:nvSpPr>
        <p:spPr>
          <a:xfrm>
            <a:off x="1362240" y="3666960"/>
            <a:ext cx="1956240" cy="356040"/>
          </a:xfrm>
          <a:prstGeom prst="rect">
            <a:avLst/>
          </a:prstGeom>
          <a:solidFill>
            <a:srgbClr val="D9D9D9"/>
          </a:solidFill>
          <a:ln w="12600">
            <a:solidFill>
              <a:srgbClr val="000000"/>
            </a:solidFill>
            <a:miter/>
          </a:ln>
        </p:spPr>
        <p:txBody>
          <a:bodyPr wrap="none" lIns="90000" tIns="45000" rIns="90000" bIns="45000"/>
          <a:lstStyle/>
          <a:p>
            <a:pPr algn="ctr">
              <a:lnSpc>
                <a:spcPct val="100000"/>
              </a:lnSpc>
            </a:pPr>
            <a:r>
              <a:rPr lang="en-US" sz="1000" b="1">
                <a:solidFill>
                  <a:srgbClr val="000000"/>
                </a:solidFill>
                <a:latin typeface="Calibri"/>
                <a:ea typeface="ＭＳ Ｐゴシック"/>
              </a:rPr>
              <a:t>Model 3 driver, Asyn</a:t>
            </a:r>
            <a:endParaRPr/>
          </a:p>
        </p:txBody>
      </p:sp>
      <p:grpSp>
        <p:nvGrpSpPr>
          <p:cNvPr id="3" name="Group 2"/>
          <p:cNvGrpSpPr/>
          <p:nvPr/>
        </p:nvGrpSpPr>
        <p:grpSpPr>
          <a:xfrm>
            <a:off x="2089641" y="5185440"/>
            <a:ext cx="1194999" cy="676663"/>
            <a:chOff x="2064240" y="5185440"/>
            <a:chExt cx="1194999" cy="676663"/>
          </a:xfrm>
        </p:grpSpPr>
        <p:sp>
          <p:nvSpPr>
            <p:cNvPr id="2" name="TextBox 1"/>
            <p:cNvSpPr txBox="1"/>
            <p:nvPr/>
          </p:nvSpPr>
          <p:spPr>
            <a:xfrm rot="16200000">
              <a:off x="1930858" y="5451721"/>
              <a:ext cx="543764" cy="276999"/>
            </a:xfrm>
            <a:prstGeom prst="rect">
              <a:avLst/>
            </a:prstGeom>
            <a:noFill/>
          </p:spPr>
          <p:txBody>
            <a:bodyPr wrap="none" rtlCol="0">
              <a:spAutoFit/>
            </a:bodyPr>
            <a:lstStyle/>
            <a:p>
              <a:r>
                <a:rPr lang="en-US" sz="1200" dirty="0" smtClean="0"/>
                <a:t>Drive</a:t>
              </a:r>
              <a:endParaRPr lang="en-US" dirty="0"/>
            </a:p>
          </p:txBody>
        </p:sp>
        <p:sp>
          <p:nvSpPr>
            <p:cNvPr id="50" name="TextBox 49"/>
            <p:cNvSpPr txBox="1"/>
            <p:nvPr/>
          </p:nvSpPr>
          <p:spPr>
            <a:xfrm rot="16200000">
              <a:off x="2180983" y="5385272"/>
              <a:ext cx="676663" cy="276999"/>
            </a:xfrm>
            <a:prstGeom prst="rect">
              <a:avLst/>
            </a:prstGeom>
            <a:noFill/>
          </p:spPr>
          <p:txBody>
            <a:bodyPr wrap="none" rtlCol="0">
              <a:spAutoFit/>
            </a:bodyPr>
            <a:lstStyle/>
            <a:p>
              <a:r>
                <a:rPr lang="en-US" sz="1200" dirty="0" smtClean="0"/>
                <a:t>Analog</a:t>
              </a:r>
              <a:endParaRPr lang="en-US" dirty="0"/>
            </a:p>
          </p:txBody>
        </p:sp>
        <p:sp>
          <p:nvSpPr>
            <p:cNvPr id="51" name="TextBox 50"/>
            <p:cNvSpPr txBox="1"/>
            <p:nvPr/>
          </p:nvSpPr>
          <p:spPr>
            <a:xfrm rot="16200000">
              <a:off x="2515569" y="5417457"/>
              <a:ext cx="612292" cy="276999"/>
            </a:xfrm>
            <a:prstGeom prst="rect">
              <a:avLst/>
            </a:prstGeom>
            <a:noFill/>
          </p:spPr>
          <p:txBody>
            <a:bodyPr wrap="none" rtlCol="0">
              <a:spAutoFit/>
            </a:bodyPr>
            <a:lstStyle/>
            <a:p>
              <a:r>
                <a:rPr lang="en-US" sz="1200" dirty="0" smtClean="0"/>
                <a:t>Digital</a:t>
              </a:r>
              <a:endParaRPr lang="en-US" dirty="0"/>
            </a:p>
          </p:txBody>
        </p:sp>
        <p:sp>
          <p:nvSpPr>
            <p:cNvPr id="52" name="TextBox 51"/>
            <p:cNvSpPr txBox="1"/>
            <p:nvPr/>
          </p:nvSpPr>
          <p:spPr>
            <a:xfrm rot="16200000">
              <a:off x="2823122" y="5425986"/>
              <a:ext cx="595235" cy="276999"/>
            </a:xfrm>
            <a:prstGeom prst="rect">
              <a:avLst/>
            </a:prstGeom>
            <a:noFill/>
          </p:spPr>
          <p:txBody>
            <a:bodyPr wrap="none" rtlCol="0">
              <a:spAutoFit/>
            </a:bodyPr>
            <a:lstStyle/>
            <a:p>
              <a:r>
                <a:rPr lang="en-US" sz="1200" dirty="0" smtClean="0"/>
                <a:t>XXXX</a:t>
              </a:r>
              <a:endParaRPr lang="en-US" dirty="0"/>
            </a:p>
          </p:txBody>
        </p:sp>
      </p:grpSp>
      <p:grpSp>
        <p:nvGrpSpPr>
          <p:cNvPr id="54" name="Group 53"/>
          <p:cNvGrpSpPr/>
          <p:nvPr/>
        </p:nvGrpSpPr>
        <p:grpSpPr>
          <a:xfrm>
            <a:off x="3955539" y="5185440"/>
            <a:ext cx="1194999" cy="676663"/>
            <a:chOff x="2064240" y="5185440"/>
            <a:chExt cx="1194999" cy="676663"/>
          </a:xfrm>
        </p:grpSpPr>
        <p:sp>
          <p:nvSpPr>
            <p:cNvPr id="55" name="TextBox 54"/>
            <p:cNvSpPr txBox="1"/>
            <p:nvPr/>
          </p:nvSpPr>
          <p:spPr>
            <a:xfrm rot="16200000">
              <a:off x="1930858" y="5451721"/>
              <a:ext cx="543764" cy="276999"/>
            </a:xfrm>
            <a:prstGeom prst="rect">
              <a:avLst/>
            </a:prstGeom>
            <a:noFill/>
          </p:spPr>
          <p:txBody>
            <a:bodyPr wrap="none" rtlCol="0">
              <a:spAutoFit/>
            </a:bodyPr>
            <a:lstStyle/>
            <a:p>
              <a:r>
                <a:rPr lang="en-US" sz="1200" dirty="0" smtClean="0"/>
                <a:t>Drive</a:t>
              </a:r>
              <a:endParaRPr lang="en-US" dirty="0"/>
            </a:p>
          </p:txBody>
        </p:sp>
        <p:sp>
          <p:nvSpPr>
            <p:cNvPr id="56" name="TextBox 55"/>
            <p:cNvSpPr txBox="1"/>
            <p:nvPr/>
          </p:nvSpPr>
          <p:spPr>
            <a:xfrm rot="16200000">
              <a:off x="2180983" y="5385272"/>
              <a:ext cx="676663" cy="276999"/>
            </a:xfrm>
            <a:prstGeom prst="rect">
              <a:avLst/>
            </a:prstGeom>
            <a:noFill/>
          </p:spPr>
          <p:txBody>
            <a:bodyPr wrap="none" rtlCol="0">
              <a:spAutoFit/>
            </a:bodyPr>
            <a:lstStyle/>
            <a:p>
              <a:r>
                <a:rPr lang="en-US" sz="1200" dirty="0" smtClean="0"/>
                <a:t>Analog</a:t>
              </a:r>
              <a:endParaRPr lang="en-US" dirty="0"/>
            </a:p>
          </p:txBody>
        </p:sp>
        <p:sp>
          <p:nvSpPr>
            <p:cNvPr id="57" name="TextBox 56"/>
            <p:cNvSpPr txBox="1"/>
            <p:nvPr/>
          </p:nvSpPr>
          <p:spPr>
            <a:xfrm rot="16200000">
              <a:off x="2515569" y="5417457"/>
              <a:ext cx="612292" cy="276999"/>
            </a:xfrm>
            <a:prstGeom prst="rect">
              <a:avLst/>
            </a:prstGeom>
            <a:noFill/>
          </p:spPr>
          <p:txBody>
            <a:bodyPr wrap="none" rtlCol="0">
              <a:spAutoFit/>
            </a:bodyPr>
            <a:lstStyle/>
            <a:p>
              <a:r>
                <a:rPr lang="en-US" sz="1200" dirty="0" smtClean="0"/>
                <a:t>Digital</a:t>
              </a:r>
              <a:endParaRPr lang="en-US" dirty="0"/>
            </a:p>
          </p:txBody>
        </p:sp>
        <p:sp>
          <p:nvSpPr>
            <p:cNvPr id="58" name="TextBox 57"/>
            <p:cNvSpPr txBox="1"/>
            <p:nvPr/>
          </p:nvSpPr>
          <p:spPr>
            <a:xfrm rot="16200000">
              <a:off x="2823122" y="5425986"/>
              <a:ext cx="595235" cy="276999"/>
            </a:xfrm>
            <a:prstGeom prst="rect">
              <a:avLst/>
            </a:prstGeom>
            <a:noFill/>
          </p:spPr>
          <p:txBody>
            <a:bodyPr wrap="none" rtlCol="0">
              <a:spAutoFit/>
            </a:bodyPr>
            <a:lstStyle/>
            <a:p>
              <a:r>
                <a:rPr lang="en-US" sz="1200" dirty="0" smtClean="0"/>
                <a:t>XXXX</a:t>
              </a:r>
              <a:endParaRPr lang="en-US" dirty="0"/>
            </a:p>
          </p:txBody>
        </p:sp>
      </p:grpSp>
      <p:sp>
        <p:nvSpPr>
          <p:cNvPr id="4" name="Rectangle 3"/>
          <p:cNvSpPr/>
          <p:nvPr/>
        </p:nvSpPr>
        <p:spPr>
          <a:xfrm>
            <a:off x="1172309" y="2689796"/>
            <a:ext cx="5972255" cy="1757089"/>
          </a:xfrm>
          <a:prstGeom prst="rect">
            <a:avLst/>
          </a:prstGeom>
          <a:noFill/>
          <a:ln w="22225">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457200" y="274680"/>
            <a:ext cx="7138440" cy="1142280"/>
          </a:xfrm>
          <a:prstGeom prst="rect">
            <a:avLst/>
          </a:prstGeom>
          <a:noFill/>
          <a:ln>
            <a:noFill/>
          </a:ln>
        </p:spPr>
        <p:txBody>
          <a:bodyPr lIns="90000" tIns="45000" rIns="90000" bIns="45000" anchor="ctr"/>
          <a:lstStyle/>
          <a:p>
            <a:pPr>
              <a:lnSpc>
                <a:spcPct val="100000"/>
              </a:lnSpc>
            </a:pPr>
            <a:r>
              <a:rPr lang="en-US" sz="3200">
                <a:solidFill>
                  <a:srgbClr val="FFFFFF"/>
                </a:solidFill>
                <a:latin typeface="Calibri"/>
              </a:rPr>
              <a:t>Motion Controller</a:t>
            </a:r>
            <a:endParaRPr/>
          </a:p>
        </p:txBody>
      </p:sp>
      <p:sp>
        <p:nvSpPr>
          <p:cNvPr id="134" name="CustomShape 2"/>
          <p:cNvSpPr/>
          <p:nvPr/>
        </p:nvSpPr>
        <p:spPr>
          <a:xfrm>
            <a:off x="6553080" y="6356520"/>
            <a:ext cx="2133000" cy="364320"/>
          </a:xfrm>
          <a:prstGeom prst="rect">
            <a:avLst/>
          </a:prstGeom>
          <a:noFill/>
          <a:ln>
            <a:noFill/>
          </a:ln>
        </p:spPr>
        <p:txBody>
          <a:bodyPr lIns="90000" tIns="45000" rIns="90000" bIns="45000" anchor="ctr"/>
          <a:lstStyle/>
          <a:p>
            <a:pPr algn="r">
              <a:lnSpc>
                <a:spcPct val="100000"/>
              </a:lnSpc>
            </a:pPr>
            <a:fld id="{04F10BCE-96E5-48FA-8250-8A3116841783}" type="slidenum">
              <a:rPr lang="en-US" sz="1200">
                <a:solidFill>
                  <a:srgbClr val="8B8B8B"/>
                </a:solidFill>
                <a:latin typeface="Calibri"/>
              </a:rPr>
              <a:t>4</a:t>
            </a:fld>
            <a:endParaRPr/>
          </a:p>
        </p:txBody>
      </p:sp>
      <p:sp>
        <p:nvSpPr>
          <p:cNvPr id="135" name="CustomShape 3"/>
          <p:cNvSpPr/>
          <p:nvPr/>
        </p:nvSpPr>
        <p:spPr>
          <a:xfrm>
            <a:off x="1727640" y="1557720"/>
            <a:ext cx="5587200" cy="4678920"/>
          </a:xfrm>
          <a:prstGeom prst="rect">
            <a:avLst/>
          </a:prstGeom>
          <a:solidFill>
            <a:srgbClr val="D9D9D9"/>
          </a:solidFill>
          <a:ln w="12600">
            <a:solidFill>
              <a:srgbClr val="000000"/>
            </a:solidFill>
            <a:miter/>
          </a:ln>
        </p:spPr>
        <p:txBody>
          <a:bodyPr wrap="none" lIns="90000" tIns="45000" rIns="90000" bIns="45000" anchor="ctr"/>
          <a:lstStyle/>
          <a:p>
            <a:pPr algn="ctr">
              <a:lnSpc>
                <a:spcPct val="100000"/>
              </a:lnSpc>
            </a:pPr>
            <a:endParaRPr/>
          </a:p>
          <a:p>
            <a:pPr algn="ctr">
              <a:lnSpc>
                <a:spcPct val="100000"/>
              </a:lnSpc>
            </a:pPr>
            <a:endParaRPr/>
          </a:p>
        </p:txBody>
      </p:sp>
      <p:sp>
        <p:nvSpPr>
          <p:cNvPr id="136" name="CustomShape 4"/>
          <p:cNvSpPr/>
          <p:nvPr/>
        </p:nvSpPr>
        <p:spPr>
          <a:xfrm>
            <a:off x="1872720" y="1532520"/>
            <a:ext cx="4047480" cy="401400"/>
          </a:xfrm>
          <a:prstGeom prst="rect">
            <a:avLst/>
          </a:prstGeom>
          <a:noFill/>
          <a:ln>
            <a:noFill/>
          </a:ln>
        </p:spPr>
        <p:txBody>
          <a:bodyPr lIns="90000" tIns="46800" rIns="90000" bIns="46800"/>
          <a:lstStyle/>
          <a:p>
            <a:pPr>
              <a:lnSpc>
                <a:spcPct val="100000"/>
              </a:lnSpc>
            </a:pPr>
            <a:r>
              <a:rPr lang="en-US" sz="2000">
                <a:solidFill>
                  <a:srgbClr val="000000"/>
                </a:solidFill>
                <a:latin typeface="Calibri"/>
                <a:ea typeface="ＭＳ Ｐゴシック"/>
              </a:rPr>
              <a:t>Controller (Linux)</a:t>
            </a:r>
            <a:endParaRPr/>
          </a:p>
        </p:txBody>
      </p:sp>
      <p:sp>
        <p:nvSpPr>
          <p:cNvPr id="137" name="CustomShape 5"/>
          <p:cNvSpPr/>
          <p:nvPr/>
        </p:nvSpPr>
        <p:spPr>
          <a:xfrm>
            <a:off x="1936440" y="1941840"/>
            <a:ext cx="5119200" cy="415080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a:solidFill>
                  <a:srgbClr val="000000"/>
                </a:solidFill>
                <a:latin typeface="Calibri"/>
                <a:ea typeface="ＭＳ Ｐゴシック"/>
              </a:rPr>
              <a:t>Motion Controller</a:t>
            </a:r>
            <a:endParaRPr/>
          </a:p>
          <a:p>
            <a:pPr>
              <a:lnSpc>
                <a:spcPct val="100000"/>
              </a:lnSpc>
            </a:pPr>
            <a:endParaRPr/>
          </a:p>
          <a:p>
            <a:pPr>
              <a:lnSpc>
                <a:spcPct val="100000"/>
              </a:lnSpc>
            </a:pPr>
            <a:endParaRPr/>
          </a:p>
        </p:txBody>
      </p:sp>
      <p:sp>
        <p:nvSpPr>
          <p:cNvPr id="138" name="Line 6"/>
          <p:cNvSpPr/>
          <p:nvPr/>
        </p:nvSpPr>
        <p:spPr>
          <a:xfrm>
            <a:off x="4502160" y="3038040"/>
            <a:ext cx="0" cy="741960"/>
          </a:xfrm>
          <a:prstGeom prst="line">
            <a:avLst/>
          </a:prstGeom>
          <a:ln w="25560">
            <a:solidFill>
              <a:srgbClr val="000000"/>
            </a:solidFill>
            <a:round/>
          </a:ln>
        </p:spPr>
      </p:sp>
      <p:sp>
        <p:nvSpPr>
          <p:cNvPr id="139" name="CustomShape 7"/>
          <p:cNvSpPr/>
          <p:nvPr/>
        </p:nvSpPr>
        <p:spPr>
          <a:xfrm>
            <a:off x="2114280" y="2359440"/>
            <a:ext cx="4794840" cy="860040"/>
          </a:xfrm>
          <a:prstGeom prst="rect">
            <a:avLst/>
          </a:prstGeom>
          <a:solidFill>
            <a:srgbClr val="95B3D7"/>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Communication Thread</a:t>
            </a:r>
            <a:endParaRPr/>
          </a:p>
        </p:txBody>
      </p:sp>
      <p:sp>
        <p:nvSpPr>
          <p:cNvPr id="140" name="Line 8"/>
          <p:cNvSpPr/>
          <p:nvPr/>
        </p:nvSpPr>
        <p:spPr>
          <a:xfrm>
            <a:off x="4911840" y="3797640"/>
            <a:ext cx="0" cy="741600"/>
          </a:xfrm>
          <a:prstGeom prst="line">
            <a:avLst/>
          </a:prstGeom>
          <a:ln w="25560">
            <a:solidFill>
              <a:srgbClr val="000000"/>
            </a:solidFill>
            <a:round/>
          </a:ln>
        </p:spPr>
      </p:sp>
      <p:sp>
        <p:nvSpPr>
          <p:cNvPr id="141" name="Line 9"/>
          <p:cNvSpPr/>
          <p:nvPr/>
        </p:nvSpPr>
        <p:spPr>
          <a:xfrm>
            <a:off x="4500360" y="4539240"/>
            <a:ext cx="0" cy="1410480"/>
          </a:xfrm>
          <a:prstGeom prst="line">
            <a:avLst/>
          </a:prstGeom>
          <a:ln w="25560">
            <a:solidFill>
              <a:srgbClr val="000000"/>
            </a:solidFill>
            <a:round/>
          </a:ln>
        </p:spPr>
      </p:sp>
      <p:sp>
        <p:nvSpPr>
          <p:cNvPr id="142" name="CustomShape 10"/>
          <p:cNvSpPr/>
          <p:nvPr/>
        </p:nvSpPr>
        <p:spPr>
          <a:xfrm>
            <a:off x="2114280" y="3376440"/>
            <a:ext cx="4794840" cy="1692360"/>
          </a:xfrm>
          <a:prstGeom prst="rect">
            <a:avLst/>
          </a:prstGeom>
          <a:solidFill>
            <a:srgbClr val="95B3D7"/>
          </a:solidFill>
          <a:ln w="25560">
            <a:solidFill>
              <a:srgbClr val="000000"/>
            </a:solidFill>
            <a:miter/>
          </a:ln>
        </p:spPr>
        <p:txBody>
          <a:bodyPr lIns="90000" tIns="46800" rIns="90000" bIns="46800"/>
          <a:lstStyle/>
          <a:p>
            <a:pPr>
              <a:lnSpc>
                <a:spcPct val="100000"/>
              </a:lnSpc>
            </a:pPr>
            <a:r>
              <a:rPr lang="en-US" sz="1200" dirty="0">
                <a:solidFill>
                  <a:srgbClr val="000000"/>
                </a:solidFill>
                <a:latin typeface="Calibri"/>
                <a:ea typeface="ＭＳ Ｐゴシック"/>
              </a:rPr>
              <a:t>Motion Thread  </a:t>
            </a:r>
            <a:r>
              <a:rPr lang="en-US" sz="1200" dirty="0" smtClean="0">
                <a:solidFill>
                  <a:srgbClr val="000000"/>
                </a:solidFill>
                <a:latin typeface="Calibri"/>
                <a:ea typeface="ＭＳ Ｐゴシック"/>
              </a:rPr>
              <a:t>(1kHz</a:t>
            </a:r>
            <a:r>
              <a:rPr lang="en-US" sz="1200" dirty="0">
                <a:solidFill>
                  <a:srgbClr val="000000"/>
                </a:solidFill>
                <a:latin typeface="Calibri"/>
                <a:ea typeface="ＭＳ Ｐゴシック"/>
              </a:rPr>
              <a:t>)</a:t>
            </a:r>
            <a:endParaRPr dirty="0"/>
          </a:p>
        </p:txBody>
      </p:sp>
      <p:sp>
        <p:nvSpPr>
          <p:cNvPr id="143" name="CustomShape 11"/>
          <p:cNvSpPr/>
          <p:nvPr/>
        </p:nvSpPr>
        <p:spPr>
          <a:xfrm>
            <a:off x="2300040" y="3678480"/>
            <a:ext cx="4334040" cy="348840"/>
          </a:xfrm>
          <a:prstGeom prst="rect">
            <a:avLst/>
          </a:prstGeom>
          <a:solidFill>
            <a:srgbClr val="C0C0C0"/>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Axis 1</a:t>
            </a:r>
            <a:endParaRPr/>
          </a:p>
        </p:txBody>
      </p:sp>
      <p:sp>
        <p:nvSpPr>
          <p:cNvPr id="144" name="CustomShape 12"/>
          <p:cNvSpPr/>
          <p:nvPr/>
        </p:nvSpPr>
        <p:spPr>
          <a:xfrm>
            <a:off x="4502520" y="5877360"/>
            <a:ext cx="360" cy="630000"/>
          </a:xfrm>
          <a:prstGeom prst="straightConnector1">
            <a:avLst/>
          </a:prstGeom>
          <a:noFill/>
          <a:ln w="25560">
            <a:solidFill>
              <a:srgbClr val="1DD315"/>
            </a:solidFill>
            <a:round/>
          </a:ln>
        </p:spPr>
      </p:sp>
      <p:sp>
        <p:nvSpPr>
          <p:cNvPr id="145" name="CustomShape 13"/>
          <p:cNvSpPr/>
          <p:nvPr/>
        </p:nvSpPr>
        <p:spPr>
          <a:xfrm>
            <a:off x="2114280" y="5199840"/>
            <a:ext cx="4794840" cy="748440"/>
          </a:xfrm>
          <a:prstGeom prst="rect">
            <a:avLst/>
          </a:prstGeom>
          <a:solidFill>
            <a:srgbClr val="95B3D7"/>
          </a:solidFill>
          <a:ln w="25560">
            <a:solidFill>
              <a:srgbClr val="000000"/>
            </a:solidFill>
            <a:miter/>
          </a:ln>
        </p:spPr>
        <p:txBody>
          <a:bodyPr lIns="90000" tIns="46800" rIns="90000" bIns="46800"/>
          <a:lstStyle/>
          <a:p>
            <a:pPr>
              <a:lnSpc>
                <a:spcPct val="100000"/>
              </a:lnSpc>
            </a:pPr>
            <a:r>
              <a:rPr lang="en-US" sz="1200" dirty="0">
                <a:solidFill>
                  <a:srgbClr val="000000"/>
                </a:solidFill>
                <a:latin typeface="Calibri"/>
                <a:ea typeface="ＭＳ Ｐゴシック"/>
              </a:rPr>
              <a:t>EtherCAT master</a:t>
            </a:r>
            <a:endParaRPr dirty="0"/>
          </a:p>
          <a:p>
            <a:pPr>
              <a:lnSpc>
                <a:spcPct val="100000"/>
              </a:lnSpc>
            </a:pPr>
            <a:r>
              <a:rPr lang="en-US" sz="1200" dirty="0">
                <a:solidFill>
                  <a:srgbClr val="000000"/>
                </a:solidFill>
                <a:latin typeface="Calibri"/>
                <a:ea typeface="ＭＳ Ｐゴシック"/>
              </a:rPr>
              <a:t> (Igh open source EtherCAT master http://www.etherlab.org)</a:t>
            </a:r>
            <a:endParaRPr dirty="0"/>
          </a:p>
        </p:txBody>
      </p:sp>
      <p:sp>
        <p:nvSpPr>
          <p:cNvPr id="146" name="CustomShape 14"/>
          <p:cNvSpPr/>
          <p:nvPr/>
        </p:nvSpPr>
        <p:spPr>
          <a:xfrm>
            <a:off x="138240" y="2576751"/>
            <a:ext cx="1121040" cy="303120"/>
          </a:xfrm>
          <a:prstGeom prst="rect">
            <a:avLst/>
          </a:prstGeom>
          <a:noFill/>
          <a:ln>
            <a:noFill/>
          </a:ln>
        </p:spPr>
        <p:txBody>
          <a:bodyPr wrap="none" lIns="90000" tIns="45000" rIns="90000" bIns="45000"/>
          <a:lstStyle/>
          <a:p>
            <a:pPr>
              <a:lnSpc>
                <a:spcPct val="100000"/>
              </a:lnSpc>
            </a:pPr>
            <a:r>
              <a:rPr lang="en-US" sz="1400" dirty="0" smtClean="0">
                <a:solidFill>
                  <a:srgbClr val="000000"/>
                </a:solidFill>
                <a:latin typeface="Calibri"/>
              </a:rPr>
              <a:t>To EPICS </a:t>
            </a:r>
            <a:r>
              <a:rPr lang="en-US" sz="1400" dirty="0">
                <a:solidFill>
                  <a:srgbClr val="000000"/>
                </a:solidFill>
                <a:latin typeface="Calibri"/>
              </a:rPr>
              <a:t>TCP/IP </a:t>
            </a:r>
            <a:endParaRPr dirty="0"/>
          </a:p>
        </p:txBody>
      </p:sp>
      <p:sp>
        <p:nvSpPr>
          <p:cNvPr id="147" name="CustomShape 15"/>
          <p:cNvSpPr/>
          <p:nvPr/>
        </p:nvSpPr>
        <p:spPr>
          <a:xfrm>
            <a:off x="4114440" y="6381360"/>
            <a:ext cx="1584360" cy="303120"/>
          </a:xfrm>
          <a:prstGeom prst="rect">
            <a:avLst/>
          </a:prstGeom>
          <a:noFill/>
          <a:ln>
            <a:noFill/>
          </a:ln>
        </p:spPr>
        <p:txBody>
          <a:bodyPr wrap="none" lIns="90000" tIns="45000" rIns="90000" bIns="45000"/>
          <a:lstStyle/>
          <a:p>
            <a:pPr>
              <a:lnSpc>
                <a:spcPct val="100000"/>
              </a:lnSpc>
            </a:pPr>
            <a:r>
              <a:rPr lang="en-US" sz="1400" dirty="0">
                <a:solidFill>
                  <a:srgbClr val="000000"/>
                </a:solidFill>
                <a:latin typeface="Calibri"/>
              </a:rPr>
              <a:t>EtherCAT Hardware</a:t>
            </a:r>
            <a:endParaRPr dirty="0"/>
          </a:p>
        </p:txBody>
      </p:sp>
      <p:sp>
        <p:nvSpPr>
          <p:cNvPr id="148" name="CustomShape 16"/>
          <p:cNvSpPr/>
          <p:nvPr/>
        </p:nvSpPr>
        <p:spPr>
          <a:xfrm>
            <a:off x="2306160" y="4134240"/>
            <a:ext cx="4334040" cy="348840"/>
          </a:xfrm>
          <a:prstGeom prst="rect">
            <a:avLst/>
          </a:prstGeom>
          <a:solidFill>
            <a:srgbClr val="C0C0C0"/>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Axis 2</a:t>
            </a:r>
            <a:endParaRPr/>
          </a:p>
        </p:txBody>
      </p:sp>
      <p:sp>
        <p:nvSpPr>
          <p:cNvPr id="149" name="CustomShape 17"/>
          <p:cNvSpPr/>
          <p:nvPr/>
        </p:nvSpPr>
        <p:spPr>
          <a:xfrm>
            <a:off x="2300040" y="4590360"/>
            <a:ext cx="4334040" cy="348840"/>
          </a:xfrm>
          <a:prstGeom prst="rect">
            <a:avLst/>
          </a:prstGeom>
          <a:solidFill>
            <a:srgbClr val="C0C0C0"/>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Axis N</a:t>
            </a:r>
            <a:endParaRPr/>
          </a:p>
        </p:txBody>
      </p:sp>
      <p:sp>
        <p:nvSpPr>
          <p:cNvPr id="150" name="Line 18"/>
          <p:cNvSpPr/>
          <p:nvPr/>
        </p:nvSpPr>
        <p:spPr>
          <a:xfrm>
            <a:off x="236796" y="2886727"/>
            <a:ext cx="2651760" cy="0"/>
          </a:xfrm>
          <a:prstGeom prst="line">
            <a:avLst/>
          </a:prstGeom>
          <a:ln w="38160">
            <a:solidFill>
              <a:srgbClr val="0066CC"/>
            </a:solidFill>
            <a:miter/>
          </a:ln>
        </p:spPr>
      </p:sp>
      <p:sp>
        <p:nvSpPr>
          <p:cNvPr id="151" name="CustomShape 19"/>
          <p:cNvSpPr/>
          <p:nvPr/>
        </p:nvSpPr>
        <p:spPr>
          <a:xfrm>
            <a:off x="2306160" y="2680560"/>
            <a:ext cx="4329000" cy="356760"/>
          </a:xfrm>
          <a:prstGeom prst="rect">
            <a:avLst/>
          </a:prstGeom>
          <a:solidFill>
            <a:srgbClr val="C0C0C0"/>
          </a:solidFill>
          <a:ln w="25560">
            <a:solidFill>
              <a:srgbClr val="000000"/>
            </a:solidFill>
            <a:miter/>
          </a:ln>
        </p:spPr>
        <p:txBody>
          <a:bodyPr lIns="90000" tIns="46800" rIns="90000" bIns="46800"/>
          <a:lstStyle/>
          <a:p>
            <a:pPr>
              <a:lnSpc>
                <a:spcPct val="100000"/>
              </a:lnSpc>
            </a:pPr>
            <a:r>
              <a:rPr lang="en-US" sz="1200" dirty="0" smtClean="0">
                <a:solidFill>
                  <a:srgbClr val="000000"/>
                </a:solidFill>
                <a:latin typeface="Calibri"/>
                <a:ea typeface="ＭＳ Ｐゴシック"/>
              </a:rPr>
              <a:t>TCP/IP - Command </a:t>
            </a:r>
            <a:r>
              <a:rPr lang="en-US" sz="1200" dirty="0">
                <a:solidFill>
                  <a:srgbClr val="000000"/>
                </a:solidFill>
                <a:latin typeface="Calibri"/>
                <a:ea typeface="ＭＳ Ｐゴシック"/>
              </a:rPr>
              <a:t>parser</a:t>
            </a:r>
            <a:endParaRPr dirty="0"/>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2" name="CustomShape 1"/>
          <p:cNvSpPr/>
          <p:nvPr/>
        </p:nvSpPr>
        <p:spPr>
          <a:xfrm>
            <a:off x="457200" y="274680"/>
            <a:ext cx="7138440" cy="1142280"/>
          </a:xfrm>
          <a:prstGeom prst="rect">
            <a:avLst/>
          </a:prstGeom>
          <a:noFill/>
          <a:ln>
            <a:noFill/>
          </a:ln>
        </p:spPr>
        <p:txBody>
          <a:bodyPr lIns="90000" tIns="45000" rIns="90000" bIns="45000" anchor="ctr"/>
          <a:lstStyle/>
          <a:p>
            <a:pPr>
              <a:lnSpc>
                <a:spcPct val="100000"/>
              </a:lnSpc>
            </a:pPr>
            <a:r>
              <a:rPr lang="en-US" sz="3200">
                <a:solidFill>
                  <a:srgbClr val="FFFFFF"/>
                </a:solidFill>
                <a:latin typeface="Calibri"/>
              </a:rPr>
              <a:t>Motion Thread</a:t>
            </a:r>
            <a:endParaRPr/>
          </a:p>
        </p:txBody>
      </p:sp>
      <p:sp>
        <p:nvSpPr>
          <p:cNvPr id="153" name="CustomShape 2"/>
          <p:cNvSpPr/>
          <p:nvPr/>
        </p:nvSpPr>
        <p:spPr>
          <a:xfrm>
            <a:off x="457200" y="274680"/>
            <a:ext cx="7138440" cy="1142280"/>
          </a:xfrm>
          <a:prstGeom prst="rect">
            <a:avLst/>
          </a:prstGeom>
          <a:noFill/>
          <a:ln>
            <a:noFill/>
          </a:ln>
        </p:spPr>
      </p:sp>
      <p:sp>
        <p:nvSpPr>
          <p:cNvPr id="154" name="CustomShape 3"/>
          <p:cNvSpPr/>
          <p:nvPr/>
        </p:nvSpPr>
        <p:spPr>
          <a:xfrm>
            <a:off x="1568520" y="1884960"/>
            <a:ext cx="5746320" cy="4171680"/>
          </a:xfrm>
          <a:prstGeom prst="rect">
            <a:avLst/>
          </a:prstGeom>
          <a:solidFill>
            <a:srgbClr val="95B3D7"/>
          </a:solidFill>
          <a:ln w="25560">
            <a:solidFill>
              <a:srgbClr val="000000"/>
            </a:solidFill>
            <a:miter/>
          </a:ln>
        </p:spPr>
        <p:txBody>
          <a:bodyPr lIns="90000" tIns="46800" rIns="90000" bIns="46800"/>
          <a:lstStyle/>
          <a:p>
            <a:pPr>
              <a:lnSpc>
                <a:spcPct val="100000"/>
              </a:lnSpc>
            </a:pPr>
            <a:endParaRPr/>
          </a:p>
          <a:p>
            <a:pPr>
              <a:lnSpc>
                <a:spcPct val="100000"/>
              </a:lnSpc>
            </a:pPr>
            <a:endParaRPr/>
          </a:p>
        </p:txBody>
      </p:sp>
      <p:sp>
        <p:nvSpPr>
          <p:cNvPr id="155" name="CustomShape 4"/>
          <p:cNvSpPr/>
          <p:nvPr/>
        </p:nvSpPr>
        <p:spPr>
          <a:xfrm>
            <a:off x="1616040" y="1994400"/>
            <a:ext cx="4823280" cy="401400"/>
          </a:xfrm>
          <a:prstGeom prst="rect">
            <a:avLst/>
          </a:prstGeom>
          <a:noFill/>
          <a:ln>
            <a:noFill/>
          </a:ln>
        </p:spPr>
        <p:txBody>
          <a:bodyPr lIns="90000" tIns="46800" rIns="90000" bIns="46800"/>
          <a:lstStyle/>
          <a:p>
            <a:pPr>
              <a:lnSpc>
                <a:spcPct val="100000"/>
              </a:lnSpc>
            </a:pPr>
            <a:r>
              <a:rPr lang="en-US" sz="2000" dirty="0">
                <a:solidFill>
                  <a:srgbClr val="000000"/>
                </a:solidFill>
                <a:latin typeface="Calibri"/>
                <a:ea typeface="ＭＳ Ｐゴシック"/>
              </a:rPr>
              <a:t>Motion Thread (</a:t>
            </a:r>
            <a:r>
              <a:rPr lang="en-US" sz="2000" dirty="0" smtClean="0">
                <a:solidFill>
                  <a:srgbClr val="000000"/>
                </a:solidFill>
                <a:latin typeface="Calibri"/>
                <a:ea typeface="ＭＳ Ｐゴシック"/>
              </a:rPr>
              <a:t>1kHz)</a:t>
            </a:r>
            <a:endParaRPr dirty="0"/>
          </a:p>
        </p:txBody>
      </p:sp>
      <p:sp>
        <p:nvSpPr>
          <p:cNvPr id="156" name="Line 5"/>
          <p:cNvSpPr/>
          <p:nvPr/>
        </p:nvSpPr>
        <p:spPr>
          <a:xfrm>
            <a:off x="4437000" y="2471400"/>
            <a:ext cx="0" cy="741960"/>
          </a:xfrm>
          <a:prstGeom prst="line">
            <a:avLst/>
          </a:prstGeom>
          <a:ln w="25560">
            <a:solidFill>
              <a:srgbClr val="000000"/>
            </a:solidFill>
            <a:round/>
          </a:ln>
        </p:spPr>
      </p:sp>
      <p:grpSp>
        <p:nvGrpSpPr>
          <p:cNvPr id="2" name="Group 1"/>
          <p:cNvGrpSpPr/>
          <p:nvPr/>
        </p:nvGrpSpPr>
        <p:grpSpPr>
          <a:xfrm>
            <a:off x="1831320" y="3329149"/>
            <a:ext cx="5211000" cy="759240"/>
            <a:chOff x="1831320" y="3328560"/>
            <a:chExt cx="5211000" cy="759240"/>
          </a:xfrm>
        </p:grpSpPr>
        <p:sp>
          <p:nvSpPr>
            <p:cNvPr id="163" name="Line 12"/>
            <p:cNvSpPr/>
            <p:nvPr/>
          </p:nvSpPr>
          <p:spPr>
            <a:xfrm>
              <a:off x="4443120" y="3345840"/>
              <a:ext cx="0" cy="741960"/>
            </a:xfrm>
            <a:prstGeom prst="line">
              <a:avLst/>
            </a:prstGeom>
            <a:ln w="25560">
              <a:solidFill>
                <a:srgbClr val="000000"/>
              </a:solidFill>
              <a:round/>
            </a:ln>
          </p:spPr>
        </p:sp>
        <p:sp>
          <p:nvSpPr>
            <p:cNvPr id="164" name="CustomShape 13"/>
            <p:cNvSpPr/>
            <p:nvPr/>
          </p:nvSpPr>
          <p:spPr>
            <a:xfrm>
              <a:off x="1831320" y="3328560"/>
              <a:ext cx="5211000" cy="758880"/>
            </a:xfrm>
            <a:prstGeom prst="rect">
              <a:avLst/>
            </a:prstGeom>
            <a:solidFill>
              <a:srgbClr val="C0C0C0"/>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Axis 2</a:t>
              </a:r>
              <a:endParaRPr/>
            </a:p>
          </p:txBody>
        </p:sp>
        <p:sp>
          <p:nvSpPr>
            <p:cNvPr id="165" name="CustomShape 14"/>
            <p:cNvSpPr/>
            <p:nvPr/>
          </p:nvSpPr>
          <p:spPr>
            <a:xfrm>
              <a:off x="1894680" y="364248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Encoder</a:t>
              </a:r>
              <a:endParaRPr/>
            </a:p>
            <a:p>
              <a:pPr>
                <a:lnSpc>
                  <a:spcPct val="100000"/>
                </a:lnSpc>
              </a:pPr>
              <a:endParaRPr/>
            </a:p>
          </p:txBody>
        </p:sp>
        <p:sp>
          <p:nvSpPr>
            <p:cNvPr id="166" name="CustomShape 15"/>
            <p:cNvSpPr/>
            <p:nvPr/>
          </p:nvSpPr>
          <p:spPr>
            <a:xfrm>
              <a:off x="2920680" y="364248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Trajectory</a:t>
              </a:r>
              <a:endParaRPr/>
            </a:p>
            <a:p>
              <a:pPr>
                <a:lnSpc>
                  <a:spcPct val="100000"/>
                </a:lnSpc>
              </a:pPr>
              <a:endParaRPr/>
            </a:p>
          </p:txBody>
        </p:sp>
        <p:sp>
          <p:nvSpPr>
            <p:cNvPr id="167" name="CustomShape 16"/>
            <p:cNvSpPr/>
            <p:nvPr/>
          </p:nvSpPr>
          <p:spPr>
            <a:xfrm>
              <a:off x="3937680" y="364248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dirty="0" smtClean="0">
                  <a:solidFill>
                    <a:srgbClr val="000000"/>
                  </a:solidFill>
                  <a:latin typeface="Calibri"/>
                  <a:ea typeface="ＭＳ Ｐゴシック"/>
                </a:rPr>
                <a:t>PID-Control</a:t>
              </a:r>
              <a:endParaRPr dirty="0" smtClean="0"/>
            </a:p>
            <a:p>
              <a:pPr>
                <a:lnSpc>
                  <a:spcPct val="100000"/>
                </a:lnSpc>
              </a:pPr>
              <a:endParaRPr dirty="0"/>
            </a:p>
          </p:txBody>
        </p:sp>
        <p:sp>
          <p:nvSpPr>
            <p:cNvPr id="168" name="CustomShape 17"/>
            <p:cNvSpPr/>
            <p:nvPr/>
          </p:nvSpPr>
          <p:spPr>
            <a:xfrm>
              <a:off x="4954320" y="364248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Monitor</a:t>
              </a:r>
              <a:endParaRPr/>
            </a:p>
            <a:p>
              <a:pPr>
                <a:lnSpc>
                  <a:spcPct val="100000"/>
                </a:lnSpc>
              </a:pPr>
              <a:endParaRPr/>
            </a:p>
          </p:txBody>
        </p:sp>
        <p:sp>
          <p:nvSpPr>
            <p:cNvPr id="169" name="CustomShape 18"/>
            <p:cNvSpPr/>
            <p:nvPr/>
          </p:nvSpPr>
          <p:spPr>
            <a:xfrm>
              <a:off x="5980320" y="364248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Drive</a:t>
              </a:r>
              <a:endParaRPr/>
            </a:p>
            <a:p>
              <a:pPr>
                <a:lnSpc>
                  <a:spcPct val="100000"/>
                </a:lnSpc>
              </a:pPr>
              <a:endParaRPr/>
            </a:p>
          </p:txBody>
        </p:sp>
      </p:grpSp>
      <p:grpSp>
        <p:nvGrpSpPr>
          <p:cNvPr id="40" name="Group 39"/>
          <p:cNvGrpSpPr/>
          <p:nvPr/>
        </p:nvGrpSpPr>
        <p:grpSpPr>
          <a:xfrm>
            <a:off x="1831320" y="4204178"/>
            <a:ext cx="5211000" cy="759240"/>
            <a:chOff x="1831320" y="3328560"/>
            <a:chExt cx="5211000" cy="759240"/>
          </a:xfrm>
        </p:grpSpPr>
        <p:sp>
          <p:nvSpPr>
            <p:cNvPr id="41" name="Line 12"/>
            <p:cNvSpPr/>
            <p:nvPr/>
          </p:nvSpPr>
          <p:spPr>
            <a:xfrm>
              <a:off x="4443120" y="3345840"/>
              <a:ext cx="0" cy="741960"/>
            </a:xfrm>
            <a:prstGeom prst="line">
              <a:avLst/>
            </a:prstGeom>
            <a:ln w="25560">
              <a:solidFill>
                <a:srgbClr val="000000"/>
              </a:solidFill>
              <a:round/>
            </a:ln>
          </p:spPr>
        </p:sp>
        <p:sp>
          <p:nvSpPr>
            <p:cNvPr id="42" name="CustomShape 13"/>
            <p:cNvSpPr/>
            <p:nvPr/>
          </p:nvSpPr>
          <p:spPr>
            <a:xfrm>
              <a:off x="1831320" y="3328560"/>
              <a:ext cx="5211000" cy="758880"/>
            </a:xfrm>
            <a:prstGeom prst="rect">
              <a:avLst/>
            </a:prstGeom>
            <a:solidFill>
              <a:srgbClr val="C0C0C0"/>
            </a:solidFill>
            <a:ln w="25560">
              <a:solidFill>
                <a:srgbClr val="000000"/>
              </a:solidFill>
              <a:miter/>
            </a:ln>
          </p:spPr>
          <p:txBody>
            <a:bodyPr lIns="90000" tIns="46800" rIns="90000" bIns="46800"/>
            <a:lstStyle/>
            <a:p>
              <a:pPr>
                <a:lnSpc>
                  <a:spcPct val="100000"/>
                </a:lnSpc>
              </a:pPr>
              <a:r>
                <a:rPr lang="en-US" sz="1200" dirty="0">
                  <a:solidFill>
                    <a:srgbClr val="000000"/>
                  </a:solidFill>
                  <a:latin typeface="Calibri"/>
                  <a:ea typeface="ＭＳ Ｐゴシック"/>
                </a:rPr>
                <a:t>Axis </a:t>
              </a:r>
              <a:r>
                <a:rPr lang="en-US" sz="1200" dirty="0" smtClean="0">
                  <a:solidFill>
                    <a:srgbClr val="000000"/>
                  </a:solidFill>
                  <a:latin typeface="Calibri"/>
                  <a:ea typeface="ＭＳ Ｐゴシック"/>
                </a:rPr>
                <a:t>3</a:t>
              </a:r>
              <a:endParaRPr dirty="0"/>
            </a:p>
          </p:txBody>
        </p:sp>
        <p:sp>
          <p:nvSpPr>
            <p:cNvPr id="43" name="CustomShape 14"/>
            <p:cNvSpPr/>
            <p:nvPr/>
          </p:nvSpPr>
          <p:spPr>
            <a:xfrm>
              <a:off x="1894680" y="364248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Encoder</a:t>
              </a:r>
              <a:endParaRPr/>
            </a:p>
            <a:p>
              <a:pPr>
                <a:lnSpc>
                  <a:spcPct val="100000"/>
                </a:lnSpc>
              </a:pPr>
              <a:endParaRPr/>
            </a:p>
          </p:txBody>
        </p:sp>
        <p:sp>
          <p:nvSpPr>
            <p:cNvPr id="44" name="CustomShape 15"/>
            <p:cNvSpPr/>
            <p:nvPr/>
          </p:nvSpPr>
          <p:spPr>
            <a:xfrm>
              <a:off x="2920680" y="364248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Trajectory</a:t>
              </a:r>
              <a:endParaRPr/>
            </a:p>
            <a:p>
              <a:pPr>
                <a:lnSpc>
                  <a:spcPct val="100000"/>
                </a:lnSpc>
              </a:pPr>
              <a:endParaRPr/>
            </a:p>
          </p:txBody>
        </p:sp>
        <p:sp>
          <p:nvSpPr>
            <p:cNvPr id="45" name="CustomShape 16"/>
            <p:cNvSpPr/>
            <p:nvPr/>
          </p:nvSpPr>
          <p:spPr>
            <a:xfrm>
              <a:off x="3937680" y="364248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dirty="0" smtClean="0">
                  <a:solidFill>
                    <a:srgbClr val="000000"/>
                  </a:solidFill>
                  <a:latin typeface="Calibri"/>
                  <a:ea typeface="ＭＳ Ｐゴシック"/>
                </a:rPr>
                <a:t>PID-Control</a:t>
              </a:r>
              <a:endParaRPr dirty="0" smtClean="0"/>
            </a:p>
            <a:p>
              <a:pPr>
                <a:lnSpc>
                  <a:spcPct val="100000"/>
                </a:lnSpc>
              </a:pPr>
              <a:endParaRPr dirty="0"/>
            </a:p>
          </p:txBody>
        </p:sp>
        <p:sp>
          <p:nvSpPr>
            <p:cNvPr id="46" name="CustomShape 17"/>
            <p:cNvSpPr/>
            <p:nvPr/>
          </p:nvSpPr>
          <p:spPr>
            <a:xfrm>
              <a:off x="4954320" y="364248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Monitor</a:t>
              </a:r>
              <a:endParaRPr/>
            </a:p>
            <a:p>
              <a:pPr>
                <a:lnSpc>
                  <a:spcPct val="100000"/>
                </a:lnSpc>
              </a:pPr>
              <a:endParaRPr/>
            </a:p>
          </p:txBody>
        </p:sp>
        <p:sp>
          <p:nvSpPr>
            <p:cNvPr id="47" name="CustomShape 18"/>
            <p:cNvSpPr/>
            <p:nvPr/>
          </p:nvSpPr>
          <p:spPr>
            <a:xfrm>
              <a:off x="5980320" y="364248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Drive</a:t>
              </a:r>
              <a:endParaRPr/>
            </a:p>
            <a:p>
              <a:pPr>
                <a:lnSpc>
                  <a:spcPct val="100000"/>
                </a:lnSpc>
              </a:pPr>
              <a:endParaRPr/>
            </a:p>
          </p:txBody>
        </p:sp>
      </p:grpSp>
      <p:grpSp>
        <p:nvGrpSpPr>
          <p:cNvPr id="48" name="Group 47"/>
          <p:cNvGrpSpPr/>
          <p:nvPr/>
        </p:nvGrpSpPr>
        <p:grpSpPr>
          <a:xfrm>
            <a:off x="1831320" y="5079206"/>
            <a:ext cx="5211000" cy="759240"/>
            <a:chOff x="1831320" y="3328560"/>
            <a:chExt cx="5211000" cy="759240"/>
          </a:xfrm>
        </p:grpSpPr>
        <p:sp>
          <p:nvSpPr>
            <p:cNvPr id="49" name="Line 12"/>
            <p:cNvSpPr/>
            <p:nvPr/>
          </p:nvSpPr>
          <p:spPr>
            <a:xfrm>
              <a:off x="4443120" y="3345840"/>
              <a:ext cx="0" cy="741960"/>
            </a:xfrm>
            <a:prstGeom prst="line">
              <a:avLst/>
            </a:prstGeom>
            <a:ln w="25560">
              <a:solidFill>
                <a:srgbClr val="000000"/>
              </a:solidFill>
              <a:round/>
            </a:ln>
          </p:spPr>
        </p:sp>
        <p:sp>
          <p:nvSpPr>
            <p:cNvPr id="50" name="CustomShape 13"/>
            <p:cNvSpPr/>
            <p:nvPr/>
          </p:nvSpPr>
          <p:spPr>
            <a:xfrm>
              <a:off x="1831320" y="3328560"/>
              <a:ext cx="5211000" cy="758880"/>
            </a:xfrm>
            <a:prstGeom prst="rect">
              <a:avLst/>
            </a:prstGeom>
            <a:solidFill>
              <a:srgbClr val="C0C0C0"/>
            </a:solidFill>
            <a:ln w="25560">
              <a:solidFill>
                <a:srgbClr val="000000"/>
              </a:solidFill>
              <a:miter/>
            </a:ln>
          </p:spPr>
          <p:txBody>
            <a:bodyPr lIns="90000" tIns="46800" rIns="90000" bIns="46800"/>
            <a:lstStyle/>
            <a:p>
              <a:pPr>
                <a:lnSpc>
                  <a:spcPct val="100000"/>
                </a:lnSpc>
              </a:pPr>
              <a:r>
                <a:rPr lang="en-US" sz="1200" dirty="0">
                  <a:solidFill>
                    <a:srgbClr val="000000"/>
                  </a:solidFill>
                  <a:latin typeface="Calibri"/>
                  <a:ea typeface="ＭＳ Ｐゴシック"/>
                </a:rPr>
                <a:t>Axis </a:t>
              </a:r>
              <a:r>
                <a:rPr lang="en-US" sz="1200" dirty="0" smtClean="0">
                  <a:solidFill>
                    <a:srgbClr val="000000"/>
                  </a:solidFill>
                  <a:latin typeface="Calibri"/>
                  <a:ea typeface="ＭＳ Ｐゴシック"/>
                </a:rPr>
                <a:t>N</a:t>
              </a:r>
              <a:endParaRPr dirty="0"/>
            </a:p>
          </p:txBody>
        </p:sp>
        <p:sp>
          <p:nvSpPr>
            <p:cNvPr id="51" name="CustomShape 14"/>
            <p:cNvSpPr/>
            <p:nvPr/>
          </p:nvSpPr>
          <p:spPr>
            <a:xfrm>
              <a:off x="1894680" y="364248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Encoder</a:t>
              </a:r>
              <a:endParaRPr/>
            </a:p>
            <a:p>
              <a:pPr>
                <a:lnSpc>
                  <a:spcPct val="100000"/>
                </a:lnSpc>
              </a:pPr>
              <a:endParaRPr/>
            </a:p>
          </p:txBody>
        </p:sp>
        <p:sp>
          <p:nvSpPr>
            <p:cNvPr id="52" name="CustomShape 15"/>
            <p:cNvSpPr/>
            <p:nvPr/>
          </p:nvSpPr>
          <p:spPr>
            <a:xfrm>
              <a:off x="2920680" y="364248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Trajectory</a:t>
              </a:r>
              <a:endParaRPr/>
            </a:p>
            <a:p>
              <a:pPr>
                <a:lnSpc>
                  <a:spcPct val="100000"/>
                </a:lnSpc>
              </a:pPr>
              <a:endParaRPr/>
            </a:p>
          </p:txBody>
        </p:sp>
        <p:sp>
          <p:nvSpPr>
            <p:cNvPr id="53" name="CustomShape 16"/>
            <p:cNvSpPr/>
            <p:nvPr/>
          </p:nvSpPr>
          <p:spPr>
            <a:xfrm>
              <a:off x="3937680" y="364248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dirty="0" smtClean="0">
                  <a:solidFill>
                    <a:srgbClr val="000000"/>
                  </a:solidFill>
                  <a:latin typeface="Calibri"/>
                  <a:ea typeface="ＭＳ Ｐゴシック"/>
                </a:rPr>
                <a:t>PID-Control</a:t>
              </a:r>
              <a:endParaRPr dirty="0"/>
            </a:p>
            <a:p>
              <a:pPr>
                <a:lnSpc>
                  <a:spcPct val="100000"/>
                </a:lnSpc>
              </a:pPr>
              <a:endParaRPr dirty="0"/>
            </a:p>
          </p:txBody>
        </p:sp>
        <p:sp>
          <p:nvSpPr>
            <p:cNvPr id="54" name="CustomShape 17"/>
            <p:cNvSpPr/>
            <p:nvPr/>
          </p:nvSpPr>
          <p:spPr>
            <a:xfrm>
              <a:off x="4954320" y="364248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Monitor</a:t>
              </a:r>
              <a:endParaRPr/>
            </a:p>
            <a:p>
              <a:pPr>
                <a:lnSpc>
                  <a:spcPct val="100000"/>
                </a:lnSpc>
              </a:pPr>
              <a:endParaRPr/>
            </a:p>
          </p:txBody>
        </p:sp>
        <p:sp>
          <p:nvSpPr>
            <p:cNvPr id="55" name="CustomShape 18"/>
            <p:cNvSpPr/>
            <p:nvPr/>
          </p:nvSpPr>
          <p:spPr>
            <a:xfrm>
              <a:off x="5980320" y="364248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Drive</a:t>
              </a:r>
              <a:endParaRPr/>
            </a:p>
            <a:p>
              <a:pPr>
                <a:lnSpc>
                  <a:spcPct val="100000"/>
                </a:lnSpc>
              </a:pPr>
              <a:endParaRPr/>
            </a:p>
          </p:txBody>
        </p:sp>
      </p:grpSp>
      <p:grpSp>
        <p:nvGrpSpPr>
          <p:cNvPr id="56" name="Group 55"/>
          <p:cNvGrpSpPr/>
          <p:nvPr/>
        </p:nvGrpSpPr>
        <p:grpSpPr>
          <a:xfrm>
            <a:off x="1831320" y="2454120"/>
            <a:ext cx="5211000" cy="759240"/>
            <a:chOff x="1831320" y="3328560"/>
            <a:chExt cx="5211000" cy="759240"/>
          </a:xfrm>
        </p:grpSpPr>
        <p:sp>
          <p:nvSpPr>
            <p:cNvPr id="57" name="Line 12"/>
            <p:cNvSpPr/>
            <p:nvPr/>
          </p:nvSpPr>
          <p:spPr>
            <a:xfrm>
              <a:off x="4443120" y="3345840"/>
              <a:ext cx="0" cy="741960"/>
            </a:xfrm>
            <a:prstGeom prst="line">
              <a:avLst/>
            </a:prstGeom>
            <a:ln w="25560">
              <a:solidFill>
                <a:srgbClr val="000000"/>
              </a:solidFill>
              <a:round/>
            </a:ln>
          </p:spPr>
        </p:sp>
        <p:sp>
          <p:nvSpPr>
            <p:cNvPr id="58" name="CustomShape 13"/>
            <p:cNvSpPr/>
            <p:nvPr/>
          </p:nvSpPr>
          <p:spPr>
            <a:xfrm>
              <a:off x="1831320" y="3328560"/>
              <a:ext cx="5211000" cy="758880"/>
            </a:xfrm>
            <a:prstGeom prst="rect">
              <a:avLst/>
            </a:prstGeom>
            <a:solidFill>
              <a:srgbClr val="C0C0C0"/>
            </a:solidFill>
            <a:ln w="25560">
              <a:solidFill>
                <a:srgbClr val="000000"/>
              </a:solidFill>
              <a:miter/>
            </a:ln>
          </p:spPr>
          <p:txBody>
            <a:bodyPr lIns="90000" tIns="46800" rIns="90000" bIns="46800"/>
            <a:lstStyle/>
            <a:p>
              <a:pPr>
                <a:lnSpc>
                  <a:spcPct val="100000"/>
                </a:lnSpc>
              </a:pPr>
              <a:r>
                <a:rPr lang="en-US" sz="1200" dirty="0">
                  <a:solidFill>
                    <a:srgbClr val="000000"/>
                  </a:solidFill>
                  <a:latin typeface="Calibri"/>
                  <a:ea typeface="ＭＳ Ｐゴシック"/>
                </a:rPr>
                <a:t>Axis </a:t>
              </a:r>
              <a:r>
                <a:rPr lang="en-US" sz="1200" dirty="0" smtClean="0">
                  <a:solidFill>
                    <a:srgbClr val="000000"/>
                  </a:solidFill>
                  <a:latin typeface="Calibri"/>
                  <a:ea typeface="ＭＳ Ｐゴシック"/>
                </a:rPr>
                <a:t>1</a:t>
              </a:r>
              <a:endParaRPr dirty="0"/>
            </a:p>
          </p:txBody>
        </p:sp>
        <p:sp>
          <p:nvSpPr>
            <p:cNvPr id="59" name="CustomShape 14"/>
            <p:cNvSpPr/>
            <p:nvPr/>
          </p:nvSpPr>
          <p:spPr>
            <a:xfrm>
              <a:off x="1894680" y="364248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Encoder</a:t>
              </a:r>
              <a:endParaRPr/>
            </a:p>
            <a:p>
              <a:pPr>
                <a:lnSpc>
                  <a:spcPct val="100000"/>
                </a:lnSpc>
              </a:pPr>
              <a:endParaRPr/>
            </a:p>
          </p:txBody>
        </p:sp>
        <p:sp>
          <p:nvSpPr>
            <p:cNvPr id="60" name="CustomShape 15"/>
            <p:cNvSpPr/>
            <p:nvPr/>
          </p:nvSpPr>
          <p:spPr>
            <a:xfrm>
              <a:off x="2920680" y="364248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Trajectory</a:t>
              </a:r>
              <a:endParaRPr/>
            </a:p>
            <a:p>
              <a:pPr>
                <a:lnSpc>
                  <a:spcPct val="100000"/>
                </a:lnSpc>
              </a:pPr>
              <a:endParaRPr/>
            </a:p>
          </p:txBody>
        </p:sp>
        <p:sp>
          <p:nvSpPr>
            <p:cNvPr id="61" name="CustomShape 16"/>
            <p:cNvSpPr/>
            <p:nvPr/>
          </p:nvSpPr>
          <p:spPr>
            <a:xfrm>
              <a:off x="3937680" y="364248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dirty="0" smtClean="0">
                  <a:solidFill>
                    <a:srgbClr val="000000"/>
                  </a:solidFill>
                  <a:latin typeface="Calibri"/>
                  <a:ea typeface="ＭＳ Ｐゴシック"/>
                </a:rPr>
                <a:t>PID-Control</a:t>
              </a:r>
              <a:endParaRPr dirty="0"/>
            </a:p>
            <a:p>
              <a:pPr>
                <a:lnSpc>
                  <a:spcPct val="100000"/>
                </a:lnSpc>
              </a:pPr>
              <a:endParaRPr dirty="0"/>
            </a:p>
          </p:txBody>
        </p:sp>
        <p:sp>
          <p:nvSpPr>
            <p:cNvPr id="62" name="CustomShape 17"/>
            <p:cNvSpPr/>
            <p:nvPr/>
          </p:nvSpPr>
          <p:spPr>
            <a:xfrm>
              <a:off x="4954320" y="364248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Monitor</a:t>
              </a:r>
              <a:endParaRPr/>
            </a:p>
            <a:p>
              <a:pPr>
                <a:lnSpc>
                  <a:spcPct val="100000"/>
                </a:lnSpc>
              </a:pPr>
              <a:endParaRPr/>
            </a:p>
          </p:txBody>
        </p:sp>
        <p:sp>
          <p:nvSpPr>
            <p:cNvPr id="63" name="CustomShape 18"/>
            <p:cNvSpPr/>
            <p:nvPr/>
          </p:nvSpPr>
          <p:spPr>
            <a:xfrm>
              <a:off x="5980320" y="364248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Drive</a:t>
              </a:r>
              <a:endParaRPr/>
            </a:p>
            <a:p>
              <a:pPr>
                <a:lnSpc>
                  <a:spcPct val="100000"/>
                </a:lnSpc>
              </a:pPr>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ustomShape 1"/>
          <p:cNvSpPr/>
          <p:nvPr/>
        </p:nvSpPr>
        <p:spPr>
          <a:xfrm flipV="1">
            <a:off x="2772720" y="3726360"/>
            <a:ext cx="4320" cy="359280"/>
          </a:xfrm>
          <a:prstGeom prst="straightConnector1">
            <a:avLst/>
          </a:prstGeom>
          <a:noFill/>
          <a:ln w="25560">
            <a:solidFill>
              <a:srgbClr val="4F81BD"/>
            </a:solidFill>
            <a:round/>
            <a:tailEnd type="arrow" w="med" len="med"/>
          </a:ln>
        </p:spPr>
      </p:sp>
      <p:sp>
        <p:nvSpPr>
          <p:cNvPr id="185" name="CustomShape 2"/>
          <p:cNvSpPr/>
          <p:nvPr/>
        </p:nvSpPr>
        <p:spPr>
          <a:xfrm flipV="1">
            <a:off x="3565080" y="3726360"/>
            <a:ext cx="4320" cy="550440"/>
          </a:xfrm>
          <a:prstGeom prst="straightConnector1">
            <a:avLst/>
          </a:prstGeom>
          <a:noFill/>
          <a:ln w="25560">
            <a:solidFill>
              <a:srgbClr val="4F81BD"/>
            </a:solidFill>
            <a:round/>
            <a:tailEnd type="arrow" w="med" len="med"/>
          </a:ln>
        </p:spPr>
      </p:sp>
      <p:sp>
        <p:nvSpPr>
          <p:cNvPr id="186" name="CustomShape 3"/>
          <p:cNvSpPr/>
          <p:nvPr/>
        </p:nvSpPr>
        <p:spPr>
          <a:xfrm flipV="1">
            <a:off x="6228360" y="3932280"/>
            <a:ext cx="4320" cy="550440"/>
          </a:xfrm>
          <a:prstGeom prst="straightConnector1">
            <a:avLst/>
          </a:prstGeom>
          <a:noFill/>
          <a:ln w="25560">
            <a:solidFill>
              <a:srgbClr val="4F81BD"/>
            </a:solidFill>
            <a:round/>
            <a:tailEnd type="arrow" w="med" len="med"/>
          </a:ln>
        </p:spPr>
      </p:sp>
      <p:sp>
        <p:nvSpPr>
          <p:cNvPr id="187" name="CustomShape 4"/>
          <p:cNvSpPr/>
          <p:nvPr/>
        </p:nvSpPr>
        <p:spPr>
          <a:xfrm flipV="1">
            <a:off x="8028360" y="3932280"/>
            <a:ext cx="4320" cy="550440"/>
          </a:xfrm>
          <a:prstGeom prst="straightConnector1">
            <a:avLst/>
          </a:prstGeom>
          <a:noFill/>
          <a:ln w="25560">
            <a:solidFill>
              <a:srgbClr val="4F81BD"/>
            </a:solidFill>
            <a:round/>
            <a:tailEnd type="arrow" w="med" len="med"/>
          </a:ln>
        </p:spPr>
      </p:sp>
      <p:sp>
        <p:nvSpPr>
          <p:cNvPr id="188" name="CustomShape 5"/>
          <p:cNvSpPr/>
          <p:nvPr/>
        </p:nvSpPr>
        <p:spPr>
          <a:xfrm flipV="1">
            <a:off x="971640" y="3932280"/>
            <a:ext cx="4320" cy="550440"/>
          </a:xfrm>
          <a:prstGeom prst="straightConnector1">
            <a:avLst/>
          </a:prstGeom>
          <a:noFill/>
          <a:ln w="25560">
            <a:solidFill>
              <a:srgbClr val="4F81BD"/>
            </a:solidFill>
            <a:round/>
            <a:tailEnd type="arrow" w="med" len="med"/>
          </a:ln>
        </p:spPr>
      </p:sp>
      <p:sp>
        <p:nvSpPr>
          <p:cNvPr id="189" name="CustomShape 6"/>
          <p:cNvSpPr/>
          <p:nvPr/>
        </p:nvSpPr>
        <p:spPr>
          <a:xfrm flipV="1">
            <a:off x="8172360" y="5707440"/>
            <a:ext cx="360" cy="982440"/>
          </a:xfrm>
          <a:prstGeom prst="straightConnector1">
            <a:avLst/>
          </a:prstGeom>
          <a:noFill/>
          <a:ln w="25560">
            <a:solidFill>
              <a:srgbClr val="000000"/>
            </a:solidFill>
            <a:round/>
            <a:tailEnd type="arrow" w="med" len="med"/>
          </a:ln>
        </p:spPr>
      </p:sp>
      <p:sp>
        <p:nvSpPr>
          <p:cNvPr id="190" name="CustomShape 7"/>
          <p:cNvSpPr/>
          <p:nvPr/>
        </p:nvSpPr>
        <p:spPr>
          <a:xfrm flipV="1">
            <a:off x="5868000" y="5707440"/>
            <a:ext cx="360" cy="982440"/>
          </a:xfrm>
          <a:prstGeom prst="straightConnector1">
            <a:avLst/>
          </a:prstGeom>
          <a:noFill/>
          <a:ln w="25560">
            <a:solidFill>
              <a:srgbClr val="000000"/>
            </a:solidFill>
            <a:round/>
            <a:tailEnd type="arrow" w="med" len="med"/>
          </a:ln>
        </p:spPr>
      </p:sp>
      <p:sp>
        <p:nvSpPr>
          <p:cNvPr id="191" name="CustomShape 8"/>
          <p:cNvSpPr/>
          <p:nvPr/>
        </p:nvSpPr>
        <p:spPr>
          <a:xfrm flipV="1">
            <a:off x="6660360" y="5707440"/>
            <a:ext cx="360" cy="982440"/>
          </a:xfrm>
          <a:prstGeom prst="straightConnector1">
            <a:avLst/>
          </a:prstGeom>
          <a:noFill/>
          <a:ln w="25560">
            <a:solidFill>
              <a:srgbClr val="000000"/>
            </a:solidFill>
            <a:round/>
            <a:tailEnd type="arrow" w="med" len="med"/>
          </a:ln>
        </p:spPr>
      </p:sp>
      <p:sp>
        <p:nvSpPr>
          <p:cNvPr id="192" name="CustomShape 9"/>
          <p:cNvSpPr/>
          <p:nvPr/>
        </p:nvSpPr>
        <p:spPr>
          <a:xfrm flipV="1">
            <a:off x="6300360" y="5707440"/>
            <a:ext cx="360" cy="982440"/>
          </a:xfrm>
          <a:prstGeom prst="straightConnector1">
            <a:avLst/>
          </a:prstGeom>
          <a:noFill/>
          <a:ln w="25560">
            <a:solidFill>
              <a:srgbClr val="000000"/>
            </a:solidFill>
            <a:round/>
            <a:tailEnd type="arrow" w="med" len="med"/>
          </a:ln>
        </p:spPr>
      </p:sp>
      <p:sp>
        <p:nvSpPr>
          <p:cNvPr id="193" name="CustomShape 10"/>
          <p:cNvSpPr/>
          <p:nvPr/>
        </p:nvSpPr>
        <p:spPr>
          <a:xfrm flipV="1">
            <a:off x="971640" y="5707440"/>
            <a:ext cx="360" cy="982440"/>
          </a:xfrm>
          <a:prstGeom prst="straightConnector1">
            <a:avLst/>
          </a:prstGeom>
          <a:noFill/>
          <a:ln w="25560">
            <a:solidFill>
              <a:srgbClr val="000000"/>
            </a:solidFill>
            <a:round/>
            <a:tailEnd type="arrow" w="med" len="med"/>
          </a:ln>
        </p:spPr>
      </p:sp>
      <p:sp>
        <p:nvSpPr>
          <p:cNvPr id="194" name="CustomShape 11"/>
          <p:cNvSpPr/>
          <p:nvPr/>
        </p:nvSpPr>
        <p:spPr>
          <a:xfrm flipV="1">
            <a:off x="6228360" y="2924280"/>
            <a:ext cx="4320" cy="550440"/>
          </a:xfrm>
          <a:prstGeom prst="straightConnector1">
            <a:avLst/>
          </a:prstGeom>
          <a:noFill/>
          <a:ln w="25560">
            <a:solidFill>
              <a:srgbClr val="4F81BD"/>
            </a:solidFill>
            <a:round/>
            <a:tailEnd type="arrow" w="med" len="med"/>
          </a:ln>
        </p:spPr>
      </p:sp>
      <p:sp>
        <p:nvSpPr>
          <p:cNvPr id="195" name="CustomShape 12"/>
          <p:cNvSpPr/>
          <p:nvPr/>
        </p:nvSpPr>
        <p:spPr>
          <a:xfrm flipV="1">
            <a:off x="8028360" y="2924280"/>
            <a:ext cx="4320" cy="550440"/>
          </a:xfrm>
          <a:prstGeom prst="straightConnector1">
            <a:avLst/>
          </a:prstGeom>
          <a:noFill/>
          <a:ln w="25560">
            <a:solidFill>
              <a:srgbClr val="4F81BD"/>
            </a:solidFill>
            <a:round/>
            <a:tailEnd type="arrow" w="med" len="med"/>
          </a:ln>
        </p:spPr>
      </p:sp>
      <p:sp>
        <p:nvSpPr>
          <p:cNvPr id="196" name="CustomShape 13"/>
          <p:cNvSpPr/>
          <p:nvPr/>
        </p:nvSpPr>
        <p:spPr>
          <a:xfrm flipV="1">
            <a:off x="6228360" y="4652280"/>
            <a:ext cx="4320" cy="550440"/>
          </a:xfrm>
          <a:prstGeom prst="straightConnector1">
            <a:avLst/>
          </a:prstGeom>
          <a:noFill/>
          <a:ln w="25560">
            <a:solidFill>
              <a:srgbClr val="008000"/>
            </a:solidFill>
            <a:round/>
            <a:tailEnd type="arrow" w="med" len="med"/>
          </a:ln>
        </p:spPr>
      </p:sp>
      <p:sp>
        <p:nvSpPr>
          <p:cNvPr id="197" name="CustomShape 14"/>
          <p:cNvSpPr/>
          <p:nvPr/>
        </p:nvSpPr>
        <p:spPr>
          <a:xfrm flipV="1">
            <a:off x="8028360" y="4652280"/>
            <a:ext cx="4320" cy="550440"/>
          </a:xfrm>
          <a:prstGeom prst="straightConnector1">
            <a:avLst/>
          </a:prstGeom>
          <a:noFill/>
          <a:ln w="25560">
            <a:solidFill>
              <a:srgbClr val="008000"/>
            </a:solidFill>
            <a:round/>
            <a:tailEnd type="arrow" w="med" len="med"/>
          </a:ln>
        </p:spPr>
      </p:sp>
      <p:sp>
        <p:nvSpPr>
          <p:cNvPr id="198" name="CustomShape 15"/>
          <p:cNvSpPr/>
          <p:nvPr/>
        </p:nvSpPr>
        <p:spPr>
          <a:xfrm>
            <a:off x="457200" y="274680"/>
            <a:ext cx="7138440" cy="1142280"/>
          </a:xfrm>
          <a:prstGeom prst="rect">
            <a:avLst/>
          </a:prstGeom>
          <a:noFill/>
          <a:ln>
            <a:noFill/>
          </a:ln>
        </p:spPr>
        <p:txBody>
          <a:bodyPr lIns="90000" tIns="45000" rIns="90000" bIns="45000" anchor="ctr"/>
          <a:lstStyle/>
          <a:p>
            <a:pPr>
              <a:lnSpc>
                <a:spcPct val="100000"/>
              </a:lnSpc>
            </a:pPr>
            <a:r>
              <a:rPr lang="en-US" sz="3200">
                <a:solidFill>
                  <a:srgbClr val="FFFFFF"/>
                </a:solidFill>
                <a:latin typeface="Calibri"/>
              </a:rPr>
              <a:t>Structure: Axis object</a:t>
            </a:r>
            <a:endParaRPr/>
          </a:p>
        </p:txBody>
      </p:sp>
      <p:sp>
        <p:nvSpPr>
          <p:cNvPr id="199" name="CustomShape 16"/>
          <p:cNvSpPr/>
          <p:nvPr/>
        </p:nvSpPr>
        <p:spPr>
          <a:xfrm>
            <a:off x="6481080" y="6356520"/>
            <a:ext cx="2133000" cy="364320"/>
          </a:xfrm>
          <a:prstGeom prst="rect">
            <a:avLst/>
          </a:prstGeom>
          <a:noFill/>
          <a:ln>
            <a:noFill/>
          </a:ln>
        </p:spPr>
        <p:txBody>
          <a:bodyPr lIns="90000" tIns="45000" rIns="90000" bIns="45000" anchor="ctr"/>
          <a:lstStyle/>
          <a:p>
            <a:pPr algn="r">
              <a:lnSpc>
                <a:spcPct val="100000"/>
              </a:lnSpc>
            </a:pPr>
            <a:fld id="{67FDF0FE-A011-4336-9191-D4905A98F83E}" type="slidenum">
              <a:rPr lang="en-US" sz="1200">
                <a:solidFill>
                  <a:srgbClr val="8B8B8B"/>
                </a:solidFill>
                <a:latin typeface="Calibri"/>
              </a:rPr>
              <a:t>6</a:t>
            </a:fld>
            <a:endParaRPr/>
          </a:p>
        </p:txBody>
      </p:sp>
      <p:sp>
        <p:nvSpPr>
          <p:cNvPr id="200" name="CustomShape 17"/>
          <p:cNvSpPr/>
          <p:nvPr/>
        </p:nvSpPr>
        <p:spPr>
          <a:xfrm flipV="1">
            <a:off x="971640" y="2924280"/>
            <a:ext cx="4320" cy="550440"/>
          </a:xfrm>
          <a:prstGeom prst="straightConnector1">
            <a:avLst/>
          </a:prstGeom>
          <a:noFill/>
          <a:ln w="25560">
            <a:solidFill>
              <a:srgbClr val="4F81BD"/>
            </a:solidFill>
            <a:round/>
            <a:tailEnd type="arrow" w="med" len="med"/>
          </a:ln>
        </p:spPr>
      </p:sp>
      <p:pic>
        <p:nvPicPr>
          <p:cNvPr id="201" name="Picture 13"/>
          <p:cNvPicPr/>
          <p:nvPr/>
        </p:nvPicPr>
        <p:blipFill>
          <a:blip r:embed="rId3"/>
          <a:stretch>
            <a:fillRect/>
          </a:stretch>
        </p:blipFill>
        <p:spPr>
          <a:xfrm>
            <a:off x="395640" y="5975640"/>
            <a:ext cx="1071360" cy="799200"/>
          </a:xfrm>
          <a:prstGeom prst="rect">
            <a:avLst/>
          </a:prstGeom>
          <a:ln>
            <a:noFill/>
          </a:ln>
        </p:spPr>
      </p:pic>
      <p:sp>
        <p:nvSpPr>
          <p:cNvPr id="202" name="Line 18"/>
          <p:cNvSpPr/>
          <p:nvPr/>
        </p:nvSpPr>
        <p:spPr>
          <a:xfrm>
            <a:off x="971280" y="2276640"/>
            <a:ext cx="7057080" cy="0"/>
          </a:xfrm>
          <a:prstGeom prst="line">
            <a:avLst/>
          </a:prstGeom>
          <a:ln w="25560">
            <a:solidFill>
              <a:srgbClr val="4F81BD"/>
            </a:solidFill>
            <a:round/>
          </a:ln>
        </p:spPr>
      </p:sp>
      <p:sp>
        <p:nvSpPr>
          <p:cNvPr id="203" name="Line 19"/>
          <p:cNvSpPr/>
          <p:nvPr/>
        </p:nvSpPr>
        <p:spPr>
          <a:xfrm>
            <a:off x="971280" y="2276640"/>
            <a:ext cx="0" cy="504000"/>
          </a:xfrm>
          <a:prstGeom prst="line">
            <a:avLst/>
          </a:prstGeom>
          <a:ln w="25560">
            <a:solidFill>
              <a:srgbClr val="4F81BD"/>
            </a:solidFill>
            <a:round/>
          </a:ln>
        </p:spPr>
      </p:sp>
      <p:sp>
        <p:nvSpPr>
          <p:cNvPr id="204" name="CustomShape 20"/>
          <p:cNvSpPr/>
          <p:nvPr/>
        </p:nvSpPr>
        <p:spPr>
          <a:xfrm>
            <a:off x="539640" y="257976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Encoder</a:t>
            </a:r>
            <a:endParaRPr/>
          </a:p>
          <a:p>
            <a:pPr>
              <a:lnSpc>
                <a:spcPct val="100000"/>
              </a:lnSpc>
            </a:pPr>
            <a:endParaRPr/>
          </a:p>
        </p:txBody>
      </p:sp>
      <p:sp>
        <p:nvSpPr>
          <p:cNvPr id="205" name="Line 21"/>
          <p:cNvSpPr/>
          <p:nvPr/>
        </p:nvSpPr>
        <p:spPr>
          <a:xfrm>
            <a:off x="3097800" y="2276640"/>
            <a:ext cx="0" cy="504000"/>
          </a:xfrm>
          <a:prstGeom prst="line">
            <a:avLst/>
          </a:prstGeom>
          <a:ln w="25560">
            <a:solidFill>
              <a:srgbClr val="4F81BD"/>
            </a:solidFill>
            <a:round/>
          </a:ln>
        </p:spPr>
      </p:sp>
      <p:sp>
        <p:nvSpPr>
          <p:cNvPr id="206" name="Line 22"/>
          <p:cNvSpPr/>
          <p:nvPr/>
        </p:nvSpPr>
        <p:spPr>
          <a:xfrm>
            <a:off x="4499640" y="2276640"/>
            <a:ext cx="0" cy="504000"/>
          </a:xfrm>
          <a:prstGeom prst="line">
            <a:avLst/>
          </a:prstGeom>
          <a:ln w="25560">
            <a:solidFill>
              <a:srgbClr val="4F81BD"/>
            </a:solidFill>
            <a:round/>
          </a:ln>
        </p:spPr>
      </p:sp>
      <p:sp>
        <p:nvSpPr>
          <p:cNvPr id="207" name="Line 23"/>
          <p:cNvSpPr/>
          <p:nvPr/>
        </p:nvSpPr>
        <p:spPr>
          <a:xfrm>
            <a:off x="8028360" y="2276640"/>
            <a:ext cx="0" cy="504000"/>
          </a:xfrm>
          <a:prstGeom prst="line">
            <a:avLst/>
          </a:prstGeom>
          <a:ln w="25560">
            <a:solidFill>
              <a:srgbClr val="4F81BD"/>
            </a:solidFill>
            <a:round/>
          </a:ln>
        </p:spPr>
      </p:sp>
      <p:sp>
        <p:nvSpPr>
          <p:cNvPr id="208" name="Line 24"/>
          <p:cNvSpPr/>
          <p:nvPr/>
        </p:nvSpPr>
        <p:spPr>
          <a:xfrm>
            <a:off x="6228000" y="2276640"/>
            <a:ext cx="0" cy="504000"/>
          </a:xfrm>
          <a:prstGeom prst="line">
            <a:avLst/>
          </a:prstGeom>
          <a:ln w="25560">
            <a:solidFill>
              <a:srgbClr val="4F81BD"/>
            </a:solidFill>
            <a:round/>
          </a:ln>
        </p:spPr>
      </p:sp>
      <p:sp>
        <p:nvSpPr>
          <p:cNvPr id="210" name="CustomShape 26"/>
          <p:cNvSpPr/>
          <p:nvPr/>
        </p:nvSpPr>
        <p:spPr>
          <a:xfrm>
            <a:off x="4054320" y="2579760"/>
            <a:ext cx="106596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dirty="0">
                <a:solidFill>
                  <a:srgbClr val="000000"/>
                </a:solidFill>
                <a:latin typeface="Calibri"/>
                <a:ea typeface="ＭＳ Ｐゴシック"/>
              </a:rPr>
              <a:t>PID-</a:t>
            </a:r>
            <a:r>
              <a:rPr lang="en-US" sz="1200" dirty="0" smtClean="0">
                <a:solidFill>
                  <a:srgbClr val="000000"/>
                </a:solidFill>
                <a:latin typeface="Calibri"/>
                <a:ea typeface="ＭＳ Ｐゴシック"/>
              </a:rPr>
              <a:t>Control</a:t>
            </a:r>
            <a:endParaRPr dirty="0"/>
          </a:p>
          <a:p>
            <a:pPr>
              <a:lnSpc>
                <a:spcPct val="100000"/>
              </a:lnSpc>
            </a:pPr>
            <a:endParaRPr dirty="0"/>
          </a:p>
        </p:txBody>
      </p:sp>
      <p:sp>
        <p:nvSpPr>
          <p:cNvPr id="211" name="CustomShape 27"/>
          <p:cNvSpPr/>
          <p:nvPr/>
        </p:nvSpPr>
        <p:spPr>
          <a:xfrm>
            <a:off x="5807160" y="257976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Monitor</a:t>
            </a:r>
            <a:endParaRPr/>
          </a:p>
          <a:p>
            <a:pPr>
              <a:lnSpc>
                <a:spcPct val="100000"/>
              </a:lnSpc>
            </a:pPr>
            <a:endParaRPr/>
          </a:p>
        </p:txBody>
      </p:sp>
      <p:sp>
        <p:nvSpPr>
          <p:cNvPr id="212" name="CustomShape 28"/>
          <p:cNvSpPr/>
          <p:nvPr/>
        </p:nvSpPr>
        <p:spPr>
          <a:xfrm>
            <a:off x="7569000" y="257976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Drive</a:t>
            </a:r>
            <a:endParaRPr/>
          </a:p>
          <a:p>
            <a:pPr>
              <a:lnSpc>
                <a:spcPct val="100000"/>
              </a:lnSpc>
            </a:pPr>
            <a:endParaRPr/>
          </a:p>
        </p:txBody>
      </p:sp>
      <p:sp>
        <p:nvSpPr>
          <p:cNvPr id="213" name="Line 29"/>
          <p:cNvSpPr/>
          <p:nvPr/>
        </p:nvSpPr>
        <p:spPr>
          <a:xfrm>
            <a:off x="4499640" y="1844640"/>
            <a:ext cx="0" cy="504000"/>
          </a:xfrm>
          <a:prstGeom prst="line">
            <a:avLst/>
          </a:prstGeom>
          <a:ln w="25560">
            <a:solidFill>
              <a:srgbClr val="4F81BD"/>
            </a:solidFill>
            <a:round/>
          </a:ln>
        </p:spPr>
      </p:sp>
      <p:sp>
        <p:nvSpPr>
          <p:cNvPr id="214" name="CustomShape 30"/>
          <p:cNvSpPr/>
          <p:nvPr/>
        </p:nvSpPr>
        <p:spPr>
          <a:xfrm>
            <a:off x="4068000" y="1628640"/>
            <a:ext cx="935280" cy="326880"/>
          </a:xfrm>
          <a:prstGeom prst="rect">
            <a:avLst/>
          </a:prstGeom>
          <a:solidFill>
            <a:srgbClr val="F79646"/>
          </a:solidFill>
          <a:ln w="25560">
            <a:solidFill>
              <a:srgbClr val="000000"/>
            </a:solidFill>
            <a:miter/>
          </a:ln>
        </p:spPr>
        <p:txBody>
          <a:bodyPr lIns="90000" tIns="46800" rIns="90000" bIns="46800"/>
          <a:lstStyle/>
          <a:p>
            <a:pPr>
              <a:lnSpc>
                <a:spcPct val="100000"/>
              </a:lnSpc>
            </a:pPr>
            <a:r>
              <a:rPr lang="en-US" sz="1200" dirty="0">
                <a:solidFill>
                  <a:srgbClr val="000000"/>
                </a:solidFill>
                <a:latin typeface="Calibri"/>
                <a:ea typeface="ＭＳ Ｐゴシック"/>
              </a:rPr>
              <a:t>Axis</a:t>
            </a:r>
            <a:endParaRPr dirty="0"/>
          </a:p>
        </p:txBody>
      </p:sp>
      <p:pic>
        <p:nvPicPr>
          <p:cNvPr id="215" name="Picture 29"/>
          <p:cNvPicPr/>
          <p:nvPr/>
        </p:nvPicPr>
        <p:blipFill>
          <a:blip r:embed="rId4"/>
          <a:stretch>
            <a:fillRect/>
          </a:stretch>
        </p:blipFill>
        <p:spPr>
          <a:xfrm>
            <a:off x="7452360" y="5937480"/>
            <a:ext cx="1313280" cy="875160"/>
          </a:xfrm>
          <a:prstGeom prst="rect">
            <a:avLst/>
          </a:prstGeom>
          <a:ln>
            <a:noFill/>
          </a:ln>
        </p:spPr>
      </p:pic>
      <p:pic>
        <p:nvPicPr>
          <p:cNvPr id="216" name="Picture 30"/>
          <p:cNvPicPr/>
          <p:nvPr/>
        </p:nvPicPr>
        <p:blipFill>
          <a:blip r:embed="rId5"/>
          <a:stretch>
            <a:fillRect/>
          </a:stretch>
        </p:blipFill>
        <p:spPr>
          <a:xfrm>
            <a:off x="5364000" y="6019920"/>
            <a:ext cx="710280" cy="710280"/>
          </a:xfrm>
          <a:prstGeom prst="rect">
            <a:avLst/>
          </a:prstGeom>
          <a:ln>
            <a:noFill/>
          </a:ln>
        </p:spPr>
      </p:pic>
      <p:pic>
        <p:nvPicPr>
          <p:cNvPr id="217" name="Picture 32"/>
          <p:cNvPicPr/>
          <p:nvPr/>
        </p:nvPicPr>
        <p:blipFill>
          <a:blip r:embed="rId6"/>
          <a:stretch>
            <a:fillRect/>
          </a:stretch>
        </p:blipFill>
        <p:spPr>
          <a:xfrm>
            <a:off x="467640" y="4988160"/>
            <a:ext cx="1007280" cy="720360"/>
          </a:xfrm>
          <a:prstGeom prst="rect">
            <a:avLst/>
          </a:prstGeom>
          <a:ln>
            <a:noFill/>
          </a:ln>
        </p:spPr>
      </p:pic>
      <p:pic>
        <p:nvPicPr>
          <p:cNvPr id="218" name="Picture 33"/>
          <p:cNvPicPr/>
          <p:nvPr/>
        </p:nvPicPr>
        <p:blipFill>
          <a:blip r:embed="rId6"/>
          <a:stretch>
            <a:fillRect/>
          </a:stretch>
        </p:blipFill>
        <p:spPr>
          <a:xfrm>
            <a:off x="5724000" y="4988160"/>
            <a:ext cx="1007280" cy="720360"/>
          </a:xfrm>
          <a:prstGeom prst="rect">
            <a:avLst/>
          </a:prstGeom>
          <a:ln>
            <a:noFill/>
          </a:ln>
        </p:spPr>
      </p:pic>
      <p:pic>
        <p:nvPicPr>
          <p:cNvPr id="219" name="Picture 34"/>
          <p:cNvPicPr/>
          <p:nvPr/>
        </p:nvPicPr>
        <p:blipFill>
          <a:blip r:embed="rId6"/>
          <a:stretch>
            <a:fillRect/>
          </a:stretch>
        </p:blipFill>
        <p:spPr>
          <a:xfrm>
            <a:off x="7668360" y="4988160"/>
            <a:ext cx="1007280" cy="720360"/>
          </a:xfrm>
          <a:prstGeom prst="rect">
            <a:avLst/>
          </a:prstGeom>
          <a:ln>
            <a:noFill/>
          </a:ln>
        </p:spPr>
      </p:pic>
      <p:sp>
        <p:nvSpPr>
          <p:cNvPr id="220" name="CustomShape 31"/>
          <p:cNvSpPr/>
          <p:nvPr/>
        </p:nvSpPr>
        <p:spPr>
          <a:xfrm>
            <a:off x="5794560" y="328500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221" name="CustomShape 32"/>
          <p:cNvSpPr/>
          <p:nvPr/>
        </p:nvSpPr>
        <p:spPr>
          <a:xfrm>
            <a:off x="5931720" y="342072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222" name="CustomShape 33"/>
          <p:cNvSpPr/>
          <p:nvPr/>
        </p:nvSpPr>
        <p:spPr>
          <a:xfrm>
            <a:off x="6084000" y="357300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223" name="CustomShape 34"/>
          <p:cNvSpPr/>
          <p:nvPr/>
        </p:nvSpPr>
        <p:spPr>
          <a:xfrm>
            <a:off x="7594920" y="328500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224" name="CustomShape 35"/>
          <p:cNvSpPr/>
          <p:nvPr/>
        </p:nvSpPr>
        <p:spPr>
          <a:xfrm>
            <a:off x="7732080" y="342072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225" name="CustomShape 36"/>
          <p:cNvSpPr/>
          <p:nvPr/>
        </p:nvSpPr>
        <p:spPr>
          <a:xfrm>
            <a:off x="7884360" y="357300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pic>
        <p:nvPicPr>
          <p:cNvPr id="226" name="Picture 27"/>
          <p:cNvPicPr/>
          <p:nvPr/>
        </p:nvPicPr>
        <p:blipFill>
          <a:blip r:embed="rId5"/>
          <a:stretch>
            <a:fillRect/>
          </a:stretch>
        </p:blipFill>
        <p:spPr>
          <a:xfrm>
            <a:off x="5949360" y="6019920"/>
            <a:ext cx="710280" cy="710280"/>
          </a:xfrm>
          <a:prstGeom prst="rect">
            <a:avLst/>
          </a:prstGeom>
          <a:ln>
            <a:noFill/>
          </a:ln>
        </p:spPr>
      </p:pic>
      <p:pic>
        <p:nvPicPr>
          <p:cNvPr id="227" name="Picture 28"/>
          <p:cNvPicPr/>
          <p:nvPr/>
        </p:nvPicPr>
        <p:blipFill>
          <a:blip r:embed="rId5"/>
          <a:stretch>
            <a:fillRect/>
          </a:stretch>
        </p:blipFill>
        <p:spPr>
          <a:xfrm>
            <a:off x="6453360" y="6019920"/>
            <a:ext cx="710280" cy="710280"/>
          </a:xfrm>
          <a:prstGeom prst="rect">
            <a:avLst/>
          </a:prstGeom>
          <a:ln>
            <a:noFill/>
          </a:ln>
        </p:spPr>
      </p:pic>
      <p:sp>
        <p:nvSpPr>
          <p:cNvPr id="228" name="CustomShape 37"/>
          <p:cNvSpPr/>
          <p:nvPr/>
        </p:nvSpPr>
        <p:spPr>
          <a:xfrm flipV="1">
            <a:off x="971640" y="4652280"/>
            <a:ext cx="4320" cy="550440"/>
          </a:xfrm>
          <a:prstGeom prst="straightConnector1">
            <a:avLst/>
          </a:prstGeom>
          <a:noFill/>
          <a:ln w="25560">
            <a:solidFill>
              <a:srgbClr val="008000"/>
            </a:solidFill>
            <a:round/>
            <a:tailEnd type="arrow" w="med" len="med"/>
          </a:ln>
        </p:spPr>
      </p:sp>
      <p:sp>
        <p:nvSpPr>
          <p:cNvPr id="229" name="CustomShape 38"/>
          <p:cNvSpPr/>
          <p:nvPr/>
        </p:nvSpPr>
        <p:spPr>
          <a:xfrm>
            <a:off x="538200" y="328500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230" name="CustomShape 39"/>
          <p:cNvSpPr/>
          <p:nvPr/>
        </p:nvSpPr>
        <p:spPr>
          <a:xfrm>
            <a:off x="675360" y="342072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231" name="CustomShape 40"/>
          <p:cNvSpPr/>
          <p:nvPr/>
        </p:nvSpPr>
        <p:spPr>
          <a:xfrm>
            <a:off x="827640" y="357300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232" name="CustomShape 41"/>
          <p:cNvSpPr/>
          <p:nvPr/>
        </p:nvSpPr>
        <p:spPr>
          <a:xfrm>
            <a:off x="539640" y="429300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 master</a:t>
            </a:r>
            <a:endParaRPr/>
          </a:p>
          <a:p>
            <a:pPr>
              <a:lnSpc>
                <a:spcPct val="100000"/>
              </a:lnSpc>
            </a:pPr>
            <a:endParaRPr/>
          </a:p>
        </p:txBody>
      </p:sp>
      <p:sp>
        <p:nvSpPr>
          <p:cNvPr id="233" name="CustomShape 42"/>
          <p:cNvSpPr/>
          <p:nvPr/>
        </p:nvSpPr>
        <p:spPr>
          <a:xfrm>
            <a:off x="5796000" y="429300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 master</a:t>
            </a:r>
            <a:endParaRPr/>
          </a:p>
          <a:p>
            <a:pPr>
              <a:lnSpc>
                <a:spcPct val="100000"/>
              </a:lnSpc>
            </a:pPr>
            <a:endParaRPr/>
          </a:p>
        </p:txBody>
      </p:sp>
      <p:sp>
        <p:nvSpPr>
          <p:cNvPr id="234" name="CustomShape 43"/>
          <p:cNvSpPr/>
          <p:nvPr/>
        </p:nvSpPr>
        <p:spPr>
          <a:xfrm>
            <a:off x="7596360" y="429300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dirty="0">
                <a:solidFill>
                  <a:srgbClr val="000000"/>
                </a:solidFill>
                <a:latin typeface="Calibri"/>
                <a:ea typeface="ＭＳ Ｐゴシック"/>
              </a:rPr>
              <a:t>EC master</a:t>
            </a:r>
            <a:endParaRPr dirty="0"/>
          </a:p>
          <a:p>
            <a:pPr>
              <a:lnSpc>
                <a:spcPct val="100000"/>
              </a:lnSpc>
            </a:pPr>
            <a:endParaRPr dirty="0"/>
          </a:p>
        </p:txBody>
      </p:sp>
      <p:sp>
        <p:nvSpPr>
          <p:cNvPr id="235" name="CustomShape 44"/>
          <p:cNvSpPr/>
          <p:nvPr/>
        </p:nvSpPr>
        <p:spPr>
          <a:xfrm>
            <a:off x="1907640" y="4869000"/>
            <a:ext cx="3599640" cy="2264400"/>
          </a:xfrm>
          <a:prstGeom prst="rect">
            <a:avLst/>
          </a:prstGeom>
          <a:noFill/>
          <a:ln>
            <a:noFill/>
          </a:ln>
        </p:spPr>
        <p:txBody>
          <a:bodyPr lIns="90000" tIns="45000" rIns="90000" bIns="45000"/>
          <a:lstStyle/>
          <a:p>
            <a:pPr marL="285750" indent="-285750">
              <a:lnSpc>
                <a:spcPct val="100000"/>
              </a:lnSpc>
              <a:buFont typeface="Arial"/>
              <a:buChar char="•"/>
            </a:pPr>
            <a:r>
              <a:rPr lang="en-US" sz="1600" dirty="0">
                <a:solidFill>
                  <a:srgbClr val="000000"/>
                </a:solidFill>
                <a:latin typeface="Calibri"/>
              </a:rPr>
              <a:t>Executes and links objects:</a:t>
            </a:r>
            <a:endParaRPr dirty="0"/>
          </a:p>
          <a:p>
            <a:pPr marL="628650" lvl="1" indent="-171450">
              <a:lnSpc>
                <a:spcPct val="100000"/>
              </a:lnSpc>
              <a:buFont typeface="Arial"/>
              <a:buChar char="•"/>
            </a:pPr>
            <a:r>
              <a:rPr lang="en-US" sz="1100" dirty="0">
                <a:solidFill>
                  <a:srgbClr val="000000"/>
                </a:solidFill>
                <a:latin typeface="Calibri"/>
              </a:rPr>
              <a:t>Encoder </a:t>
            </a:r>
            <a:endParaRPr dirty="0"/>
          </a:p>
          <a:p>
            <a:pPr marL="628650" lvl="1" indent="-171450">
              <a:lnSpc>
                <a:spcPct val="100000"/>
              </a:lnSpc>
              <a:buFont typeface="Arial"/>
              <a:buChar char="•"/>
            </a:pPr>
            <a:r>
              <a:rPr lang="en-US" sz="1100" dirty="0">
                <a:solidFill>
                  <a:srgbClr val="000000"/>
                </a:solidFill>
                <a:latin typeface="Calibri"/>
              </a:rPr>
              <a:t>Trajectory Generation</a:t>
            </a:r>
            <a:endParaRPr dirty="0"/>
          </a:p>
          <a:p>
            <a:pPr marL="628650" lvl="1" indent="-171450">
              <a:lnSpc>
                <a:spcPct val="100000"/>
              </a:lnSpc>
              <a:buFont typeface="Arial"/>
              <a:buChar char="•"/>
            </a:pPr>
            <a:r>
              <a:rPr lang="en-US" sz="1100" dirty="0">
                <a:solidFill>
                  <a:srgbClr val="000000"/>
                </a:solidFill>
                <a:latin typeface="Calibri"/>
              </a:rPr>
              <a:t>PID-Controller</a:t>
            </a:r>
            <a:endParaRPr dirty="0"/>
          </a:p>
          <a:p>
            <a:pPr marL="628650" lvl="1" indent="-171450">
              <a:lnSpc>
                <a:spcPct val="100000"/>
              </a:lnSpc>
              <a:buFont typeface="Arial"/>
              <a:buChar char="•"/>
            </a:pPr>
            <a:r>
              <a:rPr lang="en-US" sz="1100" dirty="0">
                <a:solidFill>
                  <a:srgbClr val="000000"/>
                </a:solidFill>
                <a:latin typeface="Calibri"/>
              </a:rPr>
              <a:t>Monitor</a:t>
            </a:r>
            <a:endParaRPr dirty="0"/>
          </a:p>
          <a:p>
            <a:pPr marL="628650" lvl="1" indent="-171450">
              <a:lnSpc>
                <a:spcPct val="100000"/>
              </a:lnSpc>
              <a:buFont typeface="Arial"/>
              <a:buChar char="•"/>
            </a:pPr>
            <a:r>
              <a:rPr lang="en-US" sz="1100" dirty="0">
                <a:solidFill>
                  <a:srgbClr val="000000"/>
                </a:solidFill>
                <a:latin typeface="Calibri"/>
              </a:rPr>
              <a:t>Drive</a:t>
            </a:r>
            <a:endParaRPr dirty="0"/>
          </a:p>
          <a:p>
            <a:pPr marL="285750" indent="-285750">
              <a:lnSpc>
                <a:spcPct val="100000"/>
              </a:lnSpc>
              <a:buFont typeface="Arial"/>
              <a:buChar char="•"/>
            </a:pPr>
            <a:r>
              <a:rPr lang="en-US" sz="1600" dirty="0">
                <a:solidFill>
                  <a:srgbClr val="000000"/>
                </a:solidFill>
                <a:latin typeface="Calibri"/>
              </a:rPr>
              <a:t>Sequences</a:t>
            </a:r>
            <a:endParaRPr dirty="0"/>
          </a:p>
          <a:p>
            <a:pPr marL="628650" lvl="1" indent="-171450">
              <a:lnSpc>
                <a:spcPct val="100000"/>
              </a:lnSpc>
              <a:buFont typeface="Arial"/>
              <a:buChar char="•"/>
            </a:pPr>
            <a:r>
              <a:rPr lang="en-US" sz="1100" dirty="0">
                <a:solidFill>
                  <a:srgbClr val="000000"/>
                </a:solidFill>
                <a:latin typeface="Calibri"/>
              </a:rPr>
              <a:t>Homing </a:t>
            </a:r>
            <a:r>
              <a:rPr lang="en-US" sz="1100" dirty="0" smtClean="0">
                <a:solidFill>
                  <a:srgbClr val="000000"/>
                </a:solidFill>
                <a:latin typeface="Calibri"/>
              </a:rPr>
              <a:t>(different </a:t>
            </a:r>
            <a:r>
              <a:rPr lang="en-US" sz="1100" dirty="0">
                <a:solidFill>
                  <a:srgbClr val="000000"/>
                </a:solidFill>
                <a:latin typeface="Calibri"/>
              </a:rPr>
              <a:t>types)</a:t>
            </a:r>
            <a:endParaRPr dirty="0"/>
          </a:p>
          <a:p>
            <a:pPr marL="285750" indent="-285750">
              <a:lnSpc>
                <a:spcPct val="100000"/>
              </a:lnSpc>
              <a:buFont typeface="Arial"/>
              <a:buChar char="•"/>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sp>
        <p:nvSpPr>
          <p:cNvPr id="236" name="CustomShape 45"/>
          <p:cNvSpPr/>
          <p:nvPr/>
        </p:nvSpPr>
        <p:spPr>
          <a:xfrm>
            <a:off x="1979640" y="398376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Encoder Y</a:t>
            </a:r>
            <a:endParaRPr/>
          </a:p>
          <a:p>
            <a:pPr>
              <a:lnSpc>
                <a:spcPct val="100000"/>
              </a:lnSpc>
            </a:pPr>
            <a:endParaRPr/>
          </a:p>
        </p:txBody>
      </p:sp>
      <p:sp>
        <p:nvSpPr>
          <p:cNvPr id="237" name="CustomShape 46"/>
          <p:cNvSpPr/>
          <p:nvPr/>
        </p:nvSpPr>
        <p:spPr>
          <a:xfrm flipV="1">
            <a:off x="2771640" y="2996280"/>
            <a:ext cx="4320" cy="359280"/>
          </a:xfrm>
          <a:prstGeom prst="straightConnector1">
            <a:avLst/>
          </a:prstGeom>
          <a:noFill/>
          <a:ln w="25560">
            <a:solidFill>
              <a:srgbClr val="4F81BD"/>
            </a:solidFill>
            <a:round/>
            <a:tailEnd type="arrow" w="med" len="med"/>
          </a:ln>
        </p:spPr>
      </p:sp>
      <p:sp>
        <p:nvSpPr>
          <p:cNvPr id="238" name="CustomShape 47"/>
          <p:cNvSpPr/>
          <p:nvPr/>
        </p:nvSpPr>
        <p:spPr>
          <a:xfrm flipV="1">
            <a:off x="3564000" y="2996280"/>
            <a:ext cx="4320" cy="550440"/>
          </a:xfrm>
          <a:prstGeom prst="straightConnector1">
            <a:avLst/>
          </a:prstGeom>
          <a:noFill/>
          <a:ln w="25560">
            <a:solidFill>
              <a:srgbClr val="4F81BD"/>
            </a:solidFill>
            <a:round/>
            <a:tailEnd type="arrow" w="med" len="med"/>
          </a:ln>
        </p:spPr>
      </p:sp>
      <p:sp>
        <p:nvSpPr>
          <p:cNvPr id="239" name="CustomShape 48"/>
          <p:cNvSpPr/>
          <p:nvPr/>
        </p:nvSpPr>
        <p:spPr>
          <a:xfrm>
            <a:off x="3420000" y="398376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Trajectory Z </a:t>
            </a:r>
            <a:endParaRPr/>
          </a:p>
          <a:p>
            <a:pPr>
              <a:lnSpc>
                <a:spcPct val="100000"/>
              </a:lnSpc>
            </a:pPr>
            <a:endParaRPr/>
          </a:p>
        </p:txBody>
      </p:sp>
      <p:sp>
        <p:nvSpPr>
          <p:cNvPr id="240" name="CustomShape 49"/>
          <p:cNvSpPr/>
          <p:nvPr/>
        </p:nvSpPr>
        <p:spPr>
          <a:xfrm>
            <a:off x="1835640" y="2997000"/>
            <a:ext cx="1295280" cy="1871640"/>
          </a:xfrm>
          <a:prstGeom prst="rect">
            <a:avLst/>
          </a:prstGeom>
          <a:noFill/>
          <a:ln w="31680" cap="rnd">
            <a:solidFill>
              <a:srgbClr val="F79646"/>
            </a:solidFill>
            <a:custDash>
              <a:ds d="0" sp="0"/>
            </a:custDash>
            <a:round/>
          </a:ln>
        </p:spPr>
      </p:sp>
      <p:sp>
        <p:nvSpPr>
          <p:cNvPr id="241" name="CustomShape 50"/>
          <p:cNvSpPr/>
          <p:nvPr/>
        </p:nvSpPr>
        <p:spPr>
          <a:xfrm>
            <a:off x="3276000" y="2997000"/>
            <a:ext cx="1295280" cy="1871640"/>
          </a:xfrm>
          <a:prstGeom prst="rect">
            <a:avLst/>
          </a:prstGeom>
          <a:noFill/>
          <a:ln w="31680" cap="rnd">
            <a:solidFill>
              <a:srgbClr val="F79646"/>
            </a:solidFill>
            <a:custDash>
              <a:ds d="0" sp="0"/>
            </a:custDash>
            <a:round/>
          </a:ln>
        </p:spPr>
      </p:sp>
      <p:sp>
        <p:nvSpPr>
          <p:cNvPr id="242" name="CustomShape 51"/>
          <p:cNvSpPr/>
          <p:nvPr/>
        </p:nvSpPr>
        <p:spPr>
          <a:xfrm>
            <a:off x="1915200" y="4371480"/>
            <a:ext cx="1041840" cy="455040"/>
          </a:xfrm>
          <a:prstGeom prst="rect">
            <a:avLst/>
          </a:prstGeom>
          <a:noFill/>
          <a:ln>
            <a:noFill/>
          </a:ln>
        </p:spPr>
        <p:txBody>
          <a:bodyPr wrap="none" lIns="90000" tIns="45000" rIns="90000" bIns="45000"/>
          <a:lstStyle/>
          <a:p>
            <a:pPr>
              <a:lnSpc>
                <a:spcPct val="100000"/>
              </a:lnSpc>
            </a:pPr>
            <a:r>
              <a:rPr lang="en-US" sz="1200">
                <a:solidFill>
                  <a:srgbClr val="F79646"/>
                </a:solidFill>
                <a:latin typeface="Calibri"/>
              </a:rPr>
              <a:t>Optional link:</a:t>
            </a:r>
            <a:endParaRPr/>
          </a:p>
          <a:p>
            <a:pPr>
              <a:lnSpc>
                <a:spcPct val="100000"/>
              </a:lnSpc>
            </a:pPr>
            <a:r>
              <a:rPr lang="en-US" sz="1200">
                <a:solidFill>
                  <a:srgbClr val="F79646"/>
                </a:solidFill>
                <a:latin typeface="Calibri"/>
              </a:rPr>
              <a:t>Sync. External</a:t>
            </a:r>
            <a:endParaRPr/>
          </a:p>
        </p:txBody>
      </p:sp>
      <p:sp>
        <p:nvSpPr>
          <p:cNvPr id="243" name="CustomShape 52"/>
          <p:cNvSpPr/>
          <p:nvPr/>
        </p:nvSpPr>
        <p:spPr>
          <a:xfrm>
            <a:off x="3365280" y="4371480"/>
            <a:ext cx="1149840" cy="455040"/>
          </a:xfrm>
          <a:prstGeom prst="rect">
            <a:avLst/>
          </a:prstGeom>
          <a:noFill/>
          <a:ln>
            <a:noFill/>
          </a:ln>
        </p:spPr>
        <p:txBody>
          <a:bodyPr wrap="none" lIns="90000" tIns="45000" rIns="90000" bIns="45000"/>
          <a:lstStyle/>
          <a:p>
            <a:pPr>
              <a:lnSpc>
                <a:spcPct val="100000"/>
              </a:lnSpc>
            </a:pPr>
            <a:r>
              <a:rPr lang="en-US" sz="1200">
                <a:solidFill>
                  <a:srgbClr val="F79646"/>
                </a:solidFill>
                <a:latin typeface="Calibri"/>
              </a:rPr>
              <a:t>Optional link:</a:t>
            </a:r>
            <a:endParaRPr/>
          </a:p>
          <a:p>
            <a:pPr>
              <a:lnSpc>
                <a:spcPct val="100000"/>
              </a:lnSpc>
            </a:pPr>
            <a:r>
              <a:rPr lang="en-US" sz="1200">
                <a:solidFill>
                  <a:srgbClr val="F79646"/>
                </a:solidFill>
                <a:latin typeface="Calibri"/>
              </a:rPr>
              <a:t>Sync. Trajectory</a:t>
            </a:r>
            <a:endParaRPr/>
          </a:p>
        </p:txBody>
      </p:sp>
      <p:sp>
        <p:nvSpPr>
          <p:cNvPr id="244" name="CustomShape 53"/>
          <p:cNvSpPr/>
          <p:nvPr/>
        </p:nvSpPr>
        <p:spPr>
          <a:xfrm>
            <a:off x="2939040" y="1700640"/>
            <a:ext cx="1091880" cy="227160"/>
          </a:xfrm>
          <a:prstGeom prst="rect">
            <a:avLst/>
          </a:prstGeom>
          <a:noFill/>
          <a:ln>
            <a:noFill/>
          </a:ln>
        </p:spPr>
        <p:txBody>
          <a:bodyPr wrap="none" lIns="90000" tIns="45000" rIns="90000" bIns="45000"/>
          <a:lstStyle/>
          <a:p>
            <a:pPr>
              <a:lnSpc>
                <a:spcPct val="100000"/>
              </a:lnSpc>
            </a:pPr>
            <a:r>
              <a:rPr lang="en-US" sz="900" i="1">
                <a:solidFill>
                  <a:srgbClr val="000000"/>
                </a:solidFill>
                <a:latin typeface="Calibri"/>
              </a:rPr>
              <a:t>“Cfg.CreateAxis(…)”</a:t>
            </a:r>
            <a:endParaRPr/>
          </a:p>
        </p:txBody>
      </p:sp>
      <p:sp>
        <p:nvSpPr>
          <p:cNvPr id="245" name="CustomShape 54"/>
          <p:cNvSpPr/>
          <p:nvPr/>
        </p:nvSpPr>
        <p:spPr>
          <a:xfrm>
            <a:off x="5158638" y="1524240"/>
            <a:ext cx="2885400" cy="431280"/>
          </a:xfrm>
          <a:prstGeom prst="rect">
            <a:avLst/>
          </a:prstGeom>
          <a:noFill/>
          <a:ln>
            <a:noFill/>
          </a:ln>
        </p:spPr>
        <p:txBody>
          <a:bodyPr lIns="90000" tIns="45000" rIns="90000" bIns="45000"/>
          <a:lstStyle/>
          <a:p>
            <a:pPr>
              <a:lnSpc>
                <a:spcPct val="100000"/>
              </a:lnSpc>
            </a:pPr>
            <a:r>
              <a:rPr lang="en-US" sz="1200" dirty="0">
                <a:solidFill>
                  <a:srgbClr val="000000"/>
                </a:solidFill>
                <a:latin typeface="Calibri"/>
              </a:rPr>
              <a:t>Types: </a:t>
            </a:r>
            <a:r>
              <a:rPr lang="en-US" sz="1200" dirty="0" smtClean="0">
                <a:solidFill>
                  <a:srgbClr val="000000"/>
                </a:solidFill>
                <a:latin typeface="Calibri"/>
              </a:rPr>
              <a:t>Normal, </a:t>
            </a:r>
            <a:r>
              <a:rPr lang="en-US" sz="1200" dirty="0">
                <a:solidFill>
                  <a:srgbClr val="000000"/>
                </a:solidFill>
                <a:latin typeface="Calibri"/>
              </a:rPr>
              <a:t>Virtual, Trajectory, Encoder</a:t>
            </a: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sp>
        <p:nvSpPr>
          <p:cNvPr id="246" name="CustomShape 55"/>
          <p:cNvSpPr/>
          <p:nvPr/>
        </p:nvSpPr>
        <p:spPr>
          <a:xfrm>
            <a:off x="1979640" y="3336120"/>
            <a:ext cx="946080" cy="412560"/>
          </a:xfrm>
          <a:prstGeom prst="rect">
            <a:avLst/>
          </a:prstGeom>
          <a:solidFill>
            <a:srgbClr val="558ED5"/>
          </a:solidFill>
          <a:ln w="25560">
            <a:solidFill>
              <a:srgbClr val="000000"/>
            </a:solidFill>
            <a:miter/>
          </a:ln>
        </p:spPr>
        <p:txBody>
          <a:bodyPr lIns="90000" tIns="46800" rIns="90000" bIns="46800"/>
          <a:lstStyle/>
          <a:p>
            <a:pPr>
              <a:lnSpc>
                <a:spcPct val="70000"/>
              </a:lnSpc>
            </a:pPr>
            <a:r>
              <a:rPr lang="en-US" sz="1200" dirty="0" smtClean="0">
                <a:solidFill>
                  <a:srgbClr val="000000"/>
                </a:solidFill>
                <a:latin typeface="Calibri"/>
                <a:ea typeface="ＭＳ Ｐゴシック"/>
              </a:rPr>
              <a:t>Transform / Expression</a:t>
            </a:r>
            <a:endParaRPr dirty="0"/>
          </a:p>
          <a:p>
            <a:pPr>
              <a:lnSpc>
                <a:spcPct val="70000"/>
              </a:lnSpc>
            </a:pPr>
            <a:endParaRPr dirty="0"/>
          </a:p>
        </p:txBody>
      </p:sp>
      <p:sp>
        <p:nvSpPr>
          <p:cNvPr id="247" name="CustomShape 56"/>
          <p:cNvSpPr/>
          <p:nvPr/>
        </p:nvSpPr>
        <p:spPr>
          <a:xfrm>
            <a:off x="3419640" y="3336120"/>
            <a:ext cx="946080" cy="412560"/>
          </a:xfrm>
          <a:prstGeom prst="rect">
            <a:avLst/>
          </a:prstGeom>
          <a:solidFill>
            <a:srgbClr val="558ED5"/>
          </a:solidFill>
          <a:ln w="25560">
            <a:solidFill>
              <a:srgbClr val="000000"/>
            </a:solidFill>
            <a:miter/>
          </a:ln>
        </p:spPr>
        <p:txBody>
          <a:bodyPr lIns="90000" tIns="46800" rIns="90000" bIns="46800"/>
          <a:lstStyle/>
          <a:p>
            <a:pPr>
              <a:lnSpc>
                <a:spcPct val="70000"/>
              </a:lnSpc>
            </a:pPr>
            <a:r>
              <a:rPr lang="en-US" sz="1200" dirty="0">
                <a:solidFill>
                  <a:srgbClr val="000000"/>
                </a:solidFill>
                <a:latin typeface="Calibri"/>
                <a:ea typeface="ＭＳ Ｐゴシック"/>
              </a:rPr>
              <a:t>Transform </a:t>
            </a:r>
            <a:r>
              <a:rPr lang="en-US" sz="1200" dirty="0" smtClean="0">
                <a:solidFill>
                  <a:srgbClr val="000000"/>
                </a:solidFill>
                <a:latin typeface="Calibri"/>
                <a:ea typeface="ＭＳ Ｐゴシック"/>
              </a:rPr>
              <a:t>/Expression </a:t>
            </a:r>
            <a:endParaRPr dirty="0"/>
          </a:p>
          <a:p>
            <a:pPr>
              <a:lnSpc>
                <a:spcPct val="70000"/>
              </a:lnSpc>
            </a:pPr>
            <a:endParaRPr dirty="0"/>
          </a:p>
        </p:txBody>
      </p:sp>
      <p:sp>
        <p:nvSpPr>
          <p:cNvPr id="66" name="CustomShape 26"/>
          <p:cNvSpPr/>
          <p:nvPr/>
        </p:nvSpPr>
        <p:spPr>
          <a:xfrm>
            <a:off x="2564820" y="2581520"/>
            <a:ext cx="106596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sv-SE" sz="1200" dirty="0" smtClean="0">
                <a:solidFill>
                  <a:srgbClr val="000000"/>
                </a:solidFill>
                <a:latin typeface="Calibri"/>
                <a:ea typeface="ＭＳ Ｐゴシック"/>
              </a:rPr>
              <a:t>Trajectory</a:t>
            </a:r>
            <a:endParaRPr dirty="0"/>
          </a:p>
          <a:p>
            <a:pPr>
              <a:lnSpc>
                <a:spcPct val="100000"/>
              </a:lnSpc>
            </a:pPr>
            <a:endParaRPr dirty="0"/>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CustomShape 1"/>
          <p:cNvSpPr/>
          <p:nvPr/>
        </p:nvSpPr>
        <p:spPr>
          <a:xfrm>
            <a:off x="457200" y="274680"/>
            <a:ext cx="7138440" cy="1142280"/>
          </a:xfrm>
          <a:prstGeom prst="rect">
            <a:avLst/>
          </a:prstGeom>
          <a:noFill/>
          <a:ln>
            <a:noFill/>
          </a:ln>
        </p:spPr>
        <p:txBody>
          <a:bodyPr lIns="90000" tIns="45000" rIns="90000" bIns="45000" anchor="ctr"/>
          <a:lstStyle/>
          <a:p>
            <a:pPr>
              <a:lnSpc>
                <a:spcPct val="100000"/>
              </a:lnSpc>
            </a:pPr>
            <a:r>
              <a:rPr lang="en-US" sz="3200">
                <a:solidFill>
                  <a:srgbClr val="FFFFFF"/>
                </a:solidFill>
                <a:latin typeface="Calibri"/>
              </a:rPr>
              <a:t>Trajectory object</a:t>
            </a:r>
            <a:endParaRPr/>
          </a:p>
        </p:txBody>
      </p:sp>
      <p:sp>
        <p:nvSpPr>
          <p:cNvPr id="249" name="CustomShape 2"/>
          <p:cNvSpPr/>
          <p:nvPr/>
        </p:nvSpPr>
        <p:spPr>
          <a:xfrm>
            <a:off x="503640" y="1556640"/>
            <a:ext cx="8228880" cy="4525200"/>
          </a:xfrm>
          <a:prstGeom prst="rect">
            <a:avLst/>
          </a:prstGeom>
          <a:noFill/>
          <a:ln>
            <a:noFill/>
          </a:ln>
        </p:spPr>
        <p:txBody>
          <a:bodyPr lIns="90000" tIns="45000" rIns="90000" bIns="45000"/>
          <a:lstStyle/>
          <a:p>
            <a:pPr marL="342900" indent="-342900">
              <a:lnSpc>
                <a:spcPct val="100000"/>
              </a:lnSpc>
              <a:buFont typeface="Arial"/>
              <a:buChar char="•"/>
            </a:pPr>
            <a:r>
              <a:rPr lang="en-US" sz="2400" dirty="0" smtClean="0">
                <a:solidFill>
                  <a:srgbClr val="000000"/>
                </a:solidFill>
                <a:latin typeface="Calibri"/>
              </a:rPr>
              <a:t>Trapezoidal trajectories</a:t>
            </a:r>
          </a:p>
          <a:p>
            <a:pPr marL="342900" indent="-342900">
              <a:buFont typeface="Arial"/>
              <a:buChar char="•"/>
            </a:pPr>
            <a:r>
              <a:rPr lang="en-US" sz="2400" dirty="0">
                <a:solidFill>
                  <a:srgbClr val="000000"/>
                </a:solidFill>
                <a:latin typeface="Calibri"/>
              </a:rPr>
              <a:t>Feed Forward </a:t>
            </a:r>
            <a:r>
              <a:rPr lang="en-US" sz="2400" dirty="0" smtClean="0">
                <a:solidFill>
                  <a:srgbClr val="000000"/>
                </a:solidFill>
                <a:latin typeface="Calibri"/>
              </a:rPr>
              <a:t>(position </a:t>
            </a:r>
            <a:r>
              <a:rPr lang="en-US" sz="2400" dirty="0">
                <a:solidFill>
                  <a:srgbClr val="000000"/>
                </a:solidFill>
                <a:latin typeface="Calibri"/>
              </a:rPr>
              <a:t>and velocity set-point)</a:t>
            </a:r>
            <a:endParaRPr sz="2400" dirty="0">
              <a:solidFill>
                <a:srgbClr val="000000"/>
              </a:solidFill>
              <a:latin typeface="Calibri"/>
            </a:endParaRPr>
          </a:p>
          <a:p>
            <a:pPr marL="342900" indent="-342900">
              <a:lnSpc>
                <a:spcPct val="100000"/>
              </a:lnSpc>
              <a:buFont typeface="Arial"/>
              <a:buChar char="•"/>
            </a:pPr>
            <a:r>
              <a:rPr lang="en-US" sz="2400" dirty="0" smtClean="0">
                <a:solidFill>
                  <a:srgbClr val="000000"/>
                </a:solidFill>
                <a:latin typeface="Calibri"/>
              </a:rPr>
              <a:t>Motor </a:t>
            </a:r>
            <a:r>
              <a:rPr lang="en-US" sz="2400" dirty="0">
                <a:solidFill>
                  <a:srgbClr val="000000"/>
                </a:solidFill>
                <a:latin typeface="Calibri"/>
              </a:rPr>
              <a:t>Record </a:t>
            </a:r>
            <a:r>
              <a:rPr lang="en-US" sz="2400" dirty="0" smtClean="0">
                <a:solidFill>
                  <a:srgbClr val="000000"/>
                </a:solidFill>
                <a:latin typeface="Calibri"/>
              </a:rPr>
              <a:t>Support</a:t>
            </a:r>
          </a:p>
          <a:p>
            <a:pPr marL="800100" lvl="1" indent="-342900">
              <a:lnSpc>
                <a:spcPct val="100000"/>
              </a:lnSpc>
              <a:buFont typeface="Arial"/>
              <a:buChar char="•"/>
            </a:pPr>
            <a:r>
              <a:rPr lang="en-US" sz="2000" dirty="0" smtClean="0">
                <a:solidFill>
                  <a:srgbClr val="000000"/>
                </a:solidFill>
                <a:latin typeface="Calibri"/>
              </a:rPr>
              <a:t>Constant </a:t>
            </a:r>
            <a:r>
              <a:rPr lang="en-US" sz="2000" dirty="0">
                <a:solidFill>
                  <a:srgbClr val="000000"/>
                </a:solidFill>
                <a:latin typeface="Calibri"/>
              </a:rPr>
              <a:t>velocity</a:t>
            </a:r>
            <a:endParaRPr sz="2000" dirty="0">
              <a:solidFill>
                <a:srgbClr val="000000"/>
              </a:solidFill>
              <a:latin typeface="Calibri"/>
            </a:endParaRPr>
          </a:p>
          <a:p>
            <a:pPr marL="800100" lvl="1" indent="-342900">
              <a:lnSpc>
                <a:spcPct val="100000"/>
              </a:lnSpc>
              <a:buFont typeface="Arial"/>
              <a:buChar char="•"/>
            </a:pPr>
            <a:r>
              <a:rPr lang="en-US" sz="2000" dirty="0" smtClean="0">
                <a:solidFill>
                  <a:srgbClr val="000000"/>
                </a:solidFill>
                <a:latin typeface="Calibri"/>
              </a:rPr>
              <a:t>Relative </a:t>
            </a:r>
            <a:r>
              <a:rPr lang="en-US" sz="2000" dirty="0">
                <a:solidFill>
                  <a:srgbClr val="000000"/>
                </a:solidFill>
                <a:latin typeface="Calibri"/>
              </a:rPr>
              <a:t>positioning</a:t>
            </a:r>
            <a:endParaRPr sz="2000" dirty="0">
              <a:solidFill>
                <a:srgbClr val="000000"/>
              </a:solidFill>
              <a:latin typeface="Calibri"/>
            </a:endParaRPr>
          </a:p>
          <a:p>
            <a:pPr marL="800100" lvl="1" indent="-342900">
              <a:lnSpc>
                <a:spcPct val="100000"/>
              </a:lnSpc>
              <a:buFont typeface="Arial"/>
              <a:buChar char="•"/>
            </a:pPr>
            <a:r>
              <a:rPr lang="en-US" sz="2000" dirty="0" smtClean="0">
                <a:solidFill>
                  <a:srgbClr val="000000"/>
                </a:solidFill>
                <a:latin typeface="Calibri"/>
              </a:rPr>
              <a:t>Absolute </a:t>
            </a:r>
            <a:r>
              <a:rPr lang="en-US" sz="2000" dirty="0">
                <a:solidFill>
                  <a:srgbClr val="000000"/>
                </a:solidFill>
                <a:latin typeface="Calibri"/>
              </a:rPr>
              <a:t>positioning</a:t>
            </a:r>
            <a:endParaRPr sz="2000" dirty="0">
              <a:solidFill>
                <a:srgbClr val="000000"/>
              </a:solidFill>
              <a:latin typeface="Calibri"/>
            </a:endParaRPr>
          </a:p>
          <a:p>
            <a:pPr marL="800100" lvl="1" indent="-342900">
              <a:lnSpc>
                <a:spcPct val="100000"/>
              </a:lnSpc>
              <a:buFont typeface="Arial"/>
              <a:buChar char="•"/>
            </a:pPr>
            <a:r>
              <a:rPr lang="en-US" sz="2000" dirty="0" smtClean="0">
                <a:solidFill>
                  <a:srgbClr val="000000"/>
                </a:solidFill>
                <a:latin typeface="Calibri"/>
              </a:rPr>
              <a:t>Homing</a:t>
            </a:r>
            <a:endParaRPr sz="2000" dirty="0">
              <a:solidFill>
                <a:srgbClr val="000000"/>
              </a:solidFill>
              <a:latin typeface="Calibri"/>
            </a:endParaRPr>
          </a:p>
          <a:p>
            <a:pPr marL="800100" lvl="1" indent="-342900">
              <a:lnSpc>
                <a:spcPct val="100000"/>
              </a:lnSpc>
              <a:buFont typeface="Arial"/>
              <a:buChar char="•"/>
            </a:pPr>
            <a:r>
              <a:rPr lang="en-US" sz="2000" dirty="0" smtClean="0">
                <a:solidFill>
                  <a:srgbClr val="000000"/>
                </a:solidFill>
                <a:latin typeface="Calibri"/>
              </a:rPr>
              <a:t>Hard </a:t>
            </a:r>
            <a:r>
              <a:rPr lang="en-US" sz="2000" dirty="0">
                <a:solidFill>
                  <a:srgbClr val="000000"/>
                </a:solidFill>
                <a:latin typeface="Calibri"/>
              </a:rPr>
              <a:t>and soft limits</a:t>
            </a:r>
            <a:endParaRPr sz="2000" dirty="0">
              <a:solidFill>
                <a:srgbClr val="000000"/>
              </a:solidFill>
              <a:latin typeface="Calibri"/>
            </a:endParaRPr>
          </a:p>
          <a:p>
            <a:pPr marL="342900" indent="-342900">
              <a:lnSpc>
                <a:spcPct val="100000"/>
              </a:lnSpc>
              <a:buFont typeface="Arial"/>
              <a:buChar char="•"/>
            </a:pPr>
            <a:r>
              <a:rPr lang="en-US" sz="2400" dirty="0" smtClean="0">
                <a:solidFill>
                  <a:srgbClr val="000000"/>
                </a:solidFill>
                <a:latin typeface="Calibri"/>
              </a:rPr>
              <a:t>  Synchronization / Kinematics</a:t>
            </a:r>
          </a:p>
          <a:p>
            <a:pPr marL="800100" lvl="1" indent="-342900">
              <a:buFont typeface="Arial"/>
              <a:buChar char="•"/>
            </a:pPr>
            <a:r>
              <a:rPr lang="en-US" sz="2000" dirty="0" smtClean="0">
                <a:solidFill>
                  <a:srgbClr val="000000"/>
                </a:solidFill>
                <a:latin typeface="Calibri"/>
              </a:rPr>
              <a:t>Absolute</a:t>
            </a:r>
            <a:r>
              <a:rPr lang="en-US" sz="2000" dirty="0">
                <a:solidFill>
                  <a:srgbClr val="000000"/>
                </a:solidFill>
                <a:latin typeface="Calibri"/>
              </a:rPr>
              <a:t>/Relative </a:t>
            </a:r>
          </a:p>
          <a:p>
            <a:pPr marL="800100" lvl="1" indent="-342900">
              <a:buFont typeface="Arial"/>
              <a:buChar char="•"/>
            </a:pPr>
            <a:r>
              <a:rPr lang="en-US" sz="2000" dirty="0" smtClean="0">
                <a:solidFill>
                  <a:srgbClr val="000000"/>
                </a:solidFill>
                <a:latin typeface="Calibri"/>
              </a:rPr>
              <a:t>Gear</a:t>
            </a:r>
            <a:endParaRPr lang="en-US" sz="2000" dirty="0">
              <a:solidFill>
                <a:srgbClr val="000000"/>
              </a:solidFill>
              <a:latin typeface="Calibri"/>
            </a:endParaRPr>
          </a:p>
          <a:p>
            <a:pPr marL="800100" lvl="1" indent="-342900">
              <a:buFont typeface="Arial"/>
              <a:buChar char="•"/>
            </a:pPr>
            <a:r>
              <a:rPr lang="en-US" sz="2000" dirty="0" smtClean="0">
                <a:solidFill>
                  <a:srgbClr val="000000"/>
                </a:solidFill>
                <a:latin typeface="Calibri"/>
              </a:rPr>
              <a:t>Expressions</a:t>
            </a:r>
            <a:endParaRPr lang="en-US" sz="2000" dirty="0">
              <a:solidFill>
                <a:srgbClr val="000000"/>
              </a:solidFill>
              <a:latin typeface="Calibri"/>
            </a:endParaRPr>
          </a:p>
          <a:p>
            <a:pPr marL="1257300" lvl="2" indent="-342900">
              <a:buFont typeface="Arial"/>
              <a:buChar char="•"/>
            </a:pPr>
            <a:r>
              <a:rPr lang="en-US" sz="2000" dirty="0" smtClean="0">
                <a:solidFill>
                  <a:srgbClr val="000000"/>
                </a:solidFill>
                <a:latin typeface="Calibri"/>
              </a:rPr>
              <a:t>Other </a:t>
            </a:r>
            <a:r>
              <a:rPr lang="en-US" sz="2000" dirty="0">
                <a:solidFill>
                  <a:srgbClr val="000000"/>
                </a:solidFill>
                <a:latin typeface="Calibri"/>
              </a:rPr>
              <a:t>axis </a:t>
            </a:r>
            <a:r>
              <a:rPr lang="en-US" sz="2000" dirty="0" smtClean="0">
                <a:solidFill>
                  <a:srgbClr val="000000"/>
                </a:solidFill>
                <a:latin typeface="Calibri"/>
              </a:rPr>
              <a:t>encoder</a:t>
            </a:r>
            <a:endParaRPr lang="en-US" sz="2000" dirty="0">
              <a:solidFill>
                <a:srgbClr val="000000"/>
              </a:solidFill>
              <a:latin typeface="Calibri"/>
            </a:endParaRPr>
          </a:p>
          <a:p>
            <a:pPr marL="1257300" lvl="2" indent="-342900">
              <a:buFont typeface="Arial"/>
              <a:buChar char="•"/>
            </a:pPr>
            <a:r>
              <a:rPr lang="en-US" sz="2000" dirty="0" smtClean="0">
                <a:solidFill>
                  <a:srgbClr val="000000"/>
                </a:solidFill>
                <a:latin typeface="Calibri"/>
              </a:rPr>
              <a:t>Other </a:t>
            </a:r>
            <a:r>
              <a:rPr lang="en-US" sz="2000" dirty="0">
                <a:solidFill>
                  <a:srgbClr val="000000"/>
                </a:solidFill>
                <a:latin typeface="Calibri"/>
              </a:rPr>
              <a:t>axis trajectory </a:t>
            </a:r>
            <a:r>
              <a:rPr lang="en-US" sz="2000" dirty="0" smtClean="0">
                <a:solidFill>
                  <a:srgbClr val="000000"/>
                </a:solidFill>
                <a:latin typeface="Calibri"/>
              </a:rPr>
              <a:t>set-point</a:t>
            </a:r>
            <a:endParaRPr lang="en-US" sz="2000" dirty="0">
              <a:solidFill>
                <a:srgbClr val="000000"/>
              </a:solidFill>
              <a:latin typeface="Calibri"/>
            </a:endParaRPr>
          </a:p>
          <a:p>
            <a:pPr>
              <a:lnSpc>
                <a:spcPct val="100000"/>
              </a:lnSpc>
            </a:pPr>
            <a:endParaRPr dirty="0"/>
          </a:p>
          <a:p>
            <a:pPr>
              <a:lnSpc>
                <a:spcPct val="100000"/>
              </a:lnSpc>
            </a:pPr>
            <a:endParaRPr dirty="0"/>
          </a:p>
        </p:txBody>
      </p:sp>
      <p:sp>
        <p:nvSpPr>
          <p:cNvPr id="250" name="CustomShape 3"/>
          <p:cNvSpPr/>
          <p:nvPr/>
        </p:nvSpPr>
        <p:spPr>
          <a:xfrm flipV="1">
            <a:off x="7308360" y="2132280"/>
            <a:ext cx="4320" cy="550440"/>
          </a:xfrm>
          <a:prstGeom prst="straightConnector1">
            <a:avLst/>
          </a:prstGeom>
          <a:noFill/>
          <a:ln w="25560">
            <a:solidFill>
              <a:srgbClr val="4F81BD"/>
            </a:solidFill>
            <a:round/>
            <a:tailEnd type="arrow" w="med" len="med"/>
          </a:ln>
        </p:spPr>
      </p:sp>
      <p:sp>
        <p:nvSpPr>
          <p:cNvPr id="251" name="CustomShape 4"/>
          <p:cNvSpPr/>
          <p:nvPr/>
        </p:nvSpPr>
        <p:spPr>
          <a:xfrm>
            <a:off x="6876360" y="2507760"/>
            <a:ext cx="946080" cy="344520"/>
          </a:xfrm>
          <a:prstGeom prst="rect">
            <a:avLst/>
          </a:prstGeom>
          <a:solidFill>
            <a:srgbClr val="F79646"/>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Trajectory x</a:t>
            </a:r>
            <a:endParaRPr/>
          </a:p>
          <a:p>
            <a:pPr>
              <a:lnSpc>
                <a:spcPct val="100000"/>
              </a:lnSpc>
            </a:pPr>
            <a:endParaRPr/>
          </a:p>
        </p:txBody>
      </p:sp>
      <p:sp>
        <p:nvSpPr>
          <p:cNvPr id="252" name="CustomShape 5"/>
          <p:cNvSpPr/>
          <p:nvPr/>
        </p:nvSpPr>
        <p:spPr>
          <a:xfrm>
            <a:off x="6876360" y="1772640"/>
            <a:ext cx="935280" cy="32688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Axis x</a:t>
            </a:r>
            <a:endParaRPr/>
          </a:p>
        </p:txBody>
      </p:sp>
      <p:sp>
        <p:nvSpPr>
          <p:cNvPr id="253" name="CustomShape 6"/>
          <p:cNvSpPr/>
          <p:nvPr/>
        </p:nvSpPr>
        <p:spPr>
          <a:xfrm flipV="1">
            <a:off x="6947280" y="3631680"/>
            <a:ext cx="4320" cy="359280"/>
          </a:xfrm>
          <a:prstGeom prst="straightConnector1">
            <a:avLst/>
          </a:prstGeom>
          <a:noFill/>
          <a:ln w="25560">
            <a:solidFill>
              <a:srgbClr val="4F81BD"/>
            </a:solidFill>
            <a:round/>
            <a:tailEnd type="arrow" w="med" len="med"/>
          </a:ln>
        </p:spPr>
      </p:sp>
      <p:sp>
        <p:nvSpPr>
          <p:cNvPr id="254" name="CustomShape 7"/>
          <p:cNvSpPr/>
          <p:nvPr/>
        </p:nvSpPr>
        <p:spPr>
          <a:xfrm flipV="1">
            <a:off x="7739640" y="3631680"/>
            <a:ext cx="4320" cy="550440"/>
          </a:xfrm>
          <a:prstGeom prst="straightConnector1">
            <a:avLst/>
          </a:prstGeom>
          <a:noFill/>
          <a:ln w="25560">
            <a:solidFill>
              <a:srgbClr val="4F81BD"/>
            </a:solidFill>
            <a:round/>
            <a:tailEnd type="arrow" w="med" len="med"/>
          </a:ln>
        </p:spPr>
      </p:sp>
      <p:sp>
        <p:nvSpPr>
          <p:cNvPr id="255" name="CustomShape 8"/>
          <p:cNvSpPr/>
          <p:nvPr/>
        </p:nvSpPr>
        <p:spPr>
          <a:xfrm>
            <a:off x="6154200" y="388908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Encoder Y</a:t>
            </a:r>
            <a:endParaRPr/>
          </a:p>
          <a:p>
            <a:pPr>
              <a:lnSpc>
                <a:spcPct val="100000"/>
              </a:lnSpc>
            </a:pPr>
            <a:endParaRPr/>
          </a:p>
        </p:txBody>
      </p:sp>
      <p:sp>
        <p:nvSpPr>
          <p:cNvPr id="256" name="CustomShape 9"/>
          <p:cNvSpPr/>
          <p:nvPr/>
        </p:nvSpPr>
        <p:spPr>
          <a:xfrm flipV="1">
            <a:off x="6946200" y="2901600"/>
            <a:ext cx="4320" cy="359280"/>
          </a:xfrm>
          <a:prstGeom prst="straightConnector1">
            <a:avLst/>
          </a:prstGeom>
          <a:noFill/>
          <a:ln w="25560">
            <a:solidFill>
              <a:srgbClr val="4F81BD"/>
            </a:solidFill>
            <a:round/>
            <a:tailEnd type="arrow" w="med" len="med"/>
          </a:ln>
        </p:spPr>
      </p:sp>
      <p:sp>
        <p:nvSpPr>
          <p:cNvPr id="257" name="CustomShape 10"/>
          <p:cNvSpPr/>
          <p:nvPr/>
        </p:nvSpPr>
        <p:spPr>
          <a:xfrm flipV="1">
            <a:off x="7738560" y="2901600"/>
            <a:ext cx="4320" cy="550440"/>
          </a:xfrm>
          <a:prstGeom prst="straightConnector1">
            <a:avLst/>
          </a:prstGeom>
          <a:noFill/>
          <a:ln w="25560">
            <a:solidFill>
              <a:srgbClr val="4F81BD"/>
            </a:solidFill>
            <a:round/>
            <a:tailEnd type="arrow" w="med" len="med"/>
          </a:ln>
        </p:spPr>
      </p:sp>
      <p:sp>
        <p:nvSpPr>
          <p:cNvPr id="258" name="CustomShape 11"/>
          <p:cNvSpPr/>
          <p:nvPr/>
        </p:nvSpPr>
        <p:spPr>
          <a:xfrm>
            <a:off x="7594560" y="3889080"/>
            <a:ext cx="94608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Trajectory Z </a:t>
            </a:r>
            <a:endParaRPr/>
          </a:p>
          <a:p>
            <a:pPr>
              <a:lnSpc>
                <a:spcPct val="100000"/>
              </a:lnSpc>
            </a:pPr>
            <a:endParaRPr/>
          </a:p>
        </p:txBody>
      </p:sp>
      <p:sp>
        <p:nvSpPr>
          <p:cNvPr id="259" name="CustomShape 12"/>
          <p:cNvSpPr/>
          <p:nvPr/>
        </p:nvSpPr>
        <p:spPr>
          <a:xfrm>
            <a:off x="6010200" y="2902320"/>
            <a:ext cx="1295280" cy="1871640"/>
          </a:xfrm>
          <a:prstGeom prst="rect">
            <a:avLst/>
          </a:prstGeom>
          <a:noFill/>
          <a:ln w="31680" cap="rnd">
            <a:solidFill>
              <a:srgbClr val="F79646"/>
            </a:solidFill>
            <a:custDash>
              <a:ds d="0" sp="0"/>
            </a:custDash>
            <a:round/>
          </a:ln>
        </p:spPr>
      </p:sp>
      <p:sp>
        <p:nvSpPr>
          <p:cNvPr id="260" name="CustomShape 13"/>
          <p:cNvSpPr/>
          <p:nvPr/>
        </p:nvSpPr>
        <p:spPr>
          <a:xfrm>
            <a:off x="7450560" y="2902320"/>
            <a:ext cx="1295280" cy="1871640"/>
          </a:xfrm>
          <a:prstGeom prst="rect">
            <a:avLst/>
          </a:prstGeom>
          <a:noFill/>
          <a:ln w="31680" cap="rnd">
            <a:solidFill>
              <a:srgbClr val="F79646"/>
            </a:solidFill>
            <a:custDash>
              <a:ds d="0" sp="0"/>
            </a:custDash>
            <a:round/>
          </a:ln>
        </p:spPr>
      </p:sp>
      <p:sp>
        <p:nvSpPr>
          <p:cNvPr id="261" name="CustomShape 14"/>
          <p:cNvSpPr/>
          <p:nvPr/>
        </p:nvSpPr>
        <p:spPr>
          <a:xfrm>
            <a:off x="6089760" y="4276800"/>
            <a:ext cx="1041840" cy="455040"/>
          </a:xfrm>
          <a:prstGeom prst="rect">
            <a:avLst/>
          </a:prstGeom>
          <a:noFill/>
          <a:ln>
            <a:noFill/>
          </a:ln>
        </p:spPr>
        <p:txBody>
          <a:bodyPr wrap="none" lIns="90000" tIns="45000" rIns="90000" bIns="45000"/>
          <a:lstStyle/>
          <a:p>
            <a:pPr>
              <a:lnSpc>
                <a:spcPct val="100000"/>
              </a:lnSpc>
            </a:pPr>
            <a:r>
              <a:rPr lang="en-US" sz="1200">
                <a:solidFill>
                  <a:srgbClr val="F79646"/>
                </a:solidFill>
                <a:latin typeface="Calibri"/>
              </a:rPr>
              <a:t>Optional link:</a:t>
            </a:r>
            <a:endParaRPr/>
          </a:p>
          <a:p>
            <a:pPr>
              <a:lnSpc>
                <a:spcPct val="100000"/>
              </a:lnSpc>
            </a:pPr>
            <a:r>
              <a:rPr lang="en-US" sz="1200">
                <a:solidFill>
                  <a:srgbClr val="F79646"/>
                </a:solidFill>
                <a:latin typeface="Calibri"/>
              </a:rPr>
              <a:t>Sync. External</a:t>
            </a:r>
            <a:endParaRPr/>
          </a:p>
        </p:txBody>
      </p:sp>
      <p:sp>
        <p:nvSpPr>
          <p:cNvPr id="262" name="CustomShape 15"/>
          <p:cNvSpPr/>
          <p:nvPr/>
        </p:nvSpPr>
        <p:spPr>
          <a:xfrm>
            <a:off x="7539840" y="4276800"/>
            <a:ext cx="1149840" cy="455040"/>
          </a:xfrm>
          <a:prstGeom prst="rect">
            <a:avLst/>
          </a:prstGeom>
          <a:noFill/>
          <a:ln>
            <a:noFill/>
          </a:ln>
        </p:spPr>
        <p:txBody>
          <a:bodyPr wrap="none" lIns="90000" tIns="45000" rIns="90000" bIns="45000"/>
          <a:lstStyle/>
          <a:p>
            <a:pPr>
              <a:lnSpc>
                <a:spcPct val="100000"/>
              </a:lnSpc>
            </a:pPr>
            <a:r>
              <a:rPr lang="en-US" sz="1200">
                <a:solidFill>
                  <a:srgbClr val="F79646"/>
                </a:solidFill>
                <a:latin typeface="Calibri"/>
              </a:rPr>
              <a:t>Optional link:</a:t>
            </a:r>
            <a:endParaRPr/>
          </a:p>
          <a:p>
            <a:pPr>
              <a:lnSpc>
                <a:spcPct val="100000"/>
              </a:lnSpc>
            </a:pPr>
            <a:r>
              <a:rPr lang="en-US" sz="1200">
                <a:solidFill>
                  <a:srgbClr val="F79646"/>
                </a:solidFill>
                <a:latin typeface="Calibri"/>
              </a:rPr>
              <a:t>Sync. Trajectory</a:t>
            </a:r>
            <a:endParaRPr/>
          </a:p>
        </p:txBody>
      </p:sp>
      <p:sp>
        <p:nvSpPr>
          <p:cNvPr id="263" name="CustomShape 16"/>
          <p:cNvSpPr/>
          <p:nvPr/>
        </p:nvSpPr>
        <p:spPr>
          <a:xfrm>
            <a:off x="6154200" y="3241440"/>
            <a:ext cx="946080" cy="412560"/>
          </a:xfrm>
          <a:prstGeom prst="rect">
            <a:avLst/>
          </a:prstGeom>
          <a:solidFill>
            <a:srgbClr val="558ED5"/>
          </a:solidFill>
          <a:ln w="25560">
            <a:solidFill>
              <a:srgbClr val="000000"/>
            </a:solidFill>
            <a:miter/>
          </a:ln>
        </p:spPr>
        <p:txBody>
          <a:bodyPr lIns="90000" tIns="46800" rIns="90000" bIns="46800"/>
          <a:lstStyle/>
          <a:p>
            <a:pPr>
              <a:lnSpc>
                <a:spcPct val="70000"/>
              </a:lnSpc>
            </a:pPr>
            <a:r>
              <a:rPr lang="en-US" sz="1200" dirty="0">
                <a:solidFill>
                  <a:srgbClr val="000000"/>
                </a:solidFill>
                <a:latin typeface="Calibri"/>
                <a:ea typeface="ＭＳ Ｐゴシック"/>
              </a:rPr>
              <a:t>Transform </a:t>
            </a:r>
            <a:r>
              <a:rPr lang="en-US" sz="1200" dirty="0" smtClean="0">
                <a:solidFill>
                  <a:srgbClr val="000000"/>
                </a:solidFill>
                <a:latin typeface="Calibri"/>
                <a:ea typeface="ＭＳ Ｐゴシック"/>
              </a:rPr>
              <a:t>/Expression </a:t>
            </a:r>
            <a:endParaRPr dirty="0"/>
          </a:p>
          <a:p>
            <a:pPr>
              <a:lnSpc>
                <a:spcPct val="100000"/>
              </a:lnSpc>
            </a:pPr>
            <a:endParaRPr dirty="0"/>
          </a:p>
        </p:txBody>
      </p:sp>
      <p:sp>
        <p:nvSpPr>
          <p:cNvPr id="264" name="CustomShape 17"/>
          <p:cNvSpPr/>
          <p:nvPr/>
        </p:nvSpPr>
        <p:spPr>
          <a:xfrm>
            <a:off x="7594200" y="3241440"/>
            <a:ext cx="946080" cy="412560"/>
          </a:xfrm>
          <a:prstGeom prst="rect">
            <a:avLst/>
          </a:prstGeom>
          <a:solidFill>
            <a:srgbClr val="558ED5"/>
          </a:solidFill>
          <a:ln w="25560">
            <a:solidFill>
              <a:srgbClr val="000000"/>
            </a:solidFill>
            <a:miter/>
          </a:ln>
        </p:spPr>
        <p:txBody>
          <a:bodyPr lIns="90000" tIns="46800" rIns="90000" bIns="46800"/>
          <a:lstStyle/>
          <a:p>
            <a:pPr>
              <a:lnSpc>
                <a:spcPct val="70000"/>
              </a:lnSpc>
            </a:pPr>
            <a:r>
              <a:rPr lang="en-US" sz="1200" dirty="0">
                <a:solidFill>
                  <a:srgbClr val="000000"/>
                </a:solidFill>
                <a:latin typeface="Calibri"/>
                <a:ea typeface="ＭＳ Ｐゴシック"/>
              </a:rPr>
              <a:t>Transform </a:t>
            </a:r>
            <a:r>
              <a:rPr lang="en-US" sz="1200" dirty="0" smtClean="0">
                <a:solidFill>
                  <a:srgbClr val="000000"/>
                </a:solidFill>
                <a:latin typeface="Calibri"/>
                <a:ea typeface="ＭＳ Ｐゴシック"/>
              </a:rPr>
              <a:t>/Expression</a:t>
            </a:r>
            <a:endParaRPr dirty="0"/>
          </a:p>
          <a:p>
            <a:pPr>
              <a:lnSpc>
                <a:spcPct val="100000"/>
              </a:lnSpc>
            </a:pPr>
            <a:endParaRPr dirty="0"/>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ustomShape 1"/>
          <p:cNvSpPr/>
          <p:nvPr/>
        </p:nvSpPr>
        <p:spPr>
          <a:xfrm>
            <a:off x="457200" y="274680"/>
            <a:ext cx="7138440" cy="1142280"/>
          </a:xfrm>
          <a:prstGeom prst="rect">
            <a:avLst/>
          </a:prstGeom>
          <a:noFill/>
          <a:ln>
            <a:noFill/>
          </a:ln>
        </p:spPr>
        <p:txBody>
          <a:bodyPr lIns="90000" tIns="45000" rIns="90000" bIns="45000" anchor="ctr"/>
          <a:lstStyle/>
          <a:p>
            <a:pPr>
              <a:lnSpc>
                <a:spcPct val="100000"/>
              </a:lnSpc>
            </a:pPr>
            <a:r>
              <a:rPr lang="en-US" sz="3200">
                <a:solidFill>
                  <a:srgbClr val="FFFFFF"/>
                </a:solidFill>
                <a:latin typeface="Calibri"/>
              </a:rPr>
              <a:t>Monitor object</a:t>
            </a:r>
            <a:endParaRPr/>
          </a:p>
        </p:txBody>
      </p:sp>
      <p:sp>
        <p:nvSpPr>
          <p:cNvPr id="266" name="CustomShape 2"/>
          <p:cNvSpPr/>
          <p:nvPr/>
        </p:nvSpPr>
        <p:spPr>
          <a:xfrm>
            <a:off x="457200" y="1600200"/>
            <a:ext cx="6850440" cy="4525200"/>
          </a:xfrm>
          <a:prstGeom prst="rect">
            <a:avLst/>
          </a:prstGeom>
          <a:noFill/>
          <a:ln>
            <a:noFill/>
          </a:ln>
        </p:spPr>
        <p:txBody>
          <a:bodyPr lIns="90000" tIns="45000" rIns="90000" bIns="45000"/>
          <a:lstStyle/>
          <a:p>
            <a:pPr>
              <a:lnSpc>
                <a:spcPct val="100000"/>
              </a:lnSpc>
            </a:pPr>
            <a:endParaRPr dirty="0"/>
          </a:p>
          <a:p>
            <a:pPr marL="342900" indent="-342900">
              <a:lnSpc>
                <a:spcPct val="120000"/>
              </a:lnSpc>
              <a:buFont typeface="Arial"/>
              <a:buChar char="•"/>
            </a:pPr>
            <a:r>
              <a:rPr lang="en-US" sz="2400" dirty="0" smtClean="0">
                <a:solidFill>
                  <a:srgbClr val="000000"/>
                </a:solidFill>
                <a:latin typeface="Calibri"/>
              </a:rPr>
              <a:t>Position </a:t>
            </a:r>
            <a:r>
              <a:rPr lang="en-US" sz="2400" dirty="0">
                <a:solidFill>
                  <a:srgbClr val="000000"/>
                </a:solidFill>
                <a:latin typeface="Calibri"/>
              </a:rPr>
              <a:t>lag monitoring </a:t>
            </a:r>
            <a:endParaRPr dirty="0"/>
          </a:p>
          <a:p>
            <a:pPr marL="342900" indent="-342900">
              <a:lnSpc>
                <a:spcPct val="120000"/>
              </a:lnSpc>
              <a:buFont typeface="Arial"/>
              <a:buChar char="•"/>
            </a:pPr>
            <a:r>
              <a:rPr lang="en-US" sz="2400" dirty="0" smtClean="0">
                <a:solidFill>
                  <a:srgbClr val="000000"/>
                </a:solidFill>
                <a:latin typeface="Calibri"/>
              </a:rPr>
              <a:t>“</a:t>
            </a:r>
            <a:r>
              <a:rPr lang="en-US" sz="2400" dirty="0">
                <a:solidFill>
                  <a:srgbClr val="000000"/>
                </a:solidFill>
                <a:latin typeface="Calibri"/>
              </a:rPr>
              <a:t>At Target” Monitoring</a:t>
            </a:r>
            <a:endParaRPr dirty="0"/>
          </a:p>
          <a:p>
            <a:pPr marL="342900" indent="-342900">
              <a:lnSpc>
                <a:spcPct val="120000"/>
              </a:lnSpc>
              <a:buFont typeface="Arial"/>
              <a:buChar char="•"/>
            </a:pPr>
            <a:r>
              <a:rPr lang="en-US" sz="2400" dirty="0" smtClean="0">
                <a:solidFill>
                  <a:srgbClr val="000000"/>
                </a:solidFill>
                <a:latin typeface="Calibri"/>
              </a:rPr>
              <a:t>Limit </a:t>
            </a:r>
            <a:r>
              <a:rPr lang="en-US" sz="2400" dirty="0" smtClean="0">
                <a:solidFill>
                  <a:srgbClr val="000000"/>
                </a:solidFill>
                <a:latin typeface="Calibri"/>
              </a:rPr>
              <a:t>switches</a:t>
            </a:r>
            <a:endParaRPr dirty="0"/>
          </a:p>
          <a:p>
            <a:pPr marL="342900" indent="-342900">
              <a:lnSpc>
                <a:spcPct val="120000"/>
              </a:lnSpc>
              <a:buFont typeface="Arial"/>
              <a:buChar char="•"/>
            </a:pPr>
            <a:r>
              <a:rPr lang="en-US" sz="2400" dirty="0" smtClean="0">
                <a:solidFill>
                  <a:srgbClr val="000000"/>
                </a:solidFill>
                <a:latin typeface="Calibri"/>
              </a:rPr>
              <a:t>Over </a:t>
            </a:r>
            <a:r>
              <a:rPr lang="en-US" sz="2400" dirty="0">
                <a:solidFill>
                  <a:srgbClr val="000000"/>
                </a:solidFill>
                <a:latin typeface="Calibri"/>
              </a:rPr>
              <a:t>Speed Monitoring</a:t>
            </a:r>
            <a:endParaRPr dirty="0"/>
          </a:p>
          <a:p>
            <a:pPr>
              <a:lnSpc>
                <a:spcPct val="100000"/>
              </a:lnSpc>
            </a:pPr>
            <a:endParaRPr dirty="0"/>
          </a:p>
          <a:p>
            <a:pPr>
              <a:lnSpc>
                <a:spcPct val="100000"/>
              </a:lnSpc>
            </a:pPr>
            <a:endParaRPr dirty="0"/>
          </a:p>
        </p:txBody>
      </p:sp>
      <p:sp>
        <p:nvSpPr>
          <p:cNvPr id="267" name="CustomShape 3"/>
          <p:cNvSpPr/>
          <p:nvPr/>
        </p:nvSpPr>
        <p:spPr>
          <a:xfrm flipV="1">
            <a:off x="8100360" y="2132280"/>
            <a:ext cx="4320" cy="550440"/>
          </a:xfrm>
          <a:prstGeom prst="straightConnector1">
            <a:avLst/>
          </a:prstGeom>
          <a:noFill/>
          <a:ln w="25560">
            <a:solidFill>
              <a:srgbClr val="4F81BD"/>
            </a:solidFill>
            <a:round/>
            <a:tailEnd type="arrow" w="med" len="med"/>
          </a:ln>
        </p:spPr>
      </p:sp>
      <p:sp>
        <p:nvSpPr>
          <p:cNvPr id="268" name="CustomShape 4"/>
          <p:cNvSpPr/>
          <p:nvPr/>
        </p:nvSpPr>
        <p:spPr>
          <a:xfrm>
            <a:off x="7668360" y="2565000"/>
            <a:ext cx="946080" cy="344520"/>
          </a:xfrm>
          <a:prstGeom prst="rect">
            <a:avLst/>
          </a:prstGeom>
          <a:solidFill>
            <a:srgbClr val="F79646"/>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Monitor</a:t>
            </a:r>
            <a:endParaRPr/>
          </a:p>
          <a:p>
            <a:pPr>
              <a:lnSpc>
                <a:spcPct val="100000"/>
              </a:lnSpc>
            </a:pPr>
            <a:endParaRPr/>
          </a:p>
        </p:txBody>
      </p:sp>
      <p:sp>
        <p:nvSpPr>
          <p:cNvPr id="269" name="CustomShape 5"/>
          <p:cNvSpPr/>
          <p:nvPr/>
        </p:nvSpPr>
        <p:spPr>
          <a:xfrm flipV="1">
            <a:off x="8100360" y="2909520"/>
            <a:ext cx="4320" cy="550440"/>
          </a:xfrm>
          <a:prstGeom prst="straightConnector1">
            <a:avLst/>
          </a:prstGeom>
          <a:noFill/>
          <a:ln w="25560">
            <a:solidFill>
              <a:srgbClr val="4F81BD"/>
            </a:solidFill>
            <a:round/>
            <a:tailEnd type="arrow" w="med" len="med"/>
          </a:ln>
        </p:spPr>
      </p:sp>
      <p:sp>
        <p:nvSpPr>
          <p:cNvPr id="270" name="CustomShape 6"/>
          <p:cNvSpPr/>
          <p:nvPr/>
        </p:nvSpPr>
        <p:spPr>
          <a:xfrm>
            <a:off x="7668360" y="1772640"/>
            <a:ext cx="935280" cy="32688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Axis</a:t>
            </a:r>
            <a:endParaRPr/>
          </a:p>
        </p:txBody>
      </p:sp>
      <p:sp>
        <p:nvSpPr>
          <p:cNvPr id="271" name="CustomShape 7"/>
          <p:cNvSpPr/>
          <p:nvPr/>
        </p:nvSpPr>
        <p:spPr>
          <a:xfrm flipV="1">
            <a:off x="8100360" y="3885120"/>
            <a:ext cx="360" cy="838440"/>
          </a:xfrm>
          <a:prstGeom prst="straightConnector1">
            <a:avLst/>
          </a:prstGeom>
          <a:noFill/>
          <a:ln w="25560">
            <a:solidFill>
              <a:srgbClr val="008000"/>
            </a:solidFill>
            <a:round/>
            <a:tailEnd type="arrow" w="med" len="med"/>
          </a:ln>
        </p:spPr>
      </p:sp>
      <p:pic>
        <p:nvPicPr>
          <p:cNvPr id="272" name="Picture 11"/>
          <p:cNvPicPr/>
          <p:nvPr/>
        </p:nvPicPr>
        <p:blipFill>
          <a:blip r:embed="rId3"/>
          <a:stretch>
            <a:fillRect/>
          </a:stretch>
        </p:blipFill>
        <p:spPr>
          <a:xfrm>
            <a:off x="7596360" y="4219920"/>
            <a:ext cx="1007280" cy="720360"/>
          </a:xfrm>
          <a:prstGeom prst="rect">
            <a:avLst/>
          </a:prstGeom>
          <a:ln>
            <a:noFill/>
          </a:ln>
        </p:spPr>
      </p:pic>
      <p:sp>
        <p:nvSpPr>
          <p:cNvPr id="273" name="CustomShape 8"/>
          <p:cNvSpPr/>
          <p:nvPr/>
        </p:nvSpPr>
        <p:spPr>
          <a:xfrm flipV="1">
            <a:off x="7668360" y="4940280"/>
            <a:ext cx="360" cy="982440"/>
          </a:xfrm>
          <a:prstGeom prst="straightConnector1">
            <a:avLst/>
          </a:prstGeom>
          <a:noFill/>
          <a:ln w="25560">
            <a:solidFill>
              <a:srgbClr val="000000"/>
            </a:solidFill>
            <a:round/>
            <a:tailEnd type="arrow" w="med" len="med"/>
          </a:ln>
        </p:spPr>
      </p:sp>
      <p:sp>
        <p:nvSpPr>
          <p:cNvPr id="274" name="CustomShape 9"/>
          <p:cNvSpPr/>
          <p:nvPr/>
        </p:nvSpPr>
        <p:spPr>
          <a:xfrm flipV="1">
            <a:off x="8460360" y="4940280"/>
            <a:ext cx="360" cy="982440"/>
          </a:xfrm>
          <a:prstGeom prst="straightConnector1">
            <a:avLst/>
          </a:prstGeom>
          <a:noFill/>
          <a:ln w="25560">
            <a:solidFill>
              <a:srgbClr val="000000"/>
            </a:solidFill>
            <a:round/>
            <a:tailEnd type="arrow" w="med" len="med"/>
          </a:ln>
        </p:spPr>
      </p:sp>
      <p:sp>
        <p:nvSpPr>
          <p:cNvPr id="275" name="CustomShape 10"/>
          <p:cNvSpPr/>
          <p:nvPr/>
        </p:nvSpPr>
        <p:spPr>
          <a:xfrm flipV="1">
            <a:off x="8100360" y="4940280"/>
            <a:ext cx="360" cy="982440"/>
          </a:xfrm>
          <a:prstGeom prst="straightConnector1">
            <a:avLst/>
          </a:prstGeom>
          <a:noFill/>
          <a:ln w="25560">
            <a:solidFill>
              <a:srgbClr val="000000"/>
            </a:solidFill>
            <a:round/>
            <a:tailEnd type="arrow" w="med" len="med"/>
          </a:ln>
        </p:spPr>
      </p:sp>
      <p:pic>
        <p:nvPicPr>
          <p:cNvPr id="276" name="Picture 15"/>
          <p:cNvPicPr/>
          <p:nvPr/>
        </p:nvPicPr>
        <p:blipFill>
          <a:blip r:embed="rId4"/>
          <a:stretch>
            <a:fillRect/>
          </a:stretch>
        </p:blipFill>
        <p:spPr>
          <a:xfrm>
            <a:off x="7164360" y="5515920"/>
            <a:ext cx="710280" cy="710280"/>
          </a:xfrm>
          <a:prstGeom prst="rect">
            <a:avLst/>
          </a:prstGeom>
          <a:ln>
            <a:noFill/>
          </a:ln>
        </p:spPr>
      </p:pic>
      <p:sp>
        <p:nvSpPr>
          <p:cNvPr id="277" name="CustomShape 11"/>
          <p:cNvSpPr/>
          <p:nvPr/>
        </p:nvSpPr>
        <p:spPr>
          <a:xfrm>
            <a:off x="7594920" y="328500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278" name="CustomShape 12"/>
          <p:cNvSpPr/>
          <p:nvPr/>
        </p:nvSpPr>
        <p:spPr>
          <a:xfrm>
            <a:off x="7732080" y="342072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sp>
        <p:nvSpPr>
          <p:cNvPr id="279" name="CustomShape 13"/>
          <p:cNvSpPr/>
          <p:nvPr/>
        </p:nvSpPr>
        <p:spPr>
          <a:xfrm>
            <a:off x="7884360" y="3573000"/>
            <a:ext cx="936720" cy="344520"/>
          </a:xfrm>
          <a:prstGeom prst="rect">
            <a:avLst/>
          </a:prstGeom>
          <a:solidFill>
            <a:srgbClr val="558ED5"/>
          </a:solidFill>
          <a:ln w="25560">
            <a:solidFill>
              <a:srgbClr val="000000"/>
            </a:solidFill>
            <a:miter/>
          </a:ln>
        </p:spPr>
        <p:txBody>
          <a:bodyPr lIns="90000" tIns="46800" rIns="90000" bIns="46800"/>
          <a:lstStyle/>
          <a:p>
            <a:pPr>
              <a:lnSpc>
                <a:spcPct val="100000"/>
              </a:lnSpc>
            </a:pPr>
            <a:r>
              <a:rPr lang="en-US" sz="1200">
                <a:solidFill>
                  <a:srgbClr val="000000"/>
                </a:solidFill>
                <a:latin typeface="Calibri"/>
                <a:ea typeface="ＭＳ Ｐゴシック"/>
              </a:rPr>
              <a:t>ECPdoEntry</a:t>
            </a:r>
            <a:endParaRPr/>
          </a:p>
          <a:p>
            <a:pPr>
              <a:lnSpc>
                <a:spcPct val="100000"/>
              </a:lnSpc>
            </a:pPr>
            <a:endParaRPr/>
          </a:p>
        </p:txBody>
      </p:sp>
      <p:pic>
        <p:nvPicPr>
          <p:cNvPr id="280" name="Picture 19"/>
          <p:cNvPicPr/>
          <p:nvPr/>
        </p:nvPicPr>
        <p:blipFill>
          <a:blip r:embed="rId4"/>
          <a:stretch>
            <a:fillRect/>
          </a:stretch>
        </p:blipFill>
        <p:spPr>
          <a:xfrm>
            <a:off x="7749720" y="5515920"/>
            <a:ext cx="710280" cy="710280"/>
          </a:xfrm>
          <a:prstGeom prst="rect">
            <a:avLst/>
          </a:prstGeom>
          <a:ln>
            <a:noFill/>
          </a:ln>
        </p:spPr>
      </p:pic>
      <p:pic>
        <p:nvPicPr>
          <p:cNvPr id="281" name="Picture 20"/>
          <p:cNvPicPr/>
          <p:nvPr/>
        </p:nvPicPr>
        <p:blipFill>
          <a:blip r:embed="rId4"/>
          <a:stretch>
            <a:fillRect/>
          </a:stretch>
        </p:blipFill>
        <p:spPr>
          <a:xfrm>
            <a:off x="8253720" y="5515920"/>
            <a:ext cx="710280" cy="710280"/>
          </a:xfrm>
          <a:prstGeom prst="rect">
            <a:avLst/>
          </a:prstGeom>
          <a:ln>
            <a:no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ustomShape 1"/>
          <p:cNvSpPr/>
          <p:nvPr/>
        </p:nvSpPr>
        <p:spPr>
          <a:xfrm>
            <a:off x="457200" y="274680"/>
            <a:ext cx="7138440" cy="1142280"/>
          </a:xfrm>
          <a:prstGeom prst="rect">
            <a:avLst/>
          </a:prstGeom>
          <a:noFill/>
          <a:ln>
            <a:noFill/>
          </a:ln>
        </p:spPr>
        <p:txBody>
          <a:bodyPr lIns="90000" tIns="45000" rIns="90000" bIns="45000" anchor="ctr"/>
          <a:lstStyle/>
          <a:p>
            <a:pPr>
              <a:lnSpc>
                <a:spcPct val="100000"/>
              </a:lnSpc>
            </a:pPr>
            <a:r>
              <a:rPr lang="en-US" sz="3200">
                <a:solidFill>
                  <a:srgbClr val="FFFFFF"/>
                </a:solidFill>
                <a:latin typeface="Calibri"/>
              </a:rPr>
              <a:t>Kinematics</a:t>
            </a:r>
            <a:endParaRPr/>
          </a:p>
        </p:txBody>
      </p:sp>
      <p:sp>
        <p:nvSpPr>
          <p:cNvPr id="283" name="CustomShape 2"/>
          <p:cNvSpPr/>
          <p:nvPr/>
        </p:nvSpPr>
        <p:spPr>
          <a:xfrm>
            <a:off x="457200" y="1600200"/>
            <a:ext cx="8228880" cy="4525200"/>
          </a:xfrm>
          <a:prstGeom prst="rect">
            <a:avLst/>
          </a:prstGeom>
          <a:noFill/>
          <a:ln>
            <a:noFill/>
          </a:ln>
        </p:spPr>
        <p:txBody>
          <a:bodyPr lIns="90000" tIns="45000" rIns="90000" bIns="45000"/>
          <a:lstStyle/>
          <a:p>
            <a:pPr marL="342900" indent="-342900">
              <a:buFont typeface="Arial"/>
              <a:buChar char="•"/>
            </a:pPr>
            <a:r>
              <a:rPr lang="en-US" sz="2000" dirty="0" smtClean="0">
                <a:solidFill>
                  <a:srgbClr val="000000"/>
                </a:solidFill>
                <a:latin typeface="Calibri"/>
              </a:rPr>
              <a:t>Synchronization </a:t>
            </a:r>
            <a:r>
              <a:rPr lang="en-US" sz="2000" dirty="0">
                <a:solidFill>
                  <a:srgbClr val="000000"/>
                </a:solidFill>
                <a:latin typeface="Calibri"/>
              </a:rPr>
              <a:t>of axes by </a:t>
            </a:r>
            <a:r>
              <a:rPr lang="en-US" sz="2000" dirty="0" smtClean="0">
                <a:solidFill>
                  <a:srgbClr val="000000"/>
                </a:solidFill>
                <a:latin typeface="Calibri"/>
              </a:rPr>
              <a:t>expressions (</a:t>
            </a:r>
            <a:r>
              <a:rPr lang="en-US" sz="2000" dirty="0" err="1" smtClean="0">
                <a:solidFill>
                  <a:srgbClr val="000000"/>
                </a:solidFill>
                <a:latin typeface="Calibri"/>
              </a:rPr>
              <a:t>exprTK</a:t>
            </a:r>
            <a:r>
              <a:rPr lang="en-US" sz="2000" baseline="30000" dirty="0">
                <a:solidFill>
                  <a:srgbClr val="000000"/>
                </a:solidFill>
                <a:latin typeface="Calibri"/>
              </a:rPr>
              <a:t>*</a:t>
            </a:r>
            <a:r>
              <a:rPr lang="en-US" sz="2000" dirty="0">
                <a:solidFill>
                  <a:srgbClr val="000000"/>
                </a:solidFill>
                <a:latin typeface="Calibri"/>
              </a:rPr>
              <a:t>)</a:t>
            </a:r>
            <a:endParaRPr dirty="0"/>
          </a:p>
          <a:p>
            <a:pPr marL="800100" lvl="1" indent="-342900">
              <a:buSzPct val="75000"/>
              <a:buFont typeface="Arial"/>
              <a:buChar char="•"/>
            </a:pPr>
            <a:r>
              <a:rPr lang="en-US" sz="2000" dirty="0" smtClean="0">
                <a:solidFill>
                  <a:srgbClr val="000000"/>
                </a:solidFill>
                <a:latin typeface="Calibri"/>
              </a:rPr>
              <a:t>Set-points  					</a:t>
            </a:r>
            <a:endParaRPr i="1" dirty="0" smtClean="0"/>
          </a:p>
          <a:p>
            <a:pPr marL="800100" lvl="1" indent="-342900">
              <a:buSzPct val="75000"/>
              <a:buFont typeface="Arial"/>
              <a:buChar char="•"/>
            </a:pPr>
            <a:r>
              <a:rPr lang="en-US" sz="2000" dirty="0" smtClean="0">
                <a:solidFill>
                  <a:srgbClr val="000000"/>
                </a:solidFill>
                <a:latin typeface="Calibri"/>
              </a:rPr>
              <a:t>Actual values 					</a:t>
            </a:r>
            <a:endParaRPr i="1" dirty="0" smtClean="0"/>
          </a:p>
          <a:p>
            <a:pPr marL="800100" lvl="1" indent="-342900">
              <a:buSzPct val="75000"/>
              <a:buFont typeface="Arial"/>
              <a:buChar char="•"/>
            </a:pPr>
            <a:r>
              <a:rPr lang="en-US" sz="2000" dirty="0" smtClean="0">
                <a:solidFill>
                  <a:srgbClr val="000000"/>
                </a:solidFill>
                <a:latin typeface="Calibri"/>
              </a:rPr>
              <a:t>Amplifier enable 				</a:t>
            </a:r>
            <a:endParaRPr dirty="0"/>
          </a:p>
          <a:p>
            <a:pPr marL="800100" lvl="1" indent="-342900">
              <a:buSzPct val="75000"/>
              <a:buFont typeface="Arial"/>
              <a:buChar char="•"/>
            </a:pPr>
            <a:r>
              <a:rPr lang="en-US" sz="2000" dirty="0" smtClean="0">
                <a:solidFill>
                  <a:srgbClr val="000000"/>
                </a:solidFill>
                <a:latin typeface="Calibri"/>
              </a:rPr>
              <a:t>Interlocks (stop at problem) </a:t>
            </a:r>
          </a:p>
          <a:p>
            <a:pPr marL="342900" indent="-342900">
              <a:buFont typeface="Arial"/>
              <a:buChar char="•"/>
            </a:pPr>
            <a:r>
              <a:rPr lang="en-US" sz="2000" dirty="0" smtClean="0">
                <a:solidFill>
                  <a:srgbClr val="000000"/>
                </a:solidFill>
                <a:latin typeface="Calibri"/>
              </a:rPr>
              <a:t>Update of expression at runtime possible</a:t>
            </a:r>
          </a:p>
          <a:p>
            <a:pPr marL="342900" indent="-342900">
              <a:buFont typeface="Arial"/>
              <a:buChar char="•"/>
            </a:pPr>
            <a:r>
              <a:rPr lang="en-US" sz="2000" dirty="0">
                <a:solidFill>
                  <a:srgbClr val="000000"/>
                </a:solidFill>
                <a:latin typeface="Calibri"/>
              </a:rPr>
              <a:t>Expressions evaluated in 1kHz (synchronization)	</a:t>
            </a:r>
            <a:endParaRPr sz="2000" dirty="0">
              <a:solidFill>
                <a:srgbClr val="000000"/>
              </a:solidFill>
              <a:latin typeface="Calibri"/>
            </a:endParaRPr>
          </a:p>
          <a:p>
            <a:endParaRPr sz="1000" dirty="0"/>
          </a:p>
          <a:p>
            <a:pPr>
              <a:lnSpc>
                <a:spcPct val="100000"/>
              </a:lnSpc>
            </a:pPr>
            <a:r>
              <a:rPr lang="en-US" sz="2000" b="1" dirty="0" err="1" smtClean="0">
                <a:solidFill>
                  <a:srgbClr val="000000"/>
                </a:solidFill>
                <a:latin typeface="Calibri"/>
              </a:rPr>
              <a:t>traj</a:t>
            </a:r>
            <a:r>
              <a:rPr lang="en-US" sz="2000" i="1" dirty="0" err="1" smtClean="0">
                <a:solidFill>
                  <a:srgbClr val="000000"/>
                </a:solidFill>
                <a:latin typeface="Calibri"/>
              </a:rPr>
              <a:t>x</a:t>
            </a:r>
            <a:r>
              <a:rPr lang="en-US" sz="2000" dirty="0" smtClean="0">
                <a:solidFill>
                  <a:srgbClr val="000000"/>
                </a:solidFill>
                <a:latin typeface="Calibri"/>
              </a:rPr>
              <a:t> 	= 	Trajectory generated </a:t>
            </a:r>
            <a:r>
              <a:rPr lang="en-US" sz="2000" dirty="0" err="1" smtClean="0">
                <a:solidFill>
                  <a:srgbClr val="000000"/>
                </a:solidFill>
                <a:latin typeface="Calibri"/>
              </a:rPr>
              <a:t>setpoint</a:t>
            </a:r>
            <a:r>
              <a:rPr lang="en-US" sz="2000" dirty="0" smtClean="0">
                <a:solidFill>
                  <a:srgbClr val="000000"/>
                </a:solidFill>
                <a:latin typeface="Calibri"/>
              </a:rPr>
              <a:t> for axis </a:t>
            </a:r>
            <a:r>
              <a:rPr lang="en-US" sz="2000" i="1" dirty="0" smtClean="0">
                <a:solidFill>
                  <a:srgbClr val="000000"/>
                </a:solidFill>
                <a:latin typeface="Calibri"/>
              </a:rPr>
              <a:t>x</a:t>
            </a:r>
            <a:endParaRPr lang="en-US" sz="2000" dirty="0" smtClean="0"/>
          </a:p>
          <a:p>
            <a:pPr>
              <a:lnSpc>
                <a:spcPct val="100000"/>
              </a:lnSpc>
            </a:pPr>
            <a:r>
              <a:rPr lang="en-US" sz="2000" b="1" i="1" dirty="0" err="1" smtClean="0">
                <a:solidFill>
                  <a:srgbClr val="000000"/>
                </a:solidFill>
                <a:latin typeface="Calibri"/>
              </a:rPr>
              <a:t>enc</a:t>
            </a:r>
            <a:r>
              <a:rPr lang="en-US" sz="2000" i="1" dirty="0" err="1" smtClean="0">
                <a:solidFill>
                  <a:srgbClr val="000000"/>
                </a:solidFill>
                <a:latin typeface="Calibri"/>
              </a:rPr>
              <a:t>x</a:t>
            </a:r>
            <a:r>
              <a:rPr lang="en-US" sz="2000" i="1" dirty="0" smtClean="0">
                <a:solidFill>
                  <a:srgbClr val="000000"/>
                </a:solidFill>
                <a:latin typeface="Calibri"/>
              </a:rPr>
              <a:t>	</a:t>
            </a:r>
            <a:r>
              <a:rPr lang="en-US" sz="2000" dirty="0" smtClean="0">
                <a:solidFill>
                  <a:srgbClr val="000000"/>
                </a:solidFill>
                <a:latin typeface="Calibri"/>
              </a:rPr>
              <a:t>= 	Actual position of axis </a:t>
            </a:r>
            <a:r>
              <a:rPr lang="en-US" sz="2000" i="1" dirty="0" smtClean="0">
                <a:solidFill>
                  <a:srgbClr val="000000"/>
                </a:solidFill>
                <a:latin typeface="Calibri"/>
              </a:rPr>
              <a:t>x</a:t>
            </a:r>
            <a:endParaRPr lang="en-US" sz="2000" dirty="0" smtClean="0"/>
          </a:p>
          <a:p>
            <a:pPr>
              <a:lnSpc>
                <a:spcPct val="100000"/>
              </a:lnSpc>
            </a:pPr>
            <a:r>
              <a:rPr lang="en-US" sz="2000" b="1" dirty="0" err="1" smtClean="0">
                <a:solidFill>
                  <a:srgbClr val="000000"/>
                </a:solidFill>
                <a:latin typeface="Calibri"/>
              </a:rPr>
              <a:t>en</a:t>
            </a:r>
            <a:r>
              <a:rPr lang="en-US" sz="2000" i="1" dirty="0" err="1" smtClean="0">
                <a:solidFill>
                  <a:srgbClr val="000000"/>
                </a:solidFill>
                <a:latin typeface="Calibri"/>
              </a:rPr>
              <a:t>x</a:t>
            </a:r>
            <a:r>
              <a:rPr lang="en-US" sz="2000" i="1" dirty="0" smtClean="0">
                <a:solidFill>
                  <a:srgbClr val="000000"/>
                </a:solidFill>
                <a:latin typeface="Calibri"/>
              </a:rPr>
              <a:t>		=	Enable of axis x</a:t>
            </a:r>
            <a:endParaRPr lang="en-US" sz="2000" dirty="0" smtClean="0"/>
          </a:p>
          <a:p>
            <a:pPr>
              <a:lnSpc>
                <a:spcPct val="100000"/>
              </a:lnSpc>
            </a:pPr>
            <a:r>
              <a:rPr lang="en-US" sz="2000" b="1" i="1" dirty="0" err="1">
                <a:solidFill>
                  <a:srgbClr val="000000"/>
                </a:solidFill>
                <a:latin typeface="Calibri"/>
              </a:rPr>
              <a:t>i</a:t>
            </a:r>
            <a:r>
              <a:rPr lang="en-US" sz="2000" b="1" i="1" dirty="0" err="1" smtClean="0">
                <a:solidFill>
                  <a:srgbClr val="000000"/>
                </a:solidFill>
                <a:latin typeface="Calibri"/>
              </a:rPr>
              <a:t>l</a:t>
            </a:r>
            <a:r>
              <a:rPr lang="en-US" sz="2000" i="1" dirty="0" err="1" smtClean="0">
                <a:solidFill>
                  <a:srgbClr val="000000"/>
                </a:solidFill>
                <a:latin typeface="Calibri"/>
              </a:rPr>
              <a:t>x</a:t>
            </a:r>
            <a:r>
              <a:rPr lang="en-US" sz="2000" i="1" dirty="0" smtClean="0">
                <a:solidFill>
                  <a:srgbClr val="000000"/>
                </a:solidFill>
                <a:latin typeface="Calibri"/>
              </a:rPr>
              <a:t>		=	Interlock of axis x</a:t>
            </a:r>
            <a:endParaRPr lang="en-US" sz="2000" b="1" dirty="0" smtClean="0">
              <a:solidFill>
                <a:srgbClr val="000000"/>
              </a:solidFill>
              <a:latin typeface="Calibri"/>
            </a:endParaRPr>
          </a:p>
          <a:p>
            <a:pPr>
              <a:lnSpc>
                <a:spcPct val="100000"/>
              </a:lnSpc>
            </a:pPr>
            <a:endParaRPr lang="en-US" sz="1000" b="1" dirty="0">
              <a:solidFill>
                <a:srgbClr val="000000"/>
              </a:solidFill>
              <a:latin typeface="Calibri"/>
            </a:endParaRPr>
          </a:p>
          <a:p>
            <a:pPr>
              <a:lnSpc>
                <a:spcPct val="100000"/>
              </a:lnSpc>
            </a:pPr>
            <a:r>
              <a:rPr lang="en-US" sz="2000" b="1" dirty="0" smtClean="0">
                <a:solidFill>
                  <a:srgbClr val="000000"/>
                </a:solidFill>
                <a:latin typeface="Calibri"/>
              </a:rPr>
              <a:t>Example</a:t>
            </a:r>
            <a:r>
              <a:rPr lang="en-US" sz="2000" dirty="0">
                <a:solidFill>
                  <a:srgbClr val="000000"/>
                </a:solidFill>
                <a:latin typeface="Calibri"/>
              </a:rPr>
              <a:t>:</a:t>
            </a:r>
            <a:endParaRPr dirty="0"/>
          </a:p>
          <a:p>
            <a:pPr>
              <a:lnSpc>
                <a:spcPct val="100000"/>
              </a:lnSpc>
            </a:pPr>
            <a:r>
              <a:rPr lang="en-US" sz="2000" dirty="0">
                <a:solidFill>
                  <a:srgbClr val="000000"/>
                </a:solidFill>
                <a:latin typeface="Calibri"/>
              </a:rPr>
              <a:t>traj1:=10*sin(traj2+enc3);</a:t>
            </a:r>
            <a:endParaRPr dirty="0"/>
          </a:p>
          <a:p>
            <a:pPr>
              <a:lnSpc>
                <a:spcPct val="100000"/>
              </a:lnSpc>
            </a:pPr>
            <a:r>
              <a:rPr lang="en-US" sz="2000" dirty="0">
                <a:solidFill>
                  <a:srgbClr val="000000"/>
                </a:solidFill>
                <a:latin typeface="Calibri"/>
              </a:rPr>
              <a:t>il1:=il2 and il5 and enc4&gt;enc3;</a:t>
            </a:r>
            <a:endParaRPr dirty="0"/>
          </a:p>
          <a:p>
            <a:pPr>
              <a:lnSpc>
                <a:spcPct val="100000"/>
              </a:lnSpc>
            </a:pPr>
            <a:endParaRPr dirty="0"/>
          </a:p>
          <a:p>
            <a:pPr>
              <a:lnSpc>
                <a:spcPct val="100000"/>
              </a:lnSpc>
            </a:pPr>
            <a:endParaRPr dirty="0"/>
          </a:p>
        </p:txBody>
      </p:sp>
      <p:sp>
        <p:nvSpPr>
          <p:cNvPr id="284" name="CustomShape 3"/>
          <p:cNvSpPr/>
          <p:nvPr/>
        </p:nvSpPr>
        <p:spPr>
          <a:xfrm>
            <a:off x="6553080" y="6356520"/>
            <a:ext cx="2133000" cy="364320"/>
          </a:xfrm>
          <a:prstGeom prst="rect">
            <a:avLst/>
          </a:prstGeom>
          <a:noFill/>
          <a:ln>
            <a:noFill/>
          </a:ln>
        </p:spPr>
        <p:txBody>
          <a:bodyPr lIns="90000" tIns="45000" rIns="90000" bIns="45000" anchor="ctr"/>
          <a:lstStyle/>
          <a:p>
            <a:pPr algn="r">
              <a:lnSpc>
                <a:spcPct val="100000"/>
              </a:lnSpc>
            </a:pPr>
            <a:fld id="{7D632AA0-9247-493B-92E2-7603E6943B76}" type="slidenum">
              <a:rPr lang="en-US" sz="1200">
                <a:solidFill>
                  <a:srgbClr val="8B8B8B"/>
                </a:solidFill>
                <a:latin typeface="Calibri"/>
              </a:rPr>
              <a:t>9</a:t>
            </a:fld>
            <a:endParaRPr/>
          </a:p>
        </p:txBody>
      </p:sp>
      <p:sp>
        <p:nvSpPr>
          <p:cNvPr id="285" name="CustomShape 4"/>
          <p:cNvSpPr/>
          <p:nvPr/>
        </p:nvSpPr>
        <p:spPr>
          <a:xfrm>
            <a:off x="2777795" y="6363431"/>
            <a:ext cx="4968000" cy="364320"/>
          </a:xfrm>
          <a:prstGeom prst="rect">
            <a:avLst/>
          </a:prstGeom>
          <a:noFill/>
          <a:ln>
            <a:noFill/>
          </a:ln>
        </p:spPr>
        <p:txBody>
          <a:bodyPr lIns="90000" tIns="45000" rIns="90000" bIns="45000"/>
          <a:lstStyle/>
          <a:p>
            <a:pPr>
              <a:lnSpc>
                <a:spcPct val="100000"/>
              </a:lnSpc>
            </a:pPr>
            <a:r>
              <a:rPr lang="en-US" baseline="30000" dirty="0" smtClean="0">
                <a:solidFill>
                  <a:srgbClr val="000000"/>
                </a:solidFill>
                <a:latin typeface="Calibri"/>
              </a:rPr>
              <a:t>*</a:t>
            </a:r>
            <a:r>
              <a:rPr lang="en-US" dirty="0" smtClean="0">
                <a:solidFill>
                  <a:srgbClr val="000000"/>
                </a:solidFill>
                <a:latin typeface="Calibri"/>
              </a:rPr>
              <a:t>http</a:t>
            </a:r>
            <a:r>
              <a:rPr lang="en-US" dirty="0">
                <a:solidFill>
                  <a:srgbClr val="000000"/>
                </a:solidFill>
                <a:latin typeface="Calibri"/>
              </a:rPr>
              <a:t>://www.partow.net/programming/exprtk/) </a:t>
            </a:r>
            <a:endParaRPr dirty="0"/>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9465</TotalTime>
  <Words>2035</Words>
  <Application>Microsoft Macintosh PowerPoint</Application>
  <PresentationFormat>On-screen Show (4:3)</PresentationFormat>
  <Paragraphs>452</Paragraphs>
  <Slides>19</Slides>
  <Notes>13</Notes>
  <HiddenSlides>8</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Anders Sandström</cp:lastModifiedBy>
  <cp:revision>128</cp:revision>
  <cp:lastPrinted>2016-05-25T05:55:18Z</cp:lastPrinted>
  <dcterms:modified xsi:type="dcterms:W3CDTF">2016-05-26T07:50:58Z</dcterms:modified>
</cp:coreProperties>
</file>