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2" r:id="rId2"/>
    <p:sldId id="257" r:id="rId3"/>
    <p:sldId id="258" r:id="rId4"/>
    <p:sldId id="261" r:id="rId5"/>
    <p:sldId id="290" r:id="rId6"/>
    <p:sldId id="265" r:id="rId7"/>
    <p:sldId id="266" r:id="rId8"/>
    <p:sldId id="288" r:id="rId9"/>
    <p:sldId id="262" r:id="rId10"/>
    <p:sldId id="291" r:id="rId11"/>
    <p:sldId id="292" r:id="rId12"/>
    <p:sldId id="293" r:id="rId13"/>
    <p:sldId id="294" r:id="rId14"/>
    <p:sldId id="28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1913B-BD87-4D10-BF29-320566FCA668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9244AD-52DD-417C-B860-88DC35F78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58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1A9C-CFC5-4C5C-9594-EEE705F7C5C9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EA43-FB09-43F5-AC56-805966401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1A9C-CFC5-4C5C-9594-EEE705F7C5C9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EA43-FB09-43F5-AC56-805966401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1A9C-CFC5-4C5C-9594-EEE705F7C5C9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EA43-FB09-43F5-AC56-805966401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1A9C-CFC5-4C5C-9594-EEE705F7C5C9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EA43-FB09-43F5-AC56-805966401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1A9C-CFC5-4C5C-9594-EEE705F7C5C9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EA43-FB09-43F5-AC56-805966401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1A9C-CFC5-4C5C-9594-EEE705F7C5C9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EA43-FB09-43F5-AC56-805966401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1A9C-CFC5-4C5C-9594-EEE705F7C5C9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EA43-FB09-43F5-AC56-805966401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1A9C-CFC5-4C5C-9594-EEE705F7C5C9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EA43-FB09-43F5-AC56-805966401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1A9C-CFC5-4C5C-9594-EEE705F7C5C9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EA43-FB09-43F5-AC56-805966401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1A9C-CFC5-4C5C-9594-EEE705F7C5C9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EA43-FB09-43F5-AC56-805966401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1A9C-CFC5-4C5C-9594-EEE705F7C5C9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8EA43-FB09-43F5-AC56-805966401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81A9C-CFC5-4C5C-9594-EEE705F7C5C9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8EA43-FB09-43F5-AC56-805966401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ars9.uchicago.edu/software/epics/quadEMDoc.html" TargetMode="External"/><Relationship Id="rId2" Type="http://schemas.openxmlformats.org/officeDocument/2006/relationships/hyperlink" Target="http://cars.uchicago.edu/software/epics/quadEM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epics-modules/quadE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artial_earth_blk2"/>
          <p:cNvPicPr>
            <a:picLocks noChangeAspect="1" noChangeArrowheads="1"/>
          </p:cNvPicPr>
          <p:nvPr/>
        </p:nvPicPr>
        <p:blipFill>
          <a:blip r:embed="rId2" cstate="print"/>
          <a:srcRect l="8888" t="8893" r="11111" b="18340"/>
          <a:stretch>
            <a:fillRect/>
          </a:stretch>
        </p:blipFill>
        <p:spPr bwMode="auto">
          <a:xfrm>
            <a:off x="0" y="3028950"/>
            <a:ext cx="9144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092200" y="533400"/>
            <a:ext cx="72136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err="1" smtClean="0">
                <a:solidFill>
                  <a:srgbClr val="FFFF00"/>
                </a:solidFill>
              </a:rPr>
              <a:t>quadEM</a:t>
            </a:r>
            <a:r>
              <a:rPr lang="en-US" sz="4400" b="1" dirty="0" smtClean="0">
                <a:solidFill>
                  <a:srgbClr val="FFFF00"/>
                </a:solidFill>
              </a:rPr>
              <a:t>: </a:t>
            </a:r>
            <a:r>
              <a:rPr lang="en-US" sz="4400" b="1" dirty="0">
                <a:solidFill>
                  <a:srgbClr val="FFFF00"/>
                </a:solidFill>
              </a:rPr>
              <a:t>New </a:t>
            </a:r>
            <a:r>
              <a:rPr lang="en-US" sz="4400" b="1" dirty="0" smtClean="0">
                <a:solidFill>
                  <a:srgbClr val="FFFF00"/>
                </a:solidFill>
              </a:rPr>
              <a:t>Beam Position Monitor &amp; Electrometer Hardware </a:t>
            </a:r>
            <a:r>
              <a:rPr lang="en-US" sz="4400" b="1" dirty="0">
                <a:solidFill>
                  <a:srgbClr val="FFFF00"/>
                </a:solidFill>
              </a:rPr>
              <a:t>and </a:t>
            </a:r>
            <a:r>
              <a:rPr lang="en-US" sz="4400" b="1" dirty="0" smtClean="0">
                <a:solidFill>
                  <a:srgbClr val="FFFF00"/>
                </a:solidFill>
              </a:rPr>
              <a:t>Software 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600200" y="3200400"/>
            <a:ext cx="6197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Mark Rivers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dirty="0" err="1">
                <a:solidFill>
                  <a:schemeClr val="bg1"/>
                </a:solidFill>
              </a:rPr>
              <a:t>GeoSoilEnviroCARS</a:t>
            </a:r>
            <a:r>
              <a:rPr lang="en-US" sz="2400" dirty="0">
                <a:solidFill>
                  <a:schemeClr val="bg1"/>
                </a:solidFill>
              </a:rPr>
              <a:t>, Advanced Photon Source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University of Chicago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016000" y="2400300"/>
            <a:ext cx="721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400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edm</a:t>
            </a:r>
            <a:r>
              <a:rPr lang="en-US" sz="3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Control</a:t>
            </a:r>
            <a:endParaRPr lang="en-US" sz="32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quadE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62001"/>
            <a:ext cx="68453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26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TetrAMM</a:t>
            </a:r>
            <a:r>
              <a:rPr lang="en-US" sz="3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Acquisition Modes</a:t>
            </a:r>
            <a:endParaRPr lang="en-US" sz="32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247010"/>
              </p:ext>
            </p:extLst>
          </p:nvPr>
        </p:nvGraphicFramePr>
        <p:xfrm>
          <a:off x="457200" y="990600"/>
          <a:ext cx="8305800" cy="3930785"/>
        </p:xfrm>
        <a:graphic>
          <a:graphicData uri="http://schemas.openxmlformats.org/drawingml/2006/table">
            <a:tbl>
              <a:tblPr/>
              <a:tblGrid>
                <a:gridCol w="1524002"/>
                <a:gridCol w="1676398"/>
                <a:gridCol w="5105400"/>
              </a:tblGrid>
              <a:tr h="278750"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TriggerMode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AcquireMode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288">
                <a:tc>
                  <a:txBody>
                    <a:bodyPr/>
                    <a:lstStyle/>
                    <a:p>
                      <a:r>
                        <a:rPr lang="en-US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Free Run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Continuous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Values </a:t>
                      </a:r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acquired and averaged </a:t>
                      </a:r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each time the </a:t>
                      </a:r>
                      <a:r>
                        <a:rPr lang="en-US" sz="1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AveragingTime</a:t>
                      </a:r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is reached.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1825">
                <a:tc>
                  <a:txBody>
                    <a:bodyPr/>
                    <a:lstStyle/>
                    <a:p>
                      <a:r>
                        <a:rPr lang="en-US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Free Run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Same as above. Repeats </a:t>
                      </a:r>
                      <a:r>
                        <a:rPr lang="en-US" sz="1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NumAcquire</a:t>
                      </a:r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times and then acquisition stops. </a:t>
                      </a:r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Plugins called </a:t>
                      </a:r>
                      <a:r>
                        <a:rPr lang="en-US" sz="18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NumAcquire</a:t>
                      </a:r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times, each time with </a:t>
                      </a:r>
                      <a:r>
                        <a:rPr lang="en-US" sz="18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NumAverage</a:t>
                      </a:r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samples.</a:t>
                      </a:r>
                      <a:endParaRPr lang="en-US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1825">
                <a:tc>
                  <a:txBody>
                    <a:bodyPr/>
                    <a:lstStyle/>
                    <a:p>
                      <a:r>
                        <a:rPr lang="en-US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Ext. Trig.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Continuous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Fixed </a:t>
                      </a:r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samples </a:t>
                      </a:r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NumAverage</a:t>
                      </a:r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based on </a:t>
                      </a:r>
                      <a:r>
                        <a:rPr lang="en-US" sz="18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AveragingTime</a:t>
                      </a:r>
                      <a:r>
                        <a:rPr lang="en-US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acquired </a:t>
                      </a:r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starting on each rising edge </a:t>
                      </a:r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external </a:t>
                      </a:r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trigger input. </a:t>
                      </a:r>
                      <a:r>
                        <a:rPr lang="en-US" sz="1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AveragingTime</a:t>
                      </a:r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must be </a:t>
                      </a:r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less </a:t>
                      </a:r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 the time between trigger pulses.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1825">
                <a:tc>
                  <a:txBody>
                    <a:bodyPr/>
                    <a:lstStyle/>
                    <a:p>
                      <a:r>
                        <a:rPr lang="en-US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Ext. Trig.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Multiple</a:t>
                      </a:r>
                      <a:endParaRPr lang="en-US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Same as above. Repeats </a:t>
                      </a:r>
                      <a:r>
                        <a:rPr lang="en-US" sz="1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NumAcquire</a:t>
                      </a:r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times and then acquisition stops.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046538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31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TetrAMM</a:t>
            </a:r>
            <a:r>
              <a:rPr lang="en-US" sz="3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Acquisition Modes</a:t>
            </a:r>
            <a:endParaRPr lang="en-US" sz="32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80010"/>
              </p:ext>
            </p:extLst>
          </p:nvPr>
        </p:nvGraphicFramePr>
        <p:xfrm>
          <a:off x="457200" y="990600"/>
          <a:ext cx="8305800" cy="2919379"/>
        </p:xfrm>
        <a:graphic>
          <a:graphicData uri="http://schemas.openxmlformats.org/drawingml/2006/table">
            <a:tbl>
              <a:tblPr/>
              <a:tblGrid>
                <a:gridCol w="1524002"/>
                <a:gridCol w="1676398"/>
                <a:gridCol w="5105400"/>
              </a:tblGrid>
              <a:tr h="278750"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TriggerMode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AcquireMode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3362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Ext. Bulb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Continuous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Samples </a:t>
                      </a:r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acquired </a:t>
                      </a:r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while </a:t>
                      </a:r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external </a:t>
                      </a:r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trigger input is asserted. On </a:t>
                      </a:r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trailing </a:t>
                      </a:r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edge </a:t>
                      </a:r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en-US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external </a:t>
                      </a:r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trigger signal </a:t>
                      </a:r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plugins </a:t>
                      </a:r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 called. </a:t>
                      </a:r>
                      <a:r>
                        <a:rPr lang="en-US" sz="1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ValuesPerRead</a:t>
                      </a:r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must be set to a value less than (external trigger asserted time * 1e5).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4899">
                <a:tc>
                  <a:txBody>
                    <a:bodyPr/>
                    <a:lstStyle/>
                    <a:p>
                      <a:r>
                        <a:rPr lang="en-US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Ext. Bulb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Same as above, repeated </a:t>
                      </a:r>
                      <a:r>
                        <a:rPr lang="en-US" sz="1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NumAcquire</a:t>
                      </a:r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times and then acquisition is stopped.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046538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72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TetrAMM</a:t>
            </a:r>
            <a:r>
              <a:rPr lang="en-US" sz="3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Acquisition Modes</a:t>
            </a:r>
            <a:endParaRPr lang="en-US" sz="32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472279"/>
              </p:ext>
            </p:extLst>
          </p:nvPr>
        </p:nvGraphicFramePr>
        <p:xfrm>
          <a:off x="457200" y="838200"/>
          <a:ext cx="8305800" cy="4556951"/>
        </p:xfrm>
        <a:graphic>
          <a:graphicData uri="http://schemas.openxmlformats.org/drawingml/2006/table">
            <a:tbl>
              <a:tblPr/>
              <a:tblGrid>
                <a:gridCol w="1524002"/>
                <a:gridCol w="1676398"/>
                <a:gridCol w="5105400"/>
              </a:tblGrid>
              <a:tr h="278750"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TriggerMode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AcquireMode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6437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Ext. Gate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Continuous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Samples </a:t>
                      </a:r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acquired </a:t>
                      </a:r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while </a:t>
                      </a:r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external </a:t>
                      </a:r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trigger input is asserted. When </a:t>
                      </a:r>
                      <a:r>
                        <a:rPr lang="en-US" sz="1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NumAverage</a:t>
                      </a:r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samples have been acquired the plugins are called. </a:t>
                      </a:r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Actual </a:t>
                      </a:r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averaging time between calling the plugins will be longer than </a:t>
                      </a:r>
                      <a:r>
                        <a:rPr lang="en-US" sz="1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AverageTime</a:t>
                      </a:r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controlled </a:t>
                      </a:r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by the duty cycle of the external gate signal. The trailing edge of the gate pulse is ignored in this mode.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9511">
                <a:tc>
                  <a:txBody>
                    <a:bodyPr/>
                    <a:lstStyle/>
                    <a:p>
                      <a:r>
                        <a:rPr lang="en-US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Ext. Gate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Same as above When </a:t>
                      </a:r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plugins have been called </a:t>
                      </a:r>
                      <a:r>
                        <a:rPr lang="en-US" sz="1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NumAcquire</a:t>
                      </a:r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times then acquisition is stopped.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046538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22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US" sz="3600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Fast electrometers permit: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igh-frequency diagnostics of beam motion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High-frequency feedback to compensate for beam motion (or deliberate steering)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acquisition with ion chambers or photodiode detectors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EPICS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quadEM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software is part of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synApps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 page:</a:t>
            </a:r>
          </a:p>
          <a:p>
            <a:pPr lvl="1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http://cars.uchicago.edu/software/epics/quadEM.html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Documentation:</a:t>
            </a:r>
          </a:p>
          <a:p>
            <a:pPr lvl="1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http://cars.uchicago.edu/software/epics/quadEMDoc.html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github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repository</a:t>
            </a:r>
          </a:p>
          <a:p>
            <a:pPr lvl="1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github.com/epics-modules/quadEM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Thanks for your attention!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altLang="en-US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sz="3600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Hardware</a:t>
            </a:r>
          </a:p>
          <a:p>
            <a:pPr lvl="1">
              <a:spcBef>
                <a:spcPts val="0"/>
              </a:spcBef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TetrAMM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CaenEls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NSLS_EM from Peter Siddons at BNL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SYDOR SI-EP-B4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 same as NSLS_EM with bias supply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AH401B, AH501D from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CaenEls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ts val="0"/>
              </a:spcBef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Older technology, device is 1 Mb/s serial, internal 10/100 MB Ethernet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Lantronix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terminal server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EPICS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software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 for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TetrAMM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new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NDPluginTimeSeries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new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NDPluginFFT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Marjanovicfrom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CaenEls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here today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Hardware: Common Features</a:t>
            </a:r>
            <a:endParaRPr lang="en-US" sz="36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4-channel electrometers for measuring currents in the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range. 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 application reading x-ray beam positions using 4 photodiodes or split ion chambers.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Compact electrometer box, can be placed close to the position monitor hardware</a:t>
            </a:r>
          </a:p>
          <a:p>
            <a:pPr lvl="1">
              <a:spcBef>
                <a:spcPts val="0"/>
              </a:spcBef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Keep signal leads short!  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Outputs digital data at high-speed (~1-10 kHz) over Ethernet 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Digital interface allows reliable data transmission over long distances, for example from a BPM in an experiment station to a VME crate in the FOE, where feedback to a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monochromator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crystal can be implemented.</a:t>
            </a:r>
          </a:p>
          <a:p>
            <a:pPr lvl="1">
              <a:spcBef>
                <a:spcPts val="0"/>
              </a:spcBef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analog signal runs over long distances!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TetrAMM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(~$9,000) replaces with much higher speed:</a:t>
            </a:r>
          </a:p>
          <a:p>
            <a:pPr lvl="1">
              <a:spcBef>
                <a:spcPts val="0"/>
              </a:spcBef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SRS570 current amplifiers (~$10,000)</a:t>
            </a:r>
          </a:p>
          <a:p>
            <a:pPr lvl="1">
              <a:spcBef>
                <a:spcPts val="0"/>
              </a:spcBef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ADCs, or 4 V/F converters and 4 scaler channels (~$2,000)</a:t>
            </a:r>
          </a:p>
          <a:p>
            <a:pPr lvl="1">
              <a:spcBef>
                <a:spcPts val="0"/>
              </a:spcBef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Programmable high-voltage power supply (~$2,000)</a:t>
            </a:r>
          </a:p>
          <a:p>
            <a:pPr>
              <a:spcBef>
                <a:spcPts val="0"/>
              </a:spcBef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TetrAMM</a:t>
            </a:r>
            <a:endParaRPr lang="en-US" sz="36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307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transconductance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amplifier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Another model based on current integration is in development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ranges: +-125uA, +-125nA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IEEE 64-bit float data (amps)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Programmable bias power supply (up to 4kV)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Programmable number of channels (1,2,4)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Ethernet TCP interface 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kHz fixed sampling rate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On-board averaging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Minimum # samples to average=5 (20 kHz) in continuous mode</a:t>
            </a:r>
          </a:p>
          <a:p>
            <a:pPr marL="742950" lvl="2" indent="-342900">
              <a:spcBef>
                <a:spcPts val="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rates can burden slow VME crates – need to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Very flexible gating and triggering modes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be used for beam position, monitoring, or data acquisition with ion chambers or photodiode detectors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TetrAMM</a:t>
            </a:r>
            <a:endParaRPr lang="en-US" sz="36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magine del prodot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749" y="2743200"/>
            <a:ext cx="616016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aenels.com/wp-content/uploads/2015/04/TetrAMM-Front-e143079542055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691417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96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quadEM</a:t>
            </a:r>
            <a:r>
              <a:rPr lang="en-US" sz="3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Driver</a:t>
            </a:r>
            <a:endParaRPr lang="en-US" sz="32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drvQuadEM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C++ base class, inherits from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asynNDArrayDriver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Exports data as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NDArrays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all areaDetector plugins can be used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stream data to disk, do time-series, FFTs, etc.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drvNSLS_EM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erived class for NSLS/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Sydor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electrometer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drvAHxxx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erived class for AH401 and AH501 series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drvTetrAMM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Derived class for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TetrAMM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Controls</a:t>
            </a:r>
            <a:endParaRPr lang="en-US" sz="32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1837"/>
            <a:ext cx="8229600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Acquire – Start and stop acquisition</a:t>
            </a:r>
          </a:p>
          <a:p>
            <a:pPr>
              <a:spcBef>
                <a:spcPts val="0"/>
              </a:spcBef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AcquireMode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(Continuous, Multiple, Single)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Range (sensitivity)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Geometry (Diamond, Square)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Reset (allows power-cycling device without rebooting IOC)</a:t>
            </a:r>
          </a:p>
          <a:p>
            <a:pPr>
              <a:spcBef>
                <a:spcPts val="0"/>
              </a:spcBef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ValuesPerRead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(on-board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TetrAMM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driver software on others)</a:t>
            </a:r>
          </a:p>
          <a:p>
            <a:pPr lvl="1">
              <a:spcBef>
                <a:spcPts val="0"/>
              </a:spcBef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Reduces CPU time when bandwidth is not needed</a:t>
            </a:r>
          </a:p>
          <a:p>
            <a:pPr lvl="1">
              <a:spcBef>
                <a:spcPts val="0"/>
              </a:spcBef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Reduces number of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asynOctet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read operations </a:t>
            </a:r>
          </a:p>
          <a:p>
            <a:pPr lvl="1">
              <a:spcBef>
                <a:spcPts val="0"/>
              </a:spcBef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Limits maximum rate of time series and fast feedback</a:t>
            </a:r>
          </a:p>
          <a:p>
            <a:pPr>
              <a:spcBef>
                <a:spcPts val="0"/>
              </a:spcBef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AveragingTime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(averaging done in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NDPluginStats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offset and scale (software)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Position offset and scale (software)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Time-series (via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NDPluginTimeSeries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FFT (via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NDPluginFFT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commonPlugins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areaDetector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Hardware Specific Controls</a:t>
            </a:r>
            <a:endParaRPr lang="en-US" sz="32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Integration Time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(NSLS_EM, AH401, charge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integration models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PingPong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(NSLS_EM, AH40)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Format, Binary/ASCII 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(AH401, AH501,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TetrAMM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hannels 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(AH501,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TetrAMM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Resolution (16 or 24 bits) 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(AH501)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Trigger/Gate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(AH401, AH501,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TetrAMM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Trigger Polarity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TetrAMM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Bias Supply Enable and Voltage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(AH501C, AH501D,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TetrAMM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Bias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Interlock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TetrAMM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Voltage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Readback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TetrAMM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Readback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TetrAMM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Analog Input Records</a:t>
            </a:r>
            <a:endParaRPr lang="en-US" sz="32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offset and scale are applied</a:t>
            </a:r>
          </a:p>
          <a:p>
            <a:pPr>
              <a:spcBef>
                <a:spcPts val="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Position offset and scale are applied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Uses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NDPluginStats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do averaging</a:t>
            </a:r>
          </a:p>
          <a:p>
            <a:pPr lvl="1">
              <a:spcBef>
                <a:spcPts val="0"/>
              </a:spcBef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Separate plugin for each of 11 values (4 positions, 3 sums, 2 differences, 2 positions)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Driver accumulates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NumAverage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readings in buffer</a:t>
            </a:r>
          </a:p>
          <a:p>
            <a:pPr lvl="1">
              <a:spcBef>
                <a:spcPts val="0"/>
              </a:spcBef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NumAverage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readings have arrived it calls the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NDPluginStats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plugins to compute the mean, standard deviation,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2593</TotalTime>
  <Words>952</Words>
  <Application>Microsoft Office PowerPoint</Application>
  <PresentationFormat>On-screen Show (4:3)</PresentationFormat>
  <Paragraphs>142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Outline</vt:lpstr>
      <vt:lpstr>Hardware: Common Features</vt:lpstr>
      <vt:lpstr>TetrAMM</vt:lpstr>
      <vt:lpstr>TetrAMM</vt:lpstr>
      <vt:lpstr>quadEM Driver</vt:lpstr>
      <vt:lpstr>Common Controls</vt:lpstr>
      <vt:lpstr>Hardware Specific Controls</vt:lpstr>
      <vt:lpstr>Analog Input Records</vt:lpstr>
      <vt:lpstr>medm Control</vt:lpstr>
      <vt:lpstr>TetrAMM Acquisition Modes</vt:lpstr>
      <vt:lpstr>TetrAMM Acquisition Modes</vt:lpstr>
      <vt:lpstr>TetrAMM Acquisition Modes</vt:lpstr>
      <vt:lpstr>Conclusions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 Rivers</dc:creator>
  <cp:lastModifiedBy>Mark Rivers</cp:lastModifiedBy>
  <cp:revision>58</cp:revision>
  <dcterms:created xsi:type="dcterms:W3CDTF">2012-09-18T21:32:53Z</dcterms:created>
  <dcterms:modified xsi:type="dcterms:W3CDTF">2016-05-24T20:52:48Z</dcterms:modified>
</cp:coreProperties>
</file>