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1" r:id="rId6"/>
    <p:sldId id="257" r:id="rId7"/>
    <p:sldId id="258" r:id="rId8"/>
    <p:sldId id="259" r:id="rId9"/>
    <p:sldId id="260" r:id="rId10"/>
    <p:sldId id="262" r:id="rId11"/>
    <p:sldId id="263" r:id="rId12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52" userDrawn="1">
          <p15:clr>
            <a:srgbClr val="A4A3A4"/>
          </p15:clr>
        </p15:guide>
        <p15:guide id="2" pos="7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417"/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7" autoAdjust="0"/>
    <p:restoredTop sz="50000" autoAdjust="0"/>
  </p:normalViewPr>
  <p:slideViewPr>
    <p:cSldViewPr snapToGrid="0" showGuides="1">
      <p:cViewPr varScale="1">
        <p:scale>
          <a:sx n="110" d="100"/>
          <a:sy n="110" d="100"/>
        </p:scale>
        <p:origin x="808" y="184"/>
      </p:cViewPr>
      <p:guideLst>
        <p:guide orient="horz" pos="4152"/>
        <p:guide pos="7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9/16/16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9/16/16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5425" y="0"/>
            <a:ext cx="4343400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073" y="6296108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320040"/>
            <a:ext cx="5545451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472" y="2001549"/>
            <a:ext cx="5485292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0" y="6309360"/>
            <a:ext cx="1329900" cy="32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43" r="6047" b="8563"/>
          <a:stretch/>
        </p:blipFill>
        <p:spPr>
          <a:xfrm>
            <a:off x="8356600" y="65"/>
            <a:ext cx="383222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1266091"/>
            <a:ext cx="2152274" cy="2152275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6" name="Picture 25" descr="DifScat_better vibe.jpg.jpe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620" y="1856187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88" y="3169875"/>
            <a:ext cx="1665404" cy="1665404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011" y="3294120"/>
            <a:ext cx="1425642" cy="13863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4" y="320040"/>
            <a:ext cx="1150190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26" r="6047" b="8563"/>
          <a:stretch/>
        </p:blipFill>
        <p:spPr>
          <a:xfrm>
            <a:off x="8318500" y="65"/>
            <a:ext cx="3870325" cy="6270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6" y="320040"/>
            <a:ext cx="3803952" cy="877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7551511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04" y="320040"/>
            <a:ext cx="1150190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3496" y="27007"/>
            <a:ext cx="4322618" cy="4226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275" y="-807261"/>
            <a:ext cx="10220258" cy="7665194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121" y="320040"/>
            <a:ext cx="1137513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587" y="6513051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588" y="631342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39" r:id="rId3"/>
    <p:sldLayoutId id="2147483940" r:id="rId4"/>
    <p:sldLayoutId id="214748394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eaucour@ill.eu" TargetMode="External"/><Relationship Id="rId4" Type="http://schemas.openxmlformats.org/officeDocument/2006/relationships/hyperlink" Target="mailto:m.pap@fz-juelich.de" TargetMode="External"/><Relationship Id="rId5" Type="http://schemas.openxmlformats.org/officeDocument/2006/relationships/hyperlink" Target="mailto:g.vehres@fz-juelich.de" TargetMode="External"/><Relationship Id="rId6" Type="http://schemas.openxmlformats.org/officeDocument/2006/relationships/hyperlink" Target="mailto:sylvain.desert@cea.fr" TargetMode="External"/><Relationship Id="rId7" Type="http://schemas.openxmlformats.org/officeDocument/2006/relationships/hyperlink" Target="mailto:mike.murbach@nist.gov" TargetMode="External"/><Relationship Id="rId8" Type="http://schemas.openxmlformats.org/officeDocument/2006/relationships/hyperlink" Target="mailto:donald.pierce@nist.gov" TargetMode="External"/><Relationship Id="rId9" Type="http://schemas.openxmlformats.org/officeDocument/2006/relationships/hyperlink" Target="mailto:andersondc@ornl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uzi.janos@wigner.mta.h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05" y="320040"/>
            <a:ext cx="5545451" cy="510909"/>
          </a:xfrm>
        </p:spPr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001548"/>
            <a:ext cx="5485292" cy="4121459"/>
          </a:xfrm>
        </p:spPr>
        <p:txBody>
          <a:bodyPr/>
          <a:lstStyle/>
          <a:p>
            <a:r>
              <a:rPr lang="en-US" dirty="0" smtClean="0"/>
              <a:t>Wednesday 21 </a:t>
            </a:r>
            <a:r>
              <a:rPr lang="en-US" dirty="0"/>
              <a:t>September </a:t>
            </a:r>
            <a:r>
              <a:rPr lang="en-US" dirty="0" smtClean="0"/>
              <a:t>2016</a:t>
            </a:r>
          </a:p>
          <a:p>
            <a:endParaRPr lang="en-US" dirty="0" smtClean="0"/>
          </a:p>
          <a:p>
            <a:r>
              <a:rPr lang="en-US" dirty="0" smtClean="0"/>
              <a:t>David C Anderson</a:t>
            </a:r>
          </a:p>
          <a:p>
            <a:r>
              <a:rPr lang="en-US" dirty="0" smtClean="0"/>
              <a:t>Oak Ridge National Laboratory</a:t>
            </a:r>
          </a:p>
          <a:p>
            <a:r>
              <a:rPr lang="en-US" dirty="0" smtClean="0"/>
              <a:t>Neutron Sciences Directorate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97247" y="4655288"/>
            <a:ext cx="5496464" cy="1749431"/>
            <a:chOff x="5884456" y="1249524"/>
            <a:chExt cx="5496464" cy="1749431"/>
          </a:xfrm>
        </p:grpSpPr>
        <p:sp>
          <p:nvSpPr>
            <p:cNvPr id="4" name="Rectangle 3"/>
            <p:cNvSpPr/>
            <p:nvPr/>
          </p:nvSpPr>
          <p:spPr>
            <a:xfrm>
              <a:off x="5884456" y="1249524"/>
              <a:ext cx="5477256" cy="1737360"/>
            </a:xfrm>
            <a:prstGeom prst="rect">
              <a:avLst/>
            </a:prstGeom>
            <a:solidFill>
              <a:srgbClr val="9D141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ENIM 20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045" y="1265405"/>
              <a:ext cx="5476875" cy="173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58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DENIM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8226" y="4191707"/>
            <a:ext cx="69354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600" i="1" dirty="0" err="1"/>
              <a:t>Tusen</a:t>
            </a:r>
            <a:r>
              <a:rPr lang="en-US" sz="9600" i="1" dirty="0"/>
              <a:t> tack </a:t>
            </a:r>
            <a:r>
              <a:rPr lang="en-US" sz="9600" i="1" dirty="0" smtClean="0"/>
              <a:t>!</a:t>
            </a:r>
            <a:endParaRPr lang="en-US" sz="9600" i="1" dirty="0" smtClean="0"/>
          </a:p>
        </p:txBody>
      </p:sp>
      <p:pic>
        <p:nvPicPr>
          <p:cNvPr id="1026" name="Picture 2" descr="https://indico.esss.lu.se/event/540/picture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789370"/>
            <a:ext cx="1835749" cy="26108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287" y="3389111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Iain Sutton</a:t>
            </a:r>
          </a:p>
        </p:txBody>
      </p:sp>
      <p:pic>
        <p:nvPicPr>
          <p:cNvPr id="1028" name="Picture 4" descr="https://indico.esss.lu.se/event/540/picture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67" y="782740"/>
            <a:ext cx="2396503" cy="2615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41731" y="340520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Erik Nilsson</a:t>
            </a:r>
          </a:p>
        </p:txBody>
      </p:sp>
      <p:pic>
        <p:nvPicPr>
          <p:cNvPr id="1030" name="Picture 6" descr="https://indico.esss.lu.se/event/540/picture/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82" y="788634"/>
            <a:ext cx="2139406" cy="26115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9761" y="340520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Zsuzsa</a:t>
            </a:r>
            <a:r>
              <a:rPr lang="en-US" b="1" dirty="0"/>
              <a:t> </a:t>
            </a:r>
            <a:r>
              <a:rPr lang="en-US" b="1" dirty="0" err="1"/>
              <a:t>Helyes</a:t>
            </a:r>
            <a:endParaRPr lang="en-US" b="1" dirty="0"/>
          </a:p>
        </p:txBody>
      </p:sp>
      <p:pic>
        <p:nvPicPr>
          <p:cNvPr id="1032" name="Picture 8" descr="https://indico.esss.lu.se/event/540/picture/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92" y="788634"/>
            <a:ext cx="2395944" cy="26115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44299" y="3405204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Damian Martin Rodriguez</a:t>
            </a:r>
          </a:p>
        </p:txBody>
      </p:sp>
      <p:pic>
        <p:nvPicPr>
          <p:cNvPr id="1034" name="Picture 10" descr="https://indico.esss.lu.se/event/540/picture/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174" y="788352"/>
            <a:ext cx="2885720" cy="2615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599279" y="3393086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Anna </a:t>
            </a:r>
            <a:r>
              <a:rPr lang="en-US" b="1" dirty="0" err="1"/>
              <a:t>Gulyachkina</a:t>
            </a:r>
            <a:endParaRPr lang="en-US" b="1" dirty="0"/>
          </a:p>
        </p:txBody>
      </p:sp>
      <p:pic>
        <p:nvPicPr>
          <p:cNvPr id="1036" name="Picture 12" descr="https://indico.esss.lu.se/event/540/picture/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6" y="3765208"/>
            <a:ext cx="2438400" cy="2615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4288" y="6426885"/>
            <a:ext cx="149271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b="1"/>
              <a:t>Paul Barron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99279" y="6363551"/>
            <a:ext cx="2433167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b="1" dirty="0"/>
              <a:t>Giuseppe </a:t>
            </a:r>
            <a:r>
              <a:rPr lang="en-US" b="1" dirty="0" err="1"/>
              <a:t>Aprigliano</a:t>
            </a:r>
            <a:endParaRPr lang="en-US" b="1" dirty="0"/>
          </a:p>
        </p:txBody>
      </p:sp>
      <p:pic>
        <p:nvPicPr>
          <p:cNvPr id="1038" name="Picture 14" descr="https://indico.esss.lu.se/event/540/picture/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524" y="3762418"/>
            <a:ext cx="2574672" cy="26165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65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DENIM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59"/>
            <a:ext cx="3456883" cy="4887325"/>
          </a:xfrm>
        </p:spPr>
        <p:txBody>
          <a:bodyPr/>
          <a:lstStyle/>
          <a:p>
            <a:r>
              <a:rPr lang="en-US" dirty="0"/>
              <a:t>DENIM 2017 will be held at Australian Centre for Neutron </a:t>
            </a:r>
            <a:r>
              <a:rPr lang="en-US" dirty="0" smtClean="0"/>
              <a:t>Scattering at ANSTO</a:t>
            </a:r>
            <a:endParaRPr lang="en-US" dirty="0"/>
          </a:p>
        </p:txBody>
      </p:sp>
      <p:pic>
        <p:nvPicPr>
          <p:cNvPr id="1028" name="Picture 4" descr="mage result for an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55" y="0"/>
            <a:ext cx="7496175" cy="4448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ge result for an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600450"/>
            <a:ext cx="5619750" cy="2990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3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DENIM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88" y="1215249"/>
            <a:ext cx="4597507" cy="4047778"/>
          </a:xfrm>
        </p:spPr>
        <p:txBody>
          <a:bodyPr/>
          <a:lstStyle/>
          <a:p>
            <a:r>
              <a:rPr lang="en-US" dirty="0" smtClean="0"/>
              <a:t>DENIM 2018 will </a:t>
            </a:r>
            <a:r>
              <a:rPr lang="en-US" dirty="0"/>
              <a:t>be held </a:t>
            </a:r>
            <a:r>
              <a:rPr lang="en-US" dirty="0" smtClean="0"/>
              <a:t>at SINQ</a:t>
            </a:r>
            <a:r>
              <a:rPr lang="en-US" dirty="0"/>
              <a:t>: The Swiss Spallation Neutron </a:t>
            </a:r>
            <a:r>
              <a:rPr lang="en-US" dirty="0" smtClean="0"/>
              <a:t>Source at PSI</a:t>
            </a:r>
            <a:endParaRPr lang="en-US" dirty="0"/>
          </a:p>
        </p:txBody>
      </p:sp>
      <p:pic>
        <p:nvPicPr>
          <p:cNvPr id="2050" name="Picture 2" descr="mage result for psi neut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05" y="2428875"/>
            <a:ext cx="6267450" cy="4162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psi neutr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53" y="1013460"/>
            <a:ext cx="28384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DENIM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4809267" cy="4047778"/>
          </a:xfrm>
        </p:spPr>
        <p:txBody>
          <a:bodyPr/>
          <a:lstStyle/>
          <a:p>
            <a:r>
              <a:rPr lang="en-US" dirty="0" smtClean="0"/>
              <a:t>DENIM 2019 will be held at the NIST Center for Neutron Research (NCNR) at NIST in Gaithersburg, Maryland in the U.S</a:t>
            </a:r>
            <a:endParaRPr lang="en-US" dirty="0"/>
          </a:p>
        </p:txBody>
      </p:sp>
      <p:pic>
        <p:nvPicPr>
          <p:cNvPr id="3074" name="Picture 2" descr="mage result for nist nc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5" y="5378678"/>
            <a:ext cx="4238625" cy="1333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ge result for nist nc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56" y="148691"/>
            <a:ext cx="5449183" cy="271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ge result for nist ncn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01" y="2667000"/>
            <a:ext cx="6677025" cy="4191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4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DENIM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DENIM 2020 will be in 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4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8" y="320040"/>
            <a:ext cx="11422261" cy="510909"/>
          </a:xfrm>
        </p:spPr>
        <p:txBody>
          <a:bodyPr/>
          <a:lstStyle/>
          <a:p>
            <a:r>
              <a:rPr lang="en-US" dirty="0" smtClean="0"/>
              <a:t>The International DENIM Committee (IDC)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25" y="830949"/>
            <a:ext cx="11369809" cy="933498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If you are from a facility not shown on this list, please contact me</a:t>
            </a: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4151"/>
              </p:ext>
            </p:extLst>
          </p:nvPr>
        </p:nvGraphicFramePr>
        <p:xfrm>
          <a:off x="-1" y="1303082"/>
          <a:ext cx="12188826" cy="4692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456"/>
                <a:gridCol w="890038"/>
                <a:gridCol w="824456"/>
                <a:gridCol w="1321002"/>
                <a:gridCol w="2070507"/>
                <a:gridCol w="6258367"/>
              </a:tblGrid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First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Last 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Facility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Telephone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e-mail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title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Constantine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ANSTO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u="none" strike="noStrike">
                          <a:effectLst/>
                        </a:rPr>
                        <a:t>(+61) 2 9717 3613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prc@ansto.gov.au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Scott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Olson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ANSTO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sol@ansto.gov.au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Fuzi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Janos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BNC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2"/>
                        </a:rPr>
                        <a:t>fuzi.janos@wigner.mta.hu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Lead Engineer of Wigner Research Center - BNC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Yanyan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CSNS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u="none" strike="noStrike">
                          <a:effectLst/>
                        </a:rPr>
                        <a:t>0086-010-88236470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wuyy@ihep.ac.cn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van der Ende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Delft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p.vanderende@tudelft.nl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Sutton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+46 46 888 31 33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Iain.Sutton@esss.se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Senior Engineer responsible for the technical coordination of  ESS Neutron Scattering Systems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Elbio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Calzada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FRM II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(+49) 89 2891 4611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elbio.calzada@frm2.tum.de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Drescher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HZB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u="none" strike="noStrike">
                          <a:effectLst/>
                        </a:rPr>
                        <a:t>0049-30-806243050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drescher-l@helmholtz-berlin.de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Jerome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Beaucour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u="none" strike="noStrike">
                          <a:effectLst/>
                        </a:rPr>
                        <a:t>(+33) 4 76 79 77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3"/>
                        </a:rPr>
                        <a:t>beaucour@ill.eu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Head of Neutron Distribution &amp; Mechanics Department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Stephen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Harrison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ISIS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stephen.harrison@stfc.ac.uk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Instrument Design Group Leader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Kevin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ISIS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100" u="none" strike="noStrike">
                          <a:effectLst/>
                        </a:rPr>
                        <a:t>01235 778192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kevin.jones@stfc.ac.uk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Phase II Instruments DesignGroup Leader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Wataru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Kambara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J-</a:t>
                      </a:r>
                      <a:r>
                        <a:rPr lang="en-US" sz="1400" u="none" strike="noStrike" dirty="0" err="1">
                          <a:effectLst/>
                        </a:rPr>
                        <a:t>Parc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kambara.wataru@jaea.go.jp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Mihaly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Jülich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u="none" strike="noStrike">
                          <a:effectLst/>
                        </a:rPr>
                        <a:t>(+49)2461615046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4"/>
                        </a:rPr>
                        <a:t>m.pap@fz-juelich.de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Dipl.-</a:t>
                      </a:r>
                      <a:r>
                        <a:rPr lang="en-US" sz="1100" u="none" strike="noStrike" dirty="0" err="1">
                          <a:effectLst/>
                        </a:rPr>
                        <a:t>Ing</a:t>
                      </a:r>
                      <a:r>
                        <a:rPr lang="en-US" sz="1100" u="none" strike="noStrike" dirty="0">
                          <a:effectLst/>
                        </a:rPr>
                        <a:t>., Head of Team </a:t>
                      </a:r>
                      <a:r>
                        <a:rPr lang="en-US" sz="1100" u="none" strike="noStrike" dirty="0" err="1">
                          <a:effectLst/>
                        </a:rPr>
                        <a:t>Projectmanagement</a:t>
                      </a:r>
                      <a:r>
                        <a:rPr lang="en-US" sz="1100" u="none" strike="noStrike" dirty="0">
                          <a:effectLst/>
                        </a:rPr>
                        <a:t> at </a:t>
                      </a:r>
                      <a:r>
                        <a:rPr lang="en-US" sz="1100" u="none" strike="noStrike" dirty="0" smtClean="0">
                          <a:effectLst/>
                        </a:rPr>
                        <a:t>ZEA1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Guido Heinz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Vehres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Jülich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+49 2461 61 2498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5"/>
                        </a:rPr>
                        <a:t>g.vehres@fz-juelich.de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Sylvain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Désert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LLB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u="none" strike="noStrike">
                          <a:effectLst/>
                        </a:rPr>
                        <a:t>(33)-1-69 08 64 76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6"/>
                        </a:rPr>
                        <a:t>sylvain.desert@cea.fr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head of the Instrumental Development Group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Hadad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NIST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nancy.hadad@nist.gov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Murbach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NIST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7"/>
                        </a:rPr>
                        <a:t>mike.murbach@nist.gov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Donald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Pierce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NIST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u="none" strike="noStrike">
                          <a:effectLst/>
                        </a:rPr>
                        <a:t>(301) 975 - 6965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8"/>
                        </a:rPr>
                        <a:t>donald.pierce@nist.gov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Keller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peter.keller@psi.ch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Engineering Manager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  <a:tr h="188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David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Anderson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865-576-9036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9"/>
                        </a:rPr>
                        <a:t>andersondc@ornl.gov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Instrument </a:t>
                      </a:r>
                      <a:r>
                        <a:rPr lang="en-US" sz="1100" u="none" strike="noStrike" dirty="0">
                          <a:effectLst/>
                        </a:rPr>
                        <a:t>Engineering Group Leader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804" marR="11804" marT="11804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7387" y="5960497"/>
            <a:ext cx="82990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smtClean="0"/>
              <a:t>andersondc@ornl.gov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86493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1800"/>
            <a:ext cx="1218882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600" dirty="0" smtClean="0"/>
              <a:t>See you next </a:t>
            </a:r>
            <a:r>
              <a:rPr lang="en-US" sz="9600" smtClean="0"/>
              <a:t>year at ANSTO! </a:t>
            </a:r>
            <a:endParaRPr lang="en-US" sz="9600" dirty="0" smtClean="0"/>
          </a:p>
        </p:txBody>
      </p:sp>
      <p:pic>
        <p:nvPicPr>
          <p:cNvPr id="2050" name="Picture 2" descr="nsto Location Map 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45" y="3093322"/>
            <a:ext cx="5715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7939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0EC660-24D0-43A0-AE5E-E274115E726B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BB6CFE-4507-4B02-9220-33DC2E0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 template 16x9</Template>
  <TotalTime>11017</TotalTime>
  <Words>336</Words>
  <Application>Microsoft Macintosh PowerPoint</Application>
  <PresentationFormat>Custom</PresentationFormat>
  <Paragraphs>153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 Black</vt:lpstr>
      <vt:lpstr>Calibri</vt:lpstr>
      <vt:lpstr>Arial</vt:lpstr>
      <vt:lpstr>Presentations (Wide Screen)</vt:lpstr>
      <vt:lpstr>Closing Remarks</vt:lpstr>
      <vt:lpstr>DENIM 2016</vt:lpstr>
      <vt:lpstr>DENIM 2017</vt:lpstr>
      <vt:lpstr>DENIM 2018</vt:lpstr>
      <vt:lpstr>DENIM 2019</vt:lpstr>
      <vt:lpstr>DENIM 2020</vt:lpstr>
      <vt:lpstr>The International DENIM Committee (IDC)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Instrument Engineering!</dc:title>
  <dc:creator>David C Anderson</dc:creator>
  <cp:lastModifiedBy>David C Anderson</cp:lastModifiedBy>
  <cp:revision>155</cp:revision>
  <cp:lastPrinted>2015-09-14T20:56:03Z</cp:lastPrinted>
  <dcterms:created xsi:type="dcterms:W3CDTF">2016-04-27T12:28:18Z</dcterms:created>
  <dcterms:modified xsi:type="dcterms:W3CDTF">2016-09-16T19:25:53Z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