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337" r:id="rId4"/>
    <p:sldId id="305" r:id="rId5"/>
    <p:sldId id="301" r:id="rId6"/>
    <p:sldId id="338" r:id="rId7"/>
    <p:sldId id="306" r:id="rId8"/>
    <p:sldId id="308" r:id="rId9"/>
    <p:sldId id="344" r:id="rId10"/>
    <p:sldId id="340" r:id="rId11"/>
    <p:sldId id="325" r:id="rId12"/>
    <p:sldId id="326" r:id="rId13"/>
    <p:sldId id="328" r:id="rId14"/>
    <p:sldId id="309" r:id="rId15"/>
    <p:sldId id="310" r:id="rId16"/>
    <p:sldId id="311" r:id="rId17"/>
    <p:sldId id="312" r:id="rId18"/>
    <p:sldId id="317" r:id="rId19"/>
    <p:sldId id="318" r:id="rId20"/>
    <p:sldId id="320" r:id="rId21"/>
    <p:sldId id="329" r:id="rId22"/>
    <p:sldId id="332" r:id="rId23"/>
    <p:sldId id="331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094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3" autoAdjust="0"/>
    <p:restoredTop sz="94656" autoAdjust="0"/>
  </p:normalViewPr>
  <p:slideViewPr>
    <p:cSldViewPr>
      <p:cViewPr varScale="1">
        <p:scale>
          <a:sx n="119" d="100"/>
          <a:sy n="119" d="100"/>
        </p:scale>
        <p:origin x="-170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IKC</c:v>
                </c:pt>
              </c:strCache>
            </c:strRef>
          </c:tx>
          <c:spPr>
            <a:solidFill>
              <a:srgbClr val="149ED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Helvetica"/>
                    <a:cs typeface="Helvetica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Controls</c:v>
                </c:pt>
                <c:pt idx="1">
                  <c:v>Target</c:v>
                </c:pt>
                <c:pt idx="2">
                  <c:v>Instruments (NSS)</c:v>
                </c:pt>
                <c:pt idx="3">
                  <c:v>Accelerator</c:v>
                </c:pt>
              </c:strCache>
            </c:strRef>
          </c:cat>
          <c:val>
            <c:numRef>
              <c:f>Sheet1!$B$2:$B$5</c:f>
              <c:numCache>
                <c:formatCode>[$€-2]\ #\ ##0</c:formatCode>
                <c:ptCount val="4"/>
                <c:pt idx="0" formatCode="[$€-2]\ #\ #,#00">
                  <c:v>36.5</c:v>
                </c:pt>
                <c:pt idx="1">
                  <c:v>101</c:v>
                </c:pt>
                <c:pt idx="2">
                  <c:v>228</c:v>
                </c:pt>
                <c:pt idx="3">
                  <c:v>382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Helvetica"/>
                    <a:cs typeface="Helvetica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Controls</c:v>
                </c:pt>
                <c:pt idx="1">
                  <c:v>Target</c:v>
                </c:pt>
                <c:pt idx="2">
                  <c:v>Instruments (NSS)</c:v>
                </c:pt>
                <c:pt idx="3">
                  <c:v>Accelerator</c:v>
                </c:pt>
              </c:strCache>
            </c:strRef>
          </c:cat>
          <c:val>
            <c:numRef>
              <c:f>Sheet1!$C$2:$C$5</c:f>
              <c:numCache>
                <c:formatCode>[$€-2]\ #\ ##0</c:formatCode>
                <c:ptCount val="4"/>
                <c:pt idx="0" formatCode="[$€-2]\ #\ #,#00">
                  <c:v>36.5</c:v>
                </c:pt>
                <c:pt idx="1">
                  <c:v>54</c:v>
                </c:pt>
                <c:pt idx="2">
                  <c:v>122</c:v>
                </c:pt>
                <c:pt idx="3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20960"/>
        <c:axId val="34542080"/>
      </c:barChart>
      <c:catAx>
        <c:axId val="3652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defRPr>
            </a:pPr>
            <a:endParaRPr lang="sv-SE"/>
          </a:p>
        </c:txPr>
        <c:crossAx val="34542080"/>
        <c:crosses val="autoZero"/>
        <c:auto val="1"/>
        <c:lblAlgn val="ctr"/>
        <c:lblOffset val="100"/>
        <c:noMultiLvlLbl val="0"/>
      </c:catAx>
      <c:valAx>
        <c:axId val="34542080"/>
        <c:scaling>
          <c:orientation val="minMax"/>
        </c:scaling>
        <c:delete val="0"/>
        <c:axPos val="l"/>
        <c:majorGridlines/>
        <c:numFmt formatCode="[$€-2]\ #\ #,#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D0D0D"/>
                </a:solidFill>
                <a:latin typeface="Helvetica"/>
                <a:cs typeface="Helvetica"/>
              </a:defRPr>
            </a:pPr>
            <a:endParaRPr lang="sv-SE"/>
          </a:p>
        </c:txPr>
        <c:crossAx val="36520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rgbClr val="0D0D0D"/>
              </a:solidFill>
              <a:latin typeface="Helvetica"/>
              <a:cs typeface="Helvetica"/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2016-06-08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5A0A-E307-AA46-85D0-73C1E22B4B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Projects can put small dots wherever they have a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901B-1A70-C74B-B4D2-C58E6724229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4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2016-06-08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2016-06-08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2016-06-08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2016-06-08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2016-06-08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noProof="0" dirty="0" smtClean="0"/>
              <a:t>Introduction to </a:t>
            </a:r>
            <a:r>
              <a:rPr lang="en-GB" sz="3600" dirty="0" smtClean="0"/>
              <a:t>the ESS</a:t>
            </a:r>
            <a:br>
              <a:rPr lang="en-GB" sz="3600" dirty="0" smtClean="0"/>
            </a:br>
            <a:r>
              <a:rPr lang="en-GB" sz="3600" dirty="0" smtClean="0"/>
              <a:t>Integra</a:t>
            </a:r>
            <a:r>
              <a:rPr lang="en-GB" sz="3600" noProof="0" dirty="0" smtClean="0"/>
              <a:t>ted Control Systems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Henrik Carling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2016-06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Commercial procurements within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The </a:t>
            </a:r>
            <a:r>
              <a:rPr lang="sv-SE" b="1" dirty="0" smtClean="0">
                <a:solidFill>
                  <a:schemeClr val="tx1"/>
                </a:solidFill>
              </a:rPr>
              <a:t>overwhelming majority of value</a:t>
            </a:r>
            <a:r>
              <a:rPr lang="sv-SE" dirty="0" smtClean="0">
                <a:solidFill>
                  <a:schemeClr val="tx1"/>
                </a:solidFill>
              </a:rPr>
              <a:t> within ICS’s scope </a:t>
            </a:r>
            <a:r>
              <a:rPr lang="sv-SE" b="1" dirty="0" smtClean="0">
                <a:solidFill>
                  <a:schemeClr val="tx1"/>
                </a:solidFill>
              </a:rPr>
              <a:t>is represented as manual labor</a:t>
            </a: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Over the construction phase we see a strong need for skilled personnel to be recruited, in-kinded and contracted for work within ICS</a:t>
            </a: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sz="2900" dirty="0" smtClean="0">
                <a:solidFill>
                  <a:schemeClr val="tx1"/>
                </a:solidFill>
              </a:rPr>
              <a:t>We </a:t>
            </a:r>
            <a:r>
              <a:rPr lang="sv-SE" sz="2900" dirty="0">
                <a:solidFill>
                  <a:schemeClr val="tx1"/>
                </a:solidFill>
              </a:rPr>
              <a:t>see a strong need to fill transient positions with consultants</a:t>
            </a:r>
          </a:p>
          <a:p>
            <a:pPr lvl="1"/>
            <a:r>
              <a:rPr lang="sv-SE" sz="2900" dirty="0" smtClean="0">
                <a:solidFill>
                  <a:schemeClr val="tx1"/>
                </a:solidFill>
              </a:rPr>
              <a:t>New framework agreements are being created for</a:t>
            </a:r>
          </a:p>
          <a:p>
            <a:pPr lvl="2"/>
            <a:r>
              <a:rPr lang="sv-SE" sz="2600" dirty="0">
                <a:solidFill>
                  <a:schemeClr val="tx1"/>
                </a:solidFill>
              </a:rPr>
              <a:t>S</a:t>
            </a:r>
            <a:r>
              <a:rPr lang="sv-SE" sz="2600" dirty="0" smtClean="0">
                <a:solidFill>
                  <a:schemeClr val="tx1"/>
                </a:solidFill>
              </a:rPr>
              <a:t>oftware development services  			~5    M€	Closed</a:t>
            </a:r>
          </a:p>
          <a:p>
            <a:pPr lvl="2"/>
            <a:r>
              <a:rPr lang="sv-SE" sz="2600" dirty="0">
                <a:solidFill>
                  <a:schemeClr val="tx1"/>
                </a:solidFill>
              </a:rPr>
              <a:t>H</a:t>
            </a:r>
            <a:r>
              <a:rPr lang="sv-SE" sz="2600" dirty="0" smtClean="0">
                <a:solidFill>
                  <a:schemeClr val="tx1"/>
                </a:solidFill>
              </a:rPr>
              <a:t>ardware development services (electronics)	~1.2 M€	Q2 2016</a:t>
            </a:r>
          </a:p>
          <a:p>
            <a:pPr lvl="2"/>
            <a:r>
              <a:rPr lang="sv-SE" sz="2600" dirty="0" smtClean="0">
                <a:solidFill>
                  <a:schemeClr val="tx1"/>
                </a:solidFill>
              </a:rPr>
              <a:t>PLC programming services			~2.9 M€	Q3 2016</a:t>
            </a:r>
          </a:p>
          <a:p>
            <a:pPr lvl="2"/>
            <a:r>
              <a:rPr lang="sv-SE" sz="2600" dirty="0" smtClean="0">
                <a:solidFill>
                  <a:schemeClr val="tx1"/>
                </a:solidFill>
              </a:rPr>
              <a:t>”Integration”					&gt;4    M€	Q2 2016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The ICS </a:t>
            </a:r>
            <a:r>
              <a:rPr lang="sv-SE" dirty="0" smtClean="0">
                <a:solidFill>
                  <a:schemeClr val="tx1"/>
                </a:solidFill>
              </a:rPr>
              <a:t>equipment procurement </a:t>
            </a:r>
            <a:r>
              <a:rPr lang="sv-SE" dirty="0">
                <a:solidFill>
                  <a:schemeClr val="tx1"/>
                </a:solidFill>
              </a:rPr>
              <a:t>plan is still realtively </a:t>
            </a:r>
            <a:r>
              <a:rPr lang="sv-SE" dirty="0" smtClean="0">
                <a:solidFill>
                  <a:schemeClr val="tx1"/>
                </a:solidFill>
              </a:rPr>
              <a:t>immature - to be presented in break-out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417" y="2967338"/>
            <a:ext cx="76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SOFTWARE ACTIVITIES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685431" cy="25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team scope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2014"/>
            <a:ext cx="4608512" cy="5341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Controls configuration tools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Controls Configuration Database (CCDB)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Naming Server for naming convention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Cable Database (CDB)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IOC Factory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CS Entry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Role Based Access Control (RBAC)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Clients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Alarm Handling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E-logbook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Archiving System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Save, Compare &amp; Restore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Scenario management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GUI/HMI (Control System Studio)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b="1" dirty="0"/>
              <a:t>Core controls software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Development/contributions to core EPICS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Timing </a:t>
            </a:r>
            <a:r>
              <a:rPr lang="en-US" sz="1600" dirty="0"/>
              <a:t>applications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Post-mortem </a:t>
            </a:r>
            <a:r>
              <a:rPr lang="en-US" sz="1600" dirty="0" smtClean="0"/>
              <a:t>diagnostics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1472014"/>
            <a:ext cx="4885495" cy="490931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84" indent="-285725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99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5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1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7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6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Physics modelling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Open XAL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ESS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Linac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Simulator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Beam Physics Applications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Operation tools – Scripting frameworks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iPython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Scripting Execution Environment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Macroserver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Software development environment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Vagrant for virtualization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Ansible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for automation of deployment and configuration of our software infrastructure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Jenkins for continuous integration support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2880320" cy="14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Software team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507288" cy="4525963"/>
          </a:xfrm>
        </p:spPr>
        <p:txBody>
          <a:bodyPr>
            <a:noAutofit/>
          </a:bodyPr>
          <a:lstStyle/>
          <a:p>
            <a:r>
              <a:rPr lang="sv-SE" sz="2400" dirty="0" smtClean="0"/>
              <a:t>The software scope is being reworked</a:t>
            </a:r>
          </a:p>
          <a:p>
            <a:endParaRPr lang="sv-SE" sz="2400" dirty="0"/>
          </a:p>
          <a:p>
            <a:r>
              <a:rPr lang="sv-SE" sz="2400" dirty="0" smtClean="0"/>
              <a:t>When the </a:t>
            </a:r>
            <a:r>
              <a:rPr lang="sv-SE" sz="2400" dirty="0"/>
              <a:t>scope definition has matured, we believe that significant parts of the software development scope can be packaged for in-kind contributions</a:t>
            </a:r>
          </a:p>
          <a:p>
            <a:endParaRPr lang="sv-SE" sz="2400" dirty="0" smtClean="0"/>
          </a:p>
          <a:p>
            <a:r>
              <a:rPr lang="sv-SE" sz="2400" dirty="0" smtClean="0"/>
              <a:t>A call for tender for software development services is ongoing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smtClean="0"/>
              <a:t>Collaboration within open communities are very important for ICS going forward.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13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09" y="2967338"/>
            <a:ext cx="827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Hardware platforms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564" y="4251175"/>
            <a:ext cx="2514299" cy="19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101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“Other”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06389" y="1484784"/>
            <a:ext cx="8424936" cy="360434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ICS is trying to standardize control solutions wherever possible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Serial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 MOXA – almost de-facto standard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Ethernet-based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 as a fieldbus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connect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ed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to EPICS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Detectors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EPICS AreaDetector supports a large device base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Motion control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Working together with our NSS colleagues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3203848" cy="150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Hardware development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Development of the high-end electronic platform is started as an in-kind activity with Switzerland</a:t>
            </a:r>
          </a:p>
          <a:p>
            <a:endParaRPr lang="sv-SE" sz="2400" dirty="0"/>
          </a:p>
          <a:p>
            <a:r>
              <a:rPr lang="sv-SE" sz="2400" dirty="0" smtClean="0"/>
              <a:t>Development of EtherCAT-specific modules for ESS/ICS usage is being initiated as an in-kind activity with Estonia</a:t>
            </a:r>
          </a:p>
          <a:p>
            <a:endParaRPr lang="sv-SE" sz="2400" dirty="0"/>
          </a:p>
          <a:p>
            <a:r>
              <a:rPr lang="sv-SE" sz="2400" dirty="0"/>
              <a:t>More in-kind opportunities exist for development of microTCA electronics and platform management</a:t>
            </a:r>
          </a:p>
          <a:p>
            <a:endParaRPr lang="sv-SE" sz="2400" dirty="0" smtClean="0"/>
          </a:p>
          <a:p>
            <a:r>
              <a:rPr lang="sv-SE" sz="2400" dirty="0" smtClean="0"/>
              <a:t>A call for tender </a:t>
            </a:r>
            <a:r>
              <a:rPr lang="sv-SE" sz="2400" dirty="0"/>
              <a:t>for hardware development services and automation software development services will open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17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85" y="2967338"/>
            <a:ext cx="760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SAFETY AND PROTECTION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safety and Machine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16416" cy="237626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Machine </a:t>
            </a:r>
            <a:r>
              <a:rPr lang="en-US" sz="2000" dirty="0">
                <a:solidFill>
                  <a:srgbClr val="000000"/>
                </a:solidFill>
              </a:rPr>
              <a:t>protection </a:t>
            </a:r>
            <a:r>
              <a:rPr lang="en-US" sz="2000" dirty="0" smtClean="0">
                <a:solidFill>
                  <a:srgbClr val="000000"/>
                </a:solidFill>
              </a:rPr>
              <a:t>shall prevent </a:t>
            </a:r>
            <a:r>
              <a:rPr lang="en-US" sz="2000" dirty="0">
                <a:solidFill>
                  <a:srgbClr val="000000"/>
                </a:solidFill>
              </a:rPr>
              <a:t>and mitigate damage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 smtClean="0">
                <a:solidFill>
                  <a:srgbClr val="000000"/>
                </a:solidFill>
              </a:rPr>
              <a:t>machine in </a:t>
            </a:r>
            <a:r>
              <a:rPr lang="en-US" sz="2000" dirty="0">
                <a:solidFill>
                  <a:srgbClr val="000000"/>
                </a:solidFill>
              </a:rPr>
              <a:t>accordance with beam and facility related availability </a:t>
            </a:r>
            <a:r>
              <a:rPr lang="en-US" sz="2000" dirty="0" smtClean="0">
                <a:solidFill>
                  <a:srgbClr val="000000"/>
                </a:solidFill>
              </a:rPr>
              <a:t>requirements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Machine </a:t>
            </a:r>
            <a:r>
              <a:rPr lang="en-US" sz="2000" dirty="0">
                <a:solidFill>
                  <a:srgbClr val="000000"/>
                </a:solidFill>
              </a:rPr>
              <a:t>protection shall protect the machine from unnecessary beam-induced activation having a potential to cause long-term damage to the machine or increase maintenance </a:t>
            </a:r>
            <a:r>
              <a:rPr lang="en-US" sz="2000" dirty="0" smtClean="0">
                <a:solidFill>
                  <a:srgbClr val="000000"/>
                </a:solidFill>
              </a:rPr>
              <a:t>times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5" name="Picture 4" descr="Functional_Architecture_Concept_v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79681"/>
            <a:ext cx="3888432" cy="24136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88432" y="3573016"/>
            <a:ext cx="5119936" cy="306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The Personnel safety system shall prevent and mitigate any risk for damage or danger to personnel as identified by risk analyses and assessments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Personnel safety system shall be designed and implemented in compliance with safety standards such as IEC61508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is ICS about?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very, very much equipment that needs to work in synchronization - and with well-known configurations</a:t>
            </a:r>
          </a:p>
          <a:p>
            <a:endParaRPr lang="sv-SE" sz="1800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For this purpose almost all equipment at the ESS facility is connected to the </a:t>
            </a:r>
            <a:r>
              <a:rPr lang="sv-SE" sz="1800" b="1" dirty="0" smtClean="0">
                <a:solidFill>
                  <a:schemeClr val="tx1"/>
                </a:solidFill>
              </a:rPr>
              <a:t>Integrated Control System</a:t>
            </a:r>
          </a:p>
          <a:p>
            <a:endParaRPr lang="sv-SE" sz="1800" b="1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The control system is the ”central nervous system of ESS”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Voltage supplies for magnets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Vacuum systems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Cryogenic equipment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RF equipment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Air conditioning in the tunnel</a:t>
            </a:r>
          </a:p>
          <a:p>
            <a:pPr lvl="1"/>
            <a:endParaRPr lang="sv-SE" sz="1400" dirty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An estimated </a:t>
            </a:r>
            <a:r>
              <a:rPr lang="sv-SE" sz="1800" b="1" dirty="0" smtClean="0">
                <a:solidFill>
                  <a:schemeClr val="tx1"/>
                </a:solidFill>
              </a:rPr>
              <a:t>1.5 million</a:t>
            </a:r>
            <a:r>
              <a:rPr lang="sv-SE" sz="1800" dirty="0" smtClean="0">
                <a:solidFill>
                  <a:schemeClr val="tx1"/>
                </a:solidFill>
              </a:rPr>
              <a:t/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control points will be needed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914068" cy="2573493"/>
          </a:xfrm>
          <a:prstGeom prst="rect">
            <a:avLst/>
          </a:prstGeom>
          <a:noFill/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19872" y="4566740"/>
            <a:ext cx="5606473" cy="2158055"/>
            <a:chOff x="0" y="1340768"/>
            <a:chExt cx="9144000" cy="4815191"/>
          </a:xfrm>
        </p:grpSpPr>
        <p:pic>
          <p:nvPicPr>
            <p:cNvPr id="6" name="Picture 5" descr="PSS_EPL.jpe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44000" cy="48151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27784" y="4005064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4</a:t>
              </a:r>
              <a:endParaRPr lang="en-GB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00" y="3024000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5</a:t>
              </a:r>
              <a:endParaRPr lang="en-GB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6256" y="2132856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6</a:t>
              </a:r>
              <a:endParaRPr lang="en-GB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72400" y="1556792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7</a:t>
              </a:r>
              <a:endParaRPr lang="en-GB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5656" y="4509120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3</a:t>
              </a:r>
              <a:endParaRPr lang="en-GB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0000" y="4797152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2</a:t>
              </a:r>
              <a:endParaRPr lang="en-GB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04" y="5085184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1</a:t>
              </a:r>
              <a:endParaRPr lang="en-GB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Safety and protection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507288" cy="4896544"/>
          </a:xfrm>
        </p:spPr>
        <p:txBody>
          <a:bodyPr>
            <a:normAutofit/>
          </a:bodyPr>
          <a:lstStyle/>
          <a:p>
            <a:r>
              <a:rPr lang="sv-SE" sz="2000" dirty="0" smtClean="0"/>
              <a:t>The Personnel safety system is nearing design completion and implementation of subsystems has started. The PSS will be an ESS in-house activity</a:t>
            </a:r>
          </a:p>
          <a:p>
            <a:endParaRPr lang="sv-SE" sz="2000" dirty="0" smtClean="0"/>
          </a:p>
          <a:p>
            <a:r>
              <a:rPr lang="sv-SE" sz="2000" dirty="0" smtClean="0"/>
              <a:t>The machine protection architecture is being enhanced and clarified as recommended by an external review committee in 2015-12</a:t>
            </a:r>
          </a:p>
          <a:p>
            <a:endParaRPr lang="sv-SE" sz="2000" dirty="0"/>
          </a:p>
          <a:p>
            <a:r>
              <a:rPr lang="sv-SE" sz="2000" dirty="0" smtClean="0"/>
              <a:t>Meanwhile, parts of the Machine protection system, and the  Fast beam interlock system in particular, is being developed as an in-kind collaboration with Switzerland</a:t>
            </a:r>
          </a:p>
          <a:p>
            <a:endParaRPr lang="sv-SE" sz="2000" dirty="0"/>
          </a:p>
          <a:p>
            <a:r>
              <a:rPr lang="sv-SE" sz="2000" dirty="0" smtClean="0"/>
              <a:t>We are looking for a solution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for radiation monitors and </a:t>
            </a:r>
            <a:br>
              <a:rPr lang="sv-SE" sz="2000" dirty="0" smtClean="0"/>
            </a:br>
            <a:r>
              <a:rPr lang="sv-SE" sz="2000" dirty="0" smtClean="0"/>
              <a:t>oxygen depletion monitors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20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8937" y="2708920"/>
            <a:ext cx="5386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Control SYSTEM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INFRASTRUCTURE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6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16416" cy="2376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In the scope for the control system infrastructure is infrastructure </a:t>
            </a:r>
            <a:r>
              <a:rPr lang="en-US" sz="2100" dirty="0">
                <a:solidFill>
                  <a:srgbClr val="000000"/>
                </a:solidFill>
              </a:rPr>
              <a:t>required for the Control System to </a:t>
            </a:r>
            <a:r>
              <a:rPr lang="en-US" sz="2100" dirty="0" smtClean="0">
                <a:solidFill>
                  <a:srgbClr val="000000"/>
                </a:solidFill>
              </a:rPr>
              <a:t>operate</a:t>
            </a:r>
            <a:r>
              <a:rPr lang="en-US" sz="2100" dirty="0">
                <a:solidFill>
                  <a:srgbClr val="000000"/>
                </a:solidFill>
              </a:rPr>
              <a:t/>
            </a:r>
            <a:br>
              <a:rPr lang="en-US" sz="2100" dirty="0">
                <a:solidFill>
                  <a:srgbClr val="000000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A centralized </a:t>
            </a:r>
            <a:r>
              <a:rPr lang="en-US" sz="2100" dirty="0">
                <a:solidFill>
                  <a:srgbClr val="000000"/>
                </a:solidFill>
              </a:rPr>
              <a:t>ESS Control Room, which allows </a:t>
            </a:r>
            <a:r>
              <a:rPr lang="en-US" sz="2100" dirty="0" smtClean="0">
                <a:solidFill>
                  <a:srgbClr val="000000"/>
                </a:solidFill>
              </a:rPr>
              <a:t>the entire facility </a:t>
            </a:r>
            <a:r>
              <a:rPr lang="en-US" sz="2100" dirty="0">
                <a:solidFill>
                  <a:srgbClr val="000000"/>
                </a:solidFill>
              </a:rPr>
              <a:t>to be controlled from the same </a:t>
            </a:r>
            <a:r>
              <a:rPr lang="en-US" sz="2100" dirty="0" smtClean="0">
                <a:solidFill>
                  <a:srgbClr val="000000"/>
                </a:solidFill>
              </a:rPr>
              <a:t>location</a:t>
            </a:r>
            <a:br>
              <a:rPr lang="en-US" sz="2100" dirty="0" smtClean="0">
                <a:solidFill>
                  <a:srgbClr val="000000"/>
                </a:solidFill>
              </a:rPr>
            </a:br>
            <a:endParaRPr lang="en-US" sz="21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Operations </a:t>
            </a:r>
            <a:r>
              <a:rPr lang="en-US" sz="2100" dirty="0">
                <a:solidFill>
                  <a:srgbClr val="000000"/>
                </a:solidFill>
              </a:rPr>
              <a:t>consoles, servers and file storage </a:t>
            </a:r>
            <a:r>
              <a:rPr lang="en-US" sz="2100" dirty="0" smtClean="0">
                <a:solidFill>
                  <a:srgbClr val="000000"/>
                </a:solidFill>
              </a:rPr>
              <a:t>required </a:t>
            </a:r>
            <a:r>
              <a:rPr lang="en-US" sz="2100" dirty="0">
                <a:solidFill>
                  <a:srgbClr val="000000"/>
                </a:solidFill>
              </a:rPr>
              <a:t>for </a:t>
            </a:r>
            <a:r>
              <a:rPr lang="en-US" sz="2100" dirty="0" smtClean="0">
                <a:solidFill>
                  <a:srgbClr val="000000"/>
                </a:solidFill>
              </a:rPr>
              <a:t>operation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88432" y="4183737"/>
            <a:ext cx="5119936" cy="2557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Networks </a:t>
            </a:r>
            <a:r>
              <a:rPr lang="en-US" sz="2000" dirty="0">
                <a:solidFill>
                  <a:srgbClr val="000000"/>
                </a:solidFill>
              </a:rPr>
              <a:t>between Control boxes, </a:t>
            </a:r>
            <a:r>
              <a:rPr lang="en-US" sz="2000" dirty="0" smtClean="0">
                <a:solidFill>
                  <a:srgbClr val="000000"/>
                </a:solidFill>
              </a:rPr>
              <a:t>Timing system units, Control Room, Data Centre and other control equipment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Efforts </a:t>
            </a:r>
            <a:r>
              <a:rPr lang="en-US" sz="2000" dirty="0">
                <a:solidFill>
                  <a:srgbClr val="000000"/>
                </a:solidFill>
              </a:rPr>
              <a:t>and material required for connecting devices to the </a:t>
            </a:r>
            <a:r>
              <a:rPr lang="en-US" sz="2000" dirty="0" smtClean="0">
                <a:solidFill>
                  <a:srgbClr val="000000"/>
                </a:solidFill>
              </a:rPr>
              <a:t>ICS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5" y="4437112"/>
            <a:ext cx="37516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5500"/>
            <a:ext cx="4571999" cy="324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3"/>
            <a:ext cx="8507288" cy="252028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The design and implementation of the control room has been initiated as an in-kind collaboration with Norway</a:t>
            </a:r>
          </a:p>
          <a:p>
            <a:endParaRPr lang="sv-SE" sz="2400" dirty="0"/>
          </a:p>
          <a:p>
            <a:r>
              <a:rPr lang="sv-SE" sz="2400" dirty="0" smtClean="0"/>
              <a:t>We are </a:t>
            </a:r>
            <a:r>
              <a:rPr lang="sv-SE" sz="2400" dirty="0"/>
              <a:t>investigating possibilities of creating in-kind collaborations for the data centre associated to the control system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Control system infrastructure status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9952" y="4241794"/>
            <a:ext cx="4896544" cy="235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Design and planning of the control system network is ongoing. Some specialized tasks such as cyber security issues may be possible to implement as in-kind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1090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02 </a:t>
            </a:r>
            <a:r>
              <a:rPr lang="sv-SE" dirty="0" smtClean="0"/>
              <a:t>	Software </a:t>
            </a:r>
            <a:r>
              <a:rPr lang="sv-SE" dirty="0"/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scope for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412941"/>
            <a:ext cx="8229600" cy="1439995"/>
          </a:xfrm>
        </p:spPr>
        <p:txBody>
          <a:bodyPr>
            <a:normAutofit fontScale="92500" lnSpcReduction="10000"/>
          </a:bodyPr>
          <a:lstStyle/>
          <a:p>
            <a:r>
              <a:rPr lang="sv-SE" sz="1600" dirty="0" smtClean="0"/>
              <a:t>The span of technical scope and the competencies needed in ICS is enormous</a:t>
            </a:r>
          </a:p>
          <a:p>
            <a:r>
              <a:rPr lang="sv-SE" sz="1600" dirty="0" smtClean="0"/>
              <a:t>From analog signals to Java-based high-end, big-data GUI:s in high performance, high availability</a:t>
            </a:r>
          </a:p>
          <a:p>
            <a:r>
              <a:rPr lang="sv-SE" sz="1600" dirty="0" smtClean="0"/>
              <a:t>PLC systems</a:t>
            </a:r>
          </a:p>
          <a:p>
            <a:r>
              <a:rPr lang="sv-SE" sz="1600" dirty="0" smtClean="0"/>
              <a:t>Safety and protection systems</a:t>
            </a:r>
          </a:p>
          <a:p>
            <a:r>
              <a:rPr lang="sv-SE" sz="1600" dirty="0" smtClean="0"/>
              <a:t>Infrastructure: </a:t>
            </a:r>
            <a:r>
              <a:rPr lang="sv-SE" sz="1600" dirty="0"/>
              <a:t>networking, data centre, control room</a:t>
            </a:r>
          </a:p>
          <a:p>
            <a:r>
              <a:rPr lang="sv-SE" sz="1600" dirty="0" smtClean="0"/>
              <a:t>Systems integration, Installation</a:t>
            </a:r>
          </a:p>
          <a:p>
            <a:r>
              <a:rPr lang="sv-SE" sz="1600" dirty="0" smtClean="0"/>
              <a:t>Project management and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Left-Right Arrow 4"/>
          <p:cNvSpPr/>
          <p:nvPr/>
        </p:nvSpPr>
        <p:spPr>
          <a:xfrm>
            <a:off x="539552" y="4365269"/>
            <a:ext cx="41044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Electronics hardware</a:t>
            </a:r>
            <a:endParaRPr lang="sv-SE" dirty="0"/>
          </a:p>
        </p:txBody>
      </p:sp>
      <p:sp>
        <p:nvSpPr>
          <p:cNvPr id="6" name="Left-Right Arrow 5"/>
          <p:cNvSpPr/>
          <p:nvPr/>
        </p:nvSpPr>
        <p:spPr>
          <a:xfrm>
            <a:off x="4644008" y="4365269"/>
            <a:ext cx="388843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Software</a:t>
            </a:r>
            <a:endParaRPr lang="sv-SE" dirty="0"/>
          </a:p>
        </p:txBody>
      </p:sp>
      <p:sp>
        <p:nvSpPr>
          <p:cNvPr id="7" name="Left-Right Arrow 6"/>
          <p:cNvSpPr/>
          <p:nvPr/>
        </p:nvSpPr>
        <p:spPr>
          <a:xfrm>
            <a:off x="2915816" y="4941333"/>
            <a:ext cx="32403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PLC</a:t>
            </a:r>
            <a:endParaRPr lang="sv-SE" dirty="0"/>
          </a:p>
        </p:txBody>
      </p:sp>
      <p:sp>
        <p:nvSpPr>
          <p:cNvPr id="9" name="Left-Right Arrow 8"/>
          <p:cNvSpPr/>
          <p:nvPr/>
        </p:nvSpPr>
        <p:spPr>
          <a:xfrm>
            <a:off x="3122996" y="5445389"/>
            <a:ext cx="238510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Infrastructure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989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Analog electronics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985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electronics</a:t>
            </a:r>
            <a:endParaRPr lang="sv-SE" sz="9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7504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FPGA firmware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9104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communication</a:t>
            </a:r>
            <a:endParaRPr lang="sv-SE" sz="9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4375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PCB, packaging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75248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64496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Industrialization, maintenance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7728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Kernel drivers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450203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Operating systems (RT)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75448" y="338575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Development environments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392352" y="3385593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EPICS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4128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CSS/Eclipse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9348" y="327758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Applicatoins (GUI, Web, Services)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51612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Databases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45420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Availability, performance</a:t>
            </a:r>
            <a:endParaRPr lang="sv-SE" sz="9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95728" y="352960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27" name="Left-Right Arrow 26"/>
          <p:cNvSpPr/>
          <p:nvPr/>
        </p:nvSpPr>
        <p:spPr>
          <a:xfrm>
            <a:off x="1490466" y="6093296"/>
            <a:ext cx="672534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Safety and protection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6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/>
          <p:nvPr/>
        </p:nvSpPr>
        <p:spPr>
          <a:xfrm>
            <a:off x="3881314" y="576761"/>
            <a:ext cx="1660695" cy="692001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ESS ERIC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BOARD OF DIRECTORS</a:t>
            </a:r>
            <a:br>
              <a:rPr lang="en-US" sz="1050" dirty="0" smtClean="0"/>
            </a:br>
            <a:r>
              <a:rPr lang="en-US" sz="1050" dirty="0" smtClean="0"/>
              <a:t>DIRECTOR GENERAL</a:t>
            </a:r>
            <a:endParaRPr lang="en-US" sz="1050" dirty="0"/>
          </a:p>
        </p:txBody>
      </p:sp>
      <p:sp>
        <p:nvSpPr>
          <p:cNvPr id="6" name="Process 5"/>
          <p:cNvSpPr/>
          <p:nvPr/>
        </p:nvSpPr>
        <p:spPr>
          <a:xfrm>
            <a:off x="2903653" y="2048041"/>
            <a:ext cx="1481599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MACHINES DIRECTORATE</a:t>
            </a:r>
            <a:endParaRPr lang="en-US" sz="1050" dirty="0"/>
          </a:p>
        </p:txBody>
      </p:sp>
      <p:sp>
        <p:nvSpPr>
          <p:cNvPr id="7" name="Process 6"/>
          <p:cNvSpPr/>
          <p:nvPr/>
        </p:nvSpPr>
        <p:spPr>
          <a:xfrm>
            <a:off x="5079428" y="2048041"/>
            <a:ext cx="1487098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SCIENCE DIRECTORATE</a:t>
            </a:r>
            <a:endParaRPr lang="en-US" sz="1050" dirty="0"/>
          </a:p>
        </p:txBody>
      </p:sp>
      <p:sp>
        <p:nvSpPr>
          <p:cNvPr id="8" name="Process 7"/>
          <p:cNvSpPr/>
          <p:nvPr/>
        </p:nvSpPr>
        <p:spPr>
          <a:xfrm>
            <a:off x="2908985" y="2662417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ACCELERATOR</a:t>
            </a:r>
            <a:endParaRPr lang="en-US" sz="900" dirty="0"/>
          </a:p>
        </p:txBody>
      </p:sp>
      <p:sp>
        <p:nvSpPr>
          <p:cNvPr id="9" name="Process 8"/>
          <p:cNvSpPr/>
          <p:nvPr/>
        </p:nvSpPr>
        <p:spPr>
          <a:xfrm>
            <a:off x="2913277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TARGET</a:t>
            </a:r>
            <a:endParaRPr lang="en-US" sz="900" dirty="0"/>
          </a:p>
        </p:txBody>
      </p:sp>
      <p:sp>
        <p:nvSpPr>
          <p:cNvPr id="11" name="Process 10"/>
          <p:cNvSpPr/>
          <p:nvPr/>
        </p:nvSpPr>
        <p:spPr>
          <a:xfrm>
            <a:off x="7216340" y="2048041"/>
            <a:ext cx="1501105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PROJECT SUPPORT &amp; ADMINISTRATION DIRECTORATE</a:t>
            </a:r>
            <a:endParaRPr lang="en-US" sz="1000" dirty="0"/>
          </a:p>
        </p:txBody>
      </p:sp>
      <p:sp>
        <p:nvSpPr>
          <p:cNvPr id="12" name="Process 11"/>
          <p:cNvSpPr/>
          <p:nvPr/>
        </p:nvSpPr>
        <p:spPr>
          <a:xfrm>
            <a:off x="820753" y="3722698"/>
            <a:ext cx="1465200" cy="322388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</a:t>
            </a:r>
            <a:endParaRPr lang="en-US" sz="900" dirty="0"/>
          </a:p>
        </p:txBody>
      </p:sp>
      <p:sp>
        <p:nvSpPr>
          <p:cNvPr id="13" name="Process 12"/>
          <p:cNvSpPr/>
          <p:nvPr/>
        </p:nvSpPr>
        <p:spPr>
          <a:xfrm>
            <a:off x="818183" y="319620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Operations, ES &amp;H and QA</a:t>
            </a:r>
            <a:endParaRPr lang="en-US" sz="900" dirty="0"/>
          </a:p>
        </p:txBody>
      </p:sp>
      <p:sp>
        <p:nvSpPr>
          <p:cNvPr id="14" name="Process 13"/>
          <p:cNvSpPr/>
          <p:nvPr/>
        </p:nvSpPr>
        <p:spPr>
          <a:xfrm>
            <a:off x="818183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CONVENTIONAL FACILITIES</a:t>
            </a:r>
            <a:endParaRPr lang="en-US" sz="900" dirty="0"/>
          </a:p>
        </p:txBody>
      </p:sp>
      <p:sp>
        <p:nvSpPr>
          <p:cNvPr id="15" name="Process 14"/>
          <p:cNvSpPr/>
          <p:nvPr/>
        </p:nvSpPr>
        <p:spPr>
          <a:xfrm>
            <a:off x="7216338" y="3190050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RESOURCES</a:t>
            </a:r>
            <a:endParaRPr lang="en-US" sz="900" dirty="0"/>
          </a:p>
        </p:txBody>
      </p:sp>
      <p:sp>
        <p:nvSpPr>
          <p:cNvPr id="16" name="Process 15"/>
          <p:cNvSpPr/>
          <p:nvPr/>
        </p:nvSpPr>
        <p:spPr>
          <a:xfrm>
            <a:off x="7216338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GENERAL SERVICES</a:t>
            </a:r>
            <a:endParaRPr lang="en-US" sz="900" dirty="0"/>
          </a:p>
        </p:txBody>
      </p:sp>
      <p:sp>
        <p:nvSpPr>
          <p:cNvPr id="17" name="Process 16"/>
          <p:cNvSpPr/>
          <p:nvPr/>
        </p:nvSpPr>
        <p:spPr>
          <a:xfrm>
            <a:off x="5089350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PROJECTS</a:t>
            </a:r>
            <a:endParaRPr lang="en-US" sz="900" dirty="0"/>
          </a:p>
        </p:txBody>
      </p:sp>
      <p:sp>
        <p:nvSpPr>
          <p:cNvPr id="18" name="Process 17"/>
          <p:cNvSpPr/>
          <p:nvPr/>
        </p:nvSpPr>
        <p:spPr>
          <a:xfrm>
            <a:off x="5094873" y="371919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ACTIVITIES</a:t>
            </a:r>
            <a:endParaRPr lang="en-US" sz="900" dirty="0"/>
          </a:p>
        </p:txBody>
      </p:sp>
      <p:sp>
        <p:nvSpPr>
          <p:cNvPr id="19" name="Process 18"/>
          <p:cNvSpPr/>
          <p:nvPr/>
        </p:nvSpPr>
        <p:spPr>
          <a:xfrm>
            <a:off x="5089358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TECHNOLOGIES</a:t>
            </a:r>
            <a:endParaRPr lang="en-US" sz="900" dirty="0"/>
          </a:p>
        </p:txBody>
      </p:sp>
      <p:sp>
        <p:nvSpPr>
          <p:cNvPr id="20" name="Process 19"/>
          <p:cNvSpPr/>
          <p:nvPr/>
        </p:nvSpPr>
        <p:spPr>
          <a:xfrm>
            <a:off x="5089355" y="2669879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INSTRUMENTS</a:t>
            </a:r>
            <a:endParaRPr lang="en-US" sz="900" dirty="0"/>
          </a:p>
        </p:txBody>
      </p:sp>
      <p:sp>
        <p:nvSpPr>
          <p:cNvPr id="21" name="Process 20"/>
          <p:cNvSpPr/>
          <p:nvPr/>
        </p:nvSpPr>
        <p:spPr>
          <a:xfrm>
            <a:off x="2912693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INTEGRATED CONTROL SYSTEM</a:t>
            </a:r>
            <a:endParaRPr lang="en-US" sz="900" dirty="0"/>
          </a:p>
        </p:txBody>
      </p:sp>
      <p:sp>
        <p:nvSpPr>
          <p:cNvPr id="22" name="Process 21"/>
          <p:cNvSpPr/>
          <p:nvPr/>
        </p:nvSpPr>
        <p:spPr>
          <a:xfrm>
            <a:off x="2913278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SYSTEMS ENGINEERING</a:t>
            </a:r>
            <a:endParaRPr lang="en-US" sz="900" dirty="0"/>
          </a:p>
        </p:txBody>
      </p:sp>
      <p:sp>
        <p:nvSpPr>
          <p:cNvPr id="23" name="Process 22"/>
          <p:cNvSpPr/>
          <p:nvPr/>
        </p:nvSpPr>
        <p:spPr>
          <a:xfrm>
            <a:off x="509487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DATA MANAGEMENT SOFTWARE CENTRE</a:t>
            </a:r>
            <a:endParaRPr lang="en-US" sz="900" dirty="0"/>
          </a:p>
        </p:txBody>
      </p:sp>
      <p:sp>
        <p:nvSpPr>
          <p:cNvPr id="24" name="Process 23"/>
          <p:cNvSpPr/>
          <p:nvPr/>
        </p:nvSpPr>
        <p:spPr>
          <a:xfrm>
            <a:off x="291486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ENGINEERING &amp; INTEGRATION SUPPORT</a:t>
            </a:r>
            <a:endParaRPr lang="en-US" sz="900" dirty="0"/>
          </a:p>
        </p:txBody>
      </p:sp>
      <p:sp>
        <p:nvSpPr>
          <p:cNvPr id="25" name="Process 24"/>
          <p:cNvSpPr/>
          <p:nvPr/>
        </p:nvSpPr>
        <p:spPr>
          <a:xfrm>
            <a:off x="7216341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COMMUNICATIONS &amp; EXTERNAL RELATIONS</a:t>
            </a:r>
            <a:endParaRPr lang="en-US" sz="900" dirty="0"/>
          </a:p>
        </p:txBody>
      </p:sp>
      <p:sp>
        <p:nvSpPr>
          <p:cNvPr id="26" name="Process 25"/>
          <p:cNvSpPr/>
          <p:nvPr/>
        </p:nvSpPr>
        <p:spPr>
          <a:xfrm>
            <a:off x="7216343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FINANCE</a:t>
            </a:r>
            <a:endParaRPr lang="en-US" sz="900" dirty="0"/>
          </a:p>
        </p:txBody>
      </p:sp>
      <p:sp>
        <p:nvSpPr>
          <p:cNvPr id="34" name="Process 33"/>
          <p:cNvSpPr/>
          <p:nvPr/>
        </p:nvSpPr>
        <p:spPr>
          <a:xfrm>
            <a:off x="7216338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INFORMATION TECHNOLOGY</a:t>
            </a:r>
            <a:endParaRPr lang="en-US" sz="900" dirty="0"/>
          </a:p>
        </p:txBody>
      </p:sp>
      <p:sp>
        <p:nvSpPr>
          <p:cNvPr id="35" name="Process 34"/>
          <p:cNvSpPr/>
          <p:nvPr/>
        </p:nvSpPr>
        <p:spPr>
          <a:xfrm>
            <a:off x="7220068" y="527917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LEGAL</a:t>
            </a:r>
            <a:endParaRPr lang="en-US" sz="900" dirty="0"/>
          </a:p>
        </p:txBody>
      </p:sp>
      <p:sp>
        <p:nvSpPr>
          <p:cNvPr id="36" name="Process 35"/>
          <p:cNvSpPr/>
          <p:nvPr/>
        </p:nvSpPr>
        <p:spPr>
          <a:xfrm>
            <a:off x="7216342" y="582481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SUPPLY, PROCUREMENT &amp; LOGISTICS</a:t>
            </a:r>
            <a:endParaRPr lang="en-US" sz="900" dirty="0"/>
          </a:p>
        </p:txBody>
      </p:sp>
      <p:cxnSp>
        <p:nvCxnSpPr>
          <p:cNvPr id="38" name="Elbow Connector 37"/>
          <p:cNvCxnSpPr>
            <a:stCxn id="4" idx="2"/>
          </p:cNvCxnSpPr>
          <p:nvPr/>
        </p:nvCxnSpPr>
        <p:spPr>
          <a:xfrm rot="5400000">
            <a:off x="4528859" y="1451039"/>
            <a:ext cx="365081" cy="527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711663" y="1864777"/>
            <a:ext cx="3255230" cy="183264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14" idx="0"/>
          </p:cNvCxnSpPr>
          <p:nvPr/>
        </p:nvCxnSpPr>
        <p:spPr>
          <a:xfrm rot="10800000" flipV="1">
            <a:off x="1550784" y="1864774"/>
            <a:ext cx="3160883" cy="797643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" idx="0"/>
          </p:cNvCxnSpPr>
          <p:nvPr/>
        </p:nvCxnSpPr>
        <p:spPr>
          <a:xfrm>
            <a:off x="3640482" y="1864777"/>
            <a:ext cx="3971" cy="18326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" idx="0"/>
          </p:cNvCxnSpPr>
          <p:nvPr/>
        </p:nvCxnSpPr>
        <p:spPr>
          <a:xfrm>
            <a:off x="5822977" y="1864776"/>
            <a:ext cx="0" cy="183265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11664" y="1519172"/>
            <a:ext cx="0" cy="34560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4" idx="1"/>
          </p:cNvCxnSpPr>
          <p:nvPr/>
        </p:nvCxnSpPr>
        <p:spPr>
          <a:xfrm rot="10800000" flipH="1" flipV="1">
            <a:off x="818182" y="2829818"/>
            <a:ext cx="1" cy="527632"/>
          </a:xfrm>
          <a:prstGeom prst="bentConnector4">
            <a:avLst>
              <a:gd name="adj1" fmla="val -22860000000"/>
              <a:gd name="adj2" fmla="val 99561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endCxn id="12" idx="1"/>
          </p:cNvCxnSpPr>
          <p:nvPr/>
        </p:nvCxnSpPr>
        <p:spPr>
          <a:xfrm rot="16200000" flipH="1">
            <a:off x="452599" y="3515738"/>
            <a:ext cx="520286" cy="216022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>
            <a:stCxn id="6" idx="1"/>
            <a:endCxn id="8" idx="1"/>
          </p:cNvCxnSpPr>
          <p:nvPr/>
        </p:nvCxnSpPr>
        <p:spPr>
          <a:xfrm rot="10800000" flipH="1" flipV="1">
            <a:off x="2903653" y="2265841"/>
            <a:ext cx="5332" cy="563976"/>
          </a:xfrm>
          <a:prstGeom prst="bentConnector3">
            <a:avLst>
              <a:gd name="adj1" fmla="val -4287322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9" idx="1"/>
          </p:cNvCxnSpPr>
          <p:nvPr/>
        </p:nvCxnSpPr>
        <p:spPr>
          <a:xfrm rot="16200000" flipH="1">
            <a:off x="2533671" y="2978665"/>
            <a:ext cx="523121" cy="23609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22" idx="1"/>
          </p:cNvCxnSpPr>
          <p:nvPr/>
        </p:nvCxnSpPr>
        <p:spPr>
          <a:xfrm rot="16200000" flipH="1">
            <a:off x="2538192" y="3502600"/>
            <a:ext cx="514080" cy="236092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>
            <a:endCxn id="21" idx="1"/>
          </p:cNvCxnSpPr>
          <p:nvPr/>
        </p:nvCxnSpPr>
        <p:spPr>
          <a:xfrm rot="16200000" flipH="1">
            <a:off x="2530408" y="4024463"/>
            <a:ext cx="529062" cy="235507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endCxn id="24" idx="1"/>
          </p:cNvCxnSpPr>
          <p:nvPr/>
        </p:nvCxnSpPr>
        <p:spPr>
          <a:xfrm rot="16200000" flipH="1">
            <a:off x="2535524" y="4548409"/>
            <a:ext cx="521000" cy="23767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 flipH="1" flipV="1">
            <a:off x="5079427" y="2265841"/>
            <a:ext cx="9927" cy="571438"/>
          </a:xfrm>
          <a:prstGeom prst="bentConnector3">
            <a:avLst>
              <a:gd name="adj1" fmla="val -2302811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endCxn id="19" idx="1"/>
          </p:cNvCxnSpPr>
          <p:nvPr/>
        </p:nvCxnSpPr>
        <p:spPr>
          <a:xfrm rot="16200000" flipH="1">
            <a:off x="4709719" y="2978632"/>
            <a:ext cx="523123" cy="236156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endCxn id="18" idx="1"/>
          </p:cNvCxnSpPr>
          <p:nvPr/>
        </p:nvCxnSpPr>
        <p:spPr>
          <a:xfrm rot="16200000" flipH="1">
            <a:off x="4709877" y="3501596"/>
            <a:ext cx="528321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endCxn id="17" idx="1"/>
          </p:cNvCxnSpPr>
          <p:nvPr/>
        </p:nvCxnSpPr>
        <p:spPr>
          <a:xfrm rot="16200000" flipH="1">
            <a:off x="4711198" y="4028596"/>
            <a:ext cx="520156" cy="23614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>
            <a:endCxn id="23" idx="1"/>
          </p:cNvCxnSpPr>
          <p:nvPr/>
        </p:nvCxnSpPr>
        <p:spPr>
          <a:xfrm rot="16200000" flipH="1">
            <a:off x="4713537" y="4546412"/>
            <a:ext cx="521000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11" idx="1"/>
            <a:endCxn id="16" idx="1"/>
          </p:cNvCxnSpPr>
          <p:nvPr/>
        </p:nvCxnSpPr>
        <p:spPr>
          <a:xfrm rot="10800000" flipV="1">
            <a:off x="7216338" y="2265840"/>
            <a:ext cx="2" cy="563977"/>
          </a:xfrm>
          <a:prstGeom prst="bentConnector3">
            <a:avLst>
              <a:gd name="adj1" fmla="val 1143010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rot="16200000" flipH="1">
            <a:off x="6839359" y="2980471"/>
            <a:ext cx="527634" cy="226323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/>
          <p:nvPr/>
        </p:nvCxnSpPr>
        <p:spPr>
          <a:xfrm rot="16200000" flipH="1">
            <a:off x="6846138" y="3507481"/>
            <a:ext cx="514080" cy="226329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rot="16200000" flipH="1">
            <a:off x="6841749" y="4032156"/>
            <a:ext cx="522856" cy="22632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rot="16200000" flipH="1">
            <a:off x="6842675" y="4554084"/>
            <a:ext cx="521001" cy="226325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 rot="16200000" flipH="1">
            <a:off x="6845625" y="5072134"/>
            <a:ext cx="518831" cy="230055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16200000" flipH="1">
            <a:off x="6830359" y="5606230"/>
            <a:ext cx="545636" cy="226330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94939" y="4146669"/>
            <a:ext cx="1705053" cy="520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2016-05-01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7" name="Rounded Rectangle 6"/>
          <p:cNvSpPr/>
          <p:nvPr/>
        </p:nvSpPr>
        <p:spPr>
          <a:xfrm>
            <a:off x="6586700" y="56413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Henrik Carling</a:t>
            </a:r>
          </a:p>
          <a:p>
            <a:pPr algn="ctr"/>
            <a:r>
              <a:rPr lang="sv-SE" sz="800" dirty="0" smtClean="0"/>
              <a:t>Division head</a:t>
            </a:r>
            <a:endParaRPr lang="sv-SE" sz="8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2063371"/>
            <a:ext cx="1152128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Anna Gillberg</a:t>
            </a:r>
          </a:p>
          <a:p>
            <a:pPr algn="ctr"/>
            <a:r>
              <a:rPr lang="sv-SE" sz="800" dirty="0" smtClean="0"/>
              <a:t>Team assistant</a:t>
            </a:r>
            <a:endParaRPr lang="sv-SE" sz="800" dirty="0"/>
          </a:p>
        </p:txBody>
      </p:sp>
      <p:sp>
        <p:nvSpPr>
          <p:cNvPr id="10" name="Rounded Rectangle 9"/>
          <p:cNvSpPr/>
          <p:nvPr/>
        </p:nvSpPr>
        <p:spPr>
          <a:xfrm>
            <a:off x="269209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Annika Nordt</a:t>
            </a:r>
            <a:br>
              <a:rPr lang="sv-SE" sz="1100" dirty="0" smtClean="0"/>
            </a:br>
            <a:r>
              <a:rPr lang="sv-SE" sz="8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392392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Daniel Piso</a:t>
            </a:r>
          </a:p>
          <a:p>
            <a:pPr algn="ctr"/>
            <a:r>
              <a:rPr lang="sv-SE" sz="800" dirty="0" smtClean="0"/>
              <a:t>Hardware and integration</a:t>
            </a:r>
            <a:endParaRPr lang="sv-SE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148064" y="2060848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Hector Novella</a:t>
            </a:r>
            <a:endParaRPr lang="sv-SE" sz="11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2200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Susanne Regnell</a:t>
            </a:r>
          </a:p>
          <a:p>
            <a:pPr algn="ctr"/>
            <a:r>
              <a:rPr lang="sv-SE" sz="800" dirty="0" smtClean="0"/>
              <a:t>Control Software</a:t>
            </a:r>
            <a:endParaRPr lang="sv-SE" sz="800" dirty="0"/>
          </a:p>
        </p:txBody>
      </p:sp>
      <p:sp>
        <p:nvSpPr>
          <p:cNvPr id="14" name="Rounded Rectangle 13"/>
          <p:cNvSpPr/>
          <p:nvPr/>
        </p:nvSpPr>
        <p:spPr>
          <a:xfrm>
            <a:off x="7740352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Timo Korhonen</a:t>
            </a:r>
            <a:br>
              <a:rPr lang="sv-SE" sz="1100" dirty="0" smtClean="0"/>
            </a:br>
            <a:r>
              <a:rPr lang="sv-SE" sz="800" dirty="0" smtClean="0"/>
              <a:t>Chief engineer</a:t>
            </a:r>
            <a:endParaRPr lang="sv-SE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60032" y="19168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683568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3568" y="198884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72572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99992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2853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19216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36114" y="2492896"/>
            <a:ext cx="0" cy="3280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11960" y="2495423"/>
            <a:ext cx="0" cy="373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415160" y="2495424"/>
            <a:ext cx="3589" cy="370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5" idx="1"/>
          </p:cNvCxnSpPr>
          <p:nvPr/>
        </p:nvCxnSpPr>
        <p:spPr>
          <a:xfrm flipH="1">
            <a:off x="2836114" y="27696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836114" y="31296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3808" y="388932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36114" y="423783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6114" y="46055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6114" y="498544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15160" y="573680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22854" y="53012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15160" y="496863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18749" y="46502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15160" y="424385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418825" y="353869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415160" y="389357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418825" y="31742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15160" y="280369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211960" y="545041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19654" y="5001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11960" y="46363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19654" y="425005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211960" y="389981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211960" y="351313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21487" y="31601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219654" y="280014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02643" y="29969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Emanuele Laface</a:t>
            </a:r>
          </a:p>
          <a:p>
            <a:pPr algn="ctr"/>
            <a:r>
              <a:rPr lang="sv-SE" sz="8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490833" y="33552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Karin Rathsman</a:t>
            </a:r>
            <a:br>
              <a:rPr lang="sv-SE" sz="1100" dirty="0" smtClean="0"/>
            </a:br>
            <a:r>
              <a:rPr lang="sv-SE" sz="800" dirty="0" smtClean="0"/>
              <a:t>Senior scientist</a:t>
            </a:r>
            <a:endParaRPr lang="sv-SE" sz="1100" dirty="0"/>
          </a:p>
        </p:txBody>
      </p:sp>
      <p:sp>
        <p:nvSpPr>
          <p:cNvPr id="51" name="Rounded Rectangle 50"/>
          <p:cNvSpPr/>
          <p:nvPr/>
        </p:nvSpPr>
        <p:spPr>
          <a:xfrm>
            <a:off x="6501611" y="37305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Leandro Fernandez</a:t>
            </a:r>
            <a:br>
              <a:rPr lang="sv-SE" sz="900" dirty="0" smtClean="0"/>
            </a:br>
            <a:r>
              <a:rPr lang="sv-SE" sz="700" dirty="0" smtClean="0"/>
              <a:t>Senior software engineer</a:t>
            </a:r>
            <a:endParaRPr lang="sv-SE" sz="900" dirty="0"/>
          </a:p>
        </p:txBody>
      </p:sp>
      <p:sp>
        <p:nvSpPr>
          <p:cNvPr id="52" name="Rounded Rectangle 51"/>
          <p:cNvSpPr/>
          <p:nvPr/>
        </p:nvSpPr>
        <p:spPr>
          <a:xfrm>
            <a:off x="6494862" y="445065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6501611" y="4090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303012" y="371703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Javier Cerejo</a:t>
            </a:r>
            <a:br>
              <a:rPr lang="sv-SE" sz="11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55" name="Rounded Rectangle 54"/>
          <p:cNvSpPr/>
          <p:nvPr/>
        </p:nvSpPr>
        <p:spPr>
          <a:xfrm>
            <a:off x="2908122" y="26076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Angel Monera</a:t>
            </a:r>
          </a:p>
          <a:p>
            <a:pPr algn="ctr"/>
            <a:r>
              <a:rPr lang="sv-SE" sz="800" dirty="0" smtClean="0"/>
              <a:t>FPGA Engineer</a:t>
            </a:r>
            <a:endParaRPr lang="sv-SE" sz="800" dirty="0"/>
          </a:p>
        </p:txBody>
      </p:sp>
      <p:sp>
        <p:nvSpPr>
          <p:cNvPr id="56" name="Rounded Rectangle 55"/>
          <p:cNvSpPr/>
          <p:nvPr/>
        </p:nvSpPr>
        <p:spPr>
          <a:xfrm>
            <a:off x="2908122" y="29813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Denis Paulic</a:t>
            </a:r>
          </a:p>
          <a:p>
            <a:pPr algn="ctr"/>
            <a:r>
              <a:rPr lang="sv-SE" sz="800" dirty="0" smtClean="0"/>
              <a:t>PLC Engineer</a:t>
            </a:r>
            <a:endParaRPr lang="sv-SE" sz="800" dirty="0"/>
          </a:p>
        </p:txBody>
      </p:sp>
      <p:sp>
        <p:nvSpPr>
          <p:cNvPr id="57" name="Rounded Rectangle 56"/>
          <p:cNvSpPr/>
          <p:nvPr/>
        </p:nvSpPr>
        <p:spPr>
          <a:xfrm>
            <a:off x="2908122" y="37170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1000" dirty="0"/>
          </a:p>
        </p:txBody>
      </p:sp>
      <p:sp>
        <p:nvSpPr>
          <p:cNvPr id="58" name="Rounded Rectangle 57"/>
          <p:cNvSpPr/>
          <p:nvPr/>
        </p:nvSpPr>
        <p:spPr>
          <a:xfrm>
            <a:off x="290812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908122" y="44506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60" name="Rounded Rectangle 59"/>
          <p:cNvSpPr/>
          <p:nvPr/>
        </p:nvSpPr>
        <p:spPr>
          <a:xfrm>
            <a:off x="2908122" y="481438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800" dirty="0" smtClean="0"/>
              <a:t>Senior safety engineer</a:t>
            </a:r>
            <a:endParaRPr lang="sv-SE" sz="1100" dirty="0"/>
          </a:p>
        </p:txBody>
      </p:sp>
      <p:sp>
        <p:nvSpPr>
          <p:cNvPr id="61" name="Rounded Rectangle 60"/>
          <p:cNvSpPr/>
          <p:nvPr/>
        </p:nvSpPr>
        <p:spPr>
          <a:xfrm>
            <a:off x="6493504" y="263814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Ben Folsom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62" name="Rounded Rectangle 61"/>
          <p:cNvSpPr/>
          <p:nvPr/>
        </p:nvSpPr>
        <p:spPr>
          <a:xfrm>
            <a:off x="6493504" y="481069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Remy Mudingay</a:t>
            </a:r>
            <a:br>
              <a:rPr lang="sv-SE" sz="1100" dirty="0" smtClean="0"/>
            </a:br>
            <a:r>
              <a:rPr lang="sv-SE" sz="700" dirty="0" smtClean="0"/>
              <a:t>Infrastructure engineer</a:t>
            </a:r>
            <a:endParaRPr lang="sv-SE" sz="1100" dirty="0"/>
          </a:p>
        </p:txBody>
      </p:sp>
      <p:sp>
        <p:nvSpPr>
          <p:cNvPr id="63" name="Rounded Rectangle 62"/>
          <p:cNvSpPr/>
          <p:nvPr/>
        </p:nvSpPr>
        <p:spPr>
          <a:xfrm>
            <a:off x="6501611" y="5183932"/>
            <a:ext cx="1152128" cy="324000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Thilo Friedrich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48937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60932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9578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4893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4283968" y="44731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Nick Levchenko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69" name="Rounded Rectangle 68"/>
          <p:cNvSpPr/>
          <p:nvPr/>
        </p:nvSpPr>
        <p:spPr>
          <a:xfrm>
            <a:off x="4310771" y="26009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70" name="Rounded Rectangle 69"/>
          <p:cNvSpPr/>
          <p:nvPr/>
        </p:nvSpPr>
        <p:spPr>
          <a:xfrm>
            <a:off x="2915816" y="51932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schemeClr val="bg1"/>
                </a:solidFill>
              </a:rPr>
              <a:t>Yong Kian Sin</a:t>
            </a:r>
            <a:r>
              <a:rPr lang="sv-SE" sz="1050" dirty="0" smtClean="0"/>
              <a:t/>
            </a:r>
            <a:br>
              <a:rPr lang="sv-SE" sz="1050" dirty="0" smtClean="0"/>
            </a:br>
            <a:r>
              <a:rPr lang="sv-SE" sz="800" dirty="0" smtClean="0"/>
              <a:t>IEC61508 engineer</a:t>
            </a:r>
            <a:endParaRPr lang="sv-SE" sz="800" dirty="0"/>
          </a:p>
        </p:txBody>
      </p:sp>
      <p:sp>
        <p:nvSpPr>
          <p:cNvPr id="71" name="Rounded Rectangle 70"/>
          <p:cNvSpPr/>
          <p:nvPr/>
        </p:nvSpPr>
        <p:spPr>
          <a:xfrm>
            <a:off x="7740352" y="2620864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?</a:t>
            </a:r>
          </a:p>
          <a:p>
            <a:pPr algn="ctr"/>
            <a:r>
              <a:rPr lang="sv-SE" sz="700" dirty="0" smtClean="0"/>
              <a:t>Deputy chief engineer</a:t>
            </a:r>
          </a:p>
          <a:p>
            <a:pPr algn="ctr"/>
            <a:r>
              <a:rPr lang="sv-SE" sz="700" dirty="0" smtClean="0"/>
              <a:t>(Vacant)</a:t>
            </a:r>
            <a:endParaRPr lang="sv-SE" sz="700" dirty="0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8964488" y="1993448"/>
            <a:ext cx="0" cy="79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71" idx="3"/>
          </p:cNvCxnSpPr>
          <p:nvPr/>
        </p:nvCxnSpPr>
        <p:spPr>
          <a:xfrm flipH="1">
            <a:off x="8892480" y="2782865"/>
            <a:ext cx="72008" cy="26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842571" y="53598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4299782" y="33511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François Bellorini</a:t>
            </a:r>
          </a:p>
          <a:p>
            <a:pPr algn="ctr"/>
            <a:r>
              <a:rPr lang="sv-SE" sz="800" dirty="0" smtClean="0"/>
              <a:t>Integrator</a:t>
            </a:r>
            <a:endParaRPr lang="sv-SE" sz="1050" dirty="0"/>
          </a:p>
        </p:txBody>
      </p:sp>
      <p:sp>
        <p:nvSpPr>
          <p:cNvPr id="76" name="Rounded Rectangle 75"/>
          <p:cNvSpPr/>
          <p:nvPr/>
        </p:nvSpPr>
        <p:spPr>
          <a:xfrm>
            <a:off x="4310771" y="29837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David Brodrick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843808" y="57731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1387136" y="2077901"/>
            <a:ext cx="1152128" cy="43204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?</a:t>
            </a:r>
          </a:p>
          <a:p>
            <a:pPr algn="ctr"/>
            <a:r>
              <a:rPr lang="sv-SE" sz="800" dirty="0" smtClean="0"/>
              <a:t>IT/Infrastructure</a:t>
            </a:r>
            <a:r>
              <a:rPr lang="sv-SE" sz="800" dirty="0"/>
              <a:t> </a:t>
            </a:r>
            <a:r>
              <a:rPr lang="sv-SE" sz="800" dirty="0" smtClean="0"/>
              <a:t>?</a:t>
            </a:r>
          </a:p>
          <a:p>
            <a:pPr algn="ctr"/>
            <a:r>
              <a:rPr lang="sv-SE" sz="800" dirty="0" smtClean="0"/>
              <a:t>(Vacant?)</a:t>
            </a:r>
            <a:endParaRPr lang="sv-SE" sz="1100" dirty="0"/>
          </a:p>
        </p:txBody>
      </p:sp>
      <p:sp>
        <p:nvSpPr>
          <p:cNvPr id="79" name="Rounded Rectangle 78"/>
          <p:cNvSpPr/>
          <p:nvPr/>
        </p:nvSpPr>
        <p:spPr>
          <a:xfrm>
            <a:off x="2692098" y="6437289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2915816" y="5598872"/>
            <a:ext cx="1224136" cy="444356"/>
            <a:chOff x="2915816" y="5216892"/>
            <a:chExt cx="1224136" cy="444356"/>
          </a:xfrm>
        </p:grpSpPr>
        <p:sp>
          <p:nvSpPr>
            <p:cNvPr id="81" name="Rounded Rectangle 80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83968" y="6041914"/>
            <a:ext cx="1224136" cy="444356"/>
            <a:chOff x="2915816" y="5216892"/>
            <a:chExt cx="1224136" cy="444356"/>
          </a:xfrm>
        </p:grpSpPr>
        <p:sp>
          <p:nvSpPr>
            <p:cNvPr id="84" name="Rounded Rectangle 83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4299782" y="526524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Alexander Söderqvist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88" name="Rounded Rectangle 87"/>
          <p:cNvSpPr/>
          <p:nvPr/>
        </p:nvSpPr>
        <p:spPr>
          <a:xfrm>
            <a:off x="4299782" y="5661248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Niklas Claesson</a:t>
            </a:r>
            <a:br>
              <a:rPr lang="sv-SE" sz="1100" dirty="0" smtClean="0"/>
            </a:br>
            <a:r>
              <a:rPr lang="sv-SE" sz="800" dirty="0"/>
              <a:t>I</a:t>
            </a:r>
            <a:r>
              <a:rPr lang="sv-SE" sz="800" dirty="0" smtClean="0"/>
              <a:t>ntegrator</a:t>
            </a:r>
            <a:endParaRPr lang="sv-SE" sz="1100" dirty="0"/>
          </a:p>
        </p:txBody>
      </p:sp>
      <p:sp>
        <p:nvSpPr>
          <p:cNvPr id="90" name="Rounded Rectangle 89"/>
          <p:cNvSpPr/>
          <p:nvPr/>
        </p:nvSpPr>
        <p:spPr>
          <a:xfrm>
            <a:off x="429978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Jeong Han Lee</a:t>
            </a:r>
            <a:br>
              <a:rPr lang="sv-SE" sz="1050" dirty="0" smtClean="0"/>
            </a:br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91" name="Rounded Rectangle 90"/>
          <p:cNvSpPr/>
          <p:nvPr/>
        </p:nvSpPr>
        <p:spPr>
          <a:xfrm>
            <a:off x="6494862" y="55839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Consultants</a:t>
            </a:r>
            <a:endParaRPr lang="sv-SE" sz="11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6500162" y="6008980"/>
            <a:ext cx="1224136" cy="444356"/>
            <a:chOff x="2915816" y="5216892"/>
            <a:chExt cx="1224136" cy="444356"/>
          </a:xfrm>
        </p:grpSpPr>
        <p:sp>
          <p:nvSpPr>
            <p:cNvPr id="93" name="Rounded Rectangle 92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/>
                <a:t>Vacant</a:t>
              </a:r>
              <a:br>
                <a:rPr lang="sv-SE" sz="1100" dirty="0" smtClean="0"/>
              </a:br>
              <a:r>
                <a:rPr lang="sv-SE" sz="800" dirty="0" smtClean="0"/>
                <a:t>Engineer?</a:t>
              </a:r>
              <a:endParaRPr lang="sv-SE" sz="700" dirty="0"/>
            </a:p>
          </p:txBody>
        </p:sp>
      </p:grpSp>
      <p:cxnSp>
        <p:nvCxnSpPr>
          <p:cNvPr id="95" name="Straight Connector 94"/>
          <p:cNvCxnSpPr/>
          <p:nvPr/>
        </p:nvCxnSpPr>
        <p:spPr>
          <a:xfrm flipH="1">
            <a:off x="6415160" y="61932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221487" y="581888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215238" y="62170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836114" y="35062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2908122" y="33397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800" dirty="0" smtClean="0"/>
              <a:t>Intern</a:t>
            </a:r>
            <a:endParaRPr lang="sv-SE" sz="1100" dirty="0"/>
          </a:p>
        </p:txBody>
      </p:sp>
      <p:sp>
        <p:nvSpPr>
          <p:cNvPr id="103" name="Rounded Rectangle 102"/>
          <p:cNvSpPr/>
          <p:nvPr/>
        </p:nvSpPr>
        <p:spPr>
          <a:xfrm>
            <a:off x="4291662" y="485935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FF0000"/>
                </a:solidFill>
              </a:rPr>
              <a:t>Vacant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8" y="3016959"/>
            <a:ext cx="22018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7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ICS - construction phase value envelope (tentative)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90096"/>
            <a:ext cx="8208912" cy="1035248"/>
          </a:xfrm>
        </p:spPr>
        <p:txBody>
          <a:bodyPr>
            <a:normAutofit/>
          </a:bodyPr>
          <a:lstStyle/>
          <a:p>
            <a:r>
              <a:rPr lang="sv-SE" sz="1600" dirty="0" smtClean="0"/>
              <a:t>The  ICS value envelope for the construction phase shows the aggressive project schedule</a:t>
            </a:r>
            <a:endParaRPr lang="sv-SE" sz="1600" dirty="0"/>
          </a:p>
          <a:p>
            <a:r>
              <a:rPr lang="sv-SE" sz="1600" dirty="0" smtClean="0"/>
              <a:t>A majority of the ICS value is labor based effort (i.e. not equipment)</a:t>
            </a:r>
          </a:p>
          <a:p>
            <a:r>
              <a:rPr lang="sv-SE" sz="1600" dirty="0" smtClean="0"/>
              <a:t>The ICS estimated headcount envelope reveals large in-kind/supplier opportunities</a:t>
            </a:r>
            <a:endParaRPr lang="sv-SE" sz="1600" dirty="0"/>
          </a:p>
          <a:p>
            <a:endParaRPr lang="sv-S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" y="1482868"/>
            <a:ext cx="8911547" cy="386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70567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2016                                2017                             2018                                2019</a:t>
            </a:r>
            <a:endParaRPr lang="sv-SE" sz="1400" dirty="0"/>
          </a:p>
        </p:txBody>
      </p:sp>
      <p:sp>
        <p:nvSpPr>
          <p:cNvPr id="7" name="Freeform 6"/>
          <p:cNvSpPr/>
          <p:nvPr/>
        </p:nvSpPr>
        <p:spPr>
          <a:xfrm>
            <a:off x="669471" y="3933056"/>
            <a:ext cx="6368143" cy="538843"/>
          </a:xfrm>
          <a:custGeom>
            <a:avLst/>
            <a:gdLst>
              <a:gd name="connsiteX0" fmla="*/ 0 w 6368143"/>
              <a:gd name="connsiteY0" fmla="*/ 538843 h 538843"/>
              <a:gd name="connsiteX1" fmla="*/ 2457450 w 6368143"/>
              <a:gd name="connsiteY1" fmla="*/ 81643 h 538843"/>
              <a:gd name="connsiteX2" fmla="*/ 6368143 w 6368143"/>
              <a:gd name="connsiteY2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143" h="538843">
                <a:moveTo>
                  <a:pt x="0" y="538843"/>
                </a:moveTo>
                <a:cubicBezTo>
                  <a:pt x="698046" y="355146"/>
                  <a:pt x="1396093" y="171450"/>
                  <a:pt x="2457450" y="81643"/>
                </a:cubicBezTo>
                <a:cubicBezTo>
                  <a:pt x="3518807" y="-8164"/>
                  <a:pt x="5738132" y="12246"/>
                  <a:pt x="6368143" y="0"/>
                </a:cubicBezTo>
              </a:path>
            </a:pathLst>
          </a:custGeom>
          <a:noFill/>
          <a:ln w="50800">
            <a:solidFill>
              <a:srgbClr val="FFFF00"/>
            </a:solidFill>
          </a:ln>
          <a:effectLst>
            <a:glow rad="88900">
              <a:schemeClr val="tx1">
                <a:alpha val="6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In-kind Goals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2809"/>
              </p:ext>
            </p:extLst>
          </p:nvPr>
        </p:nvGraphicFramePr>
        <p:xfrm>
          <a:off x="467544" y="2478494"/>
          <a:ext cx="8229600" cy="392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61727" y="266455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49ED6"/>
                </a:solidFill>
                <a:latin typeface="Helvetica"/>
                <a:cs typeface="Helvetica"/>
              </a:rPr>
              <a:t>€ 510 M</a:t>
            </a:r>
            <a:endParaRPr lang="en-US" sz="1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2525" y="335583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49ED6"/>
                </a:solidFill>
                <a:latin typeface="Helvetica"/>
                <a:cs typeface="Helvetica"/>
              </a:rPr>
              <a:t>€ 350 M</a:t>
            </a:r>
            <a:endParaRPr lang="en-US" sz="1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65" y="453908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49ED6"/>
                </a:solidFill>
                <a:latin typeface="Helvetica"/>
                <a:cs typeface="Helvetica"/>
              </a:rPr>
              <a:t>€ 155 M</a:t>
            </a:r>
            <a:endParaRPr lang="en-US" sz="1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89" y="5057543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49ED6"/>
                </a:solidFill>
                <a:latin typeface="Helvetica"/>
                <a:cs typeface="Helvetica"/>
              </a:rPr>
              <a:t>€ 73 M</a:t>
            </a:r>
            <a:endParaRPr lang="en-US" sz="1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539552" y="1527993"/>
            <a:ext cx="4109490" cy="950504"/>
          </a:xfrm>
          <a:prstGeom prst="rect">
            <a:avLst/>
          </a:prstGeom>
          <a:ln>
            <a:noFill/>
          </a:ln>
        </p:spPr>
        <p:txBody>
          <a:bodyPr vert="horz" lIns="85707" tIns="42853" rIns="85707" bIns="42853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1800" b="1" dirty="0" smtClean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Construction </a:t>
            </a:r>
            <a:r>
              <a:rPr lang="en-US" sz="1800" b="1" dirty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cost</a:t>
            </a:r>
            <a:r>
              <a:rPr lang="en-US" sz="1800" b="1" dirty="0" smtClean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:	</a:t>
            </a:r>
            <a:r>
              <a:rPr lang="en-US" sz="1800" b="1" dirty="0" smtClean="0">
                <a:solidFill>
                  <a:srgbClr val="149ED6"/>
                </a:solidFill>
                <a:latin typeface="Helvetica"/>
                <a:ea typeface="ＭＳ Ｐゴシック" charset="0"/>
                <a:cs typeface="Helvetica"/>
                <a:sym typeface="Helvetica" charset="0"/>
              </a:rPr>
              <a:t>€ </a:t>
            </a:r>
            <a:r>
              <a:rPr lang="en-US" sz="1800" b="1" dirty="0" smtClean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1.84 </a:t>
            </a:r>
            <a:r>
              <a:rPr lang="en-US" sz="1800" b="1" dirty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B</a:t>
            </a:r>
            <a:r>
              <a:rPr lang="en-US" sz="1800" b="1" dirty="0" smtClean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illion</a:t>
            </a:r>
          </a:p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1800" b="1" dirty="0" smtClean="0">
                <a:solidFill>
                  <a:srgbClr val="149ED6"/>
                </a:solidFill>
                <a:latin typeface="Helvetica"/>
                <a:ea typeface="ＭＳ Ｐゴシック" charset="0"/>
                <a:cs typeface="Helvetica"/>
                <a:sym typeface="Helvetica" charset="0"/>
              </a:rPr>
              <a:t>In-kind:	€ </a:t>
            </a:r>
            <a:r>
              <a:rPr lang="en-US" sz="1800" b="1" dirty="0" smtClean="0">
                <a:solidFill>
                  <a:srgbClr val="149ED6"/>
                </a:solidFill>
                <a:latin typeface="Helvetica"/>
                <a:cs typeface="Helvetica"/>
                <a:sym typeface="Helvetica" charset="0"/>
              </a:rPr>
              <a:t>747.5 Million</a:t>
            </a:r>
            <a:endParaRPr lang="en-US" sz="1800" b="1" dirty="0">
              <a:solidFill>
                <a:srgbClr val="149ED6"/>
              </a:solidFill>
              <a:latin typeface="Helvetica"/>
              <a:cs typeface="Helvetica"/>
              <a:sym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M€</a:t>
            </a:r>
            <a:endParaRPr lang="sv-SE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042774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ICS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84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7984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Agreement signed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Agreement waiting for signature</a:t>
              </a:r>
              <a:endParaRPr lang="sv-SE" sz="1100" dirty="0"/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Early discussions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Collaboration agreement</a:t>
              </a:r>
              <a:endParaRPr lang="sv-SE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  <a:endParaRPr lang="en-GB" noProof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90907"/>
              </p:ext>
            </p:extLst>
          </p:nvPr>
        </p:nvGraphicFramePr>
        <p:xfrm>
          <a:off x="5754022" y="1541063"/>
          <a:ext cx="2932778" cy="46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/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3" name="Donut 182"/>
          <p:cNvSpPr/>
          <p:nvPr/>
        </p:nvSpPr>
        <p:spPr>
          <a:xfrm>
            <a:off x="1981601" y="4473099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5" name="Donut 184"/>
          <p:cNvSpPr/>
          <p:nvPr/>
        </p:nvSpPr>
        <p:spPr>
          <a:xfrm>
            <a:off x="3042153" y="492939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6" name="Donut 185"/>
          <p:cNvSpPr/>
          <p:nvPr/>
        </p:nvSpPr>
        <p:spPr>
          <a:xfrm>
            <a:off x="1057639" y="499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2" name="Donut 361"/>
          <p:cNvSpPr/>
          <p:nvPr/>
        </p:nvSpPr>
        <p:spPr>
          <a:xfrm>
            <a:off x="2558294" y="471496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7" name="Donut 366"/>
          <p:cNvSpPr/>
          <p:nvPr/>
        </p:nvSpPr>
        <p:spPr>
          <a:xfrm>
            <a:off x="3247514" y="6070436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8" name="Donut 367"/>
          <p:cNvSpPr/>
          <p:nvPr/>
        </p:nvSpPr>
        <p:spPr>
          <a:xfrm>
            <a:off x="3765834" y="4119967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019526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8" name="Donut 377"/>
          <p:cNvSpPr/>
          <p:nvPr/>
        </p:nvSpPr>
        <p:spPr>
          <a:xfrm>
            <a:off x="5508104" y="225282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0" name="Donut 379"/>
          <p:cNvSpPr/>
          <p:nvPr/>
        </p:nvSpPr>
        <p:spPr>
          <a:xfrm>
            <a:off x="5514453" y="286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1" name="Donut 380"/>
          <p:cNvSpPr/>
          <p:nvPr/>
        </p:nvSpPr>
        <p:spPr>
          <a:xfrm>
            <a:off x="5518003" y="3165073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2" name="Donut 381"/>
          <p:cNvSpPr/>
          <p:nvPr/>
        </p:nvSpPr>
        <p:spPr>
          <a:xfrm>
            <a:off x="5510236" y="378754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10236" y="4107388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4" name="Donut 383"/>
          <p:cNvSpPr/>
          <p:nvPr/>
        </p:nvSpPr>
        <p:spPr>
          <a:xfrm>
            <a:off x="5514828" y="4412729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8" name="Donut 387"/>
          <p:cNvSpPr/>
          <p:nvPr/>
        </p:nvSpPr>
        <p:spPr>
          <a:xfrm>
            <a:off x="5507582" y="5327538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7295" y="56201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4927" y="346812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13785" y="59078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5491528" y="4705350"/>
            <a:ext cx="205783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37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1437</Words>
  <Application>Microsoft Office PowerPoint</Application>
  <PresentationFormat>On-screen Show (4:3)</PresentationFormat>
  <Paragraphs>366</Paragraphs>
  <Slides>23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Introduction to the ESS Integrated Control Systems</vt:lpstr>
      <vt:lpstr>What is ICS about?</vt:lpstr>
      <vt:lpstr>ICS Project scope</vt:lpstr>
      <vt:lpstr>Technology scope for ICS</vt:lpstr>
      <vt:lpstr>PowerPoint Presentation</vt:lpstr>
      <vt:lpstr>ICS Organization 2016-05-01</vt:lpstr>
      <vt:lpstr>ICS - construction phase value envelope (tentative)</vt:lpstr>
      <vt:lpstr>ESS In-kind Goals</vt:lpstr>
      <vt:lpstr>ICS In-kind partners</vt:lpstr>
      <vt:lpstr>Commercial procurements within ICS</vt:lpstr>
      <vt:lpstr>PowerPoint Presentation</vt:lpstr>
      <vt:lpstr>Software team scope description</vt:lpstr>
      <vt:lpstr>Software team status</vt:lpstr>
      <vt:lpstr>PowerPoint Presentation</vt:lpstr>
      <vt:lpstr>Three layer strategy - control systems at ESS</vt:lpstr>
      <vt:lpstr>“Other” I/O</vt:lpstr>
      <vt:lpstr>Hardware development status</vt:lpstr>
      <vt:lpstr>PowerPoint Presentation</vt:lpstr>
      <vt:lpstr>Personnel safety and Machine protection</vt:lpstr>
      <vt:lpstr>Safety and protection status</vt:lpstr>
      <vt:lpstr>PowerPoint Presentation</vt:lpstr>
      <vt:lpstr>Control system infrastructure</vt:lpstr>
      <vt:lpstr>Control system infrastructure status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Henrik Carling</cp:lastModifiedBy>
  <cp:revision>135</cp:revision>
  <dcterms:created xsi:type="dcterms:W3CDTF">2013-10-29T16:05:10Z</dcterms:created>
  <dcterms:modified xsi:type="dcterms:W3CDTF">2016-06-08T13:41:22Z</dcterms:modified>
</cp:coreProperties>
</file>